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  <p:sldMasterId id="2147483686" r:id="rId2"/>
    <p:sldMasterId id="2147483700" r:id="rId3"/>
  </p:sldMasterIdLst>
  <p:notesMasterIdLst>
    <p:notesMasterId r:id="rId17"/>
  </p:notesMasterIdLst>
  <p:sldIdLst>
    <p:sldId id="256" r:id="rId4"/>
    <p:sldId id="266" r:id="rId5"/>
    <p:sldId id="265" r:id="rId6"/>
    <p:sldId id="267" r:id="rId7"/>
    <p:sldId id="268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69" r:id="rId16"/>
  </p:sldIdLst>
  <p:sldSz cx="12192000" cy="6858000"/>
  <p:notesSz cx="6858000" cy="9144000"/>
  <p:defaultTextStyle>
    <a:defPPr>
      <a:defRPr lang="en-US"/>
    </a:defPPr>
    <a:lvl1pPr marL="0" algn="l" defTabSz="22858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589" algn="l" defTabSz="22858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177" algn="l" defTabSz="22858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766" algn="l" defTabSz="22858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355" algn="l" defTabSz="22858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2943" algn="l" defTabSz="22858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532" algn="l" defTabSz="22858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120" algn="l" defTabSz="22858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709" algn="l" defTabSz="22858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ciej Majtczak" initials="MM" lastIdx="1" clrIdx="0">
    <p:extLst>
      <p:ext uri="{19B8F6BF-5375-455C-9EA6-DF929625EA0E}">
        <p15:presenceInfo xmlns:p15="http://schemas.microsoft.com/office/powerpoint/2012/main" userId="8697d10888525e6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F57"/>
    <a:srgbClr val="AFDABB"/>
    <a:srgbClr val="628FC6"/>
    <a:srgbClr val="186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60"/>
    <p:restoredTop sz="96405"/>
  </p:normalViewPr>
  <p:slideViewPr>
    <p:cSldViewPr snapToGrid="0">
      <p:cViewPr varScale="1">
        <p:scale>
          <a:sx n="86" d="100"/>
          <a:sy n="86" d="100"/>
        </p:scale>
        <p:origin x="7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46FB8-EA1E-9D47-A664-7BFC908237DA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8192B-6C28-954B-B79B-FF7B3726BD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0198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10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430274-7F9D-AC11-BF96-7FDBF29F8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99" y="1122363"/>
            <a:ext cx="9143802" cy="2387600"/>
          </a:xfrm>
          <a:prstGeom prst="rect">
            <a:avLst/>
          </a:prstGeom>
        </p:spPr>
        <p:txBody>
          <a:bodyPr anchor="b"/>
          <a:lstStyle>
            <a:lvl1pPr algn="ctr">
              <a:defRPr sz="3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5133D23-B7E1-266B-AEBA-2AE25F0825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99" y="3602039"/>
            <a:ext cx="9143802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A32FA31-E8B4-B008-A69E-898C5881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55" y="6356351"/>
            <a:ext cx="2743379" cy="365125"/>
          </a:xfrm>
          <a:prstGeom prst="rect">
            <a:avLst/>
          </a:prstGeom>
        </p:spPr>
        <p:txBody>
          <a:bodyPr/>
          <a:lstStyle/>
          <a:p>
            <a:fld id="{B1A103A6-8A98-764A-8381-C25271DFFA1B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B14DBD7-667F-7D2D-AE17-1B0B6DE77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863" y="6356351"/>
            <a:ext cx="4114274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EB70FF7-B722-62F2-2208-EF67866F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368" y="6356351"/>
            <a:ext cx="2743379" cy="365125"/>
          </a:xfrm>
          <a:prstGeom prst="rect">
            <a:avLst/>
          </a:prstGeom>
        </p:spPr>
        <p:txBody>
          <a:bodyPr/>
          <a:lstStyle/>
          <a:p>
            <a:fld id="{0837E9AB-4440-CF45-A28A-76614054A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5517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2640DC-2DA8-476A-758B-CEA8C4E68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56" y="365126"/>
            <a:ext cx="10515491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8F277CA-842A-BD6C-EFCF-2BAB85DB77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56" y="1825625"/>
            <a:ext cx="10515491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0FA69AD-D6F3-281C-383B-1293C2A5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55" y="6356351"/>
            <a:ext cx="2743379" cy="365125"/>
          </a:xfrm>
          <a:prstGeom prst="rect">
            <a:avLst/>
          </a:prstGeom>
        </p:spPr>
        <p:txBody>
          <a:bodyPr/>
          <a:lstStyle/>
          <a:p>
            <a:fld id="{B1A103A6-8A98-764A-8381-C25271DFFA1B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20F7C0A-B866-D559-99E3-E92A7947C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863" y="6356351"/>
            <a:ext cx="4114274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44152B2-9130-1EE1-15BB-3E3906D37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368" y="6356351"/>
            <a:ext cx="2743379" cy="365125"/>
          </a:xfrm>
          <a:prstGeom prst="rect">
            <a:avLst/>
          </a:prstGeom>
        </p:spPr>
        <p:txBody>
          <a:bodyPr/>
          <a:lstStyle/>
          <a:p>
            <a:fld id="{0837E9AB-4440-CF45-A28A-76614054A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6922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2403632-6BBE-2493-8D73-27EC781246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468" y="365125"/>
            <a:ext cx="2628278" cy="5811838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213B8C2-3805-AE8F-221E-4FEEABE8AF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55" y="365125"/>
            <a:ext cx="7811008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EFFFF2-B02D-B826-4C19-E12F5A6859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55" y="6356351"/>
            <a:ext cx="2743379" cy="365125"/>
          </a:xfrm>
          <a:prstGeom prst="rect">
            <a:avLst/>
          </a:prstGeom>
        </p:spPr>
        <p:txBody>
          <a:bodyPr/>
          <a:lstStyle/>
          <a:p>
            <a:fld id="{B1A103A6-8A98-764A-8381-C25271DFFA1B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04652FC-6CD6-36E2-1AC1-E01683951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863" y="6356351"/>
            <a:ext cx="4114274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62B9A43-4875-6279-AD63-79A34060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368" y="6356351"/>
            <a:ext cx="2743379" cy="365125"/>
          </a:xfrm>
          <a:prstGeom prst="rect">
            <a:avLst/>
          </a:prstGeom>
        </p:spPr>
        <p:txBody>
          <a:bodyPr/>
          <a:lstStyle/>
          <a:p>
            <a:fld id="{0837E9AB-4440-CF45-A28A-76614054A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6613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760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686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7663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0512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1210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9772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0425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171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501548-D906-A71A-4D63-65ABA744C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56" y="365126"/>
            <a:ext cx="10515491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671692-AB75-8DA5-FF53-A9E9330ED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56" y="1825625"/>
            <a:ext cx="1051549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19FB1DB-CF88-586D-2749-B396B9E4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55" y="6356351"/>
            <a:ext cx="2743379" cy="365125"/>
          </a:xfrm>
          <a:prstGeom prst="rect">
            <a:avLst/>
          </a:prstGeom>
        </p:spPr>
        <p:txBody>
          <a:bodyPr/>
          <a:lstStyle/>
          <a:p>
            <a:fld id="{B1A103A6-8A98-764A-8381-C25271DFFA1B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4F3CAA4-6F18-4C28-9187-0E8E6D40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863" y="6356351"/>
            <a:ext cx="4114274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C0D26B2-7949-44C2-C105-35342BADF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368" y="6356351"/>
            <a:ext cx="2743379" cy="365125"/>
          </a:xfrm>
          <a:prstGeom prst="rect">
            <a:avLst/>
          </a:prstGeom>
        </p:spPr>
        <p:txBody>
          <a:bodyPr/>
          <a:lstStyle/>
          <a:p>
            <a:fld id="{0837E9AB-4440-CF45-A28A-76614054A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7145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6459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5227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5902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74DC6CE-798E-4BC1-29A7-183887478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447"/>
            <a:ext cx="12191999" cy="685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291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BF53F33-60ED-6FEA-EC46-BCBD9FB0C6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" y="448"/>
            <a:ext cx="12191997" cy="685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63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103A6-8A98-764A-8381-C25271DFFA1B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7E9AB-4440-CF45-A28A-76614054A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8010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103A6-8A98-764A-8381-C25271DFFA1B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7E9AB-4440-CF45-A28A-76614054A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1016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103A6-8A98-764A-8381-C25271DFFA1B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7E9AB-4440-CF45-A28A-76614054A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34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103A6-8A98-764A-8381-C25271DFFA1B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7E9AB-4440-CF45-A28A-76614054A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70758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103A6-8A98-764A-8381-C25271DFFA1B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7E9AB-4440-CF45-A28A-76614054A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6014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15AD47-71E5-4DD0-8AB4-3CB88BCA0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05" y="1709738"/>
            <a:ext cx="10515491" cy="2852738"/>
          </a:xfrm>
          <a:prstGeom prst="rect">
            <a:avLst/>
          </a:prstGeom>
        </p:spPr>
        <p:txBody>
          <a:bodyPr anchor="b"/>
          <a:lstStyle>
            <a:lvl1pPr>
              <a:defRPr sz="3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81F2D97-085A-860F-BBFA-007B64A97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905" y="4589463"/>
            <a:ext cx="10515491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161DF94-0571-F38E-F7DC-6BF185486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55" y="6356351"/>
            <a:ext cx="2743379" cy="365125"/>
          </a:xfrm>
          <a:prstGeom prst="rect">
            <a:avLst/>
          </a:prstGeom>
        </p:spPr>
        <p:txBody>
          <a:bodyPr/>
          <a:lstStyle/>
          <a:p>
            <a:fld id="{B1A103A6-8A98-764A-8381-C25271DFFA1B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29D0F12-12B6-A1A1-D0E3-C1C8AB3C8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863" y="6356351"/>
            <a:ext cx="4114274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2DA839F-AB9D-73D4-4789-70E2E56B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368" y="6356351"/>
            <a:ext cx="2743379" cy="365125"/>
          </a:xfrm>
          <a:prstGeom prst="rect">
            <a:avLst/>
          </a:prstGeom>
        </p:spPr>
        <p:txBody>
          <a:bodyPr/>
          <a:lstStyle/>
          <a:p>
            <a:fld id="{0837E9AB-4440-CF45-A28A-76614054A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80566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103A6-8A98-764A-8381-C25271DFFA1B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7E9AB-4440-CF45-A28A-76614054A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59172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477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103A6-8A98-764A-8381-C25271DFFA1B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7E9AB-4440-CF45-A28A-76614054A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6128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103A6-8A98-764A-8381-C25271DFFA1B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7E9AB-4440-CF45-A28A-76614054A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74570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103A6-8A98-764A-8381-C25271DFFA1B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7E9AB-4440-CF45-A28A-76614054A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79594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103A6-8A98-764A-8381-C25271DFFA1B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7E9AB-4440-CF45-A28A-76614054A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654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52498F-9113-D342-03A5-D8B6814A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56" y="365126"/>
            <a:ext cx="10515491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64AF6EA-42B0-A2CA-4897-0E69922DD9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55" y="1825625"/>
            <a:ext cx="5219246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676EC41-7F70-3B7B-21C7-1DBF51DEB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3706" y="1825625"/>
            <a:ext cx="522004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CB4E730-6772-FACF-9130-10EAD9E8F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55" y="6356351"/>
            <a:ext cx="2743379" cy="365125"/>
          </a:xfrm>
          <a:prstGeom prst="rect">
            <a:avLst/>
          </a:prstGeom>
        </p:spPr>
        <p:txBody>
          <a:bodyPr/>
          <a:lstStyle/>
          <a:p>
            <a:fld id="{B1A103A6-8A98-764A-8381-C25271DFFA1B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6F7AE9A-DC9D-B62E-8BC3-7D393E93F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863" y="6356351"/>
            <a:ext cx="4114274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4BD0FA9-AA86-A8D8-C63B-D29080713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368" y="6356351"/>
            <a:ext cx="2743379" cy="365125"/>
          </a:xfrm>
          <a:prstGeom prst="rect">
            <a:avLst/>
          </a:prstGeom>
        </p:spPr>
        <p:txBody>
          <a:bodyPr/>
          <a:lstStyle/>
          <a:p>
            <a:fld id="{0837E9AB-4440-CF45-A28A-76614054A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286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254B00-57ED-CEB4-3654-F27B5F73C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3" y="365126"/>
            <a:ext cx="10515491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0DDA270-3269-F161-EF8E-F490BD28E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44" y="1681164"/>
            <a:ext cx="5158123" cy="8239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4558D23-FCF9-E745-C0EB-3C9FE55D6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44" y="2505075"/>
            <a:ext cx="5158123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367DAAF-DF7C-171B-9FE7-D9E8F37A38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809" y="1681164"/>
            <a:ext cx="5183525" cy="8239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74B51AB-4F2A-7E92-A40B-27B966E36D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809" y="2505075"/>
            <a:ext cx="518352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008F8B0-A1E7-D501-89A3-E5E058F746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55" y="6356351"/>
            <a:ext cx="2743379" cy="365125"/>
          </a:xfrm>
          <a:prstGeom prst="rect">
            <a:avLst/>
          </a:prstGeom>
        </p:spPr>
        <p:txBody>
          <a:bodyPr/>
          <a:lstStyle/>
          <a:p>
            <a:fld id="{B1A103A6-8A98-764A-8381-C25271DFFA1B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F76E51F-BF65-998F-AADA-7774EE9D6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863" y="6356351"/>
            <a:ext cx="4114274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A343F03-4D54-711F-2FCF-E798234B0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368" y="6356351"/>
            <a:ext cx="2743379" cy="365125"/>
          </a:xfrm>
          <a:prstGeom prst="rect">
            <a:avLst/>
          </a:prstGeom>
        </p:spPr>
        <p:txBody>
          <a:bodyPr/>
          <a:lstStyle/>
          <a:p>
            <a:fld id="{0837E9AB-4440-CF45-A28A-76614054A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6258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FEECED-6EFA-7BA9-705C-3E91FE379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56" y="365126"/>
            <a:ext cx="10515491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8013AF8-1C12-D2BB-DC44-7F7828764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55" y="6356351"/>
            <a:ext cx="2743379" cy="365125"/>
          </a:xfrm>
          <a:prstGeom prst="rect">
            <a:avLst/>
          </a:prstGeom>
        </p:spPr>
        <p:txBody>
          <a:bodyPr/>
          <a:lstStyle/>
          <a:p>
            <a:fld id="{B1A103A6-8A98-764A-8381-C25271DFFA1B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EF41500-9CDD-B3D9-CC7C-03374C906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863" y="6356351"/>
            <a:ext cx="4114274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60370D8-8D91-642D-3D8D-7E4B3E8E9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368" y="6356351"/>
            <a:ext cx="2743379" cy="365125"/>
          </a:xfrm>
          <a:prstGeom prst="rect">
            <a:avLst/>
          </a:prstGeom>
        </p:spPr>
        <p:txBody>
          <a:bodyPr/>
          <a:lstStyle/>
          <a:p>
            <a:fld id="{0837E9AB-4440-CF45-A28A-76614054A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0922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354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68A1B5-245F-2ABE-298C-3845BEAA2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4" y="457200"/>
            <a:ext cx="3932493" cy="1600200"/>
          </a:xfrm>
          <a:prstGeom prst="rect">
            <a:avLst/>
          </a:prstGeom>
        </p:spPr>
        <p:txBody>
          <a:bodyPr anchor="b"/>
          <a:lstStyle>
            <a:lvl1pPr>
              <a:defRPr sz="16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E70BFD-CD3C-17E6-CBD7-B67DBE952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525" y="987426"/>
            <a:ext cx="6171808" cy="48736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B00C095-E4CB-7440-31C8-40F2B299E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4" y="2057400"/>
            <a:ext cx="393249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9F07A19-34B4-D5F7-BCAE-F93D2A04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55" y="6356351"/>
            <a:ext cx="2743379" cy="365125"/>
          </a:xfrm>
          <a:prstGeom prst="rect">
            <a:avLst/>
          </a:prstGeom>
        </p:spPr>
        <p:txBody>
          <a:bodyPr/>
          <a:lstStyle/>
          <a:p>
            <a:fld id="{B1A103A6-8A98-764A-8381-C25271DFFA1B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40B99BE-4906-D036-501F-14EC8BE18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863" y="6356351"/>
            <a:ext cx="4114274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AB1B7B1-AEEE-B45F-F13A-731C3B5F0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368" y="6356351"/>
            <a:ext cx="2743379" cy="365125"/>
          </a:xfrm>
          <a:prstGeom prst="rect">
            <a:avLst/>
          </a:prstGeom>
        </p:spPr>
        <p:txBody>
          <a:bodyPr/>
          <a:lstStyle/>
          <a:p>
            <a:fld id="{0837E9AB-4440-CF45-A28A-76614054A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0868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D15C18-82F4-F63F-62A7-526D7F0A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4" y="457200"/>
            <a:ext cx="3932493" cy="1600200"/>
          </a:xfrm>
          <a:prstGeom prst="rect">
            <a:avLst/>
          </a:prstGeom>
        </p:spPr>
        <p:txBody>
          <a:bodyPr anchor="b"/>
          <a:lstStyle>
            <a:lvl1pPr>
              <a:defRPr sz="16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603FA82-6D66-50FA-93CC-22C16024E5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525" y="987426"/>
            <a:ext cx="6171808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BB2EFCB-C8A7-6C3E-DF73-575113BBD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4" y="2057400"/>
            <a:ext cx="393249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B87228B-717F-F087-5F75-F95390729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55" y="6356351"/>
            <a:ext cx="2743379" cy="365125"/>
          </a:xfrm>
          <a:prstGeom prst="rect">
            <a:avLst/>
          </a:prstGeom>
        </p:spPr>
        <p:txBody>
          <a:bodyPr/>
          <a:lstStyle/>
          <a:p>
            <a:fld id="{B1A103A6-8A98-764A-8381-C25271DFFA1B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A5DA28A-4877-A59D-50AF-EC053C64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863" y="6356351"/>
            <a:ext cx="4114274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8BEF7A8-DD44-AA54-1EF3-0523FAFB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368" y="6356351"/>
            <a:ext cx="2743379" cy="365125"/>
          </a:xfrm>
          <a:prstGeom prst="rect">
            <a:avLst/>
          </a:prstGeom>
        </p:spPr>
        <p:txBody>
          <a:bodyPr/>
          <a:lstStyle/>
          <a:p>
            <a:fld id="{0837E9AB-4440-CF45-A28A-76614054A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1415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07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300" indent="-114300" algn="l" defTabSz="457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A1FC5-AF8B-2747-A608-EA1D9500AB2D}" type="datetimeFigureOut">
              <a:rPr lang="pl-PL" smtClean="0"/>
              <a:t>2023-01-11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342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62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3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2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24.gif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jpg"/><Relationship Id="rId11" Type="http://schemas.openxmlformats.org/officeDocument/2006/relationships/image" Target="../media/image53.jp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71841751-09C0-A169-AFBE-C56A4B7A82DB}"/>
              </a:ext>
            </a:extLst>
          </p:cNvPr>
          <p:cNvSpPr txBox="1"/>
          <p:nvPr/>
        </p:nvSpPr>
        <p:spPr>
          <a:xfrm>
            <a:off x="4426268" y="1575426"/>
            <a:ext cx="75341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pl-PL" sz="575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Sukcesy Polski</a:t>
            </a:r>
          </a:p>
          <a:p>
            <a:pPr>
              <a:lnSpc>
                <a:spcPts val="6000"/>
              </a:lnSpc>
            </a:pPr>
            <a:r>
              <a:rPr lang="pl-PL" sz="575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 branży kosmicznej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E5357BD4-2E73-2A53-47CC-21AE951FC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2359" y="3441480"/>
            <a:ext cx="3134123" cy="6268245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1F057370-9C7E-C75B-4FB9-803869849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76384" y="3441481"/>
            <a:ext cx="2874580" cy="15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26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5312A59-DCE3-BF07-FA13-A8B7B5BA6A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" t="3161" r="1875" b="10508"/>
          <a:stretch/>
        </p:blipFill>
        <p:spPr>
          <a:xfrm>
            <a:off x="0" y="-148648"/>
            <a:ext cx="12191102" cy="703993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A52D1A0-7D5B-A2A0-76EA-BDE16A2BEB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5" b="11935"/>
          <a:stretch/>
        </p:blipFill>
        <p:spPr>
          <a:xfrm>
            <a:off x="-898" y="1022895"/>
            <a:ext cx="12192000" cy="5487780"/>
          </a:xfrm>
          <a:prstGeom prst="rect">
            <a:avLst/>
          </a:prstGeom>
        </p:spPr>
      </p:pic>
      <p:sp>
        <p:nvSpPr>
          <p:cNvPr id="4" name="Owal 3">
            <a:extLst>
              <a:ext uri="{FF2B5EF4-FFF2-40B4-BE49-F238E27FC236}">
                <a16:creationId xmlns:a16="http://schemas.microsoft.com/office/drawing/2014/main" id="{F434CE76-9772-E14A-1A5A-0A54F7917DA1}"/>
              </a:ext>
            </a:extLst>
          </p:cNvPr>
          <p:cNvSpPr/>
          <p:nvPr/>
        </p:nvSpPr>
        <p:spPr>
          <a:xfrm rot="6300000" flipH="1">
            <a:off x="9280471" y="4440901"/>
            <a:ext cx="1793731" cy="1804069"/>
          </a:xfrm>
          <a:prstGeom prst="ellipse">
            <a:avLst/>
          </a:prstGeom>
          <a:gradFill flip="none" rotWithShape="1">
            <a:gsLst>
              <a:gs pos="11000">
                <a:srgbClr val="4F079D"/>
              </a:gs>
              <a:gs pos="43000">
                <a:srgbClr val="A10AA2">
                  <a:shade val="67500"/>
                  <a:satMod val="115000"/>
                </a:srgbClr>
              </a:gs>
              <a:gs pos="99618">
                <a:srgbClr val="ED7C7F"/>
              </a:gs>
              <a:gs pos="87000">
                <a:srgbClr val="CD418B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ytuł 7">
            <a:extLst>
              <a:ext uri="{FF2B5EF4-FFF2-40B4-BE49-F238E27FC236}">
                <a16:creationId xmlns:a16="http://schemas.microsoft.com/office/drawing/2014/main" id="{F7015952-C1C0-E434-022C-125B10928710}"/>
              </a:ext>
            </a:extLst>
          </p:cNvPr>
          <p:cNvSpPr txBox="1">
            <a:spLocks/>
          </p:cNvSpPr>
          <p:nvPr/>
        </p:nvSpPr>
        <p:spPr>
          <a:xfrm>
            <a:off x="2318134" y="286796"/>
            <a:ext cx="7846243" cy="53756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Nunito Sans SemiBold" panose="00000700000000000000" pitchFamily="2" charset="-18"/>
                <a:ea typeface="+mj-ea"/>
                <a:cs typeface="+mj-cs"/>
              </a:defRPr>
            </a:lvl1pPr>
          </a:lstStyle>
          <a:p>
            <a:endParaRPr lang="pl-PL" sz="4000" b="1" dirty="0"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F4DC505-E44B-F6B8-8814-17223531B9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35" y="-148648"/>
            <a:ext cx="2645748" cy="1271600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5D6F2A90-2489-8DB0-F6ED-0B1EFF53FFD4}"/>
              </a:ext>
            </a:extLst>
          </p:cNvPr>
          <p:cNvGrpSpPr/>
          <p:nvPr/>
        </p:nvGrpSpPr>
        <p:grpSpPr>
          <a:xfrm>
            <a:off x="2511075" y="233572"/>
            <a:ext cx="1401595" cy="590790"/>
            <a:chOff x="2511075" y="233572"/>
            <a:chExt cx="1401595" cy="590790"/>
          </a:xfrm>
        </p:grpSpPr>
        <p:sp>
          <p:nvSpPr>
            <p:cNvPr id="8" name="Schemat blokowy: łącznik 26">
              <a:extLst>
                <a:ext uri="{FF2B5EF4-FFF2-40B4-BE49-F238E27FC236}">
                  <a16:creationId xmlns:a16="http://schemas.microsoft.com/office/drawing/2014/main" id="{5FD2315C-6CBD-6FBF-805F-B642C003EA04}"/>
                </a:ext>
              </a:extLst>
            </p:cNvPr>
            <p:cNvSpPr/>
            <p:nvPr/>
          </p:nvSpPr>
          <p:spPr>
            <a:xfrm>
              <a:off x="2511075" y="233572"/>
              <a:ext cx="590790" cy="590790"/>
            </a:xfrm>
            <a:prstGeom prst="flowChartConnector">
              <a:avLst/>
            </a:prstGeom>
            <a:gradFill>
              <a:gsLst>
                <a:gs pos="0">
                  <a:srgbClr val="CE0D9A"/>
                </a:gs>
                <a:gs pos="82000">
                  <a:srgbClr val="4F079D"/>
                </a:gs>
                <a:gs pos="16000">
                  <a:srgbClr val="B40BA3"/>
                </a:gs>
              </a:gsLst>
              <a:lin ang="54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Schemat blokowy: łącznik 27">
              <a:extLst>
                <a:ext uri="{FF2B5EF4-FFF2-40B4-BE49-F238E27FC236}">
                  <a16:creationId xmlns:a16="http://schemas.microsoft.com/office/drawing/2014/main" id="{DD0A4E73-132D-70A0-EBCA-37FF86DA3B4A}"/>
                </a:ext>
              </a:extLst>
            </p:cNvPr>
            <p:cNvSpPr/>
            <p:nvPr/>
          </p:nvSpPr>
          <p:spPr>
            <a:xfrm>
              <a:off x="2916478" y="233572"/>
              <a:ext cx="590790" cy="590790"/>
            </a:xfrm>
            <a:prstGeom prst="flowChartConnector">
              <a:avLst/>
            </a:prstGeom>
            <a:gradFill>
              <a:gsLst>
                <a:gs pos="0">
                  <a:srgbClr val="31F1D2"/>
                </a:gs>
                <a:gs pos="75000">
                  <a:srgbClr val="2B64D0"/>
                </a:gs>
                <a:gs pos="9000">
                  <a:srgbClr val="33DCDC"/>
                </a:gs>
              </a:gsLst>
              <a:lin ang="54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Schemat blokowy: łącznik 28">
              <a:extLst>
                <a:ext uri="{FF2B5EF4-FFF2-40B4-BE49-F238E27FC236}">
                  <a16:creationId xmlns:a16="http://schemas.microsoft.com/office/drawing/2014/main" id="{1FFBE00E-2342-841A-6FB9-9979661A9B39}"/>
                </a:ext>
              </a:extLst>
            </p:cNvPr>
            <p:cNvSpPr/>
            <p:nvPr/>
          </p:nvSpPr>
          <p:spPr>
            <a:xfrm>
              <a:off x="3321880" y="233572"/>
              <a:ext cx="590790" cy="590790"/>
            </a:xfrm>
            <a:prstGeom prst="flowChartConnector">
              <a:avLst/>
            </a:prstGeom>
            <a:gradFill>
              <a:gsLst>
                <a:gs pos="8000">
                  <a:srgbClr val="08C3EE"/>
                </a:gs>
                <a:gs pos="82000">
                  <a:srgbClr val="4F19CC"/>
                </a:gs>
                <a:gs pos="28000">
                  <a:srgbClr val="237EE3"/>
                </a:gs>
              </a:gsLst>
              <a:lin ang="54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b="1" dirty="0"/>
            </a:p>
          </p:txBody>
        </p:sp>
      </p:grp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9D382110-5B6F-9DE1-A8C2-9997F1CBE595}"/>
              </a:ext>
            </a:extLst>
          </p:cNvPr>
          <p:cNvCxnSpPr>
            <a:cxnSpLocks/>
          </p:cNvCxnSpPr>
          <p:nvPr/>
        </p:nvCxnSpPr>
        <p:spPr>
          <a:xfrm>
            <a:off x="0" y="6524996"/>
            <a:ext cx="12192000" cy="0"/>
          </a:xfrm>
          <a:prstGeom prst="line">
            <a:avLst/>
          </a:prstGeom>
          <a:ln w="50800">
            <a:solidFill>
              <a:srgbClr val="50079D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CF6A3A5A-BD6A-C6A8-1C70-851790B1CC58}"/>
              </a:ext>
            </a:extLst>
          </p:cNvPr>
          <p:cNvCxnSpPr>
            <a:cxnSpLocks/>
          </p:cNvCxnSpPr>
          <p:nvPr/>
        </p:nvCxnSpPr>
        <p:spPr>
          <a:xfrm>
            <a:off x="0" y="1032168"/>
            <a:ext cx="12192000" cy="0"/>
          </a:xfrm>
          <a:prstGeom prst="line">
            <a:avLst/>
          </a:prstGeom>
          <a:ln w="50800">
            <a:solidFill>
              <a:srgbClr val="50079D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rostokąt 12">
            <a:extLst>
              <a:ext uri="{FF2B5EF4-FFF2-40B4-BE49-F238E27FC236}">
                <a16:creationId xmlns:a16="http://schemas.microsoft.com/office/drawing/2014/main" id="{934B847A-0B2E-5219-0FF1-83AB30A68522}"/>
              </a:ext>
            </a:extLst>
          </p:cNvPr>
          <p:cNvSpPr/>
          <p:nvPr/>
        </p:nvSpPr>
        <p:spPr>
          <a:xfrm>
            <a:off x="11698357" y="6546876"/>
            <a:ext cx="493643" cy="335142"/>
          </a:xfrm>
          <a:prstGeom prst="rect">
            <a:avLst/>
          </a:prstGeom>
          <a:gradFill flip="none" rotWithShape="1">
            <a:gsLst>
              <a:gs pos="0">
                <a:srgbClr val="50079D">
                  <a:shade val="30000"/>
                  <a:satMod val="115000"/>
                </a:srgbClr>
              </a:gs>
              <a:gs pos="50000">
                <a:srgbClr val="50079D">
                  <a:shade val="67500"/>
                  <a:satMod val="115000"/>
                </a:srgbClr>
              </a:gs>
              <a:gs pos="100000">
                <a:srgbClr val="50079D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ACC4AC3B-A9FC-4E97-82D6-4FBB62C1EDDE}" type="slidenum">
              <a:rPr lang="pl-PL" smtClean="0"/>
              <a:t>10</a:t>
            </a:fld>
            <a:endParaRPr lang="pl-PL" dirty="0"/>
          </a:p>
        </p:txBody>
      </p:sp>
      <p:sp>
        <p:nvSpPr>
          <p:cNvPr id="14" name="Tytuł 7">
            <a:extLst>
              <a:ext uri="{FF2B5EF4-FFF2-40B4-BE49-F238E27FC236}">
                <a16:creationId xmlns:a16="http://schemas.microsoft.com/office/drawing/2014/main" id="{664C7974-A7F9-029C-819E-C68F49040FA4}"/>
              </a:ext>
            </a:extLst>
          </p:cNvPr>
          <p:cNvSpPr txBox="1">
            <a:spLocks/>
          </p:cNvSpPr>
          <p:nvPr/>
        </p:nvSpPr>
        <p:spPr>
          <a:xfrm>
            <a:off x="3992460" y="300062"/>
            <a:ext cx="8065070" cy="5061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100" b="1">
                <a:solidFill>
                  <a:schemeClr val="bg1"/>
                </a:solidFill>
                <a:latin typeface="Nunito Sans ExtraBold" panose="00000900000000000000" pitchFamily="2" charset="-18"/>
                <a:cs typeface="Times New Roman" panose="02020603050405020304" pitchFamily="18" charset="0"/>
              </a:rPr>
              <a:t>Narodowy System Informacji Satelitarnej</a:t>
            </a:r>
            <a:endParaRPr lang="pl-PL" sz="3100" b="1" dirty="0">
              <a:solidFill>
                <a:schemeClr val="bg1"/>
              </a:solidFill>
              <a:latin typeface="Nunito Sans ExtraBold" panose="00000900000000000000" pitchFamily="2" charset="-18"/>
              <a:cs typeface="Times New Roman" panose="02020603050405020304" pitchFamily="18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C77D6B20-2B58-F42B-CE96-E8F33C31B654}"/>
              </a:ext>
            </a:extLst>
          </p:cNvPr>
          <p:cNvSpPr txBox="1"/>
          <p:nvPr/>
        </p:nvSpPr>
        <p:spPr>
          <a:xfrm>
            <a:off x="885223" y="4681772"/>
            <a:ext cx="952942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457200" algn="l"/>
              </a:tabLst>
              <a:defRPr/>
            </a:pPr>
            <a:r>
              <a:rPr lang="pl-PL" sz="1800" b="1" dirty="0">
                <a:solidFill>
                  <a:schemeClr val="bg1"/>
                </a:solidFill>
                <a:latin typeface="Nunito Sans" panose="00000500000000000000" pitchFamily="2" charset="-18"/>
              </a:rPr>
              <a:t>Przygotowujemy platformę  serwisów i usług oraz serwisy prototypowe:</a:t>
            </a:r>
          </a:p>
          <a:p>
            <a:pPr>
              <a:spcAft>
                <a:spcPts val="600"/>
              </a:spcAft>
              <a:tabLst>
                <a:tab pos="457200" algn="l"/>
              </a:tabLst>
              <a:defRPr/>
            </a:pPr>
            <a:endParaRPr lang="pl-PL" sz="400" b="1" dirty="0">
              <a:solidFill>
                <a:schemeClr val="bg1"/>
              </a:solidFill>
              <a:latin typeface="Nunito Sans" panose="00000500000000000000" pitchFamily="2" charset="-18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l-PL" sz="1800" dirty="0" err="1">
                <a:solidFill>
                  <a:schemeClr val="bg1"/>
                </a:solidFill>
                <a:latin typeface="Nunito Sans" panose="00000500000000000000" pitchFamily="2" charset="-18"/>
              </a:rPr>
              <a:t>Ortofotomapy</a:t>
            </a:r>
            <a:r>
              <a:rPr lang="pl-PL" sz="1800" dirty="0">
                <a:solidFill>
                  <a:schemeClr val="bg1"/>
                </a:solidFill>
                <a:latin typeface="Nunito Sans" panose="00000500000000000000" pitchFamily="2" charset="-18"/>
              </a:rPr>
              <a:t> satelitarne na lata 2020, 2021, 2022 i mapy zmian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l-PL" sz="1800" dirty="0">
                <a:solidFill>
                  <a:schemeClr val="bg1"/>
                </a:solidFill>
                <a:latin typeface="Nunito Sans" panose="00000500000000000000" pitchFamily="2" charset="-18"/>
              </a:rPr>
              <a:t>Mapy suszy rolniczej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l-PL" sz="1800" dirty="0">
                <a:solidFill>
                  <a:schemeClr val="bg1"/>
                </a:solidFill>
                <a:latin typeface="Nunito Sans" panose="00000500000000000000" pitchFamily="2" charset="-18"/>
              </a:rPr>
              <a:t>Mapy gorących wysp w miastach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l-PL" sz="1800" dirty="0">
                <a:solidFill>
                  <a:schemeClr val="bg1"/>
                </a:solidFill>
                <a:latin typeface="Nunito Sans" panose="00000500000000000000" pitchFamily="2" charset="-18"/>
              </a:rPr>
              <a:t>…</a:t>
            </a:r>
          </a:p>
          <a:p>
            <a:pPr>
              <a:spcAft>
                <a:spcPts val="600"/>
              </a:spcAft>
              <a:tabLst>
                <a:tab pos="457200" algn="l"/>
              </a:tabLst>
              <a:defRPr/>
            </a:pPr>
            <a:endParaRPr lang="pl-PL" sz="1800" dirty="0">
              <a:solidFill>
                <a:schemeClr val="bg1"/>
              </a:solidFill>
              <a:latin typeface="Nunito Sans" panose="00000500000000000000" pitchFamily="2" charset="-18"/>
            </a:endParaRPr>
          </a:p>
        </p:txBody>
      </p:sp>
      <p:sp>
        <p:nvSpPr>
          <p:cNvPr id="16" name="Prostokąt: zaokrąglone rogi po przekątnej 64">
            <a:extLst>
              <a:ext uri="{FF2B5EF4-FFF2-40B4-BE49-F238E27FC236}">
                <a16:creationId xmlns:a16="http://schemas.microsoft.com/office/drawing/2014/main" id="{0A25C09D-0A8F-0048-E1DE-4E7ECE03B553}"/>
              </a:ext>
            </a:extLst>
          </p:cNvPr>
          <p:cNvSpPr/>
          <p:nvPr/>
        </p:nvSpPr>
        <p:spPr>
          <a:xfrm>
            <a:off x="884240" y="2592141"/>
            <a:ext cx="880627" cy="1139752"/>
          </a:xfrm>
          <a:prstGeom prst="round2DiagRect">
            <a:avLst/>
          </a:prstGeom>
          <a:solidFill>
            <a:srgbClr val="063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: zaokrąglone rogi po przekątnej 65">
            <a:extLst>
              <a:ext uri="{FF2B5EF4-FFF2-40B4-BE49-F238E27FC236}">
                <a16:creationId xmlns:a16="http://schemas.microsoft.com/office/drawing/2014/main" id="{75D7261A-819D-558E-A979-4AF4E18DDE30}"/>
              </a:ext>
            </a:extLst>
          </p:cNvPr>
          <p:cNvSpPr/>
          <p:nvPr/>
        </p:nvSpPr>
        <p:spPr>
          <a:xfrm>
            <a:off x="3201089" y="2325298"/>
            <a:ext cx="875739" cy="1349841"/>
          </a:xfrm>
          <a:prstGeom prst="round2DiagRect">
            <a:avLst/>
          </a:prstGeom>
          <a:solidFill>
            <a:srgbClr val="F36F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: zaokrąglone rogi po przekątnej 66">
            <a:extLst>
              <a:ext uri="{FF2B5EF4-FFF2-40B4-BE49-F238E27FC236}">
                <a16:creationId xmlns:a16="http://schemas.microsoft.com/office/drawing/2014/main" id="{C82E3385-8701-86B0-7825-440ABD396FD6}"/>
              </a:ext>
            </a:extLst>
          </p:cNvPr>
          <p:cNvSpPr/>
          <p:nvPr/>
        </p:nvSpPr>
        <p:spPr>
          <a:xfrm>
            <a:off x="879234" y="1481964"/>
            <a:ext cx="885634" cy="934345"/>
          </a:xfrm>
          <a:prstGeom prst="round2DiagRect">
            <a:avLst/>
          </a:prstGeom>
          <a:solidFill>
            <a:srgbClr val="0D9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5133D472-0CD7-ED8B-6203-C677C99ED3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46" y="1762382"/>
            <a:ext cx="568427" cy="568427"/>
          </a:xfrm>
          <a:prstGeom prst="rect">
            <a:avLst/>
          </a:prstGeom>
        </p:spPr>
      </p:pic>
      <p:sp>
        <p:nvSpPr>
          <p:cNvPr id="20" name="Prostokąt: zaokrąglone rogi po przekątnej 68">
            <a:extLst>
              <a:ext uri="{FF2B5EF4-FFF2-40B4-BE49-F238E27FC236}">
                <a16:creationId xmlns:a16="http://schemas.microsoft.com/office/drawing/2014/main" id="{D9A088F0-D105-C10F-A7B0-BD9BB0B28945}"/>
              </a:ext>
            </a:extLst>
          </p:cNvPr>
          <p:cNvSpPr/>
          <p:nvPr/>
        </p:nvSpPr>
        <p:spPr>
          <a:xfrm>
            <a:off x="2038421" y="1350554"/>
            <a:ext cx="885634" cy="934345"/>
          </a:xfrm>
          <a:prstGeom prst="round2DiagRect">
            <a:avLst/>
          </a:prstGeom>
          <a:solidFill>
            <a:srgbClr val="0D9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58562E4E-59FE-DFCE-996E-E8A7AE2834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23" y="1630972"/>
            <a:ext cx="568427" cy="568427"/>
          </a:xfrm>
          <a:prstGeom prst="rect">
            <a:avLst/>
          </a:prstGeom>
        </p:spPr>
      </p:pic>
      <p:sp>
        <p:nvSpPr>
          <p:cNvPr id="22" name="Prostokąt: zaokrąglone rogi po przekątnej 70">
            <a:extLst>
              <a:ext uri="{FF2B5EF4-FFF2-40B4-BE49-F238E27FC236}">
                <a16:creationId xmlns:a16="http://schemas.microsoft.com/office/drawing/2014/main" id="{2AAD69BE-3FB7-1CBA-6496-04AD80D70A1F}"/>
              </a:ext>
            </a:extLst>
          </p:cNvPr>
          <p:cNvSpPr/>
          <p:nvPr/>
        </p:nvSpPr>
        <p:spPr>
          <a:xfrm>
            <a:off x="3215027" y="1284182"/>
            <a:ext cx="885634" cy="934345"/>
          </a:xfrm>
          <a:prstGeom prst="round2DiagRect">
            <a:avLst/>
          </a:prstGeom>
          <a:solidFill>
            <a:srgbClr val="0D9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: zaokrąglone rogi po przekątnej 71">
            <a:extLst>
              <a:ext uri="{FF2B5EF4-FFF2-40B4-BE49-F238E27FC236}">
                <a16:creationId xmlns:a16="http://schemas.microsoft.com/office/drawing/2014/main" id="{0E49D3E9-E97A-11ED-E7A8-CD0AAAAEDDE2}"/>
              </a:ext>
            </a:extLst>
          </p:cNvPr>
          <p:cNvSpPr/>
          <p:nvPr/>
        </p:nvSpPr>
        <p:spPr>
          <a:xfrm>
            <a:off x="4335438" y="1273735"/>
            <a:ext cx="1071734" cy="1202176"/>
          </a:xfrm>
          <a:prstGeom prst="round2DiagRect">
            <a:avLst/>
          </a:prstGeom>
          <a:solidFill>
            <a:srgbClr val="F36F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: zaokrąglone rogi po przekątnej 72">
            <a:extLst>
              <a:ext uri="{FF2B5EF4-FFF2-40B4-BE49-F238E27FC236}">
                <a16:creationId xmlns:a16="http://schemas.microsoft.com/office/drawing/2014/main" id="{0278D056-BF35-F9D9-1285-6F5D13E01405}"/>
              </a:ext>
            </a:extLst>
          </p:cNvPr>
          <p:cNvSpPr/>
          <p:nvPr/>
        </p:nvSpPr>
        <p:spPr>
          <a:xfrm>
            <a:off x="4303578" y="2558614"/>
            <a:ext cx="1095255" cy="1111249"/>
          </a:xfrm>
          <a:prstGeom prst="round2DiagRect">
            <a:avLst/>
          </a:prstGeom>
          <a:solidFill>
            <a:srgbClr val="B294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: zaokrąglone rogi po przekątnej 73">
            <a:extLst>
              <a:ext uri="{FF2B5EF4-FFF2-40B4-BE49-F238E27FC236}">
                <a16:creationId xmlns:a16="http://schemas.microsoft.com/office/drawing/2014/main" id="{F124C75F-4C20-38B0-670C-9AB555954C14}"/>
              </a:ext>
            </a:extLst>
          </p:cNvPr>
          <p:cNvSpPr/>
          <p:nvPr/>
        </p:nvSpPr>
        <p:spPr>
          <a:xfrm>
            <a:off x="5427906" y="3708412"/>
            <a:ext cx="2910103" cy="750867"/>
          </a:xfrm>
          <a:prstGeom prst="round2DiagRect">
            <a:avLst/>
          </a:prstGeom>
          <a:solidFill>
            <a:srgbClr val="C1C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rostokąt: zaokrąglone rogi po przekątnej 74">
            <a:extLst>
              <a:ext uri="{FF2B5EF4-FFF2-40B4-BE49-F238E27FC236}">
                <a16:creationId xmlns:a16="http://schemas.microsoft.com/office/drawing/2014/main" id="{353F69A8-EE98-EF91-552B-382C5E34B567}"/>
              </a:ext>
            </a:extLst>
          </p:cNvPr>
          <p:cNvSpPr/>
          <p:nvPr/>
        </p:nvSpPr>
        <p:spPr>
          <a:xfrm>
            <a:off x="7108727" y="1469858"/>
            <a:ext cx="1253560" cy="2037777"/>
          </a:xfrm>
          <a:prstGeom prst="round2DiagRect">
            <a:avLst/>
          </a:prstGeom>
          <a:solidFill>
            <a:srgbClr val="3B3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: zaokrąglone rogi po przekątnej 75">
            <a:extLst>
              <a:ext uri="{FF2B5EF4-FFF2-40B4-BE49-F238E27FC236}">
                <a16:creationId xmlns:a16="http://schemas.microsoft.com/office/drawing/2014/main" id="{E41A7706-6F95-F313-B919-BF6863A6B951}"/>
              </a:ext>
            </a:extLst>
          </p:cNvPr>
          <p:cNvSpPr/>
          <p:nvPr/>
        </p:nvSpPr>
        <p:spPr>
          <a:xfrm>
            <a:off x="8539018" y="1317963"/>
            <a:ext cx="1111094" cy="3149310"/>
          </a:xfrm>
          <a:prstGeom prst="round2DiagRect">
            <a:avLst/>
          </a:prstGeom>
          <a:solidFill>
            <a:srgbClr val="0D9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BB4F1D8D-5838-E5B7-11C2-A01CF379F661}"/>
              </a:ext>
            </a:extLst>
          </p:cNvPr>
          <p:cNvSpPr txBox="1"/>
          <p:nvPr/>
        </p:nvSpPr>
        <p:spPr>
          <a:xfrm>
            <a:off x="3155213" y="1316975"/>
            <a:ext cx="1010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bg1"/>
                </a:solidFill>
              </a:rPr>
              <a:t>COPERNICUS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4311B06E-2872-E90E-C998-C313FD1DBE6C}"/>
              </a:ext>
            </a:extLst>
          </p:cNvPr>
          <p:cNvSpPr txBox="1"/>
          <p:nvPr/>
        </p:nvSpPr>
        <p:spPr>
          <a:xfrm>
            <a:off x="942177" y="1515008"/>
            <a:ext cx="8245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bg1"/>
                </a:solidFill>
              </a:rPr>
              <a:t>KRAJOWY</a:t>
            </a:r>
            <a:endParaRPr lang="pl-PL" sz="1200" b="1" dirty="0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9FD6239F-357E-D062-266C-C5F6C5B4B4C3}"/>
              </a:ext>
            </a:extLst>
          </p:cNvPr>
          <p:cNvSpPr txBox="1"/>
          <p:nvPr/>
        </p:nvSpPr>
        <p:spPr>
          <a:xfrm>
            <a:off x="1961349" y="1390196"/>
            <a:ext cx="1048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bg1"/>
                </a:solidFill>
              </a:rPr>
              <a:t>KOMERCYJNY</a:t>
            </a:r>
          </a:p>
        </p:txBody>
      </p:sp>
      <p:sp>
        <p:nvSpPr>
          <p:cNvPr id="31" name="Walec 30">
            <a:extLst>
              <a:ext uri="{FF2B5EF4-FFF2-40B4-BE49-F238E27FC236}">
                <a16:creationId xmlns:a16="http://schemas.microsoft.com/office/drawing/2014/main" id="{147C5277-4917-AC60-2AD6-658CAD3E0898}"/>
              </a:ext>
            </a:extLst>
          </p:cNvPr>
          <p:cNvSpPr/>
          <p:nvPr/>
        </p:nvSpPr>
        <p:spPr>
          <a:xfrm>
            <a:off x="2317122" y="3784971"/>
            <a:ext cx="1278782" cy="68543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Przechowywanie</a:t>
            </a:r>
          </a:p>
        </p:txBody>
      </p:sp>
      <p:sp>
        <p:nvSpPr>
          <p:cNvPr id="32" name="Walec 31">
            <a:extLst>
              <a:ext uri="{FF2B5EF4-FFF2-40B4-BE49-F238E27FC236}">
                <a16:creationId xmlns:a16="http://schemas.microsoft.com/office/drawing/2014/main" id="{47390B03-A48E-2409-5E1D-84BF6CE75FAC}"/>
              </a:ext>
            </a:extLst>
          </p:cNvPr>
          <p:cNvSpPr/>
          <p:nvPr/>
        </p:nvSpPr>
        <p:spPr>
          <a:xfrm>
            <a:off x="856128" y="3793557"/>
            <a:ext cx="1278782" cy="67623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Archiwum</a:t>
            </a:r>
          </a:p>
        </p:txBody>
      </p:sp>
      <p:sp>
        <p:nvSpPr>
          <p:cNvPr id="33" name="Walec 32">
            <a:extLst>
              <a:ext uri="{FF2B5EF4-FFF2-40B4-BE49-F238E27FC236}">
                <a16:creationId xmlns:a16="http://schemas.microsoft.com/office/drawing/2014/main" id="{88F2C784-16D3-44DF-1717-402FBE7C43F5}"/>
              </a:ext>
            </a:extLst>
          </p:cNvPr>
          <p:cNvSpPr/>
          <p:nvPr/>
        </p:nvSpPr>
        <p:spPr>
          <a:xfrm>
            <a:off x="3759779" y="3776849"/>
            <a:ext cx="1416212" cy="6773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Dane użytkownika w chmurze</a:t>
            </a:r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BA699514-B84C-810E-F18A-3A4EF69502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730" y="3760163"/>
            <a:ext cx="707110" cy="70711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F2492A83-06A5-778F-CE4A-0913DFE161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731" y="3738487"/>
            <a:ext cx="707110" cy="707110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46235528-9B96-EF76-10B5-7618BADA38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941" y="3743285"/>
            <a:ext cx="707110" cy="707110"/>
          </a:xfrm>
          <a:prstGeom prst="rect">
            <a:avLst/>
          </a:prstGeom>
        </p:spPr>
      </p:pic>
      <p:sp>
        <p:nvSpPr>
          <p:cNvPr id="37" name="pole tekstowe 36">
            <a:extLst>
              <a:ext uri="{FF2B5EF4-FFF2-40B4-BE49-F238E27FC236}">
                <a16:creationId xmlns:a16="http://schemas.microsoft.com/office/drawing/2014/main" id="{B2A99BDF-581F-0D09-7411-44D6FCAAF416}"/>
              </a:ext>
            </a:extLst>
          </p:cNvPr>
          <p:cNvSpPr txBox="1"/>
          <p:nvPr/>
        </p:nvSpPr>
        <p:spPr>
          <a:xfrm>
            <a:off x="7035804" y="1623324"/>
            <a:ext cx="1422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INTERFEJS UŻYTKOWNIKA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71C92820-8E14-385F-DFEA-4F997A08D345}"/>
              </a:ext>
            </a:extLst>
          </p:cNvPr>
          <p:cNvSpPr txBox="1"/>
          <p:nvPr/>
        </p:nvSpPr>
        <p:spPr>
          <a:xfrm>
            <a:off x="8547469" y="1347866"/>
            <a:ext cx="1160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1"/>
                </a:solidFill>
              </a:rPr>
              <a:t>UŻYTKOWNICY</a:t>
            </a: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48F7D10D-53F1-04E6-2824-7BC354B0E580}"/>
              </a:ext>
            </a:extLst>
          </p:cNvPr>
          <p:cNvSpPr txBox="1"/>
          <p:nvPr/>
        </p:nvSpPr>
        <p:spPr>
          <a:xfrm>
            <a:off x="7164005" y="3904112"/>
            <a:ext cx="1180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1"/>
                </a:solidFill>
              </a:rPr>
              <a:t>MOC OBLICZENIOWA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7CBE0859-B5C1-7584-CB35-EBA685DF4864}"/>
              </a:ext>
            </a:extLst>
          </p:cNvPr>
          <p:cNvSpPr txBox="1"/>
          <p:nvPr/>
        </p:nvSpPr>
        <p:spPr>
          <a:xfrm>
            <a:off x="887036" y="3319774"/>
            <a:ext cx="8638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SEGMENT NAZIEMNY</a:t>
            </a:r>
          </a:p>
        </p:txBody>
      </p:sp>
      <p:pic>
        <p:nvPicPr>
          <p:cNvPr id="41" name="Obraz 40">
            <a:extLst>
              <a:ext uri="{FF2B5EF4-FFF2-40B4-BE49-F238E27FC236}">
                <a16:creationId xmlns:a16="http://schemas.microsoft.com/office/drawing/2014/main" id="{3FA379CA-32B9-20D8-99A4-5AFCBFCFD9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415" y="1618394"/>
            <a:ext cx="947605" cy="865600"/>
          </a:xfrm>
          <a:prstGeom prst="rect">
            <a:avLst/>
          </a:prstGeom>
        </p:spPr>
      </p:pic>
      <p:pic>
        <p:nvPicPr>
          <p:cNvPr id="42" name="Obraz 41">
            <a:extLst>
              <a:ext uri="{FF2B5EF4-FFF2-40B4-BE49-F238E27FC236}">
                <a16:creationId xmlns:a16="http://schemas.microsoft.com/office/drawing/2014/main" id="{DCE686F4-3DBE-4FD9-7B22-EF4082235A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369" y="2548147"/>
            <a:ext cx="951651" cy="869296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id="{64B615DF-6019-841C-3113-3D60CF2CA6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415" y="3487213"/>
            <a:ext cx="951651" cy="869296"/>
          </a:xfrm>
          <a:prstGeom prst="rect">
            <a:avLst/>
          </a:prstGeom>
        </p:spPr>
      </p:pic>
      <p:pic>
        <p:nvPicPr>
          <p:cNvPr id="44" name="Obraz 43">
            <a:extLst>
              <a:ext uri="{FF2B5EF4-FFF2-40B4-BE49-F238E27FC236}">
                <a16:creationId xmlns:a16="http://schemas.microsoft.com/office/drawing/2014/main" id="{C33FF056-063D-6BE8-F123-ADE357D4D1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969" y="2226375"/>
            <a:ext cx="1097788" cy="1097788"/>
          </a:xfrm>
          <a:prstGeom prst="rect">
            <a:avLst/>
          </a:prstGeom>
        </p:spPr>
      </p:pic>
      <p:sp>
        <p:nvSpPr>
          <p:cNvPr id="45" name="Prostokąt: zaokrąglone rogi po przekątnej 93">
            <a:extLst>
              <a:ext uri="{FF2B5EF4-FFF2-40B4-BE49-F238E27FC236}">
                <a16:creationId xmlns:a16="http://schemas.microsoft.com/office/drawing/2014/main" id="{47CF9BBC-3423-A877-1755-58E9C1786EE0}"/>
              </a:ext>
            </a:extLst>
          </p:cNvPr>
          <p:cNvSpPr/>
          <p:nvPr/>
        </p:nvSpPr>
        <p:spPr>
          <a:xfrm>
            <a:off x="5607350" y="1481964"/>
            <a:ext cx="1315964" cy="2037777"/>
          </a:xfrm>
          <a:prstGeom prst="round2DiagRect">
            <a:avLst/>
          </a:prstGeom>
          <a:solidFill>
            <a:srgbClr val="F36F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6" name="Obraz 45">
            <a:extLst>
              <a:ext uri="{FF2B5EF4-FFF2-40B4-BE49-F238E27FC236}">
                <a16:creationId xmlns:a16="http://schemas.microsoft.com/office/drawing/2014/main" id="{DF0ACF01-4C0B-BEAC-D930-7A11AE24EC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199" y="2206478"/>
            <a:ext cx="962844" cy="962844"/>
          </a:xfrm>
          <a:prstGeom prst="rect">
            <a:avLst/>
          </a:prstGeom>
        </p:spPr>
      </p:pic>
      <p:sp>
        <p:nvSpPr>
          <p:cNvPr id="47" name="pole tekstowe 46">
            <a:extLst>
              <a:ext uri="{FF2B5EF4-FFF2-40B4-BE49-F238E27FC236}">
                <a16:creationId xmlns:a16="http://schemas.microsoft.com/office/drawing/2014/main" id="{9BA9AF8E-F49A-B135-5C5B-977C5D1E2D04}"/>
              </a:ext>
            </a:extLst>
          </p:cNvPr>
          <p:cNvSpPr txBox="1"/>
          <p:nvPr/>
        </p:nvSpPr>
        <p:spPr>
          <a:xfrm>
            <a:off x="5565985" y="1472579"/>
            <a:ext cx="13889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l-PL" sz="1200" b="1" dirty="0">
              <a:solidFill>
                <a:schemeClr val="bg1"/>
              </a:solidFill>
            </a:endParaRPr>
          </a:p>
          <a:p>
            <a:pPr algn="ctr"/>
            <a:r>
              <a:rPr lang="pl-PL" sz="1200" b="1" dirty="0">
                <a:solidFill>
                  <a:schemeClr val="bg1"/>
                </a:solidFill>
              </a:rPr>
              <a:t>APLIKACJE UŻYTKOWNIKÓW</a:t>
            </a:r>
          </a:p>
        </p:txBody>
      </p:sp>
      <p:pic>
        <p:nvPicPr>
          <p:cNvPr id="48" name="Obraz 47">
            <a:extLst>
              <a:ext uri="{FF2B5EF4-FFF2-40B4-BE49-F238E27FC236}">
                <a16:creationId xmlns:a16="http://schemas.microsoft.com/office/drawing/2014/main" id="{2356FF49-86FE-368D-FC00-9B28D1E836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973" y="2682717"/>
            <a:ext cx="854990" cy="854990"/>
          </a:xfrm>
          <a:prstGeom prst="rect">
            <a:avLst/>
          </a:prstGeom>
        </p:spPr>
      </p:pic>
      <p:pic>
        <p:nvPicPr>
          <p:cNvPr id="49" name="Obraz 48" descr="Obraz zawierający tekst, monitor&#10;&#10;Opis wygenerowany automatycznie">
            <a:extLst>
              <a:ext uri="{FF2B5EF4-FFF2-40B4-BE49-F238E27FC236}">
                <a16:creationId xmlns:a16="http://schemas.microsoft.com/office/drawing/2014/main" id="{E7A99F63-C84B-64E7-949C-D88FAC301D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559" y="1735017"/>
            <a:ext cx="735724" cy="735724"/>
          </a:xfrm>
          <a:prstGeom prst="rect">
            <a:avLst/>
          </a:prstGeom>
        </p:spPr>
      </p:pic>
      <p:sp>
        <p:nvSpPr>
          <p:cNvPr id="50" name="pole tekstowe 49">
            <a:extLst>
              <a:ext uri="{FF2B5EF4-FFF2-40B4-BE49-F238E27FC236}">
                <a16:creationId xmlns:a16="http://schemas.microsoft.com/office/drawing/2014/main" id="{B89EA4AA-3C13-348A-B5E1-F55D46CB22BC}"/>
              </a:ext>
            </a:extLst>
          </p:cNvPr>
          <p:cNvSpPr txBox="1"/>
          <p:nvPr/>
        </p:nvSpPr>
        <p:spPr>
          <a:xfrm>
            <a:off x="4378680" y="1292909"/>
            <a:ext cx="1013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KATALOG APLIKACJI</a:t>
            </a:r>
          </a:p>
        </p:txBody>
      </p:sp>
      <p:pic>
        <p:nvPicPr>
          <p:cNvPr id="51" name="Obraz 50">
            <a:extLst>
              <a:ext uri="{FF2B5EF4-FFF2-40B4-BE49-F238E27FC236}">
                <a16:creationId xmlns:a16="http://schemas.microsoft.com/office/drawing/2014/main" id="{2C5B0D57-2207-517C-AEDE-2BFFCF4FD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718" y="1564600"/>
            <a:ext cx="568427" cy="568427"/>
          </a:xfrm>
          <a:prstGeom prst="rect">
            <a:avLst/>
          </a:prstGeom>
        </p:spPr>
      </p:pic>
      <p:pic>
        <p:nvPicPr>
          <p:cNvPr id="52" name="Obraz 51">
            <a:extLst>
              <a:ext uri="{FF2B5EF4-FFF2-40B4-BE49-F238E27FC236}">
                <a16:creationId xmlns:a16="http://schemas.microsoft.com/office/drawing/2014/main" id="{AB7B1678-2449-3C65-299A-2A08686600D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754" y="2791382"/>
            <a:ext cx="779752" cy="779752"/>
          </a:xfrm>
          <a:prstGeom prst="rect">
            <a:avLst/>
          </a:prstGeom>
        </p:spPr>
      </p:pic>
      <p:sp>
        <p:nvSpPr>
          <p:cNvPr id="53" name="pole tekstowe 52">
            <a:extLst>
              <a:ext uri="{FF2B5EF4-FFF2-40B4-BE49-F238E27FC236}">
                <a16:creationId xmlns:a16="http://schemas.microsoft.com/office/drawing/2014/main" id="{28DEAF1F-FD80-E748-4260-021AF9C801C1}"/>
              </a:ext>
            </a:extLst>
          </p:cNvPr>
          <p:cNvSpPr txBox="1"/>
          <p:nvPr/>
        </p:nvSpPr>
        <p:spPr>
          <a:xfrm>
            <a:off x="3139971" y="2335503"/>
            <a:ext cx="9525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KATALOG DANYCH</a:t>
            </a:r>
          </a:p>
        </p:txBody>
      </p:sp>
      <p:pic>
        <p:nvPicPr>
          <p:cNvPr id="54" name="Obraz 53">
            <a:extLst>
              <a:ext uri="{FF2B5EF4-FFF2-40B4-BE49-F238E27FC236}">
                <a16:creationId xmlns:a16="http://schemas.microsoft.com/office/drawing/2014/main" id="{43D56F5E-5A84-6B68-A2A0-876F9ABC4D4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0" y="2632492"/>
            <a:ext cx="673049" cy="673049"/>
          </a:xfrm>
          <a:prstGeom prst="rect">
            <a:avLst/>
          </a:prstGeom>
        </p:spPr>
      </p:pic>
      <p:sp>
        <p:nvSpPr>
          <p:cNvPr id="55" name="Prostokąt: zaokrąglone rogi po przekątnej 103">
            <a:extLst>
              <a:ext uri="{FF2B5EF4-FFF2-40B4-BE49-F238E27FC236}">
                <a16:creationId xmlns:a16="http://schemas.microsoft.com/office/drawing/2014/main" id="{F66F29E1-6CBF-7FFB-62C5-9E72B81AFFB0}"/>
              </a:ext>
            </a:extLst>
          </p:cNvPr>
          <p:cNvSpPr/>
          <p:nvPr/>
        </p:nvSpPr>
        <p:spPr>
          <a:xfrm>
            <a:off x="2046907" y="2423349"/>
            <a:ext cx="880627" cy="1139752"/>
          </a:xfrm>
          <a:prstGeom prst="round2DiagRect">
            <a:avLst/>
          </a:prstGeom>
          <a:solidFill>
            <a:srgbClr val="063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76B6452A-FA5C-E59F-785A-EB0D03B9C183}"/>
              </a:ext>
            </a:extLst>
          </p:cNvPr>
          <p:cNvSpPr txBox="1"/>
          <p:nvPr/>
        </p:nvSpPr>
        <p:spPr>
          <a:xfrm>
            <a:off x="2057909" y="3135336"/>
            <a:ext cx="875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SEGMENT NAZIEMNY</a:t>
            </a:r>
          </a:p>
        </p:txBody>
      </p:sp>
      <p:pic>
        <p:nvPicPr>
          <p:cNvPr id="57" name="Obraz 56">
            <a:extLst>
              <a:ext uri="{FF2B5EF4-FFF2-40B4-BE49-F238E27FC236}">
                <a16:creationId xmlns:a16="http://schemas.microsoft.com/office/drawing/2014/main" id="{53A3775B-A66B-6ADB-2836-40838951B1D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167" y="2463700"/>
            <a:ext cx="673049" cy="673049"/>
          </a:xfrm>
          <a:prstGeom prst="rect">
            <a:avLst/>
          </a:prstGeom>
        </p:spPr>
      </p:pic>
      <p:sp>
        <p:nvSpPr>
          <p:cNvPr id="58" name="Prostokąt: zaokrąglone rogi po przekątnej 106">
            <a:extLst>
              <a:ext uri="{FF2B5EF4-FFF2-40B4-BE49-F238E27FC236}">
                <a16:creationId xmlns:a16="http://schemas.microsoft.com/office/drawing/2014/main" id="{38F139B6-07C3-FF50-EB6E-086ECD89AEA2}"/>
              </a:ext>
            </a:extLst>
          </p:cNvPr>
          <p:cNvSpPr/>
          <p:nvPr/>
        </p:nvSpPr>
        <p:spPr>
          <a:xfrm>
            <a:off x="558779" y="1220839"/>
            <a:ext cx="9417536" cy="3340033"/>
          </a:xfrm>
          <a:prstGeom prst="round2DiagRect">
            <a:avLst/>
          </a:prstGeom>
          <a:noFill/>
          <a:ln w="57150">
            <a:solidFill>
              <a:srgbClr val="500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Owal 58">
            <a:extLst>
              <a:ext uri="{FF2B5EF4-FFF2-40B4-BE49-F238E27FC236}">
                <a16:creationId xmlns:a16="http://schemas.microsoft.com/office/drawing/2014/main" id="{F8FA99F8-1753-B281-6F64-C874065A09AB}"/>
              </a:ext>
            </a:extLst>
          </p:cNvPr>
          <p:cNvSpPr/>
          <p:nvPr/>
        </p:nvSpPr>
        <p:spPr>
          <a:xfrm>
            <a:off x="906210" y="5199483"/>
            <a:ext cx="273586" cy="273586"/>
          </a:xfrm>
          <a:prstGeom prst="ellipse">
            <a:avLst/>
          </a:prstGeom>
          <a:solidFill>
            <a:srgbClr val="1696C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0" name="Owal 59">
            <a:extLst>
              <a:ext uri="{FF2B5EF4-FFF2-40B4-BE49-F238E27FC236}">
                <a16:creationId xmlns:a16="http://schemas.microsoft.com/office/drawing/2014/main" id="{26EBD215-5918-425D-7022-6398450B3888}"/>
              </a:ext>
            </a:extLst>
          </p:cNvPr>
          <p:cNvSpPr/>
          <p:nvPr/>
        </p:nvSpPr>
        <p:spPr>
          <a:xfrm>
            <a:off x="915081" y="6192173"/>
            <a:ext cx="273586" cy="273586"/>
          </a:xfrm>
          <a:prstGeom prst="ellipse">
            <a:avLst/>
          </a:prstGeom>
          <a:solidFill>
            <a:srgbClr val="3D378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1" name="Owal 60">
            <a:extLst>
              <a:ext uri="{FF2B5EF4-FFF2-40B4-BE49-F238E27FC236}">
                <a16:creationId xmlns:a16="http://schemas.microsoft.com/office/drawing/2014/main" id="{F952DF7C-BB92-A955-C24A-C61A88871619}"/>
              </a:ext>
            </a:extLst>
          </p:cNvPr>
          <p:cNvSpPr/>
          <p:nvPr/>
        </p:nvSpPr>
        <p:spPr>
          <a:xfrm>
            <a:off x="911239" y="5877465"/>
            <a:ext cx="273586" cy="273586"/>
          </a:xfrm>
          <a:prstGeom prst="ellipse">
            <a:avLst/>
          </a:prstGeom>
          <a:solidFill>
            <a:srgbClr val="315FA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Owal 61">
            <a:extLst>
              <a:ext uri="{FF2B5EF4-FFF2-40B4-BE49-F238E27FC236}">
                <a16:creationId xmlns:a16="http://schemas.microsoft.com/office/drawing/2014/main" id="{6A8A0643-4C00-A08E-F886-EDF6FEEC49C7}"/>
              </a:ext>
            </a:extLst>
          </p:cNvPr>
          <p:cNvSpPr/>
          <p:nvPr/>
        </p:nvSpPr>
        <p:spPr>
          <a:xfrm>
            <a:off x="915081" y="5540566"/>
            <a:ext cx="273586" cy="273586"/>
          </a:xfrm>
          <a:prstGeom prst="ellipse">
            <a:avLst/>
          </a:prstGeom>
          <a:solidFill>
            <a:srgbClr val="0871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3" name="Owal 62">
            <a:extLst>
              <a:ext uri="{FF2B5EF4-FFF2-40B4-BE49-F238E27FC236}">
                <a16:creationId xmlns:a16="http://schemas.microsoft.com/office/drawing/2014/main" id="{8AC431FF-51DC-08E2-169B-026AD39D61ED}"/>
              </a:ext>
            </a:extLst>
          </p:cNvPr>
          <p:cNvSpPr/>
          <p:nvPr/>
        </p:nvSpPr>
        <p:spPr>
          <a:xfrm flipH="1">
            <a:off x="10511" y="4048046"/>
            <a:ext cx="904570" cy="909783"/>
          </a:xfrm>
          <a:prstGeom prst="ellipse">
            <a:avLst/>
          </a:prstGeom>
          <a:gradFill flip="none" rotWithShape="1">
            <a:gsLst>
              <a:gs pos="11000">
                <a:srgbClr val="4F079D"/>
              </a:gs>
              <a:gs pos="43000">
                <a:srgbClr val="A10AA2">
                  <a:shade val="67500"/>
                  <a:satMod val="115000"/>
                </a:srgbClr>
              </a:gs>
              <a:gs pos="99618">
                <a:srgbClr val="ED7C7F"/>
              </a:gs>
              <a:gs pos="87000">
                <a:srgbClr val="CD418B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800"/>
          </a:p>
        </p:txBody>
      </p:sp>
      <p:pic>
        <p:nvPicPr>
          <p:cNvPr id="64" name="Obraz 63">
            <a:extLst>
              <a:ext uri="{FF2B5EF4-FFF2-40B4-BE49-F238E27FC236}">
                <a16:creationId xmlns:a16="http://schemas.microsoft.com/office/drawing/2014/main" id="{E88F94CE-1962-1F82-118B-3E77663C620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6587" r="449"/>
          <a:stretch/>
        </p:blipFill>
        <p:spPr>
          <a:xfrm>
            <a:off x="10268374" y="4778585"/>
            <a:ext cx="1913115" cy="1714687"/>
          </a:xfrm>
          <a:prstGeom prst="rect">
            <a:avLst/>
          </a:prstGeom>
          <a:ln w="19050">
            <a:solidFill>
              <a:srgbClr val="00000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65" name="Obraz 64">
            <a:extLst>
              <a:ext uri="{FF2B5EF4-FFF2-40B4-BE49-F238E27FC236}">
                <a16:creationId xmlns:a16="http://schemas.microsoft.com/office/drawing/2014/main" id="{BFBC0475-5029-B0AB-E9A4-E3042F6545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78885" y="1078856"/>
            <a:ext cx="1873182" cy="1703797"/>
          </a:xfrm>
          <a:prstGeom prst="rect">
            <a:avLst/>
          </a:prstGeom>
          <a:ln w="19050">
            <a:solidFill>
              <a:srgbClr val="00000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66" name="Obraz 65">
            <a:extLst>
              <a:ext uri="{FF2B5EF4-FFF2-40B4-BE49-F238E27FC236}">
                <a16:creationId xmlns:a16="http://schemas.microsoft.com/office/drawing/2014/main" id="{AE61AA71-5F63-082A-A9D1-8E346A04192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5766" b="3251"/>
          <a:stretch/>
        </p:blipFill>
        <p:spPr>
          <a:xfrm>
            <a:off x="10278885" y="2942688"/>
            <a:ext cx="1863850" cy="1676020"/>
          </a:xfrm>
          <a:prstGeom prst="rect">
            <a:avLst/>
          </a:prstGeom>
          <a:ln w="19050">
            <a:solidFill>
              <a:srgbClr val="00000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740785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55CF41C-5777-CF09-5EC6-4CEB4AAF3F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" t="288" r="327" b="19740"/>
          <a:stretch/>
        </p:blipFill>
        <p:spPr>
          <a:xfrm flipH="1">
            <a:off x="0" y="7950"/>
            <a:ext cx="12192000" cy="688334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87A0DBFC-8EA3-D79F-B313-A9F9B4CED55B}"/>
              </a:ext>
            </a:extLst>
          </p:cNvPr>
          <p:cNvSpPr/>
          <p:nvPr/>
        </p:nvSpPr>
        <p:spPr>
          <a:xfrm>
            <a:off x="11698357" y="6534467"/>
            <a:ext cx="493643" cy="356821"/>
          </a:xfrm>
          <a:prstGeom prst="rect">
            <a:avLst/>
          </a:prstGeom>
          <a:gradFill flip="none" rotWithShape="1">
            <a:gsLst>
              <a:gs pos="0">
                <a:srgbClr val="196E8F">
                  <a:shade val="30000"/>
                  <a:satMod val="115000"/>
                </a:srgbClr>
              </a:gs>
              <a:gs pos="50000">
                <a:srgbClr val="196E8F">
                  <a:shade val="67500"/>
                  <a:satMod val="115000"/>
                </a:srgbClr>
              </a:gs>
              <a:gs pos="100000">
                <a:srgbClr val="196E8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ACC4AC3B-A9FC-4E97-82D6-4FBB62C1EDDE}" type="slidenum">
              <a:rPr lang="pl-PL" smtClean="0"/>
              <a:t>11</a:t>
            </a:fld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1D80DF5-3124-0F64-4D69-9FD13FDCEC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6" r="644" b="20158"/>
          <a:stretch/>
        </p:blipFill>
        <p:spPr>
          <a:xfrm>
            <a:off x="0" y="1060589"/>
            <a:ext cx="12192000" cy="5489783"/>
          </a:xfrm>
          <a:prstGeom prst="rect">
            <a:avLst/>
          </a:prstGeom>
        </p:spPr>
      </p:pic>
      <p:pic>
        <p:nvPicPr>
          <p:cNvPr id="5" name="Obraz 4" descr="Obraz zawierający mapa&#10;&#10;Opis wygenerowany automatycznie">
            <a:extLst>
              <a:ext uri="{FF2B5EF4-FFF2-40B4-BE49-F238E27FC236}">
                <a16:creationId xmlns:a16="http://schemas.microsoft.com/office/drawing/2014/main" id="{A5DB8D36-15E7-ACBD-1B2C-B422BFDCFC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6"/>
          <a:stretch/>
        </p:blipFill>
        <p:spPr>
          <a:xfrm>
            <a:off x="7750965" y="1051057"/>
            <a:ext cx="3524335" cy="2201377"/>
          </a:xfrm>
          <a:prstGeom prst="rect">
            <a:avLst/>
          </a:prstGeom>
          <a:ln w="28575">
            <a:solidFill>
              <a:srgbClr val="00000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36ECCE8-26F7-4B6F-C22F-E6A24E3148F6}"/>
              </a:ext>
            </a:extLst>
          </p:cNvPr>
          <p:cNvSpPr txBox="1"/>
          <p:nvPr/>
        </p:nvSpPr>
        <p:spPr>
          <a:xfrm>
            <a:off x="452802" y="5041248"/>
            <a:ext cx="53300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1800" dirty="0">
                <a:solidFill>
                  <a:schemeClr val="bg1"/>
                </a:solidFill>
                <a:latin typeface="Nunito Sans" pitchFamily="2" charset="-18"/>
                <a:ea typeface="+mn-lt"/>
                <a:cs typeface="+mn-lt"/>
              </a:rPr>
              <a:t>11 satelitów dostarczonych przez polskie jednostki przemysłowe i naukowe na orbicie.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800" dirty="0">
              <a:solidFill>
                <a:schemeClr val="bg1"/>
              </a:solidFill>
              <a:latin typeface="Nunito Sans" pitchFamily="2" charset="-18"/>
              <a:ea typeface="+mn-lt"/>
              <a:cs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1800" dirty="0">
                <a:solidFill>
                  <a:schemeClr val="bg1"/>
                </a:solidFill>
                <a:latin typeface="Nunito Sans" pitchFamily="2" charset="-18"/>
                <a:ea typeface="+mn-lt"/>
                <a:cs typeface="+mn-lt"/>
              </a:rPr>
              <a:t>15 skatalogowanych polskich satelitów                (4 nieaktywne).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C151CE6-38E4-0805-99AC-7BE396C57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371" y="5386284"/>
            <a:ext cx="817341" cy="8284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62C84DE-8077-DFC3-79A4-AD8344DC8F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584" y="4611879"/>
            <a:ext cx="1054154" cy="527077"/>
          </a:xfrm>
          <a:prstGeom prst="rect">
            <a:avLst/>
          </a:prstGeom>
        </p:spPr>
      </p:pic>
      <p:pic>
        <p:nvPicPr>
          <p:cNvPr id="9" name="Obraz 4">
            <a:extLst>
              <a:ext uri="{FF2B5EF4-FFF2-40B4-BE49-F238E27FC236}">
                <a16:creationId xmlns:a16="http://schemas.microsoft.com/office/drawing/2014/main" id="{44AD8B68-29EE-2ADD-E27D-7FB845E4B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784" y="2798450"/>
            <a:ext cx="821928" cy="50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49FA329-FEC2-A1F4-FFA0-BC3B67FB3C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6321" y="3574427"/>
            <a:ext cx="690582" cy="79012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0F8E341-9C0C-38A4-AD94-2C3E79487FB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289"/>
          <a:stretch/>
        </p:blipFill>
        <p:spPr>
          <a:xfrm>
            <a:off x="2249585" y="3282684"/>
            <a:ext cx="3423322" cy="1682885"/>
          </a:xfrm>
          <a:prstGeom prst="rect">
            <a:avLst/>
          </a:prstGeom>
          <a:ln w="28575">
            <a:solidFill>
              <a:srgbClr val="00000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AA53DE6-AAE2-CB6A-E7E2-075D943DBF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901" y="3227228"/>
            <a:ext cx="1812243" cy="1898541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B10797C-733C-6B4A-3CAE-7E894964469F}"/>
              </a:ext>
            </a:extLst>
          </p:cNvPr>
          <p:cNvSpPr txBox="1"/>
          <p:nvPr/>
        </p:nvSpPr>
        <p:spPr>
          <a:xfrm>
            <a:off x="485224" y="1182822"/>
            <a:ext cx="536967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1800" dirty="0">
                <a:solidFill>
                  <a:schemeClr val="bg1"/>
                </a:solidFill>
                <a:latin typeface="Nunito Sans" pitchFamily="2" charset="-18"/>
              </a:rPr>
              <a:t>Koordynacja sieci 12 teleskopów optycznych i stacji laserowego pomiaru odległości (SRC PAN) Obserwacje satelitów na orbicie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800" dirty="0">
                <a:solidFill>
                  <a:schemeClr val="bg1"/>
                </a:solidFill>
                <a:latin typeface="Nunito Sans" pitchFamily="2" charset="-18"/>
              </a:rPr>
              <a:t>04.2020-04.2022 - </a:t>
            </a:r>
            <a:r>
              <a:rPr lang="pl-PL" altLang="pl-PL" sz="1800" dirty="0">
                <a:solidFill>
                  <a:schemeClr val="bg1"/>
                </a:solidFill>
                <a:latin typeface="Nunito Sans" pitchFamily="2" charset="-18"/>
              </a:rPr>
              <a:t>POLSA wykonała najwięcej Obserwacje optyczne satelitów w ramach EUSST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pl-PL" altLang="pl-PL" sz="1800" dirty="0">
                <a:solidFill>
                  <a:schemeClr val="bg1"/>
                </a:solidFill>
                <a:latin typeface="Nunito Sans" pitchFamily="2" charset="-18"/>
              </a:rPr>
              <a:t>około. </a:t>
            </a:r>
            <a:r>
              <a:rPr lang="pl-PL" altLang="pl-PL" sz="1800" b="1" dirty="0">
                <a:solidFill>
                  <a:schemeClr val="bg1"/>
                </a:solidFill>
                <a:latin typeface="Nunito Sans" pitchFamily="2" charset="-18"/>
              </a:rPr>
              <a:t>5,86 mln. </a:t>
            </a:r>
            <a:r>
              <a:rPr lang="pl-PL" altLang="pl-PL" sz="1800" dirty="0">
                <a:solidFill>
                  <a:schemeClr val="bg1"/>
                </a:solidFill>
                <a:latin typeface="Nunito Sans" pitchFamily="2" charset="-18"/>
              </a:rPr>
              <a:t>pojedyncze pomiary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altLang="pl-PL" sz="1800" dirty="0">
                <a:solidFill>
                  <a:schemeClr val="bg1"/>
                </a:solidFill>
                <a:latin typeface="Nunito Sans" pitchFamily="2" charset="-18"/>
              </a:rPr>
              <a:t>-   około. </a:t>
            </a:r>
            <a:r>
              <a:rPr lang="pl-PL" altLang="pl-PL" sz="1800" b="1" dirty="0">
                <a:solidFill>
                  <a:schemeClr val="bg1"/>
                </a:solidFill>
                <a:latin typeface="Nunito Sans" pitchFamily="2" charset="-18"/>
              </a:rPr>
              <a:t>308 tys. </a:t>
            </a:r>
            <a:r>
              <a:rPr lang="pl-PL" altLang="pl-PL" sz="1800" dirty="0">
                <a:solidFill>
                  <a:schemeClr val="bg1"/>
                </a:solidFill>
                <a:latin typeface="Nunito Sans" pitchFamily="2" charset="-18"/>
              </a:rPr>
              <a:t>TDM (</a:t>
            </a:r>
            <a:r>
              <a:rPr lang="pl-PL" altLang="pl-PL" sz="1800" dirty="0" err="1">
                <a:solidFill>
                  <a:schemeClr val="bg1"/>
                </a:solidFill>
                <a:latin typeface="Nunito Sans" pitchFamily="2" charset="-18"/>
              </a:rPr>
              <a:t>Tracking</a:t>
            </a:r>
            <a:r>
              <a:rPr lang="pl-PL" altLang="pl-PL" sz="1800" dirty="0">
                <a:solidFill>
                  <a:schemeClr val="bg1"/>
                </a:solidFill>
                <a:latin typeface="Nunito Sans" pitchFamily="2" charset="-18"/>
              </a:rPr>
              <a:t> Data Message) </a:t>
            </a:r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DB08AF67-C851-D957-B9DA-048A464D5C95}"/>
              </a:ext>
            </a:extLst>
          </p:cNvPr>
          <p:cNvCxnSpPr>
            <a:cxnSpLocks/>
          </p:cNvCxnSpPr>
          <p:nvPr/>
        </p:nvCxnSpPr>
        <p:spPr>
          <a:xfrm>
            <a:off x="7040738" y="990134"/>
            <a:ext cx="0" cy="5494726"/>
          </a:xfrm>
          <a:prstGeom prst="line">
            <a:avLst/>
          </a:prstGeom>
          <a:ln w="22225">
            <a:solidFill>
              <a:schemeClr val="bg1">
                <a:alpha val="26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2B0DCC1A-75EB-6F43-5092-46970EF1E998}"/>
              </a:ext>
            </a:extLst>
          </p:cNvPr>
          <p:cNvCxnSpPr>
            <a:cxnSpLocks/>
          </p:cNvCxnSpPr>
          <p:nvPr/>
        </p:nvCxnSpPr>
        <p:spPr>
          <a:xfrm>
            <a:off x="5986584" y="992722"/>
            <a:ext cx="0" cy="5494726"/>
          </a:xfrm>
          <a:prstGeom prst="line">
            <a:avLst/>
          </a:prstGeom>
          <a:ln w="22225">
            <a:solidFill>
              <a:schemeClr val="bg1">
                <a:alpha val="26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Obraz 15">
            <a:extLst>
              <a:ext uri="{FF2B5EF4-FFF2-40B4-BE49-F238E27FC236}">
                <a16:creationId xmlns:a16="http://schemas.microsoft.com/office/drawing/2014/main" id="{48AFC1D8-8015-77DE-1F79-E710413CE10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5" r="25418"/>
          <a:stretch/>
        </p:blipFill>
        <p:spPr>
          <a:xfrm>
            <a:off x="6077806" y="1656194"/>
            <a:ext cx="875785" cy="872351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43768707-4D96-E34D-3BBF-CD9E4EB0C5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655" r="8472" b="19793"/>
          <a:stretch/>
        </p:blipFill>
        <p:spPr>
          <a:xfrm>
            <a:off x="7424402" y="4483916"/>
            <a:ext cx="4267200" cy="1928815"/>
          </a:xfrm>
          <a:prstGeom prst="rect">
            <a:avLst/>
          </a:prstGeom>
          <a:ln w="28575">
            <a:solidFill>
              <a:srgbClr val="00000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8" name="Obraz 17" descr="Obraz zawierający tekst, zegar, wskaźnik&#10;&#10;Opis wygenerowany automatycznie">
            <a:extLst>
              <a:ext uri="{FF2B5EF4-FFF2-40B4-BE49-F238E27FC236}">
                <a16:creationId xmlns:a16="http://schemas.microsoft.com/office/drawing/2014/main" id="{86F2540D-4ED2-5F22-9FD6-E97CF16B1F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683" y="2643361"/>
            <a:ext cx="1654217" cy="73849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02C6736E-F539-A662-9F9F-F7E90DD1D9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35" y="-148648"/>
            <a:ext cx="2645748" cy="1271600"/>
          </a:xfrm>
          <a:prstGeom prst="rect">
            <a:avLst/>
          </a:prstGeom>
        </p:spPr>
      </p:pic>
      <p:grpSp>
        <p:nvGrpSpPr>
          <p:cNvPr id="20" name="Grupa 19">
            <a:extLst>
              <a:ext uri="{FF2B5EF4-FFF2-40B4-BE49-F238E27FC236}">
                <a16:creationId xmlns:a16="http://schemas.microsoft.com/office/drawing/2014/main" id="{62778CD2-EF64-9458-A0F8-CD1B65464236}"/>
              </a:ext>
            </a:extLst>
          </p:cNvPr>
          <p:cNvGrpSpPr/>
          <p:nvPr/>
        </p:nvGrpSpPr>
        <p:grpSpPr>
          <a:xfrm>
            <a:off x="2511075" y="233572"/>
            <a:ext cx="1401595" cy="590790"/>
            <a:chOff x="2511075" y="233572"/>
            <a:chExt cx="1401595" cy="590790"/>
          </a:xfrm>
        </p:grpSpPr>
        <p:sp>
          <p:nvSpPr>
            <p:cNvPr id="21" name="Schemat blokowy: łącznik 42">
              <a:extLst>
                <a:ext uri="{FF2B5EF4-FFF2-40B4-BE49-F238E27FC236}">
                  <a16:creationId xmlns:a16="http://schemas.microsoft.com/office/drawing/2014/main" id="{4D3C2541-0A42-934C-D395-B823C4DB38AE}"/>
                </a:ext>
              </a:extLst>
            </p:cNvPr>
            <p:cNvSpPr/>
            <p:nvPr/>
          </p:nvSpPr>
          <p:spPr>
            <a:xfrm>
              <a:off x="2511075" y="233572"/>
              <a:ext cx="590790" cy="590790"/>
            </a:xfrm>
            <a:prstGeom prst="flowChartConnector">
              <a:avLst/>
            </a:prstGeom>
            <a:gradFill>
              <a:gsLst>
                <a:gs pos="0">
                  <a:srgbClr val="CE0D9A"/>
                </a:gs>
                <a:gs pos="82000">
                  <a:srgbClr val="4F079D"/>
                </a:gs>
                <a:gs pos="16000">
                  <a:srgbClr val="B40BA3"/>
                </a:gs>
              </a:gsLst>
              <a:lin ang="54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Schemat blokowy: łącznik 43">
              <a:extLst>
                <a:ext uri="{FF2B5EF4-FFF2-40B4-BE49-F238E27FC236}">
                  <a16:creationId xmlns:a16="http://schemas.microsoft.com/office/drawing/2014/main" id="{9927A754-2BA5-8EF2-B8F2-8E04184008F0}"/>
                </a:ext>
              </a:extLst>
            </p:cNvPr>
            <p:cNvSpPr/>
            <p:nvPr/>
          </p:nvSpPr>
          <p:spPr>
            <a:xfrm>
              <a:off x="2916478" y="233572"/>
              <a:ext cx="590790" cy="590790"/>
            </a:xfrm>
            <a:prstGeom prst="flowChartConnector">
              <a:avLst/>
            </a:prstGeom>
            <a:gradFill>
              <a:gsLst>
                <a:gs pos="0">
                  <a:srgbClr val="31F1D2"/>
                </a:gs>
                <a:gs pos="75000">
                  <a:srgbClr val="2B64D0"/>
                </a:gs>
                <a:gs pos="9000">
                  <a:srgbClr val="33DCDC"/>
                </a:gs>
              </a:gsLst>
              <a:lin ang="54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Schemat blokowy: łącznik 44">
              <a:extLst>
                <a:ext uri="{FF2B5EF4-FFF2-40B4-BE49-F238E27FC236}">
                  <a16:creationId xmlns:a16="http://schemas.microsoft.com/office/drawing/2014/main" id="{5DCF30E0-3BE7-2489-6DDC-641B67A2FCE0}"/>
                </a:ext>
              </a:extLst>
            </p:cNvPr>
            <p:cNvSpPr/>
            <p:nvPr/>
          </p:nvSpPr>
          <p:spPr>
            <a:xfrm>
              <a:off x="3321880" y="233572"/>
              <a:ext cx="590790" cy="590790"/>
            </a:xfrm>
            <a:prstGeom prst="flowChartConnector">
              <a:avLst/>
            </a:prstGeom>
            <a:gradFill>
              <a:gsLst>
                <a:gs pos="8000">
                  <a:srgbClr val="08C3EE"/>
                </a:gs>
                <a:gs pos="82000">
                  <a:srgbClr val="4F19CC"/>
                </a:gs>
                <a:gs pos="28000">
                  <a:srgbClr val="237EE3"/>
                </a:gs>
              </a:gsLst>
              <a:lin ang="54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b="1" dirty="0"/>
            </a:p>
          </p:txBody>
        </p:sp>
      </p:grpSp>
      <p:sp>
        <p:nvSpPr>
          <p:cNvPr id="24" name="Owal 23">
            <a:extLst>
              <a:ext uri="{FF2B5EF4-FFF2-40B4-BE49-F238E27FC236}">
                <a16:creationId xmlns:a16="http://schemas.microsoft.com/office/drawing/2014/main" id="{B33404B6-597E-1D64-6B39-16C8A6941C7B}"/>
              </a:ext>
            </a:extLst>
          </p:cNvPr>
          <p:cNvSpPr/>
          <p:nvPr/>
        </p:nvSpPr>
        <p:spPr>
          <a:xfrm>
            <a:off x="211638" y="1230242"/>
            <a:ext cx="273586" cy="273586"/>
          </a:xfrm>
          <a:prstGeom prst="ellipse">
            <a:avLst/>
          </a:prstGeom>
          <a:solidFill>
            <a:srgbClr val="1696C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C28C5BED-03AD-07A7-87A8-B33B56C01DBD}"/>
              </a:ext>
            </a:extLst>
          </p:cNvPr>
          <p:cNvSpPr/>
          <p:nvPr/>
        </p:nvSpPr>
        <p:spPr>
          <a:xfrm>
            <a:off x="207556" y="2289906"/>
            <a:ext cx="273586" cy="273586"/>
          </a:xfrm>
          <a:prstGeom prst="ellipse">
            <a:avLst/>
          </a:prstGeom>
          <a:solidFill>
            <a:srgbClr val="315FA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8627B306-4193-3488-5DE4-801DBE1D0585}"/>
              </a:ext>
            </a:extLst>
          </p:cNvPr>
          <p:cNvSpPr/>
          <p:nvPr/>
        </p:nvSpPr>
        <p:spPr>
          <a:xfrm>
            <a:off x="203298" y="2006065"/>
            <a:ext cx="273586" cy="273586"/>
          </a:xfrm>
          <a:prstGeom prst="ellipse">
            <a:avLst/>
          </a:prstGeom>
          <a:solidFill>
            <a:srgbClr val="21ABB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5E310C0C-9389-BDA5-DF9E-57410BE39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6721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D530D8ED-1DA8-F8A7-5DE1-2DBC86E0A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7FC54705-6CBF-6FA4-5831-90DDD66D5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Owal 29">
            <a:extLst>
              <a:ext uri="{FF2B5EF4-FFF2-40B4-BE49-F238E27FC236}">
                <a16:creationId xmlns:a16="http://schemas.microsoft.com/office/drawing/2014/main" id="{76EA44DD-4723-3222-A2C9-A16E8FCAE13B}"/>
              </a:ext>
            </a:extLst>
          </p:cNvPr>
          <p:cNvSpPr/>
          <p:nvPr/>
        </p:nvSpPr>
        <p:spPr>
          <a:xfrm>
            <a:off x="216438" y="5074986"/>
            <a:ext cx="273586" cy="273586"/>
          </a:xfrm>
          <a:prstGeom prst="ellipse">
            <a:avLst/>
          </a:prstGeom>
          <a:solidFill>
            <a:srgbClr val="3D378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Owal 30">
            <a:extLst>
              <a:ext uri="{FF2B5EF4-FFF2-40B4-BE49-F238E27FC236}">
                <a16:creationId xmlns:a16="http://schemas.microsoft.com/office/drawing/2014/main" id="{EFBA5FDD-25B8-5BAE-FF25-23873CBD9E73}"/>
              </a:ext>
            </a:extLst>
          </p:cNvPr>
          <p:cNvSpPr/>
          <p:nvPr/>
        </p:nvSpPr>
        <p:spPr>
          <a:xfrm flipH="1">
            <a:off x="211810" y="5868293"/>
            <a:ext cx="273586" cy="273586"/>
          </a:xfrm>
          <a:prstGeom prst="ellipse">
            <a:avLst/>
          </a:prstGeom>
          <a:solidFill>
            <a:srgbClr val="54268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1662286F-3E0A-11F8-A75D-AAA68C207C56}"/>
              </a:ext>
            </a:extLst>
          </p:cNvPr>
          <p:cNvSpPr/>
          <p:nvPr/>
        </p:nvSpPr>
        <p:spPr>
          <a:xfrm>
            <a:off x="7424402" y="6063670"/>
            <a:ext cx="4273955" cy="365348"/>
          </a:xfrm>
          <a:prstGeom prst="rect">
            <a:avLst/>
          </a:prstGeom>
          <a:solidFill>
            <a:srgbClr val="196E8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0"/>
          </a:p>
        </p:txBody>
      </p:sp>
      <p:sp>
        <p:nvSpPr>
          <p:cNvPr id="33" name="Tytuł 1">
            <a:extLst>
              <a:ext uri="{FF2B5EF4-FFF2-40B4-BE49-F238E27FC236}">
                <a16:creationId xmlns:a16="http://schemas.microsoft.com/office/drawing/2014/main" id="{02C59FC3-C166-B6B0-142A-DF34AAC47B5E}"/>
              </a:ext>
            </a:extLst>
          </p:cNvPr>
          <p:cNvSpPr txBox="1">
            <a:spLocks/>
          </p:cNvSpPr>
          <p:nvPr/>
        </p:nvSpPr>
        <p:spPr>
          <a:xfrm>
            <a:off x="3740150" y="280794"/>
            <a:ext cx="7298422" cy="4541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Nunito Sans SemiBold" panose="00000700000000000000" pitchFamily="2" charset="-18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ExtraBold" panose="00000900000000000000" pitchFamily="2" charset="-18"/>
              </a:rPr>
              <a:t>Bezpieczeństwo kosmiczne</a:t>
            </a: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854655E7-B697-E43A-202E-395F9EBA8CE6}"/>
              </a:ext>
            </a:extLst>
          </p:cNvPr>
          <p:cNvSpPr txBox="1"/>
          <p:nvPr/>
        </p:nvSpPr>
        <p:spPr>
          <a:xfrm>
            <a:off x="7224301" y="3290407"/>
            <a:ext cx="4944999" cy="1134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POLSA ulepsza jakość obserwacji obiektów kosmicznych w ramach EUSST - modernizacja 6 sensorów 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optycznych na całym świecie (Australia, USA, Afryka Południowa Afryka, Ameryka Południowa, Azja)</a:t>
            </a:r>
          </a:p>
        </p:txBody>
      </p:sp>
      <p:cxnSp>
        <p:nvCxnSpPr>
          <p:cNvPr id="35" name="Łącznik prosty 34">
            <a:extLst>
              <a:ext uri="{FF2B5EF4-FFF2-40B4-BE49-F238E27FC236}">
                <a16:creationId xmlns:a16="http://schemas.microsoft.com/office/drawing/2014/main" id="{89953579-DCAB-E901-8181-CEE271FC91C7}"/>
              </a:ext>
            </a:extLst>
          </p:cNvPr>
          <p:cNvCxnSpPr>
            <a:cxnSpLocks/>
          </p:cNvCxnSpPr>
          <p:nvPr/>
        </p:nvCxnSpPr>
        <p:spPr>
          <a:xfrm>
            <a:off x="0" y="6533088"/>
            <a:ext cx="12192000" cy="0"/>
          </a:xfrm>
          <a:prstGeom prst="line">
            <a:avLst/>
          </a:prstGeom>
          <a:ln w="50800">
            <a:solidFill>
              <a:srgbClr val="196E8F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Łącznik prosty 35">
            <a:extLst>
              <a:ext uri="{FF2B5EF4-FFF2-40B4-BE49-F238E27FC236}">
                <a16:creationId xmlns:a16="http://schemas.microsoft.com/office/drawing/2014/main" id="{57DABD7A-8AE0-A1B2-FBED-2A3A08153789}"/>
              </a:ext>
            </a:extLst>
          </p:cNvPr>
          <p:cNvCxnSpPr>
            <a:cxnSpLocks/>
          </p:cNvCxnSpPr>
          <p:nvPr/>
        </p:nvCxnSpPr>
        <p:spPr>
          <a:xfrm>
            <a:off x="0" y="1031374"/>
            <a:ext cx="12192000" cy="0"/>
          </a:xfrm>
          <a:prstGeom prst="line">
            <a:avLst/>
          </a:prstGeom>
          <a:ln w="50800">
            <a:solidFill>
              <a:srgbClr val="196E8F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BC94F49B-86A3-42A6-5E29-7C467EB7EA1B}"/>
              </a:ext>
            </a:extLst>
          </p:cNvPr>
          <p:cNvSpPr txBox="1"/>
          <p:nvPr/>
        </p:nvSpPr>
        <p:spPr>
          <a:xfrm>
            <a:off x="7924800" y="6051483"/>
            <a:ext cx="419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Centrum operacyjne SST w POLSA</a:t>
            </a:r>
          </a:p>
        </p:txBody>
      </p:sp>
    </p:spTree>
    <p:extLst>
      <p:ext uri="{BB962C8B-B14F-4D97-AF65-F5344CB8AC3E}">
        <p14:creationId xmlns:p14="http://schemas.microsoft.com/office/powerpoint/2010/main" val="523003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AB63978-D025-6B85-A496-79B1D248BE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" t="5002" r="3741" b="10308"/>
          <a:stretch/>
        </p:blipFill>
        <p:spPr>
          <a:xfrm>
            <a:off x="0" y="-148648"/>
            <a:ext cx="12191102" cy="703993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063D184-18BD-E154-DF2D-DD56D8316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5" b="11935"/>
          <a:stretch/>
        </p:blipFill>
        <p:spPr>
          <a:xfrm>
            <a:off x="0" y="1049265"/>
            <a:ext cx="12192000" cy="5487780"/>
          </a:xfrm>
          <a:prstGeom prst="rect">
            <a:avLst/>
          </a:prstGeom>
        </p:spPr>
      </p:pic>
      <p:sp>
        <p:nvSpPr>
          <p:cNvPr id="4" name="Tytuł 7">
            <a:extLst>
              <a:ext uri="{FF2B5EF4-FFF2-40B4-BE49-F238E27FC236}">
                <a16:creationId xmlns:a16="http://schemas.microsoft.com/office/drawing/2014/main" id="{E2408E21-BB5E-4DBB-6AEB-C95469A3FC78}"/>
              </a:ext>
            </a:extLst>
          </p:cNvPr>
          <p:cNvSpPr txBox="1">
            <a:spLocks/>
          </p:cNvSpPr>
          <p:nvPr/>
        </p:nvSpPr>
        <p:spPr>
          <a:xfrm>
            <a:off x="2318134" y="286796"/>
            <a:ext cx="7846243" cy="53756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Nunito Sans SemiBold" panose="00000700000000000000" pitchFamily="2" charset="-18"/>
                <a:ea typeface="+mj-ea"/>
                <a:cs typeface="+mj-cs"/>
              </a:defRPr>
            </a:lvl1pPr>
          </a:lstStyle>
          <a:p>
            <a:endParaRPr lang="pl-PL" sz="4000" b="1" dirty="0">
              <a:cs typeface="Times New Roman" panose="02020603050405020304" pitchFamily="18" charset="0"/>
            </a:endParaRPr>
          </a:p>
        </p:txBody>
      </p:sp>
      <p:sp>
        <p:nvSpPr>
          <p:cNvPr id="5" name="Tytuł 7">
            <a:extLst>
              <a:ext uri="{FF2B5EF4-FFF2-40B4-BE49-F238E27FC236}">
                <a16:creationId xmlns:a16="http://schemas.microsoft.com/office/drawing/2014/main" id="{A14D9AB6-0D43-2CC6-2F7C-86A7AC2CD452}"/>
              </a:ext>
            </a:extLst>
          </p:cNvPr>
          <p:cNvSpPr txBox="1">
            <a:spLocks/>
          </p:cNvSpPr>
          <p:nvPr/>
        </p:nvSpPr>
        <p:spPr>
          <a:xfrm>
            <a:off x="4019710" y="300062"/>
            <a:ext cx="7846243" cy="5061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>
                <a:solidFill>
                  <a:schemeClr val="bg1"/>
                </a:solidFill>
                <a:latin typeface="Nunito Sans ExtraBold" panose="00000900000000000000" pitchFamily="2" charset="-18"/>
                <a:cs typeface="Times New Roman" panose="02020603050405020304" pitchFamily="18" charset="0"/>
              </a:rPr>
              <a:t>10 szans na drugie 10 lat Polski w ESA</a:t>
            </a:r>
            <a:endParaRPr lang="pl-PL" sz="3200" b="1" dirty="0">
              <a:solidFill>
                <a:schemeClr val="bg1"/>
              </a:solidFill>
              <a:latin typeface="Nunito Sans ExtraBold" panose="00000900000000000000" pitchFamily="2" charset="-18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A3F1D37-211E-5475-E224-4ECD376DD2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35" y="-148648"/>
            <a:ext cx="2645748" cy="1271600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C2ABC589-FE73-8C1A-1AFA-D61851A2C6AA}"/>
              </a:ext>
            </a:extLst>
          </p:cNvPr>
          <p:cNvGrpSpPr/>
          <p:nvPr/>
        </p:nvGrpSpPr>
        <p:grpSpPr>
          <a:xfrm>
            <a:off x="2511075" y="233572"/>
            <a:ext cx="1401595" cy="590790"/>
            <a:chOff x="2511075" y="233572"/>
            <a:chExt cx="1401595" cy="590790"/>
          </a:xfrm>
        </p:grpSpPr>
        <p:sp>
          <p:nvSpPr>
            <p:cNvPr id="8" name="Schemat blokowy: łącznik 26">
              <a:extLst>
                <a:ext uri="{FF2B5EF4-FFF2-40B4-BE49-F238E27FC236}">
                  <a16:creationId xmlns:a16="http://schemas.microsoft.com/office/drawing/2014/main" id="{1CBD4F2F-E1D5-7B52-E761-7D13B9217397}"/>
                </a:ext>
              </a:extLst>
            </p:cNvPr>
            <p:cNvSpPr/>
            <p:nvPr/>
          </p:nvSpPr>
          <p:spPr>
            <a:xfrm>
              <a:off x="2511075" y="233572"/>
              <a:ext cx="590790" cy="590790"/>
            </a:xfrm>
            <a:prstGeom prst="flowChartConnector">
              <a:avLst/>
            </a:prstGeom>
            <a:gradFill>
              <a:gsLst>
                <a:gs pos="0">
                  <a:srgbClr val="CE0D9A"/>
                </a:gs>
                <a:gs pos="82000">
                  <a:srgbClr val="4F079D"/>
                </a:gs>
                <a:gs pos="16000">
                  <a:srgbClr val="B40BA3"/>
                </a:gs>
              </a:gsLst>
              <a:lin ang="54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Schemat blokowy: łącznik 27">
              <a:extLst>
                <a:ext uri="{FF2B5EF4-FFF2-40B4-BE49-F238E27FC236}">
                  <a16:creationId xmlns:a16="http://schemas.microsoft.com/office/drawing/2014/main" id="{85BB85B2-B2FF-2D56-D83A-846010310BCE}"/>
                </a:ext>
              </a:extLst>
            </p:cNvPr>
            <p:cNvSpPr/>
            <p:nvPr/>
          </p:nvSpPr>
          <p:spPr>
            <a:xfrm>
              <a:off x="2916478" y="233572"/>
              <a:ext cx="590790" cy="590790"/>
            </a:xfrm>
            <a:prstGeom prst="flowChartConnector">
              <a:avLst/>
            </a:prstGeom>
            <a:gradFill>
              <a:gsLst>
                <a:gs pos="0">
                  <a:srgbClr val="31F1D2"/>
                </a:gs>
                <a:gs pos="75000">
                  <a:srgbClr val="2B64D0"/>
                </a:gs>
                <a:gs pos="9000">
                  <a:srgbClr val="33DCDC"/>
                </a:gs>
              </a:gsLst>
              <a:lin ang="54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Schemat blokowy: łącznik 28">
              <a:extLst>
                <a:ext uri="{FF2B5EF4-FFF2-40B4-BE49-F238E27FC236}">
                  <a16:creationId xmlns:a16="http://schemas.microsoft.com/office/drawing/2014/main" id="{F7904D7A-37B9-9B36-CDE8-BD12ED570987}"/>
                </a:ext>
              </a:extLst>
            </p:cNvPr>
            <p:cNvSpPr/>
            <p:nvPr/>
          </p:nvSpPr>
          <p:spPr>
            <a:xfrm>
              <a:off x="3321880" y="233572"/>
              <a:ext cx="590790" cy="590790"/>
            </a:xfrm>
            <a:prstGeom prst="flowChartConnector">
              <a:avLst/>
            </a:prstGeom>
            <a:gradFill>
              <a:gsLst>
                <a:gs pos="8000">
                  <a:srgbClr val="08C3EE"/>
                </a:gs>
                <a:gs pos="82000">
                  <a:srgbClr val="4F19CC"/>
                </a:gs>
                <a:gs pos="28000">
                  <a:srgbClr val="237EE3"/>
                </a:gs>
              </a:gsLst>
              <a:lin ang="54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b="1" dirty="0"/>
            </a:p>
          </p:txBody>
        </p:sp>
      </p:grp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CD53311D-2467-E9E4-9DAA-240F02B0B498}"/>
              </a:ext>
            </a:extLst>
          </p:cNvPr>
          <p:cNvCxnSpPr>
            <a:cxnSpLocks/>
          </p:cNvCxnSpPr>
          <p:nvPr/>
        </p:nvCxnSpPr>
        <p:spPr>
          <a:xfrm>
            <a:off x="0" y="6524996"/>
            <a:ext cx="12192000" cy="0"/>
          </a:xfrm>
          <a:prstGeom prst="line">
            <a:avLst/>
          </a:prstGeom>
          <a:ln w="50800">
            <a:solidFill>
              <a:srgbClr val="50079D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1CDE3969-77B3-2444-5B7E-333C2810754E}"/>
              </a:ext>
            </a:extLst>
          </p:cNvPr>
          <p:cNvCxnSpPr>
            <a:cxnSpLocks/>
          </p:cNvCxnSpPr>
          <p:nvPr/>
        </p:nvCxnSpPr>
        <p:spPr>
          <a:xfrm>
            <a:off x="0" y="1032168"/>
            <a:ext cx="12192000" cy="0"/>
          </a:xfrm>
          <a:prstGeom prst="line">
            <a:avLst/>
          </a:prstGeom>
          <a:ln w="50800">
            <a:solidFill>
              <a:srgbClr val="50079D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rostokąt 12">
            <a:extLst>
              <a:ext uri="{FF2B5EF4-FFF2-40B4-BE49-F238E27FC236}">
                <a16:creationId xmlns:a16="http://schemas.microsoft.com/office/drawing/2014/main" id="{FDEE2527-9548-D8F6-8276-C4A1962DC300}"/>
              </a:ext>
            </a:extLst>
          </p:cNvPr>
          <p:cNvSpPr/>
          <p:nvPr/>
        </p:nvSpPr>
        <p:spPr>
          <a:xfrm>
            <a:off x="11698357" y="6546876"/>
            <a:ext cx="493643" cy="335142"/>
          </a:xfrm>
          <a:prstGeom prst="rect">
            <a:avLst/>
          </a:prstGeom>
          <a:gradFill flip="none" rotWithShape="1">
            <a:gsLst>
              <a:gs pos="0">
                <a:srgbClr val="50079D">
                  <a:shade val="30000"/>
                  <a:satMod val="115000"/>
                </a:srgbClr>
              </a:gs>
              <a:gs pos="50000">
                <a:srgbClr val="50079D">
                  <a:shade val="67500"/>
                  <a:satMod val="115000"/>
                </a:srgbClr>
              </a:gs>
              <a:gs pos="100000">
                <a:srgbClr val="50079D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ACC4AC3B-A9FC-4E97-82D6-4FBB62C1EDDE}" type="slidenum">
              <a:rPr lang="pl-PL" smtClean="0"/>
              <a:t>12</a:t>
            </a:fld>
            <a:endParaRPr lang="pl-PL" dirty="0"/>
          </a:p>
        </p:txBody>
      </p:sp>
      <p:sp>
        <p:nvSpPr>
          <p:cNvPr id="14" name="Prostokąt: zaokrąglone rogi 46">
            <a:extLst>
              <a:ext uri="{FF2B5EF4-FFF2-40B4-BE49-F238E27FC236}">
                <a16:creationId xmlns:a16="http://schemas.microsoft.com/office/drawing/2014/main" id="{B6113914-D3EA-1534-19E4-38E27285927E}"/>
              </a:ext>
            </a:extLst>
          </p:cNvPr>
          <p:cNvSpPr/>
          <p:nvPr/>
        </p:nvSpPr>
        <p:spPr>
          <a:xfrm>
            <a:off x="669158" y="1371053"/>
            <a:ext cx="10918502" cy="4860778"/>
          </a:xfrm>
          <a:prstGeom prst="roundRect">
            <a:avLst/>
          </a:prstGeom>
          <a:solidFill>
            <a:srgbClr val="5E18AC">
              <a:alpha val="69804"/>
            </a:srgbClr>
          </a:solidFill>
          <a:ln>
            <a:noFill/>
          </a:ln>
          <a:effectLst>
            <a:innerShdw blurRad="127000" dist="88900" dir="13020000">
              <a:prstClr val="black">
                <a:alpha val="6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B7C6944A-2D0B-76E6-1B4B-204CA99E62F1}"/>
              </a:ext>
            </a:extLst>
          </p:cNvPr>
          <p:cNvSpPr/>
          <p:nvPr/>
        </p:nvSpPr>
        <p:spPr>
          <a:xfrm flipH="1">
            <a:off x="39827" y="5166580"/>
            <a:ext cx="1098326" cy="1104656"/>
          </a:xfrm>
          <a:prstGeom prst="ellipse">
            <a:avLst/>
          </a:prstGeom>
          <a:gradFill flip="none" rotWithShape="1">
            <a:gsLst>
              <a:gs pos="11000">
                <a:srgbClr val="4F079D"/>
              </a:gs>
              <a:gs pos="43000">
                <a:srgbClr val="A10AA2">
                  <a:shade val="67500"/>
                  <a:satMod val="115000"/>
                </a:srgbClr>
              </a:gs>
              <a:gs pos="99618">
                <a:srgbClr val="ED7C7F"/>
              </a:gs>
              <a:gs pos="87000">
                <a:srgbClr val="CD418B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>
            <a:extLst>
              <a:ext uri="{FF2B5EF4-FFF2-40B4-BE49-F238E27FC236}">
                <a16:creationId xmlns:a16="http://schemas.microsoft.com/office/drawing/2014/main" id="{603503E2-6343-4282-C7D0-FF7BFC08EC01}"/>
              </a:ext>
            </a:extLst>
          </p:cNvPr>
          <p:cNvSpPr/>
          <p:nvPr/>
        </p:nvSpPr>
        <p:spPr>
          <a:xfrm rot="6300000" flipH="1">
            <a:off x="10393514" y="778953"/>
            <a:ext cx="1793731" cy="1804069"/>
          </a:xfrm>
          <a:prstGeom prst="ellipse">
            <a:avLst/>
          </a:prstGeom>
          <a:gradFill flip="none" rotWithShape="1">
            <a:gsLst>
              <a:gs pos="11000">
                <a:srgbClr val="4F079D"/>
              </a:gs>
              <a:gs pos="43000">
                <a:srgbClr val="A10AA2">
                  <a:shade val="67500"/>
                  <a:satMod val="115000"/>
                </a:srgbClr>
              </a:gs>
              <a:gs pos="99618">
                <a:srgbClr val="ED7C7F"/>
              </a:gs>
              <a:gs pos="87000">
                <a:srgbClr val="CD418B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EF2E24B5-4C19-16F2-C643-86BE6A998E90}"/>
              </a:ext>
            </a:extLst>
          </p:cNvPr>
          <p:cNvSpPr/>
          <p:nvPr/>
        </p:nvSpPr>
        <p:spPr>
          <a:xfrm>
            <a:off x="1076026" y="1543121"/>
            <a:ext cx="392306" cy="392306"/>
          </a:xfrm>
          <a:prstGeom prst="ellipse">
            <a:avLst/>
          </a:prstGeom>
          <a:solidFill>
            <a:srgbClr val="315FA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>
            <a:extLst>
              <a:ext uri="{FF2B5EF4-FFF2-40B4-BE49-F238E27FC236}">
                <a16:creationId xmlns:a16="http://schemas.microsoft.com/office/drawing/2014/main" id="{04988C5E-B58A-7A36-A5D5-A0CF6990CD97}"/>
              </a:ext>
            </a:extLst>
          </p:cNvPr>
          <p:cNvSpPr/>
          <p:nvPr/>
        </p:nvSpPr>
        <p:spPr>
          <a:xfrm>
            <a:off x="1076026" y="1988330"/>
            <a:ext cx="392306" cy="392306"/>
          </a:xfrm>
          <a:prstGeom prst="ellipse">
            <a:avLst/>
          </a:prstGeom>
          <a:solidFill>
            <a:srgbClr val="3D378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E7829DA5-1A2F-777F-2F0F-83F57FB36DD9}"/>
              </a:ext>
            </a:extLst>
          </p:cNvPr>
          <p:cNvSpPr/>
          <p:nvPr/>
        </p:nvSpPr>
        <p:spPr>
          <a:xfrm>
            <a:off x="1063487" y="2433539"/>
            <a:ext cx="411560" cy="392306"/>
          </a:xfrm>
          <a:prstGeom prst="ellipse">
            <a:avLst/>
          </a:prstGeom>
          <a:solidFill>
            <a:srgbClr val="54268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12A69B3D-92A6-2007-A7EA-C524274285BF}"/>
              </a:ext>
            </a:extLst>
          </p:cNvPr>
          <p:cNvSpPr/>
          <p:nvPr/>
        </p:nvSpPr>
        <p:spPr>
          <a:xfrm>
            <a:off x="1063487" y="2878748"/>
            <a:ext cx="411560" cy="411560"/>
          </a:xfrm>
          <a:prstGeom prst="ellipse">
            <a:avLst/>
          </a:prstGeom>
          <a:solidFill>
            <a:srgbClr val="702E5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>
            <a:extLst>
              <a:ext uri="{FF2B5EF4-FFF2-40B4-BE49-F238E27FC236}">
                <a16:creationId xmlns:a16="http://schemas.microsoft.com/office/drawing/2014/main" id="{DA19CF41-0EC7-35E3-2FF0-B356B3BC2B1A}"/>
              </a:ext>
            </a:extLst>
          </p:cNvPr>
          <p:cNvSpPr/>
          <p:nvPr/>
        </p:nvSpPr>
        <p:spPr>
          <a:xfrm>
            <a:off x="1063487" y="3343211"/>
            <a:ext cx="411560" cy="411560"/>
          </a:xfrm>
          <a:prstGeom prst="ellipse">
            <a:avLst/>
          </a:prstGeom>
          <a:solidFill>
            <a:srgbClr val="983E7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id="{9E7D5DAD-64D5-C34C-FA38-665B226B676B}"/>
              </a:ext>
            </a:extLst>
          </p:cNvPr>
          <p:cNvSpPr/>
          <p:nvPr/>
        </p:nvSpPr>
        <p:spPr>
          <a:xfrm>
            <a:off x="1063487" y="3807674"/>
            <a:ext cx="411560" cy="411560"/>
          </a:xfrm>
          <a:prstGeom prst="ellipse">
            <a:avLst/>
          </a:prstGeom>
          <a:solidFill>
            <a:srgbClr val="BB559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6DC4D672-BE64-6AC3-A3FF-7E1E81D35A60}"/>
              </a:ext>
            </a:extLst>
          </p:cNvPr>
          <p:cNvSpPr/>
          <p:nvPr/>
        </p:nvSpPr>
        <p:spPr>
          <a:xfrm>
            <a:off x="1063487" y="4272137"/>
            <a:ext cx="411560" cy="411560"/>
          </a:xfrm>
          <a:prstGeom prst="ellipse">
            <a:avLst/>
          </a:prstGeom>
          <a:solidFill>
            <a:srgbClr val="CA0D9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52A66B56-8933-2110-8240-FA61DAA323B1}"/>
              </a:ext>
            </a:extLst>
          </p:cNvPr>
          <p:cNvSpPr/>
          <p:nvPr/>
        </p:nvSpPr>
        <p:spPr>
          <a:xfrm>
            <a:off x="1063487" y="4736600"/>
            <a:ext cx="411560" cy="411560"/>
          </a:xfrm>
          <a:prstGeom prst="ellipse">
            <a:avLst/>
          </a:prstGeom>
          <a:solidFill>
            <a:srgbClr val="95008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69C451B9-DE6B-744C-10A0-D10E6E0FBB11}"/>
              </a:ext>
            </a:extLst>
          </p:cNvPr>
          <p:cNvSpPr/>
          <p:nvPr/>
        </p:nvSpPr>
        <p:spPr>
          <a:xfrm>
            <a:off x="1063487" y="5201063"/>
            <a:ext cx="411560" cy="411560"/>
          </a:xfrm>
          <a:prstGeom prst="ellipse">
            <a:avLst/>
          </a:prstGeom>
          <a:solidFill>
            <a:srgbClr val="8909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26FCD865-45B3-E271-792C-5C902D18CF52}"/>
              </a:ext>
            </a:extLst>
          </p:cNvPr>
          <p:cNvSpPr/>
          <p:nvPr/>
        </p:nvSpPr>
        <p:spPr>
          <a:xfrm>
            <a:off x="1123121" y="5665530"/>
            <a:ext cx="411560" cy="411560"/>
          </a:xfrm>
          <a:prstGeom prst="ellipse">
            <a:avLst/>
          </a:prstGeom>
          <a:solidFill>
            <a:srgbClr val="69076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78A2B6F3-43DB-9062-CA77-D885736AF596}"/>
              </a:ext>
            </a:extLst>
          </p:cNvPr>
          <p:cNvSpPr txBox="1"/>
          <p:nvPr/>
        </p:nvSpPr>
        <p:spPr>
          <a:xfrm>
            <a:off x="1063487" y="1550654"/>
            <a:ext cx="1032675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pl-PL" sz="2000" b="1" dirty="0">
                <a:solidFill>
                  <a:schemeClr val="bg1"/>
                </a:solidFill>
                <a:latin typeface="Nunito Sans" panose="00000500000000000000" pitchFamily="2" charset="-18"/>
              </a:rPr>
              <a:t>Polak astronautą </a:t>
            </a:r>
            <a:r>
              <a:rPr lang="pl-PL" sz="2000" dirty="0">
                <a:solidFill>
                  <a:schemeClr val="bg1"/>
                </a:solidFill>
                <a:latin typeface="Nunito Sans" panose="00000500000000000000" pitchFamily="2" charset="-18"/>
              </a:rPr>
              <a:t>– awans Sławosza </a:t>
            </a:r>
            <a:r>
              <a:rPr lang="pl-PL" sz="2000" dirty="0" err="1">
                <a:solidFill>
                  <a:schemeClr val="bg1"/>
                </a:solidFill>
                <a:latin typeface="Nunito Sans" panose="00000500000000000000" pitchFamily="2" charset="-18"/>
              </a:rPr>
              <a:t>Uznańskiego</a:t>
            </a:r>
            <a:r>
              <a:rPr lang="pl-PL" sz="2000" dirty="0">
                <a:solidFill>
                  <a:schemeClr val="bg1"/>
                </a:solidFill>
                <a:latin typeface="Nunito Sans" panose="00000500000000000000" pitchFamily="2" charset="-18"/>
              </a:rPr>
              <a:t> do ekipy lotnej</a:t>
            </a:r>
          </a:p>
          <a:p>
            <a:pPr marL="3600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pl-PL" sz="2000" b="1" dirty="0">
                <a:solidFill>
                  <a:schemeClr val="bg1"/>
                </a:solidFill>
                <a:latin typeface="Nunito Sans" panose="00000500000000000000" pitchFamily="2" charset="-18"/>
              </a:rPr>
              <a:t>Polska na Księżycu </a:t>
            </a:r>
            <a:r>
              <a:rPr lang="pl-PL" sz="2000" dirty="0">
                <a:solidFill>
                  <a:schemeClr val="bg1"/>
                </a:solidFill>
                <a:latin typeface="Nunito Sans" panose="00000500000000000000" pitchFamily="2" charset="-18"/>
              </a:rPr>
              <a:t>– podwozie lądownika EL3 i komponenty stacji Gateway</a:t>
            </a:r>
          </a:p>
          <a:p>
            <a:pPr marL="3600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pl-PL" sz="2000" b="1" dirty="0">
                <a:solidFill>
                  <a:schemeClr val="bg1"/>
                </a:solidFill>
                <a:latin typeface="Nunito Sans" panose="00000500000000000000" pitchFamily="2" charset="-18"/>
              </a:rPr>
              <a:t>Polska widziana z kosmosu </a:t>
            </a:r>
            <a:r>
              <a:rPr lang="pl-PL" sz="2000" dirty="0">
                <a:solidFill>
                  <a:schemeClr val="bg1"/>
                </a:solidFill>
                <a:latin typeface="Nunito Sans" panose="00000500000000000000" pitchFamily="2" charset="-18"/>
              </a:rPr>
              <a:t>– satelita SCOUT do nowatorskich obserwacji Ziemi</a:t>
            </a:r>
          </a:p>
          <a:p>
            <a:pPr marL="3600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pl-PL" sz="2000" b="1" dirty="0">
                <a:solidFill>
                  <a:schemeClr val="bg1"/>
                </a:solidFill>
                <a:latin typeface="Nunito Sans" panose="00000500000000000000" pitchFamily="2" charset="-18"/>
              </a:rPr>
              <a:t>Polska dostawcą satelitów nawigacyjnych </a:t>
            </a:r>
            <a:r>
              <a:rPr lang="pl-PL" sz="2000" dirty="0">
                <a:solidFill>
                  <a:schemeClr val="bg1"/>
                </a:solidFill>
                <a:latin typeface="Nunito Sans" panose="00000500000000000000" pitchFamily="2" charset="-18"/>
              </a:rPr>
              <a:t>Galileo nowej generacji (LEO PNT)</a:t>
            </a:r>
          </a:p>
          <a:p>
            <a:pPr marL="3600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pl-PL" sz="2000" b="1" dirty="0">
                <a:solidFill>
                  <a:schemeClr val="bg1"/>
                </a:solidFill>
                <a:latin typeface="Nunito Sans" panose="00000500000000000000" pitchFamily="2" charset="-18"/>
              </a:rPr>
              <a:t>Satelita telekomunikacyjny z polskim transponderem</a:t>
            </a:r>
          </a:p>
          <a:p>
            <a:pPr marL="3600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pl-PL" sz="2000" b="1" dirty="0">
                <a:solidFill>
                  <a:schemeClr val="bg1"/>
                </a:solidFill>
                <a:latin typeface="Nunito Sans" panose="00000500000000000000" pitchFamily="2" charset="-18"/>
              </a:rPr>
              <a:t>Kosmiczna komunikacja kwantowa </a:t>
            </a:r>
            <a:r>
              <a:rPr lang="pl-PL" sz="2000" dirty="0">
                <a:solidFill>
                  <a:schemeClr val="bg1"/>
                </a:solidFill>
                <a:latin typeface="Nunito Sans" panose="00000500000000000000" pitchFamily="2" charset="-18"/>
              </a:rPr>
              <a:t>– kluczowe komponenty do bezpiecznej łączności</a:t>
            </a:r>
          </a:p>
          <a:p>
            <a:pPr marL="3600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pl-PL" sz="2000" b="1" dirty="0">
                <a:solidFill>
                  <a:schemeClr val="bg1"/>
                </a:solidFill>
                <a:latin typeface="Nunito Sans" panose="00000500000000000000" pitchFamily="2" charset="-18"/>
              </a:rPr>
              <a:t>Polska misja technologiczna OPS-SAT2 </a:t>
            </a:r>
            <a:r>
              <a:rPr lang="pl-PL" sz="2000" dirty="0">
                <a:solidFill>
                  <a:schemeClr val="bg1"/>
                </a:solidFill>
                <a:latin typeface="Nunito Sans" panose="00000500000000000000" pitchFamily="2" charset="-18"/>
              </a:rPr>
              <a:t>i zasilanie jądrowe</a:t>
            </a:r>
          </a:p>
          <a:p>
            <a:pPr marL="3600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pl-PL" sz="2000" b="1" dirty="0">
                <a:solidFill>
                  <a:schemeClr val="bg1"/>
                </a:solidFill>
                <a:latin typeface="Nunito Sans" panose="00000500000000000000" pitchFamily="2" charset="-18"/>
              </a:rPr>
              <a:t>Polska misja naukowa </a:t>
            </a:r>
            <a:r>
              <a:rPr lang="pl-PL" sz="2000" dirty="0">
                <a:solidFill>
                  <a:schemeClr val="bg1"/>
                </a:solidFill>
                <a:latin typeface="Nunito Sans" panose="00000500000000000000" pitchFamily="2" charset="-18"/>
              </a:rPr>
              <a:t>– niewielki satelita badawczy</a:t>
            </a:r>
          </a:p>
          <a:p>
            <a:pPr marL="3600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pl-PL" sz="2000" b="1" dirty="0">
                <a:solidFill>
                  <a:schemeClr val="bg1"/>
                </a:solidFill>
                <a:latin typeface="Nunito Sans" panose="00000500000000000000" pitchFamily="2" charset="-18"/>
              </a:rPr>
              <a:t>Bezpieczeństwo kosmiczne </a:t>
            </a:r>
            <a:r>
              <a:rPr lang="pl-PL" sz="2000" dirty="0">
                <a:solidFill>
                  <a:schemeClr val="bg1"/>
                </a:solidFill>
                <a:latin typeface="Nunito Sans" panose="00000500000000000000" pitchFamily="2" charset="-18"/>
              </a:rPr>
              <a:t>– wiodący udział w budowie dedykowanego satelity</a:t>
            </a:r>
          </a:p>
          <a:p>
            <a:pPr marL="3600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pl-PL" sz="2000" b="1" dirty="0">
                <a:solidFill>
                  <a:schemeClr val="bg1"/>
                </a:solidFill>
                <a:latin typeface="Nunito Sans" panose="00000500000000000000" pitchFamily="2" charset="-18"/>
              </a:rPr>
              <a:t> Europejskie rakiety orbitalne </a:t>
            </a:r>
            <a:r>
              <a:rPr lang="pl-PL" sz="2000" dirty="0">
                <a:solidFill>
                  <a:schemeClr val="bg1"/>
                </a:solidFill>
                <a:latin typeface="Nunito Sans" panose="00000500000000000000" pitchFamily="2" charset="-18"/>
              </a:rPr>
              <a:t>– główne zawory i silniki manewrowe</a:t>
            </a:r>
          </a:p>
        </p:txBody>
      </p:sp>
    </p:spTree>
    <p:extLst>
      <p:ext uri="{BB962C8B-B14F-4D97-AF65-F5344CB8AC3E}">
        <p14:creationId xmlns:p14="http://schemas.microsoft.com/office/powerpoint/2010/main" val="120087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71841751-09C0-A169-AFBE-C56A4B7A82DB}"/>
              </a:ext>
            </a:extLst>
          </p:cNvPr>
          <p:cNvSpPr txBox="1"/>
          <p:nvPr/>
        </p:nvSpPr>
        <p:spPr>
          <a:xfrm>
            <a:off x="4426268" y="1575426"/>
            <a:ext cx="75341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pl-PL" sz="575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Sukcesy Polski</a:t>
            </a:r>
          </a:p>
          <a:p>
            <a:pPr>
              <a:lnSpc>
                <a:spcPts val="6000"/>
              </a:lnSpc>
            </a:pPr>
            <a:r>
              <a:rPr lang="pl-PL" sz="575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 branży kosmicznej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E5357BD4-2E73-2A53-47CC-21AE951FC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2359" y="3441480"/>
            <a:ext cx="3134123" cy="6268245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1F057370-9C7E-C75B-4FB9-803869849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76384" y="3441481"/>
            <a:ext cx="2874580" cy="15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45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CD2AD51B-7F17-8384-EFA2-2B092825C65A}"/>
              </a:ext>
            </a:extLst>
          </p:cNvPr>
          <p:cNvSpPr txBox="1"/>
          <p:nvPr/>
        </p:nvSpPr>
        <p:spPr>
          <a:xfrm>
            <a:off x="4426565" y="1255840"/>
            <a:ext cx="717703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5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10 lat Polski w ESA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32EE1E10-3B3D-FA94-D16A-F9411798D4FE}"/>
              </a:ext>
            </a:extLst>
          </p:cNvPr>
          <p:cNvSpPr txBox="1"/>
          <p:nvPr/>
        </p:nvSpPr>
        <p:spPr>
          <a:xfrm>
            <a:off x="4426565" y="184261"/>
            <a:ext cx="54455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dirty="0">
                <a:solidFill>
                  <a:srgbClr val="628FC6"/>
                </a:solidFill>
                <a:latin typeface="Lato" panose="020F0502020204030203" pitchFamily="34" charset="0"/>
              </a:rPr>
              <a:t>SUKCESY POLSKI W BRANŻY KOSMICZNEJ </a:t>
            </a:r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73F675C4-1B9F-6083-6A29-A669A9108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21104" y="1182414"/>
            <a:ext cx="3074653" cy="4929205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DEF53B9-2F6C-0DEF-B3FE-F1A92C5A95B6}"/>
              </a:ext>
            </a:extLst>
          </p:cNvPr>
          <p:cNvSpPr txBox="1"/>
          <p:nvPr/>
        </p:nvSpPr>
        <p:spPr>
          <a:xfrm>
            <a:off x="4426565" y="2439435"/>
            <a:ext cx="6647793" cy="3961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750"/>
              </a:spcAft>
            </a:pPr>
            <a:r>
              <a:rPr lang="pl-PL" sz="1750" dirty="0">
                <a:solidFill>
                  <a:srgbClr val="F05F57"/>
                </a:solidFill>
                <a:latin typeface="Lato" panose="020F0502020204030203" pitchFamily="34" charset="0"/>
              </a:rPr>
              <a:t>•</a:t>
            </a:r>
            <a:r>
              <a:rPr lang="pl-PL" sz="1750" dirty="0">
                <a:latin typeface="Lato" panose="020F0502020204030203" pitchFamily="34" charset="0"/>
              </a:rPr>
              <a:t> </a:t>
            </a:r>
            <a:r>
              <a:rPr lang="pl-PL" sz="1750" b="1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12 listopada 2012 r.</a:t>
            </a:r>
            <a:r>
              <a:rPr lang="pl-PL" sz="1750" dirty="0">
                <a:solidFill>
                  <a:schemeClr val="bg1"/>
                </a:solidFill>
                <a:latin typeface="Lato" panose="020F0502020204030203" pitchFamily="34" charset="0"/>
              </a:rPr>
              <a:t> – wejście Polski do ESA</a:t>
            </a:r>
          </a:p>
          <a:p>
            <a:pPr>
              <a:lnSpc>
                <a:spcPts val="2400"/>
              </a:lnSpc>
              <a:spcAft>
                <a:spcPts val="750"/>
              </a:spcAft>
            </a:pPr>
            <a:r>
              <a:rPr lang="pl-PL" sz="1750" dirty="0">
                <a:solidFill>
                  <a:srgbClr val="F05F57"/>
                </a:solidFill>
                <a:latin typeface="Lato" panose="020F0502020204030203" pitchFamily="34" charset="0"/>
              </a:rPr>
              <a:t>•</a:t>
            </a:r>
            <a:r>
              <a:rPr lang="pl-PL" sz="1750" dirty="0">
                <a:latin typeface="Lato" panose="020F0502020204030203" pitchFamily="34" charset="0"/>
              </a:rPr>
              <a:t> </a:t>
            </a:r>
            <a:r>
              <a:rPr lang="pl-PL" sz="1750" b="1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26 września 2014 r.</a:t>
            </a:r>
            <a:r>
              <a:rPr lang="pl-PL" sz="1750" dirty="0">
                <a:solidFill>
                  <a:schemeClr val="bg1"/>
                </a:solidFill>
                <a:latin typeface="Lato" panose="020F0502020204030203" pitchFamily="34" charset="0"/>
              </a:rPr>
              <a:t> – utworzenie Polskiej</a:t>
            </a:r>
            <a:br>
              <a:rPr lang="pl-PL" sz="1750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pl-PL" sz="1750" dirty="0">
                <a:solidFill>
                  <a:schemeClr val="bg1"/>
                </a:solidFill>
                <a:latin typeface="Lato" panose="020F0502020204030203" pitchFamily="34" charset="0"/>
              </a:rPr>
              <a:t>	Agencji Kosmicznej (POLSA)</a:t>
            </a:r>
          </a:p>
          <a:p>
            <a:pPr>
              <a:lnSpc>
                <a:spcPts val="2400"/>
              </a:lnSpc>
              <a:spcAft>
                <a:spcPts val="750"/>
              </a:spcAft>
            </a:pPr>
            <a:r>
              <a:rPr lang="pl-PL" sz="1750" dirty="0">
                <a:solidFill>
                  <a:srgbClr val="F05F57"/>
                </a:solidFill>
                <a:latin typeface="Lato" panose="020F0502020204030203" pitchFamily="34" charset="0"/>
              </a:rPr>
              <a:t>•</a:t>
            </a:r>
            <a:r>
              <a:rPr lang="pl-PL" sz="1750" dirty="0">
                <a:latin typeface="Lato" panose="020F0502020204030203" pitchFamily="34" charset="0"/>
              </a:rPr>
              <a:t> </a:t>
            </a:r>
            <a:r>
              <a:rPr lang="pl-PL" sz="1750" b="1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26 stycznia 2017 r.</a:t>
            </a:r>
            <a:r>
              <a:rPr lang="pl-PL" sz="1750" dirty="0">
                <a:solidFill>
                  <a:schemeClr val="bg1"/>
                </a:solidFill>
                <a:latin typeface="Lato" panose="020F0502020204030203" pitchFamily="34" charset="0"/>
              </a:rPr>
              <a:t> – przyjęcie Polskiej</a:t>
            </a:r>
            <a:br>
              <a:rPr lang="pl-PL" sz="1750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pl-PL" sz="1750" dirty="0">
                <a:solidFill>
                  <a:schemeClr val="bg1"/>
                </a:solidFill>
                <a:latin typeface="Lato" panose="020F0502020204030203" pitchFamily="34" charset="0"/>
              </a:rPr>
              <a:t>	Strategii Kosmicznej</a:t>
            </a:r>
          </a:p>
          <a:p>
            <a:pPr>
              <a:lnSpc>
                <a:spcPts val="2400"/>
              </a:lnSpc>
              <a:spcAft>
                <a:spcPts val="750"/>
              </a:spcAft>
            </a:pPr>
            <a:r>
              <a:rPr lang="pl-PL" sz="1750" dirty="0">
                <a:solidFill>
                  <a:srgbClr val="F05F57"/>
                </a:solidFill>
                <a:latin typeface="Lato" panose="020F0502020204030203" pitchFamily="34" charset="0"/>
              </a:rPr>
              <a:t>•</a:t>
            </a:r>
            <a:r>
              <a:rPr lang="pl-PL" sz="1750" dirty="0">
                <a:latin typeface="Lato" panose="020F0502020204030203" pitchFamily="34" charset="0"/>
              </a:rPr>
              <a:t> </a:t>
            </a:r>
            <a:r>
              <a:rPr lang="pl-PL" sz="1750" b="1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28 października 2022 r. </a:t>
            </a:r>
            <a:r>
              <a:rPr lang="pl-PL" sz="1750" dirty="0">
                <a:solidFill>
                  <a:schemeClr val="bg1"/>
                </a:solidFill>
                <a:latin typeface="Lato" panose="020F0502020204030203" pitchFamily="34" charset="0"/>
              </a:rPr>
              <a:t>– umowa powołująca</a:t>
            </a:r>
            <a:br>
              <a:rPr lang="pl-PL" sz="1750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pl-PL" sz="1750" dirty="0">
                <a:solidFill>
                  <a:schemeClr val="bg1"/>
                </a:solidFill>
                <a:latin typeface="Lato" panose="020F0502020204030203" pitchFamily="34" charset="0"/>
              </a:rPr>
              <a:t>	Centrum Inkubacji Przedsiębiorczości ESA</a:t>
            </a:r>
          </a:p>
          <a:p>
            <a:pPr>
              <a:lnSpc>
                <a:spcPts val="2400"/>
              </a:lnSpc>
              <a:spcAft>
                <a:spcPts val="750"/>
              </a:spcAft>
            </a:pPr>
            <a:r>
              <a:rPr lang="pl-PL" sz="1750" dirty="0">
                <a:solidFill>
                  <a:srgbClr val="F05F57"/>
                </a:solidFill>
                <a:latin typeface="Lato" panose="020F0502020204030203" pitchFamily="34" charset="0"/>
              </a:rPr>
              <a:t>•</a:t>
            </a:r>
            <a:r>
              <a:rPr lang="pl-PL" sz="1750" dirty="0">
                <a:latin typeface="Lato" panose="020F0502020204030203" pitchFamily="34" charset="0"/>
              </a:rPr>
              <a:t> </a:t>
            </a:r>
            <a:r>
              <a:rPr lang="pl-PL" sz="1750" b="1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23 listopada 2022 r. </a:t>
            </a:r>
            <a:r>
              <a:rPr lang="pl-PL" sz="1750" dirty="0">
                <a:solidFill>
                  <a:schemeClr val="bg1"/>
                </a:solidFill>
                <a:latin typeface="Lato" panose="020F0502020204030203" pitchFamily="34" charset="0"/>
              </a:rPr>
              <a:t>– dr Sławosz </a:t>
            </a:r>
            <a:r>
              <a:rPr lang="pl-PL" sz="1750" dirty="0" err="1">
                <a:solidFill>
                  <a:schemeClr val="bg1"/>
                </a:solidFill>
                <a:latin typeface="Lato" panose="020F0502020204030203" pitchFamily="34" charset="0"/>
              </a:rPr>
              <a:t>Uznański</a:t>
            </a:r>
            <a:br>
              <a:rPr lang="pl-PL" sz="1750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pl-PL" sz="1750" dirty="0">
                <a:solidFill>
                  <a:schemeClr val="bg1"/>
                </a:solidFill>
                <a:latin typeface="Lato" panose="020F0502020204030203" pitchFamily="34" charset="0"/>
              </a:rPr>
              <a:t>	wybrany rezerwowym astronautą ESA </a:t>
            </a:r>
          </a:p>
          <a:p>
            <a:pPr>
              <a:lnSpc>
                <a:spcPts val="2400"/>
              </a:lnSpc>
              <a:spcAft>
                <a:spcPts val="750"/>
              </a:spcAft>
            </a:pPr>
            <a:r>
              <a:rPr lang="pl-PL" sz="1750" dirty="0">
                <a:solidFill>
                  <a:srgbClr val="F05F57"/>
                </a:solidFill>
                <a:latin typeface="Lato" panose="020F0502020204030203" pitchFamily="34" charset="0"/>
              </a:rPr>
              <a:t>•</a:t>
            </a:r>
            <a:r>
              <a:rPr lang="pl-PL" sz="1750" dirty="0">
                <a:latin typeface="Lato" panose="020F0502020204030203" pitchFamily="34" charset="0"/>
              </a:rPr>
              <a:t> </a:t>
            </a:r>
            <a:r>
              <a:rPr lang="pl-PL" sz="1750" b="1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2023</a:t>
            </a:r>
            <a:r>
              <a:rPr lang="pl-PL" sz="1750" dirty="0">
                <a:solidFill>
                  <a:schemeClr val="bg1"/>
                </a:solidFill>
                <a:latin typeface="Lato" panose="020F0502020204030203" pitchFamily="34" charset="0"/>
              </a:rPr>
              <a:t> – opracowanie Krajowego Programu</a:t>
            </a:r>
            <a:br>
              <a:rPr lang="pl-PL" sz="1750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pl-PL" sz="1750" dirty="0">
                <a:solidFill>
                  <a:schemeClr val="bg1"/>
                </a:solidFill>
                <a:latin typeface="Lato" panose="020F0502020204030203" pitchFamily="34" charset="0"/>
              </a:rPr>
              <a:t>	Kosmicznego</a:t>
            </a:r>
          </a:p>
        </p:txBody>
      </p:sp>
    </p:spTree>
    <p:extLst>
      <p:ext uri="{BB962C8B-B14F-4D97-AF65-F5344CB8AC3E}">
        <p14:creationId xmlns:p14="http://schemas.microsoft.com/office/powerpoint/2010/main" val="25994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CD2AD51B-7F17-8384-EFA2-2B092825C65A}"/>
              </a:ext>
            </a:extLst>
          </p:cNvPr>
          <p:cNvSpPr txBox="1"/>
          <p:nvPr/>
        </p:nvSpPr>
        <p:spPr>
          <a:xfrm>
            <a:off x="4426565" y="1255840"/>
            <a:ext cx="717703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5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10 lat Polski w ESA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32EE1E10-3B3D-FA94-D16A-F9411798D4FE}"/>
              </a:ext>
            </a:extLst>
          </p:cNvPr>
          <p:cNvSpPr txBox="1"/>
          <p:nvPr/>
        </p:nvSpPr>
        <p:spPr>
          <a:xfrm>
            <a:off x="4426565" y="184261"/>
            <a:ext cx="54455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dirty="0">
                <a:solidFill>
                  <a:srgbClr val="628FC6"/>
                </a:solidFill>
                <a:latin typeface="Lato" panose="020F0502020204030203" pitchFamily="34" charset="0"/>
              </a:rPr>
              <a:t>SUKCESY POLSKI W BRANŻY KOSMICZNEJ 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DEF53B9-2F6C-0DEF-B3FE-F1A92C5A95B6}"/>
              </a:ext>
            </a:extLst>
          </p:cNvPr>
          <p:cNvSpPr txBox="1"/>
          <p:nvPr/>
        </p:nvSpPr>
        <p:spPr>
          <a:xfrm>
            <a:off x="4421310" y="2439436"/>
            <a:ext cx="6647793" cy="3886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10"/>
              </a:lnSpc>
              <a:spcAft>
                <a:spcPts val="750"/>
              </a:spcAft>
            </a:pPr>
            <a:r>
              <a:rPr lang="pl-PL" sz="1800" dirty="0">
                <a:solidFill>
                  <a:srgbClr val="F05F57"/>
                </a:solidFill>
                <a:latin typeface="Lato" panose="020F0502020204030203" pitchFamily="34" charset="0"/>
              </a:rPr>
              <a:t>•</a:t>
            </a:r>
            <a:r>
              <a:rPr lang="pl-PL" sz="1800" dirty="0">
                <a:solidFill>
                  <a:schemeClr val="bg1"/>
                </a:solidFill>
                <a:latin typeface="Lato" panose="020F0502020204030203" pitchFamily="34" charset="0"/>
              </a:rPr>
              <a:t> Polski sektor kosmiczny to ok. 400 podmiotów</a:t>
            </a:r>
            <a:br>
              <a:rPr lang="pl-PL" sz="1800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pl-PL" sz="1800" dirty="0">
                <a:solidFill>
                  <a:schemeClr val="bg1"/>
                </a:solidFill>
                <a:latin typeface="Lato" panose="020F0502020204030203" pitchFamily="34" charset="0"/>
              </a:rPr>
              <a:t>	(firm i instytutów)</a:t>
            </a:r>
          </a:p>
          <a:p>
            <a:pPr>
              <a:lnSpc>
                <a:spcPts val="2410"/>
              </a:lnSpc>
              <a:spcAft>
                <a:spcPts val="750"/>
              </a:spcAft>
            </a:pPr>
            <a:r>
              <a:rPr lang="pl-PL" sz="1800" dirty="0">
                <a:solidFill>
                  <a:srgbClr val="F05F57"/>
                </a:solidFill>
                <a:latin typeface="Lato" panose="020F0502020204030203" pitchFamily="34" charset="0"/>
              </a:rPr>
              <a:t>•</a:t>
            </a:r>
            <a:r>
              <a:rPr lang="pl-PL" sz="1800" dirty="0">
                <a:solidFill>
                  <a:schemeClr val="bg1"/>
                </a:solidFill>
                <a:latin typeface="Lato" panose="020F0502020204030203" pitchFamily="34" charset="0"/>
              </a:rPr>
              <a:t> Kontrakty na kwotę ponad 140 mln euro</a:t>
            </a:r>
          </a:p>
          <a:p>
            <a:pPr>
              <a:lnSpc>
                <a:spcPts val="2410"/>
              </a:lnSpc>
              <a:spcAft>
                <a:spcPts val="250"/>
              </a:spcAft>
            </a:pPr>
            <a:r>
              <a:rPr lang="pl-PL" sz="1800" dirty="0">
                <a:solidFill>
                  <a:srgbClr val="F05F57"/>
                </a:solidFill>
                <a:latin typeface="Lato" panose="020F0502020204030203" pitchFamily="34" charset="0"/>
              </a:rPr>
              <a:t>•</a:t>
            </a:r>
            <a:r>
              <a:rPr lang="pl-PL" sz="1800" dirty="0">
                <a:solidFill>
                  <a:schemeClr val="bg1"/>
                </a:solidFill>
                <a:latin typeface="Lato" panose="020F0502020204030203" pitchFamily="34" charset="0"/>
              </a:rPr>
              <a:t> Rodzime rozwiązania: </a:t>
            </a:r>
          </a:p>
          <a:p>
            <a:pPr>
              <a:lnSpc>
                <a:spcPts val="2410"/>
              </a:lnSpc>
              <a:spcAft>
                <a:spcPts val="250"/>
              </a:spcAft>
            </a:pPr>
            <a:r>
              <a:rPr lang="pl-PL" sz="1800" b="1" dirty="0">
                <a:solidFill>
                  <a:schemeClr val="bg1"/>
                </a:solidFill>
                <a:latin typeface="Lato" panose="020F0502020204030203" pitchFamily="34" charset="0"/>
              </a:rPr>
              <a:t>	–</a:t>
            </a:r>
            <a:r>
              <a:rPr lang="pl-PL" sz="1800" dirty="0">
                <a:solidFill>
                  <a:schemeClr val="bg1"/>
                </a:solidFill>
                <a:latin typeface="Lato" panose="020F0502020204030203" pitchFamily="34" charset="0"/>
              </a:rPr>
              <a:t>	systemy zasilania urządzeń pokładowych</a:t>
            </a:r>
          </a:p>
          <a:p>
            <a:pPr>
              <a:lnSpc>
                <a:spcPts val="2410"/>
              </a:lnSpc>
              <a:spcAft>
                <a:spcPts val="250"/>
              </a:spcAft>
            </a:pPr>
            <a:r>
              <a:rPr lang="pl-PL" sz="1800" b="1" dirty="0">
                <a:solidFill>
                  <a:schemeClr val="bg1"/>
                </a:solidFill>
                <a:latin typeface="Lato" panose="020F0502020204030203" pitchFamily="34" charset="0"/>
              </a:rPr>
              <a:t>	–</a:t>
            </a:r>
            <a:r>
              <a:rPr lang="pl-PL" sz="1800" dirty="0">
                <a:solidFill>
                  <a:schemeClr val="bg1"/>
                </a:solidFill>
                <a:latin typeface="Lato" panose="020F0502020204030203" pitchFamily="34" charset="0"/>
              </a:rPr>
              <a:t>	systemy optyczne i komunikacyjne dla satelitów </a:t>
            </a:r>
          </a:p>
          <a:p>
            <a:pPr>
              <a:lnSpc>
                <a:spcPts val="2410"/>
              </a:lnSpc>
              <a:spcAft>
                <a:spcPts val="250"/>
              </a:spcAft>
            </a:pPr>
            <a:r>
              <a:rPr lang="pl-PL" sz="1800" b="1" dirty="0">
                <a:solidFill>
                  <a:schemeClr val="bg1"/>
                </a:solidFill>
                <a:latin typeface="Lato" panose="020F0502020204030203" pitchFamily="34" charset="0"/>
              </a:rPr>
              <a:t>	–</a:t>
            </a:r>
            <a:r>
              <a:rPr lang="pl-PL" sz="1800" dirty="0">
                <a:solidFill>
                  <a:schemeClr val="bg1"/>
                </a:solidFill>
                <a:latin typeface="Lato" panose="020F0502020204030203" pitchFamily="34" charset="0"/>
              </a:rPr>
              <a:t>	sensory i penetratory gruntu dla sond kosmicznych </a:t>
            </a:r>
          </a:p>
          <a:p>
            <a:pPr>
              <a:lnSpc>
                <a:spcPts val="2410"/>
              </a:lnSpc>
              <a:spcAft>
                <a:spcPts val="250"/>
              </a:spcAft>
            </a:pPr>
            <a:r>
              <a:rPr lang="pl-PL" sz="1800" b="1" dirty="0">
                <a:solidFill>
                  <a:schemeClr val="bg1"/>
                </a:solidFill>
                <a:latin typeface="Lato" panose="020F0502020204030203" pitchFamily="34" charset="0"/>
              </a:rPr>
              <a:t>	–</a:t>
            </a:r>
            <a:r>
              <a:rPr lang="pl-PL" sz="1800" dirty="0">
                <a:solidFill>
                  <a:schemeClr val="bg1"/>
                </a:solidFill>
                <a:latin typeface="Lato" panose="020F0502020204030203" pitchFamily="34" charset="0"/>
              </a:rPr>
              <a:t>	oprogramowanie testujące systemy i podsystemy obiektów 		wynoszonych na orbitę </a:t>
            </a:r>
          </a:p>
          <a:p>
            <a:pPr>
              <a:lnSpc>
                <a:spcPts val="2410"/>
              </a:lnSpc>
              <a:spcAft>
                <a:spcPts val="250"/>
              </a:spcAft>
            </a:pPr>
            <a:r>
              <a:rPr lang="pl-PL" sz="1800" b="1" dirty="0">
                <a:solidFill>
                  <a:schemeClr val="bg1"/>
                </a:solidFill>
                <a:latin typeface="Lato" panose="020F0502020204030203" pitchFamily="34" charset="0"/>
              </a:rPr>
              <a:t>	–</a:t>
            </a:r>
            <a:r>
              <a:rPr lang="pl-PL" sz="1800" dirty="0">
                <a:solidFill>
                  <a:schemeClr val="bg1"/>
                </a:solidFill>
                <a:latin typeface="Lato" panose="020F0502020204030203" pitchFamily="34" charset="0"/>
              </a:rPr>
              <a:t>	systemy wynoszenia dla rakiet</a:t>
            </a:r>
          </a:p>
          <a:p>
            <a:pPr>
              <a:lnSpc>
                <a:spcPts val="2410"/>
              </a:lnSpc>
              <a:spcAft>
                <a:spcPts val="250"/>
              </a:spcAft>
            </a:pPr>
            <a:r>
              <a:rPr lang="pl-PL" sz="1800" b="1" dirty="0">
                <a:solidFill>
                  <a:schemeClr val="bg1"/>
                </a:solidFill>
                <a:latin typeface="Lato" panose="020F0502020204030203" pitchFamily="34" charset="0"/>
              </a:rPr>
              <a:t>	–</a:t>
            </a:r>
            <a:r>
              <a:rPr lang="pl-PL" sz="1800" dirty="0">
                <a:solidFill>
                  <a:schemeClr val="bg1"/>
                </a:solidFill>
                <a:latin typeface="Lato" panose="020F0502020204030203" pitchFamily="34" charset="0"/>
              </a:rPr>
              <a:t>	przetwarzanie dużych ilości danych z obserwacji Ziemi</a:t>
            </a:r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id="{41B8CC31-A3EE-DE20-D904-5B3867861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84894" y="1635888"/>
            <a:ext cx="2754345" cy="290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50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CD2AD51B-7F17-8384-EFA2-2B092825C65A}"/>
              </a:ext>
            </a:extLst>
          </p:cNvPr>
          <p:cNvSpPr txBox="1"/>
          <p:nvPr/>
        </p:nvSpPr>
        <p:spPr>
          <a:xfrm>
            <a:off x="4426565" y="629900"/>
            <a:ext cx="7177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Europejskie misje</a:t>
            </a:r>
            <a:br>
              <a:rPr lang="pl-PL" sz="3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3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kosmiczne z udziałem Polaków to m.in.: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32EE1E10-3B3D-FA94-D16A-F9411798D4FE}"/>
              </a:ext>
            </a:extLst>
          </p:cNvPr>
          <p:cNvSpPr txBox="1"/>
          <p:nvPr/>
        </p:nvSpPr>
        <p:spPr>
          <a:xfrm>
            <a:off x="4426565" y="184261"/>
            <a:ext cx="54455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dirty="0">
                <a:solidFill>
                  <a:srgbClr val="628FC6"/>
                </a:solidFill>
                <a:latin typeface="Lato" panose="020F0502020204030203" pitchFamily="34" charset="0"/>
              </a:rPr>
              <a:t>SUKCESY POLSKI W BRANŻY KOSMICZNEJ 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DEF53B9-2F6C-0DEF-B3FE-F1A92C5A95B6}"/>
              </a:ext>
            </a:extLst>
          </p:cNvPr>
          <p:cNvSpPr txBox="1"/>
          <p:nvPr/>
        </p:nvSpPr>
        <p:spPr>
          <a:xfrm>
            <a:off x="4426565" y="1807207"/>
            <a:ext cx="6647793" cy="4864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750"/>
              </a:lnSpc>
            </a:pPr>
            <a:r>
              <a:rPr lang="pl-PL" sz="1600" dirty="0">
                <a:solidFill>
                  <a:srgbClr val="F05F57"/>
                </a:solidFill>
                <a:latin typeface="Lato" panose="020F0502020204030203" pitchFamily="34" charset="0"/>
              </a:rPr>
              <a:t>•</a:t>
            </a:r>
            <a:r>
              <a:rPr lang="pl-PL" sz="1600" dirty="0">
                <a:solidFill>
                  <a:srgbClr val="000000"/>
                </a:solidFill>
                <a:latin typeface="Lato" panose="020F0502020204030203" pitchFamily="34" charset="0"/>
              </a:rPr>
              <a:t>	</a:t>
            </a:r>
            <a:r>
              <a:rPr lang="pl-PL" sz="1600" b="1" dirty="0">
                <a:solidFill>
                  <a:srgbClr val="AFDABB"/>
                </a:solidFill>
                <a:latin typeface="Lato" panose="020F0502020204030203" pitchFamily="34" charset="0"/>
              </a:rPr>
              <a:t>CASSINI-HUYGENS (1997–2017)</a:t>
            </a:r>
            <a:endParaRPr lang="pl-PL" sz="1600" dirty="0">
              <a:solidFill>
                <a:srgbClr val="AFDABB"/>
              </a:solidFill>
              <a:latin typeface="Lato" panose="020F0502020204030203" pitchFamily="34" charset="0"/>
            </a:endParaRPr>
          </a:p>
          <a:p>
            <a:pPr>
              <a:lnSpc>
                <a:spcPts val="1750"/>
              </a:lnSpc>
              <a:spcAft>
                <a:spcPts val="750"/>
              </a:spcAft>
            </a:pPr>
            <a:r>
              <a:rPr lang="pl-PL" sz="1250" dirty="0">
                <a:solidFill>
                  <a:schemeClr val="bg1"/>
                </a:solidFill>
                <a:latin typeface="Lato" panose="020F0502020204030203" pitchFamily="34" charset="0"/>
              </a:rPr>
              <a:t>	Sonda kosmiczna przeznaczona do badań systemu Saturna.</a:t>
            </a:r>
            <a:br>
              <a:rPr lang="pl-PL" sz="1250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pl-PL" sz="1250" dirty="0">
                <a:solidFill>
                  <a:schemeClr val="bg1"/>
                </a:solidFill>
                <a:latin typeface="Lato" panose="020F0502020204030203" pitchFamily="34" charset="0"/>
              </a:rPr>
              <a:t>	Dzięki niej m.in. bliżej poznano strukturę pierścieni Saturna.</a:t>
            </a:r>
          </a:p>
          <a:p>
            <a:pPr>
              <a:lnSpc>
                <a:spcPts val="1750"/>
              </a:lnSpc>
            </a:pPr>
            <a:r>
              <a:rPr lang="pl-PL" sz="1600" dirty="0">
                <a:solidFill>
                  <a:srgbClr val="F05F57"/>
                </a:solidFill>
                <a:latin typeface="Lato" panose="020F0502020204030203" pitchFamily="34" charset="0"/>
              </a:rPr>
              <a:t>•</a:t>
            </a:r>
            <a:r>
              <a:rPr lang="pl-PL" sz="1600" dirty="0">
                <a:solidFill>
                  <a:srgbClr val="000000"/>
                </a:solidFill>
                <a:latin typeface="Lato" panose="020F0502020204030203" pitchFamily="34" charset="0"/>
              </a:rPr>
              <a:t>	</a:t>
            </a:r>
            <a:r>
              <a:rPr lang="pl-PL" sz="1600" b="1" dirty="0">
                <a:solidFill>
                  <a:srgbClr val="AFDABB"/>
                </a:solidFill>
                <a:latin typeface="Lato" panose="020F0502020204030203" pitchFamily="34" charset="0"/>
              </a:rPr>
              <a:t>ROSETTA (2004–2016)</a:t>
            </a:r>
            <a:endParaRPr lang="pl-PL" sz="1600" dirty="0">
              <a:solidFill>
                <a:srgbClr val="AFDABB"/>
              </a:solidFill>
              <a:latin typeface="Lato" panose="020F0502020204030203" pitchFamily="34" charset="0"/>
            </a:endParaRPr>
          </a:p>
          <a:p>
            <a:pPr>
              <a:lnSpc>
                <a:spcPts val="1750"/>
              </a:lnSpc>
              <a:spcAft>
                <a:spcPts val="750"/>
              </a:spcAft>
            </a:pPr>
            <a:r>
              <a:rPr lang="pl-PL" sz="1250" dirty="0">
                <a:solidFill>
                  <a:schemeClr val="bg1"/>
                </a:solidFill>
                <a:latin typeface="Lato" panose="020F0502020204030203" pitchFamily="34" charset="0"/>
              </a:rPr>
              <a:t>	Sonda kosmiczna ESA, której głównym zadaniem było przeprowadzenie</a:t>
            </a:r>
            <a:br>
              <a:rPr lang="pl-PL" sz="1250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pl-PL" sz="1250" dirty="0">
                <a:solidFill>
                  <a:schemeClr val="bg1"/>
                </a:solidFill>
                <a:latin typeface="Lato" panose="020F0502020204030203" pitchFamily="34" charset="0"/>
              </a:rPr>
              <a:t>	badań mających pomóc m.in. w poznaniu pochodzenia komet.</a:t>
            </a:r>
          </a:p>
          <a:p>
            <a:pPr>
              <a:lnSpc>
                <a:spcPts val="1750"/>
              </a:lnSpc>
            </a:pPr>
            <a:r>
              <a:rPr lang="pl-PL" sz="1250" dirty="0">
                <a:solidFill>
                  <a:srgbClr val="F05F57"/>
                </a:solidFill>
                <a:latin typeface="Lato" panose="020F0502020204030203" pitchFamily="34" charset="0"/>
              </a:rPr>
              <a:t>•</a:t>
            </a:r>
            <a:r>
              <a:rPr lang="pl-PL" sz="1250" dirty="0">
                <a:solidFill>
                  <a:srgbClr val="000000"/>
                </a:solidFill>
                <a:latin typeface="Lato" panose="020F0502020204030203" pitchFamily="34" charset="0"/>
              </a:rPr>
              <a:t>	</a:t>
            </a:r>
            <a:r>
              <a:rPr lang="pl-PL" sz="1250" b="1" dirty="0">
                <a:solidFill>
                  <a:srgbClr val="AFDABB"/>
                </a:solidFill>
                <a:latin typeface="Lato" panose="020F0502020204030203" pitchFamily="34" charset="0"/>
              </a:rPr>
              <a:t>BEPICOLOMBO (2018 – teraz)</a:t>
            </a:r>
            <a:endParaRPr lang="pl-PL" sz="1250" dirty="0">
              <a:solidFill>
                <a:srgbClr val="AFDABB"/>
              </a:solidFill>
              <a:latin typeface="Lato" panose="020F0502020204030203" pitchFamily="34" charset="0"/>
            </a:endParaRPr>
          </a:p>
          <a:p>
            <a:pPr>
              <a:lnSpc>
                <a:spcPts val="1750"/>
              </a:lnSpc>
              <a:spcAft>
                <a:spcPts val="750"/>
              </a:spcAft>
            </a:pPr>
            <a:r>
              <a:rPr lang="pl-PL" sz="1250" dirty="0">
                <a:solidFill>
                  <a:schemeClr val="bg1"/>
                </a:solidFill>
                <a:latin typeface="Lato" panose="020F0502020204030203" pitchFamily="34" charset="0"/>
              </a:rPr>
              <a:t>	Pierwsza wspólna misja ESA i Japońskiej Agencji Eksploracji </a:t>
            </a:r>
            <a:r>
              <a:rPr lang="pl-PL" sz="1250" dirty="0" err="1">
                <a:solidFill>
                  <a:schemeClr val="bg1"/>
                </a:solidFill>
                <a:latin typeface="Lato" panose="020F0502020204030203" pitchFamily="34" charset="0"/>
              </a:rPr>
              <a:t>Aerokosmicznej</a:t>
            </a:r>
            <a:r>
              <a:rPr lang="pl-PL" sz="1250" dirty="0">
                <a:solidFill>
                  <a:schemeClr val="bg1"/>
                </a:solidFill>
                <a:latin typeface="Lato" panose="020F0502020204030203" pitchFamily="34" charset="0"/>
              </a:rPr>
              <a:t>.</a:t>
            </a:r>
            <a:br>
              <a:rPr lang="pl-PL" sz="1250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pl-PL" sz="1250" dirty="0">
                <a:solidFill>
                  <a:schemeClr val="bg1"/>
                </a:solidFill>
                <a:latin typeface="Lato" panose="020F0502020204030203" pitchFamily="34" charset="0"/>
              </a:rPr>
              <a:t>	Sonda wykona mapy całego globu w różnych długościach fal i będzie starała się</a:t>
            </a:r>
            <a:br>
              <a:rPr lang="pl-PL" sz="1250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pl-PL" sz="1250" dirty="0">
                <a:solidFill>
                  <a:schemeClr val="bg1"/>
                </a:solidFill>
                <a:latin typeface="Lato" panose="020F0502020204030203" pitchFamily="34" charset="0"/>
              </a:rPr>
              <a:t>	wykryć lód wodny w kraterach na powierzchni planety.</a:t>
            </a:r>
          </a:p>
          <a:p>
            <a:pPr>
              <a:lnSpc>
                <a:spcPts val="1750"/>
              </a:lnSpc>
            </a:pPr>
            <a:r>
              <a:rPr lang="pl-PL" sz="1600" dirty="0">
                <a:solidFill>
                  <a:srgbClr val="F05F57"/>
                </a:solidFill>
                <a:latin typeface="Lato" panose="020F0502020204030203" pitchFamily="34" charset="0"/>
              </a:rPr>
              <a:t>•</a:t>
            </a:r>
            <a:r>
              <a:rPr lang="pl-PL" sz="1600" dirty="0">
                <a:solidFill>
                  <a:srgbClr val="000000"/>
                </a:solidFill>
                <a:latin typeface="Lato" panose="020F0502020204030203" pitchFamily="34" charset="0"/>
              </a:rPr>
              <a:t>	</a:t>
            </a:r>
            <a:r>
              <a:rPr lang="pl-PL" sz="1600" b="1" dirty="0" err="1">
                <a:solidFill>
                  <a:srgbClr val="AFDABB"/>
                </a:solidFill>
                <a:latin typeface="Lato" panose="020F0502020204030203" pitchFamily="34" charset="0"/>
              </a:rPr>
              <a:t>Ops-sat</a:t>
            </a:r>
            <a:r>
              <a:rPr lang="pl-PL" sz="1600" b="1" dirty="0">
                <a:solidFill>
                  <a:srgbClr val="AFDABB"/>
                </a:solidFill>
                <a:latin typeface="Lato" panose="020F0502020204030203" pitchFamily="34" charset="0"/>
              </a:rPr>
              <a:t> (2019 – teraz)</a:t>
            </a:r>
            <a:endParaRPr lang="pl-PL" sz="1600" dirty="0">
              <a:solidFill>
                <a:srgbClr val="AFDABB"/>
              </a:solidFill>
              <a:latin typeface="Lato" panose="020F0502020204030203" pitchFamily="34" charset="0"/>
            </a:endParaRPr>
          </a:p>
          <a:p>
            <a:pPr>
              <a:lnSpc>
                <a:spcPts val="1750"/>
              </a:lnSpc>
              <a:spcAft>
                <a:spcPts val="750"/>
              </a:spcAft>
            </a:pPr>
            <a:r>
              <a:rPr lang="pl-PL" sz="1250" dirty="0">
                <a:solidFill>
                  <a:schemeClr val="bg1"/>
                </a:solidFill>
                <a:latin typeface="Lato" panose="020F0502020204030203" pitchFamily="34" charset="0"/>
              </a:rPr>
              <a:t>	Pierwsza misja Europejskiego Centrum Operacji Satelitarnych</a:t>
            </a:r>
            <a:br>
              <a:rPr lang="pl-PL" sz="1250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pl-PL" sz="1250" dirty="0">
                <a:solidFill>
                  <a:schemeClr val="bg1"/>
                </a:solidFill>
                <a:latin typeface="Lato" panose="020F0502020204030203" pitchFamily="34" charset="0"/>
              </a:rPr>
              <a:t>	wykonywana na satelicie typu </a:t>
            </a:r>
            <a:r>
              <a:rPr lang="pl-PL" sz="1250" dirty="0" err="1">
                <a:solidFill>
                  <a:schemeClr val="bg1"/>
                </a:solidFill>
                <a:latin typeface="Lato" panose="020F0502020204030203" pitchFamily="34" charset="0"/>
              </a:rPr>
              <a:t>CubeSat</a:t>
            </a:r>
            <a:r>
              <a:rPr lang="pl-PL" sz="1250" dirty="0">
                <a:solidFill>
                  <a:schemeClr val="bg1"/>
                </a:solidFill>
                <a:latin typeface="Lato" panose="020F0502020204030203" pitchFamily="34" charset="0"/>
              </a:rPr>
              <a:t>. Jej głównym celem jest testowanie</a:t>
            </a:r>
            <a:br>
              <a:rPr lang="pl-PL" sz="1250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pl-PL" sz="1250" dirty="0">
                <a:solidFill>
                  <a:schemeClr val="bg1"/>
                </a:solidFill>
                <a:latin typeface="Lato" panose="020F0502020204030203" pitchFamily="34" charset="0"/>
              </a:rPr>
              <a:t>	nowych standardów wymiany danych pomiędzy satelitą a segmentem naziemnym.</a:t>
            </a:r>
          </a:p>
          <a:p>
            <a:pPr>
              <a:lnSpc>
                <a:spcPts val="1750"/>
              </a:lnSpc>
            </a:pPr>
            <a:r>
              <a:rPr lang="pl-PL" sz="1600" dirty="0">
                <a:solidFill>
                  <a:srgbClr val="F05F57"/>
                </a:solidFill>
                <a:latin typeface="Lato" panose="020F0502020204030203" pitchFamily="34" charset="0"/>
              </a:rPr>
              <a:t>•</a:t>
            </a:r>
            <a:r>
              <a:rPr lang="pl-PL" sz="1600" dirty="0">
                <a:solidFill>
                  <a:srgbClr val="000000"/>
                </a:solidFill>
                <a:latin typeface="Lato" panose="020F0502020204030203" pitchFamily="34" charset="0"/>
              </a:rPr>
              <a:t>	</a:t>
            </a:r>
            <a:r>
              <a:rPr lang="pl-PL" sz="1600" b="1" dirty="0">
                <a:solidFill>
                  <a:srgbClr val="AFDABB"/>
                </a:solidFill>
                <a:latin typeface="Lato" panose="020F0502020204030203" pitchFamily="34" charset="0"/>
              </a:rPr>
              <a:t>SOLAR ORBITER (2020 – teraz)</a:t>
            </a:r>
            <a:endParaRPr lang="pl-PL" sz="1600" dirty="0">
              <a:solidFill>
                <a:srgbClr val="AFDABB"/>
              </a:solidFill>
              <a:latin typeface="Lato" panose="020F0502020204030203" pitchFamily="34" charset="0"/>
            </a:endParaRPr>
          </a:p>
          <a:p>
            <a:pPr>
              <a:lnSpc>
                <a:spcPts val="1750"/>
              </a:lnSpc>
            </a:pPr>
            <a:r>
              <a:rPr lang="pl-PL" sz="1250" dirty="0">
                <a:solidFill>
                  <a:schemeClr val="bg1"/>
                </a:solidFill>
                <a:latin typeface="Lato" panose="020F0502020204030203" pitchFamily="34" charset="0"/>
              </a:rPr>
              <a:t>	Misja ESA realizowana we współpracy z NASA. Solar Orbiter umożliwi</a:t>
            </a:r>
            <a:br>
              <a:rPr lang="pl-PL" sz="1250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pl-PL" sz="1250" dirty="0">
                <a:solidFill>
                  <a:schemeClr val="bg1"/>
                </a:solidFill>
                <a:latin typeface="Lato" panose="020F0502020204030203" pitchFamily="34" charset="0"/>
              </a:rPr>
              <a:t>	badania gwiazdy i jej korony, pomiary wiatru słonecznego w prawie</a:t>
            </a:r>
            <a:br>
              <a:rPr lang="pl-PL" sz="1250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pl-PL" sz="1250" dirty="0">
                <a:solidFill>
                  <a:schemeClr val="bg1"/>
                </a:solidFill>
                <a:latin typeface="Lato" panose="020F0502020204030203" pitchFamily="34" charset="0"/>
              </a:rPr>
              <a:t>	niezakłóconym stanie, magnetosferę oraz słabo widoczne z Ziemi</a:t>
            </a:r>
            <a:br>
              <a:rPr lang="pl-PL" sz="1250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pl-PL" sz="1250" dirty="0">
                <a:solidFill>
                  <a:schemeClr val="bg1"/>
                </a:solidFill>
                <a:latin typeface="Lato" panose="020F0502020204030203" pitchFamily="34" charset="0"/>
              </a:rPr>
              <a:t>	bieguny Słońca.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F3FC2830-E11D-BDB1-DCA2-4A960AC74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00000">
            <a:off x="10370570" y="2296850"/>
            <a:ext cx="2245325" cy="439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24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CD2AD51B-7F17-8384-EFA2-2B092825C65A}"/>
              </a:ext>
            </a:extLst>
          </p:cNvPr>
          <p:cNvSpPr txBox="1"/>
          <p:nvPr/>
        </p:nvSpPr>
        <p:spPr>
          <a:xfrm>
            <a:off x="4426565" y="916412"/>
            <a:ext cx="7177039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70"/>
              </a:lnSpc>
            </a:pPr>
            <a:r>
              <a:rPr lang="pl-PL" sz="335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Technologie kosmiczne są obecne w naszym codziennym życiu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32EE1E10-3B3D-FA94-D16A-F9411798D4FE}"/>
              </a:ext>
            </a:extLst>
          </p:cNvPr>
          <p:cNvSpPr txBox="1"/>
          <p:nvPr/>
        </p:nvSpPr>
        <p:spPr>
          <a:xfrm>
            <a:off x="4426565" y="184261"/>
            <a:ext cx="54455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dirty="0">
                <a:solidFill>
                  <a:srgbClr val="628FC6"/>
                </a:solidFill>
                <a:latin typeface="Lato" panose="020F0502020204030203" pitchFamily="34" charset="0"/>
              </a:rPr>
              <a:t>SUKCESY POLSKI W BRANŻY KOSMICZNEJ 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E38B08B-E03E-16E5-E13C-EBE190467093}"/>
              </a:ext>
            </a:extLst>
          </p:cNvPr>
          <p:cNvSpPr txBox="1"/>
          <p:nvPr/>
        </p:nvSpPr>
        <p:spPr>
          <a:xfrm>
            <a:off x="4426565" y="2444706"/>
            <a:ext cx="6647793" cy="3719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10"/>
              </a:lnSpc>
              <a:spcAft>
                <a:spcPts val="500"/>
              </a:spcAft>
            </a:pPr>
            <a:r>
              <a:rPr lang="pl-PL" sz="1800" dirty="0">
                <a:solidFill>
                  <a:srgbClr val="F05F57"/>
                </a:solidFill>
                <a:latin typeface="Lato" panose="020F0502020204030203" pitchFamily="34" charset="0"/>
              </a:rPr>
              <a:t>•</a:t>
            </a:r>
            <a:r>
              <a:rPr lang="pl-PL" sz="1800" dirty="0">
                <a:latin typeface="Lato" panose="020F0502020204030203" pitchFamily="34" charset="0"/>
              </a:rPr>
              <a:t> </a:t>
            </a:r>
            <a:r>
              <a:rPr lang="pl-PL" sz="1800" dirty="0">
                <a:solidFill>
                  <a:schemeClr val="bg1"/>
                </a:solidFill>
                <a:latin typeface="Lato" panose="020F0502020204030203" pitchFamily="34" charset="0"/>
              </a:rPr>
              <a:t>Nawigacja satelitarna</a:t>
            </a:r>
          </a:p>
          <a:p>
            <a:pPr>
              <a:lnSpc>
                <a:spcPts val="2410"/>
              </a:lnSpc>
              <a:spcAft>
                <a:spcPts val="500"/>
              </a:spcAft>
            </a:pPr>
            <a:r>
              <a:rPr lang="pl-PL" sz="1800" dirty="0">
                <a:solidFill>
                  <a:srgbClr val="F05F57"/>
                </a:solidFill>
                <a:latin typeface="Lato" panose="020F0502020204030203" pitchFamily="34" charset="0"/>
              </a:rPr>
              <a:t>•</a:t>
            </a:r>
            <a:r>
              <a:rPr lang="pl-PL" sz="1800" dirty="0">
                <a:solidFill>
                  <a:schemeClr val="bg1"/>
                </a:solidFill>
                <a:latin typeface="Lato" panose="020F0502020204030203" pitchFamily="34" charset="0"/>
              </a:rPr>
              <a:t> Laserowa korekcja wzroku</a:t>
            </a:r>
          </a:p>
          <a:p>
            <a:pPr>
              <a:lnSpc>
                <a:spcPts val="2410"/>
              </a:lnSpc>
              <a:spcAft>
                <a:spcPts val="500"/>
              </a:spcAft>
            </a:pPr>
            <a:r>
              <a:rPr lang="pl-PL" sz="1800" dirty="0">
                <a:solidFill>
                  <a:srgbClr val="F05F57"/>
                </a:solidFill>
                <a:latin typeface="Lato" panose="020F0502020204030203" pitchFamily="34" charset="0"/>
              </a:rPr>
              <a:t>•</a:t>
            </a:r>
            <a:r>
              <a:rPr lang="pl-PL" sz="1800" dirty="0">
                <a:solidFill>
                  <a:schemeClr val="bg1"/>
                </a:solidFill>
                <a:latin typeface="Lato" panose="020F0502020204030203" pitchFamily="34" charset="0"/>
              </a:rPr>
              <a:t> Dializa nerek</a:t>
            </a:r>
          </a:p>
          <a:p>
            <a:pPr>
              <a:lnSpc>
                <a:spcPts val="2410"/>
              </a:lnSpc>
              <a:spcAft>
                <a:spcPts val="500"/>
              </a:spcAft>
            </a:pPr>
            <a:r>
              <a:rPr lang="pl-PL" sz="1800" dirty="0">
                <a:solidFill>
                  <a:srgbClr val="F05F57"/>
                </a:solidFill>
                <a:latin typeface="Lato" panose="020F0502020204030203" pitchFamily="34" charset="0"/>
              </a:rPr>
              <a:t>•</a:t>
            </a:r>
            <a:r>
              <a:rPr lang="pl-PL" sz="1800" dirty="0">
                <a:solidFill>
                  <a:schemeClr val="bg1"/>
                </a:solidFill>
                <a:latin typeface="Lato" panose="020F0502020204030203" pitchFamily="34" charset="0"/>
              </a:rPr>
              <a:t> Aparaty w smartfonach </a:t>
            </a:r>
          </a:p>
          <a:p>
            <a:pPr>
              <a:lnSpc>
                <a:spcPts val="2410"/>
              </a:lnSpc>
              <a:spcAft>
                <a:spcPts val="500"/>
              </a:spcAft>
            </a:pPr>
            <a:r>
              <a:rPr lang="pl-PL" sz="1800" dirty="0">
                <a:solidFill>
                  <a:srgbClr val="F05F57"/>
                </a:solidFill>
                <a:latin typeface="Lato" panose="020F0502020204030203" pitchFamily="34" charset="0"/>
              </a:rPr>
              <a:t>•</a:t>
            </a:r>
            <a:r>
              <a:rPr lang="pl-PL" sz="1800" dirty="0">
                <a:solidFill>
                  <a:schemeClr val="bg1"/>
                </a:solidFill>
                <a:latin typeface="Lato" panose="020F0502020204030203" pitchFamily="34" charset="0"/>
              </a:rPr>
              <a:t> Sztuczne wspomaganie serca </a:t>
            </a:r>
          </a:p>
          <a:p>
            <a:pPr>
              <a:lnSpc>
                <a:spcPts val="2410"/>
              </a:lnSpc>
              <a:spcAft>
                <a:spcPts val="500"/>
              </a:spcAft>
            </a:pPr>
            <a:r>
              <a:rPr lang="pl-PL" sz="1800" dirty="0">
                <a:solidFill>
                  <a:srgbClr val="F05F57"/>
                </a:solidFill>
                <a:latin typeface="Lato" panose="020F0502020204030203" pitchFamily="34" charset="0"/>
              </a:rPr>
              <a:t>•</a:t>
            </a:r>
            <a:r>
              <a:rPr lang="pl-PL" sz="1800" dirty="0">
                <a:solidFill>
                  <a:schemeClr val="bg1"/>
                </a:solidFill>
                <a:latin typeface="Lato" panose="020F0502020204030203" pitchFamily="34" charset="0"/>
              </a:rPr>
              <a:t> Tomografia komputerowa</a:t>
            </a:r>
          </a:p>
          <a:p>
            <a:pPr>
              <a:lnSpc>
                <a:spcPts val="2410"/>
              </a:lnSpc>
              <a:spcAft>
                <a:spcPts val="500"/>
              </a:spcAft>
            </a:pPr>
            <a:r>
              <a:rPr lang="pl-PL" sz="1800" dirty="0">
                <a:solidFill>
                  <a:srgbClr val="F05F57"/>
                </a:solidFill>
                <a:latin typeface="Lato" panose="020F0502020204030203" pitchFamily="34" charset="0"/>
              </a:rPr>
              <a:t>•</a:t>
            </a:r>
            <a:r>
              <a:rPr lang="pl-PL" sz="1800" dirty="0">
                <a:solidFill>
                  <a:schemeClr val="bg1"/>
                </a:solidFill>
                <a:latin typeface="Lato" panose="020F0502020204030203" pitchFamily="34" charset="0"/>
              </a:rPr>
              <a:t> Folia termiczna</a:t>
            </a:r>
          </a:p>
          <a:p>
            <a:pPr>
              <a:lnSpc>
                <a:spcPts val="2410"/>
              </a:lnSpc>
              <a:spcAft>
                <a:spcPts val="500"/>
              </a:spcAft>
            </a:pPr>
            <a:r>
              <a:rPr lang="pl-PL" sz="1800" dirty="0">
                <a:solidFill>
                  <a:srgbClr val="F05F57"/>
                </a:solidFill>
                <a:latin typeface="Lato" panose="020F0502020204030203" pitchFamily="34" charset="0"/>
              </a:rPr>
              <a:t>•</a:t>
            </a:r>
            <a:r>
              <a:rPr lang="pl-PL" sz="1800" dirty="0">
                <a:solidFill>
                  <a:schemeClr val="bg1"/>
                </a:solidFill>
                <a:latin typeface="Lato" panose="020F0502020204030203" pitchFamily="34" charset="0"/>
              </a:rPr>
              <a:t> Filtry do wody </a:t>
            </a:r>
          </a:p>
          <a:p>
            <a:pPr>
              <a:lnSpc>
                <a:spcPts val="2410"/>
              </a:lnSpc>
              <a:spcAft>
                <a:spcPts val="500"/>
              </a:spcAft>
            </a:pPr>
            <a:r>
              <a:rPr lang="pl-PL" sz="1800" dirty="0">
                <a:solidFill>
                  <a:srgbClr val="F05F57"/>
                </a:solidFill>
                <a:latin typeface="Lato" panose="020F0502020204030203" pitchFamily="34" charset="0"/>
              </a:rPr>
              <a:t>•</a:t>
            </a:r>
            <a:r>
              <a:rPr lang="pl-PL" sz="1800" dirty="0">
                <a:solidFill>
                  <a:schemeClr val="bg1"/>
                </a:solidFill>
                <a:latin typeface="Lato" panose="020F0502020204030203" pitchFamily="34" charset="0"/>
              </a:rPr>
              <a:t> Próżniowe opakowania do żywności</a:t>
            </a:r>
          </a:p>
          <a:p>
            <a:pPr>
              <a:lnSpc>
                <a:spcPts val="2410"/>
              </a:lnSpc>
              <a:spcAft>
                <a:spcPts val="500"/>
              </a:spcAft>
            </a:pPr>
            <a:r>
              <a:rPr lang="pl-PL" sz="1800" dirty="0">
                <a:solidFill>
                  <a:srgbClr val="F05F57"/>
                </a:solidFill>
                <a:latin typeface="Lato" panose="020F0502020204030203" pitchFamily="34" charset="0"/>
              </a:rPr>
              <a:t>•</a:t>
            </a:r>
            <a:r>
              <a:rPr lang="pl-PL" sz="1800" dirty="0">
                <a:solidFill>
                  <a:schemeClr val="bg1"/>
                </a:solidFill>
                <a:latin typeface="Lato" panose="020F0502020204030203" pitchFamily="34" charset="0"/>
              </a:rPr>
              <a:t> Czujniki dymu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6E247449-9CFD-5660-EABE-515D38E9F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0589" y="4154469"/>
            <a:ext cx="2365088" cy="2459692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E88B47BC-1245-E71A-8128-935F6D5C1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5338" y="2092312"/>
            <a:ext cx="1899555" cy="15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90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E1057E5C-B0C4-725A-C608-D0CE59C9D7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8" t="3143" r="1797" b="24952"/>
          <a:stretch/>
        </p:blipFill>
        <p:spPr>
          <a:xfrm>
            <a:off x="-29021" y="-15795"/>
            <a:ext cx="12309759" cy="6983754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50176058-94F6-52EA-8F7A-13A63D60F234}"/>
              </a:ext>
            </a:extLst>
          </p:cNvPr>
          <p:cNvSpPr txBox="1">
            <a:spLocks/>
          </p:cNvSpPr>
          <p:nvPr/>
        </p:nvSpPr>
        <p:spPr>
          <a:xfrm>
            <a:off x="742804" y="734527"/>
            <a:ext cx="9687807" cy="1573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800"/>
              </a:spcBef>
            </a:pPr>
            <a:r>
              <a:rPr lang="pl-PL" sz="4400" b="1" kern="1500" spc="300">
                <a:solidFill>
                  <a:srgbClr val="F8F8F8"/>
                </a:solidFill>
                <a:latin typeface="Nunito Sans SemiBold" pitchFamily="2" charset="-18"/>
                <a:ea typeface="+mn-ea"/>
                <a:cs typeface="+mn-cs"/>
              </a:rPr>
              <a:t>Plany </a:t>
            </a:r>
            <a:r>
              <a:rPr lang="pl-PL" sz="4400" b="1" kern="1500" spc="300" dirty="0">
                <a:solidFill>
                  <a:srgbClr val="F8F8F8"/>
                </a:solidFill>
                <a:latin typeface="Nunito Sans SemiBold" pitchFamily="2" charset="-18"/>
                <a:ea typeface="+mn-ea"/>
                <a:cs typeface="+mn-cs"/>
              </a:rPr>
              <a:t>na najbliższe lata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2741CCF3-E37F-CB39-F9AF-F0E9E281B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322" y="397454"/>
            <a:ext cx="2340445" cy="1303271"/>
          </a:xfrm>
          <a:prstGeom prst="rect">
            <a:avLst/>
          </a:prstGeom>
        </p:spPr>
      </p:pic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0BB6E477-6E48-2B30-B20B-EC20656A9819}"/>
              </a:ext>
            </a:extLst>
          </p:cNvPr>
          <p:cNvCxnSpPr>
            <a:cxnSpLocks/>
          </p:cNvCxnSpPr>
          <p:nvPr/>
        </p:nvCxnSpPr>
        <p:spPr>
          <a:xfrm>
            <a:off x="2108040" y="1522704"/>
            <a:ext cx="6975964" cy="0"/>
          </a:xfrm>
          <a:prstGeom prst="line">
            <a:avLst/>
          </a:prstGeom>
          <a:ln w="28575">
            <a:solidFill>
              <a:schemeClr val="bg1">
                <a:alpha val="26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BBF2C79F-AD58-E5B2-88CD-E2BF7E2ABA3C}"/>
              </a:ext>
            </a:extLst>
          </p:cNvPr>
          <p:cNvCxnSpPr>
            <a:cxnSpLocks/>
          </p:cNvCxnSpPr>
          <p:nvPr/>
        </p:nvCxnSpPr>
        <p:spPr>
          <a:xfrm>
            <a:off x="2417733" y="5015018"/>
            <a:ext cx="6666271" cy="0"/>
          </a:xfrm>
          <a:prstGeom prst="line">
            <a:avLst/>
          </a:prstGeom>
          <a:ln w="28575">
            <a:solidFill>
              <a:schemeClr val="bg1">
                <a:alpha val="26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FCE1A5AD-7A35-3FFF-FD1B-1435CE3257D3}"/>
              </a:ext>
            </a:extLst>
          </p:cNvPr>
          <p:cNvSpPr txBox="1"/>
          <p:nvPr/>
        </p:nvSpPr>
        <p:spPr>
          <a:xfrm>
            <a:off x="1957821" y="2675134"/>
            <a:ext cx="9996800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2100" dirty="0">
                <a:solidFill>
                  <a:schemeClr val="bg1"/>
                </a:solidFill>
                <a:effectLst/>
                <a:latin typeface="Nunito Light" pitchFamily="2" charset="-18"/>
                <a:ea typeface="Times New Roman" panose="02020603050405020304" pitchFamily="18" charset="0"/>
              </a:rPr>
              <a:t>Tworzymy Narodowy System Informacji Satelitarnej</a:t>
            </a:r>
            <a:endParaRPr lang="pl-PL" sz="2100" dirty="0">
              <a:solidFill>
                <a:schemeClr val="bg1"/>
              </a:solidFill>
              <a:effectLst/>
              <a:latin typeface="Nunito Light" pitchFamily="2" charset="-18"/>
              <a:ea typeface="Calibri" panose="020F0502020204030204" pitchFamily="34" charset="0"/>
            </a:endParaRPr>
          </a:p>
          <a:p>
            <a:pPr marL="2160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2100" dirty="0">
                <a:solidFill>
                  <a:schemeClr val="bg1"/>
                </a:solidFill>
                <a:effectLst/>
                <a:latin typeface="Nunito Light" pitchFamily="2" charset="-18"/>
                <a:ea typeface="Times New Roman" panose="02020603050405020304" pitchFamily="18" charset="0"/>
              </a:rPr>
              <a:t>Rozbudowujemy infrastrukturę bezpieczeństwa kosmicznego</a:t>
            </a:r>
            <a:endParaRPr lang="pl-PL" sz="2100" dirty="0">
              <a:solidFill>
                <a:schemeClr val="bg1"/>
              </a:solidFill>
              <a:effectLst/>
              <a:latin typeface="Nunito Light" pitchFamily="2" charset="-18"/>
              <a:ea typeface="Calibri" panose="020F0502020204030204" pitchFamily="34" charset="0"/>
            </a:endParaRPr>
          </a:p>
          <a:p>
            <a:pPr marL="2160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2100" dirty="0">
                <a:solidFill>
                  <a:schemeClr val="bg1"/>
                </a:solidFill>
                <a:effectLst/>
                <a:latin typeface="Nunito Light" pitchFamily="2" charset="-18"/>
                <a:ea typeface="Times New Roman" panose="02020603050405020304" pitchFamily="18" charset="0"/>
              </a:rPr>
              <a:t>Rozwijamy kompetencje w telekomunikacji i nawigacji satelitarnej</a:t>
            </a:r>
            <a:endParaRPr lang="pl-PL" sz="2100" dirty="0">
              <a:solidFill>
                <a:schemeClr val="bg1"/>
              </a:solidFill>
              <a:effectLst/>
              <a:latin typeface="Nunito Light" pitchFamily="2" charset="-18"/>
              <a:ea typeface="Calibri" panose="020F0502020204030204" pitchFamily="34" charset="0"/>
            </a:endParaRPr>
          </a:p>
          <a:p>
            <a:pPr marL="2160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2100" dirty="0">
                <a:solidFill>
                  <a:schemeClr val="bg1"/>
                </a:solidFill>
                <a:effectLst/>
                <a:latin typeface="Nunito Light" pitchFamily="2" charset="-18"/>
                <a:ea typeface="Times New Roman" panose="02020603050405020304" pitchFamily="18" charset="0"/>
              </a:rPr>
              <a:t>Planujemy polskie misje</a:t>
            </a:r>
            <a:endParaRPr lang="pl-PL" sz="2100" dirty="0">
              <a:solidFill>
                <a:schemeClr val="bg1"/>
              </a:solidFill>
              <a:latin typeface="Nunito Light" pitchFamily="2" charset="-18"/>
              <a:ea typeface="Times New Roman" panose="02020603050405020304" pitchFamily="18" charset="0"/>
            </a:endParaRPr>
          </a:p>
          <a:p>
            <a:pPr marL="2160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2100" dirty="0">
                <a:solidFill>
                  <a:schemeClr val="bg1"/>
                </a:solidFill>
                <a:effectLst/>
                <a:latin typeface="Nunito Light" pitchFamily="2" charset="-18"/>
                <a:ea typeface="Times New Roman" panose="02020603050405020304" pitchFamily="18" charset="0"/>
                <a:cs typeface="Calibri" panose="020F0502020204030204" pitchFamily="34" charset="0"/>
              </a:rPr>
              <a:t>Rozwijamy współpracę międzynarodową (ESA, NASA, …)</a:t>
            </a:r>
            <a:endParaRPr lang="pl-PL" sz="2100" dirty="0">
              <a:solidFill>
                <a:schemeClr val="bg1"/>
              </a:solidFill>
              <a:latin typeface="Nunito Light" pitchFamily="2" charset="-18"/>
            </a:endParaRPr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09CBE1D6-F65C-78C1-2C66-BD61EDBDE069}"/>
              </a:ext>
            </a:extLst>
          </p:cNvPr>
          <p:cNvSpPr/>
          <p:nvPr/>
        </p:nvSpPr>
        <p:spPr>
          <a:xfrm>
            <a:off x="1957821" y="2735665"/>
            <a:ext cx="273586" cy="273586"/>
          </a:xfrm>
          <a:prstGeom prst="ellipse">
            <a:avLst/>
          </a:prstGeom>
          <a:solidFill>
            <a:srgbClr val="315FA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21743B2B-E3C9-57C6-1F3E-143A4AAB66CE}"/>
              </a:ext>
            </a:extLst>
          </p:cNvPr>
          <p:cNvSpPr/>
          <p:nvPr/>
        </p:nvSpPr>
        <p:spPr>
          <a:xfrm>
            <a:off x="1957821" y="3166734"/>
            <a:ext cx="273586" cy="273586"/>
          </a:xfrm>
          <a:prstGeom prst="ellipse">
            <a:avLst/>
          </a:prstGeom>
          <a:solidFill>
            <a:srgbClr val="3D378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B9138527-49FC-C6C5-1A32-33B4D190D2EE}"/>
              </a:ext>
            </a:extLst>
          </p:cNvPr>
          <p:cNvSpPr/>
          <p:nvPr/>
        </p:nvSpPr>
        <p:spPr>
          <a:xfrm>
            <a:off x="1957821" y="3597803"/>
            <a:ext cx="287013" cy="273586"/>
          </a:xfrm>
          <a:prstGeom prst="ellipse">
            <a:avLst/>
          </a:prstGeom>
          <a:solidFill>
            <a:srgbClr val="54268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E32338F2-22CF-E801-A43E-B8F562A3F9D4}"/>
              </a:ext>
            </a:extLst>
          </p:cNvPr>
          <p:cNvSpPr/>
          <p:nvPr/>
        </p:nvSpPr>
        <p:spPr>
          <a:xfrm>
            <a:off x="1957821" y="4028872"/>
            <a:ext cx="287013" cy="287013"/>
          </a:xfrm>
          <a:prstGeom prst="ellipse">
            <a:avLst/>
          </a:prstGeom>
          <a:solidFill>
            <a:srgbClr val="A10B7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Owal 26">
            <a:extLst>
              <a:ext uri="{FF2B5EF4-FFF2-40B4-BE49-F238E27FC236}">
                <a16:creationId xmlns:a16="http://schemas.microsoft.com/office/drawing/2014/main" id="{2A1244E1-31A0-2F2A-EC99-BD54A0FE8D43}"/>
              </a:ext>
            </a:extLst>
          </p:cNvPr>
          <p:cNvSpPr/>
          <p:nvPr/>
        </p:nvSpPr>
        <p:spPr>
          <a:xfrm>
            <a:off x="1964534" y="4473368"/>
            <a:ext cx="287013" cy="287013"/>
          </a:xfrm>
          <a:prstGeom prst="ellipse">
            <a:avLst/>
          </a:prstGeom>
          <a:solidFill>
            <a:srgbClr val="CA0D9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7950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41CCE8C-A7ED-D922-1177-15D8FB8A76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" t="1701" r="291" b="19491"/>
          <a:stretch/>
        </p:blipFill>
        <p:spPr>
          <a:xfrm>
            <a:off x="-10887" y="0"/>
            <a:ext cx="12216063" cy="688365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157A69C-A742-C08E-63EE-761D2C086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4" t="39576" r="46637" b="25816"/>
          <a:stretch/>
        </p:blipFill>
        <p:spPr>
          <a:xfrm>
            <a:off x="9728" y="-10897"/>
            <a:ext cx="12181114" cy="6894548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E148851-066E-C27D-D837-56D47439D0AF}"/>
              </a:ext>
            </a:extLst>
          </p:cNvPr>
          <p:cNvSpPr/>
          <p:nvPr/>
        </p:nvSpPr>
        <p:spPr>
          <a:xfrm>
            <a:off x="11708517" y="6536183"/>
            <a:ext cx="493643" cy="335142"/>
          </a:xfrm>
          <a:prstGeom prst="rect">
            <a:avLst/>
          </a:prstGeom>
          <a:gradFill flip="none" rotWithShape="1">
            <a:gsLst>
              <a:gs pos="0">
                <a:srgbClr val="2A6587">
                  <a:shade val="30000"/>
                  <a:satMod val="115000"/>
                </a:srgbClr>
              </a:gs>
              <a:gs pos="50000">
                <a:srgbClr val="2A6587">
                  <a:shade val="67500"/>
                  <a:satMod val="115000"/>
                </a:srgbClr>
              </a:gs>
              <a:gs pos="100000">
                <a:srgbClr val="2A6587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ACC4AC3B-A9FC-4E97-82D6-4FBB62C1EDDE}" type="slidenum">
              <a:rPr lang="pl-PL" smtClean="0"/>
              <a:t>7</a:t>
            </a:fld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45E18CA-4986-11F3-0953-721B0137B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25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8095AAA-4304-5DC2-90A8-ACA781D9DA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" t="3959" r="2684" b="10421"/>
          <a:stretch/>
        </p:blipFill>
        <p:spPr>
          <a:xfrm>
            <a:off x="0" y="-148648"/>
            <a:ext cx="12191102" cy="703993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05234F8-CD60-18CA-7612-9E5C1C33BF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5" b="7710"/>
          <a:stretch/>
        </p:blipFill>
        <p:spPr>
          <a:xfrm>
            <a:off x="0" y="1049264"/>
            <a:ext cx="12192000" cy="5832753"/>
          </a:xfrm>
          <a:prstGeom prst="rect">
            <a:avLst/>
          </a:prstGeom>
        </p:spPr>
      </p:pic>
      <p:sp>
        <p:nvSpPr>
          <p:cNvPr id="4" name="Prostokąt: zaokrąglone rogi 20">
            <a:extLst>
              <a:ext uri="{FF2B5EF4-FFF2-40B4-BE49-F238E27FC236}">
                <a16:creationId xmlns:a16="http://schemas.microsoft.com/office/drawing/2014/main" id="{970EAEAF-621B-3A51-C40F-B0A3CBB6FE6A}"/>
              </a:ext>
            </a:extLst>
          </p:cNvPr>
          <p:cNvSpPr/>
          <p:nvPr/>
        </p:nvSpPr>
        <p:spPr>
          <a:xfrm>
            <a:off x="290974" y="1219715"/>
            <a:ext cx="10733766" cy="5418367"/>
          </a:xfrm>
          <a:prstGeom prst="roundRect">
            <a:avLst/>
          </a:prstGeom>
          <a:solidFill>
            <a:srgbClr val="5E18AC">
              <a:alpha val="69804"/>
            </a:srgbClr>
          </a:solidFill>
          <a:ln>
            <a:noFill/>
          </a:ln>
          <a:effectLst>
            <a:innerShdw blurRad="127000" dist="88900" dir="13020000">
              <a:prstClr val="black">
                <a:alpha val="6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ytuł 7">
            <a:extLst>
              <a:ext uri="{FF2B5EF4-FFF2-40B4-BE49-F238E27FC236}">
                <a16:creationId xmlns:a16="http://schemas.microsoft.com/office/drawing/2014/main" id="{48E5CAA4-6808-D612-FD5F-4A6B3641C61B}"/>
              </a:ext>
            </a:extLst>
          </p:cNvPr>
          <p:cNvSpPr txBox="1">
            <a:spLocks/>
          </p:cNvSpPr>
          <p:nvPr/>
        </p:nvSpPr>
        <p:spPr>
          <a:xfrm>
            <a:off x="2318134" y="286796"/>
            <a:ext cx="7846243" cy="53756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Nunito Sans SemiBold" panose="00000700000000000000" pitchFamily="2" charset="-18"/>
                <a:ea typeface="+mj-ea"/>
                <a:cs typeface="+mj-cs"/>
              </a:defRPr>
            </a:lvl1pPr>
          </a:lstStyle>
          <a:p>
            <a:endParaRPr lang="pl-PL" sz="4000" b="1" dirty="0">
              <a:cs typeface="Times New Roman" panose="02020603050405020304" pitchFamily="18" charset="0"/>
            </a:endParaRPr>
          </a:p>
        </p:txBody>
      </p:sp>
      <p:sp>
        <p:nvSpPr>
          <p:cNvPr id="6" name="Tytuł 7">
            <a:extLst>
              <a:ext uri="{FF2B5EF4-FFF2-40B4-BE49-F238E27FC236}">
                <a16:creationId xmlns:a16="http://schemas.microsoft.com/office/drawing/2014/main" id="{FC4D9A6A-BA79-14D1-6D00-E2769733F112}"/>
              </a:ext>
            </a:extLst>
          </p:cNvPr>
          <p:cNvSpPr txBox="1">
            <a:spLocks/>
          </p:cNvSpPr>
          <p:nvPr/>
        </p:nvSpPr>
        <p:spPr>
          <a:xfrm>
            <a:off x="4132685" y="300062"/>
            <a:ext cx="7565672" cy="5061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>
                <a:solidFill>
                  <a:schemeClr val="bg1"/>
                </a:solidFill>
                <a:latin typeface="Nunito Sans ExtraBold" panose="00000900000000000000" pitchFamily="2" charset="-18"/>
                <a:cs typeface="Times New Roman" panose="02020603050405020304" pitchFamily="18" charset="0"/>
              </a:rPr>
              <a:t>Plany na przyszłość</a:t>
            </a:r>
            <a:endParaRPr lang="pl-PL" sz="3200" b="1" dirty="0">
              <a:solidFill>
                <a:schemeClr val="bg1"/>
              </a:solidFill>
              <a:latin typeface="Nunito Sans ExtraBold" panose="00000900000000000000" pitchFamily="2" charset="-18"/>
              <a:cs typeface="Times New Roman" panose="02020603050405020304" pitchFamily="18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A586093-6DE8-8A14-4F37-B112AD565B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35" y="-148648"/>
            <a:ext cx="2645748" cy="1271600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49F9244C-801C-9016-EE20-A5B56446E4C4}"/>
              </a:ext>
            </a:extLst>
          </p:cNvPr>
          <p:cNvGrpSpPr/>
          <p:nvPr/>
        </p:nvGrpSpPr>
        <p:grpSpPr>
          <a:xfrm>
            <a:off x="2511075" y="233572"/>
            <a:ext cx="1401595" cy="590790"/>
            <a:chOff x="2511075" y="233572"/>
            <a:chExt cx="1401595" cy="590790"/>
          </a:xfrm>
        </p:grpSpPr>
        <p:sp>
          <p:nvSpPr>
            <p:cNvPr id="9" name="Schemat blokowy: łącznik 26">
              <a:extLst>
                <a:ext uri="{FF2B5EF4-FFF2-40B4-BE49-F238E27FC236}">
                  <a16:creationId xmlns:a16="http://schemas.microsoft.com/office/drawing/2014/main" id="{AF576D27-343E-1F51-103C-DE123DFFAB27}"/>
                </a:ext>
              </a:extLst>
            </p:cNvPr>
            <p:cNvSpPr/>
            <p:nvPr/>
          </p:nvSpPr>
          <p:spPr>
            <a:xfrm>
              <a:off x="2511075" y="233572"/>
              <a:ext cx="590790" cy="590790"/>
            </a:xfrm>
            <a:prstGeom prst="flowChartConnector">
              <a:avLst/>
            </a:prstGeom>
            <a:gradFill>
              <a:gsLst>
                <a:gs pos="0">
                  <a:srgbClr val="CE0D9A"/>
                </a:gs>
                <a:gs pos="82000">
                  <a:srgbClr val="4F079D"/>
                </a:gs>
                <a:gs pos="16000">
                  <a:srgbClr val="B40BA3"/>
                </a:gs>
              </a:gsLst>
              <a:lin ang="54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Schemat blokowy: łącznik 27">
              <a:extLst>
                <a:ext uri="{FF2B5EF4-FFF2-40B4-BE49-F238E27FC236}">
                  <a16:creationId xmlns:a16="http://schemas.microsoft.com/office/drawing/2014/main" id="{FAC8D841-681C-6657-4BCF-98D4205E915A}"/>
                </a:ext>
              </a:extLst>
            </p:cNvPr>
            <p:cNvSpPr/>
            <p:nvPr/>
          </p:nvSpPr>
          <p:spPr>
            <a:xfrm>
              <a:off x="2916478" y="233572"/>
              <a:ext cx="590790" cy="590790"/>
            </a:xfrm>
            <a:prstGeom prst="flowChartConnector">
              <a:avLst/>
            </a:prstGeom>
            <a:gradFill>
              <a:gsLst>
                <a:gs pos="0">
                  <a:srgbClr val="31F1D2"/>
                </a:gs>
                <a:gs pos="75000">
                  <a:srgbClr val="2B64D0"/>
                </a:gs>
                <a:gs pos="9000">
                  <a:srgbClr val="33DCDC"/>
                </a:gs>
              </a:gsLst>
              <a:lin ang="54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Schemat blokowy: łącznik 28">
              <a:extLst>
                <a:ext uri="{FF2B5EF4-FFF2-40B4-BE49-F238E27FC236}">
                  <a16:creationId xmlns:a16="http://schemas.microsoft.com/office/drawing/2014/main" id="{3FD466DF-4D33-563C-E0B0-DD7E6E90C12A}"/>
                </a:ext>
              </a:extLst>
            </p:cNvPr>
            <p:cNvSpPr/>
            <p:nvPr/>
          </p:nvSpPr>
          <p:spPr>
            <a:xfrm>
              <a:off x="3321880" y="233572"/>
              <a:ext cx="590790" cy="590790"/>
            </a:xfrm>
            <a:prstGeom prst="flowChartConnector">
              <a:avLst/>
            </a:prstGeom>
            <a:gradFill>
              <a:gsLst>
                <a:gs pos="8000">
                  <a:srgbClr val="08C3EE"/>
                </a:gs>
                <a:gs pos="82000">
                  <a:srgbClr val="4F19CC"/>
                </a:gs>
                <a:gs pos="28000">
                  <a:srgbClr val="237EE3"/>
                </a:gs>
              </a:gsLst>
              <a:lin ang="54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b="1" dirty="0"/>
            </a:p>
          </p:txBody>
        </p:sp>
      </p:grp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1946F696-625E-4F01-CF6E-7420BF65F85E}"/>
              </a:ext>
            </a:extLst>
          </p:cNvPr>
          <p:cNvCxnSpPr>
            <a:cxnSpLocks/>
          </p:cNvCxnSpPr>
          <p:nvPr/>
        </p:nvCxnSpPr>
        <p:spPr>
          <a:xfrm>
            <a:off x="0" y="1032168"/>
            <a:ext cx="12192000" cy="0"/>
          </a:xfrm>
          <a:prstGeom prst="line">
            <a:avLst/>
          </a:prstGeom>
          <a:ln w="50800">
            <a:solidFill>
              <a:srgbClr val="50079D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rostokąt 12">
            <a:extLst>
              <a:ext uri="{FF2B5EF4-FFF2-40B4-BE49-F238E27FC236}">
                <a16:creationId xmlns:a16="http://schemas.microsoft.com/office/drawing/2014/main" id="{CE0F05B0-4E55-170A-A893-2EA75A7708F4}"/>
              </a:ext>
            </a:extLst>
          </p:cNvPr>
          <p:cNvSpPr/>
          <p:nvPr/>
        </p:nvSpPr>
        <p:spPr>
          <a:xfrm>
            <a:off x="11736220" y="6523430"/>
            <a:ext cx="455780" cy="51660"/>
          </a:xfrm>
          <a:prstGeom prst="rect">
            <a:avLst/>
          </a:prstGeom>
          <a:gradFill flip="none" rotWithShape="1">
            <a:gsLst>
              <a:gs pos="0">
                <a:srgbClr val="50079D">
                  <a:shade val="30000"/>
                  <a:satMod val="115000"/>
                </a:srgbClr>
              </a:gs>
              <a:gs pos="50000">
                <a:srgbClr val="50079D">
                  <a:shade val="67500"/>
                  <a:satMod val="115000"/>
                </a:srgbClr>
              </a:gs>
              <a:gs pos="100000">
                <a:srgbClr val="50079D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ACC4AC3B-A9FC-4E97-82D6-4FBB62C1EDDE}" type="slidenum">
              <a:rPr lang="pl-PL" smtClean="0"/>
              <a:t>8</a:t>
            </a:fld>
            <a:endParaRPr lang="pl-PL" dirty="0"/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50014D45-7B53-DAF1-E9CB-66DA034F394E}"/>
              </a:ext>
            </a:extLst>
          </p:cNvPr>
          <p:cNvSpPr/>
          <p:nvPr/>
        </p:nvSpPr>
        <p:spPr>
          <a:xfrm flipH="1">
            <a:off x="10745" y="5542135"/>
            <a:ext cx="1098326" cy="1104656"/>
          </a:xfrm>
          <a:prstGeom prst="ellipse">
            <a:avLst/>
          </a:prstGeom>
          <a:gradFill flip="none" rotWithShape="1">
            <a:gsLst>
              <a:gs pos="11000">
                <a:srgbClr val="4F079D"/>
              </a:gs>
              <a:gs pos="43000">
                <a:srgbClr val="A10AA2">
                  <a:shade val="67500"/>
                  <a:satMod val="115000"/>
                </a:srgbClr>
              </a:gs>
              <a:gs pos="99618">
                <a:srgbClr val="ED7C7F"/>
              </a:gs>
              <a:gs pos="87000">
                <a:srgbClr val="CD418B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A2E79F19-CE03-AD45-3CCC-5F967B234F58}"/>
              </a:ext>
            </a:extLst>
          </p:cNvPr>
          <p:cNvSpPr/>
          <p:nvPr/>
        </p:nvSpPr>
        <p:spPr>
          <a:xfrm rot="6300000" flipH="1">
            <a:off x="10393513" y="346007"/>
            <a:ext cx="1793731" cy="1804069"/>
          </a:xfrm>
          <a:prstGeom prst="ellipse">
            <a:avLst/>
          </a:prstGeom>
          <a:gradFill flip="none" rotWithShape="1">
            <a:gsLst>
              <a:gs pos="11000">
                <a:srgbClr val="4F079D"/>
              </a:gs>
              <a:gs pos="43000">
                <a:srgbClr val="A10AA2">
                  <a:shade val="67500"/>
                  <a:satMod val="115000"/>
                </a:srgbClr>
              </a:gs>
              <a:gs pos="99618">
                <a:srgbClr val="ED7C7F"/>
              </a:gs>
              <a:gs pos="87000">
                <a:srgbClr val="CD418B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Obraz 15" descr="Obraz zawierający wewnątrz, satelita, nocne niebo&#10;&#10;Opis wygenerowany automatycznie">
            <a:extLst>
              <a:ext uri="{FF2B5EF4-FFF2-40B4-BE49-F238E27FC236}">
                <a16:creationId xmlns:a16="http://schemas.microsoft.com/office/drawing/2014/main" id="{8CACDCA7-243D-81FE-5445-E637120D23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5034" r="10138" b="25561"/>
          <a:stretch/>
        </p:blipFill>
        <p:spPr>
          <a:xfrm>
            <a:off x="9066996" y="1015989"/>
            <a:ext cx="3091975" cy="1420466"/>
          </a:xfrm>
          <a:prstGeom prst="rect">
            <a:avLst/>
          </a:prstGeom>
          <a:ln w="28575">
            <a:solidFill>
              <a:srgbClr val="000001"/>
            </a:solidFill>
          </a:ln>
          <a:effectLst>
            <a:innerShdw blurRad="228600" dir="2640000">
              <a:prstClr val="black"/>
            </a:innerShdw>
          </a:effectLst>
        </p:spPr>
      </p:pic>
      <p:pic>
        <p:nvPicPr>
          <p:cNvPr id="17" name="Obraz 16" descr="Obraz zawierający satelita, transport&#10;&#10;Opis wygenerowany automatycznie">
            <a:extLst>
              <a:ext uri="{FF2B5EF4-FFF2-40B4-BE49-F238E27FC236}">
                <a16:creationId xmlns:a16="http://schemas.microsoft.com/office/drawing/2014/main" id="{B485719F-F1CC-A2DC-E727-BA08007620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 t="19007" r="12585" b="15837"/>
          <a:stretch/>
        </p:blipFill>
        <p:spPr>
          <a:xfrm>
            <a:off x="9069577" y="2490298"/>
            <a:ext cx="3089393" cy="1420467"/>
          </a:xfrm>
          <a:prstGeom prst="rect">
            <a:avLst/>
          </a:prstGeom>
          <a:ln w="28575">
            <a:solidFill>
              <a:srgbClr val="000001"/>
            </a:solidFill>
          </a:ln>
          <a:effectLst>
            <a:innerShdw blurRad="228600" dir="2640000">
              <a:prstClr val="black"/>
            </a:innerShdw>
          </a:effectLst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580C71C-0EAD-6293-D26E-B0F13666203C}"/>
              </a:ext>
            </a:extLst>
          </p:cNvPr>
          <p:cNvSpPr txBox="1"/>
          <p:nvPr/>
        </p:nvSpPr>
        <p:spPr>
          <a:xfrm>
            <a:off x="9095325" y="3681436"/>
            <a:ext cx="291113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00" dirty="0" err="1">
                <a:solidFill>
                  <a:srgbClr val="9DA2B0"/>
                </a:solidFill>
                <a:latin typeface="Arial" panose="020B0604020202020204" pitchFamily="34" charset="0"/>
              </a:rPr>
              <a:t>source</a:t>
            </a:r>
            <a:r>
              <a:rPr lang="pl-PL" sz="700" dirty="0">
                <a:solidFill>
                  <a:srgbClr val="9DA2B0"/>
                </a:solidFill>
                <a:latin typeface="Arial" panose="020B0604020202020204" pitchFamily="34" charset="0"/>
              </a:rPr>
              <a:t>: </a:t>
            </a:r>
            <a:r>
              <a:rPr lang="pl-PL" sz="700" dirty="0" err="1">
                <a:solidFill>
                  <a:srgbClr val="9DA2B0"/>
                </a:solidFill>
                <a:latin typeface="Arial" panose="020B0604020202020204" pitchFamily="34" charset="0"/>
              </a:rPr>
              <a:t>Creotech</a:t>
            </a:r>
            <a:r>
              <a:rPr lang="pl-PL" sz="700" dirty="0">
                <a:solidFill>
                  <a:srgbClr val="9DA2B0"/>
                </a:solidFill>
                <a:latin typeface="Arial" panose="020B0604020202020204" pitchFamily="34" charset="0"/>
              </a:rPr>
              <a:t> Instruments S.A. 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99A7005-A76E-2247-42F4-276F66AF89FD}"/>
              </a:ext>
            </a:extLst>
          </p:cNvPr>
          <p:cNvSpPr txBox="1"/>
          <p:nvPr/>
        </p:nvSpPr>
        <p:spPr>
          <a:xfrm>
            <a:off x="9079897" y="2215160"/>
            <a:ext cx="291113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00" dirty="0" err="1">
                <a:solidFill>
                  <a:srgbClr val="9DA2B0"/>
                </a:solidFill>
                <a:latin typeface="Arial" panose="020B0604020202020204" pitchFamily="34" charset="0"/>
              </a:rPr>
              <a:t>source</a:t>
            </a:r>
            <a:r>
              <a:rPr lang="pl-PL" sz="700" dirty="0">
                <a:solidFill>
                  <a:srgbClr val="9DA2B0"/>
                </a:solidFill>
                <a:latin typeface="Arial" panose="020B0604020202020204" pitchFamily="34" charset="0"/>
              </a:rPr>
              <a:t>: </a:t>
            </a:r>
            <a:r>
              <a:rPr lang="pl-PL" sz="700" dirty="0" err="1">
                <a:solidFill>
                  <a:srgbClr val="9DA2B0"/>
                </a:solidFill>
                <a:latin typeface="Arial" panose="020B0604020202020204" pitchFamily="34" charset="0"/>
              </a:rPr>
              <a:t>Scanway</a:t>
            </a:r>
            <a:endParaRPr lang="pl-PL" sz="700" dirty="0">
              <a:solidFill>
                <a:srgbClr val="9DA2B0"/>
              </a:solidFill>
              <a:latin typeface="Arial" panose="020B0604020202020204" pitchFamily="34" charset="0"/>
            </a:endParaRPr>
          </a:p>
        </p:txBody>
      </p:sp>
      <p:sp>
        <p:nvSpPr>
          <p:cNvPr id="20" name="Strzałka: pięciokąt 2">
            <a:extLst>
              <a:ext uri="{FF2B5EF4-FFF2-40B4-BE49-F238E27FC236}">
                <a16:creationId xmlns:a16="http://schemas.microsoft.com/office/drawing/2014/main" id="{E0DB9FBE-35F3-53F0-9A3C-E63FB2A2555C}"/>
              </a:ext>
            </a:extLst>
          </p:cNvPr>
          <p:cNvSpPr/>
          <p:nvPr/>
        </p:nvSpPr>
        <p:spPr>
          <a:xfrm>
            <a:off x="854967" y="1851398"/>
            <a:ext cx="1505973" cy="363794"/>
          </a:xfrm>
          <a:prstGeom prst="homePlate">
            <a:avLst/>
          </a:prstGeom>
          <a:solidFill>
            <a:srgbClr val="31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0" baseline="-25000" dirty="0"/>
          </a:p>
        </p:txBody>
      </p:sp>
      <p:sp>
        <p:nvSpPr>
          <p:cNvPr id="21" name="Strzałka: pięciokąt 5">
            <a:extLst>
              <a:ext uri="{FF2B5EF4-FFF2-40B4-BE49-F238E27FC236}">
                <a16:creationId xmlns:a16="http://schemas.microsoft.com/office/drawing/2014/main" id="{343B2D81-AA56-3804-FEF9-1A5ED76AAF55}"/>
              </a:ext>
            </a:extLst>
          </p:cNvPr>
          <p:cNvSpPr/>
          <p:nvPr/>
        </p:nvSpPr>
        <p:spPr>
          <a:xfrm>
            <a:off x="854967" y="3284117"/>
            <a:ext cx="1265775" cy="363794"/>
          </a:xfrm>
          <a:prstGeom prst="homePlate">
            <a:avLst/>
          </a:prstGeom>
          <a:solidFill>
            <a:srgbClr val="31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0" baseline="-25000" dirty="0"/>
          </a:p>
        </p:txBody>
      </p:sp>
      <p:sp>
        <p:nvSpPr>
          <p:cNvPr id="22" name="Strzałka: pięciokąt 7">
            <a:extLst>
              <a:ext uri="{FF2B5EF4-FFF2-40B4-BE49-F238E27FC236}">
                <a16:creationId xmlns:a16="http://schemas.microsoft.com/office/drawing/2014/main" id="{E869086E-A5F3-8F5D-6F4D-15C85ADCEC0E}"/>
              </a:ext>
            </a:extLst>
          </p:cNvPr>
          <p:cNvSpPr/>
          <p:nvPr/>
        </p:nvSpPr>
        <p:spPr>
          <a:xfrm>
            <a:off x="854967" y="3979593"/>
            <a:ext cx="1385857" cy="363794"/>
          </a:xfrm>
          <a:prstGeom prst="homePlate">
            <a:avLst/>
          </a:prstGeom>
          <a:solidFill>
            <a:srgbClr val="31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0" baseline="-25000" dirty="0"/>
          </a:p>
        </p:txBody>
      </p:sp>
      <p:sp>
        <p:nvSpPr>
          <p:cNvPr id="23" name="Strzałka: pięciokąt 8">
            <a:extLst>
              <a:ext uri="{FF2B5EF4-FFF2-40B4-BE49-F238E27FC236}">
                <a16:creationId xmlns:a16="http://schemas.microsoft.com/office/drawing/2014/main" id="{04D3756D-F09E-E0FB-FF88-BA874F44CB56}"/>
              </a:ext>
            </a:extLst>
          </p:cNvPr>
          <p:cNvSpPr/>
          <p:nvPr/>
        </p:nvSpPr>
        <p:spPr>
          <a:xfrm>
            <a:off x="854967" y="4672716"/>
            <a:ext cx="1341938" cy="363794"/>
          </a:xfrm>
          <a:prstGeom prst="homePlate">
            <a:avLst/>
          </a:prstGeom>
          <a:solidFill>
            <a:srgbClr val="31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0" baseline="-25000" dirty="0"/>
          </a:p>
        </p:txBody>
      </p:sp>
      <p:sp>
        <p:nvSpPr>
          <p:cNvPr id="24" name="Strzałka: pięciokąt 9">
            <a:extLst>
              <a:ext uri="{FF2B5EF4-FFF2-40B4-BE49-F238E27FC236}">
                <a16:creationId xmlns:a16="http://schemas.microsoft.com/office/drawing/2014/main" id="{C9B8E57F-305E-141B-0560-0D775EF8CE38}"/>
              </a:ext>
            </a:extLst>
          </p:cNvPr>
          <p:cNvSpPr/>
          <p:nvPr/>
        </p:nvSpPr>
        <p:spPr>
          <a:xfrm>
            <a:off x="854967" y="5609710"/>
            <a:ext cx="2250934" cy="363794"/>
          </a:xfrm>
          <a:prstGeom prst="homePlate">
            <a:avLst/>
          </a:prstGeom>
          <a:solidFill>
            <a:srgbClr val="31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0" baseline="-25000" dirty="0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4C0EE6C5-989A-F22D-6BD1-2547B5595068}"/>
              </a:ext>
            </a:extLst>
          </p:cNvPr>
          <p:cNvSpPr txBox="1"/>
          <p:nvPr/>
        </p:nvSpPr>
        <p:spPr>
          <a:xfrm>
            <a:off x="909715" y="1436679"/>
            <a:ext cx="793060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457200" algn="l"/>
              </a:tabLst>
              <a:defRPr/>
            </a:pPr>
            <a:r>
              <a:rPr lang="pl-PL" sz="1600" b="1" u="sng" dirty="0">
                <a:solidFill>
                  <a:schemeClr val="bg1"/>
                </a:solidFill>
                <a:latin typeface="Nunito Sans" panose="00000500000000000000" pitchFamily="2" charset="-18"/>
              </a:rPr>
              <a:t>Zaczynamy rok od startu satelity SCANWAY... </a:t>
            </a:r>
          </a:p>
          <a:p>
            <a:pPr>
              <a:spcAft>
                <a:spcPts val="600"/>
              </a:spcAft>
              <a:tabLst>
                <a:tab pos="457200" algn="l"/>
              </a:tabLst>
              <a:defRPr/>
            </a:pPr>
            <a:endParaRPr lang="pl-PL" sz="400" dirty="0">
              <a:solidFill>
                <a:schemeClr val="bg1"/>
              </a:solidFill>
              <a:latin typeface="Nunito Sans" panose="00000500000000000000" pitchFamily="2" charset="-18"/>
            </a:endParaRPr>
          </a:p>
          <a:p>
            <a:pPr>
              <a:spcAft>
                <a:spcPts val="600"/>
              </a:spcAft>
              <a:tabLst>
                <a:tab pos="457200" algn="l"/>
              </a:tabLst>
              <a:defRPr/>
            </a:pPr>
            <a:r>
              <a:rPr lang="pl-PL" sz="1600" b="1" dirty="0">
                <a:solidFill>
                  <a:schemeClr val="bg1"/>
                </a:solidFill>
                <a:latin typeface="Nunito Sans" panose="00000500000000000000" pitchFamily="2" charset="-18"/>
              </a:rPr>
              <a:t>STAR VIBE </a:t>
            </a:r>
            <a:r>
              <a:rPr lang="pl-PL" sz="1600" dirty="0">
                <a:solidFill>
                  <a:schemeClr val="bg1"/>
                </a:solidFill>
                <a:latin typeface="Nunito Sans" panose="00000500000000000000" pitchFamily="2" charset="-18"/>
              </a:rPr>
              <a:t>– 3.01.23 z przyl. Canaveral, z rakiety </a:t>
            </a:r>
            <a:r>
              <a:rPr lang="pl-PL" sz="1600" dirty="0" err="1">
                <a:solidFill>
                  <a:schemeClr val="bg1"/>
                </a:solidFill>
                <a:latin typeface="Nunito Sans" panose="00000500000000000000" pitchFamily="2" charset="-18"/>
              </a:rPr>
              <a:t>Falcon</a:t>
            </a:r>
            <a:r>
              <a:rPr lang="pl-PL" sz="1600" dirty="0">
                <a:solidFill>
                  <a:schemeClr val="bg1"/>
                </a:solidFill>
                <a:latin typeface="Nunito Sans" panose="00000500000000000000" pitchFamily="2" charset="-18"/>
              </a:rPr>
              <a:t> 9. </a:t>
            </a:r>
            <a:r>
              <a:rPr lang="pl-PL" sz="1600" dirty="0" err="1">
                <a:solidFill>
                  <a:schemeClr val="bg1"/>
                </a:solidFill>
                <a:latin typeface="Nunito Sans" panose="00000500000000000000" pitchFamily="2" charset="-18"/>
              </a:rPr>
              <a:t>Scanway</a:t>
            </a:r>
            <a:r>
              <a:rPr lang="pl-PL" sz="1600" dirty="0">
                <a:solidFill>
                  <a:schemeClr val="bg1"/>
                </a:solidFill>
                <a:latin typeface="Nunito Sans" panose="00000500000000000000" pitchFamily="2" charset="-18"/>
              </a:rPr>
              <a:t> i German Orbital Systems. Misja demonstracyjna małego teleskopu do obserwacji Ziemi pn. STAR i systemu do </a:t>
            </a:r>
            <a:r>
              <a:rPr lang="pl-PL" sz="1600" dirty="0" err="1">
                <a:solidFill>
                  <a:schemeClr val="bg1"/>
                </a:solidFill>
                <a:latin typeface="Nunito Sans" panose="00000500000000000000" pitchFamily="2" charset="-18"/>
              </a:rPr>
              <a:t>autoinspekcji</a:t>
            </a:r>
            <a:r>
              <a:rPr lang="pl-PL" sz="1600" dirty="0">
                <a:solidFill>
                  <a:schemeClr val="bg1"/>
                </a:solidFill>
                <a:latin typeface="Nunito Sans" panose="00000500000000000000" pitchFamily="2" charset="-18"/>
              </a:rPr>
              <a:t> stanu satelity pn. VIBE</a:t>
            </a:r>
          </a:p>
          <a:p>
            <a:pPr>
              <a:spcAft>
                <a:spcPts val="600"/>
              </a:spcAft>
              <a:tabLst>
                <a:tab pos="457200" algn="l"/>
              </a:tabLst>
              <a:defRPr/>
            </a:pPr>
            <a:r>
              <a:rPr lang="pl-PL" sz="400" dirty="0">
                <a:solidFill>
                  <a:schemeClr val="bg1"/>
                </a:solidFill>
                <a:latin typeface="Nunito Sans" panose="00000500000000000000" pitchFamily="2" charset="-18"/>
              </a:rPr>
              <a:t>\</a:t>
            </a:r>
          </a:p>
          <a:p>
            <a:pPr>
              <a:spcAft>
                <a:spcPts val="600"/>
              </a:spcAft>
              <a:tabLst>
                <a:tab pos="457200" algn="l"/>
              </a:tabLst>
              <a:defRPr/>
            </a:pPr>
            <a:r>
              <a:rPr lang="pl-PL" sz="1600" b="1" u="sng" dirty="0">
                <a:solidFill>
                  <a:schemeClr val="bg1"/>
                </a:solidFill>
                <a:latin typeface="Nunito Sans" panose="00000500000000000000" pitchFamily="2" charset="-18"/>
              </a:rPr>
              <a:t>Zaplanowane 4 kolejne starty: </a:t>
            </a:r>
          </a:p>
          <a:p>
            <a:pPr>
              <a:spcAft>
                <a:spcPts val="600"/>
              </a:spcAft>
              <a:tabLst>
                <a:tab pos="457200" algn="l"/>
              </a:tabLst>
              <a:defRPr/>
            </a:pPr>
            <a:endParaRPr lang="pl-PL" sz="400" b="1" u="sng" dirty="0">
              <a:solidFill>
                <a:schemeClr val="bg1"/>
              </a:solidFill>
              <a:latin typeface="Nunito Sans" panose="00000500000000000000" pitchFamily="2" charset="-18"/>
            </a:endParaRPr>
          </a:p>
          <a:p>
            <a:pPr>
              <a:spcAft>
                <a:spcPts val="600"/>
              </a:spcAft>
              <a:tabLst>
                <a:tab pos="457200" algn="l"/>
              </a:tabLst>
              <a:defRPr/>
            </a:pPr>
            <a:r>
              <a:rPr lang="pl-PL" sz="1600" b="1" dirty="0" err="1">
                <a:solidFill>
                  <a:schemeClr val="bg1"/>
                </a:solidFill>
                <a:latin typeface="Nunito Sans" panose="00000500000000000000" pitchFamily="2" charset="-18"/>
              </a:rPr>
              <a:t>EagleEye</a:t>
            </a:r>
            <a:r>
              <a:rPr lang="pl-PL" sz="1600" dirty="0">
                <a:solidFill>
                  <a:schemeClr val="bg1"/>
                </a:solidFill>
                <a:latin typeface="Nunito Sans" panose="00000500000000000000" pitchFamily="2" charset="-18"/>
              </a:rPr>
              <a:t> – </a:t>
            </a:r>
            <a:r>
              <a:rPr lang="pl-PL" sz="1600" dirty="0" err="1">
                <a:solidFill>
                  <a:schemeClr val="bg1"/>
                </a:solidFill>
                <a:latin typeface="Nunito Sans" panose="00000500000000000000" pitchFamily="2" charset="-18"/>
              </a:rPr>
              <a:t>Creotech</a:t>
            </a:r>
            <a:r>
              <a:rPr lang="pl-PL" sz="1600" dirty="0">
                <a:solidFill>
                  <a:schemeClr val="bg1"/>
                </a:solidFill>
                <a:latin typeface="Nunito Sans" panose="00000500000000000000" pitchFamily="2" charset="-18"/>
              </a:rPr>
              <a:t> Instruments S.A. (lider konsorcjum), </a:t>
            </a:r>
            <a:r>
              <a:rPr lang="pl-PL" sz="1600" dirty="0" err="1">
                <a:solidFill>
                  <a:schemeClr val="bg1"/>
                </a:solidFill>
                <a:latin typeface="Nunito Sans" panose="00000500000000000000" pitchFamily="2" charset="-18"/>
              </a:rPr>
              <a:t>Scanway</a:t>
            </a:r>
            <a:r>
              <a:rPr lang="pl-PL" sz="1600" dirty="0">
                <a:solidFill>
                  <a:schemeClr val="bg1"/>
                </a:solidFill>
                <a:latin typeface="Nunito Sans" panose="00000500000000000000" pitchFamily="2" charset="-18"/>
              </a:rPr>
              <a:t> Sp. z o.o. i CBK PAN. Na platformie </a:t>
            </a:r>
            <a:r>
              <a:rPr lang="pl-PL" sz="1600" dirty="0" err="1">
                <a:solidFill>
                  <a:schemeClr val="bg1"/>
                </a:solidFill>
                <a:latin typeface="Nunito Sans" panose="00000500000000000000" pitchFamily="2" charset="-18"/>
              </a:rPr>
              <a:t>HyperSat</a:t>
            </a:r>
            <a:r>
              <a:rPr lang="pl-PL" sz="1600" dirty="0">
                <a:solidFill>
                  <a:schemeClr val="bg1"/>
                </a:solidFill>
                <a:latin typeface="Nunito Sans" panose="00000500000000000000" pitchFamily="2" charset="-18"/>
              </a:rPr>
              <a:t>. Pierwszy polski </a:t>
            </a:r>
            <a:r>
              <a:rPr lang="pl-PL" sz="1600" dirty="0" err="1">
                <a:solidFill>
                  <a:schemeClr val="bg1"/>
                </a:solidFill>
                <a:latin typeface="Nunito Sans" panose="00000500000000000000" pitchFamily="2" charset="-18"/>
              </a:rPr>
              <a:t>mikrosatelita</a:t>
            </a:r>
            <a:r>
              <a:rPr lang="pl-PL" sz="1600" dirty="0">
                <a:solidFill>
                  <a:schemeClr val="bg1"/>
                </a:solidFill>
                <a:latin typeface="Nunito Sans" panose="00000500000000000000" pitchFamily="2" charset="-18"/>
              </a:rPr>
              <a:t> obserwacyjny. </a:t>
            </a:r>
          </a:p>
          <a:p>
            <a:pPr>
              <a:spcAft>
                <a:spcPts val="600"/>
              </a:spcAft>
              <a:tabLst>
                <a:tab pos="457200" algn="l"/>
              </a:tabLst>
              <a:defRPr/>
            </a:pPr>
            <a:endParaRPr lang="pl-PL" sz="400" b="1" dirty="0">
              <a:solidFill>
                <a:schemeClr val="bg1"/>
              </a:solidFill>
              <a:latin typeface="Nunito Sans" panose="00000500000000000000" pitchFamily="2" charset="-18"/>
            </a:endParaRPr>
          </a:p>
          <a:p>
            <a:pPr>
              <a:spcAft>
                <a:spcPts val="600"/>
              </a:spcAft>
              <a:tabLst>
                <a:tab pos="457200" algn="l"/>
              </a:tabLst>
              <a:defRPr/>
            </a:pPr>
            <a:r>
              <a:rPr lang="pl-PL" sz="1600" b="1" dirty="0">
                <a:solidFill>
                  <a:schemeClr val="bg1"/>
                </a:solidFill>
                <a:latin typeface="Nunito Sans" panose="00000500000000000000" pitchFamily="2" charset="-18"/>
              </a:rPr>
              <a:t>Intuition-1</a:t>
            </a:r>
            <a:r>
              <a:rPr lang="pl-PL" sz="1600" dirty="0">
                <a:solidFill>
                  <a:schemeClr val="bg1"/>
                </a:solidFill>
                <a:latin typeface="Nunito Sans" panose="00000500000000000000" pitchFamily="2" charset="-18"/>
              </a:rPr>
              <a:t> – </a:t>
            </a:r>
            <a:r>
              <a:rPr lang="pl-PL" sz="1600" dirty="0" err="1">
                <a:solidFill>
                  <a:schemeClr val="bg1"/>
                </a:solidFill>
                <a:latin typeface="Nunito Sans" panose="00000500000000000000" pitchFamily="2" charset="-18"/>
              </a:rPr>
              <a:t>KPLabs</a:t>
            </a:r>
            <a:r>
              <a:rPr lang="pl-PL" sz="1600" dirty="0">
                <a:solidFill>
                  <a:schemeClr val="bg1"/>
                </a:solidFill>
                <a:latin typeface="Nunito Sans" panose="00000500000000000000" pitchFamily="2" charset="-18"/>
              </a:rPr>
              <a:t>. Cel - obserwacja Ziemi, jeden z najnowocześniejszych komputerów - segmentacja obrazów </a:t>
            </a:r>
            <a:r>
              <a:rPr lang="pl-PL" sz="1600" dirty="0" err="1">
                <a:solidFill>
                  <a:schemeClr val="bg1"/>
                </a:solidFill>
                <a:latin typeface="Nunito Sans" panose="00000500000000000000" pitchFamily="2" charset="-18"/>
              </a:rPr>
              <a:t>hiperspektralnych</a:t>
            </a:r>
            <a:r>
              <a:rPr lang="pl-PL" sz="1600" dirty="0">
                <a:solidFill>
                  <a:schemeClr val="bg1"/>
                </a:solidFill>
                <a:latin typeface="Nunito Sans" panose="00000500000000000000" pitchFamily="2" charset="-18"/>
              </a:rPr>
              <a:t> na orbicie).</a:t>
            </a:r>
          </a:p>
          <a:p>
            <a:pPr>
              <a:spcAft>
                <a:spcPts val="600"/>
              </a:spcAft>
              <a:tabLst>
                <a:tab pos="457200" algn="l"/>
              </a:tabLst>
              <a:defRPr/>
            </a:pPr>
            <a:endParaRPr lang="pl-PL" sz="400" b="1" dirty="0">
              <a:solidFill>
                <a:schemeClr val="bg1"/>
              </a:solidFill>
              <a:latin typeface="Nunito Sans" panose="00000500000000000000" pitchFamily="2" charset="-18"/>
            </a:endParaRPr>
          </a:p>
          <a:p>
            <a:pPr>
              <a:spcAft>
                <a:spcPts val="600"/>
              </a:spcAft>
              <a:tabLst>
                <a:tab pos="457200" algn="l"/>
              </a:tabLst>
              <a:defRPr/>
            </a:pPr>
            <a:r>
              <a:rPr lang="pl-PL" sz="1600" b="1" dirty="0">
                <a:solidFill>
                  <a:schemeClr val="bg1"/>
                </a:solidFill>
                <a:latin typeface="Nunito Sans" panose="00000500000000000000" pitchFamily="2" charset="-18"/>
              </a:rPr>
              <a:t>PW- Sat3 </a:t>
            </a:r>
            <a:r>
              <a:rPr lang="pl-PL" sz="1600" dirty="0">
                <a:solidFill>
                  <a:schemeClr val="bg1"/>
                </a:solidFill>
                <a:latin typeface="Nunito Sans" panose="00000500000000000000" pitchFamily="2" charset="-18"/>
              </a:rPr>
              <a:t>– studenci PW. Cel - testy 4 podsystemów: napęd typu </a:t>
            </a:r>
            <a:r>
              <a:rPr lang="pl-PL" sz="1600" dirty="0" err="1">
                <a:solidFill>
                  <a:schemeClr val="bg1"/>
                </a:solidFill>
                <a:latin typeface="Nunito Sans" panose="00000500000000000000" pitchFamily="2" charset="-18"/>
              </a:rPr>
              <a:t>cold-gas</a:t>
            </a:r>
            <a:r>
              <a:rPr lang="pl-PL" sz="1600" dirty="0">
                <a:solidFill>
                  <a:schemeClr val="bg1"/>
                </a:solidFill>
                <a:latin typeface="Nunito Sans" panose="00000500000000000000" pitchFamily="2" charset="-18"/>
              </a:rPr>
              <a:t>, system kontroli orientacji satelity ADCS, kamera, publicznie udostępniony transponder (wkład w rozwój społeczności radioamatorów.)  </a:t>
            </a:r>
            <a:endParaRPr lang="pl-PL" sz="400" dirty="0">
              <a:solidFill>
                <a:schemeClr val="bg1"/>
              </a:solidFill>
              <a:latin typeface="Nunito Sans" panose="00000500000000000000" pitchFamily="2" charset="-18"/>
            </a:endParaRPr>
          </a:p>
          <a:p>
            <a:pPr>
              <a:spcAft>
                <a:spcPts val="600"/>
              </a:spcAft>
              <a:tabLst>
                <a:tab pos="457200" algn="l"/>
              </a:tabLst>
              <a:defRPr/>
            </a:pPr>
            <a:endParaRPr lang="pl-PL" sz="400" b="1" dirty="0">
              <a:solidFill>
                <a:schemeClr val="bg1"/>
              </a:solidFill>
              <a:latin typeface="Nunito Sans" panose="00000500000000000000" pitchFamily="2" charset="-18"/>
            </a:endParaRPr>
          </a:p>
          <a:p>
            <a:pPr>
              <a:spcAft>
                <a:spcPts val="600"/>
              </a:spcAft>
              <a:tabLst>
                <a:tab pos="457200" algn="l"/>
              </a:tabLst>
              <a:defRPr/>
            </a:pPr>
            <a:r>
              <a:rPr lang="pl-PL" sz="1600" b="1" dirty="0">
                <a:solidFill>
                  <a:schemeClr val="bg1"/>
                </a:solidFill>
                <a:latin typeface="Nunito Sans" panose="00000500000000000000" pitchFamily="2" charset="-18"/>
              </a:rPr>
              <a:t>AMAN oraz Stork-6 </a:t>
            </a:r>
            <a:r>
              <a:rPr lang="pl-PL" sz="1600" dirty="0">
                <a:solidFill>
                  <a:schemeClr val="bg1"/>
                </a:solidFill>
                <a:latin typeface="Nunito Sans" panose="00000500000000000000" pitchFamily="2" charset="-18"/>
              </a:rPr>
              <a:t>–</a:t>
            </a:r>
            <a:r>
              <a:rPr lang="pl-PL" sz="1600" b="1" dirty="0">
                <a:solidFill>
                  <a:schemeClr val="bg1"/>
                </a:solidFill>
                <a:latin typeface="Nunito Sans" panose="00000500000000000000" pitchFamily="2" charset="-18"/>
              </a:rPr>
              <a:t> </a:t>
            </a:r>
            <a:r>
              <a:rPr lang="pl-PL" sz="1600" dirty="0">
                <a:solidFill>
                  <a:schemeClr val="bg1"/>
                </a:solidFill>
                <a:effectLst/>
                <a:latin typeface="Nunito Sans" panose="00000500000000000000" pitchFamily="2" charset="-18"/>
                <a:ea typeface="Calibri" panose="020F0502020204030204" pitchFamily="34" charset="0"/>
              </a:rPr>
              <a:t>9.01 </a:t>
            </a:r>
            <a:r>
              <a:rPr lang="pl-PL" sz="1600" dirty="0" err="1">
                <a:solidFill>
                  <a:schemeClr val="bg1"/>
                </a:solidFill>
                <a:effectLst/>
                <a:latin typeface="Nunito Sans" panose="00000500000000000000" pitchFamily="2" charset="-18"/>
                <a:ea typeface="Calibri" panose="020F0502020204030204" pitchFamily="34" charset="0"/>
              </a:rPr>
              <a:t>SatRev</a:t>
            </a:r>
            <a:r>
              <a:rPr lang="pl-PL" sz="1600" dirty="0">
                <a:solidFill>
                  <a:schemeClr val="bg1"/>
                </a:solidFill>
                <a:effectLst/>
                <a:latin typeface="Nunito Sans" panose="00000500000000000000" pitchFamily="2" charset="-18"/>
                <a:ea typeface="Calibri" panose="020F0502020204030204" pitchFamily="34" charset="0"/>
              </a:rPr>
              <a:t>. </a:t>
            </a:r>
            <a:r>
              <a:rPr lang="pl-PL" sz="1600" dirty="0">
                <a:solidFill>
                  <a:schemeClr val="bg1"/>
                </a:solidFill>
                <a:latin typeface="Nunito Sans" panose="00000500000000000000" pitchFamily="2" charset="-18"/>
              </a:rPr>
              <a:t>na pokładzie rakiety </a:t>
            </a:r>
            <a:r>
              <a:rPr lang="pl-PL" sz="1600" dirty="0" err="1">
                <a:solidFill>
                  <a:schemeClr val="bg1"/>
                </a:solidFill>
                <a:latin typeface="Nunito Sans" panose="00000500000000000000" pitchFamily="2" charset="-18"/>
              </a:rPr>
              <a:t>LauncherOne</a:t>
            </a:r>
            <a:r>
              <a:rPr lang="pl-PL" sz="1600" dirty="0">
                <a:solidFill>
                  <a:schemeClr val="bg1"/>
                </a:solidFill>
                <a:latin typeface="Nunito Sans" panose="00000500000000000000" pitchFamily="2" charset="-18"/>
              </a:rPr>
              <a:t>. Misja satelity AMAN - </a:t>
            </a:r>
            <a:r>
              <a:rPr lang="pl-PL" sz="1600" dirty="0" err="1">
                <a:solidFill>
                  <a:schemeClr val="bg1"/>
                </a:solidFill>
                <a:latin typeface="Nunito Sans" panose="00000500000000000000" pitchFamily="2" charset="-18"/>
              </a:rPr>
              <a:t>Virgin</a:t>
            </a:r>
            <a:r>
              <a:rPr lang="pl-PL" sz="1600" dirty="0">
                <a:solidFill>
                  <a:schemeClr val="bg1"/>
                </a:solidFill>
                <a:latin typeface="Nunito Sans" panose="00000500000000000000" pitchFamily="2" charset="-18"/>
              </a:rPr>
              <a:t> Orbit z ETCO i TUATARA. Pierwszy projekt kosmiczny spółki dla rządu Omanu. Nieudana próba.</a:t>
            </a:r>
          </a:p>
        </p:txBody>
      </p:sp>
      <p:pic>
        <p:nvPicPr>
          <p:cNvPr id="26" name="Obraz 25" descr="Obraz zawierający tekst, stacjonarne&#10;&#10;Opis wygenerowany automatycznie">
            <a:extLst>
              <a:ext uri="{FF2B5EF4-FFF2-40B4-BE49-F238E27FC236}">
                <a16:creationId xmlns:a16="http://schemas.microsoft.com/office/drawing/2014/main" id="{8D926A4D-3AE9-679F-BDF0-51AE31CA8A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30000" r="3924" b="7573"/>
          <a:stretch/>
        </p:blipFill>
        <p:spPr>
          <a:xfrm>
            <a:off x="9076254" y="3971021"/>
            <a:ext cx="3082715" cy="142046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27" name="Obraz 26" descr="Obraz zawierający patelnia&#10;&#10;Opis wygenerowany automatycznie">
            <a:extLst>
              <a:ext uri="{FF2B5EF4-FFF2-40B4-BE49-F238E27FC236}">
                <a16:creationId xmlns:a16="http://schemas.microsoft.com/office/drawing/2014/main" id="{9A5AED35-D811-ED05-C6AA-60E8B28584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16037" r="1988" b="10345"/>
          <a:stretch/>
        </p:blipFill>
        <p:spPr>
          <a:xfrm>
            <a:off x="9059058" y="5439266"/>
            <a:ext cx="3096952" cy="142046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28" name="pole tekstowe 27">
            <a:extLst>
              <a:ext uri="{FF2B5EF4-FFF2-40B4-BE49-F238E27FC236}">
                <a16:creationId xmlns:a16="http://schemas.microsoft.com/office/drawing/2014/main" id="{DFC0B023-ADC9-DE08-C5B2-5F10795BA587}"/>
              </a:ext>
            </a:extLst>
          </p:cNvPr>
          <p:cNvSpPr txBox="1"/>
          <p:nvPr/>
        </p:nvSpPr>
        <p:spPr>
          <a:xfrm>
            <a:off x="9121750" y="5162856"/>
            <a:ext cx="315764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00" dirty="0" err="1">
                <a:solidFill>
                  <a:srgbClr val="9DA2B0"/>
                </a:solidFill>
                <a:latin typeface="Arial" panose="020B0604020202020204" pitchFamily="34" charset="0"/>
              </a:rPr>
              <a:t>source</a:t>
            </a:r>
            <a:r>
              <a:rPr lang="pl-PL" sz="700" dirty="0">
                <a:solidFill>
                  <a:srgbClr val="9DA2B0"/>
                </a:solidFill>
                <a:latin typeface="Arial" panose="020B0604020202020204" pitchFamily="34" charset="0"/>
              </a:rPr>
              <a:t>: </a:t>
            </a:r>
            <a:r>
              <a:rPr lang="pl-PL" sz="700" dirty="0" err="1">
                <a:solidFill>
                  <a:srgbClr val="9DA2B0"/>
                </a:solidFill>
                <a:latin typeface="Arial" panose="020B0604020202020204" pitchFamily="34" charset="0"/>
              </a:rPr>
              <a:t>KPLabs</a:t>
            </a:r>
            <a:endParaRPr lang="pl-PL" sz="700" dirty="0">
              <a:solidFill>
                <a:srgbClr val="9DA2B0"/>
              </a:solidFill>
              <a:latin typeface="Arial" panose="020B0604020202020204" pitchFamily="34" charset="0"/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2E1B7B2D-58EF-5916-2CFB-54ED0C9F55BB}"/>
              </a:ext>
            </a:extLst>
          </p:cNvPr>
          <p:cNvSpPr txBox="1"/>
          <p:nvPr/>
        </p:nvSpPr>
        <p:spPr>
          <a:xfrm>
            <a:off x="9073662" y="6665008"/>
            <a:ext cx="317223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00" dirty="0" err="1">
                <a:solidFill>
                  <a:srgbClr val="9DA2B0"/>
                </a:solidFill>
                <a:latin typeface="Arial" panose="020B0604020202020204" pitchFamily="34" charset="0"/>
              </a:rPr>
              <a:t>source</a:t>
            </a:r>
            <a:r>
              <a:rPr lang="pl-PL" sz="700" dirty="0">
                <a:solidFill>
                  <a:srgbClr val="9DA2B0"/>
                </a:solidFill>
                <a:latin typeface="Arial" panose="020B0604020202020204" pitchFamily="34" charset="0"/>
              </a:rPr>
              <a:t>: pw-sat.pl</a:t>
            </a:r>
          </a:p>
        </p:txBody>
      </p:sp>
    </p:spTree>
    <p:extLst>
      <p:ext uri="{BB962C8B-B14F-4D97-AF65-F5344CB8AC3E}">
        <p14:creationId xmlns:p14="http://schemas.microsoft.com/office/powerpoint/2010/main" val="652896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5C8C5C5-B17D-BAF2-F803-36A7F82B35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" t="3694" r="2416" b="10450"/>
          <a:stretch/>
        </p:blipFill>
        <p:spPr>
          <a:xfrm>
            <a:off x="0" y="-148648"/>
            <a:ext cx="12191102" cy="703993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14BD706-4DDA-CA3B-123C-08DBE1FCFA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5" b="11935"/>
          <a:stretch/>
        </p:blipFill>
        <p:spPr>
          <a:xfrm>
            <a:off x="0" y="1049265"/>
            <a:ext cx="12192000" cy="5487780"/>
          </a:xfrm>
          <a:prstGeom prst="rect">
            <a:avLst/>
          </a:prstGeom>
        </p:spPr>
      </p:pic>
      <p:sp>
        <p:nvSpPr>
          <p:cNvPr id="4" name="Tytuł 7">
            <a:extLst>
              <a:ext uri="{FF2B5EF4-FFF2-40B4-BE49-F238E27FC236}">
                <a16:creationId xmlns:a16="http://schemas.microsoft.com/office/drawing/2014/main" id="{0DE3A30F-1670-3BE7-288A-B7D210D58D3A}"/>
              </a:ext>
            </a:extLst>
          </p:cNvPr>
          <p:cNvSpPr txBox="1">
            <a:spLocks/>
          </p:cNvSpPr>
          <p:nvPr/>
        </p:nvSpPr>
        <p:spPr>
          <a:xfrm>
            <a:off x="2318134" y="286796"/>
            <a:ext cx="7846243" cy="53756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Nunito Sans SemiBold" panose="00000700000000000000" pitchFamily="2" charset="-18"/>
                <a:ea typeface="+mj-ea"/>
                <a:cs typeface="+mj-cs"/>
              </a:defRPr>
            </a:lvl1pPr>
          </a:lstStyle>
          <a:p>
            <a:endParaRPr lang="pl-PL" sz="4000" b="1" dirty="0">
              <a:cs typeface="Times New Roman" panose="02020603050405020304" pitchFamily="18" charset="0"/>
            </a:endParaRPr>
          </a:p>
        </p:txBody>
      </p:sp>
      <p:sp>
        <p:nvSpPr>
          <p:cNvPr id="5" name="Tytuł 7">
            <a:extLst>
              <a:ext uri="{FF2B5EF4-FFF2-40B4-BE49-F238E27FC236}">
                <a16:creationId xmlns:a16="http://schemas.microsoft.com/office/drawing/2014/main" id="{0115178E-0501-46B8-CE60-13C7408E330D}"/>
              </a:ext>
            </a:extLst>
          </p:cNvPr>
          <p:cNvSpPr txBox="1">
            <a:spLocks/>
          </p:cNvSpPr>
          <p:nvPr/>
        </p:nvSpPr>
        <p:spPr>
          <a:xfrm>
            <a:off x="4019710" y="300062"/>
            <a:ext cx="7678647" cy="5061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>
                <a:solidFill>
                  <a:schemeClr val="bg1"/>
                </a:solidFill>
                <a:latin typeface="Nunito Sans ExtraBold" panose="00000900000000000000" pitchFamily="2" charset="-18"/>
                <a:cs typeface="Times New Roman" panose="02020603050405020304" pitchFamily="18" charset="0"/>
              </a:rPr>
              <a:t>W 2023 z nowymi kontraktami</a:t>
            </a:r>
            <a:endParaRPr lang="pl-PL" sz="3200" b="1" dirty="0">
              <a:solidFill>
                <a:schemeClr val="bg1"/>
              </a:solidFill>
              <a:latin typeface="Nunito Sans ExtraBold" panose="00000900000000000000" pitchFamily="2" charset="-18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8AAD965-5738-520B-6258-E2F5FDC96D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35" y="-148648"/>
            <a:ext cx="2645748" cy="1271600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D650A9F2-5C64-1126-17E6-861DE23B5F7A}"/>
              </a:ext>
            </a:extLst>
          </p:cNvPr>
          <p:cNvGrpSpPr/>
          <p:nvPr/>
        </p:nvGrpSpPr>
        <p:grpSpPr>
          <a:xfrm>
            <a:off x="2511075" y="233572"/>
            <a:ext cx="1401595" cy="590790"/>
            <a:chOff x="2511075" y="233572"/>
            <a:chExt cx="1401595" cy="590790"/>
          </a:xfrm>
        </p:grpSpPr>
        <p:sp>
          <p:nvSpPr>
            <p:cNvPr id="8" name="Schemat blokowy: łącznik 26">
              <a:extLst>
                <a:ext uri="{FF2B5EF4-FFF2-40B4-BE49-F238E27FC236}">
                  <a16:creationId xmlns:a16="http://schemas.microsoft.com/office/drawing/2014/main" id="{80703066-49DF-FCCE-9E22-58C0D2D8B149}"/>
                </a:ext>
              </a:extLst>
            </p:cNvPr>
            <p:cNvSpPr/>
            <p:nvPr/>
          </p:nvSpPr>
          <p:spPr>
            <a:xfrm>
              <a:off x="2511075" y="233572"/>
              <a:ext cx="590790" cy="590790"/>
            </a:xfrm>
            <a:prstGeom prst="flowChartConnector">
              <a:avLst/>
            </a:prstGeom>
            <a:gradFill>
              <a:gsLst>
                <a:gs pos="0">
                  <a:srgbClr val="CE0D9A"/>
                </a:gs>
                <a:gs pos="82000">
                  <a:srgbClr val="4F079D"/>
                </a:gs>
                <a:gs pos="16000">
                  <a:srgbClr val="B40BA3"/>
                </a:gs>
              </a:gsLst>
              <a:lin ang="54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Schemat blokowy: łącznik 27">
              <a:extLst>
                <a:ext uri="{FF2B5EF4-FFF2-40B4-BE49-F238E27FC236}">
                  <a16:creationId xmlns:a16="http://schemas.microsoft.com/office/drawing/2014/main" id="{3E77F3B9-2C49-CDFB-7EB4-69B803951AB2}"/>
                </a:ext>
              </a:extLst>
            </p:cNvPr>
            <p:cNvSpPr/>
            <p:nvPr/>
          </p:nvSpPr>
          <p:spPr>
            <a:xfrm>
              <a:off x="2916478" y="233572"/>
              <a:ext cx="590790" cy="590790"/>
            </a:xfrm>
            <a:prstGeom prst="flowChartConnector">
              <a:avLst/>
            </a:prstGeom>
            <a:gradFill>
              <a:gsLst>
                <a:gs pos="0">
                  <a:srgbClr val="31F1D2"/>
                </a:gs>
                <a:gs pos="75000">
                  <a:srgbClr val="2B64D0"/>
                </a:gs>
                <a:gs pos="9000">
                  <a:srgbClr val="33DCDC"/>
                </a:gs>
              </a:gsLst>
              <a:lin ang="54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Schemat blokowy: łącznik 28">
              <a:extLst>
                <a:ext uri="{FF2B5EF4-FFF2-40B4-BE49-F238E27FC236}">
                  <a16:creationId xmlns:a16="http://schemas.microsoft.com/office/drawing/2014/main" id="{D698D88A-9996-DEFF-B6C5-94D20FE40117}"/>
                </a:ext>
              </a:extLst>
            </p:cNvPr>
            <p:cNvSpPr/>
            <p:nvPr/>
          </p:nvSpPr>
          <p:spPr>
            <a:xfrm>
              <a:off x="3321880" y="233572"/>
              <a:ext cx="590790" cy="590790"/>
            </a:xfrm>
            <a:prstGeom prst="flowChartConnector">
              <a:avLst/>
            </a:prstGeom>
            <a:gradFill>
              <a:gsLst>
                <a:gs pos="8000">
                  <a:srgbClr val="08C3EE"/>
                </a:gs>
                <a:gs pos="82000">
                  <a:srgbClr val="4F19CC"/>
                </a:gs>
                <a:gs pos="28000">
                  <a:srgbClr val="237EE3"/>
                </a:gs>
              </a:gsLst>
              <a:lin ang="54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b="1" dirty="0"/>
            </a:p>
          </p:txBody>
        </p:sp>
      </p:grp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6200A5F7-450D-62CC-7415-27455C9B4E2E}"/>
              </a:ext>
            </a:extLst>
          </p:cNvPr>
          <p:cNvCxnSpPr>
            <a:cxnSpLocks/>
          </p:cNvCxnSpPr>
          <p:nvPr/>
        </p:nvCxnSpPr>
        <p:spPr>
          <a:xfrm>
            <a:off x="0" y="6524996"/>
            <a:ext cx="12192000" cy="0"/>
          </a:xfrm>
          <a:prstGeom prst="line">
            <a:avLst/>
          </a:prstGeom>
          <a:ln w="50800">
            <a:solidFill>
              <a:srgbClr val="50079D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925406B6-462C-0F2E-4C6B-F841A8102E5A}"/>
              </a:ext>
            </a:extLst>
          </p:cNvPr>
          <p:cNvCxnSpPr>
            <a:cxnSpLocks/>
          </p:cNvCxnSpPr>
          <p:nvPr/>
        </p:nvCxnSpPr>
        <p:spPr>
          <a:xfrm>
            <a:off x="0" y="1032168"/>
            <a:ext cx="12192000" cy="0"/>
          </a:xfrm>
          <a:prstGeom prst="line">
            <a:avLst/>
          </a:prstGeom>
          <a:ln w="50800">
            <a:solidFill>
              <a:srgbClr val="50079D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rostokąt 12">
            <a:extLst>
              <a:ext uri="{FF2B5EF4-FFF2-40B4-BE49-F238E27FC236}">
                <a16:creationId xmlns:a16="http://schemas.microsoft.com/office/drawing/2014/main" id="{D3E5A287-5215-B077-E334-98132B7F0FC1}"/>
              </a:ext>
            </a:extLst>
          </p:cNvPr>
          <p:cNvSpPr/>
          <p:nvPr/>
        </p:nvSpPr>
        <p:spPr>
          <a:xfrm>
            <a:off x="11698357" y="6546876"/>
            <a:ext cx="493643" cy="335142"/>
          </a:xfrm>
          <a:prstGeom prst="rect">
            <a:avLst/>
          </a:prstGeom>
          <a:gradFill flip="none" rotWithShape="1">
            <a:gsLst>
              <a:gs pos="0">
                <a:srgbClr val="50079D">
                  <a:shade val="30000"/>
                  <a:satMod val="115000"/>
                </a:srgbClr>
              </a:gs>
              <a:gs pos="50000">
                <a:srgbClr val="50079D">
                  <a:shade val="67500"/>
                  <a:satMod val="115000"/>
                </a:srgbClr>
              </a:gs>
              <a:gs pos="100000">
                <a:srgbClr val="50079D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ACC4AC3B-A9FC-4E97-82D6-4FBB62C1EDDE}" type="slidenum">
              <a:rPr lang="pl-PL" smtClean="0"/>
              <a:t>9</a:t>
            </a:fld>
            <a:endParaRPr lang="pl-PL" dirty="0"/>
          </a:p>
        </p:txBody>
      </p:sp>
      <p:sp>
        <p:nvSpPr>
          <p:cNvPr id="14" name="Prostokąt: zaokrąglone rogi 46">
            <a:extLst>
              <a:ext uri="{FF2B5EF4-FFF2-40B4-BE49-F238E27FC236}">
                <a16:creationId xmlns:a16="http://schemas.microsoft.com/office/drawing/2014/main" id="{123262CA-1498-6842-B82E-E97F3583CF92}"/>
              </a:ext>
            </a:extLst>
          </p:cNvPr>
          <p:cNvSpPr/>
          <p:nvPr/>
        </p:nvSpPr>
        <p:spPr>
          <a:xfrm>
            <a:off x="290974" y="1176176"/>
            <a:ext cx="10733766" cy="5205878"/>
          </a:xfrm>
          <a:prstGeom prst="roundRect">
            <a:avLst/>
          </a:prstGeom>
          <a:solidFill>
            <a:srgbClr val="5E18AC">
              <a:alpha val="69804"/>
            </a:srgbClr>
          </a:solidFill>
          <a:ln>
            <a:noFill/>
          </a:ln>
          <a:effectLst>
            <a:innerShdw blurRad="127000" dist="88900" dir="13020000">
              <a:prstClr val="black">
                <a:alpha val="6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771136B9-DD99-1B70-970D-2DA1356483D6}"/>
              </a:ext>
            </a:extLst>
          </p:cNvPr>
          <p:cNvSpPr/>
          <p:nvPr/>
        </p:nvSpPr>
        <p:spPr>
          <a:xfrm rot="12846348" flipH="1">
            <a:off x="26939" y="1574992"/>
            <a:ext cx="1098326" cy="1104656"/>
          </a:xfrm>
          <a:prstGeom prst="ellipse">
            <a:avLst/>
          </a:prstGeom>
          <a:gradFill flip="none" rotWithShape="1">
            <a:gsLst>
              <a:gs pos="11000">
                <a:srgbClr val="4F079D"/>
              </a:gs>
              <a:gs pos="43000">
                <a:srgbClr val="A10AA2">
                  <a:shade val="67500"/>
                  <a:satMod val="115000"/>
                </a:srgbClr>
              </a:gs>
              <a:gs pos="99618">
                <a:srgbClr val="ED7C7F"/>
              </a:gs>
              <a:gs pos="87000">
                <a:srgbClr val="CD418B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Owal 15">
            <a:extLst>
              <a:ext uri="{FF2B5EF4-FFF2-40B4-BE49-F238E27FC236}">
                <a16:creationId xmlns:a16="http://schemas.microsoft.com/office/drawing/2014/main" id="{F8C00FBE-5304-0E7F-414D-5C392D6451A0}"/>
              </a:ext>
            </a:extLst>
          </p:cNvPr>
          <p:cNvSpPr/>
          <p:nvPr/>
        </p:nvSpPr>
        <p:spPr>
          <a:xfrm rot="6300000" flipH="1">
            <a:off x="9585236" y="1857718"/>
            <a:ext cx="1793731" cy="1804069"/>
          </a:xfrm>
          <a:prstGeom prst="ellipse">
            <a:avLst/>
          </a:prstGeom>
          <a:gradFill flip="none" rotWithShape="1">
            <a:gsLst>
              <a:gs pos="11000">
                <a:srgbClr val="4F079D"/>
              </a:gs>
              <a:gs pos="43000">
                <a:srgbClr val="A10AA2">
                  <a:shade val="67500"/>
                  <a:satMod val="115000"/>
                </a:srgbClr>
              </a:gs>
              <a:gs pos="99618">
                <a:srgbClr val="ED7C7F"/>
              </a:gs>
              <a:gs pos="87000">
                <a:srgbClr val="CD418B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>
            <a:extLst>
              <a:ext uri="{FF2B5EF4-FFF2-40B4-BE49-F238E27FC236}">
                <a16:creationId xmlns:a16="http://schemas.microsoft.com/office/drawing/2014/main" id="{66F9AC2D-F032-AFD0-0D36-642EACB2A19B}"/>
              </a:ext>
            </a:extLst>
          </p:cNvPr>
          <p:cNvSpPr/>
          <p:nvPr/>
        </p:nvSpPr>
        <p:spPr>
          <a:xfrm rot="20656021" flipH="1">
            <a:off x="8264674" y="3543698"/>
            <a:ext cx="1793731" cy="1804069"/>
          </a:xfrm>
          <a:prstGeom prst="ellipse">
            <a:avLst/>
          </a:prstGeom>
          <a:gradFill flip="none" rotWithShape="1">
            <a:gsLst>
              <a:gs pos="11000">
                <a:srgbClr val="4F079D"/>
              </a:gs>
              <a:gs pos="43000">
                <a:srgbClr val="A10AA2">
                  <a:shade val="67500"/>
                  <a:satMod val="115000"/>
                </a:srgbClr>
              </a:gs>
              <a:gs pos="99618">
                <a:srgbClr val="ED7C7F"/>
              </a:gs>
              <a:gs pos="87000">
                <a:srgbClr val="CD418B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0"/>
          </a:p>
        </p:txBody>
      </p:sp>
      <p:pic>
        <p:nvPicPr>
          <p:cNvPr id="23" name="Obraz 22" descr="Obraz zawierający satelita, transport&#10;&#10;Opis wygenerowany automatycznie">
            <a:extLst>
              <a:ext uri="{FF2B5EF4-FFF2-40B4-BE49-F238E27FC236}">
                <a16:creationId xmlns:a16="http://schemas.microsoft.com/office/drawing/2014/main" id="{A6BA78BB-662B-F8FA-8471-C3FAD6693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845" y="1617380"/>
            <a:ext cx="3489389" cy="2034341"/>
          </a:xfrm>
          <a:prstGeom prst="rect">
            <a:avLst/>
          </a:prstGeom>
          <a:ln w="28575">
            <a:solidFill>
              <a:srgbClr val="00000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BC7A59B3-82E7-25D0-C1CC-BC59404776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r="5511"/>
          <a:stretch/>
        </p:blipFill>
        <p:spPr>
          <a:xfrm>
            <a:off x="8664560" y="3897638"/>
            <a:ext cx="3492719" cy="2153673"/>
          </a:xfrm>
          <a:prstGeom prst="rect">
            <a:avLst/>
          </a:prstGeom>
          <a:ln w="28575">
            <a:solidFill>
              <a:srgbClr val="00000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39" name="pole tekstowe 38">
            <a:extLst>
              <a:ext uri="{FF2B5EF4-FFF2-40B4-BE49-F238E27FC236}">
                <a16:creationId xmlns:a16="http://schemas.microsoft.com/office/drawing/2014/main" id="{F8022613-62B8-3F13-E208-5375189BC38C}"/>
              </a:ext>
            </a:extLst>
          </p:cNvPr>
          <p:cNvSpPr txBox="1"/>
          <p:nvPr/>
        </p:nvSpPr>
        <p:spPr>
          <a:xfrm>
            <a:off x="470263" y="1729650"/>
            <a:ext cx="81933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pl-PL" sz="1800" b="1" dirty="0">
                <a:solidFill>
                  <a:schemeClr val="bg1"/>
                </a:solidFill>
                <a:latin typeface="Nunito Sans" panose="00000500000000000000" pitchFamily="2" charset="-18"/>
              </a:rPr>
              <a:t>Śląskie Centrum Naukowo-Technologiczne Przemysłu Lotniczego </a:t>
            </a:r>
            <a:r>
              <a:rPr lang="pl-PL" sz="1800" dirty="0">
                <a:solidFill>
                  <a:schemeClr val="bg1"/>
                </a:solidFill>
                <a:effectLst/>
                <a:latin typeface="Nunito Sans" panose="00000500000000000000" pitchFamily="2" charset="-18"/>
                <a:ea typeface="Times New Roman" panose="02020603050405020304" pitchFamily="18" charset="0"/>
              </a:rPr>
              <a:t>–</a:t>
            </a:r>
            <a:r>
              <a:rPr lang="pl-PL" sz="1800" b="1" dirty="0">
                <a:solidFill>
                  <a:schemeClr val="bg1"/>
                </a:solidFill>
                <a:latin typeface="Nunito Sans" panose="00000500000000000000" pitchFamily="2" charset="-18"/>
              </a:rPr>
              <a:t> </a:t>
            </a:r>
            <a:r>
              <a:rPr lang="pl-PL" sz="1800" dirty="0">
                <a:solidFill>
                  <a:schemeClr val="bg1"/>
                </a:solidFill>
                <a:effectLst/>
                <a:latin typeface="Nunito Sans" panose="00000500000000000000" pitchFamily="2" charset="-18"/>
                <a:ea typeface="Times New Roman" panose="02020603050405020304" pitchFamily="18" charset="0"/>
              </a:rPr>
              <a:t>kontrakt z </a:t>
            </a:r>
            <a:r>
              <a:rPr lang="pl-PL" sz="1800" dirty="0" err="1">
                <a:solidFill>
                  <a:schemeClr val="bg1"/>
                </a:solidFill>
                <a:effectLst/>
                <a:latin typeface="Nunito Sans" panose="00000500000000000000" pitchFamily="2" charset="-18"/>
                <a:ea typeface="Times New Roman" panose="02020603050405020304" pitchFamily="18" charset="0"/>
              </a:rPr>
              <a:t>Thales</a:t>
            </a:r>
            <a:r>
              <a:rPr lang="pl-PL" sz="1800" dirty="0">
                <a:solidFill>
                  <a:schemeClr val="bg1"/>
                </a:solidFill>
                <a:effectLst/>
                <a:latin typeface="Nunito Sans" panose="00000500000000000000" pitchFamily="2" charset="-18"/>
                <a:ea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bg1"/>
                </a:solidFill>
                <a:effectLst/>
                <a:latin typeface="Nunito Sans" panose="00000500000000000000" pitchFamily="2" charset="-18"/>
                <a:ea typeface="Times New Roman" panose="02020603050405020304" pitchFamily="18" charset="0"/>
              </a:rPr>
              <a:t>Alenia</a:t>
            </a:r>
            <a:r>
              <a:rPr lang="pl-PL" sz="1800" dirty="0">
                <a:solidFill>
                  <a:schemeClr val="bg1"/>
                </a:solidFill>
                <a:effectLst/>
                <a:latin typeface="Nunito Sans" panose="00000500000000000000" pitchFamily="2" charset="-18"/>
                <a:ea typeface="Times New Roman" panose="02020603050405020304" pitchFamily="18" charset="0"/>
              </a:rPr>
              <a:t> Space - panele strukturalne do jednego z modułów stacji NASA Gateway, tzn. I-HAB.  </a:t>
            </a:r>
          </a:p>
          <a:p>
            <a:pPr lvl="1"/>
            <a:endParaRPr lang="pl-PL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pl-PL" sz="1800" b="1" dirty="0">
                <a:solidFill>
                  <a:schemeClr val="bg1"/>
                </a:solidFill>
                <a:effectLst/>
                <a:latin typeface="Nunito Sans" panose="00000500000000000000" pitchFamily="2" charset="-18"/>
                <a:ea typeface="Times New Roman" panose="02020603050405020304" pitchFamily="18" charset="0"/>
              </a:rPr>
              <a:t>Space </a:t>
            </a:r>
            <a:r>
              <a:rPr lang="pl-PL" sz="1800" b="1" dirty="0" err="1">
                <a:solidFill>
                  <a:schemeClr val="bg1"/>
                </a:solidFill>
                <a:effectLst/>
                <a:latin typeface="Nunito Sans" panose="00000500000000000000" pitchFamily="2" charset="-18"/>
                <a:ea typeface="Times New Roman" panose="02020603050405020304" pitchFamily="18" charset="0"/>
              </a:rPr>
              <a:t>Forest</a:t>
            </a:r>
            <a:r>
              <a:rPr lang="pl-PL" sz="1800" b="1" dirty="0">
                <a:solidFill>
                  <a:schemeClr val="bg1"/>
                </a:solidFill>
                <a:effectLst/>
                <a:latin typeface="Nunito Sans" panose="00000500000000000000" pitchFamily="2" charset="-18"/>
                <a:ea typeface="Times New Roman" panose="02020603050405020304" pitchFamily="18" charset="0"/>
              </a:rPr>
              <a:t> </a:t>
            </a:r>
            <a:r>
              <a:rPr lang="pl-PL" sz="1800" dirty="0">
                <a:solidFill>
                  <a:schemeClr val="bg1"/>
                </a:solidFill>
                <a:effectLst/>
                <a:latin typeface="Nunito Sans" panose="00000500000000000000" pitchFamily="2" charset="-18"/>
                <a:ea typeface="Times New Roman" panose="02020603050405020304" pitchFamily="18" charset="0"/>
              </a:rPr>
              <a:t>– od 2022 r</a:t>
            </a:r>
            <a:r>
              <a:rPr lang="pl-PL" sz="1800" dirty="0">
                <a:solidFill>
                  <a:schemeClr val="bg1"/>
                </a:solidFill>
                <a:latin typeface="Nunito Sans" panose="00000500000000000000" pitchFamily="2" charset="-18"/>
              </a:rPr>
              <a:t>. opracowanie mechanizmu „Flip” dla rakiety THEMIS w ramach proj. SALTO. 26 partnerów, koordynator - </a:t>
            </a:r>
            <a:r>
              <a:rPr lang="pl-PL" sz="1800" dirty="0" err="1">
                <a:solidFill>
                  <a:schemeClr val="bg1"/>
                </a:solidFill>
                <a:latin typeface="Nunito Sans" panose="00000500000000000000" pitchFamily="2" charset="-18"/>
              </a:rPr>
              <a:t>ArianeGroup</a:t>
            </a:r>
            <a:endParaRPr lang="pl-PL" sz="1800" dirty="0">
              <a:solidFill>
                <a:schemeClr val="bg1"/>
              </a:solidFill>
              <a:latin typeface="Nunito Sans" panose="00000500000000000000" pitchFamily="2" charset="-18"/>
            </a:endParaRPr>
          </a:p>
          <a:p>
            <a:pPr lvl="1"/>
            <a:endParaRPr lang="pl-PL" sz="1800" dirty="0">
              <a:solidFill>
                <a:schemeClr val="bg1"/>
              </a:solidFill>
              <a:latin typeface="Nunito Sans" panose="00000500000000000000" pitchFamily="2" charset="-18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pl-PL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ITTI</a:t>
            </a:r>
            <a:r>
              <a:rPr lang="pl-PL" sz="1800" dirty="0">
                <a:solidFill>
                  <a:schemeClr val="bg1"/>
                </a:solidFill>
                <a:latin typeface="Calibri" panose="020F0502020204030204" pitchFamily="34" charset="0"/>
              </a:rPr>
              <a:t> – </a:t>
            </a:r>
            <a:r>
              <a:rPr lang="pl-PL" sz="1800" dirty="0">
                <a:solidFill>
                  <a:schemeClr val="bg1"/>
                </a:solidFill>
                <a:latin typeface="Nunito Sans" panose="00000500000000000000" pitchFamily="2" charset="-18"/>
              </a:rPr>
              <a:t>od 2022 r. system parkowania w mieście - „</a:t>
            </a:r>
            <a:r>
              <a:rPr lang="pl-PL" sz="1800" dirty="0" err="1">
                <a:solidFill>
                  <a:schemeClr val="bg1"/>
                </a:solidFill>
                <a:latin typeface="Nunito Sans" panose="00000500000000000000" pitchFamily="2" charset="-18"/>
              </a:rPr>
              <a:t>Find</a:t>
            </a:r>
            <a:r>
              <a:rPr lang="pl-PL" sz="1800" dirty="0">
                <a:solidFill>
                  <a:schemeClr val="bg1"/>
                </a:solidFill>
                <a:latin typeface="Nunito Sans" panose="00000500000000000000" pitchFamily="2" charset="-18"/>
              </a:rPr>
              <a:t> </a:t>
            </a:r>
            <a:r>
              <a:rPr lang="pl-PL" sz="1800" dirty="0" err="1">
                <a:solidFill>
                  <a:schemeClr val="bg1"/>
                </a:solidFill>
                <a:latin typeface="Nunito Sans" panose="00000500000000000000" pitchFamily="2" charset="-18"/>
              </a:rPr>
              <a:t>free</a:t>
            </a:r>
            <a:r>
              <a:rPr lang="pl-PL" sz="1800" dirty="0">
                <a:solidFill>
                  <a:schemeClr val="bg1"/>
                </a:solidFill>
                <a:latin typeface="Nunito Sans" panose="00000500000000000000" pitchFamily="2" charset="-18"/>
              </a:rPr>
              <a:t> parking in the </a:t>
            </a:r>
            <a:r>
              <a:rPr lang="pl-PL" sz="1800" dirty="0" err="1">
                <a:solidFill>
                  <a:schemeClr val="bg1"/>
                </a:solidFill>
                <a:latin typeface="Nunito Sans" panose="00000500000000000000" pitchFamily="2" charset="-18"/>
              </a:rPr>
              <a:t>city</a:t>
            </a:r>
            <a:r>
              <a:rPr lang="pl-PL" sz="1800" dirty="0">
                <a:solidFill>
                  <a:schemeClr val="bg1"/>
                </a:solidFill>
                <a:latin typeface="Nunito Sans" panose="00000500000000000000" pitchFamily="2" charset="-18"/>
              </a:rPr>
              <a:t>” (FREEP). Aplikacja wykorzystująca lokalizację GNSS</a:t>
            </a:r>
            <a:br>
              <a:rPr lang="pl-PL" sz="1800" dirty="0">
                <a:solidFill>
                  <a:schemeClr val="bg1"/>
                </a:solidFill>
                <a:latin typeface="Nunito Sans" panose="00000500000000000000" pitchFamily="2" charset="-18"/>
              </a:rPr>
            </a:br>
            <a:r>
              <a:rPr lang="pl-PL" sz="1800" dirty="0">
                <a:solidFill>
                  <a:schemeClr val="bg1"/>
                </a:solidFill>
                <a:latin typeface="Nunito Sans" panose="00000500000000000000" pitchFamily="2" charset="-18"/>
              </a:rPr>
              <a:t>(GPS, Galileo). </a:t>
            </a:r>
          </a:p>
          <a:p>
            <a:pPr lvl="1"/>
            <a:endParaRPr lang="pl-PL" sz="1800" dirty="0">
              <a:solidFill>
                <a:schemeClr val="bg1"/>
              </a:solidFill>
              <a:latin typeface="Nunito Sans" panose="00000500000000000000" pitchFamily="2" charset="-18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pl-PL" sz="1800" b="1" dirty="0" err="1">
                <a:solidFill>
                  <a:schemeClr val="bg1"/>
                </a:solidFill>
                <a:latin typeface="Nunito Sans" panose="00000500000000000000" pitchFamily="2" charset="-18"/>
              </a:rPr>
              <a:t>CloudFerro</a:t>
            </a:r>
            <a:r>
              <a:rPr lang="pl-PL" sz="1800" dirty="0">
                <a:solidFill>
                  <a:schemeClr val="bg1"/>
                </a:solidFill>
                <a:latin typeface="Nunito Sans" panose="00000500000000000000" pitchFamily="2" charset="-18"/>
              </a:rPr>
              <a:t> – od 2022 r. serwis CDAS – usługa dostępu do danych z Copernicusa, przetwarzanych w chmurze obliczeniowej, koordynator - T-Systems International.</a:t>
            </a:r>
          </a:p>
          <a:p>
            <a:pPr>
              <a:spcAft>
                <a:spcPts val="600"/>
              </a:spcAft>
              <a:tabLst>
                <a:tab pos="457200" algn="l"/>
              </a:tabLst>
              <a:defRPr/>
            </a:pPr>
            <a:endParaRPr lang="pl-PL" sz="1800" dirty="0">
              <a:solidFill>
                <a:schemeClr val="bg1"/>
              </a:solidFill>
              <a:latin typeface="Nunito Sans" panose="00000500000000000000" pitchFamily="2" charset="-18"/>
            </a:endParaRPr>
          </a:p>
        </p:txBody>
      </p:sp>
      <p:sp>
        <p:nvSpPr>
          <p:cNvPr id="40" name="Owal 39">
            <a:extLst>
              <a:ext uri="{FF2B5EF4-FFF2-40B4-BE49-F238E27FC236}">
                <a16:creationId xmlns:a16="http://schemas.microsoft.com/office/drawing/2014/main" id="{309319B3-5903-83F6-9195-8057DF9E512A}"/>
              </a:ext>
            </a:extLst>
          </p:cNvPr>
          <p:cNvSpPr/>
          <p:nvPr/>
        </p:nvSpPr>
        <p:spPr>
          <a:xfrm rot="11402672">
            <a:off x="924246" y="1798998"/>
            <a:ext cx="273586" cy="273586"/>
          </a:xfrm>
          <a:prstGeom prst="ellipse">
            <a:avLst/>
          </a:prstGeom>
          <a:solidFill>
            <a:srgbClr val="3D378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Owal 40">
            <a:extLst>
              <a:ext uri="{FF2B5EF4-FFF2-40B4-BE49-F238E27FC236}">
                <a16:creationId xmlns:a16="http://schemas.microsoft.com/office/drawing/2014/main" id="{A2552609-93B8-3837-4EDD-EFDA594F6F1C}"/>
              </a:ext>
            </a:extLst>
          </p:cNvPr>
          <p:cNvSpPr/>
          <p:nvPr/>
        </p:nvSpPr>
        <p:spPr>
          <a:xfrm rot="11402672">
            <a:off x="917532" y="2898727"/>
            <a:ext cx="287013" cy="273586"/>
          </a:xfrm>
          <a:prstGeom prst="ellipse">
            <a:avLst/>
          </a:prstGeom>
          <a:solidFill>
            <a:srgbClr val="54268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Owal 41">
            <a:extLst>
              <a:ext uri="{FF2B5EF4-FFF2-40B4-BE49-F238E27FC236}">
                <a16:creationId xmlns:a16="http://schemas.microsoft.com/office/drawing/2014/main" id="{8526CA97-A475-946F-BD93-2DC3FCA0AD05}"/>
              </a:ext>
            </a:extLst>
          </p:cNvPr>
          <p:cNvSpPr/>
          <p:nvPr/>
        </p:nvSpPr>
        <p:spPr>
          <a:xfrm rot="11402672">
            <a:off x="925314" y="4014637"/>
            <a:ext cx="287013" cy="287013"/>
          </a:xfrm>
          <a:prstGeom prst="ellipse">
            <a:avLst/>
          </a:prstGeom>
          <a:solidFill>
            <a:srgbClr val="A10B7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Owal 42">
            <a:extLst>
              <a:ext uri="{FF2B5EF4-FFF2-40B4-BE49-F238E27FC236}">
                <a16:creationId xmlns:a16="http://schemas.microsoft.com/office/drawing/2014/main" id="{792DD804-71A2-598E-8C83-F337DFE38788}"/>
              </a:ext>
            </a:extLst>
          </p:cNvPr>
          <p:cNvSpPr/>
          <p:nvPr/>
        </p:nvSpPr>
        <p:spPr>
          <a:xfrm rot="11402672">
            <a:off x="925314" y="5115861"/>
            <a:ext cx="287013" cy="287013"/>
          </a:xfrm>
          <a:prstGeom prst="ellipse">
            <a:avLst/>
          </a:prstGeom>
          <a:solidFill>
            <a:srgbClr val="CA0D9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71306788"/>
      </p:ext>
    </p:extLst>
  </p:cSld>
  <p:clrMapOvr>
    <a:masterClrMapping/>
  </p:clrMapOvr>
</p:sld>
</file>

<file path=ppt/theme/theme1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 2013 — 2022">
  <a:themeElements>
    <a:clrScheme name="Motyw pakietu Office 2013 —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 2013 —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 2013 —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tyw pakietu Office 2013 — 2022">
  <a:themeElements>
    <a:clrScheme name="Motyw pakietu Office 2013 —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 2013 —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 2013 —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1224</TotalTime>
  <Words>1066</Words>
  <Application>Microsoft Office PowerPoint</Application>
  <PresentationFormat>Panoramiczny</PresentationFormat>
  <Paragraphs>128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13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Lato</vt:lpstr>
      <vt:lpstr>Lato Black</vt:lpstr>
      <vt:lpstr>Lato Heavy</vt:lpstr>
      <vt:lpstr>Nunito Light</vt:lpstr>
      <vt:lpstr>Nunito Sans</vt:lpstr>
      <vt:lpstr>Nunito Sans ExtraBold</vt:lpstr>
      <vt:lpstr>Nunito Sans SemiBold</vt:lpstr>
      <vt:lpstr>Symbol</vt:lpstr>
      <vt:lpstr>Projekt niestandardowy</vt:lpstr>
      <vt:lpstr>Motyw pakietu Office 2013 — 2022</vt:lpstr>
      <vt:lpstr>1_Motyw pakietu Office 2013 — 2022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Maciej Majtczak</dc:creator>
  <cp:lastModifiedBy>Serkowska Aleksandra</cp:lastModifiedBy>
  <cp:revision>149</cp:revision>
  <dcterms:created xsi:type="dcterms:W3CDTF">2022-12-05T20:50:01Z</dcterms:created>
  <dcterms:modified xsi:type="dcterms:W3CDTF">2023-01-11T06:53:04Z</dcterms:modified>
</cp:coreProperties>
</file>