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73" r:id="rId3"/>
    <p:sldId id="271" r:id="rId4"/>
    <p:sldId id="274" r:id="rId5"/>
    <p:sldId id="275" r:id="rId6"/>
    <p:sldId id="276" r:id="rId7"/>
    <p:sldId id="277" r:id="rId8"/>
    <p:sldId id="278" r:id="rId9"/>
    <p:sldId id="279" r:id="rId10"/>
    <p:sldId id="332" r:id="rId11"/>
    <p:sldId id="281" r:id="rId12"/>
    <p:sldId id="282" r:id="rId13"/>
    <p:sldId id="280" r:id="rId14"/>
    <p:sldId id="283" r:id="rId15"/>
    <p:sldId id="285" r:id="rId16"/>
    <p:sldId id="310" r:id="rId17"/>
    <p:sldId id="311" r:id="rId18"/>
    <p:sldId id="306" r:id="rId19"/>
    <p:sldId id="307" r:id="rId20"/>
    <p:sldId id="308" r:id="rId21"/>
    <p:sldId id="309" r:id="rId22"/>
    <p:sldId id="284" r:id="rId23"/>
    <p:sldId id="286" r:id="rId24"/>
    <p:sldId id="287" r:id="rId25"/>
    <p:sldId id="288" r:id="rId26"/>
    <p:sldId id="333" r:id="rId27"/>
    <p:sldId id="290" r:id="rId28"/>
    <p:sldId id="291" r:id="rId29"/>
    <p:sldId id="312" r:id="rId30"/>
    <p:sldId id="293" r:id="rId31"/>
    <p:sldId id="292" r:id="rId32"/>
    <p:sldId id="294" r:id="rId33"/>
    <p:sldId id="295" r:id="rId34"/>
    <p:sldId id="296" r:id="rId35"/>
    <p:sldId id="298" r:id="rId36"/>
    <p:sldId id="299" r:id="rId37"/>
    <p:sldId id="300" r:id="rId38"/>
    <p:sldId id="301" r:id="rId39"/>
    <p:sldId id="302" r:id="rId40"/>
    <p:sldId id="303" r:id="rId41"/>
    <p:sldId id="304" r:id="rId42"/>
    <p:sldId id="305" r:id="rId43"/>
    <p:sldId id="313" r:id="rId44"/>
    <p:sldId id="314" r:id="rId45"/>
    <p:sldId id="331" r:id="rId46"/>
    <p:sldId id="315" r:id="rId47"/>
    <p:sldId id="316" r:id="rId48"/>
    <p:sldId id="317" r:id="rId49"/>
    <p:sldId id="318" r:id="rId50"/>
    <p:sldId id="319" r:id="rId51"/>
    <p:sldId id="320" r:id="rId52"/>
    <p:sldId id="321" r:id="rId53"/>
    <p:sldId id="322" r:id="rId54"/>
    <p:sldId id="329" r:id="rId55"/>
    <p:sldId id="324" r:id="rId56"/>
    <p:sldId id="325" r:id="rId57"/>
    <p:sldId id="326" r:id="rId58"/>
    <p:sldId id="327" r:id="rId59"/>
    <p:sldId id="328" r:id="rId60"/>
    <p:sldId id="323" r:id="rId61"/>
    <p:sldId id="330" r:id="rId62"/>
    <p:sldId id="257" r:id="rId63"/>
    <p:sldId id="258" r:id="rId64"/>
    <p:sldId id="265" r:id="rId65"/>
    <p:sldId id="260" r:id="rId66"/>
    <p:sldId id="261" r:id="rId67"/>
    <p:sldId id="262" r:id="rId68"/>
    <p:sldId id="263" r:id="rId69"/>
    <p:sldId id="264" r:id="rId70"/>
    <p:sldId id="334" r:id="rId7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32" y="3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pl-PL" smtClean="0"/>
              <a:t>Kliknij, aby edytować styl</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1070269-1795-4886-B642-A146F3671AA8}" type="datetimeFigureOut">
              <a:rPr lang="pl-PL" smtClean="0"/>
              <a:t>14.02.2020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74B0CF-1EA6-493A-B6F1-34542B42451A}"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B1070269-1795-4886-B642-A146F3671AA8}" type="datetimeFigureOut">
              <a:rPr lang="pl-PL" smtClean="0"/>
              <a:t>14.02.2020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74B0CF-1EA6-493A-B6F1-34542B42451A}"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1070269-1795-4886-B642-A146F3671AA8}" type="datetimeFigureOut">
              <a:rPr lang="pl-PL" smtClean="0"/>
              <a:t>14.02.2020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74B0CF-1EA6-493A-B6F1-34542B42451A}" type="slidenum">
              <a:rPr lang="pl-PL" smtClean="0"/>
              <a:t>‹#›</a:t>
            </a:fld>
            <a:endParaRPr lang="pl-PL"/>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pl-PL" smtClean="0"/>
              <a:t>Kliknij, aby edytować styl</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B1070269-1795-4886-B642-A146F3671AA8}" type="datetimeFigureOut">
              <a:rPr lang="pl-PL" smtClean="0"/>
              <a:t>14.02.2020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74B0CF-1EA6-493A-B6F1-34542B42451A}" type="slidenum">
              <a:rPr lang="pl-PL" smtClean="0"/>
              <a:t>‹#›</a:t>
            </a:fld>
            <a:endParaRPr lang="pl-PL"/>
          </a:p>
        </p:txBody>
      </p:sp>
      <p:sp>
        <p:nvSpPr>
          <p:cNvPr id="7" name="Title 6"/>
          <p:cNvSpPr>
            <a:spLocks noGrp="1"/>
          </p:cNvSpPr>
          <p:nvPr>
            <p:ph type="title"/>
          </p:nvPr>
        </p:nvSpPr>
        <p:spPr/>
        <p:txBody>
          <a:bodyPr/>
          <a:lstStyle/>
          <a:p>
            <a:r>
              <a:rPr lang="pl-PL" smtClean="0"/>
              <a:t>Kliknij, aby edytować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pl-PL" smtClean="0"/>
              <a:t>Kliknij, aby edytować styl</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1070269-1795-4886-B642-A146F3671AA8}" type="datetimeFigureOut">
              <a:rPr lang="pl-PL" smtClean="0"/>
              <a:t>14.02.2020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74B0CF-1EA6-493A-B6F1-34542B42451A}"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5" name="Date Placeholder 4"/>
          <p:cNvSpPr>
            <a:spLocks noGrp="1"/>
          </p:cNvSpPr>
          <p:nvPr>
            <p:ph type="dt" sz="half" idx="10"/>
          </p:nvPr>
        </p:nvSpPr>
        <p:spPr/>
        <p:txBody>
          <a:bodyPr/>
          <a:lstStyle/>
          <a:p>
            <a:fld id="{B1070269-1795-4886-B642-A146F3671AA8}" type="datetimeFigureOut">
              <a:rPr lang="pl-PL" smtClean="0"/>
              <a:t>14.02.2020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B74B0CF-1EA6-493A-B6F1-34542B42451A}" type="slidenum">
              <a:rPr lang="pl-PL" smtClean="0"/>
              <a:t>‹#›</a:t>
            </a:fld>
            <a:endParaRPr lang="pl-PL"/>
          </a:p>
        </p:txBody>
      </p:sp>
      <p:sp>
        <p:nvSpPr>
          <p:cNvPr id="9" name="Content Placeholder 8"/>
          <p:cNvSpPr>
            <a:spLocks noGrp="1"/>
          </p:cNvSpPr>
          <p:nvPr>
            <p:ph sz="quarter" idx="13"/>
          </p:nvPr>
        </p:nvSpPr>
        <p:spPr>
          <a:xfrm>
            <a:off x="902207" y="2679192"/>
            <a:ext cx="5096256" cy="34472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1070269-1795-4886-B642-A146F3671AA8}" type="datetimeFigureOut">
              <a:rPr lang="pl-PL" smtClean="0"/>
              <a:t>14.02.2020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B74B0CF-1EA6-493A-B6F1-34542B42451A}"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B1070269-1795-4886-B642-A146F3671AA8}" type="datetimeFigureOut">
              <a:rPr lang="pl-PL" smtClean="0"/>
              <a:t>14.02.2020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B74B0CF-1EA6-493A-B6F1-34542B42451A}"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1070269-1795-4886-B642-A146F3671AA8}" type="datetimeFigureOut">
              <a:rPr lang="pl-PL" smtClean="0"/>
              <a:t>14.02.2020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B74B0CF-1EA6-493A-B6F1-34542B42451A}"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1070269-1795-4886-B642-A146F3671AA8}" type="datetimeFigureOut">
              <a:rPr lang="pl-PL" smtClean="0"/>
              <a:t>14.02.2020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B74B0CF-1EA6-493A-B6F1-34542B42451A}" type="slidenum">
              <a:rPr lang="pl-PL" smtClean="0"/>
              <a:t>‹#›</a:t>
            </a:fld>
            <a:endParaRPr lang="pl-PL"/>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pl-PL" smtClean="0"/>
              <a:t>Kliknij, aby edytować styl</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pl-PL" smtClean="0"/>
              <a:t>Kliknij, aby edytować styl</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1070269-1795-4886-B642-A146F3671AA8}" type="datetimeFigureOut">
              <a:rPr lang="pl-PL" smtClean="0"/>
              <a:t>14.02.2020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B74B0CF-1EA6-493A-B6F1-34542B42451A}" type="slidenum">
              <a:rPr lang="pl-PL" smtClean="0"/>
              <a:t>‹#›</a:t>
            </a:fld>
            <a:endParaRPr lang="pl-PL"/>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fld id="{B1070269-1795-4886-B642-A146F3671AA8}" type="datetimeFigureOut">
              <a:rPr lang="pl-PL" smtClean="0"/>
              <a:t>14.02.2020</a:t>
            </a:fld>
            <a:endParaRPr lang="pl-PL"/>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pl-PL"/>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7B74B0CF-1EA6-493A-B6F1-34542B42451A}" type="slidenum">
              <a:rPr lang="pl-PL" smtClean="0"/>
              <a:t>‹#›</a:t>
            </a:fld>
            <a:endParaRPr lang="pl-PL"/>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_ednref1"/><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_ednref1"/><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sip.lex.pl/#/document/17087802/2019-09-30?unitId=art(8)&amp;cm=DOCUMENT"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_ednref1"/><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_edn1"/><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_ednref1"/><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_ednref1"/><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sz="3200" b="1" dirty="0">
                <a:solidFill>
                  <a:schemeClr val="tx1"/>
                </a:solidFill>
                <a:latin typeface="Garamond" panose="02020404030301010803" pitchFamily="18" charset="0"/>
              </a:rPr>
              <a:t>NARADA </a:t>
            </a:r>
            <a:br>
              <a:rPr lang="pl-PL" sz="3200" b="1" dirty="0">
                <a:solidFill>
                  <a:schemeClr val="tx1"/>
                </a:solidFill>
                <a:latin typeface="Garamond" panose="02020404030301010803" pitchFamily="18" charset="0"/>
              </a:rPr>
            </a:br>
            <a:r>
              <a:rPr lang="pl-PL" sz="3200" b="1" dirty="0">
                <a:solidFill>
                  <a:schemeClr val="tx1"/>
                </a:solidFill>
                <a:latin typeface="Garamond" panose="02020404030301010803" pitchFamily="18" charset="0"/>
              </a:rPr>
              <a:t>z OŚRODKAMI POMOCY SPOŁECZNEJ WOJEWÓDZTWA WARMIŃSKO-MAZURSKIEGO</a:t>
            </a:r>
          </a:p>
        </p:txBody>
      </p:sp>
      <p:sp>
        <p:nvSpPr>
          <p:cNvPr id="5" name="Symbol zastępczy zawartości 4">
            <a:extLst>
              <a:ext uri="{FF2B5EF4-FFF2-40B4-BE49-F238E27FC236}">
                <a16:creationId xmlns:a16="http://schemas.microsoft.com/office/drawing/2014/main" xmlns="" id="{C5580D2E-33AD-48BB-9BF9-963F89892A1E}"/>
              </a:ext>
            </a:extLst>
          </p:cNvPr>
          <p:cNvSpPr>
            <a:spLocks noGrp="1"/>
          </p:cNvSpPr>
          <p:nvPr>
            <p:ph type="subTitle" idx="1"/>
          </p:nvPr>
        </p:nvSpPr>
        <p:spPr>
          <a:ln>
            <a:solidFill>
              <a:schemeClr val="accent1"/>
            </a:solidFill>
          </a:ln>
        </p:spPr>
        <p:txBody>
          <a:bodyPr>
            <a:normAutofit fontScale="47500" lnSpcReduction="20000"/>
          </a:bodyPr>
          <a:lstStyle/>
          <a:p>
            <a:r>
              <a:rPr lang="pl-PL" sz="5400" b="1" dirty="0">
                <a:solidFill>
                  <a:schemeClr val="tx1"/>
                </a:solidFill>
                <a:latin typeface="Garamond" panose="02020404030301010803" pitchFamily="18" charset="0"/>
              </a:rPr>
              <a:t>WARMIŃSKO-MAZURSKI URZĄD WOJEWÓDZKI </a:t>
            </a:r>
            <a:r>
              <a:rPr lang="pl-PL" sz="5400" b="1" dirty="0" smtClean="0">
                <a:solidFill>
                  <a:schemeClr val="tx1"/>
                </a:solidFill>
                <a:latin typeface="Garamond" panose="02020404030301010803" pitchFamily="18" charset="0"/>
              </a:rPr>
              <a:t/>
            </a:r>
            <a:br>
              <a:rPr lang="pl-PL" sz="5400" b="1" dirty="0" smtClean="0">
                <a:solidFill>
                  <a:schemeClr val="tx1"/>
                </a:solidFill>
                <a:latin typeface="Garamond" panose="02020404030301010803" pitchFamily="18" charset="0"/>
              </a:rPr>
            </a:br>
            <a:r>
              <a:rPr lang="pl-PL" sz="5400" b="1" dirty="0" smtClean="0">
                <a:solidFill>
                  <a:schemeClr val="tx1"/>
                </a:solidFill>
                <a:latin typeface="Garamond" panose="02020404030301010803" pitchFamily="18" charset="0"/>
              </a:rPr>
              <a:t>W </a:t>
            </a:r>
            <a:r>
              <a:rPr lang="pl-PL" sz="5400" b="1" dirty="0">
                <a:solidFill>
                  <a:schemeClr val="tx1"/>
                </a:solidFill>
                <a:latin typeface="Garamond" panose="02020404030301010803" pitchFamily="18" charset="0"/>
              </a:rPr>
              <a:t>OLSZTYNIE </a:t>
            </a:r>
            <a:br>
              <a:rPr lang="pl-PL" sz="5400" b="1" dirty="0">
                <a:solidFill>
                  <a:schemeClr val="tx1"/>
                </a:solidFill>
                <a:latin typeface="Garamond" panose="02020404030301010803" pitchFamily="18" charset="0"/>
              </a:rPr>
            </a:br>
            <a:endParaRPr lang="pl-PL" sz="5400" dirty="0">
              <a:solidFill>
                <a:schemeClr val="tx1"/>
              </a:solidFill>
            </a:endParaRPr>
          </a:p>
          <a:p>
            <a:pPr algn="ctr"/>
            <a:r>
              <a:rPr lang="pl-PL" sz="5400" b="1" dirty="0" smtClean="0">
                <a:solidFill>
                  <a:schemeClr val="tx1"/>
                </a:solidFill>
                <a:latin typeface="Garamond" panose="02020404030301010803" pitchFamily="18" charset="0"/>
              </a:rPr>
              <a:t>Olsztyn, 12 lutego 2020 r. </a:t>
            </a:r>
            <a:endParaRPr lang="pl-PL" sz="5400" b="1" dirty="0">
              <a:solidFill>
                <a:schemeClr val="tx1"/>
              </a:solidFill>
              <a:latin typeface="Garamond" panose="02020404030301010803" pitchFamily="18" charset="0"/>
            </a:endParaRPr>
          </a:p>
        </p:txBody>
      </p:sp>
      <p:pic>
        <p:nvPicPr>
          <p:cNvPr id="4" name="Obraz 4"/>
          <p:cNvPicPr/>
          <p:nvPr/>
        </p:nvPicPr>
        <p:blipFill>
          <a:blip r:embed="rId2"/>
          <a:stretch/>
        </p:blipFill>
        <p:spPr>
          <a:xfrm>
            <a:off x="367338" y="90616"/>
            <a:ext cx="5328000" cy="1781640"/>
          </a:xfrm>
          <a:prstGeom prst="rect">
            <a:avLst/>
          </a:prstGeom>
          <a:ln>
            <a:noFill/>
          </a:ln>
        </p:spPr>
      </p:pic>
    </p:spTree>
    <p:extLst>
      <p:ext uri="{BB962C8B-B14F-4D97-AF65-F5344CB8AC3E}">
        <p14:creationId xmlns:p14="http://schemas.microsoft.com/office/powerpoint/2010/main" val="2137064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051221" y="1919416"/>
            <a:ext cx="8847437" cy="4524315"/>
          </a:xfrm>
          <a:prstGeom prst="rect">
            <a:avLst/>
          </a:prstGeom>
        </p:spPr>
        <p:txBody>
          <a:bodyPr wrap="square">
            <a:spAutoFit/>
          </a:bodyPr>
          <a:lstStyle/>
          <a:p>
            <a:pPr algn="just"/>
            <a:r>
              <a:rPr lang="pl-PL" sz="3200" b="1" dirty="0" smtClean="0">
                <a:solidFill>
                  <a:srgbClr val="FF0000"/>
                </a:solidFill>
                <a:latin typeface="Garamond" panose="02020404030301010803" pitchFamily="18" charset="0"/>
              </a:rPr>
              <a:t>Przepis przejściowy zawarty w zmianie </a:t>
            </a:r>
            <a:r>
              <a:rPr lang="pl-PL" sz="3200" b="1" smtClean="0">
                <a:solidFill>
                  <a:srgbClr val="FF0000"/>
                </a:solidFill>
                <a:latin typeface="Garamond" panose="02020404030301010803" pitchFamily="18" charset="0"/>
              </a:rPr>
              <a:t>ustawy </a:t>
            </a:r>
            <a:br>
              <a:rPr lang="pl-PL" sz="3200" b="1" smtClean="0">
                <a:solidFill>
                  <a:srgbClr val="FF0000"/>
                </a:solidFill>
                <a:latin typeface="Garamond" panose="02020404030301010803" pitchFamily="18" charset="0"/>
              </a:rPr>
            </a:br>
            <a:r>
              <a:rPr lang="pl-PL" sz="3200" b="1" smtClean="0">
                <a:solidFill>
                  <a:srgbClr val="FF0000"/>
                </a:solidFill>
                <a:latin typeface="Garamond" panose="02020404030301010803" pitchFamily="18" charset="0"/>
              </a:rPr>
              <a:t>o </a:t>
            </a:r>
            <a:r>
              <a:rPr lang="pl-PL" sz="3200" b="1" dirty="0" smtClean="0">
                <a:solidFill>
                  <a:srgbClr val="FF0000"/>
                </a:solidFill>
                <a:latin typeface="Garamond" panose="02020404030301010803" pitchFamily="18" charset="0"/>
              </a:rPr>
              <a:t>pomocy społecznej(DZ.U. z 2019 r. poz. 1690) </a:t>
            </a:r>
            <a:endParaRPr lang="pl-PL" sz="3200" b="1" dirty="0">
              <a:solidFill>
                <a:srgbClr val="FF0000"/>
              </a:solidFill>
              <a:latin typeface="Garamond" panose="02020404030301010803" pitchFamily="18" charset="0"/>
            </a:endParaRPr>
          </a:p>
          <a:p>
            <a:pPr algn="just"/>
            <a:r>
              <a:rPr lang="pl-PL" sz="3200" b="1" dirty="0" smtClean="0">
                <a:latin typeface="Garamond" panose="02020404030301010803" pitchFamily="18" charset="0"/>
              </a:rPr>
              <a:t>Art</a:t>
            </a:r>
            <a:r>
              <a:rPr lang="pl-PL" sz="3200" b="1" dirty="0">
                <a:latin typeface="Garamond" panose="02020404030301010803" pitchFamily="18" charset="0"/>
              </a:rPr>
              <a:t>. 3 </a:t>
            </a:r>
            <a:r>
              <a:rPr lang="pl-PL" sz="3200" b="1" u="sng" dirty="0">
                <a:latin typeface="Garamond" panose="02020404030301010803" pitchFamily="18" charset="0"/>
              </a:rPr>
              <a:t>Umowy dotyczące prowadzenia rodzinnych domów pomocy</a:t>
            </a:r>
            <a:r>
              <a:rPr lang="pl-PL" sz="3200" b="1" dirty="0">
                <a:latin typeface="Garamond" panose="02020404030301010803" pitchFamily="18" charset="0"/>
              </a:rPr>
              <a:t> zawarte przez osoby fizyczne albo organizacje pożytku publicznego z gminami przed dniem wejścia w życie niniejszej ustawy zachowują moc do czasu w nich określonego, jednak nie dłużej </a:t>
            </a:r>
            <a:r>
              <a:rPr lang="pl-PL" sz="3200" b="1" u="sng" dirty="0">
                <a:solidFill>
                  <a:srgbClr val="FF0000"/>
                </a:solidFill>
                <a:latin typeface="Garamond" panose="02020404030301010803" pitchFamily="18" charset="0"/>
              </a:rPr>
              <a:t>niż przez okres 2 lat od dnia wejścia w życie niniejszej ustawy</a:t>
            </a:r>
            <a:r>
              <a:rPr lang="pl-PL" sz="3200" b="1" dirty="0">
                <a:latin typeface="Garamond" panose="02020404030301010803" pitchFamily="18" charset="0"/>
              </a:rPr>
              <a:t>.</a:t>
            </a:r>
          </a:p>
        </p:txBody>
      </p:sp>
    </p:spTree>
    <p:extLst>
      <p:ext uri="{BB962C8B-B14F-4D97-AF65-F5344CB8AC3E}">
        <p14:creationId xmlns:p14="http://schemas.microsoft.com/office/powerpoint/2010/main" val="1588043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11569" y="1383323"/>
            <a:ext cx="9226062" cy="4062651"/>
          </a:xfrm>
          <a:prstGeom prst="rect">
            <a:avLst/>
          </a:prstGeom>
        </p:spPr>
        <p:txBody>
          <a:bodyPr wrap="square">
            <a:spAutoFit/>
          </a:bodyPr>
          <a:lstStyle/>
          <a:p>
            <a:pPr algn="ctr"/>
            <a:r>
              <a:rPr lang="pl-PL" sz="4000" b="1" dirty="0">
                <a:solidFill>
                  <a:srgbClr val="333333"/>
                </a:solidFill>
                <a:latin typeface="Garamond" panose="02020404030301010803" pitchFamily="18" charset="0"/>
              </a:rPr>
              <a:t>ROZPORZĄDZENIE</a:t>
            </a:r>
          </a:p>
          <a:p>
            <a:pPr algn="ctr"/>
            <a:r>
              <a:rPr lang="pl-PL" sz="4000" b="1" dirty="0">
                <a:solidFill>
                  <a:srgbClr val="333333"/>
                </a:solidFill>
                <a:latin typeface="Garamond" panose="02020404030301010803" pitchFamily="18" charset="0"/>
              </a:rPr>
              <a:t>MINISTRA PRACY I POLITYKI SPOŁECZNEJ</a:t>
            </a:r>
          </a:p>
          <a:p>
            <a:pPr algn="ctr"/>
            <a:r>
              <a:rPr lang="pl-PL" sz="4000" b="1" dirty="0">
                <a:solidFill>
                  <a:srgbClr val="FF0000"/>
                </a:solidFill>
                <a:effectLst>
                  <a:outerShdw blurRad="38100" dist="38100" dir="2700000" algn="tl">
                    <a:srgbClr val="000000">
                      <a:alpha val="43137"/>
                    </a:srgbClr>
                  </a:outerShdw>
                </a:effectLst>
                <a:latin typeface="Garamond" panose="02020404030301010803" pitchFamily="18" charset="0"/>
              </a:rPr>
              <a:t>z dnia 31 maja 2012 r.</a:t>
            </a:r>
          </a:p>
          <a:p>
            <a:pPr algn="ctr"/>
            <a:r>
              <a:rPr lang="pl-PL" sz="4000" b="1" dirty="0">
                <a:solidFill>
                  <a:srgbClr val="333333"/>
                </a:solidFill>
                <a:latin typeface="Garamond" panose="02020404030301010803" pitchFamily="18" charset="0"/>
              </a:rPr>
              <a:t>w sprawie rodzinnych domów pomocy </a:t>
            </a:r>
          </a:p>
          <a:p>
            <a:pPr algn="ctr"/>
            <a:r>
              <a:rPr lang="pl-PL" sz="4000" b="1" dirty="0">
                <a:solidFill>
                  <a:srgbClr val="333333"/>
                </a:solidFill>
                <a:latin typeface="Garamond" panose="02020404030301010803" pitchFamily="18" charset="0"/>
              </a:rPr>
              <a:t>(Dz.U. </a:t>
            </a:r>
            <a:r>
              <a:rPr lang="pl-PL" sz="4000" b="1" dirty="0" smtClean="0">
                <a:solidFill>
                  <a:srgbClr val="333333"/>
                </a:solidFill>
                <a:latin typeface="Garamond" panose="02020404030301010803" pitchFamily="18" charset="0"/>
              </a:rPr>
              <a:t>poz</a:t>
            </a:r>
            <a:r>
              <a:rPr lang="pl-PL" sz="4000" b="1" dirty="0">
                <a:solidFill>
                  <a:srgbClr val="333333"/>
                </a:solidFill>
                <a:latin typeface="Garamond" panose="02020404030301010803" pitchFamily="18" charset="0"/>
              </a:rPr>
              <a:t>. 719)</a:t>
            </a:r>
          </a:p>
          <a:p>
            <a:endParaRPr lang="pl-PL" dirty="0"/>
          </a:p>
        </p:txBody>
      </p:sp>
    </p:spTree>
    <p:extLst>
      <p:ext uri="{BB962C8B-B14F-4D97-AF65-F5344CB8AC3E}">
        <p14:creationId xmlns:p14="http://schemas.microsoft.com/office/powerpoint/2010/main" val="1145732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65385" y="1301262"/>
            <a:ext cx="9355015" cy="5016758"/>
          </a:xfrm>
          <a:prstGeom prst="rect">
            <a:avLst/>
          </a:prstGeom>
        </p:spPr>
        <p:txBody>
          <a:bodyPr wrap="square">
            <a:spAutoFit/>
          </a:bodyPr>
          <a:lstStyle/>
          <a:p>
            <a:pPr algn="just"/>
            <a:r>
              <a:rPr lang="pl-PL" sz="3200" b="1" dirty="0">
                <a:latin typeface="Garamond" panose="02020404030301010803" pitchFamily="18" charset="0"/>
              </a:rPr>
              <a:t>Zgodnie z  </a:t>
            </a:r>
            <a:r>
              <a:rPr lang="pl-PL" sz="3200" b="1" dirty="0">
                <a:latin typeface="Garamond" panose="02020404030301010803" pitchFamily="18" charset="0"/>
                <a:cs typeface="Times New Roman"/>
              </a:rPr>
              <a:t>§</a:t>
            </a:r>
            <a:r>
              <a:rPr lang="pl-PL" sz="3200" b="1" dirty="0">
                <a:latin typeface="Garamond" panose="02020404030301010803" pitchFamily="18" charset="0"/>
              </a:rPr>
              <a:t> </a:t>
            </a:r>
            <a:r>
              <a:rPr lang="pl-PL" sz="3200" b="1" dirty="0" smtClean="0">
                <a:latin typeface="Garamond" panose="02020404030301010803" pitchFamily="18" charset="0"/>
              </a:rPr>
              <a:t>8 ust.</a:t>
            </a:r>
            <a:r>
              <a:rPr lang="pl-PL" sz="3200" b="1" dirty="0">
                <a:latin typeface="Garamond" panose="02020404030301010803" pitchFamily="18" charset="0"/>
              </a:rPr>
              <a:t> </a:t>
            </a:r>
            <a:r>
              <a:rPr lang="pl-PL" sz="3200" b="1" dirty="0" smtClean="0">
                <a:latin typeface="Garamond" panose="02020404030301010803" pitchFamily="18" charset="0"/>
              </a:rPr>
              <a:t>1 </a:t>
            </a:r>
            <a:r>
              <a:rPr lang="pl-PL" sz="3200" dirty="0" smtClean="0">
                <a:latin typeface="Garamond" panose="02020404030301010803" pitchFamily="18" charset="0"/>
              </a:rPr>
              <a:t>rozporządzenia </a:t>
            </a:r>
            <a:r>
              <a:rPr lang="pl-PL" sz="3200" dirty="0">
                <a:latin typeface="Garamond" panose="02020404030301010803" pitchFamily="18" charset="0"/>
              </a:rPr>
              <a:t>Ministra Pracy i Polityki Społecznej z dnia 31 maja 2012 r. w sprawie rodzinnych domów samopomocy (Dz. U. poz. 719), </a:t>
            </a:r>
            <a:r>
              <a:rPr lang="pl-PL" sz="3200" b="1" dirty="0">
                <a:latin typeface="Garamond" panose="02020404030301010803" pitchFamily="18" charset="0"/>
              </a:rPr>
              <a:t> </a:t>
            </a:r>
            <a:r>
              <a:rPr lang="pl-PL" sz="3200" b="1" u="sng" dirty="0">
                <a:solidFill>
                  <a:srgbClr val="FF0000"/>
                </a:solidFill>
                <a:latin typeface="Garamond" panose="02020404030301010803" pitchFamily="18" charset="0"/>
              </a:rPr>
              <a:t>Pobyt w rodzinnym domu pomocy jest odpłatny do wysokości odpowiadającej poniesionym miesięcznym wydatkom ustalonym w umowie dotyczącej prowadzenia rodzinnego domu pomocy zawartej między gminą a osobą fizyczną albo organizacją pożytku publicznego, prowadzącymi rodzinny dom pomocy</a:t>
            </a:r>
            <a:r>
              <a:rPr lang="pl-PL" sz="3200" b="1" u="sng" dirty="0" smtClean="0">
                <a:solidFill>
                  <a:srgbClr val="FF0000"/>
                </a:solidFill>
                <a:latin typeface="Garamond" panose="02020404030301010803" pitchFamily="18" charset="0"/>
              </a:rPr>
              <a:t>.</a:t>
            </a:r>
            <a:endParaRPr lang="pl-PL" sz="3200" b="1" u="sng"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218923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12985" y="1125415"/>
            <a:ext cx="9355015" cy="5847755"/>
          </a:xfrm>
          <a:prstGeom prst="rect">
            <a:avLst/>
          </a:prstGeom>
        </p:spPr>
        <p:txBody>
          <a:bodyPr wrap="square">
            <a:spAutoFit/>
          </a:bodyPr>
          <a:lstStyle/>
          <a:p>
            <a:pPr algn="just"/>
            <a:r>
              <a:rPr lang="pl-PL" sz="2200" b="1" dirty="0" smtClean="0">
                <a:latin typeface="Garamond" panose="02020404030301010803" pitchFamily="18" charset="0"/>
              </a:rPr>
              <a:t>Zgodnie z </a:t>
            </a:r>
            <a:r>
              <a:rPr lang="pl-PL" sz="2400" b="1" dirty="0">
                <a:latin typeface="Times New Roman"/>
                <a:cs typeface="Times New Roman"/>
              </a:rPr>
              <a:t>§</a:t>
            </a:r>
            <a:r>
              <a:rPr lang="pl-PL" sz="2400" b="1" dirty="0">
                <a:latin typeface="Garamond" panose="02020404030301010803" pitchFamily="18" charset="0"/>
              </a:rPr>
              <a:t> </a:t>
            </a:r>
            <a:r>
              <a:rPr lang="pl-PL" sz="2200" b="1" dirty="0" smtClean="0">
                <a:latin typeface="Garamond" panose="02020404030301010803" pitchFamily="18" charset="0"/>
              </a:rPr>
              <a:t>7 ust. </a:t>
            </a:r>
            <a:r>
              <a:rPr lang="pl-PL" sz="2200" dirty="0" smtClean="0">
                <a:latin typeface="Garamond" panose="02020404030301010803" pitchFamily="18" charset="0"/>
              </a:rPr>
              <a:t>1</a:t>
            </a:r>
            <a:r>
              <a:rPr lang="pl-PL" sz="2200" dirty="0">
                <a:latin typeface="Garamond" panose="02020404030301010803" pitchFamily="18" charset="0"/>
              </a:rPr>
              <a:t> </a:t>
            </a:r>
            <a:r>
              <a:rPr lang="pl-PL" sz="2200" dirty="0" smtClean="0">
                <a:latin typeface="Garamond" panose="02020404030301010803" pitchFamily="18" charset="0"/>
              </a:rPr>
              <a:t>rozporządzenia w sprawie rodzinnych domów samopomocy, „</a:t>
            </a:r>
            <a:r>
              <a:rPr lang="pl-PL" sz="2200" b="1" dirty="0" smtClean="0">
                <a:latin typeface="Garamond" panose="02020404030301010803" pitchFamily="18" charset="0"/>
              </a:rPr>
              <a:t>Osobę </a:t>
            </a:r>
            <a:r>
              <a:rPr lang="pl-PL" sz="2200" b="1" dirty="0">
                <a:latin typeface="Garamond" panose="02020404030301010803" pitchFamily="18" charset="0"/>
              </a:rPr>
              <a:t>wymagającą wsparcia w formie usług świadczonych przez rodzinny dom pomocy kieruje się do tego </a:t>
            </a:r>
            <a:r>
              <a:rPr lang="pl-PL" sz="2200" b="1" dirty="0" smtClean="0">
                <a:latin typeface="Garamond" panose="02020404030301010803" pitchFamily="18" charset="0"/>
              </a:rPr>
              <a:t>domu </a:t>
            </a:r>
            <a:r>
              <a:rPr lang="pl-PL" sz="2200" b="1" u="sng" dirty="0" smtClean="0">
                <a:solidFill>
                  <a:srgbClr val="FF0000"/>
                </a:solidFill>
                <a:latin typeface="Garamond" panose="02020404030301010803" pitchFamily="18" charset="0"/>
              </a:rPr>
              <a:t>na pobyt okresowy albo pobyt stały</a:t>
            </a:r>
            <a:r>
              <a:rPr lang="pl-PL" sz="2200" b="1" dirty="0" smtClean="0">
                <a:latin typeface="Garamond" panose="02020404030301010803" pitchFamily="18" charset="0"/>
              </a:rPr>
              <a:t>.</a:t>
            </a:r>
            <a:endParaRPr lang="pl-PL" sz="2200" b="1" dirty="0">
              <a:latin typeface="Garamond" panose="02020404030301010803" pitchFamily="18" charset="0"/>
            </a:endParaRPr>
          </a:p>
          <a:p>
            <a:pPr algn="just"/>
            <a:r>
              <a:rPr lang="pl-PL" sz="2200" b="1" dirty="0">
                <a:latin typeface="Garamond" panose="02020404030301010803" pitchFamily="18" charset="0"/>
              </a:rPr>
              <a:t>2. Decyzję w </a:t>
            </a:r>
            <a:r>
              <a:rPr lang="pl-PL" sz="2200" b="1" dirty="0" smtClean="0">
                <a:latin typeface="Garamond" panose="02020404030301010803" pitchFamily="18" charset="0"/>
              </a:rPr>
              <a:t>sprawie </a:t>
            </a:r>
            <a:r>
              <a:rPr lang="pl-PL" sz="2200" b="1" dirty="0">
                <a:latin typeface="Garamond" panose="02020404030301010803" pitchFamily="18" charset="0"/>
              </a:rPr>
              <a:t>skierowania do rodzinnego domu pomocy </a:t>
            </a:r>
            <a:r>
              <a:rPr lang="pl-PL" sz="2200" b="1" dirty="0">
                <a:solidFill>
                  <a:srgbClr val="FF0000"/>
                </a:solidFill>
                <a:latin typeface="Garamond" panose="02020404030301010803" pitchFamily="18" charset="0"/>
              </a:rPr>
              <a:t>wydaje kierownik ośrodka pomocy </a:t>
            </a:r>
            <a:r>
              <a:rPr lang="pl-PL" sz="2200" b="1" dirty="0" smtClean="0">
                <a:solidFill>
                  <a:srgbClr val="FF0000"/>
                </a:solidFill>
                <a:latin typeface="Garamond" panose="02020404030301010803" pitchFamily="18" charset="0"/>
              </a:rPr>
              <a:t>społecznej (…)</a:t>
            </a:r>
            <a:r>
              <a:rPr lang="pl-PL" sz="2200" b="1" dirty="0" smtClean="0">
                <a:latin typeface="Garamond" panose="02020404030301010803" pitchFamily="18" charset="0"/>
              </a:rPr>
              <a:t>, na </a:t>
            </a:r>
            <a:r>
              <a:rPr lang="pl-PL" sz="2200" b="1" dirty="0">
                <a:latin typeface="Garamond" panose="02020404030301010803" pitchFamily="18" charset="0"/>
              </a:rPr>
              <a:t>podstawie:</a:t>
            </a:r>
          </a:p>
          <a:p>
            <a:pPr algn="just"/>
            <a:r>
              <a:rPr lang="pl-PL" sz="2200" b="1" dirty="0" smtClean="0">
                <a:latin typeface="Garamond" panose="02020404030301010803" pitchFamily="18" charset="0"/>
              </a:rPr>
              <a:t>1) </a:t>
            </a:r>
            <a:r>
              <a:rPr lang="pl-PL" sz="2200" b="1" u="sng" dirty="0" smtClean="0">
                <a:solidFill>
                  <a:srgbClr val="FF0000"/>
                </a:solidFill>
                <a:latin typeface="Garamond" panose="02020404030301010803" pitchFamily="18" charset="0"/>
              </a:rPr>
              <a:t>rodzinnego </a:t>
            </a:r>
            <a:r>
              <a:rPr lang="pl-PL" sz="2200" b="1" u="sng" dirty="0">
                <a:solidFill>
                  <a:srgbClr val="FF0000"/>
                </a:solidFill>
                <a:latin typeface="Garamond" panose="02020404030301010803" pitchFamily="18" charset="0"/>
              </a:rPr>
              <a:t>wywiadu środowiskowego </a:t>
            </a:r>
            <a:r>
              <a:rPr lang="pl-PL" sz="2200" b="1" dirty="0">
                <a:latin typeface="Garamond" panose="02020404030301010803" pitchFamily="18" charset="0"/>
              </a:rPr>
              <a:t>przeprowadzonego przez pracownika socjalnego ośrodka;</a:t>
            </a:r>
          </a:p>
          <a:p>
            <a:pPr algn="just"/>
            <a:r>
              <a:rPr lang="pl-PL" sz="2200" b="1" dirty="0">
                <a:latin typeface="Garamond" panose="02020404030301010803" pitchFamily="18" charset="0"/>
              </a:rPr>
              <a:t>2</a:t>
            </a:r>
            <a:r>
              <a:rPr lang="pl-PL" sz="2200" b="1" dirty="0" smtClean="0">
                <a:latin typeface="Garamond" panose="02020404030301010803" pitchFamily="18" charset="0"/>
              </a:rPr>
              <a:t>) </a:t>
            </a:r>
            <a:r>
              <a:rPr lang="pl-PL" sz="2200" b="1" u="sng" dirty="0" smtClean="0">
                <a:solidFill>
                  <a:srgbClr val="FF0000"/>
                </a:solidFill>
                <a:latin typeface="Garamond" panose="02020404030301010803" pitchFamily="18" charset="0"/>
              </a:rPr>
              <a:t>zaświadczenia </a:t>
            </a:r>
            <a:r>
              <a:rPr lang="pl-PL" sz="2200" b="1" u="sng" dirty="0">
                <a:solidFill>
                  <a:srgbClr val="FF0000"/>
                </a:solidFill>
                <a:latin typeface="Garamond" panose="02020404030301010803" pitchFamily="18" charset="0"/>
              </a:rPr>
              <a:t>lekarskiego </a:t>
            </a:r>
            <a:r>
              <a:rPr lang="pl-PL" sz="2200" b="1" dirty="0">
                <a:latin typeface="Garamond" panose="02020404030301010803" pitchFamily="18" charset="0"/>
              </a:rPr>
              <a:t>stwierdzającego brak przeciwwskazań zdrowotnych do umieszczenia w rodzinnym domu pomocy, </a:t>
            </a:r>
            <a:r>
              <a:rPr lang="pl-PL" sz="2200" b="1" dirty="0">
                <a:solidFill>
                  <a:srgbClr val="FF0000"/>
                </a:solidFill>
                <a:latin typeface="Garamond" panose="02020404030301010803" pitchFamily="18" charset="0"/>
              </a:rPr>
              <a:t>uzupełnionego wskazaniem pielęgniarskim co do zakresu wymaganych usług opiekuńczych</a:t>
            </a:r>
            <a:r>
              <a:rPr lang="pl-PL" sz="2200" b="1" dirty="0">
                <a:latin typeface="Garamond" panose="02020404030301010803" pitchFamily="18" charset="0"/>
              </a:rPr>
              <a:t>;</a:t>
            </a:r>
          </a:p>
          <a:p>
            <a:pPr algn="just"/>
            <a:r>
              <a:rPr lang="pl-PL" sz="2200" b="1" dirty="0">
                <a:latin typeface="Garamond" panose="02020404030301010803" pitchFamily="18" charset="0"/>
              </a:rPr>
              <a:t>3</a:t>
            </a:r>
            <a:r>
              <a:rPr lang="pl-PL" sz="2200" b="1" dirty="0" smtClean="0">
                <a:latin typeface="Garamond" panose="02020404030301010803" pitchFamily="18" charset="0"/>
              </a:rPr>
              <a:t>) </a:t>
            </a:r>
            <a:r>
              <a:rPr lang="pl-PL" sz="2200" b="1" u="sng" dirty="0" smtClean="0">
                <a:solidFill>
                  <a:srgbClr val="FF0000"/>
                </a:solidFill>
                <a:latin typeface="Garamond" panose="02020404030301010803" pitchFamily="18" charset="0"/>
              </a:rPr>
              <a:t>dowodu </a:t>
            </a:r>
            <a:r>
              <a:rPr lang="pl-PL" sz="2200" b="1" u="sng" dirty="0">
                <a:solidFill>
                  <a:srgbClr val="FF0000"/>
                </a:solidFill>
                <a:latin typeface="Garamond" panose="02020404030301010803" pitchFamily="18" charset="0"/>
              </a:rPr>
              <a:t>otrzymywania emerytury, renty lub zasiłku stałego</a:t>
            </a:r>
            <a:r>
              <a:rPr lang="pl-PL" sz="2200" b="1" dirty="0">
                <a:latin typeface="Garamond" panose="02020404030301010803" pitchFamily="18" charset="0"/>
              </a:rPr>
              <a:t>.</a:t>
            </a:r>
          </a:p>
          <a:p>
            <a:pPr algn="just"/>
            <a:r>
              <a:rPr lang="pl-PL" sz="2200" b="1" dirty="0">
                <a:latin typeface="Garamond" panose="02020404030301010803" pitchFamily="18" charset="0"/>
              </a:rPr>
              <a:t>3. Decyzja w sprawie skierowania do rodzinnego domu pomocy na pobyt okresowy jest wydawana na okres </a:t>
            </a:r>
            <a:r>
              <a:rPr lang="pl-PL" sz="2200" b="1" u="sng" dirty="0">
                <a:solidFill>
                  <a:srgbClr val="FF0000"/>
                </a:solidFill>
                <a:latin typeface="Garamond" panose="02020404030301010803" pitchFamily="18" charset="0"/>
              </a:rPr>
              <a:t>przystosowawczy trwający nie krócej niż </a:t>
            </a:r>
            <a:r>
              <a:rPr lang="pl-PL" sz="2200" b="1" u="sng" dirty="0" smtClean="0">
                <a:solidFill>
                  <a:srgbClr val="FF0000"/>
                </a:solidFill>
                <a:latin typeface="Garamond" panose="02020404030301010803" pitchFamily="18" charset="0"/>
              </a:rPr>
              <a:t/>
            </a:r>
            <a:br>
              <a:rPr lang="pl-PL" sz="2200" b="1" u="sng" dirty="0" smtClean="0">
                <a:solidFill>
                  <a:srgbClr val="FF0000"/>
                </a:solidFill>
                <a:latin typeface="Garamond" panose="02020404030301010803" pitchFamily="18" charset="0"/>
              </a:rPr>
            </a:br>
            <a:r>
              <a:rPr lang="pl-PL" sz="2200" b="1" u="sng" dirty="0" smtClean="0">
                <a:solidFill>
                  <a:srgbClr val="FF0000"/>
                </a:solidFill>
                <a:latin typeface="Garamond" panose="02020404030301010803" pitchFamily="18" charset="0"/>
              </a:rPr>
              <a:t>3 </a:t>
            </a:r>
            <a:r>
              <a:rPr lang="pl-PL" sz="2200" b="1" u="sng" dirty="0">
                <a:solidFill>
                  <a:srgbClr val="FF0000"/>
                </a:solidFill>
                <a:latin typeface="Garamond" panose="02020404030301010803" pitchFamily="18" charset="0"/>
              </a:rPr>
              <a:t>miesiące</a:t>
            </a:r>
            <a:r>
              <a:rPr lang="pl-PL" sz="2200" b="1" dirty="0">
                <a:latin typeface="Garamond" panose="02020404030301010803" pitchFamily="18" charset="0"/>
              </a:rPr>
              <a:t>.</a:t>
            </a:r>
          </a:p>
          <a:p>
            <a:pPr algn="just"/>
            <a:r>
              <a:rPr lang="pl-PL" sz="2200" b="1" dirty="0">
                <a:latin typeface="Garamond" panose="02020404030301010803" pitchFamily="18" charset="0"/>
              </a:rPr>
              <a:t>4. Po zakończeniu okresu przystosowawczego, o którym mowa w ust. 3, wydaje się decyzję w sprawie </a:t>
            </a:r>
            <a:r>
              <a:rPr lang="pl-PL" sz="2200" b="1" u="sng" dirty="0">
                <a:solidFill>
                  <a:srgbClr val="FF0000"/>
                </a:solidFill>
                <a:latin typeface="Garamond" panose="02020404030301010803" pitchFamily="18" charset="0"/>
              </a:rPr>
              <a:t>skierowania do rodzinnego domu pomocy na pobyt </a:t>
            </a:r>
            <a:r>
              <a:rPr lang="pl-PL" sz="2200" b="1" u="sng" dirty="0" smtClean="0">
                <a:solidFill>
                  <a:srgbClr val="FF0000"/>
                </a:solidFill>
                <a:latin typeface="Garamond" panose="02020404030301010803" pitchFamily="18" charset="0"/>
              </a:rPr>
              <a:t>stały”</a:t>
            </a:r>
            <a:r>
              <a:rPr lang="pl-PL" sz="2200" b="1" dirty="0" smtClean="0">
                <a:latin typeface="Garamond" panose="02020404030301010803" pitchFamily="18" charset="0"/>
              </a:rPr>
              <a:t>.</a:t>
            </a:r>
            <a:endParaRPr lang="pl-PL" sz="2200" b="1" dirty="0">
              <a:latin typeface="Garamond" panose="02020404030301010803" pitchFamily="18" charset="0"/>
            </a:endParaRPr>
          </a:p>
        </p:txBody>
      </p:sp>
    </p:spTree>
    <p:extLst>
      <p:ext uri="{BB962C8B-B14F-4D97-AF65-F5344CB8AC3E}">
        <p14:creationId xmlns:p14="http://schemas.microsoft.com/office/powerpoint/2010/main" val="1054016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71600" y="1230923"/>
            <a:ext cx="9894277" cy="4524315"/>
          </a:xfrm>
          <a:prstGeom prst="rect">
            <a:avLst/>
          </a:prstGeom>
        </p:spPr>
        <p:txBody>
          <a:bodyPr wrap="square">
            <a:spAutoFit/>
          </a:bodyPr>
          <a:lstStyle/>
          <a:p>
            <a:pPr algn="just"/>
            <a:r>
              <a:rPr lang="pl-PL" sz="2400" b="1" dirty="0" smtClean="0">
                <a:latin typeface="Garamond" panose="02020404030301010803" pitchFamily="18" charset="0"/>
              </a:rPr>
              <a:t>Stosownie do </a:t>
            </a:r>
            <a:r>
              <a:rPr lang="pl-PL" sz="2400" b="1" dirty="0">
                <a:latin typeface="Garamond" panose="02020404030301010803" pitchFamily="18" charset="0"/>
                <a:cs typeface="Times New Roman"/>
              </a:rPr>
              <a:t>§</a:t>
            </a:r>
            <a:r>
              <a:rPr lang="pl-PL" sz="2400" b="1" dirty="0">
                <a:latin typeface="Garamond" panose="02020404030301010803" pitchFamily="18" charset="0"/>
              </a:rPr>
              <a:t> </a:t>
            </a:r>
            <a:r>
              <a:rPr lang="pl-PL" sz="2400" b="1" dirty="0" smtClean="0">
                <a:latin typeface="Garamond" panose="02020404030301010803" pitchFamily="18" charset="0"/>
              </a:rPr>
              <a:t>8 ust. 2 ww. rozporządzenia, „</a:t>
            </a:r>
            <a:r>
              <a:rPr lang="pl-PL" sz="2400" b="1" u="sng" dirty="0" smtClean="0">
                <a:solidFill>
                  <a:srgbClr val="FF0000"/>
                </a:solidFill>
                <a:latin typeface="Garamond" panose="02020404030301010803" pitchFamily="18" charset="0"/>
              </a:rPr>
              <a:t>Przy </a:t>
            </a:r>
            <a:r>
              <a:rPr lang="pl-PL" sz="2400" b="1" u="sng" dirty="0">
                <a:solidFill>
                  <a:srgbClr val="FF0000"/>
                </a:solidFill>
                <a:latin typeface="Garamond" panose="02020404030301010803" pitchFamily="18" charset="0"/>
              </a:rPr>
              <a:t>ustalaniu opłaty z tytułu pobytu w rodzinnym domu pomocy stosuje się odpowiednio art. 61 </a:t>
            </a:r>
            <a:r>
              <a:rPr lang="pl-PL" sz="2400" b="1" dirty="0">
                <a:latin typeface="Garamond" panose="02020404030301010803" pitchFamily="18" charset="0"/>
              </a:rPr>
              <a:t>ustawy </a:t>
            </a:r>
            <a:r>
              <a:rPr lang="pl-PL" sz="2400" b="1" dirty="0" smtClean="0">
                <a:latin typeface="Garamond" panose="02020404030301010803" pitchFamily="18" charset="0"/>
              </a:rPr>
              <a:t/>
            </a:r>
            <a:br>
              <a:rPr lang="pl-PL" sz="2400" b="1" dirty="0" smtClean="0">
                <a:latin typeface="Garamond" panose="02020404030301010803" pitchFamily="18" charset="0"/>
              </a:rPr>
            </a:br>
            <a:r>
              <a:rPr lang="pl-PL" sz="2400" b="1" dirty="0" smtClean="0">
                <a:latin typeface="Garamond" panose="02020404030301010803" pitchFamily="18" charset="0"/>
              </a:rPr>
              <a:t>z </a:t>
            </a:r>
            <a:r>
              <a:rPr lang="pl-PL" sz="2400" b="1" dirty="0">
                <a:latin typeface="Garamond" panose="02020404030301010803" pitchFamily="18" charset="0"/>
              </a:rPr>
              <a:t>dnia 12 marca 2004 r. o pomocy społecznej.</a:t>
            </a:r>
          </a:p>
          <a:p>
            <a:pPr algn="just"/>
            <a:r>
              <a:rPr lang="pl-PL" sz="2400" b="1" dirty="0">
                <a:latin typeface="Garamond" panose="02020404030301010803" pitchFamily="18" charset="0"/>
              </a:rPr>
              <a:t>3. Wysokość miesięcznej opłaty z tytułu pobytu w rodzinnym domu pomocy określa się w decyzji, o której mowa w </a:t>
            </a:r>
            <a:r>
              <a:rPr lang="pl-PL" sz="2400" b="1" dirty="0" smtClean="0">
                <a:latin typeface="Garamond" panose="02020404030301010803" pitchFamily="18" charset="0"/>
                <a:cs typeface="Times New Roman"/>
              </a:rPr>
              <a:t>§</a:t>
            </a:r>
            <a:r>
              <a:rPr lang="pl-PL" sz="2400" b="1" dirty="0" smtClean="0">
                <a:latin typeface="Garamond" panose="02020404030301010803" pitchFamily="18" charset="0"/>
              </a:rPr>
              <a:t> </a:t>
            </a:r>
            <a:r>
              <a:rPr lang="pl-PL" sz="2400" b="1" dirty="0">
                <a:latin typeface="Garamond" panose="02020404030301010803" pitchFamily="18" charset="0"/>
              </a:rPr>
              <a:t>7 ust. 2.</a:t>
            </a:r>
          </a:p>
          <a:p>
            <a:pPr algn="just"/>
            <a:r>
              <a:rPr lang="pl-PL" sz="2400" b="1" dirty="0">
                <a:latin typeface="Garamond" panose="02020404030301010803" pitchFamily="18" charset="0"/>
              </a:rPr>
              <a:t>4. Opłatę z tytułu pobytu w rodzinnym domu pomocy wnosi się </a:t>
            </a:r>
            <a:r>
              <a:rPr lang="pl-PL" sz="2400" b="1" u="sng" dirty="0">
                <a:latin typeface="Garamond" panose="02020404030301010803" pitchFamily="18" charset="0"/>
              </a:rPr>
              <a:t>do kasy gminy lub na rachunek bankowy gminy.</a:t>
            </a:r>
          </a:p>
          <a:p>
            <a:pPr algn="just"/>
            <a:r>
              <a:rPr lang="pl-PL" sz="2400" b="1" dirty="0">
                <a:latin typeface="Garamond" panose="02020404030301010803" pitchFamily="18" charset="0"/>
              </a:rPr>
              <a:t>5. W szczególnie uzasadnionych przypadkach kierownik ośrodka, </a:t>
            </a:r>
            <a:r>
              <a:rPr lang="pl-PL" sz="2400" b="1" dirty="0">
                <a:solidFill>
                  <a:srgbClr val="FF0000"/>
                </a:solidFill>
                <a:latin typeface="Garamond" panose="02020404030301010803" pitchFamily="18" charset="0"/>
              </a:rPr>
              <a:t>na wniosek osoby przebywającej w rodzinnym domu pomocy, jej pełnomocnika albo opiekuna prawnego</a:t>
            </a:r>
            <a:r>
              <a:rPr lang="pl-PL" sz="2400" b="1" dirty="0">
                <a:latin typeface="Garamond" panose="02020404030301010803" pitchFamily="18" charset="0"/>
              </a:rPr>
              <a:t>, może, na </a:t>
            </a:r>
            <a:r>
              <a:rPr lang="pl-PL" sz="2400" b="1" u="sng" dirty="0">
                <a:latin typeface="Garamond" panose="02020404030301010803" pitchFamily="18" charset="0"/>
              </a:rPr>
              <a:t>czas określony</a:t>
            </a:r>
            <a:r>
              <a:rPr lang="pl-PL" sz="2400" b="1" dirty="0">
                <a:latin typeface="Garamond" panose="02020404030301010803" pitchFamily="18" charset="0"/>
              </a:rPr>
              <a:t>, zwolnić tę osobę z wnoszenia opłaty częściowo lub całkowicie; w tym okresie opłatę z tytułu pobytu </a:t>
            </a:r>
            <a:r>
              <a:rPr lang="pl-PL" sz="2400" b="1" dirty="0" smtClean="0">
                <a:latin typeface="Garamond" panose="02020404030301010803" pitchFamily="18" charset="0"/>
              </a:rPr>
              <a:t>w </a:t>
            </a:r>
            <a:r>
              <a:rPr lang="pl-PL" sz="2400" b="1" dirty="0">
                <a:latin typeface="Garamond" panose="02020404030301010803" pitchFamily="18" charset="0"/>
              </a:rPr>
              <a:t>rodzinnym domu pomocy ponosi </a:t>
            </a:r>
            <a:r>
              <a:rPr lang="pl-PL" sz="2400" b="1" dirty="0" smtClean="0">
                <a:latin typeface="Garamond" panose="02020404030301010803" pitchFamily="18" charset="0"/>
              </a:rPr>
              <a:t>gmina”.</a:t>
            </a:r>
            <a:endParaRPr lang="pl-PL" sz="2400" b="1" dirty="0">
              <a:latin typeface="Garamond" panose="02020404030301010803" pitchFamily="18" charset="0"/>
            </a:endParaRPr>
          </a:p>
        </p:txBody>
      </p:sp>
    </p:spTree>
    <p:extLst>
      <p:ext uri="{BB962C8B-B14F-4D97-AF65-F5344CB8AC3E}">
        <p14:creationId xmlns:p14="http://schemas.microsoft.com/office/powerpoint/2010/main" val="304110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96462" y="1254369"/>
            <a:ext cx="10585938" cy="4524315"/>
          </a:xfrm>
          <a:prstGeom prst="rect">
            <a:avLst/>
          </a:prstGeom>
        </p:spPr>
        <p:txBody>
          <a:bodyPr wrap="square">
            <a:spAutoFit/>
          </a:bodyPr>
          <a:lstStyle/>
          <a:p>
            <a:pPr algn="just"/>
            <a:r>
              <a:rPr lang="pl-PL" sz="3200" b="1" dirty="0" smtClean="0">
                <a:latin typeface="Times New Roman"/>
                <a:cs typeface="Times New Roman"/>
              </a:rPr>
              <a:t>§</a:t>
            </a:r>
            <a:r>
              <a:rPr lang="pl-PL" sz="3200" b="1" dirty="0">
                <a:latin typeface="Garamond" panose="02020404030301010803" pitchFamily="18" charset="0"/>
              </a:rPr>
              <a:t> </a:t>
            </a:r>
            <a:r>
              <a:rPr lang="pl-PL" sz="3200" b="1" dirty="0" smtClean="0">
                <a:latin typeface="Garamond" panose="02020404030301010803" pitchFamily="18" charset="0"/>
              </a:rPr>
              <a:t>9 ust.</a:t>
            </a:r>
            <a:r>
              <a:rPr lang="pl-PL" sz="3200" b="1" dirty="0">
                <a:latin typeface="Garamond" panose="02020404030301010803" pitchFamily="18" charset="0"/>
              </a:rPr>
              <a:t> </a:t>
            </a:r>
            <a:r>
              <a:rPr lang="pl-PL" sz="3200" b="1" dirty="0" smtClean="0">
                <a:latin typeface="Garamond" panose="02020404030301010803" pitchFamily="18" charset="0"/>
              </a:rPr>
              <a:t>1 rozporządzenia w </a:t>
            </a:r>
            <a:r>
              <a:rPr lang="pl-PL" sz="3200" b="1" dirty="0" err="1" smtClean="0">
                <a:latin typeface="Garamond" panose="02020404030301010803" pitchFamily="18" charset="0"/>
              </a:rPr>
              <a:t>ws</a:t>
            </a:r>
            <a:r>
              <a:rPr lang="pl-PL" sz="3200" b="1" dirty="0" smtClean="0">
                <a:latin typeface="Garamond" panose="02020404030301010803" pitchFamily="18" charset="0"/>
              </a:rPr>
              <a:t>. RDP, „</a:t>
            </a:r>
            <a:r>
              <a:rPr lang="pl-PL" sz="3200" b="1" u="sng" dirty="0" smtClean="0">
                <a:solidFill>
                  <a:srgbClr val="FF0000"/>
                </a:solidFill>
                <a:latin typeface="Garamond" panose="02020404030301010803" pitchFamily="18" charset="0"/>
              </a:rPr>
              <a:t>W </a:t>
            </a:r>
            <a:r>
              <a:rPr lang="pl-PL" sz="3200" b="1" u="sng" dirty="0">
                <a:solidFill>
                  <a:srgbClr val="FF0000"/>
                </a:solidFill>
                <a:latin typeface="Garamond" panose="02020404030301010803" pitchFamily="18" charset="0"/>
              </a:rPr>
              <a:t>ramach nadzoru kierownik ośrodka</a:t>
            </a:r>
            <a:r>
              <a:rPr lang="pl-PL" sz="3200" b="1" dirty="0">
                <a:latin typeface="Garamond" panose="02020404030301010803" pitchFamily="18" charset="0"/>
              </a:rPr>
              <a:t>, w imieniu </a:t>
            </a:r>
            <a:r>
              <a:rPr lang="pl-PL" sz="3200" b="1" dirty="0" smtClean="0">
                <a:latin typeface="Garamond" panose="02020404030301010803" pitchFamily="18" charset="0"/>
              </a:rPr>
              <a:t>i </a:t>
            </a:r>
            <a:r>
              <a:rPr lang="pl-PL" sz="3200" b="1" dirty="0">
                <a:latin typeface="Garamond" panose="02020404030301010803" pitchFamily="18" charset="0"/>
              </a:rPr>
              <a:t>z upoważnienia wójta, burmistrza lub prezydenta miasta, </a:t>
            </a:r>
            <a:r>
              <a:rPr lang="pl-PL" sz="3200" b="1" u="sng" dirty="0">
                <a:solidFill>
                  <a:srgbClr val="FF0000"/>
                </a:solidFill>
                <a:latin typeface="Garamond" panose="02020404030301010803" pitchFamily="18" charset="0"/>
              </a:rPr>
              <a:t>przeprowadza kontrolę </a:t>
            </a:r>
            <a:r>
              <a:rPr lang="pl-PL" sz="3200" b="1" dirty="0">
                <a:latin typeface="Garamond" panose="02020404030301010803" pitchFamily="18" charset="0"/>
              </a:rPr>
              <a:t>w rodzinnym domu pomocy </a:t>
            </a:r>
            <a:r>
              <a:rPr lang="pl-PL" sz="3200" b="1" u="sng" dirty="0">
                <a:solidFill>
                  <a:srgbClr val="FF0000"/>
                </a:solidFill>
                <a:latin typeface="Garamond" panose="02020404030301010803" pitchFamily="18" charset="0"/>
              </a:rPr>
              <a:t>co najmniej raz na pół roku</a:t>
            </a:r>
            <a:r>
              <a:rPr lang="pl-PL" sz="3200" b="1" dirty="0">
                <a:latin typeface="Garamond" panose="02020404030301010803" pitchFamily="18" charset="0"/>
              </a:rPr>
              <a:t>.</a:t>
            </a:r>
          </a:p>
          <a:p>
            <a:pPr algn="just"/>
            <a:r>
              <a:rPr lang="pl-PL" sz="3200" b="1" dirty="0">
                <a:latin typeface="Garamond" panose="02020404030301010803" pitchFamily="18" charset="0"/>
              </a:rPr>
              <a:t>2. W przypadku </a:t>
            </a:r>
            <a:r>
              <a:rPr lang="pl-PL" sz="3200" b="1" u="sng" dirty="0">
                <a:solidFill>
                  <a:srgbClr val="FF0000"/>
                </a:solidFill>
                <a:latin typeface="Garamond" panose="02020404030301010803" pitchFamily="18" charset="0"/>
              </a:rPr>
              <a:t>uzasadnionego podejrzenia występowania uchybień lub nieprawidłowości</a:t>
            </a:r>
            <a:r>
              <a:rPr lang="pl-PL" sz="3200" b="1" dirty="0">
                <a:solidFill>
                  <a:srgbClr val="FF0000"/>
                </a:solidFill>
                <a:latin typeface="Garamond" panose="02020404030301010803" pitchFamily="18" charset="0"/>
              </a:rPr>
              <a:t> </a:t>
            </a:r>
            <a:r>
              <a:rPr lang="pl-PL" sz="3200" b="1" dirty="0" smtClean="0">
                <a:latin typeface="Garamond" panose="02020404030301010803" pitchFamily="18" charset="0"/>
              </a:rPr>
              <a:t>w </a:t>
            </a:r>
            <a:r>
              <a:rPr lang="pl-PL" sz="3200" b="1" dirty="0">
                <a:latin typeface="Garamond" panose="02020404030301010803" pitchFamily="18" charset="0"/>
              </a:rPr>
              <a:t>funkcjonowaniu rodzinnego domu pomocy, w tym wskutek złożenia skargi przez osobę przebywającą </a:t>
            </a:r>
            <a:r>
              <a:rPr lang="pl-PL" sz="3200" b="1" dirty="0" smtClean="0">
                <a:latin typeface="Garamond" panose="02020404030301010803" pitchFamily="18" charset="0"/>
              </a:rPr>
              <a:t>w </a:t>
            </a:r>
            <a:r>
              <a:rPr lang="pl-PL" sz="3200" b="1" dirty="0">
                <a:latin typeface="Garamond" panose="02020404030301010803" pitchFamily="18" charset="0"/>
              </a:rPr>
              <a:t>rodzinnym domu pomocy, </a:t>
            </a:r>
            <a:r>
              <a:rPr lang="pl-PL" sz="3200" b="1" u="sng" dirty="0">
                <a:solidFill>
                  <a:srgbClr val="FF0000"/>
                </a:solidFill>
                <a:latin typeface="Garamond" panose="02020404030301010803" pitchFamily="18" charset="0"/>
              </a:rPr>
              <a:t>kierownik ośrodka przeprowadza kontrolę </a:t>
            </a:r>
            <a:r>
              <a:rPr lang="pl-PL" sz="3200" b="1" u="sng" dirty="0" smtClean="0">
                <a:solidFill>
                  <a:srgbClr val="FF0000"/>
                </a:solidFill>
                <a:latin typeface="Garamond" panose="02020404030301010803" pitchFamily="18" charset="0"/>
              </a:rPr>
              <a:t>doraźną</a:t>
            </a:r>
            <a:r>
              <a:rPr lang="pl-PL" sz="3200" b="1" dirty="0" smtClean="0">
                <a:latin typeface="Garamond" panose="02020404030301010803" pitchFamily="18" charset="0"/>
              </a:rPr>
              <a:t>”.</a:t>
            </a:r>
            <a:endParaRPr lang="pl-PL" sz="3200" b="1" dirty="0">
              <a:latin typeface="Garamond" panose="02020404030301010803" pitchFamily="18" charset="0"/>
            </a:endParaRPr>
          </a:p>
        </p:txBody>
      </p:sp>
    </p:spTree>
    <p:extLst>
      <p:ext uri="{BB962C8B-B14F-4D97-AF65-F5344CB8AC3E}">
        <p14:creationId xmlns:p14="http://schemas.microsoft.com/office/powerpoint/2010/main" val="708989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01261" y="1160585"/>
            <a:ext cx="9859107" cy="5601533"/>
          </a:xfrm>
          <a:prstGeom prst="rect">
            <a:avLst/>
          </a:prstGeom>
        </p:spPr>
        <p:txBody>
          <a:bodyPr wrap="square">
            <a:spAutoFit/>
          </a:bodyPr>
          <a:lstStyle/>
          <a:p>
            <a:pPr algn="just"/>
            <a:r>
              <a:rPr lang="pl-PL" sz="3000" b="1" dirty="0">
                <a:solidFill>
                  <a:srgbClr val="FF0000"/>
                </a:solidFill>
                <a:latin typeface="Garamond" panose="02020404030301010803" pitchFamily="18" charset="0"/>
              </a:rPr>
              <a:t>W art. 55 po ust. 2 dodano ust. </a:t>
            </a:r>
            <a:r>
              <a:rPr lang="pl-PL" sz="3000" b="1" dirty="0" smtClean="0">
                <a:solidFill>
                  <a:srgbClr val="FF0000"/>
                </a:solidFill>
                <a:latin typeface="Garamond" panose="02020404030301010803" pitchFamily="18" charset="0"/>
              </a:rPr>
              <a:t>2a–2i:</a:t>
            </a:r>
            <a:endParaRPr lang="pl-PL" sz="3000" b="1" dirty="0">
              <a:solidFill>
                <a:srgbClr val="FF0000"/>
              </a:solidFill>
              <a:latin typeface="Garamond" panose="02020404030301010803" pitchFamily="18" charset="0"/>
            </a:endParaRPr>
          </a:p>
          <a:p>
            <a:pPr algn="just"/>
            <a:r>
              <a:rPr lang="pl-PL" sz="3000" b="1" dirty="0" smtClean="0">
                <a:latin typeface="Garamond" panose="02020404030301010803" pitchFamily="18" charset="0"/>
              </a:rPr>
              <a:t>Przepisy </a:t>
            </a:r>
            <a:r>
              <a:rPr lang="pl-PL" sz="3000" b="1" dirty="0">
                <a:latin typeface="Garamond" panose="02020404030301010803" pitchFamily="18" charset="0"/>
              </a:rPr>
              <a:t>dodane w wyniku nowelizacji ustawy dają możliwość wprowadzenia pewnych ograniczeń w korzystaniu przez mieszkańca domu z należnych mu swobód.</a:t>
            </a:r>
          </a:p>
          <a:p>
            <a:pPr algn="just"/>
            <a:r>
              <a:rPr lang="pl-PL" sz="3000" b="1" dirty="0">
                <a:latin typeface="Garamond" panose="02020404030301010803" pitchFamily="18" charset="0"/>
              </a:rPr>
              <a:t>Jak wynika z uzasadnienia do ustawy z dnia 19 lipca 2019 r. o zmianie ustawy o pomocy społecznej oraz ustawy o ochronie zdrowia psychicznego, mieszkańcy domu pomocy społecznej powinni mieć możliwość </a:t>
            </a:r>
            <a:r>
              <a:rPr lang="pl-PL" sz="3000" b="1" dirty="0" err="1">
                <a:latin typeface="Garamond" panose="02020404030301010803" pitchFamily="18" charset="0"/>
              </a:rPr>
              <a:t>samodecydowania</a:t>
            </a:r>
            <a:r>
              <a:rPr lang="pl-PL" sz="3000" b="1" dirty="0">
                <a:latin typeface="Garamond" panose="02020404030301010803" pitchFamily="18" charset="0"/>
              </a:rPr>
              <a:t> o wyjściach poza teren placówki. W szczególnych jednak okolicznościach, prawo to może  zostać ograniczone.</a:t>
            </a:r>
            <a:r>
              <a:rPr lang="pl-PL" sz="3000" b="1" u="sng" dirty="0">
                <a:latin typeface="Garamond" panose="02020404030301010803" pitchFamily="18" charset="0"/>
              </a:rPr>
              <a:t> </a:t>
            </a:r>
            <a:endParaRPr lang="pl-PL" sz="3000" b="1" u="sng" dirty="0" smtClean="0">
              <a:latin typeface="Garamond" panose="02020404030301010803" pitchFamily="18" charset="0"/>
            </a:endParaRPr>
          </a:p>
          <a:p>
            <a:pPr algn="just"/>
            <a:endParaRPr lang="pl-PL" sz="2800" b="1" dirty="0">
              <a:latin typeface="Garamond" panose="02020404030301010803" pitchFamily="18" charset="0"/>
            </a:endParaRPr>
          </a:p>
        </p:txBody>
      </p:sp>
    </p:spTree>
    <p:extLst>
      <p:ext uri="{BB962C8B-B14F-4D97-AF65-F5344CB8AC3E}">
        <p14:creationId xmlns:p14="http://schemas.microsoft.com/office/powerpoint/2010/main" val="1299486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88123" y="1254369"/>
            <a:ext cx="9249508" cy="5262979"/>
          </a:xfrm>
          <a:prstGeom prst="rect">
            <a:avLst/>
          </a:prstGeom>
        </p:spPr>
        <p:txBody>
          <a:bodyPr wrap="square">
            <a:spAutoFit/>
          </a:bodyPr>
          <a:lstStyle/>
          <a:p>
            <a:pPr algn="just"/>
            <a:r>
              <a:rPr lang="pl-PL" sz="2800" b="1" dirty="0">
                <a:latin typeface="Garamond" panose="02020404030301010803" pitchFamily="18" charset="0"/>
              </a:rPr>
              <a:t>Ograniczenie takie, stosowane w praktyce przez niektóre placówki, jest niezbędne w sytuacji, gdy wyjście poza teren domu lub placówki całodobowej opieki mogłoby poważnie zagrozić zdrowiu lub życiu mieszkańca tego domu lub placówki, z uwagi na jego chorobę psychiczną lub upośledzenie umysłowe, na przykład mieszkaniec </a:t>
            </a:r>
            <a:r>
              <a:rPr lang="pl-PL" sz="2800" b="1" dirty="0" smtClean="0">
                <a:latin typeface="Garamond" panose="02020404030301010803" pitchFamily="18" charset="0"/>
              </a:rPr>
              <a:t/>
            </a:r>
            <a:br>
              <a:rPr lang="pl-PL" sz="2800" b="1" dirty="0" smtClean="0">
                <a:latin typeface="Garamond" panose="02020404030301010803" pitchFamily="18" charset="0"/>
              </a:rPr>
            </a:br>
            <a:r>
              <a:rPr lang="pl-PL" sz="2800" b="1" dirty="0" smtClean="0">
                <a:latin typeface="Garamond" panose="02020404030301010803" pitchFamily="18" charset="0"/>
              </a:rPr>
              <a:t>z </a:t>
            </a:r>
            <a:r>
              <a:rPr lang="pl-PL" sz="2800" b="1" dirty="0">
                <a:latin typeface="Garamond" panose="02020404030301010803" pitchFamily="18" charset="0"/>
              </a:rPr>
              <a:t>amnezją lub nieznający swoich danych osobowych. Mieszkaniec taki będzie mógł opuścić teren placówki wraz z pracownikiem domu, osobą bliską albo opiekunem prawnym. Podstawą prawną do ograniczenia praw osoby umieszczonej w domu pomocy społecznej jest uregulowanie zawarte w art. 55 ust. 2a do 2i ustawy.</a:t>
            </a:r>
          </a:p>
        </p:txBody>
      </p:sp>
    </p:spTree>
    <p:extLst>
      <p:ext uri="{BB962C8B-B14F-4D97-AF65-F5344CB8AC3E}">
        <p14:creationId xmlns:p14="http://schemas.microsoft.com/office/powerpoint/2010/main" val="4056899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89538" y="1230923"/>
            <a:ext cx="9718431" cy="5262979"/>
          </a:xfrm>
          <a:prstGeom prst="rect">
            <a:avLst/>
          </a:prstGeom>
        </p:spPr>
        <p:txBody>
          <a:bodyPr wrap="square">
            <a:spAutoFit/>
          </a:bodyPr>
          <a:lstStyle/>
          <a:p>
            <a:pPr algn="just"/>
            <a:r>
              <a:rPr lang="pl-PL" sz="2800" b="1" dirty="0" smtClean="0">
                <a:solidFill>
                  <a:srgbClr val="FF0000"/>
                </a:solidFill>
                <a:latin typeface="Garamond" panose="02020404030301010803" pitchFamily="18" charset="0"/>
              </a:rPr>
              <a:t>W </a:t>
            </a:r>
            <a:r>
              <a:rPr lang="pl-PL" sz="2800" b="1" dirty="0">
                <a:solidFill>
                  <a:srgbClr val="FF0000"/>
                </a:solidFill>
                <a:latin typeface="Garamond" panose="02020404030301010803" pitchFamily="18" charset="0"/>
              </a:rPr>
              <a:t>art. 55 po ust. 2 </a:t>
            </a:r>
            <a:r>
              <a:rPr lang="pl-PL" sz="2800" b="1" dirty="0" smtClean="0">
                <a:solidFill>
                  <a:srgbClr val="FF0000"/>
                </a:solidFill>
                <a:latin typeface="Garamond" panose="02020404030301010803" pitchFamily="18" charset="0"/>
              </a:rPr>
              <a:t>dodano </a:t>
            </a:r>
            <a:r>
              <a:rPr lang="pl-PL" sz="2800" b="1" dirty="0">
                <a:solidFill>
                  <a:srgbClr val="FF0000"/>
                </a:solidFill>
                <a:latin typeface="Garamond" panose="02020404030301010803" pitchFamily="18" charset="0"/>
              </a:rPr>
              <a:t>ust. 2a–2i w brzmieniu</a:t>
            </a:r>
            <a:r>
              <a:rPr lang="pl-PL" sz="2800" b="1" dirty="0" smtClean="0">
                <a:solidFill>
                  <a:srgbClr val="FF0000"/>
                </a:solidFill>
                <a:latin typeface="Garamond" panose="02020404030301010803" pitchFamily="18" charset="0"/>
              </a:rPr>
              <a:t>:</a:t>
            </a:r>
          </a:p>
          <a:p>
            <a:pPr algn="just"/>
            <a:r>
              <a:rPr lang="pl-PL" sz="2800" b="1" dirty="0">
                <a:latin typeface="Garamond" panose="02020404030301010803" pitchFamily="18" charset="0"/>
              </a:rPr>
              <a:t>„2a. Dom pomocy społecznej może określić zasady zgłaszania przez mieszkańców domu personelowi tego domu wyjść poza jego teren.</a:t>
            </a:r>
          </a:p>
          <a:p>
            <a:pPr algn="just"/>
            <a:r>
              <a:rPr lang="pl-PL" sz="2800" b="1" dirty="0">
                <a:latin typeface="Garamond" panose="02020404030301010803" pitchFamily="18" charset="0"/>
              </a:rPr>
              <a:t>2b. W przypadku gdy brak opieki zagraża życiu lub poważnie zagraża zdrowiu mieszkańca domu będącego osobą z zaburzeniami psychicznymi, dyrektor lub kierownik tego domu może ograniczyć możliwość samodzielnego opuszczania przez tego mieszkańca terenu domu pomocy społecznej na podstawie zaświadczenia lekarza wydanego na czas oznaczony, nie dłuższy niż 6 miesięcy, wskazującego zasadność takiego ograniczenia</a:t>
            </a:r>
            <a:r>
              <a:rPr lang="pl-PL" sz="2800" b="1" dirty="0" smtClean="0">
                <a:latin typeface="Garamond" panose="02020404030301010803" pitchFamily="18" charset="0"/>
              </a:rPr>
              <a:t>.</a:t>
            </a:r>
            <a:r>
              <a:rPr lang="pl-PL" sz="2800" dirty="0" smtClean="0">
                <a:latin typeface="Garamond" panose="02020404030301010803" pitchFamily="18" charset="0"/>
              </a:rPr>
              <a:t> </a:t>
            </a:r>
            <a:endParaRPr lang="pl-PL" sz="2800" dirty="0">
              <a:latin typeface="Garamond" panose="02020404030301010803" pitchFamily="18" charset="0"/>
            </a:endParaRPr>
          </a:p>
        </p:txBody>
      </p:sp>
    </p:spTree>
    <p:extLst>
      <p:ext uri="{BB962C8B-B14F-4D97-AF65-F5344CB8AC3E}">
        <p14:creationId xmlns:p14="http://schemas.microsoft.com/office/powerpoint/2010/main" val="2052220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61292" y="820615"/>
            <a:ext cx="10421816" cy="5262979"/>
          </a:xfrm>
          <a:prstGeom prst="rect">
            <a:avLst/>
          </a:prstGeom>
        </p:spPr>
        <p:txBody>
          <a:bodyPr wrap="square">
            <a:spAutoFit/>
          </a:bodyPr>
          <a:lstStyle/>
          <a:p>
            <a:pPr algn="just"/>
            <a:r>
              <a:rPr lang="pl-PL" sz="2800" b="1" dirty="0">
                <a:latin typeface="Garamond" panose="02020404030301010803" pitchFamily="18" charset="0"/>
              </a:rPr>
              <a:t>2c. Ograniczenie może być wydane na czas oznaczony wskazany w zaświadczeniu lekarza, nie dłuższy niż 6 miesięcy.</a:t>
            </a:r>
          </a:p>
          <a:p>
            <a:pPr algn="just"/>
            <a:r>
              <a:rPr lang="pl-PL" sz="2800" b="1" dirty="0">
                <a:latin typeface="Garamond" panose="02020404030301010803" pitchFamily="18" charset="0"/>
              </a:rPr>
              <a:t>2d. Ograniczenie jest wydawane w formie pisemnej i zawiera wskazanie osoby, której to ograniczenie dotyczy, okresu, na jaki jest wydane, uzasadnienie ograniczenia oraz pouczenie o prawie do złożenia wniosku o uchylenie ograniczenia do sądu opiekuńczego, w którego okręgu znajduje się dom pomocy społecznej.</a:t>
            </a:r>
          </a:p>
          <a:p>
            <a:pPr algn="just"/>
            <a:r>
              <a:rPr lang="pl-PL" sz="2800" b="1" dirty="0">
                <a:latin typeface="Garamond" panose="02020404030301010803" pitchFamily="18" charset="0"/>
              </a:rPr>
              <a:t>2e. Ograniczenie doręcza się mieszkańcowi domu, a gdy jest on osobą ubezwłasnowolnioną całkowicie, również jego przedstawicielowi ustawowemu. Doręczając ograniczenie, dyrektor lub kierownik domu pomocy społecznej poucza mieszkańca domu o prawie do złożenia wniosku o uchylenie ograniczenia.</a:t>
            </a:r>
          </a:p>
        </p:txBody>
      </p:sp>
    </p:spTree>
    <p:extLst>
      <p:ext uri="{BB962C8B-B14F-4D97-AF65-F5344CB8AC3E}">
        <p14:creationId xmlns:p14="http://schemas.microsoft.com/office/powerpoint/2010/main" val="4107903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4294967295"/>
          </p:nvPr>
        </p:nvSpPr>
        <p:spPr>
          <a:xfrm>
            <a:off x="1266092" y="949570"/>
            <a:ext cx="9624646" cy="5176594"/>
          </a:xfrm>
        </p:spPr>
        <p:txBody>
          <a:bodyPr/>
          <a:lstStyle/>
          <a:p>
            <a:pPr marL="0" indent="0" algn="just">
              <a:buNone/>
            </a:pPr>
            <a:r>
              <a:rPr lang="pl-PL" sz="4000" b="1" dirty="0" smtClean="0">
                <a:solidFill>
                  <a:srgbClr val="FF0000"/>
                </a:solidFill>
                <a:effectLst>
                  <a:outerShdw blurRad="38100" dist="38100" dir="2700000" algn="tl">
                    <a:srgbClr val="000000">
                      <a:alpha val="43137"/>
                    </a:srgbClr>
                  </a:outerShdw>
                </a:effectLst>
                <a:latin typeface="Garamond" panose="02020404030301010803" pitchFamily="18" charset="0"/>
              </a:rPr>
              <a:t>Ustawa z </a:t>
            </a:r>
            <a:r>
              <a:rPr lang="pl-PL" sz="4000" b="1" dirty="0">
                <a:solidFill>
                  <a:srgbClr val="FF0000"/>
                </a:solidFill>
                <a:effectLst>
                  <a:outerShdw blurRad="38100" dist="38100" dir="2700000" algn="tl">
                    <a:srgbClr val="000000">
                      <a:alpha val="43137"/>
                    </a:srgbClr>
                  </a:outerShdw>
                </a:effectLst>
                <a:latin typeface="Garamond" panose="02020404030301010803" pitchFamily="18" charset="0"/>
              </a:rPr>
              <a:t>dnia 31 lipca 2019 r</a:t>
            </a:r>
            <a:r>
              <a:rPr lang="pl-PL" sz="4000" b="1" dirty="0" smtClean="0">
                <a:solidFill>
                  <a:srgbClr val="FF0000"/>
                </a:solidFill>
                <a:effectLst>
                  <a:outerShdw blurRad="38100" dist="38100" dir="2700000" algn="tl">
                    <a:srgbClr val="000000">
                      <a:alpha val="43137"/>
                    </a:srgbClr>
                  </a:outerShdw>
                </a:effectLst>
                <a:latin typeface="Garamond" panose="02020404030301010803" pitchFamily="18" charset="0"/>
              </a:rPr>
              <a:t>. </a:t>
            </a:r>
            <a:br>
              <a:rPr lang="pl-PL" sz="4000" b="1" dirty="0" smtClean="0">
                <a:solidFill>
                  <a:srgbClr val="FF0000"/>
                </a:solidFill>
                <a:effectLst>
                  <a:outerShdw blurRad="38100" dist="38100" dir="2700000" algn="tl">
                    <a:srgbClr val="000000">
                      <a:alpha val="43137"/>
                    </a:srgbClr>
                  </a:outerShdw>
                </a:effectLst>
                <a:latin typeface="Garamond" panose="02020404030301010803" pitchFamily="18" charset="0"/>
              </a:rPr>
            </a:br>
            <a:r>
              <a:rPr lang="pl-PL" sz="4000" b="1" dirty="0" smtClean="0">
                <a:solidFill>
                  <a:srgbClr val="FF0000"/>
                </a:solidFill>
                <a:effectLst>
                  <a:outerShdw blurRad="38100" dist="38100" dir="2700000" algn="tl">
                    <a:srgbClr val="000000">
                      <a:alpha val="43137"/>
                    </a:srgbClr>
                  </a:outerShdw>
                </a:effectLst>
                <a:latin typeface="Garamond" panose="02020404030301010803" pitchFamily="18" charset="0"/>
              </a:rPr>
              <a:t>o </a:t>
            </a:r>
            <a:r>
              <a:rPr lang="pl-PL" sz="4000" b="1" dirty="0">
                <a:solidFill>
                  <a:srgbClr val="FF0000"/>
                </a:solidFill>
                <a:effectLst>
                  <a:outerShdw blurRad="38100" dist="38100" dir="2700000" algn="tl">
                    <a:srgbClr val="000000">
                      <a:alpha val="43137"/>
                    </a:srgbClr>
                  </a:outerShdw>
                </a:effectLst>
                <a:latin typeface="Garamond" panose="02020404030301010803" pitchFamily="18" charset="0"/>
              </a:rPr>
              <a:t>świadczeniu uzupełniającym dla osób niezdolnych do samodzielnej egzystencji </a:t>
            </a:r>
            <a:r>
              <a:rPr lang="pl-PL" sz="4000" b="1" dirty="0">
                <a:solidFill>
                  <a:srgbClr val="0000CC"/>
                </a:solidFill>
                <a:effectLst>
                  <a:outerShdw blurRad="38100" dist="38100" dir="2700000" algn="tl">
                    <a:srgbClr val="000000">
                      <a:alpha val="43137"/>
                    </a:srgbClr>
                  </a:outerShdw>
                </a:effectLst>
                <a:latin typeface="Garamond" panose="02020404030301010803" pitchFamily="18" charset="0"/>
              </a:rPr>
              <a:t>(Dz.U. z 2019 r. poz. 1622</a:t>
            </a:r>
            <a:r>
              <a:rPr lang="pl-PL" sz="4000" b="1" dirty="0" smtClean="0">
                <a:solidFill>
                  <a:srgbClr val="0000CC"/>
                </a:solidFill>
                <a:effectLst>
                  <a:outerShdw blurRad="38100" dist="38100" dir="2700000" algn="tl">
                    <a:srgbClr val="000000">
                      <a:alpha val="43137"/>
                    </a:srgbClr>
                  </a:outerShdw>
                </a:effectLst>
                <a:latin typeface="Garamond" panose="02020404030301010803" pitchFamily="18" charset="0"/>
              </a:rPr>
              <a:t>)</a:t>
            </a:r>
          </a:p>
          <a:p>
            <a:pPr marL="0" indent="0" algn="just">
              <a:buNone/>
            </a:pPr>
            <a:r>
              <a:rPr lang="pl-PL" sz="4000" b="1" dirty="0" smtClean="0">
                <a:solidFill>
                  <a:srgbClr val="0000CC"/>
                </a:solidFill>
                <a:effectLst>
                  <a:outerShdw blurRad="38100" dist="38100" dir="2700000" algn="tl">
                    <a:srgbClr val="000000">
                      <a:alpha val="43137"/>
                    </a:srgbClr>
                  </a:outerShdw>
                </a:effectLst>
                <a:latin typeface="Garamond" panose="02020404030301010803" pitchFamily="18" charset="0"/>
              </a:rPr>
              <a:t>zmieniająca, od 1 października 2019 r., ustawę z dnia 12 marca 2004 r. o pomocy społecznej:</a:t>
            </a:r>
            <a:endParaRPr lang="pl-PL" sz="4000" b="1" dirty="0">
              <a:solidFill>
                <a:srgbClr val="0000CC"/>
              </a:solidFill>
              <a:effectLst>
                <a:outerShdw blurRad="38100" dist="38100" dir="2700000" algn="tl">
                  <a:srgbClr val="000000">
                    <a:alpha val="43137"/>
                  </a:srgbClr>
                </a:outerShdw>
              </a:effectLst>
              <a:latin typeface="Garamond" panose="02020404030301010803" pitchFamily="18" charset="0"/>
            </a:endParaRPr>
          </a:p>
          <a:p>
            <a:endParaRPr lang="pl-PL" dirty="0"/>
          </a:p>
        </p:txBody>
      </p:sp>
    </p:spTree>
    <p:extLst>
      <p:ext uri="{BB962C8B-B14F-4D97-AF65-F5344CB8AC3E}">
        <p14:creationId xmlns:p14="http://schemas.microsoft.com/office/powerpoint/2010/main" val="1685095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90954" y="902677"/>
            <a:ext cx="10832123" cy="6124754"/>
          </a:xfrm>
          <a:prstGeom prst="rect">
            <a:avLst/>
          </a:prstGeom>
        </p:spPr>
        <p:txBody>
          <a:bodyPr wrap="square">
            <a:spAutoFit/>
          </a:bodyPr>
          <a:lstStyle/>
          <a:p>
            <a:pPr algn="just"/>
            <a:r>
              <a:rPr lang="pl-PL" sz="2800" b="1" dirty="0">
                <a:latin typeface="Garamond" panose="02020404030301010803" pitchFamily="18" charset="0"/>
              </a:rPr>
              <a:t>2f. Informację o ograniczeniu dyrektor lub kierownik domu pomocy społecznej przesyła do sądu opiekuńczego, w którego okręgu znajduje się ten dom, w terminie 3 dni od dnia doręczenia ograniczenia mieszkańcowi domu.</a:t>
            </a:r>
          </a:p>
          <a:p>
            <a:pPr algn="just"/>
            <a:r>
              <a:rPr lang="pl-PL" sz="2800" b="1" dirty="0">
                <a:latin typeface="Garamond" panose="02020404030301010803" pitchFamily="18" charset="0"/>
              </a:rPr>
              <a:t>2g. Mieszkaniec domu, w tym również mieszkaniec ubezwłasnowolniony, jego przedstawiciel ustawowy, małżonek, krewny w linii prostej, rodzeństwo oraz osoba sprawująca nad nim faktyczną opiekę mogą wystąpić do sądu opiekuńczego, w którego okręgu znajduje się dom pomocy społecznej, z wnioskiem o uchylenie ograniczenia.</a:t>
            </a:r>
          </a:p>
          <a:p>
            <a:pPr algn="just"/>
            <a:r>
              <a:rPr lang="pl-PL" sz="2800" b="1" dirty="0">
                <a:latin typeface="Garamond" panose="02020404030301010803" pitchFamily="18" charset="0"/>
              </a:rPr>
              <a:t>2h. W sprawach określonych w ust. 2d sąd opiekuńczy orzeka niezwłocznie po przeprowadzeniu rozprawy. Rozprawa powinna się odbyć nie później niż w terminie 14 dni od dnia wpływu wniosku o uchylenie ograniczenia.</a:t>
            </a:r>
          </a:p>
        </p:txBody>
      </p:sp>
    </p:spTree>
    <p:extLst>
      <p:ext uri="{BB962C8B-B14F-4D97-AF65-F5344CB8AC3E}">
        <p14:creationId xmlns:p14="http://schemas.microsoft.com/office/powerpoint/2010/main" val="3499008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12277" y="1535723"/>
            <a:ext cx="9214338" cy="4708981"/>
          </a:xfrm>
          <a:prstGeom prst="rect">
            <a:avLst/>
          </a:prstGeom>
        </p:spPr>
        <p:txBody>
          <a:bodyPr wrap="square">
            <a:spAutoFit/>
          </a:bodyPr>
          <a:lstStyle/>
          <a:p>
            <a:pPr algn="just"/>
            <a:r>
              <a:rPr lang="pl-PL" sz="3000" b="1" dirty="0">
                <a:latin typeface="Garamond" panose="02020404030301010803" pitchFamily="18" charset="0"/>
              </a:rPr>
              <a:t>2i. Za szkodę wyrządzoną przez niezgodne z prawem działanie w zakresie ograniczenia możliwości samodzielnego opuszczania terenu domu pomocy społecznej przez jego mieszkańca odpowiedzialność ponosi </a:t>
            </a:r>
            <a:r>
              <a:rPr lang="pl-PL" sz="3000" b="1" dirty="0">
                <a:solidFill>
                  <a:srgbClr val="FF0000"/>
                </a:solidFill>
                <a:latin typeface="Garamond" panose="02020404030301010803" pitchFamily="18" charset="0"/>
              </a:rPr>
              <a:t>podmiot prowadzący dom pomocy społecznej lub</a:t>
            </a:r>
            <a:r>
              <a:rPr lang="pl-PL" sz="3000" b="1" dirty="0">
                <a:latin typeface="Garamond" panose="02020404030301010803" pitchFamily="18" charset="0"/>
              </a:rPr>
              <a:t>, w przypadku domu pomocy społecznej prowadzonego na zlecenie, </a:t>
            </a:r>
            <a:r>
              <a:rPr lang="pl-PL" sz="3000" b="1" dirty="0">
                <a:solidFill>
                  <a:srgbClr val="FF0000"/>
                </a:solidFill>
                <a:latin typeface="Garamond" panose="02020404030301010803" pitchFamily="18" charset="0"/>
              </a:rPr>
              <a:t>odpowiedzialność solidarną ponoszą jednostka samorządu terytorialnego oraz podmiot prowadzący dom pomocy społecznej na jej </a:t>
            </a:r>
            <a:r>
              <a:rPr lang="pl-PL" sz="3000" b="1" dirty="0" smtClean="0">
                <a:solidFill>
                  <a:srgbClr val="FF0000"/>
                </a:solidFill>
                <a:latin typeface="Garamond" panose="02020404030301010803" pitchFamily="18" charset="0"/>
              </a:rPr>
              <a:t>zlecenie</a:t>
            </a:r>
            <a:r>
              <a:rPr lang="pl-PL" sz="3000" b="1" dirty="0" smtClean="0">
                <a:latin typeface="Garamond" panose="02020404030301010803" pitchFamily="18" charset="0"/>
              </a:rPr>
              <a:t>”.</a:t>
            </a:r>
            <a:endParaRPr lang="pl-PL" sz="3000" b="1" dirty="0">
              <a:latin typeface="Garamond" panose="02020404030301010803" pitchFamily="18" charset="0"/>
            </a:endParaRPr>
          </a:p>
        </p:txBody>
      </p:sp>
    </p:spTree>
    <p:extLst>
      <p:ext uri="{BB962C8B-B14F-4D97-AF65-F5344CB8AC3E}">
        <p14:creationId xmlns:p14="http://schemas.microsoft.com/office/powerpoint/2010/main" val="1301939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90954" y="1078523"/>
            <a:ext cx="10374923" cy="5632311"/>
          </a:xfrm>
          <a:prstGeom prst="rect">
            <a:avLst/>
          </a:prstGeom>
        </p:spPr>
        <p:txBody>
          <a:bodyPr wrap="square">
            <a:spAutoFit/>
          </a:bodyPr>
          <a:lstStyle/>
          <a:p>
            <a:pPr algn="just"/>
            <a:r>
              <a:rPr lang="pl-PL" sz="4000" b="1" dirty="0">
                <a:latin typeface="Garamond" panose="02020404030301010803" pitchFamily="18" charset="0"/>
              </a:rPr>
              <a:t>Art. 59 </a:t>
            </a:r>
            <a:r>
              <a:rPr lang="pl-PL" sz="4000" b="1" dirty="0" smtClean="0">
                <a:latin typeface="Garamond" panose="02020404030301010803" pitchFamily="18" charset="0"/>
              </a:rPr>
              <a:t>ust. 1 ustawy - [Decyzja </a:t>
            </a:r>
            <a:r>
              <a:rPr lang="pl-PL" sz="4000" b="1" dirty="0">
                <a:latin typeface="Garamond" panose="02020404030301010803" pitchFamily="18" charset="0"/>
              </a:rPr>
              <a:t>o skierowaniu] </a:t>
            </a:r>
            <a:r>
              <a:rPr lang="pl-PL" sz="4000" b="1" u="sng" dirty="0" smtClean="0">
                <a:latin typeface="Garamond" panose="02020404030301010803" pitchFamily="18" charset="0"/>
              </a:rPr>
              <a:t>otrzymał brzmienie</a:t>
            </a:r>
            <a:r>
              <a:rPr lang="pl-PL" sz="4000" b="1" dirty="0" smtClean="0">
                <a:latin typeface="Garamond" panose="02020404030301010803" pitchFamily="18" charset="0"/>
              </a:rPr>
              <a:t>:</a:t>
            </a:r>
            <a:endParaRPr lang="pl-PL" sz="4000" dirty="0">
              <a:latin typeface="Garamond" panose="02020404030301010803" pitchFamily="18" charset="0"/>
            </a:endParaRPr>
          </a:p>
          <a:p>
            <a:pPr algn="just"/>
            <a:r>
              <a:rPr lang="pl-PL" sz="4000" b="1" dirty="0" smtClean="0">
                <a:latin typeface="Garamond" panose="02020404030301010803" pitchFamily="18" charset="0"/>
              </a:rPr>
              <a:t>Decyzję </a:t>
            </a:r>
            <a:r>
              <a:rPr lang="pl-PL" sz="4000" b="1" dirty="0">
                <a:latin typeface="Garamond" panose="02020404030301010803" pitchFamily="18" charset="0"/>
              </a:rPr>
              <a:t>o skierowaniu do domu pomocy społecznej i </a:t>
            </a:r>
            <a:r>
              <a:rPr lang="pl-PL" sz="4000" b="1" u="sng" dirty="0">
                <a:latin typeface="Garamond" panose="02020404030301010803" pitchFamily="18" charset="0"/>
              </a:rPr>
              <a:t>decyzję ustalającą opłatę </a:t>
            </a:r>
            <a:r>
              <a:rPr lang="pl-PL" sz="4000" b="1" u="sng" dirty="0">
                <a:solidFill>
                  <a:srgbClr val="FF0000"/>
                </a:solidFill>
                <a:latin typeface="Garamond" panose="02020404030301010803" pitchFamily="18" charset="0"/>
              </a:rPr>
              <a:t>mieszkańca domu</a:t>
            </a:r>
            <a:r>
              <a:rPr lang="pl-PL" sz="4000" b="1" u="sng" dirty="0">
                <a:latin typeface="Garamond" panose="02020404030301010803" pitchFamily="18" charset="0"/>
              </a:rPr>
              <a:t> </a:t>
            </a:r>
            <a:r>
              <a:rPr lang="pl-PL" sz="4000" b="1" u="sng" dirty="0">
                <a:solidFill>
                  <a:srgbClr val="FF0000"/>
                </a:solidFill>
                <a:latin typeface="Garamond" panose="02020404030301010803" pitchFamily="18" charset="0"/>
              </a:rPr>
              <a:t>za jego </a:t>
            </a:r>
            <a:r>
              <a:rPr lang="pl-PL" sz="4000" b="1" u="sng" dirty="0" smtClean="0">
                <a:solidFill>
                  <a:srgbClr val="FF0000"/>
                </a:solidFill>
                <a:latin typeface="Garamond" panose="02020404030301010803" pitchFamily="18" charset="0"/>
              </a:rPr>
              <a:t>pobyt (NIE GMINY)</a:t>
            </a:r>
            <a:r>
              <a:rPr lang="pl-PL" sz="4000" b="1" dirty="0" smtClean="0">
                <a:solidFill>
                  <a:srgbClr val="FF0000"/>
                </a:solidFill>
                <a:latin typeface="Garamond" panose="02020404030301010803" pitchFamily="18" charset="0"/>
              </a:rPr>
              <a:t> </a:t>
            </a:r>
            <a:r>
              <a:rPr lang="pl-PL" sz="4000" b="1" dirty="0">
                <a:latin typeface="Garamond" panose="02020404030301010803" pitchFamily="18" charset="0"/>
              </a:rPr>
              <a:t>w domu pomocy społecznej wydaje organ gminy właściwej dla tej osoby w dniu jej kierowania do domu pomocy społecznej. </a:t>
            </a:r>
          </a:p>
          <a:p>
            <a:pPr algn="just"/>
            <a:r>
              <a:rPr lang="pl-PL" sz="4000" b="1" dirty="0">
                <a:latin typeface="Garamond" panose="02020404030301010803" pitchFamily="18" charset="0"/>
                <a:hlinkClick r:id="rId2" action="ppaction://hlinkfile"/>
              </a:rPr>
              <a:t> </a:t>
            </a:r>
            <a:endParaRPr lang="pl-PL" sz="4000" b="1" dirty="0">
              <a:latin typeface="Garamond" panose="02020404030301010803" pitchFamily="18" charset="0"/>
            </a:endParaRPr>
          </a:p>
        </p:txBody>
      </p:sp>
    </p:spTree>
    <p:extLst>
      <p:ext uri="{BB962C8B-B14F-4D97-AF65-F5344CB8AC3E}">
        <p14:creationId xmlns:p14="http://schemas.microsoft.com/office/powerpoint/2010/main" val="2910415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86154" y="1008185"/>
            <a:ext cx="11277599" cy="5693866"/>
          </a:xfrm>
          <a:prstGeom prst="rect">
            <a:avLst/>
          </a:prstGeom>
        </p:spPr>
        <p:txBody>
          <a:bodyPr wrap="square">
            <a:spAutoFit/>
          </a:bodyPr>
          <a:lstStyle/>
          <a:p>
            <a:r>
              <a:rPr lang="pl-PL" sz="2800" b="1" dirty="0" smtClean="0">
                <a:latin typeface="Garamond" panose="02020404030301010803" pitchFamily="18" charset="0"/>
              </a:rPr>
              <a:t>Art. 59 ust</a:t>
            </a:r>
            <a:r>
              <a:rPr lang="pl-PL" sz="2800" b="1" dirty="0">
                <a:latin typeface="Garamond" panose="02020404030301010803" pitchFamily="18" charset="0"/>
              </a:rPr>
              <a:t>. 5 i 6 </a:t>
            </a:r>
            <a:r>
              <a:rPr lang="pl-PL" sz="2800" b="1" dirty="0" smtClean="0">
                <a:latin typeface="Garamond" panose="02020404030301010803" pitchFamily="18" charset="0"/>
              </a:rPr>
              <a:t>ustawy, otrzymał </a:t>
            </a:r>
            <a:r>
              <a:rPr lang="pl-PL" sz="2800" b="1" dirty="0">
                <a:latin typeface="Garamond" panose="02020404030301010803" pitchFamily="18" charset="0"/>
              </a:rPr>
              <a:t>brzmienie: </a:t>
            </a:r>
          </a:p>
          <a:p>
            <a:pPr algn="just"/>
            <a:r>
              <a:rPr lang="pl-PL" sz="2800" dirty="0">
                <a:latin typeface="Garamond" panose="02020404030301010803" pitchFamily="18" charset="0"/>
              </a:rPr>
              <a:t>„5. W przypadku regionalnego domu pomocy społecznej finansowanego </a:t>
            </a:r>
            <a:r>
              <a:rPr lang="pl-PL" sz="2800" dirty="0" smtClean="0">
                <a:latin typeface="Garamond" panose="02020404030301010803" pitchFamily="18" charset="0"/>
              </a:rPr>
              <a:t/>
            </a:r>
            <a:br>
              <a:rPr lang="pl-PL" sz="2800" dirty="0" smtClean="0">
                <a:latin typeface="Garamond" panose="02020404030301010803" pitchFamily="18" charset="0"/>
              </a:rPr>
            </a:br>
            <a:r>
              <a:rPr lang="pl-PL" sz="2800" dirty="0" smtClean="0">
                <a:latin typeface="Garamond" panose="02020404030301010803" pitchFamily="18" charset="0"/>
              </a:rPr>
              <a:t>z </a:t>
            </a:r>
            <a:r>
              <a:rPr lang="pl-PL" sz="2800" dirty="0">
                <a:latin typeface="Garamond" panose="02020404030301010803" pitchFamily="18" charset="0"/>
              </a:rPr>
              <a:t>dochodów własnych samorządu województwa decyzję o skierowaniu wydaje organ gminy, a decyzję o umieszczeniu </a:t>
            </a:r>
            <a:r>
              <a:rPr lang="pl-PL" sz="2800" dirty="0" smtClean="0">
                <a:latin typeface="Garamond" panose="02020404030301010803" pitchFamily="18" charset="0"/>
              </a:rPr>
              <a:t>i </a:t>
            </a:r>
            <a:r>
              <a:rPr lang="pl-PL" sz="2800" b="1" u="sng" dirty="0">
                <a:solidFill>
                  <a:srgbClr val="FF0000"/>
                </a:solidFill>
                <a:latin typeface="Garamond" panose="02020404030301010803" pitchFamily="18" charset="0"/>
              </a:rPr>
              <a:t>opłacie mieszkańca domu za jego </a:t>
            </a:r>
            <a:r>
              <a:rPr lang="pl-PL" sz="2800" b="1" u="sng" dirty="0" smtClean="0">
                <a:solidFill>
                  <a:srgbClr val="FF0000"/>
                </a:solidFill>
                <a:latin typeface="Garamond" panose="02020404030301010803" pitchFamily="18" charset="0"/>
              </a:rPr>
              <a:t>pobyt</a:t>
            </a:r>
            <a:r>
              <a:rPr lang="pl-PL" sz="2800" b="1" dirty="0" smtClean="0">
                <a:solidFill>
                  <a:srgbClr val="FF0000"/>
                </a:solidFill>
                <a:latin typeface="Garamond" panose="02020404030301010803" pitchFamily="18" charset="0"/>
              </a:rPr>
              <a:t> </a:t>
            </a:r>
            <a:r>
              <a:rPr lang="pl-PL" sz="2800" dirty="0">
                <a:latin typeface="Garamond" panose="02020404030301010803" pitchFamily="18" charset="0"/>
              </a:rPr>
              <a:t>w tym domu wydaje marszałek województwa na podstawie art. 61 ust. 1 pkt 1 i ust. 2 pkt 1, przy czym art. 64, </a:t>
            </a:r>
            <a:r>
              <a:rPr lang="pl-PL" sz="2800" b="1" u="sng" dirty="0">
                <a:solidFill>
                  <a:srgbClr val="FF0000"/>
                </a:solidFill>
                <a:latin typeface="Garamond" panose="02020404030301010803" pitchFamily="18" charset="0"/>
              </a:rPr>
              <a:t>art. 64a i art. 64b </a:t>
            </a:r>
            <a:r>
              <a:rPr lang="pl-PL" sz="2800" dirty="0">
                <a:latin typeface="Garamond" panose="02020404030301010803" pitchFamily="18" charset="0"/>
              </a:rPr>
              <a:t>stosuje się odpowiednio. </a:t>
            </a:r>
          </a:p>
          <a:p>
            <a:pPr algn="just"/>
            <a:r>
              <a:rPr lang="pl-PL" sz="2800" dirty="0">
                <a:latin typeface="Garamond" panose="02020404030301010803" pitchFamily="18" charset="0"/>
              </a:rPr>
              <a:t>6. W przypadku regionalnego domu pomocy społecznej, o którym mowa </a:t>
            </a:r>
            <a:r>
              <a:rPr lang="pl-PL" sz="2800" dirty="0" smtClean="0">
                <a:latin typeface="Garamond" panose="02020404030301010803" pitchFamily="18" charset="0"/>
              </a:rPr>
              <a:t/>
            </a:r>
            <a:br>
              <a:rPr lang="pl-PL" sz="2800" dirty="0" smtClean="0">
                <a:latin typeface="Garamond" panose="02020404030301010803" pitchFamily="18" charset="0"/>
              </a:rPr>
            </a:br>
            <a:r>
              <a:rPr lang="pl-PL" sz="2800" dirty="0" smtClean="0">
                <a:latin typeface="Garamond" panose="02020404030301010803" pitchFamily="18" charset="0"/>
              </a:rPr>
              <a:t>w </a:t>
            </a:r>
            <a:r>
              <a:rPr lang="pl-PL" sz="2800" dirty="0">
                <a:latin typeface="Garamond" panose="02020404030301010803" pitchFamily="18" charset="0"/>
              </a:rPr>
              <a:t>art. 56 pkt 7, decyzję o </a:t>
            </a:r>
            <a:r>
              <a:rPr lang="pl-PL" sz="2800" dirty="0" smtClean="0">
                <a:latin typeface="Garamond" panose="02020404030301010803" pitchFamily="18" charset="0"/>
              </a:rPr>
              <a:t>skierowaniu </a:t>
            </a:r>
            <a:r>
              <a:rPr lang="pl-PL" sz="2800" dirty="0">
                <a:latin typeface="Garamond" panose="02020404030301010803" pitchFamily="18" charset="0"/>
              </a:rPr>
              <a:t>do domu </a:t>
            </a:r>
            <a:r>
              <a:rPr lang="pl-PL" sz="2800" dirty="0" smtClean="0">
                <a:latin typeface="Garamond" panose="02020404030301010803" pitchFamily="18" charset="0"/>
              </a:rPr>
              <a:t>pomocy społecznej </a:t>
            </a:r>
            <a:r>
              <a:rPr lang="pl-PL" sz="2800" dirty="0">
                <a:latin typeface="Garamond" panose="02020404030301010803" pitchFamily="18" charset="0"/>
              </a:rPr>
              <a:t>i decyzję ustalającą </a:t>
            </a:r>
            <a:r>
              <a:rPr lang="pl-PL" sz="2800" b="1" u="sng" dirty="0">
                <a:solidFill>
                  <a:srgbClr val="FF0000"/>
                </a:solidFill>
                <a:latin typeface="Garamond" panose="02020404030301010803" pitchFamily="18" charset="0"/>
              </a:rPr>
              <a:t>opłatę mieszkańca domu za jego pobyt</a:t>
            </a:r>
            <a:r>
              <a:rPr lang="pl-PL" sz="2800" b="1" dirty="0">
                <a:solidFill>
                  <a:srgbClr val="FF0000"/>
                </a:solidFill>
                <a:latin typeface="Garamond" panose="02020404030301010803" pitchFamily="18" charset="0"/>
              </a:rPr>
              <a:t> </a:t>
            </a:r>
            <a:r>
              <a:rPr lang="pl-PL" sz="2800" dirty="0">
                <a:latin typeface="Garamond" panose="02020404030301010803" pitchFamily="18" charset="0"/>
              </a:rPr>
              <a:t>w domu pomocy społecznej wydaje organ gminy właściwej dla tej osoby w dniu jej kierowania do domu pomocy społecznej. Decyzję </a:t>
            </a:r>
            <a:r>
              <a:rPr lang="pl-PL" sz="2800" dirty="0" smtClean="0">
                <a:latin typeface="Garamond" panose="02020404030301010803" pitchFamily="18" charset="0"/>
              </a:rPr>
              <a:t>o </a:t>
            </a:r>
            <a:r>
              <a:rPr lang="pl-PL" sz="2800" dirty="0">
                <a:latin typeface="Garamond" panose="02020404030301010803" pitchFamily="18" charset="0"/>
              </a:rPr>
              <a:t>umieszczeniu w regionalnym domu pomocy społecznej wydaje marszałek </a:t>
            </a:r>
            <a:r>
              <a:rPr lang="pl-PL" sz="2800" dirty="0" smtClean="0">
                <a:latin typeface="Garamond" panose="02020404030301010803" pitchFamily="18" charset="0"/>
              </a:rPr>
              <a:t>województwa.” </a:t>
            </a:r>
            <a:endParaRPr lang="pl-PL" sz="2800" dirty="0">
              <a:latin typeface="Garamond" panose="02020404030301010803" pitchFamily="18" charset="0"/>
            </a:endParaRPr>
          </a:p>
        </p:txBody>
      </p:sp>
    </p:spTree>
    <p:extLst>
      <p:ext uri="{BB962C8B-B14F-4D97-AF65-F5344CB8AC3E}">
        <p14:creationId xmlns:p14="http://schemas.microsoft.com/office/powerpoint/2010/main" val="974721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41231" y="1664677"/>
            <a:ext cx="9472246" cy="4524315"/>
          </a:xfrm>
          <a:prstGeom prst="rect">
            <a:avLst/>
          </a:prstGeom>
        </p:spPr>
        <p:txBody>
          <a:bodyPr wrap="square">
            <a:spAutoFit/>
          </a:bodyPr>
          <a:lstStyle/>
          <a:p>
            <a:r>
              <a:rPr lang="pl-PL" sz="3200" b="1" dirty="0" smtClean="0">
                <a:latin typeface="Garamond" panose="02020404030301010803" pitchFamily="18" charset="0"/>
              </a:rPr>
              <a:t>W </a:t>
            </a:r>
            <a:r>
              <a:rPr lang="pl-PL" sz="3200" b="1" dirty="0">
                <a:latin typeface="Garamond" panose="02020404030301010803" pitchFamily="18" charset="0"/>
              </a:rPr>
              <a:t>art. </a:t>
            </a:r>
            <a:r>
              <a:rPr lang="pl-PL" sz="3200" b="1" dirty="0" smtClean="0">
                <a:latin typeface="Garamond" panose="02020404030301010803" pitchFamily="18" charset="0"/>
              </a:rPr>
              <a:t>61 ustawy o pomocy społecznej: </a:t>
            </a:r>
            <a:r>
              <a:rPr lang="pl-PL" sz="3200" b="1" dirty="0">
                <a:latin typeface="Garamond" panose="02020404030301010803" pitchFamily="18" charset="0"/>
              </a:rPr>
              <a:t> </a:t>
            </a:r>
            <a:r>
              <a:rPr lang="pl-PL" sz="3200" b="1" dirty="0" smtClean="0">
                <a:solidFill>
                  <a:srgbClr val="FF0000"/>
                </a:solidFill>
                <a:latin typeface="Garamond" panose="02020404030301010803" pitchFamily="18" charset="0"/>
              </a:rPr>
              <a:t>po </a:t>
            </a:r>
            <a:r>
              <a:rPr lang="pl-PL" sz="3200" b="1" dirty="0">
                <a:solidFill>
                  <a:srgbClr val="FF0000"/>
                </a:solidFill>
                <a:latin typeface="Garamond" panose="02020404030301010803" pitchFamily="18" charset="0"/>
              </a:rPr>
              <a:t>ust. 2c </a:t>
            </a:r>
            <a:r>
              <a:rPr lang="pl-PL" sz="3200" b="1" dirty="0" smtClean="0">
                <a:solidFill>
                  <a:srgbClr val="FF0000"/>
                </a:solidFill>
                <a:latin typeface="Garamond" panose="02020404030301010803" pitchFamily="18" charset="0"/>
              </a:rPr>
              <a:t>dodano ust</a:t>
            </a:r>
            <a:r>
              <a:rPr lang="pl-PL" sz="3200" b="1" dirty="0">
                <a:solidFill>
                  <a:srgbClr val="FF0000"/>
                </a:solidFill>
                <a:latin typeface="Garamond" panose="02020404030301010803" pitchFamily="18" charset="0"/>
              </a:rPr>
              <a:t>. 2d–2f w brzmieniu</a:t>
            </a:r>
            <a:r>
              <a:rPr lang="pl-PL" sz="3200" b="1" dirty="0">
                <a:latin typeface="Garamond" panose="02020404030301010803" pitchFamily="18" charset="0"/>
              </a:rPr>
              <a:t>: </a:t>
            </a:r>
          </a:p>
          <a:p>
            <a:pPr algn="just"/>
            <a:r>
              <a:rPr lang="pl-PL" sz="3200" b="1" dirty="0">
                <a:latin typeface="Garamond" panose="02020404030301010803" pitchFamily="18" charset="0"/>
              </a:rPr>
              <a:t>„2d. W przypadku </a:t>
            </a:r>
            <a:r>
              <a:rPr lang="pl-PL" sz="3200" b="1" u="sng" dirty="0">
                <a:solidFill>
                  <a:srgbClr val="FF0000"/>
                </a:solidFill>
                <a:latin typeface="Garamond" panose="02020404030301010803" pitchFamily="18" charset="0"/>
              </a:rPr>
              <a:t>odmowy</a:t>
            </a:r>
            <a:r>
              <a:rPr lang="pl-PL" sz="3200" b="1" dirty="0">
                <a:latin typeface="Garamond" panose="02020404030301010803" pitchFamily="18" charset="0"/>
              </a:rPr>
              <a:t> przez osoby, o których mowa w ust. 1 pkt 2, </a:t>
            </a:r>
            <a:r>
              <a:rPr lang="pl-PL" sz="3200" b="1" dirty="0">
                <a:solidFill>
                  <a:srgbClr val="FF0000"/>
                </a:solidFill>
                <a:latin typeface="Garamond" panose="02020404030301010803" pitchFamily="18" charset="0"/>
              </a:rPr>
              <a:t>zawarcia umowy</a:t>
            </a:r>
            <a:r>
              <a:rPr lang="pl-PL" sz="3200" b="1" dirty="0">
                <a:latin typeface="Garamond" panose="02020404030301010803" pitchFamily="18" charset="0"/>
              </a:rPr>
              <a:t>, o której mowa w art. 103 ust. 2, </a:t>
            </a:r>
            <a:r>
              <a:rPr lang="pl-PL" sz="3200" b="1" u="sng" dirty="0">
                <a:solidFill>
                  <a:srgbClr val="FF0000"/>
                </a:solidFill>
                <a:latin typeface="Garamond" panose="02020404030301010803" pitchFamily="18" charset="0"/>
              </a:rPr>
              <a:t>wysokość ich opłaty za pobyt mieszkańca domu w domu pomocy społecznej ustala w drodze decyzji organ gminy </a:t>
            </a:r>
            <a:r>
              <a:rPr lang="pl-PL" sz="3200" b="1" dirty="0">
                <a:latin typeface="Garamond" panose="02020404030301010803" pitchFamily="18" charset="0"/>
              </a:rPr>
              <a:t>właściwej zgodnie </a:t>
            </a:r>
            <a:r>
              <a:rPr lang="pl-PL" sz="3200" b="1" dirty="0" smtClean="0">
                <a:latin typeface="Garamond" panose="02020404030301010803" pitchFamily="18" charset="0"/>
              </a:rPr>
              <a:t/>
            </a:r>
            <a:br>
              <a:rPr lang="pl-PL" sz="3200" b="1" dirty="0" smtClean="0">
                <a:latin typeface="Garamond" panose="02020404030301010803" pitchFamily="18" charset="0"/>
              </a:rPr>
            </a:br>
            <a:r>
              <a:rPr lang="pl-PL" sz="3200" b="1" dirty="0" smtClean="0">
                <a:latin typeface="Garamond" panose="02020404030301010803" pitchFamily="18" charset="0"/>
              </a:rPr>
              <a:t>z </a:t>
            </a:r>
            <a:r>
              <a:rPr lang="pl-PL" sz="3200" b="1" dirty="0">
                <a:latin typeface="Garamond" panose="02020404030301010803" pitchFamily="18" charset="0"/>
              </a:rPr>
              <a:t>art. 59 ust. 1, z uwzględnieniem ograniczeń, </a:t>
            </a:r>
            <a:r>
              <a:rPr lang="pl-PL" sz="3200" b="1" dirty="0" smtClean="0">
                <a:latin typeface="Garamond" panose="02020404030301010803" pitchFamily="18" charset="0"/>
              </a:rPr>
              <a:t/>
            </a:r>
            <a:br>
              <a:rPr lang="pl-PL" sz="3200" b="1" dirty="0" smtClean="0">
                <a:latin typeface="Garamond" panose="02020404030301010803" pitchFamily="18" charset="0"/>
              </a:rPr>
            </a:br>
            <a:r>
              <a:rPr lang="pl-PL" sz="3200" b="1" dirty="0" smtClean="0">
                <a:latin typeface="Garamond" panose="02020404030301010803" pitchFamily="18" charset="0"/>
              </a:rPr>
              <a:t>o </a:t>
            </a:r>
            <a:r>
              <a:rPr lang="pl-PL" sz="3200" b="1" dirty="0">
                <a:latin typeface="Garamond" panose="02020404030301010803" pitchFamily="18" charset="0"/>
              </a:rPr>
              <a:t>których mowa w ust. 2 pkt 2 i art. 103 ust. 2. </a:t>
            </a:r>
          </a:p>
        </p:txBody>
      </p:sp>
    </p:spTree>
    <p:extLst>
      <p:ext uri="{BB962C8B-B14F-4D97-AF65-F5344CB8AC3E}">
        <p14:creationId xmlns:p14="http://schemas.microsoft.com/office/powerpoint/2010/main" val="1810678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47445" y="1500553"/>
            <a:ext cx="9589477" cy="4832092"/>
          </a:xfrm>
          <a:prstGeom prst="rect">
            <a:avLst/>
          </a:prstGeom>
        </p:spPr>
        <p:txBody>
          <a:bodyPr wrap="square">
            <a:spAutoFit/>
          </a:bodyPr>
          <a:lstStyle/>
          <a:p>
            <a:pPr algn="just"/>
            <a:r>
              <a:rPr lang="pl-PL" sz="2800" b="1" dirty="0" smtClean="0">
                <a:solidFill>
                  <a:srgbClr val="FF0000"/>
                </a:solidFill>
                <a:latin typeface="Garamond" panose="02020404030301010803" pitchFamily="18" charset="0"/>
              </a:rPr>
              <a:t>Art. 61 ust. 2e ustawy, otrzymał brzmienie:</a:t>
            </a:r>
            <a:r>
              <a:rPr lang="pl-PL" sz="2800" b="1" dirty="0" smtClean="0">
                <a:latin typeface="Garamond" panose="02020404030301010803" pitchFamily="18" charset="0"/>
              </a:rPr>
              <a:t> „W </a:t>
            </a:r>
            <a:r>
              <a:rPr lang="pl-PL" sz="2800" b="1" dirty="0">
                <a:latin typeface="Garamond" panose="02020404030301010803" pitchFamily="18" charset="0"/>
              </a:rPr>
              <a:t>przypadku </a:t>
            </a:r>
            <a:r>
              <a:rPr lang="pl-PL" sz="2800" b="1" dirty="0">
                <a:solidFill>
                  <a:srgbClr val="FF0000"/>
                </a:solidFill>
                <a:latin typeface="Garamond" panose="02020404030301010803" pitchFamily="18" charset="0"/>
              </a:rPr>
              <a:t>odmowy</a:t>
            </a:r>
            <a:r>
              <a:rPr lang="pl-PL" sz="2800" b="1" dirty="0">
                <a:latin typeface="Garamond" panose="02020404030301010803" pitchFamily="18" charset="0"/>
              </a:rPr>
              <a:t> przez osoby, </a:t>
            </a:r>
            <a:r>
              <a:rPr lang="pl-PL" sz="2800" b="1" dirty="0" smtClean="0">
                <a:latin typeface="Garamond" panose="02020404030301010803" pitchFamily="18" charset="0"/>
              </a:rPr>
              <a:t>o </a:t>
            </a:r>
            <a:r>
              <a:rPr lang="pl-PL" sz="2800" b="1" dirty="0">
                <a:latin typeface="Garamond" panose="02020404030301010803" pitchFamily="18" charset="0"/>
              </a:rPr>
              <a:t>których mowa w ust. 1 pkt 2, </a:t>
            </a:r>
            <a:r>
              <a:rPr lang="pl-PL" sz="2800" b="1" dirty="0">
                <a:solidFill>
                  <a:srgbClr val="FF0000"/>
                </a:solidFill>
                <a:latin typeface="Garamond" panose="02020404030301010803" pitchFamily="18" charset="0"/>
              </a:rPr>
              <a:t>zawarcia umowy</a:t>
            </a:r>
            <a:r>
              <a:rPr lang="pl-PL" sz="2800" b="1" dirty="0">
                <a:latin typeface="Garamond" panose="02020404030301010803" pitchFamily="18" charset="0"/>
              </a:rPr>
              <a:t>, </a:t>
            </a:r>
            <a:r>
              <a:rPr lang="pl-PL" sz="2800" b="1" u="sng" dirty="0">
                <a:latin typeface="Garamond" panose="02020404030301010803" pitchFamily="18" charset="0"/>
              </a:rPr>
              <a:t>o której mowa w art. 103 ust. 2</a:t>
            </a:r>
            <a:r>
              <a:rPr lang="pl-PL" sz="2800" b="1" dirty="0">
                <a:latin typeface="Garamond" panose="02020404030301010803" pitchFamily="18" charset="0"/>
              </a:rPr>
              <a:t>, oraz </a:t>
            </a:r>
            <a:r>
              <a:rPr lang="pl-PL" sz="2800" b="1" dirty="0">
                <a:solidFill>
                  <a:srgbClr val="FF0000"/>
                </a:solidFill>
                <a:latin typeface="Garamond" panose="02020404030301010803" pitchFamily="18" charset="0"/>
              </a:rPr>
              <a:t>niewyrażenia zgody na przeprowadzenie rodzinnego wywiadu środowiskowego</a:t>
            </a:r>
            <a:r>
              <a:rPr lang="pl-PL" sz="2800" b="1" dirty="0">
                <a:latin typeface="Garamond" panose="02020404030301010803" pitchFamily="18" charset="0"/>
              </a:rPr>
              <a:t>, wysokość ich opłaty za pobyt mieszkańca domu w domu pomocy społecznej </a:t>
            </a:r>
            <a:r>
              <a:rPr lang="pl-PL" sz="2800" b="1" u="sng" dirty="0">
                <a:solidFill>
                  <a:srgbClr val="FF0000"/>
                </a:solidFill>
                <a:latin typeface="Garamond" panose="02020404030301010803" pitchFamily="18" charset="0"/>
              </a:rPr>
              <a:t>ustala, w drodze decyzji, organ gminy</a:t>
            </a:r>
            <a:r>
              <a:rPr lang="pl-PL" sz="2800" b="1" dirty="0">
                <a:latin typeface="Garamond" panose="02020404030301010803" pitchFamily="18" charset="0"/>
              </a:rPr>
              <a:t> właściwej zgodnie z art. 59 ust. 1, w </a:t>
            </a:r>
            <a:r>
              <a:rPr lang="pl-PL" sz="2800" b="1" dirty="0">
                <a:solidFill>
                  <a:srgbClr val="FF0000"/>
                </a:solidFill>
                <a:latin typeface="Garamond" panose="02020404030301010803" pitchFamily="18" charset="0"/>
              </a:rPr>
              <a:t>wysokości różnicy między </a:t>
            </a:r>
            <a:r>
              <a:rPr lang="pl-PL" sz="2800" b="1" dirty="0">
                <a:latin typeface="Garamond" panose="02020404030301010803" pitchFamily="18" charset="0"/>
              </a:rPr>
              <a:t>średnim kosztem utrzymania w domu pomocy społecznej </a:t>
            </a:r>
            <a:r>
              <a:rPr lang="pl-PL" sz="2800" b="1" dirty="0" smtClean="0">
                <a:latin typeface="Garamond" panose="02020404030301010803" pitchFamily="18" charset="0"/>
              </a:rPr>
              <a:t>a </a:t>
            </a:r>
            <a:r>
              <a:rPr lang="pl-PL" sz="2800" b="1" dirty="0">
                <a:latin typeface="Garamond" panose="02020404030301010803" pitchFamily="18" charset="0"/>
              </a:rPr>
              <a:t>opłatą wnoszoną przez mieszkańca domu </a:t>
            </a:r>
            <a:r>
              <a:rPr lang="pl-PL" sz="2800" b="1" dirty="0" smtClean="0">
                <a:latin typeface="Garamond" panose="02020404030301010803" pitchFamily="18" charset="0"/>
              </a:rPr>
              <a:t/>
            </a:r>
            <a:br>
              <a:rPr lang="pl-PL" sz="2800" b="1" dirty="0" smtClean="0">
                <a:latin typeface="Garamond" panose="02020404030301010803" pitchFamily="18" charset="0"/>
              </a:rPr>
            </a:br>
            <a:r>
              <a:rPr lang="pl-PL" sz="2800" b="1" dirty="0" smtClean="0">
                <a:latin typeface="Garamond" panose="02020404030301010803" pitchFamily="18" charset="0"/>
              </a:rPr>
              <a:t>i </a:t>
            </a:r>
            <a:r>
              <a:rPr lang="pl-PL" sz="2800" b="1" dirty="0">
                <a:latin typeface="Garamond" panose="02020404030301010803" pitchFamily="18" charset="0"/>
              </a:rPr>
              <a:t>opłatami wnoszonymi przez inne osoby obowiązane, </a:t>
            </a:r>
            <a:r>
              <a:rPr lang="pl-PL" sz="2800" b="1" dirty="0" smtClean="0">
                <a:latin typeface="Garamond" panose="02020404030301010803" pitchFamily="18" charset="0"/>
              </a:rPr>
              <a:t/>
            </a:r>
            <a:br>
              <a:rPr lang="pl-PL" sz="2800" b="1" dirty="0" smtClean="0">
                <a:latin typeface="Garamond" panose="02020404030301010803" pitchFamily="18" charset="0"/>
              </a:rPr>
            </a:br>
            <a:r>
              <a:rPr lang="pl-PL" sz="2800" b="1" dirty="0" smtClean="0">
                <a:latin typeface="Garamond" panose="02020404030301010803" pitchFamily="18" charset="0"/>
              </a:rPr>
              <a:t>o </a:t>
            </a:r>
            <a:r>
              <a:rPr lang="pl-PL" sz="2800" b="1" dirty="0">
                <a:latin typeface="Garamond" panose="02020404030301010803" pitchFamily="18" charset="0"/>
              </a:rPr>
              <a:t>których mowa </a:t>
            </a:r>
            <a:r>
              <a:rPr lang="pl-PL" sz="2800" b="1" dirty="0" smtClean="0">
                <a:latin typeface="Garamond" panose="02020404030301010803" pitchFamily="18" charset="0"/>
              </a:rPr>
              <a:t>w </a:t>
            </a:r>
            <a:r>
              <a:rPr lang="pl-PL" sz="2800" b="1" dirty="0">
                <a:latin typeface="Garamond" panose="02020404030301010803" pitchFamily="18" charset="0"/>
              </a:rPr>
              <a:t>ust. 1 pkt 2. </a:t>
            </a:r>
            <a:r>
              <a:rPr lang="pl-PL" sz="2800" b="1" dirty="0" smtClean="0">
                <a:latin typeface="Garamond" panose="02020404030301010803" pitchFamily="18" charset="0"/>
                <a:hlinkClick r:id="rId2" action="ppaction://hlinkfile"/>
              </a:rPr>
              <a:t> </a:t>
            </a:r>
            <a:endParaRPr lang="pl-PL" sz="2800" b="1" dirty="0">
              <a:latin typeface="Garamond" panose="02020404030301010803" pitchFamily="18" charset="0"/>
            </a:endParaRPr>
          </a:p>
        </p:txBody>
      </p:sp>
    </p:spTree>
    <p:extLst>
      <p:ext uri="{BB962C8B-B14F-4D97-AF65-F5344CB8AC3E}">
        <p14:creationId xmlns:p14="http://schemas.microsoft.com/office/powerpoint/2010/main" val="2728526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26291" y="1087394"/>
            <a:ext cx="9597081" cy="4241418"/>
          </a:xfrm>
          <a:prstGeom prst="rect">
            <a:avLst/>
          </a:prstGeom>
        </p:spPr>
        <p:txBody>
          <a:bodyPr wrap="square">
            <a:spAutoFit/>
          </a:bodyPr>
          <a:lstStyle/>
          <a:p>
            <a:pPr algn="just">
              <a:lnSpc>
                <a:spcPct val="107000"/>
              </a:lnSpc>
              <a:spcAft>
                <a:spcPts val="0"/>
              </a:spcAft>
            </a:pPr>
            <a:r>
              <a:rPr lang="pl-PL"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Jak </a:t>
            </a:r>
            <a:r>
              <a:rPr lang="pl-PL"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wskazał </a:t>
            </a:r>
            <a:r>
              <a:rPr lang="pl-PL"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 </a:t>
            </a:r>
            <a:r>
              <a:rPr lang="pl-PL"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uzasadnieniu wyroku z dnia 10 maja 2017 r. I OSK 2820/16  Naczelny Sąd Administracyjny w Warszawie </a:t>
            </a:r>
            <a:r>
              <a:rPr lang="pl-PL"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przywołany przepis art. 61 ust. 2 </a:t>
            </a:r>
            <a:r>
              <a:rPr lang="pl-PL"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u.p.s</a:t>
            </a:r>
            <a:r>
              <a:rPr lang="pl-PL"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określa sytuacje, w jakich osoby w nim wymienione będą zobowiązane do partycypowania w kosztach utrzymania osoby umieszczonej w domu pomocy społecznej. Określa też gwarancje dla osoby zobowiązanej, że dochód pozostający na osobę w rodzinie po ustaleniu jej zobowiązania na rzecz mieszkańca domu pomocy społecznej nie będzie niższy niż 300% kryterium dochodowego.</a:t>
            </a:r>
            <a:endParaRPr lang="pl-PL"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pl-PL"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Naczelny Sąd Administracyjny w </a:t>
            </a:r>
            <a:r>
              <a:rPr lang="pl-PL"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ww. wyroku </a:t>
            </a:r>
            <a:r>
              <a:rPr lang="pl-PL"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wskazał </a:t>
            </a:r>
            <a:r>
              <a:rPr lang="pl-PL"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również</a:t>
            </a:r>
            <a:r>
              <a:rPr lang="pl-PL"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pl-PL"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że </a:t>
            </a:r>
            <a:r>
              <a:rPr lang="pl-PL"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prawidłowy </a:t>
            </a:r>
            <a:r>
              <a:rPr lang="pl-PL"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sposób ustalenia przedmiotowej opłaty winien polegać na obliczeniu wysokości dochodu na osobę w rodzinie podmiotu zobowiązanego w sposób określony w art. 6 pkt 3 </a:t>
            </a:r>
            <a:r>
              <a:rPr lang="pl-PL"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u.p.s</a:t>
            </a:r>
            <a:r>
              <a:rPr lang="pl-PL"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to jest poprzez podzielenie sumy dochodów członków rodziny przez ilość członków rodziny, a następnie odjęciu od tej kwoty sumy odpowiadającej 300% kryterium dochodowego na osobę w rodzinie. Wynik powyższego działania matematycznego </a:t>
            </a:r>
            <a:r>
              <a:rPr lang="pl-PL"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r>
            <a:br>
              <a:rPr lang="pl-PL"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pl-PL"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pl-PL"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 ile stanowi liczbę dodatnią) stanowić będzie górną granicę opłaty jaką obciążyć można daną osobę zobowiązaną (por. np. prawomocny wyrok WSA w Poznaniu z dnia 8 marca 2013 roku sygn. akt II SA/Po 884/12).</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03477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77107" y="1066800"/>
            <a:ext cx="9859107" cy="4154984"/>
          </a:xfrm>
          <a:prstGeom prst="rect">
            <a:avLst/>
          </a:prstGeom>
        </p:spPr>
        <p:txBody>
          <a:bodyPr wrap="square">
            <a:spAutoFit/>
          </a:bodyPr>
          <a:lstStyle/>
          <a:p>
            <a:pPr algn="just"/>
            <a:r>
              <a:rPr lang="pl-PL" sz="4400" b="1" dirty="0" smtClean="0">
                <a:latin typeface="Garamond" panose="02020404030301010803" pitchFamily="18" charset="0"/>
              </a:rPr>
              <a:t>Art. 61 ust. 2f ustawy, otrzymał brzmienie:  „Wysokość </a:t>
            </a:r>
            <a:r>
              <a:rPr lang="pl-PL" sz="4400" b="1" dirty="0">
                <a:latin typeface="Garamond" panose="02020404030301010803" pitchFamily="18" charset="0"/>
              </a:rPr>
              <a:t>opłaty za pobyt mieszkańca domu w domu pomocy społecznej, o której mowa w ust. 2e, </a:t>
            </a:r>
            <a:r>
              <a:rPr lang="pl-PL" sz="4400" b="1" u="sng" dirty="0">
                <a:solidFill>
                  <a:srgbClr val="FF0000"/>
                </a:solidFill>
                <a:latin typeface="Garamond" panose="02020404030301010803" pitchFamily="18" charset="0"/>
              </a:rPr>
              <a:t>ustala się proporcjonalnie do liczby osób obowiązanych do jej </a:t>
            </a:r>
            <a:r>
              <a:rPr lang="pl-PL" sz="4400" b="1" u="sng" dirty="0" smtClean="0">
                <a:solidFill>
                  <a:srgbClr val="FF0000"/>
                </a:solidFill>
                <a:latin typeface="Garamond" panose="02020404030301010803" pitchFamily="18" charset="0"/>
              </a:rPr>
              <a:t>wnoszenia”. </a:t>
            </a:r>
            <a:endParaRPr lang="pl-PL" sz="4400" b="1" u="sng"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4105103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55077" y="1184031"/>
            <a:ext cx="10257691" cy="5016758"/>
          </a:xfrm>
          <a:prstGeom prst="rect">
            <a:avLst/>
          </a:prstGeom>
        </p:spPr>
        <p:txBody>
          <a:bodyPr wrap="square">
            <a:spAutoFit/>
          </a:bodyPr>
          <a:lstStyle/>
          <a:p>
            <a:r>
              <a:rPr lang="pl-PL" sz="3200" b="1" dirty="0" smtClean="0">
                <a:solidFill>
                  <a:srgbClr val="FF0000"/>
                </a:solidFill>
                <a:latin typeface="Garamond" panose="02020404030301010803" pitchFamily="18" charset="0"/>
              </a:rPr>
              <a:t>Art. 61 ust. 3 ustawy,  otrzymał </a:t>
            </a:r>
            <a:r>
              <a:rPr lang="pl-PL" sz="3200" b="1" dirty="0">
                <a:solidFill>
                  <a:srgbClr val="FF0000"/>
                </a:solidFill>
                <a:latin typeface="Garamond" panose="02020404030301010803" pitchFamily="18" charset="0"/>
              </a:rPr>
              <a:t>brzmienie</a:t>
            </a:r>
            <a:r>
              <a:rPr lang="pl-PL" sz="3200" b="1" dirty="0">
                <a:latin typeface="Garamond" panose="02020404030301010803" pitchFamily="18" charset="0"/>
              </a:rPr>
              <a:t>: </a:t>
            </a:r>
          </a:p>
          <a:p>
            <a:pPr algn="just"/>
            <a:r>
              <a:rPr lang="pl-PL" sz="3200" b="1" dirty="0">
                <a:latin typeface="Garamond" panose="02020404030301010803" pitchFamily="18" charset="0"/>
              </a:rPr>
              <a:t>„3. W przypadku niewywiązywania się osób, o których mowa w ust. 2 pkt 1 i 2 oraz ust. 2a, z obowiązku opłaty za pobyt </a:t>
            </a:r>
            <a:r>
              <a:rPr lang="pl-PL" sz="3200" b="1" u="sng" dirty="0">
                <a:solidFill>
                  <a:srgbClr val="FF0000"/>
                </a:solidFill>
                <a:latin typeface="Garamond" panose="02020404030301010803" pitchFamily="18" charset="0"/>
              </a:rPr>
              <a:t>mieszkańca domu </a:t>
            </a:r>
            <a:r>
              <a:rPr lang="pl-PL" sz="3200" b="1" dirty="0">
                <a:latin typeface="Garamond" panose="02020404030301010803" pitchFamily="18" charset="0"/>
              </a:rPr>
              <a:t>w domu pomocy społecznej, </a:t>
            </a:r>
            <a:r>
              <a:rPr lang="pl-PL" sz="3200" b="1" u="sng" dirty="0">
                <a:solidFill>
                  <a:srgbClr val="FF0000"/>
                </a:solidFill>
                <a:latin typeface="Garamond" panose="02020404030301010803" pitchFamily="18" charset="0"/>
              </a:rPr>
              <a:t>ustalonego w decyzji lub umowie</a:t>
            </a:r>
            <a:r>
              <a:rPr lang="pl-PL" sz="3200" b="1" u="sng" dirty="0">
                <a:latin typeface="Garamond" panose="02020404030301010803" pitchFamily="18" charset="0"/>
              </a:rPr>
              <a:t>,</a:t>
            </a:r>
            <a:r>
              <a:rPr lang="pl-PL" sz="3200" b="1" u="sng" dirty="0">
                <a:solidFill>
                  <a:srgbClr val="FF0000"/>
                </a:solidFill>
                <a:latin typeface="Garamond" panose="02020404030301010803" pitchFamily="18" charset="0"/>
              </a:rPr>
              <a:t> o której mowa w art. 103 ust. 2</a:t>
            </a:r>
            <a:r>
              <a:rPr lang="pl-PL" sz="3200" b="1" dirty="0">
                <a:latin typeface="Garamond" panose="02020404030301010803" pitchFamily="18" charset="0"/>
              </a:rPr>
              <a:t>, opłaty te zastępczo wnosi gmina, z której osoba została skierowana do domu pomocy </a:t>
            </a:r>
            <a:r>
              <a:rPr lang="pl-PL" sz="3200" b="1" dirty="0" smtClean="0">
                <a:latin typeface="Garamond" panose="02020404030301010803" pitchFamily="18" charset="0"/>
              </a:rPr>
              <a:t>społecznej</a:t>
            </a:r>
            <a:r>
              <a:rPr lang="pl-PL" sz="3200" b="1" dirty="0">
                <a:latin typeface="Garamond" panose="02020404030301010803" pitchFamily="18" charset="0"/>
              </a:rPr>
              <a:t>. </a:t>
            </a:r>
            <a:r>
              <a:rPr lang="pl-PL" sz="3200" b="1" u="sng" dirty="0">
                <a:solidFill>
                  <a:srgbClr val="FF0000"/>
                </a:solidFill>
                <a:latin typeface="Garamond" panose="02020404030301010803" pitchFamily="18" charset="0"/>
              </a:rPr>
              <a:t>Wydatki gminy podlegają ściągnięciu w trybie przepisów </a:t>
            </a:r>
            <a:r>
              <a:rPr lang="pl-PL" sz="3200" b="1" u="sng" dirty="0" smtClean="0">
                <a:solidFill>
                  <a:srgbClr val="FF0000"/>
                </a:solidFill>
                <a:latin typeface="Garamond" panose="02020404030301010803" pitchFamily="18" charset="0"/>
              </a:rPr>
              <a:t/>
            </a:r>
            <a:br>
              <a:rPr lang="pl-PL" sz="3200" b="1" u="sng" dirty="0" smtClean="0">
                <a:solidFill>
                  <a:srgbClr val="FF0000"/>
                </a:solidFill>
                <a:latin typeface="Garamond" panose="02020404030301010803" pitchFamily="18" charset="0"/>
              </a:rPr>
            </a:br>
            <a:r>
              <a:rPr lang="pl-PL" sz="3200" b="1" u="sng" dirty="0" smtClean="0">
                <a:solidFill>
                  <a:srgbClr val="FF0000"/>
                </a:solidFill>
                <a:latin typeface="Garamond" panose="02020404030301010803" pitchFamily="18" charset="0"/>
              </a:rPr>
              <a:t>o </a:t>
            </a:r>
            <a:r>
              <a:rPr lang="pl-PL" sz="3200" b="1" u="sng" dirty="0">
                <a:solidFill>
                  <a:srgbClr val="FF0000"/>
                </a:solidFill>
                <a:latin typeface="Garamond" panose="02020404030301010803" pitchFamily="18" charset="0"/>
              </a:rPr>
              <a:t>postępowaniu egzekucyjnym w administracji. Przepis art. 104 ust. 3–8 stosuje się </a:t>
            </a:r>
            <a:r>
              <a:rPr lang="pl-PL" sz="3200" b="1" u="sng" dirty="0" smtClean="0">
                <a:solidFill>
                  <a:srgbClr val="FF0000"/>
                </a:solidFill>
                <a:latin typeface="Garamond" panose="02020404030301010803" pitchFamily="18" charset="0"/>
              </a:rPr>
              <a:t>odpowiednio</a:t>
            </a:r>
            <a:r>
              <a:rPr lang="pl-PL" sz="3200" b="1" dirty="0" smtClean="0">
                <a:latin typeface="Garamond" panose="02020404030301010803" pitchFamily="18" charset="0"/>
              </a:rPr>
              <a:t>”. </a:t>
            </a:r>
            <a:endParaRPr lang="pl-PL" sz="3200" b="1" dirty="0">
              <a:latin typeface="Garamond" panose="02020404030301010803" pitchFamily="18" charset="0"/>
            </a:endParaRPr>
          </a:p>
        </p:txBody>
      </p:sp>
    </p:spTree>
    <p:extLst>
      <p:ext uri="{BB962C8B-B14F-4D97-AF65-F5344CB8AC3E}">
        <p14:creationId xmlns:p14="http://schemas.microsoft.com/office/powerpoint/2010/main" val="1206474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65385" y="1008185"/>
            <a:ext cx="9378461" cy="5509200"/>
          </a:xfrm>
          <a:prstGeom prst="rect">
            <a:avLst/>
          </a:prstGeom>
        </p:spPr>
        <p:txBody>
          <a:bodyPr wrap="square">
            <a:spAutoFit/>
          </a:bodyPr>
          <a:lstStyle/>
          <a:p>
            <a:pPr algn="just"/>
            <a:r>
              <a:rPr lang="pl-PL" sz="3200" b="1" dirty="0">
                <a:latin typeface="Garamond" panose="02020404030301010803" pitchFamily="18" charset="0"/>
              </a:rPr>
              <a:t>Wskazany przepis ustanawia pierwszeństwo </a:t>
            </a:r>
            <a:r>
              <a:rPr lang="pl-PL" sz="3200" b="1" u="sng" dirty="0">
                <a:solidFill>
                  <a:srgbClr val="FF0000"/>
                </a:solidFill>
                <a:latin typeface="Garamond" panose="02020404030301010803" pitchFamily="18" charset="0"/>
              </a:rPr>
              <a:t>umownej formy ustalania opłaty osób zobowiązanych  do jej ponoszenia </a:t>
            </a:r>
            <a:r>
              <a:rPr lang="pl-PL" sz="3200" b="1" dirty="0">
                <a:latin typeface="Garamond" panose="02020404030301010803" pitchFamily="18" charset="0"/>
              </a:rPr>
              <a:t>za pobyt członka rodziny w domu pomocy społecznej. Dopiero odmowa zawarcia umowy powoduje konieczność przeprowadzenia postępowania administracyjnego i wydania decyzji </a:t>
            </a:r>
            <a:r>
              <a:rPr lang="pl-PL" sz="3200" b="1" dirty="0" smtClean="0">
                <a:latin typeface="Garamond" panose="02020404030301010803" pitchFamily="18" charset="0"/>
              </a:rPr>
              <a:t/>
            </a:r>
            <a:br>
              <a:rPr lang="pl-PL" sz="3200" b="1" dirty="0" smtClean="0">
                <a:latin typeface="Garamond" panose="02020404030301010803" pitchFamily="18" charset="0"/>
              </a:rPr>
            </a:br>
            <a:r>
              <a:rPr lang="pl-PL" sz="3200" b="1" dirty="0" smtClean="0">
                <a:latin typeface="Garamond" panose="02020404030301010803" pitchFamily="18" charset="0"/>
              </a:rPr>
              <a:t>o </a:t>
            </a:r>
            <a:r>
              <a:rPr lang="pl-PL" sz="3200" b="1" dirty="0">
                <a:latin typeface="Garamond" panose="02020404030301010803" pitchFamily="18" charset="0"/>
              </a:rPr>
              <a:t>opłacie skierowanej do osób zobowiązanych. </a:t>
            </a:r>
          </a:p>
          <a:p>
            <a:pPr algn="just"/>
            <a:r>
              <a:rPr lang="pl-PL" sz="3200" b="1" dirty="0" smtClean="0">
                <a:latin typeface="Garamond" panose="02020404030301010803" pitchFamily="18" charset="0"/>
              </a:rPr>
              <a:t>Do </a:t>
            </a:r>
            <a:r>
              <a:rPr lang="pl-PL" sz="3200" b="1" dirty="0">
                <a:latin typeface="Garamond" panose="02020404030301010803" pitchFamily="18" charset="0"/>
              </a:rPr>
              <a:t>tej grupy zachowań należałoby </a:t>
            </a:r>
            <a:r>
              <a:rPr lang="pl-PL" sz="3200" b="1" u="sng" dirty="0">
                <a:latin typeface="Garamond" panose="02020404030301010803" pitchFamily="18" charset="0"/>
              </a:rPr>
              <a:t>kwalifikować też bierną postawę </a:t>
            </a:r>
            <a:r>
              <a:rPr lang="pl-PL" sz="3200" b="1" u="sng" dirty="0" smtClean="0">
                <a:latin typeface="Garamond" panose="02020404030301010803" pitchFamily="18" charset="0"/>
              </a:rPr>
              <a:t>osoby, </a:t>
            </a:r>
            <a:r>
              <a:rPr lang="pl-PL" sz="3200" b="1" u="sng" dirty="0">
                <a:latin typeface="Garamond" panose="02020404030301010803" pitchFamily="18" charset="0"/>
              </a:rPr>
              <a:t>do której skierowano propozycję zawarcia umowy </a:t>
            </a:r>
            <a:r>
              <a:rPr lang="pl-PL" sz="3200" b="1" dirty="0">
                <a:latin typeface="Garamond" panose="02020404030301010803" pitchFamily="18" charset="0"/>
              </a:rPr>
              <a:t>polegająca na braku odpowiedzi z jej </a:t>
            </a:r>
            <a:r>
              <a:rPr lang="pl-PL" sz="3200" b="1" dirty="0" smtClean="0">
                <a:latin typeface="Garamond" panose="02020404030301010803" pitchFamily="18" charset="0"/>
              </a:rPr>
              <a:t>strony. </a:t>
            </a:r>
            <a:endParaRPr lang="pl-PL" sz="3200" b="1" dirty="0">
              <a:latin typeface="Garamond" panose="02020404030301010803" pitchFamily="18" charset="0"/>
            </a:endParaRPr>
          </a:p>
        </p:txBody>
      </p:sp>
    </p:spTree>
    <p:extLst>
      <p:ext uri="{BB962C8B-B14F-4D97-AF65-F5344CB8AC3E}">
        <p14:creationId xmlns:p14="http://schemas.microsoft.com/office/powerpoint/2010/main" val="136298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101969" y="855786"/>
            <a:ext cx="9296400" cy="5016758"/>
          </a:xfrm>
          <a:prstGeom prst="rect">
            <a:avLst/>
          </a:prstGeom>
          <a:solidFill>
            <a:schemeClr val="bg1"/>
          </a:solidFill>
        </p:spPr>
        <p:txBody>
          <a:bodyPr wrap="square">
            <a:spAutoFit/>
          </a:bodyPr>
          <a:lstStyle/>
          <a:p>
            <a:pPr marL="457200" indent="-457200" algn="just">
              <a:buFont typeface="Wingdings" panose="05000000000000000000" pitchFamily="2" charset="2"/>
              <a:buChar char="Ø"/>
            </a:pPr>
            <a:r>
              <a:rPr lang="pl-PL" sz="3200" b="1" dirty="0">
                <a:solidFill>
                  <a:srgbClr val="FF0000"/>
                </a:solidFill>
                <a:effectLst>
                  <a:outerShdw blurRad="38100" dist="38100" dir="2700000" algn="tl">
                    <a:srgbClr val="000000">
                      <a:alpha val="43137"/>
                    </a:srgbClr>
                  </a:outerShdw>
                </a:effectLst>
                <a:latin typeface="Garamond" panose="02020404030301010803" pitchFamily="18" charset="0"/>
              </a:rPr>
              <a:t>w </a:t>
            </a:r>
            <a:r>
              <a:rPr lang="pl-PL" sz="3200" b="1" dirty="0">
                <a:solidFill>
                  <a:srgbClr val="FF0000"/>
                </a:solidFill>
                <a:effectLst>
                  <a:outerShdw blurRad="38100" dist="38100" dir="2700000" algn="tl">
                    <a:srgbClr val="000000">
                      <a:alpha val="43137"/>
                    </a:srgbClr>
                  </a:outerShdw>
                </a:effectLst>
                <a:latin typeface="Garamond" panose="02020404030301010803" pitchFamily="18" charset="0"/>
                <a:hlinkClick r:id="rId2">
                  <a:extLst>
                    <a:ext uri="{A12FA001-AC4F-418D-AE19-62706E023703}">
                      <ahyp:hlinkClr xmlns:lc="http://schemas.openxmlformats.org/drawingml/2006/lockedCanvas" xmlns:ahyp="http://schemas.microsoft.com/office/drawing/2018/hyperlinkcolor" xmlns="" val="tx"/>
                    </a:ext>
                  </a:extLst>
                </a:hlinkClick>
              </a:rPr>
              <a:t>art. 8</a:t>
            </a:r>
            <a:r>
              <a:rPr lang="pl-PL" sz="3200" b="1" dirty="0">
                <a:solidFill>
                  <a:srgbClr val="FF0000"/>
                </a:solidFill>
                <a:effectLst>
                  <a:outerShdw blurRad="38100" dist="38100" dir="2700000" algn="tl">
                    <a:srgbClr val="000000">
                      <a:alpha val="43137"/>
                    </a:srgbClr>
                  </a:outerShdw>
                </a:effectLst>
                <a:latin typeface="Garamond" panose="02020404030301010803" pitchFamily="18" charset="0"/>
              </a:rPr>
              <a:t> po ust. 4 </a:t>
            </a:r>
            <a:r>
              <a:rPr lang="pl-PL" sz="3200" b="1" dirty="0" smtClean="0">
                <a:solidFill>
                  <a:srgbClr val="FF0000"/>
                </a:solidFill>
                <a:effectLst>
                  <a:outerShdw blurRad="38100" dist="38100" dir="2700000" algn="tl">
                    <a:srgbClr val="000000">
                      <a:alpha val="43137"/>
                    </a:srgbClr>
                  </a:outerShdw>
                </a:effectLst>
                <a:latin typeface="Garamond" panose="02020404030301010803" pitchFamily="18" charset="0"/>
              </a:rPr>
              <a:t>dodano ust. </a:t>
            </a:r>
            <a:r>
              <a:rPr lang="pl-PL" sz="3200" b="1" dirty="0">
                <a:solidFill>
                  <a:srgbClr val="FF0000"/>
                </a:solidFill>
                <a:effectLst>
                  <a:outerShdw blurRad="38100" dist="38100" dir="2700000" algn="tl">
                    <a:srgbClr val="000000">
                      <a:alpha val="43137"/>
                    </a:srgbClr>
                  </a:outerShdw>
                </a:effectLst>
                <a:latin typeface="Garamond" panose="02020404030301010803" pitchFamily="18" charset="0"/>
              </a:rPr>
              <a:t>4a w brzmieniu:</a:t>
            </a:r>
          </a:p>
          <a:p>
            <a:pPr algn="just"/>
            <a:r>
              <a:rPr lang="pl-PL" sz="3200" b="1" dirty="0" smtClean="0">
                <a:solidFill>
                  <a:srgbClr val="0000CC"/>
                </a:solidFill>
                <a:effectLst>
                  <a:outerShdw blurRad="38100" dist="38100" dir="2700000" algn="tl">
                    <a:srgbClr val="000000">
                      <a:alpha val="43137"/>
                    </a:srgbClr>
                  </a:outerShdw>
                </a:effectLst>
                <a:latin typeface="Garamond" panose="02020404030301010803" pitchFamily="18" charset="0"/>
              </a:rPr>
              <a:t>"</a:t>
            </a:r>
            <a:r>
              <a:rPr lang="pl-PL" sz="3200" b="1" dirty="0">
                <a:solidFill>
                  <a:srgbClr val="0000CC"/>
                </a:solidFill>
                <a:effectLst>
                  <a:outerShdw blurRad="38100" dist="38100" dir="2700000" algn="tl">
                    <a:srgbClr val="000000">
                      <a:alpha val="43137"/>
                    </a:srgbClr>
                  </a:outerShdw>
                </a:effectLst>
                <a:latin typeface="Garamond" panose="02020404030301010803" pitchFamily="18" charset="0"/>
              </a:rPr>
              <a:t>4a. W przypadku dochodu ustalonego zgodnie </a:t>
            </a:r>
            <a:r>
              <a:rPr lang="pl-PL" sz="3200" b="1" dirty="0" smtClean="0">
                <a:solidFill>
                  <a:srgbClr val="0000CC"/>
                </a:solidFill>
                <a:effectLst>
                  <a:outerShdw blurRad="38100" dist="38100" dir="2700000" algn="tl">
                    <a:srgbClr val="000000">
                      <a:alpha val="43137"/>
                    </a:srgbClr>
                  </a:outerShdw>
                </a:effectLst>
                <a:latin typeface="Garamond" panose="02020404030301010803" pitchFamily="18" charset="0"/>
              </a:rPr>
              <a:t/>
            </a:r>
            <a:br>
              <a:rPr lang="pl-PL" sz="3200" b="1" dirty="0" smtClean="0">
                <a:solidFill>
                  <a:srgbClr val="0000CC"/>
                </a:solidFill>
                <a:effectLst>
                  <a:outerShdw blurRad="38100" dist="38100" dir="2700000" algn="tl">
                    <a:srgbClr val="000000">
                      <a:alpha val="43137"/>
                    </a:srgbClr>
                  </a:outerShdw>
                </a:effectLst>
                <a:latin typeface="Garamond" panose="02020404030301010803" pitchFamily="18" charset="0"/>
              </a:rPr>
            </a:br>
            <a:r>
              <a:rPr lang="pl-PL" sz="3200" b="1" dirty="0" smtClean="0">
                <a:solidFill>
                  <a:srgbClr val="0000CC"/>
                </a:solidFill>
                <a:effectLst>
                  <a:outerShdw blurRad="38100" dist="38100" dir="2700000" algn="tl">
                    <a:srgbClr val="000000">
                      <a:alpha val="43137"/>
                    </a:srgbClr>
                  </a:outerShdw>
                </a:effectLst>
                <a:latin typeface="Garamond" panose="02020404030301010803" pitchFamily="18" charset="0"/>
              </a:rPr>
              <a:t>z </a:t>
            </a:r>
            <a:r>
              <a:rPr lang="pl-PL" sz="3200" b="1" dirty="0">
                <a:solidFill>
                  <a:srgbClr val="0000CC"/>
                </a:solidFill>
                <a:effectLst>
                  <a:outerShdw blurRad="38100" dist="38100" dir="2700000" algn="tl">
                    <a:srgbClr val="000000">
                      <a:alpha val="43137"/>
                    </a:srgbClr>
                  </a:outerShdw>
                </a:effectLst>
                <a:latin typeface="Garamond" panose="02020404030301010803" pitchFamily="18" charset="0"/>
              </a:rPr>
              <a:t>ust. 3 i 4 na potrzeby ustalenia </a:t>
            </a:r>
            <a:r>
              <a:rPr lang="pl-PL" sz="3200" b="1" u="sng" dirty="0">
                <a:solidFill>
                  <a:srgbClr val="FF0000"/>
                </a:solidFill>
                <a:effectLst>
                  <a:outerShdw blurRad="38100" dist="38100" dir="2700000" algn="tl">
                    <a:srgbClr val="000000">
                      <a:alpha val="43137"/>
                    </a:srgbClr>
                  </a:outerShdw>
                </a:effectLst>
                <a:latin typeface="Garamond" panose="02020404030301010803" pitchFamily="18" charset="0"/>
              </a:rPr>
              <a:t>prawa do świadczenia pieniężnego</a:t>
            </a:r>
            <a:r>
              <a:rPr lang="pl-PL" sz="3200" b="1" dirty="0">
                <a:solidFill>
                  <a:srgbClr val="FF0000"/>
                </a:solidFill>
                <a:effectLst>
                  <a:outerShdw blurRad="38100" dist="38100" dir="2700000" algn="tl">
                    <a:srgbClr val="000000">
                      <a:alpha val="43137"/>
                    </a:srgbClr>
                  </a:outerShdw>
                </a:effectLst>
                <a:latin typeface="Garamond" panose="02020404030301010803" pitchFamily="18" charset="0"/>
              </a:rPr>
              <a:t> </a:t>
            </a:r>
            <a:r>
              <a:rPr lang="pl-PL" sz="3200" b="1" dirty="0">
                <a:solidFill>
                  <a:srgbClr val="0000CC"/>
                </a:solidFill>
                <a:effectLst>
                  <a:outerShdw blurRad="38100" dist="38100" dir="2700000" algn="tl">
                    <a:srgbClr val="000000">
                      <a:alpha val="43137"/>
                    </a:srgbClr>
                  </a:outerShdw>
                </a:effectLst>
                <a:latin typeface="Garamond" panose="02020404030301010803" pitchFamily="18" charset="0"/>
              </a:rPr>
              <a:t>oraz opłaty wnoszonej przez osoby, o których mowa w </a:t>
            </a:r>
            <a:r>
              <a:rPr lang="pl-PL" sz="3200" b="1" u="sng" dirty="0">
                <a:solidFill>
                  <a:srgbClr val="FF0000"/>
                </a:solidFill>
                <a:latin typeface="Garamond" panose="02020404030301010803" pitchFamily="18" charset="0"/>
              </a:rPr>
              <a:t>art. 61 ust. 2 pkt 2, </a:t>
            </a:r>
            <a:r>
              <a:rPr lang="pl-PL" sz="3200" b="1" u="sng" dirty="0" smtClean="0">
                <a:solidFill>
                  <a:srgbClr val="FF0000"/>
                </a:solidFill>
                <a:latin typeface="Garamond" panose="02020404030301010803" pitchFamily="18" charset="0"/>
              </a:rPr>
              <a:t/>
            </a:r>
            <a:br>
              <a:rPr lang="pl-PL" sz="3200" b="1" u="sng" dirty="0" smtClean="0">
                <a:solidFill>
                  <a:srgbClr val="FF0000"/>
                </a:solidFill>
                <a:latin typeface="Garamond" panose="02020404030301010803" pitchFamily="18" charset="0"/>
              </a:rPr>
            </a:br>
            <a:r>
              <a:rPr lang="pl-PL" sz="3200" b="1" dirty="0" smtClean="0">
                <a:solidFill>
                  <a:srgbClr val="0000CC"/>
                </a:solidFill>
                <a:effectLst>
                  <a:outerShdw blurRad="38100" dist="38100" dir="2700000" algn="tl">
                    <a:srgbClr val="000000">
                      <a:alpha val="43137"/>
                    </a:srgbClr>
                  </a:outerShdw>
                </a:effectLst>
                <a:latin typeface="Garamond" panose="02020404030301010803" pitchFamily="18" charset="0"/>
              </a:rPr>
              <a:t>w </a:t>
            </a:r>
            <a:r>
              <a:rPr lang="pl-PL" sz="3200" b="1" dirty="0">
                <a:solidFill>
                  <a:srgbClr val="0000CC"/>
                </a:solidFill>
                <a:effectLst>
                  <a:outerShdw blurRad="38100" dist="38100" dir="2700000" algn="tl">
                    <a:srgbClr val="000000">
                      <a:alpha val="43137"/>
                    </a:srgbClr>
                  </a:outerShdw>
                </a:effectLst>
                <a:latin typeface="Garamond" panose="02020404030301010803" pitchFamily="18" charset="0"/>
              </a:rPr>
              <a:t>dochodzie osoby lub rodziny nie uwzględnia się świadczenia uzupełniającego, o którym mowa w art. 1 ust. 1 ustawy z dnia 31 lipca 2019 r. o świadczeniu uzupełniającym dla osób niezdolnych do samodzielnej egzystencji (Dz. U. poz. 1622).".</a:t>
            </a:r>
          </a:p>
        </p:txBody>
      </p:sp>
    </p:spTree>
    <p:extLst>
      <p:ext uri="{BB962C8B-B14F-4D97-AF65-F5344CB8AC3E}">
        <p14:creationId xmlns:p14="http://schemas.microsoft.com/office/powerpoint/2010/main" val="28462038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62000" y="996463"/>
            <a:ext cx="10820400" cy="6494085"/>
          </a:xfrm>
          <a:prstGeom prst="rect">
            <a:avLst/>
          </a:prstGeom>
        </p:spPr>
        <p:txBody>
          <a:bodyPr wrap="square">
            <a:spAutoFit/>
          </a:bodyPr>
          <a:lstStyle/>
          <a:p>
            <a:pPr algn="just"/>
            <a:r>
              <a:rPr lang="pl-PL" sz="3200" b="1" dirty="0" smtClean="0">
                <a:latin typeface="Garamond" panose="02020404030301010803" pitchFamily="18" charset="0"/>
              </a:rPr>
              <a:t>Art. 62 ust. 1 ustawy, stanowi, że:</a:t>
            </a:r>
            <a:r>
              <a:rPr lang="pl-PL" sz="3200" dirty="0" smtClean="0">
                <a:latin typeface="Garamond" panose="02020404030301010803" pitchFamily="18" charset="0"/>
              </a:rPr>
              <a:t> „Mieszkaniec </a:t>
            </a:r>
            <a:r>
              <a:rPr lang="pl-PL" sz="3200" dirty="0">
                <a:latin typeface="Garamond" panose="02020404030301010803" pitchFamily="18" charset="0"/>
              </a:rPr>
              <a:t>domu wnosi opłatę do kasy domu lub na jego rachunek bankowy. Za jego zgodą opłata może być potrącana:</a:t>
            </a:r>
          </a:p>
          <a:p>
            <a:pPr algn="just"/>
            <a:r>
              <a:rPr lang="pl-PL" sz="3200" b="1" dirty="0" smtClean="0">
                <a:latin typeface="Garamond" panose="02020404030301010803" pitchFamily="18" charset="0"/>
              </a:rPr>
              <a:t>Art. 62 ust. 1 pkt 2 otrzymał brzmienie: </a:t>
            </a:r>
            <a:r>
              <a:rPr lang="pl-PL" sz="3200" dirty="0" smtClean="0">
                <a:latin typeface="Garamond" panose="02020404030301010803" pitchFamily="18" charset="0"/>
              </a:rPr>
              <a:t>„z </a:t>
            </a:r>
            <a:r>
              <a:rPr lang="pl-PL" sz="3200" dirty="0">
                <a:latin typeface="Garamond" panose="02020404030301010803" pitchFamily="18" charset="0"/>
              </a:rPr>
              <a:t>zasiłku stałego mieszkańca domu - przez ośrodek pomocy społecznej </a:t>
            </a:r>
            <a:r>
              <a:rPr lang="pl-PL" sz="3200" b="1" u="sng" dirty="0">
                <a:solidFill>
                  <a:srgbClr val="FF0000"/>
                </a:solidFill>
                <a:latin typeface="Garamond" panose="02020404030301010803" pitchFamily="18" charset="0"/>
              </a:rPr>
              <a:t>albo centrum usług społecznych, o którym mowa w ustawie z dnia 19 lipca 2019 r. o realizowaniu usług społecznych przez centrum usług społecznych,</a:t>
            </a:r>
            <a:r>
              <a:rPr lang="pl-PL" sz="3200" dirty="0">
                <a:latin typeface="Garamond" panose="02020404030301010803" pitchFamily="18" charset="0"/>
              </a:rPr>
              <a:t> dokonujące wypłaty świadczenia, opłatę za pobyt ośrodek pomocy społecznej </a:t>
            </a:r>
            <a:r>
              <a:rPr lang="pl-PL" sz="3200" b="1" u="sng" dirty="0">
                <a:solidFill>
                  <a:srgbClr val="FF0000"/>
                </a:solidFill>
                <a:latin typeface="Garamond" panose="02020404030301010803" pitchFamily="18" charset="0"/>
              </a:rPr>
              <a:t>albo centrum usług społecznych przekazują</a:t>
            </a:r>
            <a:r>
              <a:rPr lang="pl-PL" sz="3200" dirty="0">
                <a:latin typeface="Garamond" panose="02020404030301010803" pitchFamily="18" charset="0"/>
              </a:rPr>
              <a:t> na rachunek bankowy domu pomocy </a:t>
            </a:r>
            <a:r>
              <a:rPr lang="pl-PL" sz="3200" dirty="0" smtClean="0">
                <a:latin typeface="Garamond" panose="02020404030301010803" pitchFamily="18" charset="0"/>
              </a:rPr>
              <a:t>społecznej”. (</a:t>
            </a:r>
            <a:r>
              <a:rPr lang="pl-PL" sz="3200" dirty="0">
                <a:latin typeface="Garamond" panose="02020404030301010803" pitchFamily="18" charset="0"/>
              </a:rPr>
              <a:t>Dz.U. z 2019 r. poz. 1818), </a:t>
            </a:r>
            <a:r>
              <a:rPr lang="pl-PL" sz="3200" dirty="0" smtClean="0">
                <a:latin typeface="Garamond" panose="02020404030301010803" pitchFamily="18" charset="0"/>
              </a:rPr>
              <a:t>który wszedł </a:t>
            </a:r>
            <a:r>
              <a:rPr lang="pl-PL" sz="3200" dirty="0">
                <a:latin typeface="Garamond" panose="02020404030301010803" pitchFamily="18" charset="0"/>
              </a:rPr>
              <a:t>w życie 1.01.2020 r.</a:t>
            </a:r>
          </a:p>
          <a:p>
            <a:pPr algn="just"/>
            <a:endParaRPr lang="pl-PL" sz="3200" dirty="0">
              <a:latin typeface="Garamond" panose="02020404030301010803" pitchFamily="18" charset="0"/>
            </a:endParaRPr>
          </a:p>
        </p:txBody>
      </p:sp>
    </p:spTree>
    <p:extLst>
      <p:ext uri="{BB962C8B-B14F-4D97-AF65-F5344CB8AC3E}">
        <p14:creationId xmlns:p14="http://schemas.microsoft.com/office/powerpoint/2010/main" val="567059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21323" y="949570"/>
            <a:ext cx="11277600" cy="6324808"/>
          </a:xfrm>
          <a:prstGeom prst="rect">
            <a:avLst/>
          </a:prstGeom>
        </p:spPr>
        <p:txBody>
          <a:bodyPr wrap="square">
            <a:spAutoFit/>
          </a:bodyPr>
          <a:lstStyle/>
          <a:p>
            <a:r>
              <a:rPr lang="pl-PL" sz="2900" b="1" dirty="0" smtClean="0">
                <a:solidFill>
                  <a:srgbClr val="FF0000"/>
                </a:solidFill>
                <a:latin typeface="Garamond" panose="02020404030301010803" pitchFamily="18" charset="0"/>
              </a:rPr>
              <a:t>Art.  64 ustawy – zwolnienie z opłaty (fakultatywne)</a:t>
            </a:r>
            <a:r>
              <a:rPr lang="pl-PL" sz="2900" dirty="0" smtClean="0">
                <a:solidFill>
                  <a:srgbClr val="FF0000"/>
                </a:solidFill>
                <a:latin typeface="Garamond" panose="02020404030301010803" pitchFamily="18" charset="0"/>
              </a:rPr>
              <a:t>: </a:t>
            </a:r>
            <a:endParaRPr lang="pl-PL" sz="2900" dirty="0">
              <a:solidFill>
                <a:srgbClr val="FF0000"/>
              </a:solidFill>
              <a:latin typeface="Garamond" panose="02020404030301010803" pitchFamily="18" charset="0"/>
            </a:endParaRPr>
          </a:p>
          <a:p>
            <a:pPr algn="just"/>
            <a:r>
              <a:rPr lang="pl-PL" sz="2900" b="1" dirty="0" smtClean="0">
                <a:latin typeface="Garamond" panose="02020404030301010803" pitchFamily="18" charset="0"/>
              </a:rPr>
              <a:t>„</a:t>
            </a:r>
            <a:r>
              <a:rPr lang="pl-PL" sz="2900" b="1" dirty="0">
                <a:latin typeface="Garamond" panose="02020404030301010803" pitchFamily="18" charset="0"/>
              </a:rPr>
              <a:t>Osoby wnoszące opłatę lub obowiązane do wnoszenia opłaty </a:t>
            </a:r>
            <a:r>
              <a:rPr lang="pl-PL" sz="2900" b="1" dirty="0" smtClean="0">
                <a:latin typeface="Garamond" panose="02020404030301010803" pitchFamily="18" charset="0"/>
              </a:rPr>
              <a:t/>
            </a:r>
            <a:br>
              <a:rPr lang="pl-PL" sz="2900" b="1" dirty="0" smtClean="0">
                <a:latin typeface="Garamond" panose="02020404030301010803" pitchFamily="18" charset="0"/>
              </a:rPr>
            </a:br>
            <a:r>
              <a:rPr lang="pl-PL" sz="2900" b="1" dirty="0" smtClean="0">
                <a:latin typeface="Garamond" panose="02020404030301010803" pitchFamily="18" charset="0"/>
              </a:rPr>
              <a:t>za </a:t>
            </a:r>
            <a:r>
              <a:rPr lang="pl-PL" sz="2900" b="1" dirty="0">
                <a:latin typeface="Garamond" panose="02020404030301010803" pitchFamily="18" charset="0"/>
              </a:rPr>
              <a:t>pobyt mieszkańca domu w domu pomocy </a:t>
            </a:r>
            <a:r>
              <a:rPr lang="pl-PL" sz="2900" b="1" dirty="0" smtClean="0">
                <a:latin typeface="Garamond" panose="02020404030301010803" pitchFamily="18" charset="0"/>
              </a:rPr>
              <a:t>społecznej </a:t>
            </a:r>
            <a:r>
              <a:rPr lang="pl-PL" sz="2900" b="1" dirty="0">
                <a:latin typeface="Garamond" panose="02020404030301010803" pitchFamily="18" charset="0"/>
              </a:rPr>
              <a:t>można zwolnić z tej opłaty częściowo lub całkowicie, na ich wniosek, po przeprowadzeniu rodzinnego wywiadu </a:t>
            </a:r>
            <a:r>
              <a:rPr lang="pl-PL" sz="2900" b="1" dirty="0" smtClean="0">
                <a:latin typeface="Garamond" panose="02020404030301010803" pitchFamily="18" charset="0"/>
              </a:rPr>
              <a:t>środowiskowego, </a:t>
            </a:r>
            <a:br>
              <a:rPr lang="pl-PL" sz="2900" b="1" dirty="0" smtClean="0">
                <a:latin typeface="Garamond" panose="02020404030301010803" pitchFamily="18" charset="0"/>
              </a:rPr>
            </a:br>
            <a:r>
              <a:rPr lang="pl-PL" sz="2900" b="1" dirty="0" smtClean="0">
                <a:latin typeface="Garamond" panose="02020404030301010803" pitchFamily="18" charset="0"/>
              </a:rPr>
              <a:t>w </a:t>
            </a:r>
            <a:r>
              <a:rPr lang="pl-PL" sz="2900" b="1" dirty="0">
                <a:latin typeface="Garamond" panose="02020404030301010803" pitchFamily="18" charset="0"/>
              </a:rPr>
              <a:t>szczególności jeżeli: </a:t>
            </a:r>
            <a:endParaRPr lang="pl-PL" sz="2900" b="1" dirty="0" smtClean="0">
              <a:latin typeface="Garamond" panose="02020404030301010803" pitchFamily="18" charset="0"/>
            </a:endParaRPr>
          </a:p>
          <a:p>
            <a:pPr marL="514350" indent="-514350" algn="just">
              <a:buAutoNum type="arabicParenR"/>
            </a:pPr>
            <a:r>
              <a:rPr lang="pl-PL" sz="2900" b="1" dirty="0" smtClean="0">
                <a:latin typeface="Garamond" panose="02020404030301010803" pitchFamily="18" charset="0"/>
              </a:rPr>
              <a:t>wnoszą </a:t>
            </a:r>
            <a:r>
              <a:rPr lang="pl-PL" sz="2900" b="1" dirty="0">
                <a:latin typeface="Garamond" panose="02020404030301010803" pitchFamily="18" charset="0"/>
              </a:rPr>
              <a:t>opłatę za pobyt innych członków rodziny </a:t>
            </a:r>
            <a:r>
              <a:rPr lang="pl-PL" sz="2900" b="1" dirty="0" smtClean="0">
                <a:latin typeface="Garamond" panose="02020404030301010803" pitchFamily="18" charset="0"/>
              </a:rPr>
              <a:t/>
            </a:r>
            <a:br>
              <a:rPr lang="pl-PL" sz="2900" b="1" dirty="0" smtClean="0">
                <a:latin typeface="Garamond" panose="02020404030301010803" pitchFamily="18" charset="0"/>
              </a:rPr>
            </a:br>
            <a:r>
              <a:rPr lang="pl-PL" sz="2900" b="1" dirty="0" smtClean="0">
                <a:latin typeface="Garamond" panose="02020404030301010803" pitchFamily="18" charset="0"/>
              </a:rPr>
              <a:t>w </a:t>
            </a:r>
            <a:r>
              <a:rPr lang="pl-PL" sz="2900" b="1" dirty="0">
                <a:latin typeface="Garamond" panose="02020404030301010803" pitchFamily="18" charset="0"/>
              </a:rPr>
              <a:t>domu pomocy społecznej, ośrodku wsparcia lub innej </a:t>
            </a:r>
            <a:r>
              <a:rPr lang="pl-PL" sz="2900" b="1" dirty="0" smtClean="0">
                <a:latin typeface="Garamond" panose="02020404030301010803" pitchFamily="18" charset="0"/>
              </a:rPr>
              <a:t>placówce, </a:t>
            </a:r>
          </a:p>
          <a:p>
            <a:pPr marL="514350" indent="-514350" algn="just">
              <a:buAutoNum type="arabicParenR"/>
            </a:pPr>
            <a:r>
              <a:rPr lang="pl-PL" sz="2900" b="1" dirty="0" smtClean="0">
                <a:latin typeface="Garamond" panose="02020404030301010803" pitchFamily="18" charset="0"/>
              </a:rPr>
              <a:t>występują </a:t>
            </a:r>
            <a:r>
              <a:rPr lang="pl-PL" sz="2900" b="1" dirty="0">
                <a:latin typeface="Garamond" panose="02020404030301010803" pitchFamily="18" charset="0"/>
              </a:rPr>
              <a:t>uzasadnione okoliczności, zwłaszcza długotrwała choroba, bezrobocie, niepełnosprawność, śmierć członka rodziny, straty materialne powstałe w wyniku klęski żywiołowej lub innych zdarzeń losowych,</a:t>
            </a:r>
          </a:p>
          <a:p>
            <a:endParaRPr lang="pl-PL" sz="2900" dirty="0">
              <a:latin typeface="Garamond" panose="02020404030301010803" pitchFamily="18" charset="0"/>
            </a:endParaRPr>
          </a:p>
          <a:p>
            <a:endParaRPr lang="pl-PL" sz="2800" dirty="0">
              <a:latin typeface="Garamond" panose="02020404030301010803" pitchFamily="18" charset="0"/>
            </a:endParaRPr>
          </a:p>
        </p:txBody>
      </p:sp>
    </p:spTree>
    <p:extLst>
      <p:ext uri="{BB962C8B-B14F-4D97-AF65-F5344CB8AC3E}">
        <p14:creationId xmlns:p14="http://schemas.microsoft.com/office/powerpoint/2010/main" val="862544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67508" y="1101969"/>
            <a:ext cx="10703169" cy="5693866"/>
          </a:xfrm>
          <a:prstGeom prst="rect">
            <a:avLst/>
          </a:prstGeom>
        </p:spPr>
        <p:txBody>
          <a:bodyPr wrap="square">
            <a:spAutoFit/>
          </a:bodyPr>
          <a:lstStyle/>
          <a:p>
            <a:pPr algn="just"/>
            <a:r>
              <a:rPr lang="pl-PL" sz="2800" b="1" dirty="0" smtClean="0">
                <a:latin typeface="Garamond" panose="02020404030301010803" pitchFamily="18" charset="0"/>
              </a:rPr>
              <a:t>3</a:t>
            </a:r>
            <a:r>
              <a:rPr lang="pl-PL" sz="2800" b="1" dirty="0">
                <a:latin typeface="Garamond" panose="02020404030301010803" pitchFamily="18" charset="0"/>
              </a:rPr>
              <a:t>) </a:t>
            </a:r>
            <a:r>
              <a:rPr lang="pl-PL" sz="2800" dirty="0" smtClean="0">
                <a:latin typeface="Garamond" panose="02020404030301010803" pitchFamily="18" charset="0"/>
              </a:rPr>
              <a:t>małżonkowie</a:t>
            </a:r>
            <a:r>
              <a:rPr lang="pl-PL" sz="2800" dirty="0">
                <a:latin typeface="Garamond" panose="02020404030301010803" pitchFamily="18" charset="0"/>
              </a:rPr>
              <a:t>, zstępni, wstępni utrzymują się z jednego świadczenia lub </a:t>
            </a:r>
            <a:r>
              <a:rPr lang="pl-PL" sz="2800" dirty="0" smtClean="0">
                <a:latin typeface="Garamond" panose="02020404030301010803" pitchFamily="18" charset="0"/>
              </a:rPr>
              <a:t>wynagrodzenia,</a:t>
            </a:r>
            <a:endParaRPr lang="pl-PL" sz="2800" dirty="0">
              <a:latin typeface="Garamond" panose="02020404030301010803" pitchFamily="18" charset="0"/>
            </a:endParaRPr>
          </a:p>
          <a:p>
            <a:pPr algn="just"/>
            <a:r>
              <a:rPr lang="pl-PL" sz="2800" b="1" dirty="0">
                <a:latin typeface="Garamond" panose="02020404030301010803" pitchFamily="18" charset="0"/>
              </a:rPr>
              <a:t>4) </a:t>
            </a:r>
            <a:r>
              <a:rPr lang="pl-PL" sz="2800" dirty="0">
                <a:latin typeface="Garamond" panose="02020404030301010803" pitchFamily="18" charset="0"/>
              </a:rPr>
              <a:t> osoba obowiązana do wnoszenia opłaty jest w ciąży lub samotnie wychowuje </a:t>
            </a:r>
            <a:r>
              <a:rPr lang="pl-PL" sz="2800" dirty="0" smtClean="0">
                <a:latin typeface="Garamond" panose="02020404030301010803" pitchFamily="18" charset="0"/>
              </a:rPr>
              <a:t>dziecko,</a:t>
            </a:r>
            <a:r>
              <a:rPr lang="pl-PL" sz="2800" dirty="0">
                <a:latin typeface="Garamond" panose="02020404030301010803" pitchFamily="18" charset="0"/>
              </a:rPr>
              <a:t> </a:t>
            </a:r>
            <a:r>
              <a:rPr lang="pl-PL" sz="2800" dirty="0" smtClean="0">
                <a:latin typeface="Garamond" panose="02020404030301010803" pitchFamily="18" charset="0"/>
              </a:rPr>
              <a:t>                </a:t>
            </a:r>
            <a:r>
              <a:rPr lang="pl-PL" sz="2800" b="1" dirty="0" smtClean="0">
                <a:solidFill>
                  <a:srgbClr val="FF0000"/>
                </a:solidFill>
                <a:latin typeface="Garamond" panose="02020404030301010803" pitchFamily="18" charset="0"/>
              </a:rPr>
              <a:t>DODANO pkt 5 i 6 w brzmieniu:</a:t>
            </a:r>
          </a:p>
          <a:p>
            <a:pPr algn="just"/>
            <a:r>
              <a:rPr lang="pl-PL" sz="2800" b="1" dirty="0" smtClean="0">
                <a:solidFill>
                  <a:srgbClr val="FF0000"/>
                </a:solidFill>
                <a:latin typeface="Garamond" panose="02020404030301010803" pitchFamily="18" charset="0"/>
              </a:rPr>
              <a:t>5) osoba </a:t>
            </a:r>
            <a:r>
              <a:rPr lang="pl-PL" sz="2800" b="1" dirty="0">
                <a:solidFill>
                  <a:srgbClr val="FF0000"/>
                </a:solidFill>
                <a:latin typeface="Garamond" panose="02020404030301010803" pitchFamily="18" charset="0"/>
              </a:rPr>
              <a:t>obowiązana do wnoszenia opłaty lub jej rodzic przebywała </a:t>
            </a:r>
            <a:r>
              <a:rPr lang="pl-PL" sz="2800" b="1" dirty="0" smtClean="0">
                <a:solidFill>
                  <a:srgbClr val="FF0000"/>
                </a:solidFill>
                <a:latin typeface="Garamond" panose="02020404030301010803" pitchFamily="18" charset="0"/>
              </a:rPr>
              <a:t/>
            </a:r>
            <a:br>
              <a:rPr lang="pl-PL" sz="2800" b="1" dirty="0" smtClean="0">
                <a:solidFill>
                  <a:srgbClr val="FF0000"/>
                </a:solidFill>
                <a:latin typeface="Garamond" panose="02020404030301010803" pitchFamily="18" charset="0"/>
              </a:rPr>
            </a:br>
            <a:r>
              <a:rPr lang="pl-PL" sz="2800" b="1" dirty="0" smtClean="0">
                <a:solidFill>
                  <a:srgbClr val="FF0000"/>
                </a:solidFill>
                <a:latin typeface="Garamond" panose="02020404030301010803" pitchFamily="18" charset="0"/>
              </a:rPr>
              <a:t>w </a:t>
            </a:r>
            <a:r>
              <a:rPr lang="pl-PL" sz="2800" b="1" dirty="0">
                <a:solidFill>
                  <a:srgbClr val="FF0000"/>
                </a:solidFill>
                <a:latin typeface="Garamond" panose="02020404030301010803" pitchFamily="18" charset="0"/>
              </a:rPr>
              <a:t>rodzinie zastępczej, rodzinnym domu dziecka lub placówce opiekuńczo-wychowawczej, na podstawie orzeczenia sądu </a:t>
            </a:r>
            <a:r>
              <a:rPr lang="pl-PL" sz="2800" b="1" dirty="0" smtClean="0">
                <a:solidFill>
                  <a:srgbClr val="FF0000"/>
                </a:solidFill>
                <a:latin typeface="Garamond" panose="02020404030301010803" pitchFamily="18" charset="0"/>
              </a:rPr>
              <a:t/>
            </a:r>
            <a:br>
              <a:rPr lang="pl-PL" sz="2800" b="1" dirty="0" smtClean="0">
                <a:solidFill>
                  <a:srgbClr val="FF0000"/>
                </a:solidFill>
                <a:latin typeface="Garamond" panose="02020404030301010803" pitchFamily="18" charset="0"/>
              </a:rPr>
            </a:br>
            <a:r>
              <a:rPr lang="pl-PL" sz="2800" b="1" dirty="0" smtClean="0">
                <a:solidFill>
                  <a:srgbClr val="FF0000"/>
                </a:solidFill>
                <a:latin typeface="Garamond" panose="02020404030301010803" pitchFamily="18" charset="0"/>
              </a:rPr>
              <a:t>o </a:t>
            </a:r>
            <a:r>
              <a:rPr lang="pl-PL" sz="2800" b="1" dirty="0">
                <a:solidFill>
                  <a:srgbClr val="FF0000"/>
                </a:solidFill>
                <a:latin typeface="Garamond" panose="02020404030301010803" pitchFamily="18" charset="0"/>
              </a:rPr>
              <a:t>ograniczeniu władzy rodzicielskiej osobie kierowanej do domu pomocy społecznej lub mieszkańcowi </a:t>
            </a:r>
            <a:r>
              <a:rPr lang="pl-PL" sz="2800" b="1" dirty="0" smtClean="0">
                <a:solidFill>
                  <a:srgbClr val="FF0000"/>
                </a:solidFill>
                <a:latin typeface="Garamond" panose="02020404030301010803" pitchFamily="18" charset="0"/>
              </a:rPr>
              <a:t>domu. </a:t>
            </a:r>
          </a:p>
          <a:p>
            <a:pPr algn="just"/>
            <a:r>
              <a:rPr lang="pl-PL" sz="2800" b="1" dirty="0" smtClean="0">
                <a:solidFill>
                  <a:srgbClr val="FF0000"/>
                </a:solidFill>
                <a:latin typeface="Garamond" panose="02020404030301010803" pitchFamily="18" charset="0"/>
              </a:rPr>
              <a:t>6) osoba </a:t>
            </a:r>
            <a:r>
              <a:rPr lang="pl-PL" sz="2800" b="1" dirty="0">
                <a:solidFill>
                  <a:srgbClr val="FF0000"/>
                </a:solidFill>
                <a:latin typeface="Garamond" panose="02020404030301010803" pitchFamily="18" charset="0"/>
              </a:rPr>
              <a:t>obowiązana do wnoszenia opłaty przedstawi wyrok sądu oddalający powództwo o alimenty na rzecz osoby kierowanej do domu pomocy społecznej lub mieszkańca domu</a:t>
            </a:r>
            <a:r>
              <a:rPr lang="pl-PL" sz="2800" dirty="0">
                <a:latin typeface="Garamond" panose="02020404030301010803" pitchFamily="18" charset="0"/>
              </a:rPr>
              <a:t>. </a:t>
            </a:r>
            <a:r>
              <a:rPr lang="pl-PL" sz="2800" dirty="0" smtClean="0">
                <a:latin typeface="Garamond" panose="02020404030301010803" pitchFamily="18" charset="0"/>
              </a:rPr>
              <a:t>Art</a:t>
            </a:r>
            <a:r>
              <a:rPr lang="pl-PL" sz="2800" dirty="0">
                <a:latin typeface="Garamond" panose="02020404030301010803" pitchFamily="18" charset="0"/>
              </a:rPr>
              <a:t>. 64 pkt </a:t>
            </a:r>
            <a:r>
              <a:rPr lang="pl-PL" sz="2800" dirty="0" smtClean="0">
                <a:latin typeface="Garamond" panose="02020404030301010803" pitchFamily="18" charset="0"/>
              </a:rPr>
              <a:t>5 i 6 </a:t>
            </a:r>
            <a:r>
              <a:rPr lang="pl-PL" sz="2800" dirty="0">
                <a:latin typeface="Garamond" panose="02020404030301010803" pitchFamily="18" charset="0"/>
              </a:rPr>
              <a:t>dodany ustawą z dnia 19.07.2019 r. </a:t>
            </a:r>
          </a:p>
        </p:txBody>
      </p:sp>
    </p:spTree>
    <p:extLst>
      <p:ext uri="{BB962C8B-B14F-4D97-AF65-F5344CB8AC3E}">
        <p14:creationId xmlns:p14="http://schemas.microsoft.com/office/powerpoint/2010/main" val="20841727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95046" y="1125416"/>
            <a:ext cx="9777046" cy="5693866"/>
          </a:xfrm>
          <a:prstGeom prst="rect">
            <a:avLst/>
          </a:prstGeom>
        </p:spPr>
        <p:txBody>
          <a:bodyPr wrap="square">
            <a:spAutoFit/>
          </a:bodyPr>
          <a:lstStyle/>
          <a:p>
            <a:pPr algn="just"/>
            <a:r>
              <a:rPr lang="pl-PL" sz="2800" b="1" dirty="0" smtClean="0">
                <a:latin typeface="Garamond" panose="02020404030301010803" pitchFamily="18" charset="0"/>
              </a:rPr>
              <a:t>Art</a:t>
            </a:r>
            <a:r>
              <a:rPr lang="pl-PL" sz="2800" b="1" dirty="0">
                <a:latin typeface="Garamond" panose="02020404030301010803" pitchFamily="18" charset="0"/>
              </a:rPr>
              <a:t>. 64a [Zwolnienie z opłaty za pobyt w domu pomocy </a:t>
            </a:r>
            <a:r>
              <a:rPr lang="pl-PL" sz="2800" b="1" dirty="0" smtClean="0">
                <a:latin typeface="Garamond" panose="02020404030301010803" pitchFamily="18" charset="0"/>
              </a:rPr>
              <a:t>społecznej] - obligatoryjne:</a:t>
            </a:r>
          </a:p>
          <a:p>
            <a:pPr algn="just"/>
            <a:r>
              <a:rPr lang="pl-PL" sz="2800" b="1" dirty="0" smtClean="0">
                <a:latin typeface="Garamond" panose="02020404030301010803" pitchFamily="18" charset="0"/>
              </a:rPr>
              <a:t>„</a:t>
            </a:r>
            <a:r>
              <a:rPr lang="pl-PL" sz="2800" dirty="0" smtClean="0">
                <a:latin typeface="Garamond" panose="02020404030301010803" pitchFamily="18" charset="0"/>
              </a:rPr>
              <a:t>Osobę </a:t>
            </a:r>
            <a:r>
              <a:rPr lang="pl-PL" sz="2800" dirty="0">
                <a:latin typeface="Garamond" panose="02020404030301010803" pitchFamily="18" charset="0"/>
              </a:rPr>
              <a:t>obowiązaną do wnoszenia opłaty za pobyt mieszkańca domu w domu pomocy społecznej zwalnia się całkowicie z tej opłaty, na jej wniosek, pod warunkiem że przedstawi prawomocne orzeczenie sądu o pozbawieniu rodzica władzy rodzicielskiej nad tą osobą i oświadczy, że władza rodzicielska nie została przywrócona </a:t>
            </a:r>
            <a:r>
              <a:rPr lang="pl-PL" sz="2800" b="1" dirty="0">
                <a:solidFill>
                  <a:srgbClr val="FF0000"/>
                </a:solidFill>
                <a:latin typeface="Garamond" panose="02020404030301010803" pitchFamily="18" charset="0"/>
              </a:rPr>
              <a:t>albo prawomocne orzeczenie sądu o skazaniu za umyślne przestępstwo popełnione z użyciem przemocy na szkodę osoby obowiązanej do wnoszenia opłaty, jej małoletniego rodzeństwa lub jej rodzica. Zwolnienia te obejmują zstępnych osoby zwolnionej z opłaty za pobyt mieszkańca domu w domu pomocy </a:t>
            </a:r>
            <a:r>
              <a:rPr lang="pl-PL" sz="2800" b="1" dirty="0" smtClean="0">
                <a:solidFill>
                  <a:srgbClr val="FF0000"/>
                </a:solidFill>
                <a:latin typeface="Garamond" panose="02020404030301010803" pitchFamily="18" charset="0"/>
              </a:rPr>
              <a:t>społecznej”</a:t>
            </a:r>
            <a:r>
              <a:rPr lang="pl-PL" sz="2800" b="1" dirty="0" smtClean="0">
                <a:latin typeface="Garamond" panose="02020404030301010803" pitchFamily="18" charset="0"/>
              </a:rPr>
              <a:t>. </a:t>
            </a:r>
            <a:r>
              <a:rPr lang="pl-PL" sz="2800" b="1" dirty="0" smtClean="0">
                <a:latin typeface="Garamond" panose="02020404030301010803" pitchFamily="18" charset="0"/>
                <a:hlinkClick r:id="rId2" action="ppaction://hlinkfile"/>
              </a:rPr>
              <a:t> </a:t>
            </a:r>
            <a:endParaRPr lang="pl-PL" sz="2800" b="1" dirty="0">
              <a:latin typeface="Garamond" panose="02020404030301010803" pitchFamily="18" charset="0"/>
            </a:endParaRPr>
          </a:p>
        </p:txBody>
      </p:sp>
    </p:spTree>
    <p:extLst>
      <p:ext uri="{BB962C8B-B14F-4D97-AF65-F5344CB8AC3E}">
        <p14:creationId xmlns:p14="http://schemas.microsoft.com/office/powerpoint/2010/main" val="6685013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42645" y="889844"/>
            <a:ext cx="10023231" cy="5262979"/>
          </a:xfrm>
          <a:prstGeom prst="rect">
            <a:avLst/>
          </a:prstGeom>
        </p:spPr>
        <p:txBody>
          <a:bodyPr wrap="square">
            <a:spAutoFit/>
          </a:bodyPr>
          <a:lstStyle/>
          <a:p>
            <a:pPr algn="just"/>
            <a:r>
              <a:rPr lang="pl-PL" sz="2800" b="1" dirty="0">
                <a:latin typeface="Garamond" panose="02020404030301010803" pitchFamily="18" charset="0"/>
              </a:rPr>
              <a:t>Art. 65 [Stosowanie innych przepisów] </a:t>
            </a:r>
            <a:endParaRPr lang="pl-PL" sz="2800" dirty="0">
              <a:latin typeface="Garamond" panose="02020404030301010803" pitchFamily="18" charset="0"/>
            </a:endParaRPr>
          </a:p>
          <a:p>
            <a:pPr algn="just"/>
            <a:r>
              <a:rPr lang="pl-PL" sz="2800" dirty="0" smtClean="0">
                <a:latin typeface="Garamond" panose="02020404030301010803" pitchFamily="18" charset="0"/>
              </a:rPr>
              <a:t>1</a:t>
            </a:r>
            <a:r>
              <a:rPr lang="pl-PL" sz="2800" dirty="0">
                <a:latin typeface="Garamond" panose="02020404030301010803" pitchFamily="18" charset="0"/>
              </a:rPr>
              <a:t>. Do domów pomocy społecznej prowadzonych przez podmioty niepubliczne, o których mowa w art. 57 ust. 1 pkt 2-4, jeżeli nie są one prowadzone na zlecenie organu jednostki samorządu terytorialnego, nie stosuje się art. 59-64b.</a:t>
            </a:r>
          </a:p>
          <a:p>
            <a:pPr algn="just"/>
            <a:r>
              <a:rPr lang="pl-PL" sz="2800" dirty="0" smtClean="0">
                <a:latin typeface="Garamond" panose="02020404030301010803" pitchFamily="18" charset="0"/>
              </a:rPr>
              <a:t>2.</a:t>
            </a:r>
            <a:r>
              <a:rPr lang="pl-PL" sz="2800" baseline="30000" dirty="0">
                <a:latin typeface="Garamond" panose="02020404030301010803" pitchFamily="18" charset="0"/>
              </a:rPr>
              <a:t> </a:t>
            </a:r>
            <a:r>
              <a:rPr lang="pl-PL" sz="2800" dirty="0" smtClean="0">
                <a:latin typeface="Garamond" panose="02020404030301010803" pitchFamily="18" charset="0"/>
              </a:rPr>
              <a:t>W </a:t>
            </a:r>
            <a:r>
              <a:rPr lang="pl-PL" sz="2800" dirty="0">
                <a:latin typeface="Garamond" panose="02020404030301010803" pitchFamily="18" charset="0"/>
              </a:rPr>
              <a:t>przypadku braku miejsc w domu pomocy społecznej o zasięgu gminnym lub powiatowym gmina </a:t>
            </a:r>
            <a:r>
              <a:rPr lang="pl-PL" sz="2800" b="1" u="sng" dirty="0">
                <a:latin typeface="Garamond" panose="02020404030301010803" pitchFamily="18" charset="0"/>
              </a:rPr>
              <a:t>może kierować osoby tego wymagające</a:t>
            </a:r>
            <a:r>
              <a:rPr lang="pl-PL" sz="2800" b="1" i="1" dirty="0">
                <a:latin typeface="Garamond" panose="02020404030301010803" pitchFamily="18" charset="0"/>
              </a:rPr>
              <a:t> </a:t>
            </a:r>
            <a:r>
              <a:rPr lang="pl-PL" sz="2800" dirty="0">
                <a:latin typeface="Garamond" panose="02020404030301010803" pitchFamily="18" charset="0"/>
              </a:rPr>
              <a:t>do domu pomocy społecznej, </a:t>
            </a:r>
            <a:r>
              <a:rPr lang="pl-PL" sz="2800" b="1" u="sng" dirty="0">
                <a:latin typeface="Garamond" panose="02020404030301010803" pitchFamily="18" charset="0"/>
              </a:rPr>
              <a:t>który nie jest prowadzony na zlecenie wójta (burmistrza, prezydenta miasta) lub starosty</a:t>
            </a:r>
            <a:r>
              <a:rPr lang="pl-PL" sz="2800" dirty="0">
                <a:latin typeface="Garamond" panose="02020404030301010803" pitchFamily="18" charset="0"/>
              </a:rPr>
              <a:t>. W takim przypadku stosuje się odpowiednio </a:t>
            </a:r>
            <a:r>
              <a:rPr lang="pl-PL" sz="2800" b="1" dirty="0">
                <a:solidFill>
                  <a:srgbClr val="FF0000"/>
                </a:solidFill>
                <a:latin typeface="Garamond" panose="02020404030301010803" pitchFamily="18" charset="0"/>
              </a:rPr>
              <a:t>art. 59 </a:t>
            </a:r>
            <a:r>
              <a:rPr lang="pl-PL" sz="2800" b="1" dirty="0" smtClean="0">
                <a:solidFill>
                  <a:srgbClr val="FF0000"/>
                </a:solidFill>
                <a:latin typeface="Garamond" panose="02020404030301010803" pitchFamily="18" charset="0"/>
              </a:rPr>
              <a:t/>
            </a:r>
            <a:br>
              <a:rPr lang="pl-PL" sz="2800" b="1" dirty="0" smtClean="0">
                <a:solidFill>
                  <a:srgbClr val="FF0000"/>
                </a:solidFill>
                <a:latin typeface="Garamond" panose="02020404030301010803" pitchFamily="18" charset="0"/>
              </a:rPr>
            </a:br>
            <a:r>
              <a:rPr lang="pl-PL" sz="2800" b="1" dirty="0" smtClean="0">
                <a:solidFill>
                  <a:srgbClr val="FF0000"/>
                </a:solidFill>
                <a:latin typeface="Garamond" panose="02020404030301010803" pitchFamily="18" charset="0"/>
              </a:rPr>
              <a:t>ust</a:t>
            </a:r>
            <a:r>
              <a:rPr lang="pl-PL" sz="2800" b="1" dirty="0">
                <a:solidFill>
                  <a:srgbClr val="FF0000"/>
                </a:solidFill>
                <a:latin typeface="Garamond" panose="02020404030301010803" pitchFamily="18" charset="0"/>
              </a:rPr>
              <a:t>. 1 i </a:t>
            </a:r>
            <a:r>
              <a:rPr lang="pl-PL" sz="2800" dirty="0">
                <a:latin typeface="Garamond" panose="02020404030301010803" pitchFamily="18" charset="0"/>
              </a:rPr>
              <a:t>art. 61-64b, z tym że wysokość opłaty za pobyt w takim domu określa umowa zawarta przez gminę z podmiotem prowadzącym dom. </a:t>
            </a:r>
          </a:p>
        </p:txBody>
      </p:sp>
    </p:spTree>
    <p:extLst>
      <p:ext uri="{BB962C8B-B14F-4D97-AF65-F5344CB8AC3E}">
        <p14:creationId xmlns:p14="http://schemas.microsoft.com/office/powerpoint/2010/main" val="2202013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20615" y="902676"/>
            <a:ext cx="10269416" cy="5078313"/>
          </a:xfrm>
          <a:prstGeom prst="rect">
            <a:avLst/>
          </a:prstGeom>
        </p:spPr>
        <p:txBody>
          <a:bodyPr wrap="square">
            <a:spAutoFit/>
          </a:bodyPr>
          <a:lstStyle/>
          <a:p>
            <a:r>
              <a:rPr lang="pl-PL" b="1" dirty="0">
                <a:latin typeface="Garamond" panose="02020404030301010803" pitchFamily="18" charset="0"/>
              </a:rPr>
              <a:t>Art. 67 [Działalność gospodarcza] </a:t>
            </a:r>
            <a:endParaRPr lang="pl-PL" dirty="0">
              <a:latin typeface="Garamond" panose="02020404030301010803" pitchFamily="18" charset="0"/>
            </a:endParaRPr>
          </a:p>
          <a:p>
            <a:r>
              <a:rPr lang="pl-PL" dirty="0" smtClean="0">
                <a:latin typeface="Garamond" panose="02020404030301010803" pitchFamily="18" charset="0"/>
              </a:rPr>
              <a:t>2</a:t>
            </a:r>
            <a:r>
              <a:rPr lang="pl-PL" dirty="0">
                <a:latin typeface="Garamond" panose="02020404030301010803" pitchFamily="18" charset="0"/>
              </a:rPr>
              <a:t>. Wojewoda wydaje zezwolenie, jeżeli podmiot o nie występujący:</a:t>
            </a:r>
          </a:p>
          <a:p>
            <a:r>
              <a:rPr lang="pl-PL" b="1" dirty="0" smtClean="0">
                <a:latin typeface="Garamond" panose="02020404030301010803" pitchFamily="18" charset="0"/>
              </a:rPr>
              <a:t>1</a:t>
            </a:r>
            <a:r>
              <a:rPr lang="pl-PL" b="1" dirty="0">
                <a:latin typeface="Garamond" panose="02020404030301010803" pitchFamily="18" charset="0"/>
              </a:rPr>
              <a:t>) </a:t>
            </a:r>
            <a:r>
              <a:rPr lang="pl-PL" dirty="0">
                <a:latin typeface="Garamond" panose="02020404030301010803" pitchFamily="18" charset="0"/>
              </a:rPr>
              <a:t> spełnia warunki określone w niniejszej ustawie;</a:t>
            </a:r>
          </a:p>
          <a:p>
            <a:r>
              <a:rPr lang="pl-PL" b="1" dirty="0" smtClean="0">
                <a:latin typeface="Garamond" panose="02020404030301010803" pitchFamily="18" charset="0"/>
              </a:rPr>
              <a:t>2</a:t>
            </a:r>
            <a:r>
              <a:rPr lang="pl-PL" b="1" dirty="0">
                <a:latin typeface="Garamond" panose="02020404030301010803" pitchFamily="18" charset="0"/>
              </a:rPr>
              <a:t>) </a:t>
            </a:r>
            <a:r>
              <a:rPr lang="pl-PL" dirty="0">
                <a:latin typeface="Garamond" panose="02020404030301010803" pitchFamily="18" charset="0"/>
              </a:rPr>
              <a:t> spełnia standardy, o których mowa w art. 68;</a:t>
            </a:r>
          </a:p>
          <a:p>
            <a:r>
              <a:rPr lang="pl-PL" b="1" dirty="0" smtClean="0">
                <a:latin typeface="Garamond" panose="02020404030301010803" pitchFamily="18" charset="0"/>
              </a:rPr>
              <a:t>3</a:t>
            </a:r>
            <a:r>
              <a:rPr lang="pl-PL" b="1" dirty="0">
                <a:latin typeface="Garamond" panose="02020404030301010803" pitchFamily="18" charset="0"/>
              </a:rPr>
              <a:t>) </a:t>
            </a:r>
            <a:r>
              <a:rPr lang="pl-PL" baseline="30000" dirty="0">
                <a:latin typeface="Garamond" panose="02020404030301010803" pitchFamily="18" charset="0"/>
              </a:rPr>
              <a:t> </a:t>
            </a:r>
            <a:r>
              <a:rPr lang="pl-PL" dirty="0" smtClean="0">
                <a:latin typeface="Garamond" panose="02020404030301010803" pitchFamily="18" charset="0"/>
              </a:rPr>
              <a:t> przedstawi</a:t>
            </a:r>
            <a:r>
              <a:rPr lang="pl-PL" dirty="0">
                <a:latin typeface="Garamond" panose="02020404030301010803" pitchFamily="18" charset="0"/>
              </a:rPr>
              <a:t>: </a:t>
            </a:r>
          </a:p>
          <a:p>
            <a:r>
              <a:rPr lang="pl-PL" b="1" dirty="0" smtClean="0">
                <a:latin typeface="Garamond" panose="02020404030301010803" pitchFamily="18" charset="0"/>
              </a:rPr>
              <a:t>a</a:t>
            </a:r>
            <a:r>
              <a:rPr lang="pl-PL" b="1" dirty="0">
                <a:latin typeface="Garamond" panose="02020404030301010803" pitchFamily="18" charset="0"/>
              </a:rPr>
              <a:t>) </a:t>
            </a:r>
            <a:r>
              <a:rPr lang="pl-PL" dirty="0">
                <a:latin typeface="Garamond" panose="02020404030301010803" pitchFamily="18" charset="0"/>
              </a:rPr>
              <a:t> wniosek o zezwolenie, </a:t>
            </a:r>
          </a:p>
          <a:p>
            <a:r>
              <a:rPr lang="pl-PL" b="1" dirty="0" smtClean="0">
                <a:latin typeface="Garamond" panose="02020404030301010803" pitchFamily="18" charset="0"/>
              </a:rPr>
              <a:t>b</a:t>
            </a:r>
            <a:r>
              <a:rPr lang="pl-PL" b="1" dirty="0">
                <a:latin typeface="Garamond" panose="02020404030301010803" pitchFamily="18" charset="0"/>
              </a:rPr>
              <a:t>) </a:t>
            </a:r>
            <a:r>
              <a:rPr lang="pl-PL" dirty="0">
                <a:latin typeface="Garamond" panose="02020404030301010803" pitchFamily="18" charset="0"/>
              </a:rPr>
              <a:t> dokumenty potwierdzające tytuł prawny do nieruchomości, na której jest usytuowany dom, </a:t>
            </a:r>
          </a:p>
          <a:p>
            <a:r>
              <a:rPr lang="pl-PL" b="1" dirty="0" smtClean="0">
                <a:solidFill>
                  <a:srgbClr val="FF0000"/>
                </a:solidFill>
                <a:latin typeface="Garamond" panose="02020404030301010803" pitchFamily="18" charset="0"/>
              </a:rPr>
              <a:t>c)</a:t>
            </a:r>
            <a:r>
              <a:rPr lang="pl-PL" b="1" dirty="0" smtClean="0">
                <a:latin typeface="Garamond" panose="02020404030301010803" pitchFamily="18" charset="0"/>
              </a:rPr>
              <a:t> </a:t>
            </a:r>
            <a:r>
              <a:rPr lang="pl-PL" dirty="0" smtClean="0">
                <a:latin typeface="Garamond" panose="02020404030301010803" pitchFamily="18" charset="0"/>
              </a:rPr>
              <a:t> </a:t>
            </a:r>
            <a:r>
              <a:rPr lang="pl-PL" dirty="0">
                <a:latin typeface="Garamond" panose="02020404030301010803" pitchFamily="18" charset="0"/>
              </a:rPr>
              <a:t>zaświadczenie </a:t>
            </a:r>
            <a:r>
              <a:rPr lang="pl-PL" b="1" dirty="0">
                <a:solidFill>
                  <a:srgbClr val="FF0000"/>
                </a:solidFill>
                <a:latin typeface="Garamond" panose="02020404030301010803" pitchFamily="18" charset="0"/>
              </a:rPr>
              <a:t>organu</a:t>
            </a:r>
            <a:r>
              <a:rPr lang="pl-PL" dirty="0">
                <a:latin typeface="Garamond" panose="02020404030301010803" pitchFamily="18" charset="0"/>
              </a:rPr>
              <a:t> </a:t>
            </a:r>
            <a:r>
              <a:rPr lang="pl-PL" b="1" dirty="0">
                <a:solidFill>
                  <a:srgbClr val="FF0000"/>
                </a:solidFill>
                <a:latin typeface="Garamond" panose="02020404030301010803" pitchFamily="18" charset="0"/>
              </a:rPr>
              <a:t>nadzoru budowlanego </a:t>
            </a:r>
            <a:r>
              <a:rPr lang="pl-PL" dirty="0">
                <a:latin typeface="Garamond" panose="02020404030301010803" pitchFamily="18" charset="0"/>
              </a:rPr>
              <a:t>potwierdzające możliwość użytkowania obiektu </a:t>
            </a:r>
            <a:r>
              <a:rPr lang="pl-PL" b="1" dirty="0">
                <a:solidFill>
                  <a:srgbClr val="FF0000"/>
                </a:solidFill>
                <a:latin typeface="Garamond" panose="02020404030301010803" pitchFamily="18" charset="0"/>
              </a:rPr>
              <a:t>budowlanego</a:t>
            </a:r>
            <a:r>
              <a:rPr lang="pl-PL" dirty="0">
                <a:latin typeface="Garamond" panose="02020404030301010803" pitchFamily="18" charset="0"/>
              </a:rPr>
              <a:t> określonego w kategorii XI załącznika do ustawy z dnia 7 lipca 1994 r. - Prawo budowlane (Dz.U. z 2019 r. poz. 1186, 1309 i 1524), </a:t>
            </a:r>
          </a:p>
          <a:p>
            <a:r>
              <a:rPr lang="pl-PL" b="1" dirty="0" smtClean="0">
                <a:latin typeface="Garamond" panose="02020404030301010803" pitchFamily="18" charset="0"/>
              </a:rPr>
              <a:t>d</a:t>
            </a:r>
            <a:r>
              <a:rPr lang="pl-PL" b="1" dirty="0">
                <a:latin typeface="Garamond" panose="02020404030301010803" pitchFamily="18" charset="0"/>
              </a:rPr>
              <a:t>) </a:t>
            </a:r>
            <a:r>
              <a:rPr lang="pl-PL" dirty="0">
                <a:latin typeface="Garamond" panose="02020404030301010803" pitchFamily="18" charset="0"/>
              </a:rPr>
              <a:t> koncepcję prowadzenia placówki, </a:t>
            </a:r>
          </a:p>
          <a:p>
            <a:r>
              <a:rPr lang="pl-PL" b="1" dirty="0" smtClean="0">
                <a:latin typeface="Garamond" panose="02020404030301010803" pitchFamily="18" charset="0"/>
              </a:rPr>
              <a:t>e</a:t>
            </a:r>
            <a:r>
              <a:rPr lang="pl-PL" b="1" dirty="0">
                <a:latin typeface="Garamond" panose="02020404030301010803" pitchFamily="18" charset="0"/>
              </a:rPr>
              <a:t>) </a:t>
            </a:r>
            <a:r>
              <a:rPr lang="pl-PL" dirty="0">
                <a:latin typeface="Garamond" panose="02020404030301010803" pitchFamily="18" charset="0"/>
              </a:rPr>
              <a:t> informację o sposobie finansowania placówki i niezaleganiu z płatnościami wobec urzędu skarbowego i składkami do Zakładu Ubezpieczeń Społecznych, </a:t>
            </a:r>
          </a:p>
          <a:p>
            <a:r>
              <a:rPr lang="pl-PL" b="1" dirty="0" smtClean="0">
                <a:latin typeface="Garamond" panose="02020404030301010803" pitchFamily="18" charset="0"/>
              </a:rPr>
              <a:t>f</a:t>
            </a:r>
            <a:r>
              <a:rPr lang="pl-PL" b="1" dirty="0">
                <a:latin typeface="Garamond" panose="02020404030301010803" pitchFamily="18" charset="0"/>
              </a:rPr>
              <a:t>) </a:t>
            </a:r>
            <a:r>
              <a:rPr lang="pl-PL" dirty="0">
                <a:latin typeface="Garamond" panose="02020404030301010803" pitchFamily="18" charset="0"/>
              </a:rPr>
              <a:t> informację z Krajowego Rejestru Karnego o niekaralności osoby, która będzie kierowała placówką, i zaświadczenie, że ze względu na stan zdrowia jest ona zdolna do prowadzenia placówki, </a:t>
            </a:r>
          </a:p>
          <a:p>
            <a:r>
              <a:rPr lang="pl-PL" b="1" dirty="0">
                <a:solidFill>
                  <a:srgbClr val="FF0000"/>
                </a:solidFill>
                <a:latin typeface="Garamond" panose="02020404030301010803" pitchFamily="18" charset="0"/>
              </a:rPr>
              <a:t>g) </a:t>
            </a:r>
            <a:r>
              <a:rPr lang="pl-PL" dirty="0">
                <a:solidFill>
                  <a:srgbClr val="FF0000"/>
                </a:solidFill>
                <a:latin typeface="Garamond" panose="02020404030301010803" pitchFamily="18" charset="0"/>
              </a:rPr>
              <a:t> </a:t>
            </a:r>
            <a:r>
              <a:rPr lang="pl-PL" b="1" dirty="0">
                <a:solidFill>
                  <a:srgbClr val="FF0000"/>
                </a:solidFill>
                <a:latin typeface="Garamond" panose="02020404030301010803" pitchFamily="18" charset="0"/>
              </a:rPr>
              <a:t>oświadczenie, że nie został prawomocnie ukarany za czyny, o których mowa w art. 130 ust. 4-6, w okresie 5 lat poprzedzających dzień złożenia wniosku o wydanie zezwolenia na prowadzenie placówki; </a:t>
            </a:r>
          </a:p>
          <a:p>
            <a:r>
              <a:rPr lang="pl-PL" dirty="0" smtClean="0">
                <a:latin typeface="Garamond" panose="02020404030301010803" pitchFamily="18" charset="0"/>
              </a:rPr>
              <a:t>Art</a:t>
            </a:r>
            <a:r>
              <a:rPr lang="pl-PL" dirty="0">
                <a:latin typeface="Garamond" panose="02020404030301010803" pitchFamily="18" charset="0"/>
              </a:rPr>
              <a:t>. 67 ust. 2 pkt 3 zmieniony ustawą z dnia 19.07.2019 r</a:t>
            </a:r>
            <a:r>
              <a:rPr lang="pl-PL" dirty="0" smtClean="0">
                <a:latin typeface="Garamond" panose="02020404030301010803" pitchFamily="18" charset="0"/>
              </a:rPr>
              <a:t>., </a:t>
            </a:r>
            <a:r>
              <a:rPr lang="pl-PL" dirty="0">
                <a:latin typeface="Garamond" panose="02020404030301010803" pitchFamily="18" charset="0"/>
              </a:rPr>
              <a:t>która </a:t>
            </a:r>
            <a:r>
              <a:rPr lang="pl-PL" dirty="0" smtClean="0">
                <a:latin typeface="Garamond" panose="02020404030301010803" pitchFamily="18" charset="0"/>
              </a:rPr>
              <a:t>weszła </a:t>
            </a:r>
            <a:r>
              <a:rPr lang="pl-PL" dirty="0">
                <a:latin typeface="Garamond" panose="02020404030301010803" pitchFamily="18" charset="0"/>
              </a:rPr>
              <a:t>w życie 1.01.2020 r.</a:t>
            </a:r>
          </a:p>
        </p:txBody>
      </p:sp>
    </p:spTree>
    <p:extLst>
      <p:ext uri="{BB962C8B-B14F-4D97-AF65-F5344CB8AC3E}">
        <p14:creationId xmlns:p14="http://schemas.microsoft.com/office/powerpoint/2010/main" val="7769912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83323" y="1055077"/>
            <a:ext cx="9823939" cy="4893647"/>
          </a:xfrm>
          <a:prstGeom prst="rect">
            <a:avLst/>
          </a:prstGeom>
        </p:spPr>
        <p:txBody>
          <a:bodyPr wrap="square">
            <a:spAutoFit/>
          </a:bodyPr>
          <a:lstStyle/>
          <a:p>
            <a:pPr algn="just"/>
            <a:r>
              <a:rPr lang="pl-PL" sz="2400" b="1" dirty="0" smtClean="0">
                <a:latin typeface="Garamond" panose="02020404030301010803" pitchFamily="18" charset="0"/>
              </a:rPr>
              <a:t>Art. 67 ust. 2 </a:t>
            </a:r>
            <a:r>
              <a:rPr lang="pl-PL" sz="2400" b="1" dirty="0" smtClean="0">
                <a:solidFill>
                  <a:srgbClr val="FF0000"/>
                </a:solidFill>
                <a:latin typeface="Garamond" panose="02020404030301010803" pitchFamily="18" charset="0"/>
              </a:rPr>
              <a:t>pkt 4</a:t>
            </a:r>
            <a:r>
              <a:rPr lang="pl-PL" sz="2400" b="1" dirty="0">
                <a:solidFill>
                  <a:srgbClr val="FF0000"/>
                </a:solidFill>
                <a:latin typeface="Garamond" panose="02020404030301010803" pitchFamily="18" charset="0"/>
              </a:rPr>
              <a:t> </a:t>
            </a:r>
            <a:r>
              <a:rPr lang="pl-PL" sz="2400" b="1" dirty="0" smtClean="0">
                <a:latin typeface="Garamond" panose="02020404030301010803" pitchFamily="18" charset="0"/>
              </a:rPr>
              <a:t>ustawy, stanowi, że:</a:t>
            </a:r>
            <a:r>
              <a:rPr lang="pl-PL" sz="2400" baseline="30000" dirty="0" smtClean="0">
                <a:latin typeface="Garamond" panose="02020404030301010803" pitchFamily="18" charset="0"/>
                <a:hlinkClick r:id="rId2" action="ppaction://hlinkfile"/>
              </a:rPr>
              <a:t> </a:t>
            </a:r>
            <a:r>
              <a:rPr lang="pl-PL" sz="2400" dirty="0" smtClean="0">
                <a:latin typeface="Garamond" panose="02020404030301010803" pitchFamily="18" charset="0"/>
              </a:rPr>
              <a:t> </a:t>
            </a:r>
            <a:r>
              <a:rPr lang="pl-PL" sz="2400" dirty="0">
                <a:latin typeface="Garamond" panose="02020404030301010803" pitchFamily="18" charset="0"/>
              </a:rPr>
              <a:t>Wojewoda wydaje zezwolenie, jeżeli podmiot o nie </a:t>
            </a:r>
            <a:r>
              <a:rPr lang="pl-PL" sz="2400" dirty="0" smtClean="0">
                <a:latin typeface="Garamond" panose="02020404030301010803" pitchFamily="18" charset="0"/>
              </a:rPr>
              <a:t>występujący: </a:t>
            </a:r>
            <a:r>
              <a:rPr lang="pl-PL" sz="2400" dirty="0" smtClean="0">
                <a:solidFill>
                  <a:srgbClr val="FF0000"/>
                </a:solidFill>
                <a:latin typeface="Garamond" panose="02020404030301010803" pitchFamily="18" charset="0"/>
              </a:rPr>
              <a:t>nie </a:t>
            </a:r>
            <a:r>
              <a:rPr lang="pl-PL" sz="2400" dirty="0">
                <a:solidFill>
                  <a:srgbClr val="FF0000"/>
                </a:solidFill>
                <a:latin typeface="Garamond" panose="02020404030301010803" pitchFamily="18" charset="0"/>
              </a:rPr>
              <a:t>został prawomocnie ukarany za czyny, o których mowa w art. 130 ust. 4-6, w okresie 5 lat poprzedzających dzień złożenia wniosku o wydanie zezwolenia na prowadzenie placówki. </a:t>
            </a:r>
          </a:p>
          <a:p>
            <a:pPr algn="just"/>
            <a:r>
              <a:rPr lang="pl-PL" sz="2400" dirty="0" smtClean="0">
                <a:solidFill>
                  <a:srgbClr val="FF0000"/>
                </a:solidFill>
                <a:latin typeface="Garamond" panose="02020404030301010803" pitchFamily="18" charset="0"/>
              </a:rPr>
              <a:t>2a.Oświadczenie</a:t>
            </a:r>
            <a:r>
              <a:rPr lang="pl-PL" sz="2400" dirty="0">
                <a:solidFill>
                  <a:srgbClr val="FF0000"/>
                </a:solidFill>
                <a:latin typeface="Garamond" panose="02020404030301010803" pitchFamily="18" charset="0"/>
              </a:rPr>
              <a:t>, o którym mowa w ust. 2 pkt 3 lit. g, składa się pod rygorem odpowiedzialności karnej za złożenie fałszywego oświadczenia. Składający oświadczenie jest obowiązany do zawarcia w nim klauzuli o następującej treści: „Jestem świadomy odpowiedzialności karnej za złożenie fałszywego oświadczenia.”. Klauzula ta zastępuje pouczenie organu uprawnionego do odebrania oświadczenia o odpowiedzialności karnej za złożenie fałszywego oświadczenia. </a:t>
            </a:r>
          </a:p>
          <a:p>
            <a:pPr algn="just"/>
            <a:r>
              <a:rPr lang="pl-PL" sz="2400" dirty="0">
                <a:latin typeface="Garamond" panose="02020404030301010803" pitchFamily="18" charset="0"/>
              </a:rPr>
              <a:t> </a:t>
            </a:r>
            <a:r>
              <a:rPr lang="pl-PL" sz="2400" dirty="0" smtClean="0">
                <a:latin typeface="Garamond" panose="02020404030301010803" pitchFamily="18" charset="0"/>
              </a:rPr>
              <a:t>Art</a:t>
            </a:r>
            <a:r>
              <a:rPr lang="pl-PL" sz="2400" dirty="0">
                <a:latin typeface="Garamond" panose="02020404030301010803" pitchFamily="18" charset="0"/>
              </a:rPr>
              <a:t>. 67 ust. 2 pkt 4 </a:t>
            </a:r>
            <a:r>
              <a:rPr lang="pl-PL" sz="2400" dirty="0" smtClean="0">
                <a:latin typeface="Garamond" panose="02020404030301010803" pitchFamily="18" charset="0"/>
              </a:rPr>
              <a:t>i ust. 2a dodany </a:t>
            </a:r>
            <a:r>
              <a:rPr lang="pl-PL" sz="2400" dirty="0">
                <a:latin typeface="Garamond" panose="02020404030301010803" pitchFamily="18" charset="0"/>
              </a:rPr>
              <a:t>ustawą z dnia 19.07.2019 r. (Dz.U. z 2019 r. poz. 1690), która wchodzi w życie </a:t>
            </a:r>
            <a:r>
              <a:rPr lang="pl-PL" sz="2400" b="1" dirty="0">
                <a:latin typeface="Garamond" panose="02020404030301010803" pitchFamily="18" charset="0"/>
              </a:rPr>
              <a:t>1.01.2020 r</a:t>
            </a:r>
            <a:r>
              <a:rPr lang="pl-PL" sz="2400" b="1" dirty="0" smtClean="0">
                <a:latin typeface="Garamond" panose="02020404030301010803" pitchFamily="18" charset="0"/>
              </a:rPr>
              <a:t>.</a:t>
            </a:r>
            <a:endParaRPr lang="pl-PL" sz="2400" b="1" dirty="0">
              <a:latin typeface="Garamond" panose="02020404030301010803" pitchFamily="18" charset="0"/>
            </a:endParaRPr>
          </a:p>
        </p:txBody>
      </p:sp>
    </p:spTree>
    <p:extLst>
      <p:ext uri="{BB962C8B-B14F-4D97-AF65-F5344CB8AC3E}">
        <p14:creationId xmlns:p14="http://schemas.microsoft.com/office/powerpoint/2010/main" val="17430877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97171" y="961292"/>
            <a:ext cx="10585938" cy="5262979"/>
          </a:xfrm>
          <a:prstGeom prst="rect">
            <a:avLst/>
          </a:prstGeom>
        </p:spPr>
        <p:txBody>
          <a:bodyPr wrap="square">
            <a:spAutoFit/>
          </a:bodyPr>
          <a:lstStyle/>
          <a:p>
            <a:r>
              <a:rPr lang="pl-PL" sz="2400" b="1" dirty="0">
                <a:solidFill>
                  <a:srgbClr val="FF0000"/>
                </a:solidFill>
                <a:latin typeface="Garamond" panose="02020404030301010803" pitchFamily="18" charset="0"/>
              </a:rPr>
              <a:t>3a</a:t>
            </a:r>
            <a:r>
              <a:rPr lang="pl-PL" sz="2400" b="1" dirty="0" smtClean="0">
                <a:solidFill>
                  <a:srgbClr val="FF0000"/>
                </a:solidFill>
                <a:latin typeface="Garamond" panose="02020404030301010803" pitchFamily="18" charset="0"/>
              </a:rPr>
              <a:t>.</a:t>
            </a:r>
            <a:r>
              <a:rPr lang="pl-PL" sz="2400" b="1" baseline="30000" dirty="0" smtClean="0">
                <a:solidFill>
                  <a:srgbClr val="FF0000"/>
                </a:solidFill>
                <a:latin typeface="Garamond" panose="02020404030301010803" pitchFamily="18" charset="0"/>
              </a:rPr>
              <a:t> </a:t>
            </a:r>
            <a:r>
              <a:rPr lang="pl-PL" sz="2400" b="1" dirty="0" smtClean="0">
                <a:solidFill>
                  <a:srgbClr val="FF0000"/>
                </a:solidFill>
                <a:latin typeface="Garamond" panose="02020404030301010803" pitchFamily="18" charset="0"/>
              </a:rPr>
              <a:t>Jeżeli </a:t>
            </a:r>
            <a:r>
              <a:rPr lang="pl-PL" sz="2400" b="1" dirty="0">
                <a:solidFill>
                  <a:srgbClr val="FF0000"/>
                </a:solidFill>
                <a:latin typeface="Garamond" panose="02020404030301010803" pitchFamily="18" charset="0"/>
              </a:rPr>
              <a:t>podmiot, któremu wydano zezwolenie na prowadzenie placówki, o której mowa w </a:t>
            </a:r>
            <a:r>
              <a:rPr lang="pl-PL" sz="2400" b="1" dirty="0" smtClean="0">
                <a:solidFill>
                  <a:srgbClr val="FF0000"/>
                </a:solidFill>
                <a:latin typeface="Garamond" panose="02020404030301010803" pitchFamily="18" charset="0"/>
              </a:rPr>
              <a:t>ust.1</a:t>
            </a:r>
            <a:r>
              <a:rPr lang="pl-PL" sz="2400" b="1" dirty="0">
                <a:solidFill>
                  <a:srgbClr val="FF0000"/>
                </a:solidFill>
                <a:latin typeface="Garamond" panose="02020404030301010803" pitchFamily="18" charset="0"/>
              </a:rPr>
              <a:t>: </a:t>
            </a:r>
          </a:p>
          <a:p>
            <a:pPr algn="just"/>
            <a:r>
              <a:rPr lang="pl-PL" sz="2400" b="1" dirty="0" smtClean="0">
                <a:solidFill>
                  <a:srgbClr val="FF0000"/>
                </a:solidFill>
                <a:latin typeface="Garamond" panose="02020404030301010803" pitchFamily="18" charset="0"/>
              </a:rPr>
              <a:t>1</a:t>
            </a:r>
            <a:r>
              <a:rPr lang="pl-PL" sz="2400" b="1" dirty="0">
                <a:solidFill>
                  <a:srgbClr val="FF0000"/>
                </a:solidFill>
                <a:latin typeface="Garamond" panose="02020404030301010803" pitchFamily="18" charset="0"/>
              </a:rPr>
              <a:t>) </a:t>
            </a:r>
            <a:r>
              <a:rPr lang="pl-PL" sz="2400" dirty="0">
                <a:solidFill>
                  <a:srgbClr val="FF0000"/>
                </a:solidFill>
                <a:latin typeface="Garamond" panose="02020404030301010803" pitchFamily="18" charset="0"/>
              </a:rPr>
              <a:t> przestał spełniać warunki określone w ustawie, </a:t>
            </a:r>
          </a:p>
          <a:p>
            <a:pPr algn="just"/>
            <a:r>
              <a:rPr lang="pl-PL" sz="2400" b="1" dirty="0" smtClean="0">
                <a:solidFill>
                  <a:srgbClr val="FF0000"/>
                </a:solidFill>
                <a:latin typeface="Garamond" panose="02020404030301010803" pitchFamily="18" charset="0"/>
              </a:rPr>
              <a:t>2</a:t>
            </a:r>
            <a:r>
              <a:rPr lang="pl-PL" sz="2400" b="1" dirty="0">
                <a:solidFill>
                  <a:srgbClr val="FF0000"/>
                </a:solidFill>
                <a:latin typeface="Garamond" panose="02020404030301010803" pitchFamily="18" charset="0"/>
              </a:rPr>
              <a:t>) </a:t>
            </a:r>
            <a:r>
              <a:rPr lang="pl-PL" sz="2400" dirty="0">
                <a:solidFill>
                  <a:srgbClr val="FF0000"/>
                </a:solidFill>
                <a:latin typeface="Garamond" panose="02020404030301010803" pitchFamily="18" charset="0"/>
              </a:rPr>
              <a:t> przestał spełniać standardy, o których mowa w art. 68, </a:t>
            </a:r>
            <a:endParaRPr lang="pl-PL" sz="2400" dirty="0" smtClean="0">
              <a:solidFill>
                <a:srgbClr val="FF0000"/>
              </a:solidFill>
              <a:latin typeface="Garamond" panose="02020404030301010803" pitchFamily="18" charset="0"/>
            </a:endParaRPr>
          </a:p>
          <a:p>
            <a:pPr algn="just"/>
            <a:r>
              <a:rPr lang="pl-PL" sz="2400" b="1" dirty="0" smtClean="0">
                <a:solidFill>
                  <a:srgbClr val="FF0000"/>
                </a:solidFill>
                <a:latin typeface="Garamond" panose="02020404030301010803" pitchFamily="18" charset="0"/>
              </a:rPr>
              <a:t>3</a:t>
            </a:r>
            <a:r>
              <a:rPr lang="pl-PL" sz="2400" b="1" dirty="0">
                <a:solidFill>
                  <a:srgbClr val="FF0000"/>
                </a:solidFill>
                <a:latin typeface="Garamond" panose="02020404030301010803" pitchFamily="18" charset="0"/>
              </a:rPr>
              <a:t>) </a:t>
            </a:r>
            <a:r>
              <a:rPr lang="pl-PL" sz="2400" dirty="0">
                <a:solidFill>
                  <a:srgbClr val="FF0000"/>
                </a:solidFill>
                <a:latin typeface="Garamond" panose="02020404030301010803" pitchFamily="18" charset="0"/>
              </a:rPr>
              <a:t> nie przedstawi na żądanie wojewody w wyznaczonym terminie aktualnych dokumentów, o których mowa w ust. 2 pkt </a:t>
            </a:r>
            <a:r>
              <a:rPr lang="pl-PL" sz="2400" dirty="0" smtClean="0">
                <a:solidFill>
                  <a:srgbClr val="FF0000"/>
                </a:solidFill>
                <a:latin typeface="Garamond" panose="02020404030301010803" pitchFamily="18" charset="0"/>
              </a:rPr>
              <a:t>3, </a:t>
            </a:r>
            <a:endParaRPr lang="pl-PL" sz="2400" dirty="0">
              <a:solidFill>
                <a:srgbClr val="FF0000"/>
              </a:solidFill>
              <a:latin typeface="Garamond" panose="02020404030301010803" pitchFamily="18" charset="0"/>
            </a:endParaRPr>
          </a:p>
          <a:p>
            <a:pPr algn="just"/>
            <a:r>
              <a:rPr lang="pl-PL" sz="2400" dirty="0" smtClean="0">
                <a:solidFill>
                  <a:srgbClr val="FF0000"/>
                </a:solidFill>
                <a:latin typeface="Garamond" panose="02020404030301010803" pitchFamily="18" charset="0"/>
              </a:rPr>
              <a:t>- </a:t>
            </a:r>
            <a:r>
              <a:rPr lang="pl-PL" sz="2400" dirty="0">
                <a:solidFill>
                  <a:srgbClr val="FF0000"/>
                </a:solidFill>
                <a:latin typeface="Garamond" panose="02020404030301010803" pitchFamily="18" charset="0"/>
              </a:rPr>
              <a:t>wojewoda wyznacza dodatkowy termin na spełnienie warunków lub standardów albo na dostarczenie wymaganych dokumentów</a:t>
            </a:r>
            <a:r>
              <a:rPr lang="pl-PL" sz="2400" dirty="0">
                <a:latin typeface="Garamond" panose="02020404030301010803" pitchFamily="18" charset="0"/>
              </a:rPr>
              <a:t>. </a:t>
            </a:r>
          </a:p>
          <a:p>
            <a:pPr algn="just"/>
            <a:r>
              <a:rPr lang="pl-PL" sz="2400" b="1" dirty="0" smtClean="0">
                <a:solidFill>
                  <a:srgbClr val="FF0000"/>
                </a:solidFill>
                <a:latin typeface="Garamond" panose="02020404030301010803" pitchFamily="18" charset="0"/>
              </a:rPr>
              <a:t>3b. Po </a:t>
            </a:r>
            <a:r>
              <a:rPr lang="pl-PL" sz="2400" b="1" dirty="0">
                <a:solidFill>
                  <a:srgbClr val="FF0000"/>
                </a:solidFill>
                <a:latin typeface="Garamond" panose="02020404030301010803" pitchFamily="18" charset="0"/>
              </a:rPr>
              <a:t>bezskutecznym upływie terminu, o którym mowa w ust. 3a, wojewoda cofa zezwolenie na prowadzenie placówki. </a:t>
            </a:r>
          </a:p>
          <a:p>
            <a:pPr algn="just"/>
            <a:r>
              <a:rPr lang="pl-PL" sz="2400" b="1" dirty="0" smtClean="0">
                <a:solidFill>
                  <a:srgbClr val="FF0000"/>
                </a:solidFill>
                <a:latin typeface="Garamond" panose="02020404030301010803" pitchFamily="18" charset="0"/>
              </a:rPr>
              <a:t>3c.</a:t>
            </a:r>
            <a:r>
              <a:rPr lang="pl-PL" sz="2400" b="1" baseline="30000" dirty="0">
                <a:solidFill>
                  <a:srgbClr val="FF0000"/>
                </a:solidFill>
                <a:latin typeface="Garamond" panose="02020404030301010803" pitchFamily="18" charset="0"/>
              </a:rPr>
              <a:t> </a:t>
            </a:r>
            <a:r>
              <a:rPr lang="pl-PL" sz="2400" b="1" dirty="0" smtClean="0">
                <a:solidFill>
                  <a:srgbClr val="FF0000"/>
                </a:solidFill>
                <a:latin typeface="Garamond" panose="02020404030301010803" pitchFamily="18" charset="0"/>
              </a:rPr>
              <a:t>W </a:t>
            </a:r>
            <a:r>
              <a:rPr lang="pl-PL" sz="2400" b="1" dirty="0">
                <a:solidFill>
                  <a:srgbClr val="FF0000"/>
                </a:solidFill>
                <a:latin typeface="Garamond" panose="02020404030301010803" pitchFamily="18" charset="0"/>
              </a:rPr>
              <a:t>przypadku cofnięcia zezwolenia wojewoda wykreśla placówkę z rejestru, o którym mowa </a:t>
            </a:r>
            <a:r>
              <a:rPr lang="pl-PL" sz="2400" b="1" dirty="0" smtClean="0">
                <a:solidFill>
                  <a:srgbClr val="FF0000"/>
                </a:solidFill>
                <a:latin typeface="Garamond" panose="02020404030301010803" pitchFamily="18" charset="0"/>
              </a:rPr>
              <a:t>w </a:t>
            </a:r>
            <a:r>
              <a:rPr lang="pl-PL" sz="2400" b="1" dirty="0">
                <a:solidFill>
                  <a:srgbClr val="FF0000"/>
                </a:solidFill>
                <a:latin typeface="Garamond" panose="02020404030301010803" pitchFamily="18" charset="0"/>
              </a:rPr>
              <a:t>ust. 3. </a:t>
            </a:r>
          </a:p>
          <a:p>
            <a:pPr algn="just"/>
            <a:r>
              <a:rPr lang="pl-PL" sz="2400" b="1" dirty="0" smtClean="0">
                <a:latin typeface="Garamond" panose="02020404030301010803" pitchFamily="18" charset="0"/>
              </a:rPr>
              <a:t>Art</a:t>
            </a:r>
            <a:r>
              <a:rPr lang="pl-PL" sz="2400" b="1" dirty="0">
                <a:latin typeface="Garamond" panose="02020404030301010803" pitchFamily="18" charset="0"/>
              </a:rPr>
              <a:t>. 67 ust. </a:t>
            </a:r>
            <a:r>
              <a:rPr lang="pl-PL" sz="2400" b="1" dirty="0" smtClean="0">
                <a:latin typeface="Garamond" panose="02020404030301010803" pitchFamily="18" charset="0"/>
              </a:rPr>
              <a:t>3a, 3b i 3c dodane </a:t>
            </a:r>
            <a:r>
              <a:rPr lang="pl-PL" sz="2400" b="1" dirty="0">
                <a:latin typeface="Garamond" panose="02020404030301010803" pitchFamily="18" charset="0"/>
              </a:rPr>
              <a:t>ustawą z dnia 19.07.2019 </a:t>
            </a:r>
            <a:r>
              <a:rPr lang="pl-PL" sz="2400" b="1" dirty="0" smtClean="0">
                <a:latin typeface="Garamond" panose="02020404030301010803" pitchFamily="18" charset="0"/>
              </a:rPr>
              <a:t>r., </a:t>
            </a:r>
            <a:r>
              <a:rPr lang="pl-PL" sz="2400" b="1" dirty="0">
                <a:latin typeface="Garamond" panose="02020404030301010803" pitchFamily="18" charset="0"/>
              </a:rPr>
              <a:t>która wchodzi w życie 1.01.2020 r</a:t>
            </a:r>
            <a:r>
              <a:rPr lang="pl-PL" sz="2400" b="1" dirty="0" smtClean="0">
                <a:latin typeface="Garamond" panose="02020404030301010803" pitchFamily="18" charset="0"/>
              </a:rPr>
              <a:t>.</a:t>
            </a:r>
            <a:endParaRPr lang="pl-PL" sz="2400" b="1" dirty="0">
              <a:latin typeface="Garamond" panose="02020404030301010803" pitchFamily="18" charset="0"/>
            </a:endParaRPr>
          </a:p>
        </p:txBody>
      </p:sp>
    </p:spTree>
    <p:extLst>
      <p:ext uri="{BB962C8B-B14F-4D97-AF65-F5344CB8AC3E}">
        <p14:creationId xmlns:p14="http://schemas.microsoft.com/office/powerpoint/2010/main" val="3210748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90954" y="1336432"/>
            <a:ext cx="11101754" cy="5724644"/>
          </a:xfrm>
          <a:prstGeom prst="rect">
            <a:avLst/>
          </a:prstGeom>
        </p:spPr>
        <p:txBody>
          <a:bodyPr wrap="square">
            <a:spAutoFit/>
          </a:bodyPr>
          <a:lstStyle/>
          <a:p>
            <a:r>
              <a:rPr lang="pl-PL" sz="2400" b="1" dirty="0">
                <a:latin typeface="Garamond" panose="02020404030301010803" pitchFamily="18" charset="0"/>
              </a:rPr>
              <a:t>Art. 68a [Zobowiązania podmiotu] </a:t>
            </a:r>
            <a:r>
              <a:rPr lang="pl-PL" sz="2400" dirty="0">
                <a:latin typeface="Garamond" panose="02020404030301010803" pitchFamily="18" charset="0"/>
              </a:rPr>
              <a:t>Podmiot prowadzący placówkę zapewniającą całodobową opiekę osobom niepełnosprawnym, przewlekle chorym lub osobom w podeszłym wieku jest obowiązany</a:t>
            </a:r>
            <a:r>
              <a:rPr lang="pl-PL" sz="2400" dirty="0" smtClean="0">
                <a:latin typeface="Garamond" panose="02020404030301010803" pitchFamily="18" charset="0"/>
              </a:rPr>
              <a:t>:</a:t>
            </a:r>
          </a:p>
          <a:p>
            <a:pPr marL="457200" indent="-457200">
              <a:buAutoNum type="arabicParenR"/>
            </a:pPr>
            <a:r>
              <a:rPr lang="pl-PL" sz="2400" dirty="0" smtClean="0">
                <a:latin typeface="Garamond" panose="02020404030301010803" pitchFamily="18" charset="0"/>
              </a:rPr>
              <a:t>prowadzić </a:t>
            </a:r>
            <a:r>
              <a:rPr lang="pl-PL" sz="2400" dirty="0">
                <a:latin typeface="Garamond" panose="02020404030301010803" pitchFamily="18" charset="0"/>
              </a:rPr>
              <a:t>szczegółową dokumentację osób przebywających w placówce, </a:t>
            </a:r>
            <a:r>
              <a:rPr lang="pl-PL" sz="2400" dirty="0" smtClean="0">
                <a:latin typeface="Garamond" panose="02020404030301010803" pitchFamily="18" charset="0"/>
              </a:rPr>
              <a:t>zawierającą </a:t>
            </a:r>
          </a:p>
          <a:p>
            <a:pPr algn="just"/>
            <a:r>
              <a:rPr lang="pl-PL" sz="2400" b="1" dirty="0" smtClean="0">
                <a:solidFill>
                  <a:srgbClr val="FF0000"/>
                </a:solidFill>
                <a:latin typeface="Garamond" panose="02020404030301010803" pitchFamily="18" charset="0"/>
              </a:rPr>
              <a:t>- dodano lit f-i, w brzmieniu:</a:t>
            </a:r>
          </a:p>
          <a:p>
            <a:pPr algn="just"/>
            <a:r>
              <a:rPr lang="pl-PL" sz="2400" b="1" dirty="0" smtClean="0">
                <a:solidFill>
                  <a:srgbClr val="FF0000"/>
                </a:solidFill>
                <a:latin typeface="Garamond" panose="02020404030301010803" pitchFamily="18" charset="0"/>
              </a:rPr>
              <a:t>f</a:t>
            </a:r>
            <a:r>
              <a:rPr lang="pl-PL" sz="2400" b="1" dirty="0">
                <a:solidFill>
                  <a:srgbClr val="FF0000"/>
                </a:solidFill>
                <a:latin typeface="Garamond" panose="02020404030301010803" pitchFamily="18" charset="0"/>
              </a:rPr>
              <a:t>) </a:t>
            </a:r>
            <a:r>
              <a:rPr lang="pl-PL" sz="2400" dirty="0">
                <a:solidFill>
                  <a:srgbClr val="FF0000"/>
                </a:solidFill>
                <a:latin typeface="Garamond" panose="02020404030301010803" pitchFamily="18" charset="0"/>
              </a:rPr>
              <a:t> postanowienia sądu opiekuńczego w przedmiocie udzielenia zezwolenia na umieszczenie </a:t>
            </a:r>
            <a:r>
              <a:rPr lang="pl-PL" sz="2400" dirty="0" smtClean="0">
                <a:solidFill>
                  <a:srgbClr val="FF0000"/>
                </a:solidFill>
                <a:latin typeface="Garamond" panose="02020404030301010803" pitchFamily="18" charset="0"/>
              </a:rPr>
              <a:t/>
            </a:r>
            <a:br>
              <a:rPr lang="pl-PL" sz="2400" dirty="0" smtClean="0">
                <a:solidFill>
                  <a:srgbClr val="FF0000"/>
                </a:solidFill>
                <a:latin typeface="Garamond" panose="02020404030301010803" pitchFamily="18" charset="0"/>
              </a:rPr>
            </a:br>
            <a:r>
              <a:rPr lang="pl-PL" sz="2400" dirty="0" smtClean="0">
                <a:solidFill>
                  <a:srgbClr val="FF0000"/>
                </a:solidFill>
                <a:latin typeface="Garamond" panose="02020404030301010803" pitchFamily="18" charset="0"/>
              </a:rPr>
              <a:t>w </a:t>
            </a:r>
            <a:r>
              <a:rPr lang="pl-PL" sz="2400" dirty="0">
                <a:solidFill>
                  <a:srgbClr val="FF0000"/>
                </a:solidFill>
                <a:latin typeface="Garamond" panose="02020404030301010803" pitchFamily="18" charset="0"/>
              </a:rPr>
              <a:t>placówce - w przypadku osób ubezwłasnowolnionych całkowicie, </a:t>
            </a:r>
          </a:p>
          <a:p>
            <a:pPr algn="just"/>
            <a:r>
              <a:rPr lang="pl-PL" sz="2400" b="1" dirty="0">
                <a:solidFill>
                  <a:srgbClr val="FF0000"/>
                </a:solidFill>
                <a:latin typeface="Garamond" panose="02020404030301010803" pitchFamily="18" charset="0"/>
              </a:rPr>
              <a:t>g) </a:t>
            </a:r>
            <a:r>
              <a:rPr lang="pl-PL" sz="2400" dirty="0" smtClean="0">
                <a:solidFill>
                  <a:srgbClr val="FF0000"/>
                </a:solidFill>
                <a:latin typeface="Garamond" panose="02020404030301010803" pitchFamily="18" charset="0"/>
              </a:rPr>
              <a:t>zaświadczenia </a:t>
            </a:r>
            <a:r>
              <a:rPr lang="pl-PL" sz="2400" dirty="0">
                <a:solidFill>
                  <a:srgbClr val="FF0000"/>
                </a:solidFill>
                <a:latin typeface="Garamond" panose="02020404030301010803" pitchFamily="18" charset="0"/>
              </a:rPr>
              <a:t>lekarza wskazujące zasadność ograniczenia osobom przebywającym </a:t>
            </a:r>
            <a:r>
              <a:rPr lang="pl-PL" sz="2400" dirty="0" smtClean="0">
                <a:solidFill>
                  <a:srgbClr val="FF0000"/>
                </a:solidFill>
                <a:latin typeface="Garamond" panose="02020404030301010803" pitchFamily="18" charset="0"/>
              </a:rPr>
              <a:t/>
            </a:r>
            <a:br>
              <a:rPr lang="pl-PL" sz="2400" dirty="0" smtClean="0">
                <a:solidFill>
                  <a:srgbClr val="FF0000"/>
                </a:solidFill>
                <a:latin typeface="Garamond" panose="02020404030301010803" pitchFamily="18" charset="0"/>
              </a:rPr>
            </a:br>
            <a:r>
              <a:rPr lang="pl-PL" sz="2400" dirty="0" smtClean="0">
                <a:solidFill>
                  <a:srgbClr val="FF0000"/>
                </a:solidFill>
                <a:latin typeface="Garamond" panose="02020404030301010803" pitchFamily="18" charset="0"/>
              </a:rPr>
              <a:t>w </a:t>
            </a:r>
            <a:r>
              <a:rPr lang="pl-PL" sz="2400" dirty="0">
                <a:solidFill>
                  <a:srgbClr val="FF0000"/>
                </a:solidFill>
                <a:latin typeface="Garamond" panose="02020404030301010803" pitchFamily="18" charset="0"/>
              </a:rPr>
              <a:t>placówce możliwości samodzielnego opuszczania terenu placówki, </a:t>
            </a:r>
          </a:p>
          <a:p>
            <a:pPr algn="just"/>
            <a:r>
              <a:rPr lang="pl-PL" sz="2400" b="1" dirty="0">
                <a:solidFill>
                  <a:srgbClr val="FF0000"/>
                </a:solidFill>
                <a:latin typeface="Garamond" panose="02020404030301010803" pitchFamily="18" charset="0"/>
              </a:rPr>
              <a:t>h) </a:t>
            </a:r>
            <a:r>
              <a:rPr lang="pl-PL" sz="2400" dirty="0">
                <a:solidFill>
                  <a:srgbClr val="FF0000"/>
                </a:solidFill>
                <a:latin typeface="Garamond" panose="02020404030301010803" pitchFamily="18" charset="0"/>
              </a:rPr>
              <a:t> ograniczenia możliwości samodzielnego opuszczania terenu placówki, </a:t>
            </a:r>
          </a:p>
          <a:p>
            <a:pPr algn="just"/>
            <a:r>
              <a:rPr lang="pl-PL" sz="2400" b="1" dirty="0" smtClean="0">
                <a:solidFill>
                  <a:srgbClr val="FF0000"/>
                </a:solidFill>
                <a:latin typeface="Garamond" panose="02020404030301010803" pitchFamily="18" charset="0"/>
              </a:rPr>
              <a:t>i) </a:t>
            </a:r>
            <a:r>
              <a:rPr lang="pl-PL" sz="2400" dirty="0" smtClean="0">
                <a:solidFill>
                  <a:srgbClr val="FF0000"/>
                </a:solidFill>
                <a:latin typeface="Garamond" panose="02020404030301010803" pitchFamily="18" charset="0"/>
              </a:rPr>
              <a:t>orzeczenia </a:t>
            </a:r>
            <a:r>
              <a:rPr lang="pl-PL" sz="2400" dirty="0">
                <a:solidFill>
                  <a:srgbClr val="FF0000"/>
                </a:solidFill>
                <a:latin typeface="Garamond" panose="02020404030301010803" pitchFamily="18" charset="0"/>
              </a:rPr>
              <a:t>sądu opiekuńczego dotyczące ograniczenia możliwości samodzielnego opuszczania terenu placówki; </a:t>
            </a:r>
            <a:r>
              <a:rPr lang="pl-PL" sz="2400" dirty="0" smtClean="0">
                <a:latin typeface="Garamond" panose="02020404030301010803" pitchFamily="18" charset="0"/>
              </a:rPr>
              <a:t>Art</a:t>
            </a:r>
            <a:r>
              <a:rPr lang="pl-PL" sz="2400" dirty="0">
                <a:latin typeface="Garamond" panose="02020404030301010803" pitchFamily="18" charset="0"/>
              </a:rPr>
              <a:t>. 68a pkt 1 zmieniony ustawą </a:t>
            </a:r>
            <a:r>
              <a:rPr lang="pl-PL" sz="2400" dirty="0" smtClean="0">
                <a:latin typeface="Garamond" panose="02020404030301010803" pitchFamily="18" charset="0"/>
              </a:rPr>
              <a:t>z </a:t>
            </a:r>
            <a:r>
              <a:rPr lang="pl-PL" sz="2400" dirty="0">
                <a:latin typeface="Garamond" panose="02020404030301010803" pitchFamily="18" charset="0"/>
              </a:rPr>
              <a:t>dnia 19.07.2019 r</a:t>
            </a:r>
            <a:r>
              <a:rPr lang="pl-PL" sz="2400" dirty="0" smtClean="0">
                <a:latin typeface="Garamond" panose="02020404030301010803" pitchFamily="18" charset="0"/>
              </a:rPr>
              <a:t>., </a:t>
            </a:r>
            <a:r>
              <a:rPr lang="pl-PL" sz="2400" dirty="0">
                <a:latin typeface="Garamond" panose="02020404030301010803" pitchFamily="18" charset="0"/>
              </a:rPr>
              <a:t>która wchodzi w </a:t>
            </a:r>
            <a:r>
              <a:rPr lang="pl-PL" sz="2400" dirty="0" smtClean="0">
                <a:latin typeface="Garamond" panose="02020404030301010803" pitchFamily="18" charset="0"/>
              </a:rPr>
              <a:t>życie 1.01.2020 </a:t>
            </a:r>
            <a:r>
              <a:rPr lang="pl-PL" sz="2400" dirty="0">
                <a:latin typeface="Garamond" panose="02020404030301010803" pitchFamily="18" charset="0"/>
              </a:rPr>
              <a:t>r.</a:t>
            </a:r>
          </a:p>
          <a:p>
            <a:endParaRPr lang="pl-PL" dirty="0">
              <a:latin typeface="Garamond" panose="02020404030301010803" pitchFamily="18" charset="0"/>
            </a:endParaRPr>
          </a:p>
          <a:p>
            <a:r>
              <a:rPr lang="pl-PL" dirty="0">
                <a:latin typeface="Garamond" panose="02020404030301010803" pitchFamily="18" charset="0"/>
              </a:rPr>
              <a:t> </a:t>
            </a:r>
          </a:p>
          <a:p>
            <a:endParaRPr lang="pl-PL" dirty="0">
              <a:latin typeface="Garamond" panose="02020404030301010803" pitchFamily="18" charset="0"/>
            </a:endParaRPr>
          </a:p>
        </p:txBody>
      </p:sp>
    </p:spTree>
    <p:extLst>
      <p:ext uri="{BB962C8B-B14F-4D97-AF65-F5344CB8AC3E}">
        <p14:creationId xmlns:p14="http://schemas.microsoft.com/office/powerpoint/2010/main" val="26503328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66091" y="1305342"/>
            <a:ext cx="10046677" cy="5262979"/>
          </a:xfrm>
          <a:prstGeom prst="rect">
            <a:avLst/>
          </a:prstGeom>
        </p:spPr>
        <p:txBody>
          <a:bodyPr wrap="square">
            <a:spAutoFit/>
          </a:bodyPr>
          <a:lstStyle/>
          <a:p>
            <a:pPr algn="just"/>
            <a:r>
              <a:rPr lang="pl-PL" b="1" dirty="0"/>
              <a:t> </a:t>
            </a:r>
            <a:r>
              <a:rPr lang="pl-PL" sz="2800" b="1" dirty="0" smtClean="0">
                <a:latin typeface="Garamond" panose="02020404030301010803" pitchFamily="18" charset="0"/>
              </a:rPr>
              <a:t>Dodano art.  68a pkt 4 ustawy, w brzmieniu: </a:t>
            </a:r>
          </a:p>
          <a:p>
            <a:pPr algn="just"/>
            <a:r>
              <a:rPr lang="pl-PL" sz="2800" b="1" dirty="0" smtClean="0">
                <a:solidFill>
                  <a:srgbClr val="FF0000"/>
                </a:solidFill>
                <a:latin typeface="Garamond" panose="02020404030301010803" pitchFamily="18" charset="0"/>
              </a:rPr>
              <a:t>„4) </a:t>
            </a:r>
            <a:r>
              <a:rPr lang="pl-PL" sz="2800" dirty="0" smtClean="0">
                <a:solidFill>
                  <a:srgbClr val="FF0000"/>
                </a:solidFill>
                <a:latin typeface="Garamond" panose="02020404030301010803" pitchFamily="18" charset="0"/>
              </a:rPr>
              <a:t>do </a:t>
            </a:r>
            <a:r>
              <a:rPr lang="pl-PL" sz="2800" dirty="0">
                <a:solidFill>
                  <a:srgbClr val="FF0000"/>
                </a:solidFill>
                <a:latin typeface="Garamond" panose="02020404030301010803" pitchFamily="18" charset="0"/>
              </a:rPr>
              <a:t>wykonywania czynności, o których mowa w art. 68 ust. 1 pkt 1, zatrudniać osoby posiadające kwalifikacje niezbędne do wykonywania zawodu lekarza, pielęgniarki, ratownika medycznego, opiekuna w domu pomocy społecznej, opiekuna osoby starszej, asystenta osoby niepełnosprawnej, opiekunki środowiskowej, opiekuna medycznego albo osoby posiadające udokumentowane co najmniej 2-letnie doświadczenie zawodowe polegające na świadczeniu usług opiekuńczych osobom niepełnosprawnym, przewlekle chorym lub osobom w podeszłym wieku oraz ukończone szkolenie z zakresu udzielania pierwszej </a:t>
            </a:r>
            <a:r>
              <a:rPr lang="pl-PL" sz="2800" dirty="0" smtClean="0">
                <a:solidFill>
                  <a:srgbClr val="FF0000"/>
                </a:solidFill>
                <a:latin typeface="Garamond" panose="02020404030301010803" pitchFamily="18" charset="0"/>
              </a:rPr>
              <a:t>pomocy”. </a:t>
            </a:r>
            <a:endParaRPr lang="pl-PL" sz="2800" dirty="0">
              <a:solidFill>
                <a:srgbClr val="FF0000"/>
              </a:solidFill>
              <a:latin typeface="Garamond" panose="02020404030301010803" pitchFamily="18" charset="0"/>
            </a:endParaRPr>
          </a:p>
          <a:p>
            <a:r>
              <a:rPr lang="pl-PL" sz="2800" dirty="0" smtClean="0">
                <a:latin typeface="Garamond" panose="02020404030301010803" pitchFamily="18" charset="0"/>
              </a:rPr>
              <a:t>Art. 68a pkt 4 wszedł w życie </a:t>
            </a:r>
            <a:r>
              <a:rPr lang="pl-PL" sz="2800" dirty="0">
                <a:latin typeface="Garamond" panose="02020404030301010803" pitchFamily="18" charset="0"/>
              </a:rPr>
              <a:t>1.01.2020 r.</a:t>
            </a:r>
          </a:p>
        </p:txBody>
      </p:sp>
    </p:spTree>
    <p:extLst>
      <p:ext uri="{BB962C8B-B14F-4D97-AF65-F5344CB8AC3E}">
        <p14:creationId xmlns:p14="http://schemas.microsoft.com/office/powerpoint/2010/main" val="4191418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08185" y="2286000"/>
            <a:ext cx="10152184" cy="4220308"/>
          </a:xfrm>
        </p:spPr>
        <p:txBody>
          <a:bodyPr>
            <a:normAutofit fontScale="92500"/>
          </a:bodyPr>
          <a:lstStyle/>
          <a:p>
            <a:pPr marL="0" indent="0" algn="just">
              <a:buNone/>
            </a:pPr>
            <a:r>
              <a:rPr lang="pl-PL" sz="4400" b="1" dirty="0">
                <a:solidFill>
                  <a:srgbClr val="FF0000"/>
                </a:solidFill>
                <a:latin typeface="Garamond" panose="02020404030301010803" pitchFamily="18" charset="0"/>
              </a:rPr>
              <a:t>Ustawa z dnia 19 lipca 2019 r. o zmianie ustawy o pomocy społecznej oraz ustawy </a:t>
            </a:r>
            <a:r>
              <a:rPr lang="pl-PL" sz="4400" b="1" dirty="0" smtClean="0">
                <a:solidFill>
                  <a:srgbClr val="FF0000"/>
                </a:solidFill>
                <a:latin typeface="Garamond" panose="02020404030301010803" pitchFamily="18" charset="0"/>
              </a:rPr>
              <a:t/>
            </a:r>
            <a:br>
              <a:rPr lang="pl-PL" sz="4400" b="1" dirty="0" smtClean="0">
                <a:solidFill>
                  <a:srgbClr val="FF0000"/>
                </a:solidFill>
                <a:latin typeface="Garamond" panose="02020404030301010803" pitchFamily="18" charset="0"/>
              </a:rPr>
            </a:br>
            <a:r>
              <a:rPr lang="pl-PL" sz="4400" b="1" dirty="0" smtClean="0">
                <a:solidFill>
                  <a:srgbClr val="FF0000"/>
                </a:solidFill>
                <a:latin typeface="Garamond" panose="02020404030301010803" pitchFamily="18" charset="0"/>
              </a:rPr>
              <a:t>o </a:t>
            </a:r>
            <a:r>
              <a:rPr lang="pl-PL" sz="4400" b="1" dirty="0">
                <a:solidFill>
                  <a:srgbClr val="FF0000"/>
                </a:solidFill>
                <a:latin typeface="Garamond" panose="02020404030301010803" pitchFamily="18" charset="0"/>
              </a:rPr>
              <a:t>ochronie zdrowia </a:t>
            </a:r>
            <a:r>
              <a:rPr lang="pl-PL" sz="4400" b="1" dirty="0" smtClean="0">
                <a:solidFill>
                  <a:srgbClr val="FF0000"/>
                </a:solidFill>
                <a:latin typeface="Garamond" panose="02020404030301010803" pitchFamily="18" charset="0"/>
              </a:rPr>
              <a:t>psychicznego (Dz.U. poz. 1690) oraz Ustawa z dnia 19 lipca 2019 r. o realizacji usług społecznych przez centrum usług społecznych (Dz. U. poz. 1818) m.in.:</a:t>
            </a:r>
          </a:p>
          <a:p>
            <a:pPr marL="0" indent="0" algn="just">
              <a:buNone/>
            </a:pPr>
            <a:endParaRPr lang="pl-PL" sz="4400" b="1" dirty="0">
              <a:solidFill>
                <a:srgbClr val="002060"/>
              </a:solidFill>
              <a:latin typeface="Garamond" panose="02020404030301010803" pitchFamily="18" charset="0"/>
            </a:endParaRPr>
          </a:p>
          <a:p>
            <a:endParaRPr lang="pl-PL" dirty="0"/>
          </a:p>
        </p:txBody>
      </p:sp>
      <p:sp>
        <p:nvSpPr>
          <p:cNvPr id="2" name="Tytuł 1"/>
          <p:cNvSpPr>
            <a:spLocks noGrp="1"/>
          </p:cNvSpPr>
          <p:nvPr>
            <p:ph type="title"/>
          </p:nvPr>
        </p:nvSpPr>
        <p:spPr>
          <a:xfrm>
            <a:off x="609600" y="633045"/>
            <a:ext cx="10972800" cy="1594339"/>
          </a:xfrm>
        </p:spPr>
        <p:txBody>
          <a:bodyPr>
            <a:noAutofit/>
          </a:bodyPr>
          <a:lstStyle/>
          <a:p>
            <a:r>
              <a:rPr lang="pl-PL" sz="3600" b="1" dirty="0" smtClean="0">
                <a:solidFill>
                  <a:srgbClr val="002060"/>
                </a:solidFill>
                <a:latin typeface="Garamond" panose="02020404030301010803" pitchFamily="18" charset="0"/>
              </a:rPr>
              <a:t>ZMIANY W USTAWIE O POMOCY SPOŁECZNEJ</a:t>
            </a:r>
            <a:br>
              <a:rPr lang="pl-PL" sz="3600" b="1" dirty="0" smtClean="0">
                <a:solidFill>
                  <a:srgbClr val="002060"/>
                </a:solidFill>
                <a:latin typeface="Garamond" panose="02020404030301010803" pitchFamily="18" charset="0"/>
              </a:rPr>
            </a:br>
            <a:r>
              <a:rPr lang="pl-PL" sz="3600" b="1" dirty="0" smtClean="0">
                <a:solidFill>
                  <a:srgbClr val="002060"/>
                </a:solidFill>
                <a:latin typeface="Garamond" panose="02020404030301010803" pitchFamily="18" charset="0"/>
              </a:rPr>
              <a:t>M.IN.</a:t>
            </a:r>
            <a:endParaRPr lang="pl-PL" sz="3600" dirty="0">
              <a:latin typeface="Garamond" panose="02020404030301010803" pitchFamily="18" charset="0"/>
            </a:endParaRPr>
          </a:p>
        </p:txBody>
      </p:sp>
    </p:spTree>
    <p:extLst>
      <p:ext uri="{BB962C8B-B14F-4D97-AF65-F5344CB8AC3E}">
        <p14:creationId xmlns:p14="http://schemas.microsoft.com/office/powerpoint/2010/main" val="10220566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25415" y="1242646"/>
            <a:ext cx="10046677" cy="5391933"/>
          </a:xfrm>
          <a:prstGeom prst="rect">
            <a:avLst/>
          </a:prstGeom>
        </p:spPr>
        <p:txBody>
          <a:bodyPr wrap="square">
            <a:spAutoFit/>
          </a:bodyPr>
          <a:lstStyle/>
          <a:p>
            <a:pPr algn="just"/>
            <a:r>
              <a:rPr lang="pl-PL" b="1" dirty="0"/>
              <a:t> </a:t>
            </a:r>
            <a:r>
              <a:rPr lang="pl-PL" sz="2800" b="1" dirty="0" smtClean="0">
                <a:latin typeface="Garamond" panose="02020404030301010803" pitchFamily="18" charset="0"/>
              </a:rPr>
              <a:t>Dodano art. 68a pkt 5</a:t>
            </a:r>
            <a:r>
              <a:rPr lang="pl-PL" sz="2800" b="1" dirty="0">
                <a:latin typeface="Garamond" panose="02020404030301010803" pitchFamily="18" charset="0"/>
              </a:rPr>
              <a:t> </a:t>
            </a:r>
            <a:r>
              <a:rPr lang="pl-PL" sz="2800" b="1" dirty="0" smtClean="0">
                <a:latin typeface="Garamond" panose="02020404030301010803" pitchFamily="18" charset="0"/>
              </a:rPr>
              <a:t>ustawy, w brzmieniu:</a:t>
            </a:r>
          </a:p>
          <a:p>
            <a:pPr algn="just"/>
            <a:r>
              <a:rPr lang="pl-PL" sz="2800" b="1" dirty="0" smtClean="0">
                <a:solidFill>
                  <a:srgbClr val="FF0000"/>
                </a:solidFill>
                <a:latin typeface="Garamond" panose="02020404030301010803" pitchFamily="18" charset="0"/>
              </a:rPr>
              <a:t>„5) zatrudniać </a:t>
            </a:r>
            <a:r>
              <a:rPr lang="pl-PL" sz="2800" b="1" dirty="0">
                <a:solidFill>
                  <a:srgbClr val="FF0000"/>
                </a:solidFill>
                <a:latin typeface="Garamond" panose="02020404030301010803" pitchFamily="18" charset="0"/>
              </a:rPr>
              <a:t>osoby, o których mowa w pkt 4, w wymiarze nie mniej niż 1/3 pełnego wymiaru czasu pracy na jedną osobę przebywającą w placówce, nie mniej niż w wymiarze 4,5 pełnego wymiaru czasu pracy, z tym że czas pracy osoby fizycznej prowadzącej placówkę, spełniającej warunki, o których mowa w pkt 4, zalicza się w wymiarze 1/2 pełnego wymiaru czasu pracy, </a:t>
            </a:r>
            <a:r>
              <a:rPr lang="pl-PL" sz="2800" b="1" dirty="0" smtClean="0">
                <a:solidFill>
                  <a:srgbClr val="FF0000"/>
                </a:solidFill>
                <a:latin typeface="Garamond" panose="02020404030301010803" pitchFamily="18" charset="0"/>
              </a:rPr>
              <a:t>a </a:t>
            </a:r>
            <a:r>
              <a:rPr lang="pl-PL" sz="2800" b="1" dirty="0">
                <a:solidFill>
                  <a:srgbClr val="FF0000"/>
                </a:solidFill>
                <a:latin typeface="Garamond" panose="02020404030301010803" pitchFamily="18" charset="0"/>
              </a:rPr>
              <a:t>w przypadku prowadzenia więcej niż jednej placówki zalicza się w wymiarze 1/2 pełnego wymiaru czasu pracy tylko w jednej placówce. </a:t>
            </a:r>
          </a:p>
          <a:p>
            <a:pPr algn="just"/>
            <a:r>
              <a:rPr lang="pl-PL" sz="2800" dirty="0">
                <a:latin typeface="Garamond" panose="02020404030301010803" pitchFamily="18" charset="0"/>
                <a:hlinkClick r:id="rId2" action="ppaction://hlinkfile"/>
              </a:rPr>
              <a:t> </a:t>
            </a:r>
            <a:r>
              <a:rPr lang="pl-PL" sz="2800" dirty="0" smtClean="0">
                <a:latin typeface="Garamond" panose="02020404030301010803" pitchFamily="18" charset="0"/>
              </a:rPr>
              <a:t>Art</a:t>
            </a:r>
            <a:r>
              <a:rPr lang="pl-PL" sz="2800" dirty="0">
                <a:latin typeface="Garamond" panose="02020404030301010803" pitchFamily="18" charset="0"/>
              </a:rPr>
              <a:t>. 68a pkt 5 dodany ustawą z dnia 19.07.2019 </a:t>
            </a:r>
            <a:r>
              <a:rPr lang="pl-PL" sz="2800" dirty="0" smtClean="0">
                <a:latin typeface="Garamond" panose="02020404030301010803" pitchFamily="18" charset="0"/>
              </a:rPr>
              <a:t>r., która </a:t>
            </a:r>
            <a:r>
              <a:rPr lang="pl-PL" sz="2800" dirty="0">
                <a:latin typeface="Garamond" panose="02020404030301010803" pitchFamily="18" charset="0"/>
              </a:rPr>
              <a:t>wchodzi </a:t>
            </a:r>
            <a:r>
              <a:rPr lang="pl-PL" sz="2800" dirty="0" smtClean="0">
                <a:latin typeface="Garamond" panose="02020404030301010803" pitchFamily="18" charset="0"/>
              </a:rPr>
              <a:t/>
            </a:r>
            <a:br>
              <a:rPr lang="pl-PL" sz="2800" dirty="0" smtClean="0">
                <a:latin typeface="Garamond" panose="02020404030301010803" pitchFamily="18" charset="0"/>
              </a:rPr>
            </a:br>
            <a:r>
              <a:rPr lang="pl-PL" sz="2800" dirty="0" smtClean="0">
                <a:latin typeface="Garamond" panose="02020404030301010803" pitchFamily="18" charset="0"/>
              </a:rPr>
              <a:t>w </a:t>
            </a:r>
            <a:r>
              <a:rPr lang="pl-PL" sz="2800" dirty="0">
                <a:latin typeface="Garamond" panose="02020404030301010803" pitchFamily="18" charset="0"/>
              </a:rPr>
              <a:t>życie 1.01.2020 r.</a:t>
            </a:r>
          </a:p>
        </p:txBody>
      </p:sp>
    </p:spTree>
    <p:extLst>
      <p:ext uri="{BB962C8B-B14F-4D97-AF65-F5344CB8AC3E}">
        <p14:creationId xmlns:p14="http://schemas.microsoft.com/office/powerpoint/2010/main" val="29496295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09601" y="797170"/>
            <a:ext cx="10925908" cy="5693866"/>
          </a:xfrm>
          <a:prstGeom prst="rect">
            <a:avLst/>
          </a:prstGeom>
        </p:spPr>
        <p:txBody>
          <a:bodyPr wrap="square">
            <a:spAutoFit/>
          </a:bodyPr>
          <a:lstStyle/>
          <a:p>
            <a:r>
              <a:rPr lang="pl-PL" sz="2800" b="1" dirty="0" smtClean="0">
                <a:latin typeface="Garamond" panose="02020404030301010803" pitchFamily="18" charset="0"/>
              </a:rPr>
              <a:t>Dodano art. 68b </a:t>
            </a:r>
            <a:r>
              <a:rPr lang="pl-PL" sz="2800" b="1" dirty="0">
                <a:latin typeface="Garamond" panose="02020404030301010803" pitchFamily="18" charset="0"/>
              </a:rPr>
              <a:t>[Charakter opieki</a:t>
            </a:r>
            <a:r>
              <a:rPr lang="pl-PL" sz="2800" b="1" dirty="0" smtClean="0">
                <a:latin typeface="Garamond" panose="02020404030301010803" pitchFamily="18" charset="0"/>
              </a:rPr>
              <a:t>]:</a:t>
            </a:r>
          </a:p>
          <a:p>
            <a:pPr algn="just"/>
            <a:r>
              <a:rPr lang="pl-PL" sz="2800" b="1" dirty="0" smtClean="0">
                <a:solidFill>
                  <a:srgbClr val="FF0000"/>
                </a:solidFill>
                <a:latin typeface="Garamond" panose="02020404030301010803" pitchFamily="18" charset="0"/>
              </a:rPr>
              <a:t>„W </a:t>
            </a:r>
            <a:r>
              <a:rPr lang="pl-PL" sz="2800" b="1" dirty="0">
                <a:solidFill>
                  <a:srgbClr val="FF0000"/>
                </a:solidFill>
                <a:latin typeface="Garamond" panose="02020404030301010803" pitchFamily="18" charset="0"/>
              </a:rPr>
              <a:t>placówce zapewniającej całodobową opiekę osobom niepełnosprawnym, przewlekle chorym lub osobom w podeszłym wieku może być zapewniana opieka wyłącznie osobom pełnoletnim. </a:t>
            </a:r>
          </a:p>
          <a:p>
            <a:pPr algn="just"/>
            <a:r>
              <a:rPr lang="pl-PL" sz="2800" b="1" dirty="0" smtClean="0">
                <a:latin typeface="Garamond" panose="02020404030301010803" pitchFamily="18" charset="0"/>
              </a:rPr>
              <a:t>Art</a:t>
            </a:r>
            <a:r>
              <a:rPr lang="pl-PL" sz="2800" b="1" dirty="0">
                <a:latin typeface="Garamond" panose="02020404030301010803" pitchFamily="18" charset="0"/>
              </a:rPr>
              <a:t>. 68c [Zgoda </a:t>
            </a:r>
            <a:r>
              <a:rPr lang="pl-PL" sz="2800" b="1" dirty="0" smtClean="0">
                <a:latin typeface="Garamond" panose="02020404030301010803" pitchFamily="18" charset="0"/>
              </a:rPr>
              <a:t>przedstawiciela]:</a:t>
            </a:r>
          </a:p>
          <a:p>
            <a:pPr algn="just"/>
            <a:r>
              <a:rPr lang="pl-PL" sz="2800" b="1" dirty="0" smtClean="0">
                <a:solidFill>
                  <a:srgbClr val="FF0000"/>
                </a:solidFill>
                <a:latin typeface="Garamond" panose="02020404030301010803" pitchFamily="18" charset="0"/>
              </a:rPr>
              <a:t>Osoba </a:t>
            </a:r>
            <a:r>
              <a:rPr lang="pl-PL" sz="2800" b="1" dirty="0">
                <a:solidFill>
                  <a:srgbClr val="FF0000"/>
                </a:solidFill>
                <a:latin typeface="Garamond" panose="02020404030301010803" pitchFamily="18" charset="0"/>
              </a:rPr>
              <a:t>ubezwłasnowolniona całkowicie może być umieszczona w placówce zapewniającej całodobową opiekę osobom niepełnosprawnym, przewlekle chorym lub osobom w podeszłym wieku za pisemną zgodą jej przedstawiciela ustawowego. Przedstawiciel ustawowy wyraża zgodę po uzyskaniu zezwolenia sądu opiekuńczego właściwego ze względu na miejsce zamieszkania osoby ubezwłasnowolnionej </a:t>
            </a:r>
            <a:r>
              <a:rPr lang="pl-PL" sz="2800" b="1" dirty="0" smtClean="0">
                <a:solidFill>
                  <a:srgbClr val="FF0000"/>
                </a:solidFill>
                <a:latin typeface="Garamond" panose="02020404030301010803" pitchFamily="18" charset="0"/>
              </a:rPr>
              <a:t>całkowicie”. </a:t>
            </a:r>
            <a:endParaRPr lang="pl-PL" sz="2800" b="1" dirty="0">
              <a:solidFill>
                <a:srgbClr val="FF0000"/>
              </a:solidFill>
              <a:latin typeface="Garamond" panose="02020404030301010803" pitchFamily="18" charset="0"/>
            </a:endParaRPr>
          </a:p>
          <a:p>
            <a:pPr algn="just"/>
            <a:r>
              <a:rPr lang="pl-PL" sz="2800" dirty="0" smtClean="0">
                <a:latin typeface="Garamond" panose="02020404030301010803" pitchFamily="18" charset="0"/>
              </a:rPr>
              <a:t>Art</a:t>
            </a:r>
            <a:r>
              <a:rPr lang="pl-PL" sz="2800" dirty="0">
                <a:latin typeface="Garamond" panose="02020404030301010803" pitchFamily="18" charset="0"/>
              </a:rPr>
              <a:t>. </a:t>
            </a:r>
            <a:r>
              <a:rPr lang="pl-PL" sz="2800" dirty="0" smtClean="0">
                <a:latin typeface="Garamond" panose="02020404030301010803" pitchFamily="18" charset="0"/>
              </a:rPr>
              <a:t>68b i 68c </a:t>
            </a:r>
            <a:r>
              <a:rPr lang="pl-PL" sz="2800" dirty="0">
                <a:latin typeface="Garamond" panose="02020404030301010803" pitchFamily="18" charset="0"/>
              </a:rPr>
              <a:t>dodany ustawą z </a:t>
            </a:r>
            <a:r>
              <a:rPr lang="pl-PL" sz="2800" dirty="0" smtClean="0">
                <a:latin typeface="Garamond" panose="02020404030301010803" pitchFamily="18" charset="0"/>
              </a:rPr>
              <a:t>19.07.2019 </a:t>
            </a:r>
            <a:r>
              <a:rPr lang="pl-PL" sz="2800" dirty="0">
                <a:latin typeface="Garamond" panose="02020404030301010803" pitchFamily="18" charset="0"/>
              </a:rPr>
              <a:t>r</a:t>
            </a:r>
            <a:r>
              <a:rPr lang="pl-PL" sz="2800" dirty="0" smtClean="0">
                <a:latin typeface="Garamond" panose="02020404030301010803" pitchFamily="18" charset="0"/>
              </a:rPr>
              <a:t>., która weszła </a:t>
            </a:r>
            <a:r>
              <a:rPr lang="pl-PL" sz="2800" dirty="0">
                <a:latin typeface="Garamond" panose="02020404030301010803" pitchFamily="18" charset="0"/>
              </a:rPr>
              <a:t>w życie </a:t>
            </a:r>
            <a:r>
              <a:rPr lang="pl-PL" sz="2800" dirty="0" smtClean="0">
                <a:latin typeface="Garamond" panose="02020404030301010803" pitchFamily="18" charset="0"/>
              </a:rPr>
              <a:t>1.01.2020r.</a:t>
            </a:r>
            <a:endParaRPr lang="pl-PL" sz="2800" dirty="0">
              <a:latin typeface="Garamond" panose="02020404030301010803" pitchFamily="18" charset="0"/>
            </a:endParaRPr>
          </a:p>
        </p:txBody>
      </p:sp>
    </p:spTree>
    <p:extLst>
      <p:ext uri="{BB962C8B-B14F-4D97-AF65-F5344CB8AC3E}">
        <p14:creationId xmlns:p14="http://schemas.microsoft.com/office/powerpoint/2010/main" val="7160049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38554" y="961292"/>
            <a:ext cx="11078308" cy="5016758"/>
          </a:xfrm>
          <a:prstGeom prst="rect">
            <a:avLst/>
          </a:prstGeom>
        </p:spPr>
        <p:txBody>
          <a:bodyPr wrap="square">
            <a:spAutoFit/>
          </a:bodyPr>
          <a:lstStyle/>
          <a:p>
            <a:r>
              <a:rPr lang="pl-PL" sz="3200" b="1" dirty="0" smtClean="0">
                <a:latin typeface="Garamond" panose="02020404030301010803" pitchFamily="18" charset="0"/>
              </a:rPr>
              <a:t>W art. 69 ust. 1 ustawy otrzymał brzmienie:</a:t>
            </a:r>
            <a:endParaRPr lang="pl-PL" sz="3200" dirty="0">
              <a:latin typeface="Garamond" panose="02020404030301010803" pitchFamily="18" charset="0"/>
            </a:endParaRPr>
          </a:p>
          <a:p>
            <a:r>
              <a:rPr lang="pl-PL" sz="3200" dirty="0">
                <a:latin typeface="Garamond" panose="02020404030301010803" pitchFamily="18" charset="0"/>
              </a:rPr>
              <a:t> </a:t>
            </a:r>
          </a:p>
          <a:p>
            <a:pPr algn="just"/>
            <a:r>
              <a:rPr lang="pl-PL" sz="3200" b="1" dirty="0" smtClean="0">
                <a:latin typeface="Garamond" panose="02020404030301010803" pitchFamily="18" charset="0"/>
              </a:rPr>
              <a:t>1.W </a:t>
            </a:r>
            <a:r>
              <a:rPr lang="pl-PL" sz="3200" b="1" dirty="0">
                <a:latin typeface="Garamond" panose="02020404030301010803" pitchFamily="18" charset="0"/>
              </a:rPr>
              <a:t>przypadku prowadzenia przez podmioty, o których mowa w art. 57 ust. 1 pkt 2, w ramach działalności statutowej, placówek zapewniających całodobową opiekę osobom niepełnosprawnym, przewlekle chorym lub osobom </a:t>
            </a:r>
            <a:r>
              <a:rPr lang="pl-PL" sz="3200" b="1" dirty="0" smtClean="0">
                <a:latin typeface="Garamond" panose="02020404030301010803" pitchFamily="18" charset="0"/>
              </a:rPr>
              <a:t>w </a:t>
            </a:r>
            <a:r>
              <a:rPr lang="pl-PL" sz="3200" b="1" dirty="0">
                <a:latin typeface="Garamond" panose="02020404030301010803" pitchFamily="18" charset="0"/>
              </a:rPr>
              <a:t>podeszłym wieku, stosuje się art. </a:t>
            </a:r>
            <a:r>
              <a:rPr lang="pl-PL" sz="3200" b="1" dirty="0">
                <a:solidFill>
                  <a:srgbClr val="FF0000"/>
                </a:solidFill>
                <a:latin typeface="Garamond" panose="02020404030301010803" pitchFamily="18" charset="0"/>
              </a:rPr>
              <a:t>67 ust. 1-3c i art. 68-68c. </a:t>
            </a:r>
          </a:p>
          <a:p>
            <a:pPr algn="just"/>
            <a:r>
              <a:rPr lang="pl-PL" sz="3200" dirty="0">
                <a:latin typeface="Garamond" panose="02020404030301010803" pitchFamily="18" charset="0"/>
              </a:rPr>
              <a:t> </a:t>
            </a:r>
          </a:p>
          <a:p>
            <a:pPr algn="just"/>
            <a:r>
              <a:rPr lang="pl-PL" sz="3200" dirty="0">
                <a:latin typeface="Garamond" panose="02020404030301010803" pitchFamily="18" charset="0"/>
              </a:rPr>
              <a:t> </a:t>
            </a:r>
            <a:r>
              <a:rPr lang="pl-PL" sz="3200" dirty="0" smtClean="0">
                <a:latin typeface="Garamond" panose="02020404030301010803" pitchFamily="18" charset="0"/>
              </a:rPr>
              <a:t>Art</a:t>
            </a:r>
            <a:r>
              <a:rPr lang="pl-PL" sz="3200" dirty="0">
                <a:latin typeface="Garamond" panose="02020404030301010803" pitchFamily="18" charset="0"/>
              </a:rPr>
              <a:t>. 69 ust. 1 w brzmieniu ustawy z dnia 19.07.2019 r. (Dz.U. z 2019 r. poz. 1690), która wchodzi w życie 1.01.2020 r.</a:t>
            </a:r>
          </a:p>
        </p:txBody>
      </p:sp>
    </p:spTree>
    <p:extLst>
      <p:ext uri="{BB962C8B-B14F-4D97-AF65-F5344CB8AC3E}">
        <p14:creationId xmlns:p14="http://schemas.microsoft.com/office/powerpoint/2010/main" val="2467727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06061" y="1512276"/>
            <a:ext cx="9554307" cy="5262979"/>
          </a:xfrm>
          <a:prstGeom prst="rect">
            <a:avLst/>
          </a:prstGeom>
        </p:spPr>
        <p:txBody>
          <a:bodyPr wrap="square">
            <a:spAutoFit/>
          </a:bodyPr>
          <a:lstStyle/>
          <a:p>
            <a:pPr algn="just"/>
            <a:r>
              <a:rPr lang="pl-PL" sz="2800" b="1" dirty="0">
                <a:solidFill>
                  <a:srgbClr val="FF0000"/>
                </a:solidFill>
                <a:latin typeface="Garamond" panose="02020404030301010803" pitchFamily="18" charset="0"/>
              </a:rPr>
              <a:t>w art. 97 po ust. 1 </a:t>
            </a:r>
            <a:r>
              <a:rPr lang="pl-PL" sz="2800" b="1" dirty="0" smtClean="0">
                <a:solidFill>
                  <a:srgbClr val="FF0000"/>
                </a:solidFill>
                <a:latin typeface="Garamond" panose="02020404030301010803" pitchFamily="18" charset="0"/>
              </a:rPr>
              <a:t>dodano ust</a:t>
            </a:r>
            <a:r>
              <a:rPr lang="pl-PL" sz="2800" b="1" dirty="0">
                <a:solidFill>
                  <a:srgbClr val="FF0000"/>
                </a:solidFill>
                <a:latin typeface="Garamond" panose="02020404030301010803" pitchFamily="18" charset="0"/>
              </a:rPr>
              <a:t>. 1a w brzmieniu: </a:t>
            </a:r>
          </a:p>
          <a:p>
            <a:pPr algn="just"/>
            <a:r>
              <a:rPr lang="pl-PL" sz="2800" b="1" dirty="0">
                <a:latin typeface="Garamond" panose="02020404030301010803" pitchFamily="18" charset="0"/>
              </a:rPr>
              <a:t>„1a. W przypadku </a:t>
            </a:r>
            <a:r>
              <a:rPr lang="pl-PL" sz="2800" b="1" u="sng" dirty="0">
                <a:latin typeface="Garamond" panose="02020404030301010803" pitchFamily="18" charset="0"/>
              </a:rPr>
              <a:t>osoby bezdomnej </a:t>
            </a:r>
            <a:r>
              <a:rPr lang="pl-PL" sz="2800" b="1" dirty="0">
                <a:latin typeface="Garamond" panose="02020404030301010803" pitchFamily="18" charset="0"/>
              </a:rPr>
              <a:t>skierowanej do schroniska dla osób bezdomnych albo schroniska dla osób bezdomnych z usługami opiekuńczymi nie ma zastosowania ust. 1 zdanie drugie. Jeżeli dochód osoby samotnie gospodarującej lub dochód na osobę w rodzinie nie przekracza kwoty kryterium dochodowego, opłata nie może być wyższa niż 30% dochodu osoby samotnie gospodarującej lub dochodu na osobę w rodzinie osoby skierowanej do schroniska dla osób bezdomnych, a w przypadku schroniska dla osób bezdomnych z usługami opiekuńczymi nie może być wyższa niż 50% tego </a:t>
            </a:r>
            <a:r>
              <a:rPr lang="pl-PL" sz="2800" b="1" dirty="0" smtClean="0">
                <a:latin typeface="Garamond" panose="02020404030301010803" pitchFamily="18" charset="0"/>
              </a:rPr>
              <a:t>dochodu”.</a:t>
            </a:r>
            <a:endParaRPr lang="pl-PL" sz="2800" b="1" dirty="0">
              <a:latin typeface="Garamond" panose="02020404030301010803" pitchFamily="18" charset="0"/>
            </a:endParaRPr>
          </a:p>
        </p:txBody>
      </p:sp>
    </p:spTree>
    <p:extLst>
      <p:ext uri="{BB962C8B-B14F-4D97-AF65-F5344CB8AC3E}">
        <p14:creationId xmlns:p14="http://schemas.microsoft.com/office/powerpoint/2010/main" val="31084641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66801" y="1453662"/>
            <a:ext cx="10281138" cy="4724370"/>
          </a:xfrm>
          <a:prstGeom prst="rect">
            <a:avLst/>
          </a:prstGeom>
        </p:spPr>
        <p:txBody>
          <a:bodyPr wrap="square">
            <a:spAutoFit/>
          </a:bodyPr>
          <a:lstStyle/>
          <a:p>
            <a:pPr algn="just"/>
            <a:r>
              <a:rPr lang="pl-PL" sz="2500" b="1" dirty="0">
                <a:latin typeface="Garamond" panose="02020404030301010803" pitchFamily="18" charset="0"/>
              </a:rPr>
              <a:t>Artykuł 97 ust. 1 ustawy stanowi, że opłatę za pobyt w ośrodkach wsparcia i </a:t>
            </a:r>
            <a:r>
              <a:rPr lang="pl-PL" sz="2500" b="1" dirty="0" smtClean="0">
                <a:latin typeface="Garamond" panose="02020404030301010803" pitchFamily="18" charset="0"/>
              </a:rPr>
              <a:t>mieszkaniach chronionych </a:t>
            </a:r>
            <a:r>
              <a:rPr lang="pl-PL" sz="2500" b="1" dirty="0">
                <a:latin typeface="Garamond" panose="02020404030301010803" pitchFamily="18" charset="0"/>
              </a:rPr>
              <a:t>ustala podmiot kierujący w uzgodnieniu </a:t>
            </a:r>
            <a:r>
              <a:rPr lang="pl-PL" sz="2500" b="1" dirty="0" smtClean="0">
                <a:latin typeface="Garamond" panose="02020404030301010803" pitchFamily="18" charset="0"/>
              </a:rPr>
              <a:t/>
            </a:r>
            <a:br>
              <a:rPr lang="pl-PL" sz="2500" b="1" dirty="0" smtClean="0">
                <a:latin typeface="Garamond" panose="02020404030301010803" pitchFamily="18" charset="0"/>
              </a:rPr>
            </a:br>
            <a:r>
              <a:rPr lang="pl-PL" sz="2500" b="1" dirty="0" smtClean="0">
                <a:latin typeface="Garamond" panose="02020404030301010803" pitchFamily="18" charset="0"/>
              </a:rPr>
              <a:t>z </a:t>
            </a:r>
            <a:r>
              <a:rPr lang="pl-PL" sz="2500" b="1" dirty="0">
                <a:latin typeface="Garamond" panose="02020404030301010803" pitchFamily="18" charset="0"/>
              </a:rPr>
              <a:t>osobą kierowaną, </a:t>
            </a:r>
            <a:r>
              <a:rPr lang="pl-PL" sz="2500" b="1" dirty="0" smtClean="0">
                <a:latin typeface="Garamond" panose="02020404030301010803" pitchFamily="18" charset="0"/>
              </a:rPr>
              <a:t>uwzględniając przyznany </a:t>
            </a:r>
            <a:r>
              <a:rPr lang="pl-PL" sz="2500" b="1" dirty="0">
                <a:latin typeface="Garamond" panose="02020404030301010803" pitchFamily="18" charset="0"/>
              </a:rPr>
              <a:t>zakres usług. </a:t>
            </a:r>
          </a:p>
          <a:p>
            <a:pPr algn="just"/>
            <a:r>
              <a:rPr lang="pl-PL" sz="2500" b="1" dirty="0">
                <a:latin typeface="Garamond" panose="02020404030301010803" pitchFamily="18" charset="0"/>
              </a:rPr>
              <a:t>Osoby nie ponoszą opłat, jeżeli dochód osoby samotnie gospodarującej lub dochód na </a:t>
            </a:r>
            <a:r>
              <a:rPr lang="pl-PL" sz="2500" b="1" dirty="0" smtClean="0">
                <a:latin typeface="Garamond" panose="02020404030301010803" pitchFamily="18" charset="0"/>
              </a:rPr>
              <a:t>osobę w </a:t>
            </a:r>
            <a:r>
              <a:rPr lang="pl-PL" sz="2500" b="1" dirty="0">
                <a:latin typeface="Garamond" panose="02020404030301010803" pitchFamily="18" charset="0"/>
              </a:rPr>
              <a:t>rodzinie nie przekracza kwoty kryterium dochodowego. </a:t>
            </a:r>
          </a:p>
          <a:p>
            <a:pPr algn="just"/>
            <a:r>
              <a:rPr lang="pl-PL" sz="2500" b="1" dirty="0">
                <a:solidFill>
                  <a:srgbClr val="FF0000"/>
                </a:solidFill>
                <a:latin typeface="Garamond" panose="02020404030301010803" pitchFamily="18" charset="0"/>
              </a:rPr>
              <a:t>Z chwilą wejścia w życie nowelizacji przepis art. 97 ust. 1 nie będzie się odnosił do osób bezdomnych skierowanych do schroniska dla osób bezdomnych oraz do schroniska dla osób bezdomnych z usługami opiekuńczymi, które to osoby będą ponosić odpłatność w każdym przypadku nawet wtedy, gdy ich dochód będzie niższy, niż przewidziane w ustawie kryterium dochodowego</a:t>
            </a:r>
            <a:r>
              <a:rPr lang="pl-PL" sz="2600" b="1" dirty="0">
                <a:solidFill>
                  <a:srgbClr val="FF0000"/>
                </a:solidFill>
                <a:latin typeface="Garamond" panose="02020404030301010803" pitchFamily="18" charset="0"/>
              </a:rPr>
              <a:t>.</a:t>
            </a:r>
          </a:p>
        </p:txBody>
      </p:sp>
    </p:spTree>
    <p:extLst>
      <p:ext uri="{BB962C8B-B14F-4D97-AF65-F5344CB8AC3E}">
        <p14:creationId xmlns:p14="http://schemas.microsoft.com/office/powerpoint/2010/main" val="21940271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19909" y="1160585"/>
            <a:ext cx="10316306" cy="4524315"/>
          </a:xfrm>
          <a:prstGeom prst="rect">
            <a:avLst/>
          </a:prstGeom>
        </p:spPr>
        <p:txBody>
          <a:bodyPr wrap="square">
            <a:spAutoFit/>
          </a:bodyPr>
          <a:lstStyle/>
          <a:p>
            <a:pPr algn="just"/>
            <a:r>
              <a:rPr lang="pl-PL" sz="3200" b="1" dirty="0" smtClean="0">
                <a:latin typeface="Garamond" panose="02020404030301010803" pitchFamily="18" charset="0"/>
              </a:rPr>
              <a:t>- </a:t>
            </a:r>
            <a:r>
              <a:rPr lang="pl-PL" sz="3200" b="1" dirty="0" smtClean="0">
                <a:solidFill>
                  <a:srgbClr val="FF0000"/>
                </a:solidFill>
                <a:latin typeface="Garamond" panose="02020404030301010803" pitchFamily="18" charset="0"/>
              </a:rPr>
              <a:t>Art. 97 ust. 5 ustawy stanowi, że  </a:t>
            </a:r>
            <a:r>
              <a:rPr lang="pl-PL" sz="3200" b="1" dirty="0" smtClean="0">
                <a:latin typeface="Garamond" panose="02020404030301010803" pitchFamily="18" charset="0"/>
              </a:rPr>
              <a:t>rada </a:t>
            </a:r>
            <a:r>
              <a:rPr lang="pl-PL" sz="3200" b="1" dirty="0">
                <a:latin typeface="Garamond" panose="02020404030301010803" pitchFamily="18" charset="0"/>
              </a:rPr>
              <a:t>powiatu lub rada gminy w drodze uchwały ustala, w zakresie zadań własnych, szczegółowe zasady ponoszenia odpłatności za pobyt w ośrodkach wsparcia i mieszkaniach chronionych</a:t>
            </a:r>
            <a:r>
              <a:rPr lang="pl-PL" sz="3200" b="1" dirty="0" smtClean="0">
                <a:latin typeface="Garamond" panose="02020404030301010803" pitchFamily="18" charset="0"/>
              </a:rPr>
              <a:t>.</a:t>
            </a:r>
          </a:p>
          <a:p>
            <a:pPr algn="just"/>
            <a:r>
              <a:rPr lang="pl-PL" sz="3200" dirty="0" smtClean="0">
                <a:latin typeface="Garamond" panose="02020404030301010803" pitchFamily="18" charset="0"/>
              </a:rPr>
              <a:t>Zgodnie z ustawa o pomocy społecznej uchwała rady gminy nie powinna określać, że do 100% usługi są bezpłatne, ponieważ ww. określenie jest już zawarte w ustawie i nie ma możliwości powielania ww. zapisu w uchwale, która jest przepisem prawa miejscowego.</a:t>
            </a:r>
            <a:endParaRPr lang="pl-PL" sz="3200" dirty="0">
              <a:latin typeface="Garamond" panose="02020404030301010803" pitchFamily="18" charset="0"/>
            </a:endParaRPr>
          </a:p>
        </p:txBody>
      </p:sp>
    </p:spTree>
    <p:extLst>
      <p:ext uri="{BB962C8B-B14F-4D97-AF65-F5344CB8AC3E}">
        <p14:creationId xmlns:p14="http://schemas.microsoft.com/office/powerpoint/2010/main" val="7366305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28801" y="1383322"/>
            <a:ext cx="9601200" cy="4832092"/>
          </a:xfrm>
          <a:prstGeom prst="rect">
            <a:avLst/>
          </a:prstGeom>
        </p:spPr>
        <p:txBody>
          <a:bodyPr wrap="square">
            <a:spAutoFit/>
          </a:bodyPr>
          <a:lstStyle/>
          <a:p>
            <a:pPr algn="just"/>
            <a:r>
              <a:rPr lang="pl-PL" sz="2800" b="1" dirty="0" smtClean="0">
                <a:solidFill>
                  <a:srgbClr val="FF0000"/>
                </a:solidFill>
                <a:latin typeface="Garamond" panose="02020404030301010803" pitchFamily="18" charset="0"/>
              </a:rPr>
              <a:t>W </a:t>
            </a:r>
            <a:r>
              <a:rPr lang="pl-PL" sz="2800" b="1" dirty="0">
                <a:solidFill>
                  <a:srgbClr val="FF0000"/>
                </a:solidFill>
                <a:latin typeface="Garamond" panose="02020404030301010803" pitchFamily="18" charset="0"/>
              </a:rPr>
              <a:t>art. 103 w ust. 2 po wyrazach „art. 64” </a:t>
            </a:r>
            <a:r>
              <a:rPr lang="pl-PL" sz="2800" b="1" dirty="0" smtClean="0">
                <a:solidFill>
                  <a:srgbClr val="FF0000"/>
                </a:solidFill>
                <a:latin typeface="Garamond" panose="02020404030301010803" pitchFamily="18" charset="0"/>
              </a:rPr>
              <a:t>dodano </a:t>
            </a:r>
            <a:r>
              <a:rPr lang="pl-PL" sz="2800" b="1" dirty="0">
                <a:solidFill>
                  <a:srgbClr val="FF0000"/>
                </a:solidFill>
                <a:latin typeface="Garamond" panose="02020404030301010803" pitchFamily="18" charset="0"/>
              </a:rPr>
              <a:t>wyrazy „art. 64a albo art. 64b”; </a:t>
            </a:r>
            <a:endParaRPr lang="pl-PL" sz="2800" b="1" dirty="0" smtClean="0">
              <a:solidFill>
                <a:srgbClr val="FF0000"/>
              </a:solidFill>
              <a:latin typeface="Garamond" panose="02020404030301010803" pitchFamily="18" charset="0"/>
            </a:endParaRPr>
          </a:p>
          <a:p>
            <a:pPr algn="just"/>
            <a:r>
              <a:rPr lang="pl-PL" sz="2800" b="1" dirty="0" smtClean="0">
                <a:latin typeface="Garamond" panose="02020404030301010803" pitchFamily="18" charset="0"/>
              </a:rPr>
              <a:t>„art. 103 ust. 2 ustawy stanowi, że: Kierownik </a:t>
            </a:r>
            <a:r>
              <a:rPr lang="pl-PL" sz="2800" b="1" dirty="0">
                <a:latin typeface="Garamond" panose="02020404030301010803" pitchFamily="18" charset="0"/>
              </a:rPr>
              <a:t>ośrodka pomocy społecznej ustala w drodze umowy z małżonkiem, zstępnymi przed wstępnymi mieszkańca domu wysokość wnoszonej przez nich opłaty za pobyt tego mieszkańca w domu pomocy społecznej, biorąc pod uwagę wysokość dochodów </a:t>
            </a:r>
            <a:r>
              <a:rPr lang="pl-PL" sz="2800" b="1" dirty="0" smtClean="0">
                <a:latin typeface="Garamond" panose="02020404030301010803" pitchFamily="18" charset="0"/>
              </a:rPr>
              <a:t/>
            </a:r>
            <a:br>
              <a:rPr lang="pl-PL" sz="2800" b="1" dirty="0" smtClean="0">
                <a:latin typeface="Garamond" panose="02020404030301010803" pitchFamily="18" charset="0"/>
              </a:rPr>
            </a:br>
            <a:r>
              <a:rPr lang="pl-PL" sz="2800" b="1" dirty="0" smtClean="0">
                <a:latin typeface="Garamond" panose="02020404030301010803" pitchFamily="18" charset="0"/>
              </a:rPr>
              <a:t>i </a:t>
            </a:r>
            <a:r>
              <a:rPr lang="pl-PL" sz="2800" b="1" dirty="0">
                <a:latin typeface="Garamond" panose="02020404030301010803" pitchFamily="18" charset="0"/>
              </a:rPr>
              <a:t>możliwości, przy czym opłata ta nie powinna być zwiększana w przypadku gdy jedna z osób jest zwalniana z odpłatności </a:t>
            </a:r>
            <a:r>
              <a:rPr lang="pl-PL" sz="2800" b="1" dirty="0" smtClean="0">
                <a:latin typeface="Garamond" panose="02020404030301010803" pitchFamily="18" charset="0"/>
              </a:rPr>
              <a:t/>
            </a:r>
            <a:br>
              <a:rPr lang="pl-PL" sz="2800" b="1" dirty="0" smtClean="0">
                <a:latin typeface="Garamond" panose="02020404030301010803" pitchFamily="18" charset="0"/>
              </a:rPr>
            </a:br>
            <a:r>
              <a:rPr lang="pl-PL" sz="2800" b="1" dirty="0" smtClean="0">
                <a:latin typeface="Garamond" panose="02020404030301010803" pitchFamily="18" charset="0"/>
              </a:rPr>
              <a:t>z </a:t>
            </a:r>
            <a:r>
              <a:rPr lang="pl-PL" sz="2800" b="1" dirty="0">
                <a:latin typeface="Garamond" panose="02020404030301010803" pitchFamily="18" charset="0"/>
              </a:rPr>
              <a:t>mocy prawa lub z powodów, o których mowa w art. 64, </a:t>
            </a:r>
            <a:r>
              <a:rPr lang="pl-PL" sz="2800" b="1" dirty="0">
                <a:solidFill>
                  <a:srgbClr val="FF0000"/>
                </a:solidFill>
                <a:latin typeface="Garamond" panose="02020404030301010803" pitchFamily="18" charset="0"/>
              </a:rPr>
              <a:t>64a albo art. 64 </a:t>
            </a:r>
            <a:r>
              <a:rPr lang="pl-PL" sz="2800" b="1" dirty="0" smtClean="0">
                <a:solidFill>
                  <a:srgbClr val="FF0000"/>
                </a:solidFill>
                <a:latin typeface="Garamond" panose="02020404030301010803" pitchFamily="18" charset="0"/>
              </a:rPr>
              <a:t>b”.</a:t>
            </a:r>
            <a:endParaRPr lang="pl-PL" sz="2800" b="1"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20245187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64677" y="1535723"/>
            <a:ext cx="9108831" cy="4401205"/>
          </a:xfrm>
          <a:prstGeom prst="rect">
            <a:avLst/>
          </a:prstGeom>
        </p:spPr>
        <p:txBody>
          <a:bodyPr wrap="square">
            <a:spAutoFit/>
          </a:bodyPr>
          <a:lstStyle/>
          <a:p>
            <a:pPr algn="just"/>
            <a:r>
              <a:rPr lang="pl-PL" sz="2800" b="1" dirty="0">
                <a:solidFill>
                  <a:srgbClr val="FF0000"/>
                </a:solidFill>
                <a:latin typeface="Garamond" panose="02020404030301010803" pitchFamily="18" charset="0"/>
              </a:rPr>
              <a:t>W</a:t>
            </a:r>
            <a:r>
              <a:rPr lang="pl-PL" sz="2800" b="1" dirty="0" smtClean="0">
                <a:solidFill>
                  <a:srgbClr val="FF0000"/>
                </a:solidFill>
                <a:latin typeface="Garamond" panose="02020404030301010803" pitchFamily="18" charset="0"/>
              </a:rPr>
              <a:t> </a:t>
            </a:r>
            <a:r>
              <a:rPr lang="pl-PL" sz="2800" b="1" dirty="0">
                <a:solidFill>
                  <a:srgbClr val="FF0000"/>
                </a:solidFill>
                <a:latin typeface="Garamond" panose="02020404030301010803" pitchFamily="18" charset="0"/>
              </a:rPr>
              <a:t>art. </a:t>
            </a:r>
            <a:r>
              <a:rPr lang="pl-PL" sz="2800" b="1" dirty="0" smtClean="0">
                <a:solidFill>
                  <a:srgbClr val="FF0000"/>
                </a:solidFill>
                <a:latin typeface="Garamond" panose="02020404030301010803" pitchFamily="18" charset="0"/>
              </a:rPr>
              <a:t>107 </a:t>
            </a:r>
            <a:r>
              <a:rPr lang="pl-PL" sz="2800" b="1" dirty="0">
                <a:solidFill>
                  <a:srgbClr val="FF0000"/>
                </a:solidFill>
                <a:latin typeface="Garamond" panose="02020404030301010803" pitchFamily="18" charset="0"/>
              </a:rPr>
              <a:t>w ust. 4 zdanie drugie </a:t>
            </a:r>
            <a:r>
              <a:rPr lang="pl-PL" sz="2800" b="1" dirty="0" smtClean="0">
                <a:solidFill>
                  <a:srgbClr val="FF0000"/>
                </a:solidFill>
                <a:latin typeface="Garamond" panose="02020404030301010803" pitchFamily="18" charset="0"/>
              </a:rPr>
              <a:t>otrzymało </a:t>
            </a:r>
            <a:r>
              <a:rPr lang="pl-PL" sz="2800" b="1" dirty="0">
                <a:solidFill>
                  <a:srgbClr val="FF0000"/>
                </a:solidFill>
                <a:latin typeface="Garamond" panose="02020404030301010803" pitchFamily="18" charset="0"/>
              </a:rPr>
              <a:t>brzmienie: </a:t>
            </a:r>
          </a:p>
          <a:p>
            <a:pPr algn="just"/>
            <a:r>
              <a:rPr lang="pl-PL" sz="2800" dirty="0">
                <a:latin typeface="Garamond" panose="02020404030301010803" pitchFamily="18" charset="0"/>
              </a:rPr>
              <a:t>„W przypadku osób korzystających ze stałych form pomocy aktualizację sporządza się, mimo braku zmiany danych, nie rzadziej niż co 6 miesięcy, a w przypadku osób przebywających w domach pomocy </a:t>
            </a:r>
            <a:r>
              <a:rPr lang="pl-PL" sz="2800" dirty="0" smtClean="0">
                <a:latin typeface="Garamond" panose="02020404030301010803" pitchFamily="18" charset="0"/>
              </a:rPr>
              <a:t>społecznej–nie </a:t>
            </a:r>
            <a:r>
              <a:rPr lang="pl-PL" sz="2800" dirty="0">
                <a:latin typeface="Garamond" panose="02020404030301010803" pitchFamily="18" charset="0"/>
              </a:rPr>
              <a:t>rzadziej niż co 12 miesięcy.”, </a:t>
            </a:r>
          </a:p>
          <a:p>
            <a:pPr algn="just"/>
            <a:r>
              <a:rPr lang="pl-PL" sz="2800" b="1" dirty="0" smtClean="0">
                <a:solidFill>
                  <a:srgbClr val="FF0000"/>
                </a:solidFill>
                <a:latin typeface="Garamond" panose="02020404030301010803" pitchFamily="18" charset="0"/>
              </a:rPr>
              <a:t>W art. 107 </a:t>
            </a:r>
            <a:r>
              <a:rPr lang="pl-PL" sz="2800" b="1" dirty="0">
                <a:solidFill>
                  <a:srgbClr val="FF0000"/>
                </a:solidFill>
                <a:latin typeface="Garamond" panose="02020404030301010803" pitchFamily="18" charset="0"/>
              </a:rPr>
              <a:t>ust. 5b w </a:t>
            </a:r>
            <a:r>
              <a:rPr lang="pl-PL" sz="2800" b="1" dirty="0" smtClean="0">
                <a:solidFill>
                  <a:srgbClr val="FF0000"/>
                </a:solidFill>
                <a:latin typeface="Garamond" panose="02020404030301010803" pitchFamily="18" charset="0"/>
              </a:rPr>
              <a:t>pkt. </a:t>
            </a:r>
            <a:r>
              <a:rPr lang="pl-PL" sz="2800" b="1" dirty="0">
                <a:solidFill>
                  <a:srgbClr val="FF0000"/>
                </a:solidFill>
                <a:latin typeface="Garamond" panose="02020404030301010803" pitchFamily="18" charset="0"/>
              </a:rPr>
              <a:t>20 kropkę </a:t>
            </a:r>
            <a:r>
              <a:rPr lang="pl-PL" sz="2800" b="1" dirty="0" smtClean="0">
                <a:solidFill>
                  <a:srgbClr val="FF0000"/>
                </a:solidFill>
                <a:latin typeface="Garamond" panose="02020404030301010803" pitchFamily="18" charset="0"/>
              </a:rPr>
              <a:t>zastąpiono </a:t>
            </a:r>
            <a:r>
              <a:rPr lang="pl-PL" sz="2800" b="1" dirty="0">
                <a:solidFill>
                  <a:srgbClr val="FF0000"/>
                </a:solidFill>
                <a:latin typeface="Garamond" panose="02020404030301010803" pitchFamily="18" charset="0"/>
              </a:rPr>
              <a:t>średnikiem </a:t>
            </a:r>
            <a:r>
              <a:rPr lang="pl-PL" sz="2800" b="1" dirty="0" smtClean="0">
                <a:solidFill>
                  <a:srgbClr val="FF0000"/>
                </a:solidFill>
                <a:latin typeface="Garamond" panose="02020404030301010803" pitchFamily="18" charset="0"/>
              </a:rPr>
              <a:t/>
            </a:r>
            <a:br>
              <a:rPr lang="pl-PL" sz="2800" b="1" dirty="0" smtClean="0">
                <a:solidFill>
                  <a:srgbClr val="FF0000"/>
                </a:solidFill>
                <a:latin typeface="Garamond" panose="02020404030301010803" pitchFamily="18" charset="0"/>
              </a:rPr>
            </a:br>
            <a:r>
              <a:rPr lang="pl-PL" sz="2800" b="1" dirty="0" smtClean="0">
                <a:solidFill>
                  <a:srgbClr val="FF0000"/>
                </a:solidFill>
                <a:latin typeface="Garamond" panose="02020404030301010803" pitchFamily="18" charset="0"/>
              </a:rPr>
              <a:t>i dodano </a:t>
            </a:r>
            <a:r>
              <a:rPr lang="pl-PL" sz="2800" b="1" dirty="0">
                <a:solidFill>
                  <a:srgbClr val="FF0000"/>
                </a:solidFill>
                <a:latin typeface="Garamond" panose="02020404030301010803" pitchFamily="18" charset="0"/>
              </a:rPr>
              <a:t>pkt 21 w brzmieniu: </a:t>
            </a:r>
          </a:p>
          <a:p>
            <a:pPr algn="just"/>
            <a:r>
              <a:rPr lang="pl-PL" sz="2800" dirty="0">
                <a:latin typeface="Garamond" panose="02020404030301010803" pitchFamily="18" charset="0"/>
              </a:rPr>
              <a:t>„21) prawomocnego orzeczenia sądu o pozbawieniu władzy rodzicielskiej albo o skazaniu za umyślne </a:t>
            </a:r>
            <a:r>
              <a:rPr lang="pl-PL" sz="2800" dirty="0" smtClean="0">
                <a:latin typeface="Garamond" panose="02020404030301010803" pitchFamily="18" charset="0"/>
              </a:rPr>
              <a:t>przestępstwo </a:t>
            </a:r>
            <a:r>
              <a:rPr lang="pl-PL" sz="2800" dirty="0">
                <a:latin typeface="Garamond" panose="02020404030301010803" pitchFamily="18" charset="0"/>
              </a:rPr>
              <a:t>popełnione z użyciem </a:t>
            </a:r>
            <a:r>
              <a:rPr lang="pl-PL" sz="2800" dirty="0" smtClean="0">
                <a:latin typeface="Garamond" panose="02020404030301010803" pitchFamily="18" charset="0"/>
              </a:rPr>
              <a:t>przemocy”. </a:t>
            </a:r>
            <a:endParaRPr lang="pl-PL" sz="2800" dirty="0">
              <a:latin typeface="Garamond" panose="02020404030301010803" pitchFamily="18" charset="0"/>
            </a:endParaRPr>
          </a:p>
        </p:txBody>
      </p:sp>
    </p:spTree>
    <p:extLst>
      <p:ext uri="{BB962C8B-B14F-4D97-AF65-F5344CB8AC3E}">
        <p14:creationId xmlns:p14="http://schemas.microsoft.com/office/powerpoint/2010/main" val="15444180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99137" y="1617785"/>
            <a:ext cx="8862647" cy="3970318"/>
          </a:xfrm>
          <a:prstGeom prst="rect">
            <a:avLst/>
          </a:prstGeom>
        </p:spPr>
        <p:txBody>
          <a:bodyPr wrap="square">
            <a:spAutoFit/>
          </a:bodyPr>
          <a:lstStyle/>
          <a:p>
            <a:pPr algn="just"/>
            <a:r>
              <a:rPr lang="pl-PL" sz="2800" b="1" dirty="0" smtClean="0">
                <a:solidFill>
                  <a:srgbClr val="FF0000"/>
                </a:solidFill>
                <a:latin typeface="Garamond" panose="02020404030301010803" pitchFamily="18" charset="0"/>
              </a:rPr>
              <a:t>Art</a:t>
            </a:r>
            <a:r>
              <a:rPr lang="pl-PL" sz="2800" b="1" dirty="0">
                <a:solidFill>
                  <a:srgbClr val="FF0000"/>
                </a:solidFill>
                <a:latin typeface="Garamond" panose="02020404030301010803" pitchFamily="18" charset="0"/>
              </a:rPr>
              <a:t>. 109 </a:t>
            </a:r>
            <a:r>
              <a:rPr lang="pl-PL" sz="2800" b="1" dirty="0" smtClean="0">
                <a:solidFill>
                  <a:srgbClr val="FF0000"/>
                </a:solidFill>
                <a:latin typeface="Garamond" panose="02020404030301010803" pitchFamily="18" charset="0"/>
              </a:rPr>
              <a:t>otrzymał </a:t>
            </a:r>
            <a:r>
              <a:rPr lang="pl-PL" sz="2800" b="1" dirty="0">
                <a:solidFill>
                  <a:srgbClr val="FF0000"/>
                </a:solidFill>
                <a:latin typeface="Garamond" panose="02020404030301010803" pitchFamily="18" charset="0"/>
              </a:rPr>
              <a:t>brzmienie: </a:t>
            </a:r>
          </a:p>
          <a:p>
            <a:pPr algn="just"/>
            <a:r>
              <a:rPr lang="pl-PL" sz="2800" b="1" dirty="0">
                <a:latin typeface="Garamond" panose="02020404030301010803" pitchFamily="18" charset="0"/>
              </a:rPr>
              <a:t>„Art. 109. Osoby i rodziny korzystające ze świadczeń </a:t>
            </a:r>
            <a:r>
              <a:rPr lang="pl-PL" sz="2800" b="1" dirty="0" smtClean="0">
                <a:latin typeface="Garamond" panose="02020404030301010803" pitchFamily="18" charset="0"/>
              </a:rPr>
              <a:t/>
            </a:r>
            <a:br>
              <a:rPr lang="pl-PL" sz="2800" b="1" dirty="0" smtClean="0">
                <a:latin typeface="Garamond" panose="02020404030301010803" pitchFamily="18" charset="0"/>
              </a:rPr>
            </a:br>
            <a:r>
              <a:rPr lang="pl-PL" sz="2800" b="1" dirty="0" smtClean="0">
                <a:latin typeface="Garamond" panose="02020404030301010803" pitchFamily="18" charset="0"/>
              </a:rPr>
              <a:t>z </a:t>
            </a:r>
            <a:r>
              <a:rPr lang="pl-PL" sz="2800" b="1" dirty="0">
                <a:latin typeface="Garamond" panose="02020404030301010803" pitchFamily="18" charset="0"/>
              </a:rPr>
              <a:t>pomocy społecznej oraz osoby, o których mowa </a:t>
            </a:r>
            <a:r>
              <a:rPr lang="pl-PL" sz="2800" b="1" dirty="0" smtClean="0">
                <a:latin typeface="Garamond" panose="02020404030301010803" pitchFamily="18" charset="0"/>
              </a:rPr>
              <a:t/>
            </a:r>
            <a:br>
              <a:rPr lang="pl-PL" sz="2800" b="1" dirty="0" smtClean="0">
                <a:latin typeface="Garamond" panose="02020404030301010803" pitchFamily="18" charset="0"/>
              </a:rPr>
            </a:br>
            <a:r>
              <a:rPr lang="pl-PL" sz="2800" b="1" dirty="0" smtClean="0">
                <a:latin typeface="Garamond" panose="02020404030301010803" pitchFamily="18" charset="0"/>
              </a:rPr>
              <a:t>w </a:t>
            </a:r>
            <a:r>
              <a:rPr lang="pl-PL" sz="2800" b="1" dirty="0">
                <a:latin typeface="Garamond" panose="02020404030301010803" pitchFamily="18" charset="0"/>
              </a:rPr>
              <a:t>art. 61 ust. 1 pkt 2, są obowiązane niezwłocznie poinformować organ, który przyznał świadczenie lub ustalił </a:t>
            </a:r>
            <a:r>
              <a:rPr lang="pl-PL" sz="2800" b="1" dirty="0" smtClean="0">
                <a:latin typeface="Garamond" panose="02020404030301010803" pitchFamily="18" charset="0"/>
              </a:rPr>
              <a:t>odpłatność</a:t>
            </a:r>
            <a:r>
              <a:rPr lang="pl-PL" sz="2800" b="1" dirty="0">
                <a:latin typeface="Garamond" panose="02020404030301010803" pitchFamily="18" charset="0"/>
              </a:rPr>
              <a:t>, o każdej zmianie w ich sytuacji osobistej, dochodowej i majątkowej, która wiąże się z podstawą do </a:t>
            </a:r>
            <a:r>
              <a:rPr lang="pl-PL" sz="2800" b="1" dirty="0" smtClean="0">
                <a:latin typeface="Garamond" panose="02020404030301010803" pitchFamily="18" charset="0"/>
              </a:rPr>
              <a:t>przyznania </a:t>
            </a:r>
            <a:r>
              <a:rPr lang="pl-PL" sz="2800" b="1" dirty="0">
                <a:latin typeface="Garamond" panose="02020404030301010803" pitchFamily="18" charset="0"/>
              </a:rPr>
              <a:t>świadczeń lub ponoszenia </a:t>
            </a:r>
            <a:r>
              <a:rPr lang="pl-PL" sz="2800" b="1" dirty="0" smtClean="0">
                <a:latin typeface="Garamond" panose="02020404030301010803" pitchFamily="18" charset="0"/>
              </a:rPr>
              <a:t>odpłatności”. </a:t>
            </a:r>
            <a:endParaRPr lang="pl-PL" sz="2800" b="1" dirty="0">
              <a:latin typeface="Garamond" panose="02020404030301010803" pitchFamily="18" charset="0"/>
            </a:endParaRPr>
          </a:p>
        </p:txBody>
      </p:sp>
    </p:spTree>
    <p:extLst>
      <p:ext uri="{BB962C8B-B14F-4D97-AF65-F5344CB8AC3E}">
        <p14:creationId xmlns:p14="http://schemas.microsoft.com/office/powerpoint/2010/main" val="32716662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11569" y="1500554"/>
            <a:ext cx="8792308" cy="4832092"/>
          </a:xfrm>
          <a:prstGeom prst="rect">
            <a:avLst/>
          </a:prstGeom>
        </p:spPr>
        <p:txBody>
          <a:bodyPr wrap="square">
            <a:spAutoFit/>
          </a:bodyPr>
          <a:lstStyle/>
          <a:p>
            <a:pPr algn="just"/>
            <a:r>
              <a:rPr lang="pl-PL" sz="2800" b="1" dirty="0">
                <a:solidFill>
                  <a:srgbClr val="FF0000"/>
                </a:solidFill>
                <a:latin typeface="Garamond" panose="02020404030301010803" pitchFamily="18" charset="0"/>
              </a:rPr>
              <a:t>P</a:t>
            </a:r>
            <a:r>
              <a:rPr lang="pl-PL" sz="2800" b="1" dirty="0" smtClean="0">
                <a:solidFill>
                  <a:srgbClr val="FF0000"/>
                </a:solidFill>
                <a:latin typeface="Garamond" panose="02020404030301010803" pitchFamily="18" charset="0"/>
              </a:rPr>
              <a:t>o </a:t>
            </a:r>
            <a:r>
              <a:rPr lang="pl-PL" sz="2800" b="1" dirty="0">
                <a:solidFill>
                  <a:srgbClr val="FF0000"/>
                </a:solidFill>
                <a:latin typeface="Garamond" panose="02020404030301010803" pitchFamily="18" charset="0"/>
              </a:rPr>
              <a:t>art. 109 </a:t>
            </a:r>
            <a:r>
              <a:rPr lang="pl-PL" sz="2800" b="1" dirty="0" smtClean="0">
                <a:solidFill>
                  <a:srgbClr val="FF0000"/>
                </a:solidFill>
                <a:latin typeface="Garamond" panose="02020404030301010803" pitchFamily="18" charset="0"/>
              </a:rPr>
              <a:t>dodano </a:t>
            </a:r>
            <a:r>
              <a:rPr lang="pl-PL" sz="2800" b="1" dirty="0">
                <a:solidFill>
                  <a:srgbClr val="FF0000"/>
                </a:solidFill>
                <a:latin typeface="Garamond" panose="02020404030301010803" pitchFamily="18" charset="0"/>
              </a:rPr>
              <a:t>art. 109a w brzmieniu: (od 1 stycznia 2020 r.)</a:t>
            </a:r>
          </a:p>
          <a:p>
            <a:pPr algn="just"/>
            <a:r>
              <a:rPr lang="pl-PL" sz="2800" b="1" dirty="0">
                <a:latin typeface="Garamond" panose="02020404030301010803" pitchFamily="18" charset="0"/>
              </a:rPr>
              <a:t>„Art. 109a. 1. Podmiot prowadzący rachunek płatniczy oraz bank i spółdzielcza kasa oszczędnościowo-kredytowa prowadzące rachunek inny niż płatniczy, </a:t>
            </a:r>
            <a:r>
              <a:rPr lang="pl-PL" sz="2800" b="1" dirty="0" smtClean="0">
                <a:latin typeface="Garamond" panose="02020404030301010803" pitchFamily="18" charset="0"/>
              </a:rPr>
              <a:t/>
            </a:r>
            <a:br>
              <a:rPr lang="pl-PL" sz="2800" b="1" dirty="0" smtClean="0">
                <a:latin typeface="Garamond" panose="02020404030301010803" pitchFamily="18" charset="0"/>
              </a:rPr>
            </a:br>
            <a:r>
              <a:rPr lang="pl-PL" sz="2800" b="1" dirty="0" smtClean="0">
                <a:latin typeface="Garamond" panose="02020404030301010803" pitchFamily="18" charset="0"/>
              </a:rPr>
              <a:t>a </a:t>
            </a:r>
            <a:r>
              <a:rPr lang="pl-PL" sz="2800" b="1" dirty="0">
                <a:latin typeface="Garamond" panose="02020404030301010803" pitchFamily="18" charset="0"/>
              </a:rPr>
              <a:t>także wydawca instrumentu płatniczego są obowiązani zwrócić z tych rachunków ośrodkowi pomocy społecznej, na wniosek kierownika ośrodka pomocy społecznej, kwoty świadczeń pomocy społecznej przekazane po dniu śmierci osoby uprawnionej na ten rachunek albo instrument płatniczy.</a:t>
            </a:r>
          </a:p>
        </p:txBody>
      </p:sp>
    </p:spTree>
    <p:extLst>
      <p:ext uri="{BB962C8B-B14F-4D97-AF65-F5344CB8AC3E}">
        <p14:creationId xmlns:p14="http://schemas.microsoft.com/office/powerpoint/2010/main" val="3349653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359877" y="1195754"/>
            <a:ext cx="9437077" cy="4708981"/>
          </a:xfrm>
          <a:prstGeom prst="rect">
            <a:avLst/>
          </a:prstGeom>
        </p:spPr>
        <p:txBody>
          <a:bodyPr wrap="square">
            <a:spAutoFit/>
          </a:bodyPr>
          <a:lstStyle/>
          <a:p>
            <a:pPr algn="just"/>
            <a:r>
              <a:rPr lang="pl-PL" sz="2000" b="1" dirty="0" smtClean="0">
                <a:solidFill>
                  <a:srgbClr val="333333"/>
                </a:solidFill>
                <a:latin typeface="Garamond" panose="02020404030301010803" pitchFamily="18" charset="0"/>
              </a:rPr>
              <a:t>W art. 11 ust. 2 ustawy - brak </a:t>
            </a:r>
            <a:r>
              <a:rPr lang="pl-PL" sz="2000" b="1" dirty="0">
                <a:solidFill>
                  <a:srgbClr val="333333"/>
                </a:solidFill>
                <a:latin typeface="Garamond" panose="02020404030301010803" pitchFamily="18" charset="0"/>
              </a:rPr>
              <a:t>współdziałania osoby lub rodziny </a:t>
            </a:r>
            <a:r>
              <a:rPr lang="pl-PL" sz="2000" b="1" dirty="0" smtClean="0">
                <a:solidFill>
                  <a:srgbClr val="333333"/>
                </a:solidFill>
                <a:latin typeface="Garamond" panose="02020404030301010803" pitchFamily="18" charset="0"/>
              </a:rPr>
              <a:t/>
            </a:r>
            <a:br>
              <a:rPr lang="pl-PL" sz="2000" b="1" dirty="0" smtClean="0">
                <a:solidFill>
                  <a:srgbClr val="333333"/>
                </a:solidFill>
                <a:latin typeface="Garamond" panose="02020404030301010803" pitchFamily="18" charset="0"/>
              </a:rPr>
            </a:br>
            <a:r>
              <a:rPr lang="pl-PL" sz="2000" b="1" dirty="0" smtClean="0">
                <a:solidFill>
                  <a:srgbClr val="333333"/>
                </a:solidFill>
                <a:latin typeface="Garamond" panose="02020404030301010803" pitchFamily="18" charset="0"/>
              </a:rPr>
              <a:t>z </a:t>
            </a:r>
            <a:r>
              <a:rPr lang="pl-PL" sz="2000" b="1" dirty="0">
                <a:solidFill>
                  <a:srgbClr val="333333"/>
                </a:solidFill>
                <a:latin typeface="Garamond" panose="02020404030301010803" pitchFamily="18" charset="0"/>
              </a:rPr>
              <a:t>pracownikiem socjalnym lub asystentem rodziny, o którym mowa w przepisach o wspieraniu rodziny i systemie pieczy zastępczej, w rozwiązywaniu trudnej sytuacji życiowej, odmowa zawarcia kontraktu socjalnego, niedotrzymywanie jego postanowień, nieuzasadniona odmowa podjęcia zatrudnienia, innej pracy zarobkowej przez osobę bezrobotną lub nieuzasadniona odmowa podjęcia lub przerwanie szkolenia, stażu, przygotowania zawodowego w miejscu pracy, wykonywania prac interwencyjnych, robót publicznych, prac społecznie użytecznych, a także odmowa lub przerwanie udziału w działaniach w zakresie integracji społecznej realizowanych w ramach Programu Aktywizacja i Integracja, o których mowa w przepisach o promocji zatrudnienia i instytucjach rynku pracy, lub nieuzasadniona odmowa podjęcia leczenia odwykowego w zakładzie lecznictwa odwykowego przez osobę </a:t>
            </a:r>
            <a:r>
              <a:rPr lang="pl-PL" sz="2000" b="1" dirty="0" smtClean="0">
                <a:solidFill>
                  <a:srgbClr val="333333"/>
                </a:solidFill>
                <a:latin typeface="Garamond" panose="02020404030301010803" pitchFamily="18" charset="0"/>
              </a:rPr>
              <a:t>uzależnioną mogą stanowić podstawę do </a:t>
            </a:r>
            <a:r>
              <a:rPr lang="pl-PL" sz="2000" b="1" dirty="0" smtClean="0">
                <a:solidFill>
                  <a:srgbClr val="FF0000"/>
                </a:solidFill>
                <a:latin typeface="Garamond" panose="02020404030301010803" pitchFamily="18" charset="0"/>
              </a:rPr>
              <a:t>ograniczenia </a:t>
            </a:r>
            <a:r>
              <a:rPr lang="pl-PL" sz="2000" b="1" dirty="0">
                <a:solidFill>
                  <a:srgbClr val="FF0000"/>
                </a:solidFill>
                <a:latin typeface="Garamond" panose="02020404030301010803" pitchFamily="18" charset="0"/>
              </a:rPr>
              <a:t>wysokości lub rozmiaru świadczenia</a:t>
            </a:r>
            <a:r>
              <a:rPr lang="pl-PL" sz="2000" b="1" dirty="0">
                <a:latin typeface="Garamond" panose="02020404030301010803" pitchFamily="18" charset="0"/>
              </a:rPr>
              <a:t>, odmowy przyznania świadczenia, uchylenia decyzji o przyznaniu świadczenia lub wstrzymania świadczeń pieniężnych z pomocy społecznej. </a:t>
            </a:r>
          </a:p>
        </p:txBody>
      </p:sp>
    </p:spTree>
    <p:extLst>
      <p:ext uri="{BB962C8B-B14F-4D97-AF65-F5344CB8AC3E}">
        <p14:creationId xmlns:p14="http://schemas.microsoft.com/office/powerpoint/2010/main" val="2968357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94337" y="1371600"/>
            <a:ext cx="8932985" cy="4893647"/>
          </a:xfrm>
          <a:prstGeom prst="rect">
            <a:avLst/>
          </a:prstGeom>
        </p:spPr>
        <p:txBody>
          <a:bodyPr wrap="square">
            <a:spAutoFit/>
          </a:bodyPr>
          <a:lstStyle/>
          <a:p>
            <a:pPr algn="just"/>
            <a:r>
              <a:rPr lang="pl-PL" sz="2400" b="1" dirty="0" smtClean="0">
                <a:latin typeface="Garamond" panose="02020404030301010803" pitchFamily="18" charset="0"/>
              </a:rPr>
              <a:t>Art.109a ust. 2</a:t>
            </a:r>
            <a:r>
              <a:rPr lang="pl-PL" sz="2400" b="1" dirty="0">
                <a:latin typeface="Garamond" panose="02020404030301010803" pitchFamily="18" charset="0"/>
              </a:rPr>
              <a:t>. Podmiot prowadzący rachunek płatniczy oraz bank </a:t>
            </a:r>
            <a:r>
              <a:rPr lang="pl-PL" sz="2400" b="1" dirty="0" smtClean="0">
                <a:latin typeface="Garamond" panose="02020404030301010803" pitchFamily="18" charset="0"/>
              </a:rPr>
              <a:t/>
            </a:r>
            <a:br>
              <a:rPr lang="pl-PL" sz="2400" b="1" dirty="0" smtClean="0">
                <a:latin typeface="Garamond" panose="02020404030301010803" pitchFamily="18" charset="0"/>
              </a:rPr>
            </a:br>
            <a:r>
              <a:rPr lang="pl-PL" sz="2400" b="1" dirty="0" smtClean="0">
                <a:latin typeface="Garamond" panose="02020404030301010803" pitchFamily="18" charset="0"/>
              </a:rPr>
              <a:t>i </a:t>
            </a:r>
            <a:r>
              <a:rPr lang="pl-PL" sz="2400" b="1" dirty="0">
                <a:latin typeface="Garamond" panose="02020404030301010803" pitchFamily="18" charset="0"/>
              </a:rPr>
              <a:t>spółdzielcza kasa oszczędnościowo-kredytowa prowadzące rachunek inny niż płatniczy, a także wydawca instrumentu płatniczego są zwolnieni od wypłaty pełnej lub częściowej kwoty, o której mowa w ust. 1, jeżeli przed otrzymaniem wniosku kierownika ośrodka pomocy społecznej dokonali z tych rachunków wypłat innym osobom i w związku z tym wypłaty te nie pozwalają zrealizować wniosku w całości lub w części, oraz w terminie 30 dni od dnia otrzymania wniosku poinformują o tym kierownika ośrodka pomocy społecznej, wraz ze wskazaniem osób, na rzecz których dokonano tych wypłat.</a:t>
            </a:r>
            <a:endParaRPr lang="pl-PL" sz="2400" dirty="0">
              <a:latin typeface="Garamond" panose="02020404030301010803" pitchFamily="18" charset="0"/>
            </a:endParaRPr>
          </a:p>
          <a:p>
            <a:pPr algn="just"/>
            <a:r>
              <a:rPr lang="pl-PL" sz="2400" b="1" dirty="0">
                <a:latin typeface="Garamond" panose="02020404030301010803" pitchFamily="18" charset="0"/>
              </a:rPr>
              <a:t>3. Zwrot kwot świadczeń, o którym mowa w ust. 1, uznaje się za zwrot świadczeń nienależnie </a:t>
            </a:r>
            <a:r>
              <a:rPr lang="pl-PL" sz="2400" b="1" dirty="0" smtClean="0">
                <a:latin typeface="Garamond" panose="02020404030301010803" pitchFamily="18" charset="0"/>
              </a:rPr>
              <a:t>pobranych”.</a:t>
            </a:r>
            <a:endParaRPr lang="pl-PL" sz="2400" dirty="0">
              <a:latin typeface="Garamond" panose="02020404030301010803" pitchFamily="18" charset="0"/>
            </a:endParaRPr>
          </a:p>
        </p:txBody>
      </p:sp>
    </p:spTree>
    <p:extLst>
      <p:ext uri="{BB962C8B-B14F-4D97-AF65-F5344CB8AC3E}">
        <p14:creationId xmlns:p14="http://schemas.microsoft.com/office/powerpoint/2010/main" val="14919735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59877" y="1207477"/>
            <a:ext cx="9753600" cy="4401205"/>
          </a:xfrm>
          <a:prstGeom prst="rect">
            <a:avLst/>
          </a:prstGeom>
        </p:spPr>
        <p:txBody>
          <a:bodyPr wrap="square">
            <a:spAutoFit/>
          </a:bodyPr>
          <a:lstStyle/>
          <a:p>
            <a:pPr algn="just"/>
            <a:r>
              <a:rPr lang="pl-PL" sz="3600" b="1" dirty="0" smtClean="0">
                <a:solidFill>
                  <a:srgbClr val="FF0000"/>
                </a:solidFill>
                <a:latin typeface="Garamond" panose="02020404030301010803" pitchFamily="18" charset="0"/>
              </a:rPr>
              <a:t>W </a:t>
            </a:r>
            <a:r>
              <a:rPr lang="pl-PL" sz="3600" b="1" dirty="0">
                <a:solidFill>
                  <a:srgbClr val="FF0000"/>
                </a:solidFill>
                <a:latin typeface="Garamond" panose="02020404030301010803" pitchFamily="18" charset="0"/>
              </a:rPr>
              <a:t>art. 112a ust. 3 </a:t>
            </a:r>
            <a:r>
              <a:rPr lang="pl-PL" sz="3600" b="1" dirty="0" smtClean="0">
                <a:solidFill>
                  <a:srgbClr val="FF0000"/>
                </a:solidFill>
                <a:latin typeface="Garamond" panose="02020404030301010803" pitchFamily="18" charset="0"/>
              </a:rPr>
              <a:t>otrzymał </a:t>
            </a:r>
            <a:r>
              <a:rPr lang="pl-PL" sz="3600" b="1" dirty="0">
                <a:solidFill>
                  <a:srgbClr val="FF0000"/>
                </a:solidFill>
                <a:latin typeface="Garamond" panose="02020404030301010803" pitchFamily="18" charset="0"/>
              </a:rPr>
              <a:t>brzmienie:</a:t>
            </a:r>
          </a:p>
          <a:p>
            <a:pPr algn="just"/>
            <a:r>
              <a:rPr lang="pl-PL" sz="3600" b="1" dirty="0" smtClean="0">
                <a:latin typeface="Garamond" panose="02020404030301010803" pitchFamily="18" charset="0"/>
              </a:rPr>
              <a:t>„</a:t>
            </a:r>
            <a:r>
              <a:rPr lang="pl-PL" sz="3600" b="1" dirty="0">
                <a:latin typeface="Garamond" panose="02020404030301010803" pitchFamily="18" charset="0"/>
              </a:rPr>
              <a:t>3. Osoby kierujące jednostkami organizacyjnymi pomocy społecznej będącymi w strukturze powiatowego centrum pomocy rodzinie są obowiązane spełniać wymagania dla kierowników jednostek organizacyjnych pomocy </a:t>
            </a:r>
            <a:r>
              <a:rPr lang="pl-PL" sz="3600" b="1" dirty="0" smtClean="0">
                <a:latin typeface="Garamond" panose="02020404030301010803" pitchFamily="18" charset="0"/>
              </a:rPr>
              <a:t>społecznej”.</a:t>
            </a:r>
          </a:p>
          <a:p>
            <a:pPr algn="just"/>
            <a:endParaRPr lang="pl-PL" sz="2800" b="1" dirty="0">
              <a:latin typeface="Garamond" panose="02020404030301010803" pitchFamily="18" charset="0"/>
            </a:endParaRPr>
          </a:p>
        </p:txBody>
      </p:sp>
    </p:spTree>
    <p:extLst>
      <p:ext uri="{BB962C8B-B14F-4D97-AF65-F5344CB8AC3E}">
        <p14:creationId xmlns:p14="http://schemas.microsoft.com/office/powerpoint/2010/main" val="4898510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99846" y="926122"/>
            <a:ext cx="9038492" cy="5416868"/>
          </a:xfrm>
          <a:prstGeom prst="rect">
            <a:avLst/>
          </a:prstGeom>
        </p:spPr>
        <p:txBody>
          <a:bodyPr wrap="square">
            <a:spAutoFit/>
          </a:bodyPr>
          <a:lstStyle/>
          <a:p>
            <a:r>
              <a:rPr lang="pl-PL" sz="2400" b="1" dirty="0" smtClean="0">
                <a:solidFill>
                  <a:srgbClr val="FF0000"/>
                </a:solidFill>
                <a:latin typeface="Garamond" panose="02020404030301010803" pitchFamily="18" charset="0"/>
              </a:rPr>
              <a:t>W </a:t>
            </a:r>
            <a:r>
              <a:rPr lang="pl-PL" sz="2400" b="1" dirty="0">
                <a:solidFill>
                  <a:srgbClr val="FF0000"/>
                </a:solidFill>
                <a:latin typeface="Garamond" panose="02020404030301010803" pitchFamily="18" charset="0"/>
              </a:rPr>
              <a:t>art. 113c uchyla się pkt 3 i 5;</a:t>
            </a:r>
            <a:endParaRPr lang="pl-PL" sz="2400" dirty="0">
              <a:solidFill>
                <a:srgbClr val="FF0000"/>
              </a:solidFill>
              <a:latin typeface="Garamond" panose="02020404030301010803" pitchFamily="18" charset="0"/>
            </a:endParaRPr>
          </a:p>
          <a:p>
            <a:r>
              <a:rPr lang="pl-PL" sz="2000" b="1" dirty="0">
                <a:latin typeface="Garamond" panose="02020404030301010803" pitchFamily="18" charset="0"/>
              </a:rPr>
              <a:t> </a:t>
            </a:r>
            <a:r>
              <a:rPr lang="pl-PL" sz="2300" b="1" dirty="0" smtClean="0">
                <a:latin typeface="Garamond" panose="02020404030301010803" pitchFamily="18" charset="0"/>
              </a:rPr>
              <a:t>Art</a:t>
            </a:r>
            <a:r>
              <a:rPr lang="pl-PL" sz="2300" b="1" dirty="0">
                <a:latin typeface="Garamond" panose="02020404030301010803" pitchFamily="18" charset="0"/>
              </a:rPr>
              <a:t>.  113c.  Zakaz prowadzenia w jednym budynku różnych placówek </a:t>
            </a:r>
          </a:p>
          <a:p>
            <a:r>
              <a:rPr lang="pl-PL" sz="2300" b="1" dirty="0">
                <a:latin typeface="Garamond" panose="02020404030301010803" pitchFamily="18" charset="0"/>
              </a:rPr>
              <a:t>Jednostka organizacyjna pomocy społecznej zapewniająca całodobowe usługi nie może </a:t>
            </a:r>
            <a:r>
              <a:rPr lang="pl-PL" sz="2300" b="1" dirty="0" smtClean="0">
                <a:latin typeface="Garamond" panose="02020404030301010803" pitchFamily="18" charset="0"/>
              </a:rPr>
              <a:t>się mieścić </a:t>
            </a:r>
            <a:r>
              <a:rPr lang="pl-PL" sz="2300" b="1" dirty="0">
                <a:latin typeface="Garamond" panose="02020404030301010803" pitchFamily="18" charset="0"/>
              </a:rPr>
              <a:t>w jednym budynku z:</a:t>
            </a:r>
          </a:p>
          <a:p>
            <a:pPr algn="just"/>
            <a:r>
              <a:rPr lang="pl-PL" sz="2300" b="1" dirty="0">
                <a:latin typeface="Garamond" panose="02020404030301010803" pitchFamily="18" charset="0"/>
              </a:rPr>
              <a:t>1</a:t>
            </a:r>
            <a:r>
              <a:rPr lang="pl-PL" sz="2300" b="1" dirty="0" smtClean="0">
                <a:latin typeface="Garamond" panose="02020404030301010803" pitchFamily="18" charset="0"/>
              </a:rPr>
              <a:t>) placówką </a:t>
            </a:r>
            <a:r>
              <a:rPr lang="pl-PL" sz="2300" b="1" dirty="0">
                <a:latin typeface="Garamond" panose="02020404030301010803" pitchFamily="18" charset="0"/>
              </a:rPr>
              <a:t>zapewniającą całodobową opiekę osobom niepełnosprawnym, </a:t>
            </a:r>
            <a:r>
              <a:rPr lang="pl-PL" sz="2300" b="1" dirty="0" smtClean="0">
                <a:latin typeface="Garamond" panose="02020404030301010803" pitchFamily="18" charset="0"/>
              </a:rPr>
              <a:t>przewlekle chorym </a:t>
            </a:r>
            <a:r>
              <a:rPr lang="pl-PL" sz="2300" b="1" dirty="0">
                <a:latin typeface="Garamond" panose="02020404030301010803" pitchFamily="18" charset="0"/>
              </a:rPr>
              <a:t>lub osobom w podeszłym wieku;</a:t>
            </a:r>
          </a:p>
          <a:p>
            <a:pPr algn="just"/>
            <a:r>
              <a:rPr lang="pl-PL" sz="2300" b="1" dirty="0">
                <a:latin typeface="Garamond" panose="02020404030301010803" pitchFamily="18" charset="0"/>
              </a:rPr>
              <a:t>2</a:t>
            </a:r>
            <a:r>
              <a:rPr lang="pl-PL" sz="2300" b="1" dirty="0" smtClean="0">
                <a:latin typeface="Garamond" panose="02020404030301010803" pitchFamily="18" charset="0"/>
              </a:rPr>
              <a:t>) placówką </a:t>
            </a:r>
            <a:r>
              <a:rPr lang="pl-PL" sz="2300" b="1" dirty="0">
                <a:latin typeface="Garamond" panose="02020404030301010803" pitchFamily="18" charset="0"/>
              </a:rPr>
              <a:t>opiekuńczo-wychowawczą, regionalną placówką opiekuńczo-terapeutyczną </a:t>
            </a:r>
            <a:r>
              <a:rPr lang="pl-PL" sz="2300" b="1" dirty="0" smtClean="0">
                <a:latin typeface="Garamond" panose="02020404030301010803" pitchFamily="18" charset="0"/>
              </a:rPr>
              <a:t>lub interwencyjnym </a:t>
            </a:r>
            <a:r>
              <a:rPr lang="pl-PL" sz="2300" b="1" dirty="0">
                <a:latin typeface="Garamond" panose="02020404030301010803" pitchFamily="18" charset="0"/>
              </a:rPr>
              <a:t>ośrodkiem preadopcyjnym;</a:t>
            </a:r>
          </a:p>
          <a:p>
            <a:pPr algn="just"/>
            <a:r>
              <a:rPr lang="pl-PL" sz="2300" b="1" strike="dblStrike" dirty="0">
                <a:solidFill>
                  <a:srgbClr val="FF0000"/>
                </a:solidFill>
                <a:latin typeface="Garamond" panose="02020404030301010803" pitchFamily="18" charset="0"/>
              </a:rPr>
              <a:t>3</a:t>
            </a:r>
            <a:r>
              <a:rPr lang="pl-PL" sz="2300" b="1" strike="dblStrike" dirty="0" smtClean="0">
                <a:solidFill>
                  <a:srgbClr val="FF0000"/>
                </a:solidFill>
                <a:latin typeface="Garamond" panose="02020404030301010803" pitchFamily="18" charset="0"/>
              </a:rPr>
              <a:t>) specjalistycznym </a:t>
            </a:r>
            <a:r>
              <a:rPr lang="pl-PL" sz="2300" b="1" strike="dblStrike" dirty="0">
                <a:solidFill>
                  <a:srgbClr val="FF0000"/>
                </a:solidFill>
                <a:latin typeface="Garamond" panose="02020404030301010803" pitchFamily="18" charset="0"/>
              </a:rPr>
              <a:t>ośrodkiem wsparcia dla ofiar przemocy w rodzinie lub ośrodkiem </a:t>
            </a:r>
            <a:r>
              <a:rPr lang="pl-PL" sz="2300" b="1" strike="dblStrike" dirty="0" smtClean="0">
                <a:solidFill>
                  <a:srgbClr val="FF0000"/>
                </a:solidFill>
                <a:latin typeface="Garamond" panose="02020404030301010803" pitchFamily="18" charset="0"/>
              </a:rPr>
              <a:t>wsparcia dla </a:t>
            </a:r>
            <a:r>
              <a:rPr lang="pl-PL" sz="2300" b="1" strike="dblStrike" dirty="0">
                <a:solidFill>
                  <a:srgbClr val="FF0000"/>
                </a:solidFill>
                <a:latin typeface="Garamond" panose="02020404030301010803" pitchFamily="18" charset="0"/>
              </a:rPr>
              <a:t>ofiar przemocy w rodzinie;</a:t>
            </a:r>
            <a:endParaRPr lang="pl-PL" sz="2300" b="1" dirty="0">
              <a:solidFill>
                <a:srgbClr val="FF0000"/>
              </a:solidFill>
              <a:latin typeface="Garamond" panose="02020404030301010803" pitchFamily="18" charset="0"/>
            </a:endParaRPr>
          </a:p>
          <a:p>
            <a:pPr algn="just"/>
            <a:r>
              <a:rPr lang="pl-PL" sz="2300" b="1" dirty="0">
                <a:latin typeface="Garamond" panose="02020404030301010803" pitchFamily="18" charset="0"/>
              </a:rPr>
              <a:t>4</a:t>
            </a:r>
            <a:r>
              <a:rPr lang="pl-PL" sz="2300" b="1" dirty="0" smtClean="0">
                <a:latin typeface="Garamond" panose="02020404030301010803" pitchFamily="18" charset="0"/>
              </a:rPr>
              <a:t>) jednostką </a:t>
            </a:r>
            <a:r>
              <a:rPr lang="pl-PL" sz="2300" b="1" dirty="0">
                <a:latin typeface="Garamond" panose="02020404030301010803" pitchFamily="18" charset="0"/>
              </a:rPr>
              <a:t>organizacyjną wymiaru sprawiedliwości;</a:t>
            </a:r>
          </a:p>
          <a:p>
            <a:pPr algn="just"/>
            <a:r>
              <a:rPr lang="pl-PL" sz="2300" b="1" strike="dblStrike" dirty="0">
                <a:solidFill>
                  <a:srgbClr val="FF0000"/>
                </a:solidFill>
                <a:latin typeface="Garamond" panose="02020404030301010803" pitchFamily="18" charset="0"/>
              </a:rPr>
              <a:t>5</a:t>
            </a:r>
            <a:r>
              <a:rPr lang="pl-PL" sz="2300" b="1" strike="dblStrike" dirty="0" smtClean="0">
                <a:solidFill>
                  <a:srgbClr val="FF0000"/>
                </a:solidFill>
                <a:latin typeface="Garamond" panose="02020404030301010803" pitchFamily="18" charset="0"/>
              </a:rPr>
              <a:t>) zakładem </a:t>
            </a:r>
            <a:r>
              <a:rPr lang="pl-PL" sz="2300" b="1" strike="dblStrike" dirty="0">
                <a:solidFill>
                  <a:srgbClr val="FF0000"/>
                </a:solidFill>
                <a:latin typeface="Garamond" panose="02020404030301010803" pitchFamily="18" charset="0"/>
              </a:rPr>
              <a:t>aktywności zawodowej;</a:t>
            </a:r>
            <a:endParaRPr lang="pl-PL" sz="2300" b="1" dirty="0">
              <a:solidFill>
                <a:srgbClr val="FF0000"/>
              </a:solidFill>
              <a:latin typeface="Garamond" panose="02020404030301010803" pitchFamily="18" charset="0"/>
            </a:endParaRPr>
          </a:p>
          <a:p>
            <a:r>
              <a:rPr lang="pl-PL" sz="2300" b="1" dirty="0">
                <a:latin typeface="Garamond" panose="02020404030301010803" pitchFamily="18" charset="0"/>
              </a:rPr>
              <a:t>6</a:t>
            </a:r>
            <a:r>
              <a:rPr lang="pl-PL" sz="2300" b="1" dirty="0" smtClean="0">
                <a:latin typeface="Garamond" panose="02020404030301010803" pitchFamily="18" charset="0"/>
              </a:rPr>
              <a:t>) izbą </a:t>
            </a:r>
            <a:r>
              <a:rPr lang="pl-PL" sz="2300" b="1" dirty="0">
                <a:latin typeface="Garamond" panose="02020404030301010803" pitchFamily="18" charset="0"/>
              </a:rPr>
              <a:t>wytrzeźwień.</a:t>
            </a:r>
          </a:p>
        </p:txBody>
      </p:sp>
    </p:spTree>
    <p:extLst>
      <p:ext uri="{BB962C8B-B14F-4D97-AF65-F5344CB8AC3E}">
        <p14:creationId xmlns:p14="http://schemas.microsoft.com/office/powerpoint/2010/main" val="20605009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48862" y="914400"/>
            <a:ext cx="9999783" cy="5262979"/>
          </a:xfrm>
          <a:prstGeom prst="rect">
            <a:avLst/>
          </a:prstGeom>
        </p:spPr>
        <p:txBody>
          <a:bodyPr wrap="square">
            <a:spAutoFit/>
          </a:bodyPr>
          <a:lstStyle/>
          <a:p>
            <a:pPr algn="just"/>
            <a:r>
              <a:rPr lang="pl-PL" sz="2100" b="1" dirty="0" smtClean="0">
                <a:solidFill>
                  <a:srgbClr val="FF0000"/>
                </a:solidFill>
                <a:latin typeface="Garamond" panose="02020404030301010803" pitchFamily="18" charset="0"/>
              </a:rPr>
              <a:t>Art. 126 ustawy, Wojewoda </a:t>
            </a:r>
            <a:r>
              <a:rPr lang="pl-PL" sz="2100" b="1" dirty="0">
                <a:solidFill>
                  <a:srgbClr val="FF0000"/>
                </a:solidFill>
                <a:latin typeface="Garamond" panose="02020404030301010803" pitchFamily="18" charset="0"/>
              </a:rPr>
              <a:t>w związku z przeprowadzanym postępowaniem nadzorczym i kontrolnym ma prawo do:</a:t>
            </a:r>
          </a:p>
          <a:p>
            <a:pPr algn="just"/>
            <a:r>
              <a:rPr lang="pl-PL" sz="2100" dirty="0" smtClean="0">
                <a:latin typeface="Garamond" panose="02020404030301010803" pitchFamily="18" charset="0"/>
              </a:rPr>
              <a:t>1)żądania </a:t>
            </a:r>
            <a:r>
              <a:rPr lang="pl-PL" sz="2100" dirty="0">
                <a:latin typeface="Garamond" panose="02020404030301010803" pitchFamily="18" charset="0"/>
              </a:rPr>
              <a:t>informacji, dokumentów i danych, niezbędnych do sprawowania nadzoru i kontroli;</a:t>
            </a:r>
          </a:p>
          <a:p>
            <a:pPr algn="just"/>
            <a:r>
              <a:rPr lang="pl-PL" sz="2100" dirty="0">
                <a:latin typeface="Garamond" panose="02020404030301010803" pitchFamily="18" charset="0"/>
              </a:rPr>
              <a:t>2)swobodnego wstępu w ciągu doby do obiektów i pomieszczeń jednostki kontrolowanej;</a:t>
            </a:r>
          </a:p>
          <a:p>
            <a:pPr algn="just"/>
            <a:r>
              <a:rPr lang="pl-PL" sz="2100" dirty="0">
                <a:latin typeface="Garamond" panose="02020404030301010803" pitchFamily="18" charset="0"/>
              </a:rPr>
              <a:t>3)przeprowadzania oględzin obiektów, składników majątku kontrolowanej jednostki oraz</a:t>
            </a:r>
          </a:p>
          <a:p>
            <a:pPr algn="just"/>
            <a:r>
              <a:rPr lang="pl-PL" sz="2100" dirty="0">
                <a:latin typeface="Garamond" panose="02020404030301010803" pitchFamily="18" charset="0"/>
              </a:rPr>
              <a:t>przebiegu określonych czynności objętych obowiązującym standardem;</a:t>
            </a:r>
          </a:p>
          <a:p>
            <a:pPr algn="just"/>
            <a:r>
              <a:rPr lang="pl-PL" sz="2100" dirty="0">
                <a:latin typeface="Garamond" panose="02020404030301010803" pitchFamily="18" charset="0"/>
              </a:rPr>
              <a:t>4)żądania od pracowników kontrolowanej jednostki udzielenia informacji w formie ustnej </a:t>
            </a:r>
            <a:r>
              <a:rPr lang="pl-PL" sz="2100" dirty="0" smtClean="0">
                <a:latin typeface="Garamond" panose="02020404030301010803" pitchFamily="18" charset="0"/>
              </a:rPr>
              <a:t>i pisemnej </a:t>
            </a:r>
            <a:r>
              <a:rPr lang="pl-PL" sz="2100" dirty="0">
                <a:latin typeface="Garamond" panose="02020404030301010803" pitchFamily="18" charset="0"/>
              </a:rPr>
              <a:t>w zakresie przeprowadzanej kontroli;</a:t>
            </a:r>
          </a:p>
          <a:p>
            <a:pPr algn="just"/>
            <a:r>
              <a:rPr lang="pl-PL" sz="2100" dirty="0">
                <a:latin typeface="Garamond" panose="02020404030301010803" pitchFamily="18" charset="0"/>
              </a:rPr>
              <a:t>5)wzywania i przesłuchiwania świadków;</a:t>
            </a:r>
          </a:p>
          <a:p>
            <a:pPr algn="just"/>
            <a:r>
              <a:rPr lang="pl-PL" sz="2100" dirty="0">
                <a:latin typeface="Garamond" panose="02020404030301010803" pitchFamily="18" charset="0"/>
              </a:rPr>
              <a:t>6)zwrócenia się o wydanie opinii biegłych i specjalistów z zakresu pomocy społecznej</a:t>
            </a:r>
            <a:r>
              <a:rPr lang="pl-PL" sz="2100" dirty="0" smtClean="0">
                <a:latin typeface="Garamond" panose="02020404030301010803" pitchFamily="18" charset="0"/>
              </a:rPr>
              <a:t>.</a:t>
            </a:r>
          </a:p>
          <a:p>
            <a:pPr algn="just"/>
            <a:r>
              <a:rPr lang="pl-PL" sz="2100" b="1" dirty="0">
                <a:solidFill>
                  <a:srgbClr val="FF0000"/>
                </a:solidFill>
                <a:latin typeface="Garamond" panose="02020404030301010803" pitchFamily="18" charset="0"/>
              </a:rPr>
              <a:t>„</a:t>
            </a:r>
            <a:r>
              <a:rPr lang="pl-PL" sz="2100" b="1" dirty="0" smtClean="0">
                <a:solidFill>
                  <a:srgbClr val="FF0000"/>
                </a:solidFill>
                <a:latin typeface="Garamond" panose="02020404030301010803" pitchFamily="18" charset="0"/>
              </a:rPr>
              <a:t>7)</a:t>
            </a:r>
            <a:r>
              <a:rPr lang="pl-PL" sz="2100" b="1" dirty="0">
                <a:solidFill>
                  <a:srgbClr val="FF0000"/>
                </a:solidFill>
                <a:latin typeface="Garamond" panose="02020404030301010803" pitchFamily="18" charset="0"/>
              </a:rPr>
              <a:t> </a:t>
            </a:r>
            <a:r>
              <a:rPr lang="pl-PL" sz="2100" b="1" dirty="0" smtClean="0">
                <a:solidFill>
                  <a:srgbClr val="FF0000"/>
                </a:solidFill>
                <a:latin typeface="Garamond" panose="02020404030301010803" pitchFamily="18" charset="0"/>
              </a:rPr>
              <a:t>pobierania </a:t>
            </a:r>
            <a:r>
              <a:rPr lang="pl-PL" sz="2100" b="1" dirty="0">
                <a:solidFill>
                  <a:srgbClr val="FF0000"/>
                </a:solidFill>
                <a:latin typeface="Garamond" panose="02020404030301010803" pitchFamily="18" charset="0"/>
              </a:rPr>
              <a:t>za pokwitowaniem oraz zabezpieczania dokumentów związanych z zakresem kontroli, z zachowaniem przepisów o tajemnicy prawnie chronionej;</a:t>
            </a:r>
          </a:p>
          <a:p>
            <a:pPr algn="just"/>
            <a:r>
              <a:rPr lang="pl-PL" sz="2100" b="1" dirty="0">
                <a:solidFill>
                  <a:srgbClr val="FF0000"/>
                </a:solidFill>
                <a:latin typeface="Garamond" panose="02020404030301010803" pitchFamily="18" charset="0"/>
              </a:rPr>
              <a:t>8) </a:t>
            </a:r>
            <a:r>
              <a:rPr lang="pl-PL" sz="2100" b="1" dirty="0" smtClean="0">
                <a:solidFill>
                  <a:srgbClr val="FF0000"/>
                </a:solidFill>
                <a:latin typeface="Garamond" panose="02020404030301010803" pitchFamily="18" charset="0"/>
              </a:rPr>
              <a:t>sporządzania</a:t>
            </a:r>
            <a:r>
              <a:rPr lang="pl-PL" sz="2100" b="1" dirty="0">
                <a:solidFill>
                  <a:srgbClr val="FF0000"/>
                </a:solidFill>
                <a:latin typeface="Garamond" panose="02020404030301010803" pitchFamily="18" charset="0"/>
              </a:rPr>
              <a:t>, a w razie potrzeby żądania sporządzenia niezbędnych do kontroli kopii, odpisów lub wyciągów z dokumentów oraz zestawień lub obliczeń;</a:t>
            </a:r>
          </a:p>
          <a:p>
            <a:pPr algn="just"/>
            <a:r>
              <a:rPr lang="pl-PL" sz="2100" b="1" dirty="0">
                <a:solidFill>
                  <a:srgbClr val="FF0000"/>
                </a:solidFill>
                <a:latin typeface="Garamond" panose="02020404030301010803" pitchFamily="18" charset="0"/>
              </a:rPr>
              <a:t>9) </a:t>
            </a:r>
            <a:r>
              <a:rPr lang="pl-PL" sz="2100" b="1" dirty="0" smtClean="0">
                <a:solidFill>
                  <a:srgbClr val="FF0000"/>
                </a:solidFill>
                <a:latin typeface="Garamond" panose="02020404030301010803" pitchFamily="18" charset="0"/>
              </a:rPr>
              <a:t>przetwarzania </a:t>
            </a:r>
            <a:r>
              <a:rPr lang="pl-PL" sz="2100" b="1" dirty="0">
                <a:solidFill>
                  <a:srgbClr val="FF0000"/>
                </a:solidFill>
                <a:latin typeface="Garamond" panose="02020404030301010803" pitchFamily="18" charset="0"/>
              </a:rPr>
              <a:t>danych osobowych w zakresie niezbędnym do realizacji celu </a:t>
            </a:r>
            <a:r>
              <a:rPr lang="pl-PL" sz="2100" b="1" dirty="0" smtClean="0">
                <a:solidFill>
                  <a:srgbClr val="FF0000"/>
                </a:solidFill>
                <a:latin typeface="Garamond" panose="02020404030301010803" pitchFamily="18" charset="0"/>
              </a:rPr>
              <a:t>kontroli”. (zmiana obowiązuje od 4.10.2019 r.)</a:t>
            </a:r>
            <a:endParaRPr lang="pl-PL" sz="2100" b="1" dirty="0">
              <a:solidFill>
                <a:srgbClr val="FF0000"/>
              </a:solidFill>
              <a:latin typeface="Garamond" panose="02020404030301010803" pitchFamily="18" charset="0"/>
            </a:endParaRPr>
          </a:p>
        </p:txBody>
      </p:sp>
    </p:spTree>
    <p:extLst>
      <p:ext uri="{BB962C8B-B14F-4D97-AF65-F5344CB8AC3E}">
        <p14:creationId xmlns:p14="http://schemas.microsoft.com/office/powerpoint/2010/main" val="18815150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76399" y="1383323"/>
            <a:ext cx="8979877" cy="4154984"/>
          </a:xfrm>
          <a:prstGeom prst="rect">
            <a:avLst/>
          </a:prstGeom>
        </p:spPr>
        <p:txBody>
          <a:bodyPr wrap="square">
            <a:spAutoFit/>
          </a:bodyPr>
          <a:lstStyle/>
          <a:p>
            <a:pPr algn="just"/>
            <a:r>
              <a:rPr lang="pl-PL" sz="2400" b="1" dirty="0">
                <a:latin typeface="Garamond" panose="02020404030301010803" pitchFamily="18" charset="0"/>
              </a:rPr>
              <a:t>Nowelizacja przepisu ma istotne znaczenie także w aspekcie ochrony danych osobowych wynikających z Rozporządzenia Parlamentu Europejskiego i Rady (UE) 2016/679 z dnia </a:t>
            </a:r>
            <a:br>
              <a:rPr lang="pl-PL" sz="2400" b="1" dirty="0">
                <a:latin typeface="Garamond" panose="02020404030301010803" pitchFamily="18" charset="0"/>
              </a:rPr>
            </a:br>
            <a:r>
              <a:rPr lang="pl-PL" sz="2400" b="1" dirty="0">
                <a:latin typeface="Garamond" panose="02020404030301010803" pitchFamily="18" charset="0"/>
              </a:rPr>
              <a:t>27 kwietnia 2016 r. w sprawie ochrony osób fizycznych </a:t>
            </a:r>
            <a:br>
              <a:rPr lang="pl-PL" sz="2400" b="1" dirty="0">
                <a:latin typeface="Garamond" panose="02020404030301010803" pitchFamily="18" charset="0"/>
              </a:rPr>
            </a:br>
            <a:r>
              <a:rPr lang="pl-PL" sz="2400" b="1" dirty="0">
                <a:latin typeface="Garamond" panose="02020404030301010803" pitchFamily="18" charset="0"/>
              </a:rPr>
              <a:t>w związku z przetwarzaniem danych osobowych i w sprawie swobodnego przepływu takich danych oraz uchylenia dyrektywy 95/46/WE (ogólne rozporządzenie o ochronie danych osobowych), Dz. Urz. UE. L Nr 119, str. 1, w skrócie: RODO. </a:t>
            </a:r>
            <a:r>
              <a:rPr lang="pl-PL" sz="2400" b="1" dirty="0">
                <a:solidFill>
                  <a:srgbClr val="FF0000"/>
                </a:solidFill>
                <a:latin typeface="Garamond" panose="02020404030301010803" pitchFamily="18" charset="0"/>
              </a:rPr>
              <a:t>Wskazane przepisy art. 126 pkt 7-9 stanowią dla jednostki kontrolowanej podstawę do udostępnienia upoważnionym kontrolerom wojewody dokumentów zawierających dane osobowe.</a:t>
            </a:r>
          </a:p>
        </p:txBody>
      </p:sp>
    </p:spTree>
    <p:extLst>
      <p:ext uri="{BB962C8B-B14F-4D97-AF65-F5344CB8AC3E}">
        <p14:creationId xmlns:p14="http://schemas.microsoft.com/office/powerpoint/2010/main" val="20566954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52246" y="1570892"/>
            <a:ext cx="9144000" cy="4832092"/>
          </a:xfrm>
          <a:prstGeom prst="rect">
            <a:avLst/>
          </a:prstGeom>
        </p:spPr>
        <p:txBody>
          <a:bodyPr wrap="square">
            <a:spAutoFit/>
          </a:bodyPr>
          <a:lstStyle/>
          <a:p>
            <a:pPr algn="just"/>
            <a:r>
              <a:rPr lang="pl-PL" sz="2800" b="1" dirty="0" smtClean="0">
                <a:solidFill>
                  <a:srgbClr val="FF0000"/>
                </a:solidFill>
                <a:latin typeface="Garamond" panose="02020404030301010803" pitchFamily="18" charset="0"/>
              </a:rPr>
              <a:t>W </a:t>
            </a:r>
            <a:r>
              <a:rPr lang="pl-PL" sz="2800" b="1" dirty="0">
                <a:solidFill>
                  <a:srgbClr val="FF0000"/>
                </a:solidFill>
                <a:latin typeface="Garamond" panose="02020404030301010803" pitchFamily="18" charset="0"/>
              </a:rPr>
              <a:t>art. </a:t>
            </a:r>
            <a:r>
              <a:rPr lang="pl-PL" sz="2800" b="1" dirty="0" smtClean="0">
                <a:solidFill>
                  <a:srgbClr val="FF0000"/>
                </a:solidFill>
                <a:latin typeface="Garamond" panose="02020404030301010803" pitchFamily="18" charset="0"/>
              </a:rPr>
              <a:t>130 </a:t>
            </a:r>
            <a:r>
              <a:rPr lang="pl-PL" sz="2800" b="1" dirty="0">
                <a:solidFill>
                  <a:srgbClr val="FF0000"/>
                </a:solidFill>
                <a:latin typeface="Garamond" panose="02020404030301010803" pitchFamily="18" charset="0"/>
              </a:rPr>
              <a:t>po ust. 4 </a:t>
            </a:r>
            <a:r>
              <a:rPr lang="pl-PL" sz="2800" b="1" dirty="0" smtClean="0">
                <a:solidFill>
                  <a:srgbClr val="FF0000"/>
                </a:solidFill>
                <a:latin typeface="Garamond" panose="02020404030301010803" pitchFamily="18" charset="0"/>
              </a:rPr>
              <a:t>dodano </a:t>
            </a:r>
            <a:r>
              <a:rPr lang="pl-PL" sz="2800" b="1" dirty="0">
                <a:solidFill>
                  <a:srgbClr val="FF0000"/>
                </a:solidFill>
                <a:latin typeface="Garamond" panose="02020404030301010803" pitchFamily="18" charset="0"/>
              </a:rPr>
              <a:t>ust. 4a w brzmieniu:</a:t>
            </a:r>
          </a:p>
          <a:p>
            <a:pPr algn="just"/>
            <a:r>
              <a:rPr lang="pl-PL" sz="2800" b="1" dirty="0" smtClean="0">
                <a:latin typeface="Garamond" panose="02020404030301010803" pitchFamily="18" charset="0"/>
              </a:rPr>
              <a:t>„</a:t>
            </a:r>
            <a:r>
              <a:rPr lang="pl-PL" sz="2800" b="1" dirty="0">
                <a:latin typeface="Garamond" panose="02020404030301010803" pitchFamily="18" charset="0"/>
              </a:rPr>
              <a:t>4a. Kto po uprawomocnieniu się decyzji o nałożeniu kary pieniężnej za prowadzenie bez zezwolenia wojewody placówki zapewniającej całodobową opiekę osobom niepełnosprawnym, przewlekle chorym lub osobom w podeszłym wieku </a:t>
            </a:r>
            <a:r>
              <a:rPr lang="pl-PL" sz="2800" b="1" dirty="0">
                <a:solidFill>
                  <a:srgbClr val="FF0000"/>
                </a:solidFill>
                <a:latin typeface="Garamond" panose="02020404030301010803" pitchFamily="18" charset="0"/>
              </a:rPr>
              <a:t>prowadzi bez zezwolenia wojewody inną placówkę zapewniającą całodobową opiekę osobom niepełnosprawnym, przewlekle chorym lub osobom w podeszłym wieku,</a:t>
            </a:r>
            <a:r>
              <a:rPr lang="pl-PL" sz="2800" b="1" dirty="0">
                <a:latin typeface="Garamond" panose="02020404030301010803" pitchFamily="18" charset="0"/>
              </a:rPr>
              <a:t> podlega karze pieniężnej w wysokości 40 000 </a:t>
            </a:r>
            <a:r>
              <a:rPr lang="pl-PL" sz="2800" b="1" dirty="0" smtClean="0">
                <a:latin typeface="Garamond" panose="02020404030301010803" pitchFamily="18" charset="0"/>
              </a:rPr>
              <a:t>zł”.</a:t>
            </a:r>
            <a:r>
              <a:rPr lang="pl-PL" sz="2800" b="1" dirty="0" smtClean="0">
                <a:solidFill>
                  <a:srgbClr val="FF0000"/>
                </a:solidFill>
                <a:latin typeface="Garamond" panose="02020404030301010803" pitchFamily="18" charset="0"/>
              </a:rPr>
              <a:t> </a:t>
            </a:r>
            <a:r>
              <a:rPr lang="pl-PL" sz="2800" b="1" dirty="0">
                <a:latin typeface="Garamond" panose="02020404030301010803" pitchFamily="18" charset="0"/>
              </a:rPr>
              <a:t>(od 1 stycznia 2020 r.)</a:t>
            </a:r>
          </a:p>
          <a:p>
            <a:pPr algn="just"/>
            <a:endParaRPr lang="pl-PL" sz="2800" b="1" dirty="0">
              <a:latin typeface="Garamond" panose="02020404030301010803" pitchFamily="18" charset="0"/>
            </a:endParaRPr>
          </a:p>
        </p:txBody>
      </p:sp>
    </p:spTree>
    <p:extLst>
      <p:ext uri="{BB962C8B-B14F-4D97-AF65-F5344CB8AC3E}">
        <p14:creationId xmlns:p14="http://schemas.microsoft.com/office/powerpoint/2010/main" val="28675846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64677" y="1500554"/>
            <a:ext cx="8932985" cy="4401205"/>
          </a:xfrm>
          <a:prstGeom prst="rect">
            <a:avLst/>
          </a:prstGeom>
        </p:spPr>
        <p:txBody>
          <a:bodyPr wrap="square">
            <a:spAutoFit/>
          </a:bodyPr>
          <a:lstStyle/>
          <a:p>
            <a:pPr algn="just"/>
            <a:r>
              <a:rPr lang="pl-PL" dirty="0"/>
              <a:t> </a:t>
            </a:r>
            <a:r>
              <a:rPr lang="pl-PL" sz="2800" b="1" dirty="0" smtClean="0">
                <a:solidFill>
                  <a:srgbClr val="FF0000"/>
                </a:solidFill>
                <a:latin typeface="Garamond" panose="02020404030301010803" pitchFamily="18" charset="0"/>
              </a:rPr>
              <a:t>W art. 130 dodano </a:t>
            </a:r>
            <a:r>
              <a:rPr lang="pl-PL" sz="2800" b="1" dirty="0">
                <a:solidFill>
                  <a:srgbClr val="FF0000"/>
                </a:solidFill>
                <a:latin typeface="Garamond" panose="02020404030301010803" pitchFamily="18" charset="0"/>
              </a:rPr>
              <a:t>ust. 6 w brzmieniu:</a:t>
            </a:r>
          </a:p>
          <a:p>
            <a:pPr algn="just"/>
            <a:r>
              <a:rPr lang="pl-PL" sz="2800" b="1" dirty="0">
                <a:latin typeface="Garamond" panose="02020404030301010803" pitchFamily="18" charset="0"/>
              </a:rPr>
              <a:t>„6. W przypadku </a:t>
            </a:r>
            <a:r>
              <a:rPr lang="pl-PL" sz="2800" b="1" u="sng" dirty="0">
                <a:latin typeface="Garamond" panose="02020404030301010803" pitchFamily="18" charset="0"/>
              </a:rPr>
              <a:t>stwierdzenia zagrożenia życia lub zdrowia osób przebywających w domu pomocy społecznej lub w placówce </a:t>
            </a:r>
            <a:r>
              <a:rPr lang="pl-PL" sz="2800" b="1" dirty="0">
                <a:latin typeface="Garamond" panose="02020404030301010803" pitchFamily="18" charset="0"/>
              </a:rPr>
              <a:t>zapewniającej całodobową opiekę osobom niepełnosprawnym, przewlekle chorym lub osobom w podeszłym wieku, </a:t>
            </a:r>
            <a:r>
              <a:rPr lang="pl-PL" sz="2800" b="1" u="sng" dirty="0">
                <a:solidFill>
                  <a:srgbClr val="FF0000"/>
                </a:solidFill>
                <a:latin typeface="Garamond" panose="02020404030301010803" pitchFamily="18" charset="0"/>
              </a:rPr>
              <a:t>prowadzonej na podstawie zezwolenia,</a:t>
            </a:r>
            <a:r>
              <a:rPr lang="pl-PL" sz="2800" b="1" dirty="0">
                <a:latin typeface="Garamond" panose="02020404030301010803" pitchFamily="18" charset="0"/>
              </a:rPr>
              <a:t> wojewoda może, cofając zezwolenie, wydać decyzję nakazującą wstrzymanie prowadzenia tej placówki lub domu pomocy społecznej, z nadaniem rygoru natychmiastowej </a:t>
            </a:r>
            <a:r>
              <a:rPr lang="pl-PL" sz="2800" b="1" dirty="0" smtClean="0">
                <a:latin typeface="Garamond" panose="02020404030301010803" pitchFamily="18" charset="0"/>
              </a:rPr>
              <a:t>wykonalności”.</a:t>
            </a:r>
            <a:endParaRPr lang="pl-PL" sz="2800" b="1" dirty="0">
              <a:latin typeface="Garamond" panose="02020404030301010803" pitchFamily="18" charset="0"/>
            </a:endParaRPr>
          </a:p>
        </p:txBody>
      </p:sp>
    </p:spTree>
    <p:extLst>
      <p:ext uri="{BB962C8B-B14F-4D97-AF65-F5344CB8AC3E}">
        <p14:creationId xmlns:p14="http://schemas.microsoft.com/office/powerpoint/2010/main" val="26430403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63969" y="1277815"/>
            <a:ext cx="8979877" cy="4154984"/>
          </a:xfrm>
          <a:prstGeom prst="rect">
            <a:avLst/>
          </a:prstGeom>
        </p:spPr>
        <p:txBody>
          <a:bodyPr wrap="square">
            <a:spAutoFit/>
          </a:bodyPr>
          <a:lstStyle/>
          <a:p>
            <a:r>
              <a:rPr lang="pl-PL" sz="2400" b="1" dirty="0">
                <a:latin typeface="Garamond" panose="02020404030301010803" pitchFamily="18" charset="0"/>
              </a:rPr>
              <a:t>Art. 131a [Obowiązek informowania] </a:t>
            </a:r>
            <a:endParaRPr lang="pl-PL" sz="2400" dirty="0">
              <a:latin typeface="Garamond" panose="02020404030301010803" pitchFamily="18" charset="0"/>
            </a:endParaRPr>
          </a:p>
          <a:p>
            <a:r>
              <a:rPr lang="pl-PL" sz="2400" dirty="0">
                <a:latin typeface="Garamond" panose="02020404030301010803" pitchFamily="18" charset="0"/>
              </a:rPr>
              <a:t>1. </a:t>
            </a:r>
            <a:r>
              <a:rPr lang="pl-PL" sz="2400" dirty="0" smtClean="0">
                <a:latin typeface="Garamond" panose="02020404030301010803" pitchFamily="18" charset="0"/>
              </a:rPr>
              <a:t>O </a:t>
            </a:r>
            <a:r>
              <a:rPr lang="pl-PL" sz="2400" dirty="0">
                <a:latin typeface="Garamond" panose="02020404030301010803" pitchFamily="18" charset="0"/>
              </a:rPr>
              <a:t>nałożonej karze, o której mowa w art. 130 ust. 2, 4, </a:t>
            </a:r>
            <a:r>
              <a:rPr lang="pl-PL" sz="2400" dirty="0">
                <a:solidFill>
                  <a:srgbClr val="FF0000"/>
                </a:solidFill>
                <a:latin typeface="Garamond" panose="02020404030301010803" pitchFamily="18" charset="0"/>
              </a:rPr>
              <a:t>4a, 5 lub 6, </a:t>
            </a:r>
            <a:r>
              <a:rPr lang="pl-PL" sz="2400" dirty="0">
                <a:latin typeface="Garamond" panose="02020404030301010803" pitchFamily="18" charset="0"/>
              </a:rPr>
              <a:t>wojewoda niezwłocznie informuje: </a:t>
            </a:r>
          </a:p>
          <a:p>
            <a:r>
              <a:rPr lang="pl-PL" sz="2400" b="1" dirty="0" smtClean="0">
                <a:latin typeface="Garamond" panose="02020404030301010803" pitchFamily="18" charset="0"/>
              </a:rPr>
              <a:t>1)</a:t>
            </a:r>
            <a:r>
              <a:rPr lang="pl-PL" sz="2400" dirty="0" smtClean="0">
                <a:latin typeface="Garamond" panose="02020404030301010803" pitchFamily="18" charset="0"/>
              </a:rPr>
              <a:t> </a:t>
            </a:r>
            <a:r>
              <a:rPr lang="pl-PL" sz="2400" dirty="0">
                <a:latin typeface="Garamond" panose="02020404030301010803" pitchFamily="18" charset="0"/>
              </a:rPr>
              <a:t>ośrodek pomocy społecznej, </a:t>
            </a:r>
            <a:r>
              <a:rPr lang="pl-PL" sz="2400" dirty="0">
                <a:solidFill>
                  <a:srgbClr val="FF0000"/>
                </a:solidFill>
                <a:latin typeface="Garamond" panose="02020404030301010803" pitchFamily="18" charset="0"/>
              </a:rPr>
              <a:t>centrum usług społecznych, o którym mowa w ustawie z dnia 19 lipca 2019 r. o realizowaniu usług społecznych przez centrum usług społecznych i </a:t>
            </a:r>
            <a:r>
              <a:rPr lang="pl-PL" sz="2400" dirty="0">
                <a:latin typeface="Garamond" panose="02020404030301010803" pitchFamily="18" charset="0"/>
              </a:rPr>
              <a:t>powiatowe centrum pomocy rodzinie właściwe ze względu na położenie placówki, celem podjęcia działań zmierzających do zapewnienia pomocy osobom przebywającym w placówce oraz nawiązania kontaktu z członkami rodziny, opiekunami prawnymi lub kuratorami osób przebywających w placówce; </a:t>
            </a:r>
          </a:p>
          <a:p>
            <a:r>
              <a:rPr lang="pl-PL" sz="2400" dirty="0" smtClean="0">
                <a:latin typeface="Garamond" panose="02020404030301010803" pitchFamily="18" charset="0"/>
              </a:rPr>
              <a:t>Zmiany weszły w </a:t>
            </a:r>
            <a:r>
              <a:rPr lang="pl-PL" sz="2400" dirty="0">
                <a:latin typeface="Garamond" panose="02020404030301010803" pitchFamily="18" charset="0"/>
              </a:rPr>
              <a:t>życie 1.01.2020 r</a:t>
            </a:r>
            <a:r>
              <a:rPr lang="pl-PL" sz="2400" dirty="0" smtClean="0">
                <a:latin typeface="Garamond" panose="02020404030301010803" pitchFamily="18" charset="0"/>
              </a:rPr>
              <a:t>.</a:t>
            </a:r>
            <a:r>
              <a:rPr lang="pl-PL" sz="2400" dirty="0">
                <a:latin typeface="Garamond" panose="02020404030301010803" pitchFamily="18" charset="0"/>
              </a:rPr>
              <a:t> </a:t>
            </a:r>
            <a:r>
              <a:rPr lang="pl-PL" sz="2400" dirty="0" smtClean="0">
                <a:latin typeface="Garamond" panose="02020404030301010803" pitchFamily="18" charset="0"/>
              </a:rPr>
              <a:t>(Dz.U</a:t>
            </a:r>
            <a:r>
              <a:rPr lang="pl-PL" sz="2400" dirty="0">
                <a:latin typeface="Garamond" panose="02020404030301010803" pitchFamily="18" charset="0"/>
              </a:rPr>
              <a:t>. z 2019 r. poz. 1818), </a:t>
            </a:r>
          </a:p>
        </p:txBody>
      </p:sp>
    </p:spTree>
    <p:extLst>
      <p:ext uri="{BB962C8B-B14F-4D97-AF65-F5344CB8AC3E}">
        <p14:creationId xmlns:p14="http://schemas.microsoft.com/office/powerpoint/2010/main" val="8186295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63969" y="1535724"/>
            <a:ext cx="8979877" cy="4832092"/>
          </a:xfrm>
          <a:prstGeom prst="rect">
            <a:avLst/>
          </a:prstGeom>
        </p:spPr>
        <p:txBody>
          <a:bodyPr wrap="square">
            <a:spAutoFit/>
          </a:bodyPr>
          <a:lstStyle/>
          <a:p>
            <a:pPr algn="just"/>
            <a:r>
              <a:rPr lang="pl-PL" sz="2800" b="1" dirty="0" smtClean="0">
                <a:solidFill>
                  <a:srgbClr val="FF0000"/>
                </a:solidFill>
                <a:latin typeface="Garamond" panose="02020404030301010803" pitchFamily="18" charset="0"/>
              </a:rPr>
              <a:t>Art. 131a ust. 2 ustawy, zawiera zapis, że:</a:t>
            </a:r>
          </a:p>
          <a:p>
            <a:pPr algn="just"/>
            <a:r>
              <a:rPr lang="pl-PL" sz="2800" b="1" dirty="0" smtClean="0">
                <a:latin typeface="Garamond" panose="02020404030301010803" pitchFamily="18" charset="0"/>
              </a:rPr>
              <a:t>„W </a:t>
            </a:r>
            <a:r>
              <a:rPr lang="pl-PL" sz="2800" b="1" dirty="0">
                <a:latin typeface="Garamond" panose="02020404030301010803" pitchFamily="18" charset="0"/>
              </a:rPr>
              <a:t>przypadku nałożenia kary, o której mowa w art. 130 ust. 2, 4, </a:t>
            </a:r>
            <a:r>
              <a:rPr lang="pl-PL" sz="2800" b="1" dirty="0">
                <a:solidFill>
                  <a:srgbClr val="FF0000"/>
                </a:solidFill>
                <a:latin typeface="Garamond" panose="02020404030301010803" pitchFamily="18" charset="0"/>
              </a:rPr>
              <a:t>4a, 5 lub 6</a:t>
            </a:r>
            <a:r>
              <a:rPr lang="pl-PL" sz="2800" b="1" dirty="0">
                <a:latin typeface="Garamond" panose="02020404030301010803" pitchFamily="18" charset="0"/>
              </a:rPr>
              <a:t>, wojewoda przedstawia osobom przebywającym </a:t>
            </a:r>
            <a:r>
              <a:rPr lang="pl-PL" sz="2800" b="1" dirty="0" smtClean="0">
                <a:latin typeface="Garamond" panose="02020404030301010803" pitchFamily="18" charset="0"/>
              </a:rPr>
              <a:t>w </a:t>
            </a:r>
            <a:r>
              <a:rPr lang="pl-PL" sz="2800" b="1" dirty="0">
                <a:latin typeface="Garamond" panose="02020404030301010803" pitchFamily="18" charset="0"/>
              </a:rPr>
              <a:t>placówce oraz, w ramach posiadanych informacji, członkom rodziny, opiekunom prawnym, kuratorom osób przebywających w placówce wyciąg z rejestru placówek zapewniających całodobową opiekę osobom niepełnosprawnym, przewlekle chorym lub osobom w podeszłym wieku, z danymi teleadresowymi placówek z terenu </a:t>
            </a:r>
            <a:r>
              <a:rPr lang="pl-PL" sz="2800" b="1" dirty="0" smtClean="0">
                <a:latin typeface="Garamond" panose="02020404030301010803" pitchFamily="18" charset="0"/>
              </a:rPr>
              <a:t>województwa”. </a:t>
            </a:r>
            <a:endParaRPr lang="pl-PL" sz="2800" b="1" dirty="0">
              <a:latin typeface="Garamond" panose="02020404030301010803" pitchFamily="18" charset="0"/>
            </a:endParaRPr>
          </a:p>
          <a:p>
            <a:pPr algn="just"/>
            <a:r>
              <a:rPr lang="pl-PL" sz="2800" b="1" dirty="0" smtClean="0">
                <a:latin typeface="Garamond" panose="02020404030301010803" pitchFamily="18" charset="0"/>
              </a:rPr>
              <a:t>Przepis zmieniony wszedł </a:t>
            </a:r>
            <a:r>
              <a:rPr lang="pl-PL" sz="2800" b="1" dirty="0">
                <a:latin typeface="Garamond" panose="02020404030301010803" pitchFamily="18" charset="0"/>
              </a:rPr>
              <a:t>w życie 1.01.2020 r.</a:t>
            </a:r>
          </a:p>
        </p:txBody>
      </p:sp>
    </p:spTree>
    <p:extLst>
      <p:ext uri="{BB962C8B-B14F-4D97-AF65-F5344CB8AC3E}">
        <p14:creationId xmlns:p14="http://schemas.microsoft.com/office/powerpoint/2010/main" val="13119005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82615" y="1266092"/>
            <a:ext cx="8827477" cy="4524315"/>
          </a:xfrm>
          <a:prstGeom prst="rect">
            <a:avLst/>
          </a:prstGeom>
        </p:spPr>
        <p:txBody>
          <a:bodyPr wrap="square">
            <a:spAutoFit/>
          </a:bodyPr>
          <a:lstStyle/>
          <a:p>
            <a:pPr algn="just"/>
            <a:r>
              <a:rPr lang="pl-PL" sz="2400" b="1" dirty="0" smtClean="0">
                <a:solidFill>
                  <a:srgbClr val="FF0000"/>
                </a:solidFill>
                <a:latin typeface="Garamond" panose="02020404030301010803" pitchFamily="18" charset="0"/>
              </a:rPr>
              <a:t>Art. 131a ust. 3 ustawy, stanowi, że:</a:t>
            </a:r>
          </a:p>
          <a:p>
            <a:pPr algn="just"/>
            <a:r>
              <a:rPr lang="pl-PL" sz="2400" b="1" dirty="0" smtClean="0">
                <a:latin typeface="Garamond" panose="02020404030301010803" pitchFamily="18" charset="0"/>
              </a:rPr>
              <a:t>„W </a:t>
            </a:r>
            <a:r>
              <a:rPr lang="pl-PL" sz="2400" b="1" dirty="0">
                <a:latin typeface="Garamond" panose="02020404030301010803" pitchFamily="18" charset="0"/>
              </a:rPr>
              <a:t>przypadku pilnej konieczności zapewnienia pomocy osobom przebywającym w placówce, w stosunku do której wojewoda wydał decyzję, o której mowa w art. 130 ust. 5 lub 6, wojewoda koordynuje działania zmierzające do zabezpieczenia niezbędnej pomocy osobom potrzebującym, przy udziale kierownika ośrodka pomocy społecznej albo dyrektora centrum usług społecznych, o którym mowa w ustawie z dnia 19 lipca 2019 r. o realizowaniu usług społecznych przez centrum usług społecznych, gminy właściwej ze względu na położenie </a:t>
            </a:r>
            <a:r>
              <a:rPr lang="pl-PL" sz="2400" b="1" dirty="0" smtClean="0">
                <a:latin typeface="Garamond" panose="02020404030301010803" pitchFamily="18" charset="0"/>
              </a:rPr>
              <a:t>placówki”.</a:t>
            </a:r>
          </a:p>
          <a:p>
            <a:pPr algn="just"/>
            <a:r>
              <a:rPr lang="pl-PL" sz="2400" dirty="0" smtClean="0">
                <a:latin typeface="Garamond" panose="02020404030301010803" pitchFamily="18" charset="0"/>
              </a:rPr>
              <a:t>Artykuł zmieniony </a:t>
            </a:r>
            <a:r>
              <a:rPr lang="pl-PL" sz="2400" dirty="0">
                <a:latin typeface="Garamond" panose="02020404030301010803" pitchFamily="18" charset="0"/>
              </a:rPr>
              <a:t>ustawą z dnia 19.07.2019 r. (Dz.U. z 2019 r. poz. 1818), która </a:t>
            </a:r>
            <a:r>
              <a:rPr lang="pl-PL" sz="2400" dirty="0" smtClean="0">
                <a:latin typeface="Garamond" panose="02020404030301010803" pitchFamily="18" charset="0"/>
              </a:rPr>
              <a:t>weszła </a:t>
            </a:r>
            <a:r>
              <a:rPr lang="pl-PL" sz="2400" dirty="0">
                <a:latin typeface="Garamond" panose="02020404030301010803" pitchFamily="18" charset="0"/>
              </a:rPr>
              <a:t>w życie 1.01.2020 r.</a:t>
            </a:r>
          </a:p>
        </p:txBody>
      </p:sp>
    </p:spTree>
    <p:extLst>
      <p:ext uri="{BB962C8B-B14F-4D97-AF65-F5344CB8AC3E}">
        <p14:creationId xmlns:p14="http://schemas.microsoft.com/office/powerpoint/2010/main" val="1621972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95754" y="1348154"/>
            <a:ext cx="9929445" cy="4955203"/>
          </a:xfrm>
          <a:prstGeom prst="rect">
            <a:avLst/>
          </a:prstGeom>
        </p:spPr>
        <p:txBody>
          <a:bodyPr wrap="square">
            <a:spAutoFit/>
          </a:bodyPr>
          <a:lstStyle/>
          <a:p>
            <a:pPr marL="571500" indent="-571500" algn="just">
              <a:buFont typeface="Wingdings" panose="05000000000000000000" pitchFamily="2" charset="2"/>
              <a:buChar char="Ø"/>
            </a:pPr>
            <a:r>
              <a:rPr lang="pl-PL" sz="3600" b="1" dirty="0" smtClean="0">
                <a:effectLst>
                  <a:outerShdw blurRad="38100" dist="38100" dir="2700000" algn="tl">
                    <a:srgbClr val="000000">
                      <a:alpha val="43137"/>
                    </a:srgbClr>
                  </a:outerShdw>
                </a:effectLst>
                <a:latin typeface="Garamond" panose="02020404030301010803" pitchFamily="18" charset="0"/>
              </a:rPr>
              <a:t>Powyższa zmiana ma zastosowanie </a:t>
            </a:r>
            <a:br>
              <a:rPr lang="pl-PL" sz="3600" b="1" dirty="0" smtClean="0">
                <a:effectLst>
                  <a:outerShdw blurRad="38100" dist="38100" dir="2700000" algn="tl">
                    <a:srgbClr val="000000">
                      <a:alpha val="43137"/>
                    </a:srgbClr>
                  </a:outerShdw>
                </a:effectLst>
                <a:latin typeface="Garamond" panose="02020404030301010803" pitchFamily="18" charset="0"/>
              </a:rPr>
            </a:br>
            <a:r>
              <a:rPr lang="pl-PL" sz="3600" b="1" dirty="0" smtClean="0">
                <a:effectLst>
                  <a:outerShdw blurRad="38100" dist="38100" dir="2700000" algn="tl">
                    <a:srgbClr val="000000">
                      <a:alpha val="43137"/>
                    </a:srgbClr>
                  </a:outerShdw>
                </a:effectLst>
                <a:latin typeface="Garamond" panose="02020404030301010803" pitchFamily="18" charset="0"/>
              </a:rPr>
              <a:t>w </a:t>
            </a:r>
            <a:r>
              <a:rPr lang="pl-PL" sz="3600" b="1" dirty="0">
                <a:effectLst>
                  <a:outerShdw blurRad="38100" dist="38100" dir="2700000" algn="tl">
                    <a:srgbClr val="000000">
                      <a:alpha val="43137"/>
                    </a:srgbClr>
                  </a:outerShdw>
                </a:effectLst>
                <a:latin typeface="Garamond" panose="02020404030301010803" pitchFamily="18" charset="0"/>
              </a:rPr>
              <a:t>kontekście art. 11 ust. </a:t>
            </a:r>
            <a:r>
              <a:rPr lang="pl-PL" sz="3600" b="1" dirty="0" smtClean="0">
                <a:effectLst>
                  <a:outerShdw blurRad="38100" dist="38100" dir="2700000" algn="tl">
                    <a:srgbClr val="000000">
                      <a:alpha val="43137"/>
                    </a:srgbClr>
                  </a:outerShdw>
                </a:effectLst>
                <a:latin typeface="Garamond" panose="02020404030301010803" pitchFamily="18" charset="0"/>
              </a:rPr>
              <a:t>3 ustawy, </a:t>
            </a:r>
            <a:br>
              <a:rPr lang="pl-PL" sz="3600" b="1" dirty="0" smtClean="0">
                <a:effectLst>
                  <a:outerShdw blurRad="38100" dist="38100" dir="2700000" algn="tl">
                    <a:srgbClr val="000000">
                      <a:alpha val="43137"/>
                    </a:srgbClr>
                  </a:outerShdw>
                </a:effectLst>
                <a:latin typeface="Garamond" panose="02020404030301010803" pitchFamily="18" charset="0"/>
              </a:rPr>
            </a:br>
            <a:r>
              <a:rPr lang="pl-PL" sz="3600" b="1" dirty="0" smtClean="0">
                <a:solidFill>
                  <a:srgbClr val="0000CC"/>
                </a:solidFill>
                <a:effectLst>
                  <a:outerShdw blurRad="38100" dist="38100" dir="2700000" algn="tl">
                    <a:srgbClr val="000000">
                      <a:alpha val="43137"/>
                    </a:srgbClr>
                  </a:outerShdw>
                </a:effectLst>
                <a:latin typeface="Garamond" panose="02020404030301010803" pitchFamily="18" charset="0"/>
              </a:rPr>
              <a:t>W </a:t>
            </a:r>
            <a:r>
              <a:rPr lang="pl-PL" sz="3600" b="1" dirty="0">
                <a:solidFill>
                  <a:srgbClr val="0000CC"/>
                </a:solidFill>
                <a:effectLst>
                  <a:outerShdw blurRad="38100" dist="38100" dir="2700000" algn="tl">
                    <a:srgbClr val="000000">
                      <a:alpha val="43137"/>
                    </a:srgbClr>
                  </a:outerShdw>
                </a:effectLst>
                <a:latin typeface="Garamond" panose="02020404030301010803" pitchFamily="18" charset="0"/>
              </a:rPr>
              <a:t>przypadku odmowy przyznania albo </a:t>
            </a:r>
            <a:r>
              <a:rPr lang="pl-PL" sz="3600" b="1" dirty="0">
                <a:solidFill>
                  <a:srgbClr val="FF0000"/>
                </a:solidFill>
                <a:effectLst>
                  <a:outerShdw blurRad="38100" dist="38100" dir="2700000" algn="tl">
                    <a:srgbClr val="000000">
                      <a:alpha val="43137"/>
                    </a:srgbClr>
                  </a:outerShdw>
                </a:effectLst>
                <a:latin typeface="Garamond" panose="02020404030301010803" pitchFamily="18" charset="0"/>
              </a:rPr>
              <a:t>ograniczenia wysokości lub rozmiaru świadczeń</a:t>
            </a:r>
            <a:r>
              <a:rPr lang="pl-PL" sz="3600" b="1" dirty="0">
                <a:solidFill>
                  <a:srgbClr val="0000CC"/>
                </a:solidFill>
                <a:effectLst>
                  <a:outerShdw blurRad="38100" dist="38100" dir="2700000" algn="tl">
                    <a:srgbClr val="000000">
                      <a:alpha val="43137"/>
                    </a:srgbClr>
                  </a:outerShdw>
                </a:effectLst>
                <a:latin typeface="Garamond" panose="02020404030301010803" pitchFamily="18" charset="0"/>
              </a:rPr>
              <a:t> z pomocy społecznej należy uwzględnić sytuację osób będących na utrzymaniu osoby ubiegającej się </a:t>
            </a:r>
            <a:r>
              <a:rPr lang="pl-PL" sz="3600" b="1" dirty="0" smtClean="0">
                <a:solidFill>
                  <a:srgbClr val="0000CC"/>
                </a:solidFill>
                <a:effectLst>
                  <a:outerShdw blurRad="38100" dist="38100" dir="2700000" algn="tl">
                    <a:srgbClr val="000000">
                      <a:alpha val="43137"/>
                    </a:srgbClr>
                  </a:outerShdw>
                </a:effectLst>
                <a:latin typeface="Garamond" panose="02020404030301010803" pitchFamily="18" charset="0"/>
              </a:rPr>
              <a:t/>
            </a:r>
            <a:br>
              <a:rPr lang="pl-PL" sz="3600" b="1" dirty="0" smtClean="0">
                <a:solidFill>
                  <a:srgbClr val="0000CC"/>
                </a:solidFill>
                <a:effectLst>
                  <a:outerShdw blurRad="38100" dist="38100" dir="2700000" algn="tl">
                    <a:srgbClr val="000000">
                      <a:alpha val="43137"/>
                    </a:srgbClr>
                  </a:outerShdw>
                </a:effectLst>
                <a:latin typeface="Garamond" panose="02020404030301010803" pitchFamily="18" charset="0"/>
              </a:rPr>
            </a:br>
            <a:r>
              <a:rPr lang="pl-PL" sz="3600" b="1" dirty="0" smtClean="0">
                <a:solidFill>
                  <a:srgbClr val="0000CC"/>
                </a:solidFill>
                <a:effectLst>
                  <a:outerShdw blurRad="38100" dist="38100" dir="2700000" algn="tl">
                    <a:srgbClr val="000000">
                      <a:alpha val="43137"/>
                    </a:srgbClr>
                  </a:outerShdw>
                </a:effectLst>
                <a:latin typeface="Garamond" panose="02020404030301010803" pitchFamily="18" charset="0"/>
              </a:rPr>
              <a:t>o </a:t>
            </a:r>
            <a:r>
              <a:rPr lang="pl-PL" sz="3600" b="1" dirty="0">
                <a:solidFill>
                  <a:srgbClr val="0000CC"/>
                </a:solidFill>
                <a:effectLst>
                  <a:outerShdw blurRad="38100" dist="38100" dir="2700000" algn="tl">
                    <a:srgbClr val="000000">
                      <a:alpha val="43137"/>
                    </a:srgbClr>
                  </a:outerShdw>
                </a:effectLst>
                <a:latin typeface="Garamond" panose="02020404030301010803" pitchFamily="18" charset="0"/>
              </a:rPr>
              <a:t>świadczenie lub korzystającej </a:t>
            </a:r>
            <a:r>
              <a:rPr lang="pl-PL" sz="3600" b="1" dirty="0" smtClean="0">
                <a:solidFill>
                  <a:srgbClr val="0000CC"/>
                </a:solidFill>
                <a:effectLst>
                  <a:outerShdw blurRad="38100" dist="38100" dir="2700000" algn="tl">
                    <a:srgbClr val="000000">
                      <a:alpha val="43137"/>
                    </a:srgbClr>
                  </a:outerShdw>
                </a:effectLst>
                <a:latin typeface="Garamond" panose="02020404030301010803" pitchFamily="18" charset="0"/>
              </a:rPr>
              <a:t>ze </a:t>
            </a:r>
            <a:r>
              <a:rPr lang="pl-PL" sz="3600" b="1" dirty="0">
                <a:solidFill>
                  <a:srgbClr val="0000CC"/>
                </a:solidFill>
                <a:effectLst>
                  <a:outerShdw blurRad="38100" dist="38100" dir="2700000" algn="tl">
                    <a:srgbClr val="000000">
                      <a:alpha val="43137"/>
                    </a:srgbClr>
                  </a:outerShdw>
                </a:effectLst>
                <a:latin typeface="Garamond" panose="02020404030301010803" pitchFamily="18" charset="0"/>
              </a:rPr>
              <a:t>świadczeń</a:t>
            </a:r>
            <a:r>
              <a:rPr lang="pl-PL" sz="3600" dirty="0">
                <a:solidFill>
                  <a:srgbClr val="333333"/>
                </a:solidFill>
                <a:latin typeface="Garamond" panose="02020404030301010803" pitchFamily="18" charset="0"/>
              </a:rPr>
              <a:t>.</a:t>
            </a:r>
            <a:endParaRPr lang="pl-PL" sz="3600" dirty="0">
              <a:latin typeface="Garamond" panose="02020404030301010803" pitchFamily="18" charset="0"/>
            </a:endParaRPr>
          </a:p>
          <a:p>
            <a:endParaRPr lang="pl-PL" sz="2800" dirty="0">
              <a:latin typeface="Garamond" panose="02020404030301010803" pitchFamily="18" charset="0"/>
            </a:endParaRPr>
          </a:p>
        </p:txBody>
      </p:sp>
    </p:spTree>
    <p:extLst>
      <p:ext uri="{BB962C8B-B14F-4D97-AF65-F5344CB8AC3E}">
        <p14:creationId xmlns:p14="http://schemas.microsoft.com/office/powerpoint/2010/main" val="13738915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1582615" y="1219200"/>
            <a:ext cx="8909539" cy="4893647"/>
          </a:xfrm>
          <a:prstGeom prst="rect">
            <a:avLst/>
          </a:prstGeom>
        </p:spPr>
        <p:txBody>
          <a:bodyPr wrap="square">
            <a:spAutoFit/>
          </a:bodyPr>
          <a:lstStyle/>
          <a:p>
            <a:pPr algn="just"/>
            <a:r>
              <a:rPr lang="pl-PL" sz="2400" b="1" dirty="0" smtClean="0">
                <a:solidFill>
                  <a:srgbClr val="FF0000"/>
                </a:solidFill>
                <a:latin typeface="Garamond" panose="02020404030301010803" pitchFamily="18" charset="0"/>
              </a:rPr>
              <a:t>Po </a:t>
            </a:r>
            <a:r>
              <a:rPr lang="pl-PL" sz="2400" b="1" dirty="0">
                <a:solidFill>
                  <a:srgbClr val="FF0000"/>
                </a:solidFill>
                <a:latin typeface="Garamond" panose="02020404030301010803" pitchFamily="18" charset="0"/>
              </a:rPr>
              <a:t>art. 131a </a:t>
            </a:r>
            <a:r>
              <a:rPr lang="pl-PL" sz="2400" b="1" dirty="0" smtClean="0">
                <a:solidFill>
                  <a:srgbClr val="FF0000"/>
                </a:solidFill>
                <a:latin typeface="Garamond" panose="02020404030301010803" pitchFamily="18" charset="0"/>
              </a:rPr>
              <a:t>dodano </a:t>
            </a:r>
            <a:r>
              <a:rPr lang="pl-PL" sz="2400" b="1" dirty="0">
                <a:solidFill>
                  <a:srgbClr val="FF0000"/>
                </a:solidFill>
                <a:latin typeface="Garamond" panose="02020404030301010803" pitchFamily="18" charset="0"/>
              </a:rPr>
              <a:t>art. 131b w brzmieniu: </a:t>
            </a:r>
            <a:r>
              <a:rPr lang="pl-PL" sz="2400" b="1" dirty="0" smtClean="0">
                <a:solidFill>
                  <a:srgbClr val="FF0000"/>
                </a:solidFill>
                <a:latin typeface="Garamond" panose="02020404030301010803" pitchFamily="18" charset="0"/>
              </a:rPr>
              <a:t>(od 1 stycznia 2020 r.)</a:t>
            </a:r>
          </a:p>
          <a:p>
            <a:pPr algn="just"/>
            <a:r>
              <a:rPr lang="pl-PL" sz="2400" b="1" dirty="0" smtClean="0">
                <a:latin typeface="Garamond" panose="02020404030301010803" pitchFamily="18" charset="0"/>
              </a:rPr>
              <a:t>„Art. 131b. 1. Minister właściwy do spraw zabezpieczenia społecznego prowadzi w systemie teleinformatycznym wykaz nałożonych kar, o których mowa w art. 130 ust. 2 i 4–6, oraz udostępnia dane z tego wykazu wojewodom do celów prowadzenia postępowań w zakresie nałożenia kary lub wydania albo cofnięcia zezwolenia na prowadzenie placówki zapewniającej całodobową opiekę osobom niepełnosprawnym, przewlekle chorym lub osobom w podeszłym wieku.</a:t>
            </a:r>
          </a:p>
          <a:p>
            <a:pPr algn="just"/>
            <a:r>
              <a:rPr lang="pl-PL" sz="2400" b="1" dirty="0" smtClean="0">
                <a:latin typeface="Garamond" panose="02020404030301010803" pitchFamily="18" charset="0"/>
              </a:rPr>
              <a:t>2. Dane, o których mowa w ust. 1, udostępnia się niezwłocznie </a:t>
            </a:r>
            <a:br>
              <a:rPr lang="pl-PL" sz="2400" b="1" dirty="0" smtClean="0">
                <a:latin typeface="Garamond" panose="02020404030301010803" pitchFamily="18" charset="0"/>
              </a:rPr>
            </a:br>
            <a:r>
              <a:rPr lang="pl-PL" sz="2400" b="1" dirty="0" smtClean="0">
                <a:latin typeface="Garamond" panose="02020404030301010803" pitchFamily="18" charset="0"/>
              </a:rPr>
              <a:t>w systemie teleinformatycznym lub środkami komunikacji elektronicznej obsługiwanymi przez system teleinformatyczny wykazu.</a:t>
            </a:r>
            <a:endParaRPr lang="pl-PL" sz="2400" b="1" dirty="0">
              <a:latin typeface="Garamond" panose="02020404030301010803" pitchFamily="18" charset="0"/>
            </a:endParaRPr>
          </a:p>
        </p:txBody>
      </p:sp>
    </p:spTree>
    <p:extLst>
      <p:ext uri="{BB962C8B-B14F-4D97-AF65-F5344CB8AC3E}">
        <p14:creationId xmlns:p14="http://schemas.microsoft.com/office/powerpoint/2010/main" val="12143119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24000" y="1500554"/>
            <a:ext cx="9296399" cy="4893647"/>
          </a:xfrm>
          <a:prstGeom prst="rect">
            <a:avLst/>
          </a:prstGeom>
        </p:spPr>
        <p:txBody>
          <a:bodyPr wrap="square">
            <a:spAutoFit/>
          </a:bodyPr>
          <a:lstStyle/>
          <a:p>
            <a:pPr algn="just"/>
            <a:r>
              <a:rPr lang="pl-PL" sz="2400" b="1" dirty="0">
                <a:latin typeface="Garamond" panose="02020404030301010803" pitchFamily="18" charset="0"/>
              </a:rPr>
              <a:t>3. Udostępnianie danych wojewodom nie wymaga wniosku. </a:t>
            </a:r>
          </a:p>
          <a:p>
            <a:pPr algn="just"/>
            <a:r>
              <a:rPr lang="pl-PL" sz="2400" b="1" dirty="0" smtClean="0">
                <a:latin typeface="Garamond" panose="02020404030301010803" pitchFamily="18" charset="0"/>
              </a:rPr>
              <a:t>4</a:t>
            </a:r>
            <a:r>
              <a:rPr lang="pl-PL" sz="2400" b="1" dirty="0">
                <a:latin typeface="Garamond" panose="02020404030301010803" pitchFamily="18" charset="0"/>
              </a:rPr>
              <a:t>. Wojewodowie przekazują do wykazu dane obejmujące: </a:t>
            </a:r>
          </a:p>
          <a:p>
            <a:pPr algn="just"/>
            <a:r>
              <a:rPr lang="pl-PL" sz="2400" b="1" dirty="0" smtClean="0">
                <a:latin typeface="Garamond" panose="02020404030301010803" pitchFamily="18" charset="0"/>
              </a:rPr>
              <a:t>1</a:t>
            </a:r>
            <a:r>
              <a:rPr lang="pl-PL" sz="2400" b="1" dirty="0">
                <a:latin typeface="Garamond" panose="02020404030301010803" pitchFamily="18" charset="0"/>
              </a:rPr>
              <a:t>)  nazwę podmiotu lub imię i nazwisko osoby prowadzącej placówkę, o której mowa w art. 67 ust. 1; </a:t>
            </a:r>
          </a:p>
          <a:p>
            <a:pPr algn="just"/>
            <a:r>
              <a:rPr lang="pl-PL" sz="2400" b="1" dirty="0" smtClean="0">
                <a:latin typeface="Garamond" panose="02020404030301010803" pitchFamily="18" charset="0"/>
              </a:rPr>
              <a:t>2</a:t>
            </a:r>
            <a:r>
              <a:rPr lang="pl-PL" sz="2400" b="1" dirty="0">
                <a:latin typeface="Garamond" panose="02020404030301010803" pitchFamily="18" charset="0"/>
              </a:rPr>
              <a:t>)  numer identyfikacji podatkowej (NIP); </a:t>
            </a:r>
          </a:p>
          <a:p>
            <a:pPr algn="just"/>
            <a:r>
              <a:rPr lang="pl-PL" sz="2400" b="1" dirty="0" smtClean="0">
                <a:latin typeface="Garamond" panose="02020404030301010803" pitchFamily="18" charset="0"/>
              </a:rPr>
              <a:t>3</a:t>
            </a:r>
            <a:r>
              <a:rPr lang="pl-PL" sz="2400" b="1" dirty="0">
                <a:latin typeface="Garamond" panose="02020404030301010803" pitchFamily="18" charset="0"/>
              </a:rPr>
              <a:t>)  adres placówki, o której mowa w art. 67 ust. 1; </a:t>
            </a:r>
          </a:p>
          <a:p>
            <a:pPr algn="just"/>
            <a:r>
              <a:rPr lang="pl-PL" sz="2400" b="1" dirty="0" smtClean="0">
                <a:latin typeface="Garamond" panose="02020404030301010803" pitchFamily="18" charset="0"/>
              </a:rPr>
              <a:t>4</a:t>
            </a:r>
            <a:r>
              <a:rPr lang="pl-PL" sz="2400" b="1" dirty="0">
                <a:latin typeface="Garamond" panose="02020404030301010803" pitchFamily="18" charset="0"/>
              </a:rPr>
              <a:t>)  wskazanie daty i numeru decyzji nakładającej karę, o której mowa w art. 130 ust. 2 i 4-6, oraz informację o prawomocności decyzji; </a:t>
            </a:r>
          </a:p>
          <a:p>
            <a:pPr algn="just"/>
            <a:r>
              <a:rPr lang="pl-PL" sz="2400" b="1" dirty="0" smtClean="0">
                <a:latin typeface="Garamond" panose="02020404030301010803" pitchFamily="18" charset="0"/>
              </a:rPr>
              <a:t>5</a:t>
            </a:r>
            <a:r>
              <a:rPr lang="pl-PL" sz="2400" b="1" dirty="0">
                <a:latin typeface="Garamond" panose="02020404030301010803" pitchFamily="18" charset="0"/>
              </a:rPr>
              <a:t>)  wskazanie podstawy prawnej decyzji nakładającej karę. </a:t>
            </a:r>
          </a:p>
          <a:p>
            <a:pPr algn="just"/>
            <a:r>
              <a:rPr lang="pl-PL" sz="2400" b="1" dirty="0" smtClean="0">
                <a:latin typeface="Garamond" panose="02020404030301010803" pitchFamily="18" charset="0"/>
              </a:rPr>
              <a:t>5</a:t>
            </a:r>
            <a:r>
              <a:rPr lang="pl-PL" sz="2400" b="1" dirty="0">
                <a:latin typeface="Garamond" panose="02020404030301010803" pitchFamily="18" charset="0"/>
              </a:rPr>
              <a:t>. W przypadku zmiany lub uchylenia decyzji nakładającej karę, o której mowa w art. 130 ust. 2 i 4-6, aktualizuje się wykaz. Przekazanie danych do wykazu następuje niezwłocznie po uprawomocnieniu się decyzji. </a:t>
            </a:r>
          </a:p>
        </p:txBody>
      </p:sp>
    </p:spTree>
    <p:extLst>
      <p:ext uri="{BB962C8B-B14F-4D97-AF65-F5344CB8AC3E}">
        <p14:creationId xmlns:p14="http://schemas.microsoft.com/office/powerpoint/2010/main" val="35331740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5B8CD619-C54E-4E00-BAEE-77CADC34DBEA}"/>
              </a:ext>
            </a:extLst>
          </p:cNvPr>
          <p:cNvSpPr>
            <a:spLocks noGrp="1"/>
          </p:cNvSpPr>
          <p:nvPr>
            <p:ph idx="1"/>
          </p:nvPr>
        </p:nvSpPr>
        <p:spPr>
          <a:xfrm>
            <a:off x="1043355" y="2110154"/>
            <a:ext cx="9997180" cy="4016009"/>
          </a:xfrm>
          <a:ln>
            <a:solidFill>
              <a:schemeClr val="accent1"/>
            </a:solidFill>
          </a:ln>
        </p:spPr>
        <p:txBody>
          <a:bodyPr>
            <a:normAutofit fontScale="92500"/>
          </a:bodyPr>
          <a:lstStyle/>
          <a:p>
            <a:pPr marL="0" indent="0" algn="just">
              <a:buNone/>
            </a:pPr>
            <a:r>
              <a:rPr lang="pl-PL" sz="4800" b="1" dirty="0">
                <a:solidFill>
                  <a:srgbClr val="002060"/>
                </a:solidFill>
                <a:effectLst>
                  <a:outerShdw blurRad="38100" dist="38100" dir="2700000" algn="tl">
                    <a:srgbClr val="000000">
                      <a:alpha val="43137"/>
                    </a:srgbClr>
                  </a:outerShdw>
                </a:effectLst>
                <a:latin typeface="Arial" panose="020B0604020202020204" pitchFamily="34" charset="0"/>
              </a:rPr>
              <a:t>Decyzje ustalające opłatę mieszkańca domu pomocy społecznej za pobyt w tym domu, wydane przed dniem wejścia w życie niniejszej ustawy, </a:t>
            </a:r>
            <a:r>
              <a:rPr lang="pl-PL" sz="4800" b="1" dirty="0">
                <a:solidFill>
                  <a:srgbClr val="FF0000"/>
                </a:solidFill>
                <a:effectLst>
                  <a:outerShdw blurRad="38100" dist="38100" dir="2700000" algn="tl">
                    <a:srgbClr val="000000">
                      <a:alpha val="43137"/>
                    </a:srgbClr>
                  </a:outerShdw>
                </a:effectLst>
                <a:latin typeface="Arial" panose="020B0604020202020204" pitchFamily="34" charset="0"/>
              </a:rPr>
              <a:t>zachowują moc.</a:t>
            </a:r>
            <a:endParaRPr lang="pl-PL" sz="4800" b="1" dirty="0">
              <a:solidFill>
                <a:srgbClr val="FF0000"/>
              </a:solidFill>
              <a:effectLst>
                <a:outerShdw blurRad="38100" dist="38100" dir="2700000" algn="tl">
                  <a:srgbClr val="000000">
                    <a:alpha val="43137"/>
                  </a:srgbClr>
                </a:outerShdw>
              </a:effectLst>
            </a:endParaRPr>
          </a:p>
        </p:txBody>
      </p:sp>
      <p:sp>
        <p:nvSpPr>
          <p:cNvPr id="2" name="Tytuł 1">
            <a:extLst>
              <a:ext uri="{FF2B5EF4-FFF2-40B4-BE49-F238E27FC236}">
                <a16:creationId xmlns:a16="http://schemas.microsoft.com/office/drawing/2014/main" xmlns="" id="{09EF4718-3E23-4DBF-B425-BD4E90960A10}"/>
              </a:ext>
            </a:extLst>
          </p:cNvPr>
          <p:cNvSpPr>
            <a:spLocks noGrp="1"/>
          </p:cNvSpPr>
          <p:nvPr>
            <p:ph type="title"/>
          </p:nvPr>
        </p:nvSpPr>
        <p:spPr>
          <a:xfrm>
            <a:off x="747584" y="315698"/>
            <a:ext cx="10515600" cy="1325563"/>
          </a:xfrm>
          <a:ln>
            <a:solidFill>
              <a:schemeClr val="accent1"/>
            </a:solidFill>
          </a:ln>
        </p:spPr>
        <p:txBody>
          <a:bodyPr>
            <a:normAutofit/>
          </a:bodyPr>
          <a:lstStyle/>
          <a:p>
            <a:r>
              <a:rPr lang="pl-PL" sz="4000" b="1" dirty="0" smtClean="0">
                <a:solidFill>
                  <a:srgbClr val="000000"/>
                </a:solidFill>
                <a:highlight>
                  <a:srgbClr val="FFFF00"/>
                </a:highlight>
                <a:latin typeface="Arial" panose="020B0604020202020204" pitchFamily="34" charset="0"/>
              </a:rPr>
              <a:t>Przepisy przejściowe</a:t>
            </a:r>
            <a:br>
              <a:rPr lang="pl-PL" sz="4000" b="1" dirty="0" smtClean="0">
                <a:solidFill>
                  <a:srgbClr val="000000"/>
                </a:solidFill>
                <a:highlight>
                  <a:srgbClr val="FFFF00"/>
                </a:highlight>
                <a:latin typeface="Arial" panose="020B0604020202020204" pitchFamily="34" charset="0"/>
              </a:rPr>
            </a:br>
            <a:r>
              <a:rPr lang="pl-PL" sz="4000" b="1" dirty="0" smtClean="0">
                <a:solidFill>
                  <a:srgbClr val="000000"/>
                </a:solidFill>
                <a:highlight>
                  <a:srgbClr val="FFFF00"/>
                </a:highlight>
                <a:latin typeface="Arial" panose="020B0604020202020204" pitchFamily="34" charset="0"/>
              </a:rPr>
              <a:t>Art. 4 </a:t>
            </a:r>
            <a:r>
              <a:rPr lang="pl-PL" sz="4000" b="1" dirty="0">
                <a:solidFill>
                  <a:srgbClr val="000000"/>
                </a:solidFill>
                <a:highlight>
                  <a:srgbClr val="FFFF00"/>
                </a:highlight>
                <a:latin typeface="Arial" panose="020B0604020202020204" pitchFamily="34" charset="0"/>
              </a:rPr>
              <a:t>ust. </a:t>
            </a:r>
            <a:r>
              <a:rPr lang="pl-PL" sz="4000" b="1" dirty="0" smtClean="0">
                <a:solidFill>
                  <a:srgbClr val="000000"/>
                </a:solidFill>
                <a:highlight>
                  <a:srgbClr val="FFFF00"/>
                </a:highlight>
                <a:latin typeface="Arial" panose="020B0604020202020204" pitchFamily="34" charset="0"/>
              </a:rPr>
              <a:t>1 ustawy z dnia 19 lipca 2019 r.</a:t>
            </a:r>
            <a:r>
              <a:rPr lang="pl-PL" sz="4000" b="1" dirty="0" smtClean="0">
                <a:solidFill>
                  <a:srgbClr val="000000"/>
                </a:solidFill>
                <a:latin typeface="Arial" panose="020B0604020202020204" pitchFamily="34" charset="0"/>
              </a:rPr>
              <a:t> </a:t>
            </a:r>
            <a:endParaRPr lang="pl-PL" sz="4000" dirty="0"/>
          </a:p>
        </p:txBody>
      </p:sp>
    </p:spTree>
    <p:extLst>
      <p:ext uri="{BB962C8B-B14F-4D97-AF65-F5344CB8AC3E}">
        <p14:creationId xmlns:p14="http://schemas.microsoft.com/office/powerpoint/2010/main" val="12310024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F24334A4-5C08-40AC-8C40-061D034B5E63}"/>
              </a:ext>
            </a:extLst>
          </p:cNvPr>
          <p:cNvSpPr>
            <a:spLocks noGrp="1"/>
          </p:cNvSpPr>
          <p:nvPr>
            <p:ph idx="1"/>
          </p:nvPr>
        </p:nvSpPr>
        <p:spPr>
          <a:xfrm>
            <a:off x="1113693" y="2004646"/>
            <a:ext cx="9926842" cy="4121517"/>
          </a:xfrm>
          <a:ln>
            <a:solidFill>
              <a:schemeClr val="accent1"/>
            </a:solidFill>
          </a:ln>
        </p:spPr>
        <p:txBody>
          <a:bodyPr>
            <a:normAutofit fontScale="77500" lnSpcReduction="20000"/>
          </a:bodyPr>
          <a:lstStyle/>
          <a:p>
            <a:pPr marL="0" indent="0" algn="just">
              <a:buNone/>
            </a:pPr>
            <a:r>
              <a:rPr lang="pl-PL" sz="4400" b="1" dirty="0" smtClean="0">
                <a:solidFill>
                  <a:srgbClr val="FF0000"/>
                </a:solidFill>
                <a:effectLst>
                  <a:outerShdw blurRad="38100" dist="38100" dir="2700000" algn="tl">
                    <a:srgbClr val="000000">
                      <a:alpha val="43137"/>
                    </a:srgbClr>
                  </a:outerShdw>
                </a:effectLst>
                <a:latin typeface="Arial" panose="020B0604020202020204" pitchFamily="34" charset="0"/>
              </a:rPr>
              <a:t>Decyzje </a:t>
            </a:r>
            <a:r>
              <a:rPr lang="pl-PL" sz="4400" b="1" dirty="0">
                <a:solidFill>
                  <a:srgbClr val="FF0000"/>
                </a:solidFill>
                <a:effectLst>
                  <a:outerShdw blurRad="38100" dist="38100" dir="2700000" algn="tl">
                    <a:srgbClr val="000000">
                      <a:alpha val="43137"/>
                    </a:srgbClr>
                  </a:outerShdw>
                </a:effectLst>
                <a:latin typeface="Arial" panose="020B0604020202020204" pitchFamily="34" charset="0"/>
              </a:rPr>
              <a:t>lub umowy ustalające opłatę osób, </a:t>
            </a:r>
            <a:r>
              <a:rPr lang="pl-PL" sz="4400" b="1" dirty="0" smtClean="0">
                <a:solidFill>
                  <a:srgbClr val="FF0000"/>
                </a:solidFill>
                <a:effectLst>
                  <a:outerShdw blurRad="38100" dist="38100" dir="2700000" algn="tl">
                    <a:srgbClr val="000000">
                      <a:alpha val="43137"/>
                    </a:srgbClr>
                  </a:outerShdw>
                </a:effectLst>
                <a:latin typeface="Arial" panose="020B0604020202020204" pitchFamily="34" charset="0"/>
              </a:rPr>
              <a:t/>
            </a:r>
            <a:br>
              <a:rPr lang="pl-PL" sz="4400" b="1" dirty="0" smtClean="0">
                <a:solidFill>
                  <a:srgbClr val="FF0000"/>
                </a:solidFill>
                <a:effectLst>
                  <a:outerShdw blurRad="38100" dist="38100" dir="2700000" algn="tl">
                    <a:srgbClr val="000000">
                      <a:alpha val="43137"/>
                    </a:srgbClr>
                  </a:outerShdw>
                </a:effectLst>
                <a:latin typeface="Arial" panose="020B0604020202020204" pitchFamily="34" charset="0"/>
              </a:rPr>
            </a:br>
            <a:r>
              <a:rPr lang="pl-PL" sz="4400" b="1" dirty="0" smtClean="0">
                <a:effectLst>
                  <a:outerShdw blurRad="38100" dist="38100" dir="2700000" algn="tl">
                    <a:srgbClr val="000000">
                      <a:alpha val="43137"/>
                    </a:srgbClr>
                  </a:outerShdw>
                </a:effectLst>
                <a:latin typeface="Arial" panose="020B0604020202020204" pitchFamily="34" charset="0"/>
              </a:rPr>
              <a:t>o </a:t>
            </a:r>
            <a:r>
              <a:rPr lang="pl-PL" sz="4400" b="1" dirty="0">
                <a:effectLst>
                  <a:outerShdw blurRad="38100" dist="38100" dir="2700000" algn="tl">
                    <a:srgbClr val="000000">
                      <a:alpha val="43137"/>
                    </a:srgbClr>
                  </a:outerShdw>
                </a:effectLst>
                <a:latin typeface="Arial" panose="020B0604020202020204" pitchFamily="34" charset="0"/>
              </a:rPr>
              <a:t>których mowa w art. 61 ust. 1 pkt 2</a:t>
            </a:r>
            <a:r>
              <a:rPr lang="pl-PL" sz="4400" b="1" dirty="0">
                <a:solidFill>
                  <a:srgbClr val="FF0000"/>
                </a:solidFill>
                <a:effectLst>
                  <a:outerShdw blurRad="38100" dist="38100" dir="2700000" algn="tl">
                    <a:srgbClr val="000000">
                      <a:alpha val="43137"/>
                    </a:srgbClr>
                  </a:outerShdw>
                </a:effectLst>
                <a:latin typeface="Arial" panose="020B0604020202020204" pitchFamily="34" charset="0"/>
              </a:rPr>
              <a:t> ustawy zmienianej w art. 1, za pobyt mieszkańca w domu pomocy społecznej, wydane lub zawarte przed dniem wejścia w życie niniejszej ustawy</a:t>
            </a:r>
            <a:r>
              <a:rPr lang="pl-PL" sz="4400" b="1" dirty="0" smtClean="0">
                <a:solidFill>
                  <a:srgbClr val="FF0000"/>
                </a:solidFill>
                <a:effectLst>
                  <a:outerShdw blurRad="38100" dist="38100" dir="2700000" algn="tl">
                    <a:srgbClr val="000000">
                      <a:alpha val="43137"/>
                    </a:srgbClr>
                  </a:outerShdw>
                </a:effectLst>
                <a:latin typeface="Arial" panose="020B0604020202020204" pitchFamily="34" charset="0"/>
              </a:rPr>
              <a:t>,</a:t>
            </a:r>
          </a:p>
          <a:p>
            <a:pPr marL="0" indent="0" algn="just">
              <a:buNone/>
            </a:pPr>
            <a:r>
              <a:rPr lang="pl-PL" sz="4400" b="1" dirty="0">
                <a:solidFill>
                  <a:srgbClr val="002060"/>
                </a:solidFill>
                <a:effectLst>
                  <a:outerShdw blurRad="38100" dist="38100" dir="2700000" algn="tl">
                    <a:srgbClr val="000000">
                      <a:alpha val="43137"/>
                    </a:srgbClr>
                  </a:outerShdw>
                </a:effectLst>
                <a:latin typeface="Arial" panose="020B0604020202020204" pitchFamily="34" charset="0"/>
              </a:rPr>
              <a:t>zachowują moc do dnia w nich określonego, </a:t>
            </a:r>
            <a:r>
              <a:rPr lang="pl-PL" sz="4800" b="1" dirty="0">
                <a:solidFill>
                  <a:srgbClr val="FF0000"/>
                </a:solidFill>
                <a:effectLst>
                  <a:outerShdw blurRad="38100" dist="38100" dir="2700000" algn="tl">
                    <a:srgbClr val="000000">
                      <a:alpha val="43137"/>
                    </a:srgbClr>
                  </a:outerShdw>
                </a:effectLst>
                <a:latin typeface="Arial" panose="020B0604020202020204" pitchFamily="34" charset="0"/>
              </a:rPr>
              <a:t>jednak nie dłużej niż przez okres 12 miesięcy </a:t>
            </a:r>
            <a:r>
              <a:rPr lang="pl-PL" sz="4400" b="1" dirty="0">
                <a:solidFill>
                  <a:srgbClr val="002060"/>
                </a:solidFill>
                <a:effectLst>
                  <a:outerShdw blurRad="38100" dist="38100" dir="2700000" algn="tl">
                    <a:srgbClr val="000000">
                      <a:alpha val="43137"/>
                    </a:srgbClr>
                  </a:outerShdw>
                </a:effectLst>
                <a:latin typeface="Arial" panose="020B0604020202020204" pitchFamily="34" charset="0"/>
              </a:rPr>
              <a:t>od dnia wejścia w życie niniejszej ustawy.</a:t>
            </a:r>
            <a:endParaRPr lang="pl-PL" sz="3600" dirty="0"/>
          </a:p>
          <a:p>
            <a:pPr marL="0" indent="0" algn="just">
              <a:buNone/>
            </a:pPr>
            <a:endParaRPr lang="pl-PL" sz="4400" b="1" dirty="0">
              <a:solidFill>
                <a:srgbClr val="FF0000"/>
              </a:solidFill>
              <a:effectLst>
                <a:outerShdw blurRad="38100" dist="38100" dir="2700000" algn="tl">
                  <a:srgbClr val="000000">
                    <a:alpha val="43137"/>
                  </a:srgbClr>
                </a:outerShdw>
              </a:effectLst>
            </a:endParaRPr>
          </a:p>
        </p:txBody>
      </p:sp>
      <p:sp>
        <p:nvSpPr>
          <p:cNvPr id="2" name="Tytuł 1">
            <a:extLst>
              <a:ext uri="{FF2B5EF4-FFF2-40B4-BE49-F238E27FC236}">
                <a16:creationId xmlns:a16="http://schemas.microsoft.com/office/drawing/2014/main" xmlns="" id="{1AB1F872-6CBE-4E6F-A895-DA3E211A7A45}"/>
              </a:ext>
            </a:extLst>
          </p:cNvPr>
          <p:cNvSpPr>
            <a:spLocks noGrp="1"/>
          </p:cNvSpPr>
          <p:nvPr>
            <p:ph type="title"/>
          </p:nvPr>
        </p:nvSpPr>
        <p:spPr>
          <a:ln>
            <a:solidFill>
              <a:schemeClr val="accent1"/>
            </a:solidFill>
          </a:ln>
        </p:spPr>
        <p:txBody>
          <a:bodyPr>
            <a:normAutofit/>
          </a:bodyPr>
          <a:lstStyle/>
          <a:p>
            <a:r>
              <a:rPr lang="pl-PL" sz="4000" b="1" dirty="0">
                <a:solidFill>
                  <a:srgbClr val="000000"/>
                </a:solidFill>
                <a:latin typeface="Arial" panose="020B0604020202020204" pitchFamily="34" charset="0"/>
              </a:rPr>
              <a:t>Art. 4 ust. 2 ustawy z dnia 19 lipca 2019 r. </a:t>
            </a:r>
            <a:endParaRPr lang="pl-PL" dirty="0"/>
          </a:p>
        </p:txBody>
      </p:sp>
    </p:spTree>
    <p:extLst>
      <p:ext uri="{BB962C8B-B14F-4D97-AF65-F5344CB8AC3E}">
        <p14:creationId xmlns:p14="http://schemas.microsoft.com/office/powerpoint/2010/main" val="15726451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BC1A189B-A510-460B-AB77-BC13B42A14EB}"/>
              </a:ext>
            </a:extLst>
          </p:cNvPr>
          <p:cNvSpPr>
            <a:spLocks noGrp="1"/>
          </p:cNvSpPr>
          <p:nvPr>
            <p:ph idx="1"/>
          </p:nvPr>
        </p:nvSpPr>
        <p:spPr>
          <a:ln>
            <a:solidFill>
              <a:schemeClr val="accent1"/>
            </a:solidFill>
          </a:ln>
        </p:spPr>
        <p:txBody>
          <a:bodyPr>
            <a:normAutofit fontScale="85000" lnSpcReduction="20000"/>
          </a:bodyPr>
          <a:lstStyle/>
          <a:p>
            <a:pPr marL="0" indent="0" algn="just">
              <a:buNone/>
            </a:pPr>
            <a:r>
              <a:rPr lang="pl-PL" sz="4400" b="1" dirty="0" smtClean="0">
                <a:solidFill>
                  <a:srgbClr val="002060"/>
                </a:solidFill>
                <a:effectLst>
                  <a:outerShdw blurRad="38100" dist="38100" dir="2700000" algn="tl">
                    <a:srgbClr val="000000">
                      <a:alpha val="43137"/>
                    </a:srgbClr>
                  </a:outerShdw>
                </a:effectLst>
                <a:latin typeface="Arial" panose="020B0604020202020204" pitchFamily="34" charset="0"/>
              </a:rPr>
              <a:t>Przed </a:t>
            </a:r>
            <a:r>
              <a:rPr lang="pl-PL" sz="4400" b="1" dirty="0">
                <a:solidFill>
                  <a:srgbClr val="002060"/>
                </a:solidFill>
                <a:effectLst>
                  <a:outerShdw blurRad="38100" dist="38100" dir="2700000" algn="tl">
                    <a:srgbClr val="000000">
                      <a:alpha val="43137"/>
                    </a:srgbClr>
                  </a:outerShdw>
                </a:effectLst>
                <a:latin typeface="Arial" panose="020B0604020202020204" pitchFamily="34" charset="0"/>
              </a:rPr>
              <a:t>upływem terminu, o którym mowa w ust. 2, kierownicy ośrodków pomocy społecznej zawrą z osobami, o których mowa </a:t>
            </a:r>
            <a:r>
              <a:rPr lang="pl-PL" sz="4400" b="1" dirty="0">
                <a:solidFill>
                  <a:srgbClr val="FF0000"/>
                </a:solidFill>
                <a:effectLst>
                  <a:outerShdw blurRad="38100" dist="38100" dir="2700000" algn="tl">
                    <a:srgbClr val="000000">
                      <a:alpha val="43137"/>
                    </a:srgbClr>
                  </a:outerShdw>
                </a:effectLst>
                <a:latin typeface="Arial" panose="020B0604020202020204" pitchFamily="34" charset="0"/>
              </a:rPr>
              <a:t>w art. 61 ust. 1 pkt 2 </a:t>
            </a:r>
            <a:r>
              <a:rPr lang="pl-PL" sz="4400" b="1" dirty="0">
                <a:solidFill>
                  <a:srgbClr val="002060"/>
                </a:solidFill>
                <a:effectLst>
                  <a:outerShdw blurRad="38100" dist="38100" dir="2700000" algn="tl">
                    <a:srgbClr val="000000">
                      <a:alpha val="43137"/>
                    </a:srgbClr>
                  </a:outerShdw>
                </a:effectLst>
                <a:latin typeface="Arial" panose="020B0604020202020204" pitchFamily="34" charset="0"/>
              </a:rPr>
              <a:t>ustawy zmienianej w art. 1, umowy, o których mowa w art. 103 ust. 2 tej ustawy, w brzmieniu nadanym niniejszą ustawą.</a:t>
            </a:r>
            <a:endParaRPr lang="pl-PL" sz="4400" b="1" dirty="0">
              <a:solidFill>
                <a:srgbClr val="002060"/>
              </a:solidFill>
              <a:effectLst>
                <a:outerShdw blurRad="38100" dist="38100" dir="2700000" algn="tl">
                  <a:srgbClr val="000000">
                    <a:alpha val="43137"/>
                  </a:srgbClr>
                </a:outerShdw>
              </a:effectLst>
            </a:endParaRPr>
          </a:p>
          <a:p>
            <a:endParaRPr lang="pl-PL" sz="4400" dirty="0"/>
          </a:p>
        </p:txBody>
      </p:sp>
      <p:sp>
        <p:nvSpPr>
          <p:cNvPr id="2" name="Tytuł 1">
            <a:extLst>
              <a:ext uri="{FF2B5EF4-FFF2-40B4-BE49-F238E27FC236}">
                <a16:creationId xmlns:a16="http://schemas.microsoft.com/office/drawing/2014/main" xmlns="" id="{D7B2E45A-D693-45AA-BD3A-A59DA02C3F2B}"/>
              </a:ext>
            </a:extLst>
          </p:cNvPr>
          <p:cNvSpPr>
            <a:spLocks noGrp="1"/>
          </p:cNvSpPr>
          <p:nvPr>
            <p:ph type="title"/>
          </p:nvPr>
        </p:nvSpPr>
        <p:spPr>
          <a:ln>
            <a:solidFill>
              <a:schemeClr val="accent1"/>
            </a:solidFill>
          </a:ln>
        </p:spPr>
        <p:txBody>
          <a:bodyPr>
            <a:normAutofit/>
          </a:bodyPr>
          <a:lstStyle/>
          <a:p>
            <a:r>
              <a:rPr lang="pl-PL" sz="4000" b="1" dirty="0">
                <a:solidFill>
                  <a:srgbClr val="000000"/>
                </a:solidFill>
                <a:latin typeface="Arial" panose="020B0604020202020204" pitchFamily="34" charset="0"/>
              </a:rPr>
              <a:t>Art. 4 ust. </a:t>
            </a:r>
            <a:r>
              <a:rPr lang="pl-PL" sz="4000" b="1" dirty="0" smtClean="0">
                <a:solidFill>
                  <a:srgbClr val="000000"/>
                </a:solidFill>
                <a:latin typeface="Arial" panose="020B0604020202020204" pitchFamily="34" charset="0"/>
              </a:rPr>
              <a:t>3 </a:t>
            </a:r>
            <a:r>
              <a:rPr lang="pl-PL" sz="4000" b="1" dirty="0">
                <a:solidFill>
                  <a:srgbClr val="000000"/>
                </a:solidFill>
                <a:latin typeface="Arial" panose="020B0604020202020204" pitchFamily="34" charset="0"/>
              </a:rPr>
              <a:t>ustawy z dnia 19 lipca 2019 r. </a:t>
            </a:r>
            <a:endParaRPr lang="pl-PL" dirty="0"/>
          </a:p>
        </p:txBody>
      </p:sp>
    </p:spTree>
    <p:extLst>
      <p:ext uri="{BB962C8B-B14F-4D97-AF65-F5344CB8AC3E}">
        <p14:creationId xmlns:p14="http://schemas.microsoft.com/office/powerpoint/2010/main" val="4727186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DDC8113B-4DE5-4FA9-B86C-76D7197375C0}"/>
              </a:ext>
            </a:extLst>
          </p:cNvPr>
          <p:cNvSpPr>
            <a:spLocks noGrp="1"/>
          </p:cNvSpPr>
          <p:nvPr>
            <p:ph idx="1"/>
          </p:nvPr>
        </p:nvSpPr>
        <p:spPr>
          <a:ln>
            <a:solidFill>
              <a:schemeClr val="accent1"/>
            </a:solidFill>
          </a:ln>
        </p:spPr>
        <p:txBody>
          <a:bodyPr>
            <a:normAutofit fontScale="92500" lnSpcReduction="20000"/>
          </a:bodyPr>
          <a:lstStyle/>
          <a:p>
            <a:pPr marL="0" indent="0" algn="just">
              <a:buNone/>
            </a:pPr>
            <a:r>
              <a:rPr lang="pl-PL" sz="4400" b="1" dirty="0" smtClean="0">
                <a:solidFill>
                  <a:srgbClr val="002060"/>
                </a:solidFill>
                <a:effectLst>
                  <a:outerShdw blurRad="38100" dist="38100" dir="2700000" algn="tl">
                    <a:srgbClr val="000000">
                      <a:alpha val="43137"/>
                    </a:srgbClr>
                  </a:outerShdw>
                </a:effectLst>
                <a:latin typeface="Arial" panose="020B0604020202020204" pitchFamily="34" charset="0"/>
              </a:rPr>
              <a:t>W </a:t>
            </a:r>
            <a:r>
              <a:rPr lang="pl-PL" sz="4400" b="1" dirty="0">
                <a:solidFill>
                  <a:srgbClr val="002060"/>
                </a:solidFill>
                <a:effectLst>
                  <a:outerShdw blurRad="38100" dist="38100" dir="2700000" algn="tl">
                    <a:srgbClr val="000000">
                      <a:alpha val="43137"/>
                    </a:srgbClr>
                  </a:outerShdw>
                </a:effectLst>
                <a:latin typeface="Arial" panose="020B0604020202020204" pitchFamily="34" charset="0"/>
              </a:rPr>
              <a:t>przypadku odmowy przez osoby, </a:t>
            </a:r>
            <a:r>
              <a:rPr lang="pl-PL" sz="4400" b="1" dirty="0" smtClean="0">
                <a:solidFill>
                  <a:srgbClr val="002060"/>
                </a:solidFill>
                <a:effectLst>
                  <a:outerShdw blurRad="38100" dist="38100" dir="2700000" algn="tl">
                    <a:srgbClr val="000000">
                      <a:alpha val="43137"/>
                    </a:srgbClr>
                  </a:outerShdw>
                </a:effectLst>
                <a:latin typeface="Arial" panose="020B0604020202020204" pitchFamily="34" charset="0"/>
              </a:rPr>
              <a:t/>
            </a:r>
            <a:br>
              <a:rPr lang="pl-PL" sz="4400" b="1" dirty="0" smtClean="0">
                <a:solidFill>
                  <a:srgbClr val="002060"/>
                </a:solidFill>
                <a:effectLst>
                  <a:outerShdw blurRad="38100" dist="38100" dir="2700000" algn="tl">
                    <a:srgbClr val="000000">
                      <a:alpha val="43137"/>
                    </a:srgbClr>
                  </a:outerShdw>
                </a:effectLst>
                <a:latin typeface="Arial" panose="020B0604020202020204" pitchFamily="34" charset="0"/>
              </a:rPr>
            </a:br>
            <a:r>
              <a:rPr lang="pl-PL" sz="4400" b="1" dirty="0" smtClean="0">
                <a:solidFill>
                  <a:srgbClr val="002060"/>
                </a:solidFill>
                <a:effectLst>
                  <a:outerShdw blurRad="38100" dist="38100" dir="2700000" algn="tl">
                    <a:srgbClr val="000000">
                      <a:alpha val="43137"/>
                    </a:srgbClr>
                  </a:outerShdw>
                </a:effectLst>
                <a:latin typeface="Arial" panose="020B0604020202020204" pitchFamily="34" charset="0"/>
              </a:rPr>
              <a:t>o </a:t>
            </a:r>
            <a:r>
              <a:rPr lang="pl-PL" sz="4400" b="1" dirty="0">
                <a:solidFill>
                  <a:srgbClr val="002060"/>
                </a:solidFill>
                <a:effectLst>
                  <a:outerShdw blurRad="38100" dist="38100" dir="2700000" algn="tl">
                    <a:srgbClr val="000000">
                      <a:alpha val="43137"/>
                    </a:srgbClr>
                  </a:outerShdw>
                </a:effectLst>
                <a:latin typeface="Arial" panose="020B0604020202020204" pitchFamily="34" charset="0"/>
              </a:rPr>
              <a:t>których mowa w art. 61 ust. 1 pkt 2 ustawy zmienianej w art. 1, zawarcia umowy, o której mowa w ust. 3, stosuje się art. 61 ust. 2d ustawy zmienianej w art. 1.</a:t>
            </a:r>
            <a:endParaRPr lang="pl-PL" sz="4400" b="1" dirty="0">
              <a:solidFill>
                <a:srgbClr val="002060"/>
              </a:solidFill>
              <a:effectLst>
                <a:outerShdw blurRad="38100" dist="38100" dir="2700000" algn="tl">
                  <a:srgbClr val="000000">
                    <a:alpha val="43137"/>
                  </a:srgbClr>
                </a:outerShdw>
              </a:effectLst>
            </a:endParaRPr>
          </a:p>
        </p:txBody>
      </p:sp>
      <p:sp>
        <p:nvSpPr>
          <p:cNvPr id="2" name="Tytuł 1">
            <a:extLst>
              <a:ext uri="{FF2B5EF4-FFF2-40B4-BE49-F238E27FC236}">
                <a16:creationId xmlns:a16="http://schemas.microsoft.com/office/drawing/2014/main" xmlns="" id="{CF2AF368-3DF9-4863-805F-6BFADD1321DF}"/>
              </a:ext>
            </a:extLst>
          </p:cNvPr>
          <p:cNvSpPr>
            <a:spLocks noGrp="1"/>
          </p:cNvSpPr>
          <p:nvPr>
            <p:ph type="title"/>
          </p:nvPr>
        </p:nvSpPr>
        <p:spPr>
          <a:ln>
            <a:solidFill>
              <a:schemeClr val="accent1"/>
            </a:solidFill>
          </a:ln>
        </p:spPr>
        <p:txBody>
          <a:bodyPr>
            <a:normAutofit/>
          </a:bodyPr>
          <a:lstStyle/>
          <a:p>
            <a:r>
              <a:rPr lang="pl-PL" sz="4000" b="1" dirty="0">
                <a:solidFill>
                  <a:srgbClr val="000000"/>
                </a:solidFill>
                <a:latin typeface="Arial" panose="020B0604020202020204" pitchFamily="34" charset="0"/>
              </a:rPr>
              <a:t>Art. 4 ust. 4 ustawy z dnia 19 lipca 2019 r. </a:t>
            </a:r>
            <a:endParaRPr lang="pl-PL" dirty="0"/>
          </a:p>
        </p:txBody>
      </p:sp>
    </p:spTree>
    <p:extLst>
      <p:ext uri="{BB962C8B-B14F-4D97-AF65-F5344CB8AC3E}">
        <p14:creationId xmlns:p14="http://schemas.microsoft.com/office/powerpoint/2010/main" val="22555043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A9646F11-5A2B-40C1-B146-3C057FB4286B}"/>
              </a:ext>
            </a:extLst>
          </p:cNvPr>
          <p:cNvSpPr>
            <a:spLocks noGrp="1"/>
          </p:cNvSpPr>
          <p:nvPr>
            <p:ph idx="1"/>
          </p:nvPr>
        </p:nvSpPr>
        <p:spPr>
          <a:ln>
            <a:solidFill>
              <a:schemeClr val="accent1"/>
            </a:solidFill>
          </a:ln>
        </p:spPr>
        <p:txBody>
          <a:bodyPr>
            <a:normAutofit fontScale="85000" lnSpcReduction="10000"/>
          </a:bodyPr>
          <a:lstStyle/>
          <a:p>
            <a:pPr marL="0" indent="0" algn="just">
              <a:buNone/>
            </a:pPr>
            <a: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t>W </a:t>
            </a:r>
            <a:r>
              <a:rPr lang="pl-PL" sz="4000" b="1" dirty="0">
                <a:solidFill>
                  <a:srgbClr val="002060"/>
                </a:solidFill>
                <a:effectLst>
                  <a:outerShdw blurRad="38100" dist="38100" dir="2700000" algn="tl">
                    <a:srgbClr val="000000">
                      <a:alpha val="43137"/>
                    </a:srgbClr>
                  </a:outerShdw>
                </a:effectLst>
                <a:latin typeface="Arial" panose="020B0604020202020204" pitchFamily="34" charset="0"/>
              </a:rPr>
              <a:t>przypadku odmowy przez osoby, </a:t>
            </a:r>
            <a: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t/>
            </a:r>
            <a:b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br>
            <a: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t>o </a:t>
            </a:r>
            <a:r>
              <a:rPr lang="pl-PL" sz="4000" b="1" dirty="0">
                <a:solidFill>
                  <a:srgbClr val="002060"/>
                </a:solidFill>
                <a:effectLst>
                  <a:outerShdw blurRad="38100" dist="38100" dir="2700000" algn="tl">
                    <a:srgbClr val="000000">
                      <a:alpha val="43137"/>
                    </a:srgbClr>
                  </a:outerShdw>
                </a:effectLst>
                <a:latin typeface="Arial" panose="020B0604020202020204" pitchFamily="34" charset="0"/>
              </a:rPr>
              <a:t>których mowa w art. 61 ust. 1 pkt 2 ustawy zmienianej w art. 1, zawarcia umowy, o której mowa w ust. 3, oraz niewyrażenia zgody na przeprowadzenie rodzinnego wywiadu środowiskowego, stosuje się art. 61 ust. 2e i 2f ustawy zmienianej w art. 1</a:t>
            </a:r>
            <a:r>
              <a:rPr lang="pl-PL" sz="4000" b="1" i="1" dirty="0">
                <a:solidFill>
                  <a:srgbClr val="002060"/>
                </a:solidFill>
                <a:effectLst>
                  <a:outerShdw blurRad="38100" dist="38100" dir="2700000" algn="tl">
                    <a:srgbClr val="000000">
                      <a:alpha val="43137"/>
                    </a:srgbClr>
                  </a:outerShdw>
                </a:effectLst>
                <a:latin typeface="Arial" panose="020B0604020202020204" pitchFamily="34" charset="0"/>
              </a:rPr>
              <a:t>.</a:t>
            </a:r>
            <a:endParaRPr lang="pl-PL" sz="4000" b="1" dirty="0">
              <a:solidFill>
                <a:srgbClr val="002060"/>
              </a:solidFill>
              <a:effectLst>
                <a:outerShdw blurRad="38100" dist="38100" dir="2700000" algn="tl">
                  <a:srgbClr val="000000">
                    <a:alpha val="43137"/>
                  </a:srgbClr>
                </a:outerShdw>
              </a:effectLst>
            </a:endParaRPr>
          </a:p>
        </p:txBody>
      </p:sp>
      <p:sp>
        <p:nvSpPr>
          <p:cNvPr id="2" name="Tytuł 1">
            <a:extLst>
              <a:ext uri="{FF2B5EF4-FFF2-40B4-BE49-F238E27FC236}">
                <a16:creationId xmlns:a16="http://schemas.microsoft.com/office/drawing/2014/main" xmlns="" id="{5CF8900E-D438-4911-8857-AE0B3A03CBCC}"/>
              </a:ext>
            </a:extLst>
          </p:cNvPr>
          <p:cNvSpPr>
            <a:spLocks noGrp="1"/>
          </p:cNvSpPr>
          <p:nvPr>
            <p:ph type="title"/>
          </p:nvPr>
        </p:nvSpPr>
        <p:spPr>
          <a:ln>
            <a:solidFill>
              <a:schemeClr val="accent1"/>
            </a:solidFill>
          </a:ln>
        </p:spPr>
        <p:txBody>
          <a:bodyPr>
            <a:normAutofit/>
          </a:bodyPr>
          <a:lstStyle/>
          <a:p>
            <a:r>
              <a:rPr lang="pl-PL" sz="4000" b="1" dirty="0">
                <a:solidFill>
                  <a:srgbClr val="000000"/>
                </a:solidFill>
                <a:latin typeface="Arial" panose="020B0604020202020204" pitchFamily="34" charset="0"/>
              </a:rPr>
              <a:t>Art. 4 ust. 5 ustawy z dnia 19 lipca 2019 r. </a:t>
            </a:r>
            <a:endParaRPr lang="pl-PL" dirty="0"/>
          </a:p>
        </p:txBody>
      </p:sp>
    </p:spTree>
    <p:extLst>
      <p:ext uri="{BB962C8B-B14F-4D97-AF65-F5344CB8AC3E}">
        <p14:creationId xmlns:p14="http://schemas.microsoft.com/office/powerpoint/2010/main" val="4024292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DC239C6F-9FAA-429C-B120-02F0088A1286}"/>
              </a:ext>
            </a:extLst>
          </p:cNvPr>
          <p:cNvSpPr>
            <a:spLocks noGrp="1"/>
          </p:cNvSpPr>
          <p:nvPr>
            <p:ph idx="1"/>
          </p:nvPr>
        </p:nvSpPr>
        <p:spPr>
          <a:ln>
            <a:solidFill>
              <a:schemeClr val="accent1"/>
            </a:solidFill>
          </a:ln>
        </p:spPr>
        <p:txBody>
          <a:bodyPr>
            <a:normAutofit fontScale="92500" lnSpcReduction="10000"/>
          </a:bodyPr>
          <a:lstStyle/>
          <a:p>
            <a:pPr marL="0" indent="0" algn="just">
              <a:buNone/>
            </a:pPr>
            <a:r>
              <a:rPr lang="pl-PL" sz="4000" b="1" dirty="0" smtClean="0">
                <a:solidFill>
                  <a:srgbClr val="C00000"/>
                </a:solidFill>
                <a:effectLst>
                  <a:outerShdw blurRad="38100" dist="38100" dir="2700000" algn="tl">
                    <a:srgbClr val="000000">
                      <a:alpha val="43137"/>
                    </a:srgbClr>
                  </a:outerShdw>
                </a:effectLst>
                <a:latin typeface="Arial" panose="020B0604020202020204" pitchFamily="34" charset="0"/>
              </a:rPr>
              <a:t>Do </a:t>
            </a:r>
            <a:r>
              <a:rPr lang="pl-PL" sz="4000" b="1" dirty="0">
                <a:solidFill>
                  <a:srgbClr val="C00000"/>
                </a:solidFill>
                <a:effectLst>
                  <a:outerShdw blurRad="38100" dist="38100" dir="2700000" algn="tl">
                    <a:srgbClr val="000000">
                      <a:alpha val="43137"/>
                    </a:srgbClr>
                  </a:outerShdw>
                </a:effectLst>
                <a:latin typeface="Arial" panose="020B0604020202020204" pitchFamily="34" charset="0"/>
              </a:rPr>
              <a:t>ustalenia opłaty za pobyt w domu pomocy społecznej osób skierowanych do domu pomocy społecznej przed dniem wejścia w życie niniejszej ustawy, stosuje się </a:t>
            </a:r>
            <a:r>
              <a:rPr lang="pl-PL" sz="4000" b="1" dirty="0">
                <a:solidFill>
                  <a:srgbClr val="C00000"/>
                </a:solidFill>
                <a:effectLst>
                  <a:outerShdw blurRad="38100" dist="38100" dir="2700000" algn="tl">
                    <a:srgbClr val="000000">
                      <a:alpha val="43137"/>
                    </a:srgbClr>
                  </a:outerShdw>
                </a:effectLst>
                <a:highlight>
                  <a:srgbClr val="FFFF00"/>
                </a:highlight>
                <a:latin typeface="Arial" panose="020B0604020202020204" pitchFamily="34" charset="0"/>
              </a:rPr>
              <a:t>art. 59 </a:t>
            </a:r>
            <a:r>
              <a:rPr lang="pl-PL" sz="4000" b="1" dirty="0">
                <a:solidFill>
                  <a:srgbClr val="C00000"/>
                </a:solidFill>
                <a:effectLst>
                  <a:outerShdw blurRad="38100" dist="38100" dir="2700000" algn="tl">
                    <a:srgbClr val="000000">
                      <a:alpha val="43137"/>
                    </a:srgbClr>
                  </a:outerShdw>
                </a:effectLst>
                <a:latin typeface="Arial" panose="020B0604020202020204" pitchFamily="34" charset="0"/>
              </a:rPr>
              <a:t>i </a:t>
            </a:r>
            <a:r>
              <a:rPr lang="pl-PL" sz="4000" b="1" dirty="0">
                <a:solidFill>
                  <a:srgbClr val="C00000"/>
                </a:solidFill>
                <a:effectLst>
                  <a:outerShdw blurRad="38100" dist="38100" dir="2700000" algn="tl">
                    <a:srgbClr val="000000">
                      <a:alpha val="43137"/>
                    </a:srgbClr>
                  </a:outerShdw>
                </a:effectLst>
                <a:highlight>
                  <a:srgbClr val="FFFF00"/>
                </a:highlight>
                <a:latin typeface="Arial" panose="020B0604020202020204" pitchFamily="34" charset="0"/>
              </a:rPr>
              <a:t>art. 61 </a:t>
            </a:r>
            <a:r>
              <a:rPr lang="pl-PL" sz="4000" b="1" dirty="0">
                <a:solidFill>
                  <a:srgbClr val="C00000"/>
                </a:solidFill>
                <a:effectLst>
                  <a:outerShdw blurRad="38100" dist="38100" dir="2700000" algn="tl">
                    <a:srgbClr val="000000">
                      <a:alpha val="43137"/>
                    </a:srgbClr>
                  </a:outerShdw>
                </a:effectLst>
                <a:latin typeface="Arial" panose="020B0604020202020204" pitchFamily="34" charset="0"/>
              </a:rPr>
              <a:t>ustawy zmienianej w art. 1, w brzmieniu nadanym niniejszą ustawą.</a:t>
            </a:r>
            <a:endParaRPr lang="pl-PL" sz="4000" b="1" dirty="0">
              <a:solidFill>
                <a:srgbClr val="C00000"/>
              </a:solidFill>
              <a:effectLst>
                <a:outerShdw blurRad="38100" dist="38100" dir="2700000" algn="tl">
                  <a:srgbClr val="000000">
                    <a:alpha val="43137"/>
                  </a:srgbClr>
                </a:outerShdw>
              </a:effectLst>
            </a:endParaRPr>
          </a:p>
        </p:txBody>
      </p:sp>
      <p:sp>
        <p:nvSpPr>
          <p:cNvPr id="2" name="Tytuł 1">
            <a:extLst>
              <a:ext uri="{FF2B5EF4-FFF2-40B4-BE49-F238E27FC236}">
                <a16:creationId xmlns:a16="http://schemas.microsoft.com/office/drawing/2014/main" xmlns="" id="{C366D530-E938-4A37-892F-00222B1816FC}"/>
              </a:ext>
            </a:extLst>
          </p:cNvPr>
          <p:cNvSpPr>
            <a:spLocks noGrp="1"/>
          </p:cNvSpPr>
          <p:nvPr>
            <p:ph type="title"/>
          </p:nvPr>
        </p:nvSpPr>
        <p:spPr>
          <a:ln>
            <a:solidFill>
              <a:schemeClr val="accent1"/>
            </a:solidFill>
          </a:ln>
        </p:spPr>
        <p:txBody>
          <a:bodyPr>
            <a:normAutofit/>
          </a:bodyPr>
          <a:lstStyle/>
          <a:p>
            <a:r>
              <a:rPr lang="pl-PL" sz="4000" b="1" dirty="0">
                <a:solidFill>
                  <a:srgbClr val="000000"/>
                </a:solidFill>
                <a:latin typeface="Arial" panose="020B0604020202020204" pitchFamily="34" charset="0"/>
              </a:rPr>
              <a:t>Art. 4 ust. 6 ustawy z dnia 19 lipca 2019 r. </a:t>
            </a:r>
            <a:endParaRPr lang="pl-PL" dirty="0"/>
          </a:p>
        </p:txBody>
      </p:sp>
    </p:spTree>
    <p:extLst>
      <p:ext uri="{BB962C8B-B14F-4D97-AF65-F5344CB8AC3E}">
        <p14:creationId xmlns:p14="http://schemas.microsoft.com/office/powerpoint/2010/main" val="28310852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DE4007B7-E4F1-4A62-BE6A-BB5126982FFF}"/>
              </a:ext>
            </a:extLst>
          </p:cNvPr>
          <p:cNvSpPr>
            <a:spLocks noGrp="1"/>
          </p:cNvSpPr>
          <p:nvPr>
            <p:ph idx="1"/>
          </p:nvPr>
        </p:nvSpPr>
        <p:spPr>
          <a:ln>
            <a:solidFill>
              <a:schemeClr val="accent1"/>
            </a:solidFill>
          </a:ln>
        </p:spPr>
        <p:txBody>
          <a:bodyPr>
            <a:normAutofit fontScale="92500" lnSpcReduction="10000"/>
          </a:bodyPr>
          <a:lstStyle/>
          <a:p>
            <a:pPr marL="0" indent="0" algn="just">
              <a:buNone/>
            </a:pPr>
            <a: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t>Do </a:t>
            </a:r>
            <a:r>
              <a:rPr lang="pl-PL" sz="4000" b="1" dirty="0">
                <a:solidFill>
                  <a:srgbClr val="002060"/>
                </a:solidFill>
                <a:effectLst>
                  <a:outerShdw blurRad="38100" dist="38100" dir="2700000" algn="tl">
                    <a:srgbClr val="000000">
                      <a:alpha val="43137"/>
                    </a:srgbClr>
                  </a:outerShdw>
                </a:effectLst>
                <a:latin typeface="Arial" panose="020B0604020202020204" pitchFamily="34" charset="0"/>
              </a:rPr>
              <a:t>postępowań o ustalenie opłaty za pobyt w domu pomocy społecznej, wszczętych i niezakończonych przed dniem wejścia </a:t>
            </a:r>
            <a: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t/>
            </a:r>
            <a:b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br>
            <a: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t>w </a:t>
            </a:r>
            <a:r>
              <a:rPr lang="pl-PL" sz="4000" b="1" dirty="0">
                <a:solidFill>
                  <a:srgbClr val="002060"/>
                </a:solidFill>
                <a:effectLst>
                  <a:outerShdw blurRad="38100" dist="38100" dir="2700000" algn="tl">
                    <a:srgbClr val="000000">
                      <a:alpha val="43137"/>
                    </a:srgbClr>
                  </a:outerShdw>
                </a:effectLst>
                <a:latin typeface="Arial" panose="020B0604020202020204" pitchFamily="34" charset="0"/>
              </a:rPr>
              <a:t>życie niniejszej ustawy, stosuje się </a:t>
            </a:r>
            <a: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t/>
            </a:r>
            <a:b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br>
            <a:r>
              <a:rPr lang="pl-PL" sz="4000" b="1" dirty="0" smtClean="0">
                <a:solidFill>
                  <a:srgbClr val="FF0000"/>
                </a:solidFill>
                <a:effectLst>
                  <a:outerShdw blurRad="38100" dist="38100" dir="2700000" algn="tl">
                    <a:srgbClr val="000000">
                      <a:alpha val="43137"/>
                    </a:srgbClr>
                  </a:outerShdw>
                </a:effectLst>
                <a:latin typeface="Arial" panose="020B0604020202020204" pitchFamily="34" charset="0"/>
              </a:rPr>
              <a:t>art</a:t>
            </a:r>
            <a:r>
              <a:rPr lang="pl-PL" sz="4000" b="1" dirty="0">
                <a:solidFill>
                  <a:srgbClr val="FF0000"/>
                </a:solidFill>
                <a:effectLst>
                  <a:outerShdw blurRad="38100" dist="38100" dir="2700000" algn="tl">
                    <a:srgbClr val="000000">
                      <a:alpha val="43137"/>
                    </a:srgbClr>
                  </a:outerShdw>
                </a:effectLst>
                <a:latin typeface="Arial" panose="020B0604020202020204" pitchFamily="34" charset="0"/>
              </a:rPr>
              <a:t>. 59 i art. 61 </a:t>
            </a:r>
            <a:r>
              <a:rPr lang="pl-PL" sz="4000" b="1" dirty="0">
                <a:solidFill>
                  <a:srgbClr val="002060"/>
                </a:solidFill>
                <a:effectLst>
                  <a:outerShdw blurRad="38100" dist="38100" dir="2700000" algn="tl">
                    <a:srgbClr val="000000">
                      <a:alpha val="43137"/>
                    </a:srgbClr>
                  </a:outerShdw>
                </a:effectLst>
                <a:latin typeface="Arial" panose="020B0604020202020204" pitchFamily="34" charset="0"/>
              </a:rPr>
              <a:t>ustawy zmienianej w art. 1, </a:t>
            </a:r>
            <a: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t/>
            </a:r>
            <a:b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br>
            <a:r>
              <a:rPr lang="pl-PL" sz="4000" b="1" dirty="0" smtClean="0">
                <a:solidFill>
                  <a:srgbClr val="002060"/>
                </a:solidFill>
                <a:effectLst>
                  <a:outerShdw blurRad="38100" dist="38100" dir="2700000" algn="tl">
                    <a:srgbClr val="000000">
                      <a:alpha val="43137"/>
                    </a:srgbClr>
                  </a:outerShdw>
                </a:effectLst>
                <a:latin typeface="Arial" panose="020B0604020202020204" pitchFamily="34" charset="0"/>
              </a:rPr>
              <a:t>w </a:t>
            </a:r>
            <a:r>
              <a:rPr lang="pl-PL" sz="4000" b="1" dirty="0">
                <a:solidFill>
                  <a:srgbClr val="002060"/>
                </a:solidFill>
                <a:effectLst>
                  <a:outerShdw blurRad="38100" dist="38100" dir="2700000" algn="tl">
                    <a:srgbClr val="000000">
                      <a:alpha val="43137"/>
                    </a:srgbClr>
                  </a:outerShdw>
                </a:effectLst>
                <a:latin typeface="Arial" panose="020B0604020202020204" pitchFamily="34" charset="0"/>
              </a:rPr>
              <a:t>brzmieniu nadanym niniejszą ustawą.</a:t>
            </a:r>
            <a:endParaRPr lang="pl-PL" sz="4000" b="1" dirty="0">
              <a:solidFill>
                <a:srgbClr val="002060"/>
              </a:solidFill>
              <a:effectLst>
                <a:outerShdw blurRad="38100" dist="38100" dir="2700000" algn="tl">
                  <a:srgbClr val="000000">
                    <a:alpha val="43137"/>
                  </a:srgbClr>
                </a:outerShdw>
              </a:effectLst>
            </a:endParaRPr>
          </a:p>
        </p:txBody>
      </p:sp>
      <p:sp>
        <p:nvSpPr>
          <p:cNvPr id="2" name="Tytuł 1">
            <a:extLst>
              <a:ext uri="{FF2B5EF4-FFF2-40B4-BE49-F238E27FC236}">
                <a16:creationId xmlns:a16="http://schemas.microsoft.com/office/drawing/2014/main" xmlns="" id="{A43ED388-6EC4-4FEE-884B-F694CFB575F9}"/>
              </a:ext>
            </a:extLst>
          </p:cNvPr>
          <p:cNvSpPr>
            <a:spLocks noGrp="1"/>
          </p:cNvSpPr>
          <p:nvPr>
            <p:ph type="title"/>
          </p:nvPr>
        </p:nvSpPr>
        <p:spPr>
          <a:ln>
            <a:solidFill>
              <a:schemeClr val="accent1"/>
            </a:solidFill>
          </a:ln>
        </p:spPr>
        <p:txBody>
          <a:bodyPr>
            <a:normAutofit/>
          </a:bodyPr>
          <a:lstStyle/>
          <a:p>
            <a:r>
              <a:rPr lang="pl-PL" sz="4000" b="1" dirty="0">
                <a:solidFill>
                  <a:srgbClr val="000000"/>
                </a:solidFill>
                <a:latin typeface="Arial" panose="020B0604020202020204" pitchFamily="34" charset="0"/>
              </a:rPr>
              <a:t>Art. 4 ust. 7 ustawy z dnia 19 lipca 2019 r. </a:t>
            </a:r>
            <a:endParaRPr lang="pl-PL" dirty="0"/>
          </a:p>
        </p:txBody>
      </p:sp>
    </p:spTree>
    <p:extLst>
      <p:ext uri="{BB962C8B-B14F-4D97-AF65-F5344CB8AC3E}">
        <p14:creationId xmlns:p14="http://schemas.microsoft.com/office/powerpoint/2010/main" val="38711942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E9E92E26-306D-4AFC-BD93-1FFDB40F0912}"/>
              </a:ext>
            </a:extLst>
          </p:cNvPr>
          <p:cNvSpPr>
            <a:spLocks noGrp="1"/>
          </p:cNvSpPr>
          <p:nvPr>
            <p:ph idx="1"/>
          </p:nvPr>
        </p:nvSpPr>
        <p:spPr>
          <a:ln>
            <a:solidFill>
              <a:schemeClr val="accent1"/>
            </a:solidFill>
          </a:ln>
        </p:spPr>
        <p:txBody>
          <a:bodyPr>
            <a:normAutofit fontScale="92500" lnSpcReduction="20000"/>
          </a:bodyPr>
          <a:lstStyle/>
          <a:p>
            <a:pPr marL="0" indent="0" algn="just">
              <a:buNone/>
            </a:pPr>
            <a:r>
              <a:rPr lang="pl-PL" sz="5400" b="1" dirty="0" smtClean="0">
                <a:solidFill>
                  <a:srgbClr val="002060"/>
                </a:solidFill>
                <a:effectLst>
                  <a:outerShdw blurRad="38100" dist="38100" dir="2700000" algn="tl">
                    <a:srgbClr val="000000">
                      <a:alpha val="43137"/>
                    </a:srgbClr>
                  </a:outerShdw>
                </a:effectLst>
                <a:latin typeface="Arial" panose="020B0604020202020204" pitchFamily="34" charset="0"/>
              </a:rPr>
              <a:t>Przepisy </a:t>
            </a:r>
            <a:r>
              <a:rPr lang="pl-PL" sz="5400" b="1" dirty="0">
                <a:solidFill>
                  <a:srgbClr val="002060"/>
                </a:solidFill>
                <a:effectLst>
                  <a:outerShdw blurRad="38100" dist="38100" dir="2700000" algn="tl">
                    <a:srgbClr val="000000">
                      <a:alpha val="43137"/>
                    </a:srgbClr>
                  </a:outerShdw>
                </a:effectLst>
                <a:latin typeface="Arial" panose="020B0604020202020204" pitchFamily="34" charset="0"/>
              </a:rPr>
              <a:t>ust. 1–7 stosuje się do ustalania odpłatności, do których art. 61 ustawy zmienianej w art. 1 stosuje się odpowiednio.</a:t>
            </a:r>
            <a:endParaRPr lang="pl-PL" sz="5400" b="1" dirty="0">
              <a:solidFill>
                <a:srgbClr val="002060"/>
              </a:solidFill>
              <a:effectLst>
                <a:outerShdw blurRad="38100" dist="38100" dir="2700000" algn="tl">
                  <a:srgbClr val="000000">
                    <a:alpha val="43137"/>
                  </a:srgbClr>
                </a:outerShdw>
              </a:effectLst>
            </a:endParaRPr>
          </a:p>
        </p:txBody>
      </p:sp>
      <p:sp>
        <p:nvSpPr>
          <p:cNvPr id="2" name="Tytuł 1">
            <a:extLst>
              <a:ext uri="{FF2B5EF4-FFF2-40B4-BE49-F238E27FC236}">
                <a16:creationId xmlns:a16="http://schemas.microsoft.com/office/drawing/2014/main" xmlns="" id="{AECE5524-98CD-4778-9AF5-668BF900B793}"/>
              </a:ext>
            </a:extLst>
          </p:cNvPr>
          <p:cNvSpPr>
            <a:spLocks noGrp="1"/>
          </p:cNvSpPr>
          <p:nvPr>
            <p:ph type="title"/>
          </p:nvPr>
        </p:nvSpPr>
        <p:spPr>
          <a:ln>
            <a:solidFill>
              <a:schemeClr val="accent1"/>
            </a:solidFill>
          </a:ln>
        </p:spPr>
        <p:txBody>
          <a:bodyPr>
            <a:normAutofit/>
          </a:bodyPr>
          <a:lstStyle/>
          <a:p>
            <a:r>
              <a:rPr lang="pl-PL" sz="4000" b="1" dirty="0">
                <a:solidFill>
                  <a:srgbClr val="000000"/>
                </a:solidFill>
                <a:latin typeface="Arial" panose="020B0604020202020204" pitchFamily="34" charset="0"/>
              </a:rPr>
              <a:t>Art. 4 ust. 8 ustawy z dnia 19 lipca 2019 r. </a:t>
            </a:r>
            <a:endParaRPr lang="pl-PL" dirty="0"/>
          </a:p>
        </p:txBody>
      </p:sp>
    </p:spTree>
    <p:extLst>
      <p:ext uri="{BB962C8B-B14F-4D97-AF65-F5344CB8AC3E}">
        <p14:creationId xmlns:p14="http://schemas.microsoft.com/office/powerpoint/2010/main" val="190251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30214" y="1090246"/>
            <a:ext cx="10023231" cy="5016758"/>
          </a:xfrm>
          <a:prstGeom prst="rect">
            <a:avLst/>
          </a:prstGeom>
        </p:spPr>
        <p:txBody>
          <a:bodyPr wrap="square">
            <a:spAutoFit/>
          </a:bodyPr>
          <a:lstStyle/>
          <a:p>
            <a:pPr algn="just"/>
            <a:r>
              <a:rPr lang="pl-PL" sz="4000" b="1" dirty="0" smtClean="0">
                <a:latin typeface="Garamond" panose="02020404030301010803" pitchFamily="18" charset="0"/>
              </a:rPr>
              <a:t>W art</a:t>
            </a:r>
            <a:r>
              <a:rPr lang="pl-PL" sz="4000" b="1" dirty="0">
                <a:latin typeface="Garamond" panose="02020404030301010803" pitchFamily="18" charset="0"/>
              </a:rPr>
              <a:t>. 48b ust. 1 </a:t>
            </a:r>
            <a:r>
              <a:rPr lang="pl-PL" sz="4000" b="1" dirty="0" smtClean="0">
                <a:latin typeface="Garamond" panose="02020404030301010803" pitchFamily="18" charset="0"/>
              </a:rPr>
              <a:t>po nowelizacji zamiast: </a:t>
            </a:r>
            <a:r>
              <a:rPr lang="pl-PL" sz="4000" b="1" u="sng" dirty="0" smtClean="0">
                <a:solidFill>
                  <a:srgbClr val="FF0000"/>
                </a:solidFill>
                <a:latin typeface="Garamond" panose="02020404030301010803" pitchFamily="18" charset="0"/>
              </a:rPr>
              <a:t>dostarczenie</a:t>
            </a:r>
            <a:r>
              <a:rPr lang="pl-PL" sz="4000" b="1" dirty="0" smtClean="0">
                <a:solidFill>
                  <a:srgbClr val="FF0000"/>
                </a:solidFill>
                <a:latin typeface="Garamond" panose="02020404030301010803" pitchFamily="18" charset="0"/>
              </a:rPr>
              <a:t>  </a:t>
            </a:r>
            <a:r>
              <a:rPr lang="pl-PL" sz="4000" b="1" dirty="0" smtClean="0">
                <a:latin typeface="Garamond" panose="02020404030301010803" pitchFamily="18" charset="0"/>
              </a:rPr>
              <a:t>-</a:t>
            </a:r>
            <a:r>
              <a:rPr lang="pl-PL" sz="4000" b="1" dirty="0" smtClean="0">
                <a:solidFill>
                  <a:srgbClr val="FF0000"/>
                </a:solidFill>
                <a:latin typeface="Garamond" panose="02020404030301010803" pitchFamily="18" charset="0"/>
              </a:rPr>
              <a:t> </a:t>
            </a:r>
            <a:r>
              <a:rPr lang="pl-PL" sz="4000" b="1" dirty="0" smtClean="0">
                <a:latin typeface="Garamond" panose="02020404030301010803" pitchFamily="18" charset="0"/>
              </a:rPr>
              <a:t>jest - </a:t>
            </a:r>
            <a:r>
              <a:rPr lang="pl-PL" sz="4000" b="1" u="sng" dirty="0" smtClean="0">
                <a:solidFill>
                  <a:srgbClr val="FF0000"/>
                </a:solidFill>
                <a:latin typeface="Garamond" panose="02020404030301010803" pitchFamily="18" charset="0"/>
              </a:rPr>
              <a:t>zapewnienie</a:t>
            </a:r>
          </a:p>
          <a:p>
            <a:pPr algn="just"/>
            <a:endParaRPr lang="pl-PL" sz="4000" b="1" dirty="0" smtClean="0">
              <a:latin typeface="Garamond" panose="02020404030301010803" pitchFamily="18" charset="0"/>
            </a:endParaRPr>
          </a:p>
          <a:p>
            <a:pPr algn="just"/>
            <a:r>
              <a:rPr lang="pl-PL" sz="4000" b="1" dirty="0">
                <a:solidFill>
                  <a:srgbClr val="0000CC"/>
                </a:solidFill>
                <a:latin typeface="Garamond" panose="02020404030301010803" pitchFamily="18" charset="0"/>
              </a:rPr>
              <a:t>A</a:t>
            </a:r>
            <a:r>
              <a:rPr lang="pl-PL" sz="4000" b="1" dirty="0" smtClean="0">
                <a:solidFill>
                  <a:srgbClr val="0000CC"/>
                </a:solidFill>
                <a:latin typeface="Garamond" panose="02020404030301010803" pitchFamily="18" charset="0"/>
              </a:rPr>
              <a:t>rt. 48b ust. 1 ustawy -</a:t>
            </a:r>
            <a:r>
              <a:rPr lang="pl-PL" sz="4000" b="1" dirty="0">
                <a:solidFill>
                  <a:srgbClr val="0000CC"/>
                </a:solidFill>
                <a:latin typeface="Garamond" panose="02020404030301010803" pitchFamily="18" charset="0"/>
              </a:rPr>
              <a:t> Przyznanie niezbędnego ubrania następuje przez </a:t>
            </a:r>
            <a:r>
              <a:rPr lang="pl-PL" sz="4000" b="1" u="sng" dirty="0" smtClean="0">
                <a:solidFill>
                  <a:srgbClr val="FF0000"/>
                </a:solidFill>
                <a:latin typeface="Garamond" panose="02020404030301010803" pitchFamily="18" charset="0"/>
              </a:rPr>
              <a:t>zapewnienie</a:t>
            </a:r>
            <a:r>
              <a:rPr lang="pl-PL" sz="4000" b="1" dirty="0" smtClean="0">
                <a:solidFill>
                  <a:srgbClr val="FF0000"/>
                </a:solidFill>
                <a:latin typeface="Garamond" panose="02020404030301010803" pitchFamily="18" charset="0"/>
              </a:rPr>
              <a:t> </a:t>
            </a:r>
            <a:r>
              <a:rPr lang="pl-PL" sz="4000" b="1" dirty="0" smtClean="0">
                <a:solidFill>
                  <a:srgbClr val="0000CC"/>
                </a:solidFill>
                <a:latin typeface="Garamond" panose="02020404030301010803" pitchFamily="18" charset="0"/>
              </a:rPr>
              <a:t>osobie </a:t>
            </a:r>
            <a:r>
              <a:rPr lang="pl-PL" sz="4000" b="1" dirty="0">
                <a:solidFill>
                  <a:srgbClr val="0000CC"/>
                </a:solidFill>
                <a:latin typeface="Garamond" panose="02020404030301010803" pitchFamily="18" charset="0"/>
              </a:rPr>
              <a:t>potrzebującej odpowiedniego rozmiaru bielizny, odzieży </a:t>
            </a:r>
            <a:r>
              <a:rPr lang="pl-PL" sz="4000" b="1" dirty="0" smtClean="0">
                <a:solidFill>
                  <a:srgbClr val="0000CC"/>
                </a:solidFill>
                <a:latin typeface="Garamond" panose="02020404030301010803" pitchFamily="18" charset="0"/>
              </a:rPr>
              <a:t/>
            </a:r>
            <a:br>
              <a:rPr lang="pl-PL" sz="4000" b="1" dirty="0" smtClean="0">
                <a:solidFill>
                  <a:srgbClr val="0000CC"/>
                </a:solidFill>
                <a:latin typeface="Garamond" panose="02020404030301010803" pitchFamily="18" charset="0"/>
              </a:rPr>
            </a:br>
            <a:r>
              <a:rPr lang="pl-PL" sz="4000" b="1" dirty="0" smtClean="0">
                <a:solidFill>
                  <a:srgbClr val="0000CC"/>
                </a:solidFill>
                <a:latin typeface="Garamond" panose="02020404030301010803" pitchFamily="18" charset="0"/>
              </a:rPr>
              <a:t>i </a:t>
            </a:r>
            <a:r>
              <a:rPr lang="pl-PL" sz="4000" b="1" dirty="0">
                <a:solidFill>
                  <a:srgbClr val="0000CC"/>
                </a:solidFill>
                <a:latin typeface="Garamond" panose="02020404030301010803" pitchFamily="18" charset="0"/>
              </a:rPr>
              <a:t>obuwia odpowiednich do pory roku</a:t>
            </a:r>
            <a:r>
              <a:rPr lang="pl-PL" sz="4000" b="1" dirty="0" smtClean="0">
                <a:solidFill>
                  <a:srgbClr val="0000CC"/>
                </a:solidFill>
                <a:latin typeface="Garamond" panose="02020404030301010803" pitchFamily="18" charset="0"/>
              </a:rPr>
              <a:t>.</a:t>
            </a:r>
            <a:endParaRPr lang="pl-PL" sz="4000" b="1" dirty="0">
              <a:solidFill>
                <a:srgbClr val="0000CC"/>
              </a:solidFill>
              <a:latin typeface="Garamond" panose="02020404030301010803" pitchFamily="18" charset="0"/>
            </a:endParaRPr>
          </a:p>
        </p:txBody>
      </p:sp>
    </p:spTree>
    <p:extLst>
      <p:ext uri="{BB962C8B-B14F-4D97-AF65-F5344CB8AC3E}">
        <p14:creationId xmlns:p14="http://schemas.microsoft.com/office/powerpoint/2010/main" val="35813933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939114" y="1845276"/>
            <a:ext cx="10989275" cy="5012724"/>
          </a:xfrm>
        </p:spPr>
        <p:txBody>
          <a:bodyPr>
            <a:noAutofit/>
          </a:bodyPr>
          <a:lstStyle/>
          <a:p>
            <a:pPr marL="0" indent="0" algn="just">
              <a:buNone/>
            </a:pPr>
            <a:r>
              <a:rPr lang="pl-PL" sz="1800" dirty="0" smtClean="0">
                <a:latin typeface="Garamond" panose="02020404030301010803" pitchFamily="18" charset="0"/>
              </a:rPr>
              <a:t>- Rozważając </a:t>
            </a:r>
            <a:r>
              <a:rPr lang="pl-PL" sz="1800" dirty="0">
                <a:latin typeface="Garamond" panose="02020404030301010803" pitchFamily="18" charset="0"/>
              </a:rPr>
              <a:t>kwestię od kiedy należy wliczać do dochodu świadczenie </a:t>
            </a:r>
            <a:r>
              <a:rPr lang="pl-PL" sz="1800" dirty="0" smtClean="0">
                <a:latin typeface="Garamond" panose="02020404030301010803" pitchFamily="18" charset="0"/>
              </a:rPr>
              <a:t>wypłacone z </a:t>
            </a:r>
            <a:r>
              <a:rPr lang="pl-PL" sz="1800" dirty="0">
                <a:latin typeface="Garamond" panose="02020404030301010803" pitchFamily="18" charset="0"/>
              </a:rPr>
              <a:t>wyrównaniem w danym miesiącu za miesiące poprzednie, trzeba przywołać zapisy art. </a:t>
            </a:r>
            <a:r>
              <a:rPr lang="pl-PL" sz="1800" dirty="0" smtClean="0">
                <a:latin typeface="Garamond" panose="02020404030301010803" pitchFamily="18" charset="0"/>
              </a:rPr>
              <a:t>8 ust</a:t>
            </a:r>
            <a:r>
              <a:rPr lang="pl-PL" sz="1800" dirty="0">
                <a:latin typeface="Garamond" panose="02020404030301010803" pitchFamily="18" charset="0"/>
              </a:rPr>
              <a:t>. 12 ustawy o pomocy społecznej, które stanowią, że: </a:t>
            </a:r>
            <a:r>
              <a:rPr lang="pl-PL" sz="1800" i="1" dirty="0">
                <a:latin typeface="Garamond" panose="02020404030301010803" pitchFamily="18" charset="0"/>
              </a:rPr>
              <a:t>W przypadku </a:t>
            </a:r>
            <a:r>
              <a:rPr lang="pl-PL" sz="1800" i="1" dirty="0" smtClean="0">
                <a:latin typeface="Garamond" panose="02020404030301010803" pitchFamily="18" charset="0"/>
              </a:rPr>
              <a:t>uzyskania jednorazowego </a:t>
            </a:r>
            <a:r>
              <a:rPr lang="pl-PL" sz="1800" i="1" dirty="0">
                <a:latin typeface="Garamond" panose="02020404030301010803" pitchFamily="18" charset="0"/>
              </a:rPr>
              <a:t>dochodu należnego za dany okres, kwotę tego dochodu uwzględnia </a:t>
            </a:r>
            <a:r>
              <a:rPr lang="pl-PL" sz="1800" i="1" dirty="0" smtClean="0">
                <a:latin typeface="Garamond" panose="02020404030301010803" pitchFamily="18" charset="0"/>
              </a:rPr>
              <a:t>się w </a:t>
            </a:r>
            <a:r>
              <a:rPr lang="pl-PL" sz="1800" i="1" dirty="0">
                <a:latin typeface="Garamond" panose="02020404030301010803" pitchFamily="18" charset="0"/>
              </a:rPr>
              <a:t>dochodzie osoby lub rodziny przez okres, za który uzyskano ten dochód</a:t>
            </a:r>
            <a:r>
              <a:rPr lang="pl-PL" sz="1800" i="1" dirty="0" smtClean="0">
                <a:latin typeface="Garamond" panose="02020404030301010803" pitchFamily="18" charset="0"/>
              </a:rPr>
              <a:t>. </a:t>
            </a:r>
            <a:endParaRPr lang="pl-PL" sz="1800" i="1" dirty="0">
              <a:latin typeface="Garamond" panose="02020404030301010803" pitchFamily="18" charset="0"/>
            </a:endParaRPr>
          </a:p>
          <a:p>
            <a:pPr marL="0" indent="0" algn="just">
              <a:buNone/>
            </a:pPr>
            <a:r>
              <a:rPr lang="pl-PL" sz="1800" b="1" dirty="0" smtClean="0">
                <a:solidFill>
                  <a:schemeClr val="tx1"/>
                </a:solidFill>
                <a:latin typeface="Garamond" panose="02020404030301010803" pitchFamily="18" charset="0"/>
              </a:rPr>
              <a:t>Zgodnie </a:t>
            </a:r>
            <a:r>
              <a:rPr lang="pl-PL" sz="1800" b="1" dirty="0">
                <a:solidFill>
                  <a:schemeClr val="tx1"/>
                </a:solidFill>
                <a:latin typeface="Garamond" panose="02020404030301010803" pitchFamily="18" charset="0"/>
              </a:rPr>
              <a:t>z wyrokiem Wojewódzkiego Sądu Administracyjnego w </a:t>
            </a:r>
            <a:r>
              <a:rPr lang="pl-PL" sz="1800" b="1" dirty="0" smtClean="0">
                <a:solidFill>
                  <a:schemeClr val="tx1"/>
                </a:solidFill>
                <a:latin typeface="Garamond" panose="02020404030301010803" pitchFamily="18" charset="0"/>
              </a:rPr>
              <a:t>Gliwicach z </a:t>
            </a:r>
            <a:r>
              <a:rPr lang="pl-PL" sz="1800" b="1" dirty="0">
                <a:solidFill>
                  <a:schemeClr val="tx1"/>
                </a:solidFill>
                <a:latin typeface="Garamond" panose="02020404030301010803" pitchFamily="18" charset="0"/>
              </a:rPr>
              <a:t>24 sierpnia 2017 r. (sygn. akt IV SA/</a:t>
            </a:r>
            <a:r>
              <a:rPr lang="pl-PL" sz="1800" b="1" dirty="0" err="1">
                <a:solidFill>
                  <a:schemeClr val="tx1"/>
                </a:solidFill>
                <a:latin typeface="Garamond" panose="02020404030301010803" pitchFamily="18" charset="0"/>
              </a:rPr>
              <a:t>Gl</a:t>
            </a:r>
            <a:r>
              <a:rPr lang="pl-PL" sz="1800" b="1" dirty="0">
                <a:solidFill>
                  <a:schemeClr val="tx1"/>
                </a:solidFill>
                <a:latin typeface="Garamond" panose="02020404030301010803" pitchFamily="18" charset="0"/>
              </a:rPr>
              <a:t> 104/17), </a:t>
            </a:r>
            <a:r>
              <a:rPr lang="pl-PL" sz="1800" dirty="0">
                <a:latin typeface="Garamond" panose="02020404030301010803" pitchFamily="18" charset="0"/>
              </a:rPr>
              <a:t>brzmienie powyższego przepisu </a:t>
            </a:r>
            <a:r>
              <a:rPr lang="pl-PL" sz="1800" dirty="0" smtClean="0">
                <a:latin typeface="Garamond" panose="02020404030301010803" pitchFamily="18" charset="0"/>
              </a:rPr>
              <a:t>skłania do </a:t>
            </a:r>
            <a:r>
              <a:rPr lang="pl-PL" sz="1800" dirty="0">
                <a:latin typeface="Garamond" panose="02020404030301010803" pitchFamily="18" charset="0"/>
              </a:rPr>
              <a:t>uznania, że kwotę jednorazowego dochodu, który był należny za miesiące wcześniejsze</a:t>
            </a:r>
            <a:r>
              <a:rPr lang="pl-PL" sz="1800" dirty="0" smtClean="0">
                <a:latin typeface="Garamond" panose="02020404030301010803" pitchFamily="18" charset="0"/>
              </a:rPr>
              <a:t>, uwzględnia </a:t>
            </a:r>
            <a:r>
              <a:rPr lang="pl-PL" sz="1800" dirty="0">
                <a:latin typeface="Garamond" panose="02020404030301010803" pitchFamily="18" charset="0"/>
              </a:rPr>
              <a:t>się w dochodzie osoby czy rodziny ubiegającej się </a:t>
            </a:r>
            <a:r>
              <a:rPr lang="pl-PL" sz="1800" dirty="0" smtClean="0">
                <a:latin typeface="Garamond" panose="02020404030301010803" pitchFamily="18" charset="0"/>
              </a:rPr>
              <a:t>o </a:t>
            </a:r>
            <a:r>
              <a:rPr lang="pl-PL" sz="1800" dirty="0">
                <a:latin typeface="Garamond" panose="02020404030301010803" pitchFamily="18" charset="0"/>
              </a:rPr>
              <a:t>świadczenie przez taki </a:t>
            </a:r>
            <a:r>
              <a:rPr lang="pl-PL" sz="1800" dirty="0" smtClean="0">
                <a:latin typeface="Garamond" panose="02020404030301010803" pitchFamily="18" charset="0"/>
              </a:rPr>
              <a:t>sam czasookres </a:t>
            </a:r>
            <a:r>
              <a:rPr lang="pl-PL" sz="1800" dirty="0">
                <a:latin typeface="Garamond" panose="02020404030301010803" pitchFamily="18" charset="0"/>
              </a:rPr>
              <a:t>jakiego dotyczyło wyrównanie. Kluczowe znaczenie odgrywa słowo „przez</a:t>
            </a:r>
            <a:r>
              <a:rPr lang="pl-PL" sz="1800" dirty="0" smtClean="0">
                <a:latin typeface="Garamond" panose="02020404030301010803" pitchFamily="18" charset="0"/>
              </a:rPr>
              <a:t>”, które </a:t>
            </a:r>
            <a:r>
              <a:rPr lang="pl-PL" sz="1800" dirty="0">
                <a:latin typeface="Garamond" panose="02020404030301010803" pitchFamily="18" charset="0"/>
              </a:rPr>
              <a:t>zgodnie z ww. </a:t>
            </a:r>
            <a:r>
              <a:rPr lang="pl-PL" sz="1800" dirty="0" smtClean="0">
                <a:latin typeface="Garamond" panose="02020404030301010803" pitchFamily="18" charset="0"/>
              </a:rPr>
              <a:t>wyrokiem </a:t>
            </a:r>
            <a:r>
              <a:rPr lang="pl-PL" sz="1800" i="1" dirty="0">
                <a:latin typeface="Garamond" panose="02020404030301010803" pitchFamily="18" charset="0"/>
              </a:rPr>
              <a:t>wskazuje jednoznacznie, że ustawodawca nie miał na </a:t>
            </a:r>
            <a:r>
              <a:rPr lang="pl-PL" sz="1800" i="1" dirty="0" smtClean="0">
                <a:latin typeface="Garamond" panose="02020404030301010803" pitchFamily="18" charset="0"/>
              </a:rPr>
              <a:t>myśli okresu</a:t>
            </a:r>
            <a:r>
              <a:rPr lang="pl-PL" sz="1800" dirty="0">
                <a:latin typeface="Garamond" panose="02020404030301010803" pitchFamily="18" charset="0"/>
              </a:rPr>
              <a:t>, </a:t>
            </a:r>
            <a:r>
              <a:rPr lang="pl-PL" sz="1800" i="1" dirty="0">
                <a:latin typeface="Garamond" panose="02020404030301010803" pitchFamily="18" charset="0"/>
              </a:rPr>
              <a:t>za który dany dochód przysługiwał, lecz jedynie odpowiednie wskazanie</a:t>
            </a:r>
            <a:r>
              <a:rPr lang="pl-PL" sz="1800" i="1" dirty="0" smtClean="0">
                <a:latin typeface="Garamond" panose="02020404030301010803" pitchFamily="18" charset="0"/>
              </a:rPr>
              <a:t>, że </a:t>
            </a:r>
            <a:r>
              <a:rPr lang="pl-PL" sz="1800" i="1" dirty="0">
                <a:latin typeface="Garamond" panose="02020404030301010803" pitchFamily="18" charset="0"/>
              </a:rPr>
              <a:t>ten jednorazowy dochód musi być uwzględniany przez taki sam </a:t>
            </a:r>
            <a:r>
              <a:rPr lang="pl-PL" sz="1800" i="1" dirty="0" smtClean="0">
                <a:latin typeface="Garamond" panose="02020404030301010803" pitchFamily="18" charset="0"/>
              </a:rPr>
              <a:t>okres. Czyli skoro przysługiwał </a:t>
            </a:r>
            <a:r>
              <a:rPr lang="pl-PL" sz="1800" i="1" dirty="0">
                <a:latin typeface="Garamond" panose="02020404030301010803" pitchFamily="18" charset="0"/>
              </a:rPr>
              <a:t>za cztery miesiące to musi być uwzględniany przez cztery miesiące po </a:t>
            </a:r>
            <a:r>
              <a:rPr lang="pl-PL" sz="1800" i="1" dirty="0" smtClean="0">
                <a:latin typeface="Garamond" panose="02020404030301010803" pitchFamily="18" charset="0"/>
              </a:rPr>
              <a:t>jego otrzymaniu</a:t>
            </a:r>
            <a:r>
              <a:rPr lang="pl-PL" sz="1800" i="1" dirty="0">
                <a:latin typeface="Garamond" panose="02020404030301010803" pitchFamily="18" charset="0"/>
              </a:rPr>
              <a:t>, gdyby przysługiwał za okres 12 miesięcy musi być uwzględniany przez </a:t>
            </a:r>
            <a:r>
              <a:rPr lang="pl-PL" sz="1800" i="1" dirty="0" smtClean="0">
                <a:latin typeface="Garamond" panose="02020404030301010803" pitchFamily="18" charset="0"/>
              </a:rPr>
              <a:t>okres 12 miesięcy. </a:t>
            </a:r>
            <a:r>
              <a:rPr lang="pl-PL" sz="1800" dirty="0" smtClean="0">
                <a:latin typeface="Garamond" panose="02020404030301010803" pitchFamily="18" charset="0"/>
              </a:rPr>
              <a:t>W </a:t>
            </a:r>
            <a:r>
              <a:rPr lang="pl-PL" sz="1800" dirty="0">
                <a:latin typeface="Garamond" panose="02020404030301010803" pitchFamily="18" charset="0"/>
              </a:rPr>
              <a:t>związku z powyższym, w przypadku świadczeniobiorców, którzy </a:t>
            </a:r>
            <a:r>
              <a:rPr lang="pl-PL" sz="1800" dirty="0" smtClean="0">
                <a:latin typeface="Garamond" panose="02020404030301010803" pitchFamily="18" charset="0"/>
              </a:rPr>
              <a:t>otrzymali wypłaty </a:t>
            </a:r>
            <a:r>
              <a:rPr lang="pl-PL" sz="1800" dirty="0">
                <a:latin typeface="Garamond" panose="02020404030301010803" pitchFamily="18" charset="0"/>
              </a:rPr>
              <a:t>świadczenia uzupełniającego w grudniu 2019 r., z wyrównaniem za </a:t>
            </a:r>
            <a:r>
              <a:rPr lang="pl-PL" sz="1800" dirty="0" smtClean="0">
                <a:latin typeface="Garamond" panose="02020404030301010803" pitchFamily="18" charset="0"/>
              </a:rPr>
              <a:t>październik i </a:t>
            </a:r>
            <a:r>
              <a:rPr lang="pl-PL" sz="1800" dirty="0">
                <a:latin typeface="Garamond" panose="02020404030301010803" pitchFamily="18" charset="0"/>
              </a:rPr>
              <a:t>listopad 2019 r., decyzję </a:t>
            </a:r>
            <a:r>
              <a:rPr lang="pl-PL" sz="1800" dirty="0" smtClean="0">
                <a:latin typeface="Garamond" panose="02020404030301010803" pitchFamily="18" charset="0"/>
              </a:rPr>
              <a:t/>
            </a:r>
            <a:br>
              <a:rPr lang="pl-PL" sz="1800" dirty="0" smtClean="0">
                <a:latin typeface="Garamond" panose="02020404030301010803" pitchFamily="18" charset="0"/>
              </a:rPr>
            </a:br>
            <a:r>
              <a:rPr lang="pl-PL" sz="1800" dirty="0" smtClean="0">
                <a:latin typeface="Garamond" panose="02020404030301010803" pitchFamily="18" charset="0"/>
              </a:rPr>
              <a:t>o </a:t>
            </a:r>
            <a:r>
              <a:rPr lang="pl-PL" sz="1800" dirty="0">
                <a:latin typeface="Garamond" panose="02020404030301010803" pitchFamily="18" charset="0"/>
              </a:rPr>
              <a:t>odpłatności/decyzję o przyznaniu usług opiekuńczych, </a:t>
            </a:r>
            <a:r>
              <a:rPr lang="pl-PL" sz="1800" dirty="0" smtClean="0">
                <a:latin typeface="Garamond" panose="02020404030301010803" pitchFamily="18" charset="0"/>
              </a:rPr>
              <a:t>należy zmienić </a:t>
            </a:r>
            <a:r>
              <a:rPr lang="pl-PL" sz="1800" dirty="0">
                <a:latin typeface="Garamond" panose="02020404030301010803" pitchFamily="18" charset="0"/>
              </a:rPr>
              <a:t>od miesiąca stycznia 2020 r., z uwzględnieniem jednorazowego dochodu </a:t>
            </a:r>
            <a:r>
              <a:rPr lang="pl-PL" sz="1800" dirty="0" smtClean="0">
                <a:latin typeface="Garamond" panose="02020404030301010803" pitchFamily="18" charset="0"/>
              </a:rPr>
              <a:t>uzyskanego w </a:t>
            </a:r>
            <a:r>
              <a:rPr lang="pl-PL" sz="1800" dirty="0">
                <a:latin typeface="Garamond" panose="02020404030301010803" pitchFamily="18" charset="0"/>
              </a:rPr>
              <a:t>grudniu, przez okres 2 miesięcy tj. styczeń i luty 2020 r</a:t>
            </a:r>
            <a:r>
              <a:rPr lang="pl-PL" sz="1800" dirty="0" smtClean="0">
                <a:latin typeface="Garamond" panose="02020404030301010803" pitchFamily="18" charset="0"/>
              </a:rPr>
              <a:t>.</a:t>
            </a:r>
          </a:p>
          <a:p>
            <a:pPr marL="0" indent="0" algn="just">
              <a:buNone/>
            </a:pPr>
            <a:r>
              <a:rPr lang="pl-PL" sz="1800" dirty="0" smtClean="0">
                <a:solidFill>
                  <a:schemeClr val="tx1"/>
                </a:solidFill>
                <a:latin typeface="Garamond" panose="02020404030301010803" pitchFamily="18" charset="0"/>
              </a:rPr>
              <a:t>- </a:t>
            </a:r>
            <a:r>
              <a:rPr lang="pl-PL" sz="1800" dirty="0">
                <a:solidFill>
                  <a:schemeClr val="tx1"/>
                </a:solidFill>
                <a:latin typeface="Garamond" panose="02020404030301010803" pitchFamily="18" charset="0"/>
              </a:rPr>
              <a:t>D</a:t>
            </a:r>
            <a:r>
              <a:rPr lang="pl-PL" sz="1800" dirty="0" smtClean="0">
                <a:solidFill>
                  <a:schemeClr val="tx1"/>
                </a:solidFill>
                <a:latin typeface="Garamond" panose="02020404030301010803" pitchFamily="18" charset="0"/>
              </a:rPr>
              <a:t>ecyzje administracyjne należy odpowiednio uzasadnić stosownie do wymogu art. 104 K.p.a. (m.in. ochroną finansów publicznych, zabezpieczeniem potrzeb mieszkańca przez dps - art. 58 ust. 1 i 4 </a:t>
            </a:r>
            <a:r>
              <a:rPr lang="pl-PL" sz="1800" dirty="0" err="1" smtClean="0">
                <a:solidFill>
                  <a:schemeClr val="tx1"/>
                </a:solidFill>
                <a:latin typeface="Garamond" panose="02020404030301010803" pitchFamily="18" charset="0"/>
              </a:rPr>
              <a:t>u.p.s</a:t>
            </a:r>
            <a:r>
              <a:rPr lang="pl-PL" sz="1800" dirty="0" smtClean="0">
                <a:solidFill>
                  <a:schemeClr val="tx1"/>
                </a:solidFill>
                <a:latin typeface="Garamond" panose="02020404030301010803" pitchFamily="18" charset="0"/>
              </a:rPr>
              <a:t>., </a:t>
            </a:r>
            <a:endParaRPr lang="pl-PL" sz="1800" dirty="0">
              <a:solidFill>
                <a:schemeClr val="tx1"/>
              </a:solidFill>
              <a:latin typeface="Garamond" panose="02020404030301010803" pitchFamily="18" charset="0"/>
            </a:endParaRPr>
          </a:p>
        </p:txBody>
      </p:sp>
      <p:sp>
        <p:nvSpPr>
          <p:cNvPr id="3" name="Tytuł 2"/>
          <p:cNvSpPr>
            <a:spLocks noGrp="1"/>
          </p:cNvSpPr>
          <p:nvPr>
            <p:ph type="title"/>
          </p:nvPr>
        </p:nvSpPr>
        <p:spPr/>
        <p:txBody>
          <a:bodyPr>
            <a:normAutofit fontScale="90000"/>
          </a:bodyPr>
          <a:lstStyle/>
          <a:p>
            <a:r>
              <a:rPr lang="pl-PL" dirty="0" smtClean="0">
                <a:solidFill>
                  <a:schemeClr val="tx1"/>
                </a:solidFill>
                <a:latin typeface="Garamond" panose="02020404030301010803" pitchFamily="18" charset="0"/>
              </a:rPr>
              <a:t>Zmiana decyzji administracyjnej w związku </a:t>
            </a:r>
            <a:br>
              <a:rPr lang="pl-PL" dirty="0" smtClean="0">
                <a:solidFill>
                  <a:schemeClr val="tx1"/>
                </a:solidFill>
                <a:latin typeface="Garamond" panose="02020404030301010803" pitchFamily="18" charset="0"/>
              </a:rPr>
            </a:br>
            <a:r>
              <a:rPr lang="pl-PL" dirty="0" smtClean="0">
                <a:solidFill>
                  <a:schemeClr val="tx1"/>
                </a:solidFill>
                <a:latin typeface="Garamond" panose="02020404030301010803" pitchFamily="18" charset="0"/>
              </a:rPr>
              <a:t>z otrzymaniem świadczenia uzupełniającego</a:t>
            </a:r>
            <a:endParaRPr lang="pl-PL" dirty="0">
              <a:solidFill>
                <a:schemeClr val="tx1"/>
              </a:solidFill>
              <a:latin typeface="Garamond" panose="02020404030301010803" pitchFamily="18" charset="0"/>
            </a:endParaRPr>
          </a:p>
        </p:txBody>
      </p:sp>
    </p:spTree>
    <p:extLst>
      <p:ext uri="{BB962C8B-B14F-4D97-AF65-F5344CB8AC3E}">
        <p14:creationId xmlns:p14="http://schemas.microsoft.com/office/powerpoint/2010/main" val="46887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594338" y="1078523"/>
            <a:ext cx="9507416" cy="5262979"/>
          </a:xfrm>
          <a:prstGeom prst="rect">
            <a:avLst/>
          </a:prstGeom>
        </p:spPr>
        <p:txBody>
          <a:bodyPr wrap="square">
            <a:spAutoFit/>
          </a:bodyPr>
          <a:lstStyle/>
          <a:p>
            <a:pPr algn="just"/>
            <a:r>
              <a:rPr lang="pl-PL" sz="2800" b="1" u="sng" dirty="0">
                <a:solidFill>
                  <a:srgbClr val="0070C0"/>
                </a:solidFill>
                <a:effectLst>
                  <a:outerShdw blurRad="38100" dist="38100" dir="2700000" algn="tl">
                    <a:srgbClr val="000000">
                      <a:alpha val="43137"/>
                    </a:srgbClr>
                  </a:outerShdw>
                </a:effectLst>
                <a:latin typeface="Garamond" panose="02020404030301010803" pitchFamily="18" charset="0"/>
              </a:rPr>
              <a:t>RODZINNY DOM POMOCY </a:t>
            </a:r>
            <a:r>
              <a:rPr lang="pl-PL" sz="2800" b="1" u="sng" dirty="0">
                <a:solidFill>
                  <a:srgbClr val="0000CC"/>
                </a:solidFill>
                <a:effectLst>
                  <a:outerShdw blurRad="38100" dist="38100" dir="2700000" algn="tl">
                    <a:srgbClr val="000000">
                      <a:alpha val="43137"/>
                    </a:srgbClr>
                  </a:outerShdw>
                </a:effectLst>
                <a:latin typeface="Garamond" panose="02020404030301010803" pitchFamily="18" charset="0"/>
              </a:rPr>
              <a:t>art. 52 ust. 1</a:t>
            </a:r>
            <a:r>
              <a:rPr lang="pl-PL" sz="2800" b="1" dirty="0">
                <a:solidFill>
                  <a:srgbClr val="0000CC"/>
                </a:solidFill>
                <a:effectLst>
                  <a:outerShdw blurRad="38100" dist="38100" dir="2700000" algn="tl">
                    <a:srgbClr val="000000">
                      <a:alpha val="43137"/>
                    </a:srgbClr>
                  </a:outerShdw>
                </a:effectLst>
                <a:latin typeface="Garamond" panose="02020404030301010803" pitchFamily="18" charset="0"/>
              </a:rPr>
              <a:t> </a:t>
            </a:r>
            <a:r>
              <a:rPr lang="pl-PL" sz="2800" b="1" dirty="0" smtClean="0">
                <a:solidFill>
                  <a:srgbClr val="0000CC"/>
                </a:solidFill>
                <a:effectLst>
                  <a:outerShdw blurRad="38100" dist="38100" dir="2700000" algn="tl">
                    <a:srgbClr val="000000">
                      <a:alpha val="43137"/>
                    </a:srgbClr>
                  </a:outerShdw>
                </a:effectLst>
                <a:latin typeface="Garamond" panose="02020404030301010803" pitchFamily="18" charset="0"/>
              </a:rPr>
              <a:t>– </a:t>
            </a:r>
            <a:r>
              <a:rPr lang="pl-PL" sz="2800" b="1" dirty="0" smtClean="0">
                <a:solidFill>
                  <a:srgbClr val="FF0000"/>
                </a:solidFill>
                <a:effectLst>
                  <a:outerShdw blurRad="38100" dist="38100" dir="2700000" algn="tl">
                    <a:srgbClr val="000000">
                      <a:alpha val="43137"/>
                    </a:srgbClr>
                  </a:outerShdw>
                </a:effectLst>
                <a:latin typeface="Garamond" panose="02020404030301010803" pitchFamily="18" charset="0"/>
              </a:rPr>
              <a:t>BEZ ZMIAN</a:t>
            </a:r>
            <a:endParaRPr lang="pl-PL" sz="2800" b="1" dirty="0" smtClean="0">
              <a:solidFill>
                <a:srgbClr val="C00000"/>
              </a:solidFill>
              <a:effectLst>
                <a:outerShdw blurRad="38100" dist="38100" dir="2700000" algn="tl">
                  <a:srgbClr val="000000">
                    <a:alpha val="43137"/>
                  </a:srgbClr>
                </a:outerShdw>
              </a:effectLst>
              <a:latin typeface="Garamond" panose="02020404030301010803" pitchFamily="18" charset="0"/>
            </a:endParaRPr>
          </a:p>
          <a:p>
            <a:pPr algn="just"/>
            <a:r>
              <a:rPr lang="pl-PL" sz="2800" b="1" dirty="0" smtClean="0">
                <a:effectLst>
                  <a:outerShdw blurRad="38100" dist="38100" dir="2700000" algn="tl">
                    <a:srgbClr val="000000">
                      <a:alpha val="43137"/>
                    </a:srgbClr>
                  </a:outerShdw>
                </a:effectLst>
                <a:latin typeface="Garamond" panose="02020404030301010803" pitchFamily="18" charset="0"/>
              </a:rPr>
              <a:t>1</a:t>
            </a:r>
            <a:r>
              <a:rPr lang="pl-PL" sz="2800" b="1" dirty="0">
                <a:effectLst>
                  <a:outerShdw blurRad="38100" dist="38100" dir="2700000" algn="tl">
                    <a:srgbClr val="000000">
                      <a:alpha val="43137"/>
                    </a:srgbClr>
                  </a:outerShdw>
                </a:effectLst>
                <a:latin typeface="Garamond" panose="02020404030301010803" pitchFamily="18" charset="0"/>
              </a:rPr>
              <a:t>. W przypadku braku możliwości zapewnienia </a:t>
            </a:r>
            <a:r>
              <a:rPr lang="pl-PL" sz="2800" b="1" dirty="0">
                <a:solidFill>
                  <a:srgbClr val="FF0000"/>
                </a:solidFill>
                <a:effectLst>
                  <a:outerShdw blurRad="38100" dist="38100" dir="2700000" algn="tl">
                    <a:srgbClr val="000000">
                      <a:alpha val="43137"/>
                    </a:srgbClr>
                  </a:outerShdw>
                </a:effectLst>
                <a:latin typeface="Garamond" panose="02020404030301010803" pitchFamily="18" charset="0"/>
              </a:rPr>
              <a:t>usług opiekuńczych </a:t>
            </a:r>
            <a:r>
              <a:rPr lang="pl-PL" sz="2800" b="1" dirty="0">
                <a:effectLst>
                  <a:outerShdw blurRad="38100" dist="38100" dir="2700000" algn="tl">
                    <a:srgbClr val="000000">
                      <a:alpha val="43137"/>
                    </a:srgbClr>
                  </a:outerShdw>
                </a:effectLst>
                <a:latin typeface="Garamond" panose="02020404030301010803" pitchFamily="18" charset="0"/>
              </a:rPr>
              <a:t>w miejscu zamieszkania osoba wymagająca </a:t>
            </a:r>
            <a:r>
              <a:rPr lang="pl-PL" sz="2800" b="1" dirty="0" smtClean="0">
                <a:effectLst>
                  <a:outerShdw blurRad="38100" dist="38100" dir="2700000" algn="tl">
                    <a:srgbClr val="000000">
                      <a:alpha val="43137"/>
                    </a:srgbClr>
                  </a:outerShdw>
                </a:effectLst>
                <a:latin typeface="Garamond" panose="02020404030301010803" pitchFamily="18" charset="0"/>
              </a:rPr>
              <a:t/>
            </a:r>
            <a:br>
              <a:rPr lang="pl-PL" sz="2800" b="1" dirty="0" smtClean="0">
                <a:effectLst>
                  <a:outerShdw blurRad="38100" dist="38100" dir="2700000" algn="tl">
                    <a:srgbClr val="000000">
                      <a:alpha val="43137"/>
                    </a:srgbClr>
                  </a:outerShdw>
                </a:effectLst>
                <a:latin typeface="Garamond" panose="02020404030301010803" pitchFamily="18" charset="0"/>
              </a:rPr>
            </a:br>
            <a:r>
              <a:rPr lang="pl-PL" sz="2800" b="1" dirty="0" smtClean="0">
                <a:effectLst>
                  <a:outerShdw blurRad="38100" dist="38100" dir="2700000" algn="tl">
                    <a:srgbClr val="000000">
                      <a:alpha val="43137"/>
                    </a:srgbClr>
                  </a:outerShdw>
                </a:effectLst>
                <a:latin typeface="Garamond" panose="02020404030301010803" pitchFamily="18" charset="0"/>
              </a:rPr>
              <a:t>z </a:t>
            </a:r>
            <a:r>
              <a:rPr lang="pl-PL" sz="2800" b="1" dirty="0">
                <a:effectLst>
                  <a:outerShdw blurRad="38100" dist="38100" dir="2700000" algn="tl">
                    <a:srgbClr val="000000">
                      <a:alpha val="43137"/>
                    </a:srgbClr>
                  </a:outerShdw>
                </a:effectLst>
                <a:latin typeface="Garamond" panose="02020404030301010803" pitchFamily="18" charset="0"/>
              </a:rPr>
              <a:t>powodu wieku lub niepełnosprawności pomocy innych osób </a:t>
            </a:r>
            <a:r>
              <a:rPr lang="pl-PL" sz="2800" b="1" u="sng" dirty="0">
                <a:solidFill>
                  <a:srgbClr val="FF0000"/>
                </a:solidFill>
                <a:effectLst>
                  <a:outerShdw blurRad="38100" dist="38100" dir="2700000" algn="tl">
                    <a:srgbClr val="000000">
                      <a:alpha val="43137"/>
                    </a:srgbClr>
                  </a:outerShdw>
                </a:effectLst>
                <a:latin typeface="Garamond" panose="02020404030301010803" pitchFamily="18" charset="0"/>
              </a:rPr>
              <a:t>może korzystać z usług opiekuńczych i bytowych</a:t>
            </a:r>
            <a:r>
              <a:rPr lang="pl-PL" sz="2800" b="1" dirty="0">
                <a:solidFill>
                  <a:srgbClr val="FF0000"/>
                </a:solidFill>
                <a:effectLst>
                  <a:outerShdw blurRad="38100" dist="38100" dir="2700000" algn="tl">
                    <a:srgbClr val="000000">
                      <a:alpha val="43137"/>
                    </a:srgbClr>
                  </a:outerShdw>
                </a:effectLst>
                <a:latin typeface="Garamond" panose="02020404030301010803" pitchFamily="18" charset="0"/>
              </a:rPr>
              <a:t> w formie </a:t>
            </a:r>
            <a:r>
              <a:rPr lang="pl-PL" sz="2800" b="1" dirty="0" smtClean="0">
                <a:solidFill>
                  <a:srgbClr val="FF0000"/>
                </a:solidFill>
                <a:effectLst>
                  <a:outerShdw blurRad="38100" dist="38100" dir="2700000" algn="tl">
                    <a:srgbClr val="000000">
                      <a:alpha val="43137"/>
                    </a:srgbClr>
                  </a:outerShdw>
                </a:effectLst>
                <a:latin typeface="Garamond" panose="02020404030301010803" pitchFamily="18" charset="0"/>
              </a:rPr>
              <a:t>RODZINNEGO DOMU POMOCY.</a:t>
            </a:r>
          </a:p>
          <a:p>
            <a:pPr algn="just"/>
            <a:r>
              <a:rPr lang="pl-PL" sz="2800" b="1" dirty="0">
                <a:latin typeface="Garamond" panose="02020404030301010803" pitchFamily="18" charset="0"/>
              </a:rPr>
              <a:t>2. Rodzinny dom pomocy stanowi formę </a:t>
            </a:r>
            <a:r>
              <a:rPr lang="pl-PL" sz="2800" b="1" dirty="0">
                <a:solidFill>
                  <a:srgbClr val="0070C0"/>
                </a:solidFill>
                <a:latin typeface="Garamond" panose="02020404030301010803" pitchFamily="18" charset="0"/>
              </a:rPr>
              <a:t>usług opiekuńczych i bytowych świadczonych całodobowo </a:t>
            </a:r>
            <a:r>
              <a:rPr lang="pl-PL" sz="2800" b="1" dirty="0">
                <a:latin typeface="Garamond" panose="02020404030301010803" pitchFamily="18" charset="0"/>
              </a:rPr>
              <a:t>przez osobę fizyczną lub organizację pożytku publicznego dla </a:t>
            </a:r>
            <a:r>
              <a:rPr lang="pl-PL" sz="2800" b="1" dirty="0">
                <a:solidFill>
                  <a:srgbClr val="0070C0"/>
                </a:solidFill>
                <a:latin typeface="Garamond" panose="02020404030301010803" pitchFamily="18" charset="0"/>
              </a:rPr>
              <a:t>nie mniej niż trzech i nie więcej niż ośmiu zamieszkujących wspólnie osób </a:t>
            </a:r>
            <a:r>
              <a:rPr lang="pl-PL" sz="2800" b="1" dirty="0">
                <a:latin typeface="Garamond" panose="02020404030301010803" pitchFamily="18" charset="0"/>
              </a:rPr>
              <a:t>wymagających z powodu wieku lub niepełnosprawności wsparcia w tej formie</a:t>
            </a:r>
            <a:r>
              <a:rPr lang="pl-PL" sz="2800" b="1" dirty="0" smtClean="0">
                <a:latin typeface="Garamond" panose="02020404030301010803" pitchFamily="18" charset="0"/>
              </a:rPr>
              <a:t>.</a:t>
            </a:r>
            <a:endParaRPr lang="pl-PL" sz="2800" b="1" dirty="0">
              <a:latin typeface="Garamond" panose="02020404030301010803" pitchFamily="18" charset="0"/>
            </a:endParaRPr>
          </a:p>
        </p:txBody>
      </p:sp>
    </p:spTree>
    <p:extLst>
      <p:ext uri="{BB962C8B-B14F-4D97-AF65-F5344CB8AC3E}">
        <p14:creationId xmlns:p14="http://schemas.microsoft.com/office/powerpoint/2010/main" val="2548127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969477" y="1195755"/>
            <a:ext cx="9073661" cy="5170646"/>
          </a:xfrm>
          <a:prstGeom prst="rect">
            <a:avLst/>
          </a:prstGeom>
        </p:spPr>
        <p:txBody>
          <a:bodyPr wrap="square">
            <a:spAutoFit/>
          </a:bodyPr>
          <a:lstStyle/>
          <a:p>
            <a:pPr algn="just"/>
            <a:endParaRPr lang="pl-PL" b="1" dirty="0">
              <a:solidFill>
                <a:srgbClr val="FF0000"/>
              </a:solidFill>
              <a:effectLst>
                <a:outerShdw blurRad="38100" dist="38100" dir="2700000" algn="tl">
                  <a:srgbClr val="000000">
                    <a:alpha val="43137"/>
                  </a:srgbClr>
                </a:outerShdw>
              </a:effectLst>
              <a:latin typeface="Garamond" panose="02020404030301010803" pitchFamily="18" charset="0"/>
            </a:endParaRPr>
          </a:p>
          <a:p>
            <a:pPr algn="just"/>
            <a:r>
              <a:rPr lang="pl-PL" sz="4000" b="1" u="sng" dirty="0" smtClean="0">
                <a:solidFill>
                  <a:srgbClr val="FF0000"/>
                </a:solidFill>
                <a:latin typeface="Garamond" panose="02020404030301010803" pitchFamily="18" charset="0"/>
              </a:rPr>
              <a:t>Do art. 52 - DODANO ust. 2a</a:t>
            </a:r>
          </a:p>
          <a:p>
            <a:pPr algn="just"/>
            <a:r>
              <a:rPr lang="pl-PL" sz="4000" b="1" dirty="0" smtClean="0">
                <a:latin typeface="Garamond" panose="02020404030301010803" pitchFamily="18" charset="0"/>
              </a:rPr>
              <a:t>2a</a:t>
            </a:r>
            <a:r>
              <a:rPr lang="pl-PL" sz="4000" b="1" dirty="0">
                <a:latin typeface="Garamond" panose="02020404030301010803" pitchFamily="18" charset="0"/>
              </a:rPr>
              <a:t>. </a:t>
            </a:r>
            <a:r>
              <a:rPr lang="pl-PL" sz="4000" b="1" dirty="0" smtClean="0">
                <a:solidFill>
                  <a:srgbClr val="0070C0"/>
                </a:solidFill>
                <a:latin typeface="Garamond" panose="02020404030301010803" pitchFamily="18" charset="0"/>
              </a:rPr>
              <a:t>RODZINNY DOM POMOCY </a:t>
            </a:r>
            <a:r>
              <a:rPr lang="pl-PL" sz="4000" b="1" dirty="0" smtClean="0">
                <a:latin typeface="Garamond" panose="02020404030301010803" pitchFamily="18" charset="0"/>
              </a:rPr>
              <a:t>jest </a:t>
            </a:r>
            <a:r>
              <a:rPr lang="pl-PL" sz="4000" b="1" dirty="0">
                <a:latin typeface="Garamond" panose="02020404030301010803" pitchFamily="18" charset="0"/>
              </a:rPr>
              <a:t>prowadzony </a:t>
            </a:r>
            <a:r>
              <a:rPr lang="pl-PL" sz="4000" b="1" dirty="0">
                <a:solidFill>
                  <a:srgbClr val="FF0000"/>
                </a:solidFill>
                <a:latin typeface="Garamond" panose="02020404030301010803" pitchFamily="18" charset="0"/>
              </a:rPr>
              <a:t>na podstawie umowy </a:t>
            </a:r>
            <a:r>
              <a:rPr lang="pl-PL" sz="4000" b="1" dirty="0">
                <a:latin typeface="Garamond" panose="02020404030301010803" pitchFamily="18" charset="0"/>
              </a:rPr>
              <a:t>zawartej przez osobę fizyczną albo organizację pożytku publicznego </a:t>
            </a:r>
            <a:r>
              <a:rPr lang="pl-PL" sz="4000" b="1" dirty="0" smtClean="0">
                <a:latin typeface="Garamond" panose="02020404030301010803" pitchFamily="18" charset="0"/>
              </a:rPr>
              <a:t/>
            </a:r>
            <a:br>
              <a:rPr lang="pl-PL" sz="4000" b="1" dirty="0" smtClean="0">
                <a:latin typeface="Garamond" panose="02020404030301010803" pitchFamily="18" charset="0"/>
              </a:rPr>
            </a:br>
            <a:r>
              <a:rPr lang="pl-PL" sz="4000" b="1" u="sng" dirty="0" smtClean="0">
                <a:solidFill>
                  <a:srgbClr val="FF0000"/>
                </a:solidFill>
                <a:latin typeface="Garamond" panose="02020404030301010803" pitchFamily="18" charset="0"/>
              </a:rPr>
              <a:t>z </a:t>
            </a:r>
            <a:r>
              <a:rPr lang="pl-PL" sz="4000" b="1" u="sng" dirty="0">
                <a:solidFill>
                  <a:srgbClr val="FF0000"/>
                </a:solidFill>
                <a:latin typeface="Garamond" panose="02020404030301010803" pitchFamily="18" charset="0"/>
              </a:rPr>
              <a:t>gminą właściwą ze względu na miejsce położenia rodzinnego domu pomocy. </a:t>
            </a:r>
          </a:p>
          <a:p>
            <a:pPr algn="just"/>
            <a:r>
              <a:rPr lang="pl-PL" sz="3200" b="1" dirty="0">
                <a:latin typeface="Garamond" panose="02020404030301010803" pitchFamily="18" charset="0"/>
                <a:hlinkClick r:id="rId2" action="ppaction://hlinkfile"/>
              </a:rPr>
              <a:t> </a:t>
            </a:r>
            <a:endParaRPr lang="pl-PL" sz="3200" b="1" dirty="0">
              <a:solidFill>
                <a:srgbClr val="0000CC"/>
              </a:solidFill>
              <a:effectLst>
                <a:outerShdw blurRad="38100" dist="38100" dir="2700000" algn="tl">
                  <a:srgbClr val="000000">
                    <a:alpha val="43137"/>
                  </a:srgbClr>
                </a:outerShdw>
              </a:effectLst>
              <a:latin typeface="Garamond" panose="02020404030301010803" pitchFamily="18" charset="0"/>
            </a:endParaRPr>
          </a:p>
        </p:txBody>
      </p:sp>
    </p:spTree>
    <p:extLst>
      <p:ext uri="{BB962C8B-B14F-4D97-AF65-F5344CB8AC3E}">
        <p14:creationId xmlns:p14="http://schemas.microsoft.com/office/powerpoint/2010/main" val="3385611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ształt fali">
  <a:themeElements>
    <a:clrScheme name="Kształt fal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Kształt fal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ształt fal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1509</TotalTime>
  <Words>4188</Words>
  <Application>Microsoft Office PowerPoint</Application>
  <PresentationFormat>Panoramiczny</PresentationFormat>
  <Paragraphs>224</Paragraphs>
  <Slides>70</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70</vt:i4>
      </vt:variant>
    </vt:vector>
  </HeadingPairs>
  <TitlesOfParts>
    <vt:vector size="78" baseType="lpstr">
      <vt:lpstr>Arial</vt:lpstr>
      <vt:lpstr>Calibri</vt:lpstr>
      <vt:lpstr>Candara</vt:lpstr>
      <vt:lpstr>Garamond</vt:lpstr>
      <vt:lpstr>Symbol</vt:lpstr>
      <vt:lpstr>Times New Roman</vt:lpstr>
      <vt:lpstr>Wingdings</vt:lpstr>
      <vt:lpstr>Kształt fali</vt:lpstr>
      <vt:lpstr>NARADA  z OŚRODKAMI POMOCY SPOŁECZNEJ WOJEWÓDZTWA WARMIŃSKO-MAZURSKIEGO</vt:lpstr>
      <vt:lpstr>Prezentacja programu PowerPoint</vt:lpstr>
      <vt:lpstr>Prezentacja programu PowerPoint</vt:lpstr>
      <vt:lpstr>ZMIANY W USTAWIE O POMOCY SPOŁECZNEJ M.IN.</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Przepisy przejściowe Art. 4 ust. 1 ustawy z dnia 19 lipca 2019 r. </vt:lpstr>
      <vt:lpstr>Art. 4 ust. 2 ustawy z dnia 19 lipca 2019 r. </vt:lpstr>
      <vt:lpstr>Art. 4 ust. 3 ustawy z dnia 19 lipca 2019 r. </vt:lpstr>
      <vt:lpstr>Art. 4 ust. 4 ustawy z dnia 19 lipca 2019 r. </vt:lpstr>
      <vt:lpstr>Art. 4 ust. 5 ustawy z dnia 19 lipca 2019 r. </vt:lpstr>
      <vt:lpstr>Art. 4 ust. 6 ustawy z dnia 19 lipca 2019 r. </vt:lpstr>
      <vt:lpstr>Art. 4 ust. 7 ustawy z dnia 19 lipca 2019 r. </vt:lpstr>
      <vt:lpstr>Art. 4 ust. 8 ustawy z dnia 19 lipca 2019 r. </vt:lpstr>
      <vt:lpstr>Zmiana decyzji administracyjnej w związku  z otrzymaniem świadczenia uzupełniającego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Ustawa  z dnia 19 lipca 2019 r.</dc:title>
  <dc:creator>Anna Wilk</dc:creator>
  <cp:lastModifiedBy>Ewa Kordalska</cp:lastModifiedBy>
  <cp:revision>75</cp:revision>
  <dcterms:created xsi:type="dcterms:W3CDTF">2019-08-17T09:05:30Z</dcterms:created>
  <dcterms:modified xsi:type="dcterms:W3CDTF">2020-02-14T12:12:09Z</dcterms:modified>
</cp:coreProperties>
</file>