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286" r:id="rId4"/>
    <p:sldId id="293" r:id="rId5"/>
    <p:sldId id="285" r:id="rId6"/>
    <p:sldId id="288" r:id="rId7"/>
    <p:sldId id="275" r:id="rId8"/>
    <p:sldId id="276" r:id="rId9"/>
    <p:sldId id="277" r:id="rId10"/>
    <p:sldId id="278" r:id="rId11"/>
    <p:sldId id="279" r:id="rId12"/>
    <p:sldId id="308" r:id="rId13"/>
    <p:sldId id="307" r:id="rId14"/>
    <p:sldId id="309" r:id="rId15"/>
    <p:sldId id="280" r:id="rId16"/>
    <p:sldId id="281" r:id="rId17"/>
    <p:sldId id="262" r:id="rId18"/>
    <p:sldId id="263" r:id="rId19"/>
    <p:sldId id="259" r:id="rId20"/>
    <p:sldId id="261" r:id="rId21"/>
    <p:sldId id="264" r:id="rId22"/>
    <p:sldId id="265" r:id="rId23"/>
    <p:sldId id="266" r:id="rId24"/>
    <p:sldId id="267" r:id="rId25"/>
    <p:sldId id="268" r:id="rId26"/>
    <p:sldId id="270" r:id="rId27"/>
    <p:sldId id="269" r:id="rId28"/>
    <p:sldId id="271" r:id="rId29"/>
    <p:sldId id="287" r:id="rId30"/>
    <p:sldId id="272" r:id="rId31"/>
    <p:sldId id="273" r:id="rId32"/>
    <p:sldId id="274" r:id="rId33"/>
    <p:sldId id="257" r:id="rId34"/>
    <p:sldId id="283" r:id="rId35"/>
    <p:sldId id="300" r:id="rId36"/>
    <p:sldId id="305" r:id="rId37"/>
    <p:sldId id="295" r:id="rId38"/>
    <p:sldId id="296" r:id="rId39"/>
    <p:sldId id="297" r:id="rId40"/>
    <p:sldId id="298" r:id="rId41"/>
    <p:sldId id="299" r:id="rId42"/>
    <p:sldId id="301" r:id="rId43"/>
    <p:sldId id="302" r:id="rId44"/>
    <p:sldId id="303" r:id="rId45"/>
    <p:sldId id="304" r:id="rId46"/>
    <p:sldId id="290" r:id="rId47"/>
    <p:sldId id="292" r:id="rId48"/>
    <p:sldId id="282" r:id="rId4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13" Type="http://schemas.openxmlformats.org/officeDocument/2006/relationships/slide" Target="slides/slide12.xml" />
  <Relationship Id="rId18" Type="http://schemas.openxmlformats.org/officeDocument/2006/relationships/slide" Target="slides/slide17.xml" />
  <Relationship Id="rId26" Type="http://schemas.openxmlformats.org/officeDocument/2006/relationships/slide" Target="slides/slide25.xml" />
  <Relationship Id="rId39" Type="http://schemas.openxmlformats.org/officeDocument/2006/relationships/slide" Target="slides/slide38.xml" />
  <Relationship Id="rId3" Type="http://schemas.openxmlformats.org/officeDocument/2006/relationships/slide" Target="slides/slide2.xml" />
  <Relationship Id="rId21" Type="http://schemas.openxmlformats.org/officeDocument/2006/relationships/slide" Target="slides/slide20.xml" />
  <Relationship Id="rId34" Type="http://schemas.openxmlformats.org/officeDocument/2006/relationships/slide" Target="slides/slide33.xml" />
  <Relationship Id="rId42" Type="http://schemas.openxmlformats.org/officeDocument/2006/relationships/slide" Target="slides/slide41.xml" />
  <Relationship Id="rId47" Type="http://schemas.openxmlformats.org/officeDocument/2006/relationships/slide" Target="slides/slide46.xml" />
  <Relationship Id="rId50" Type="http://schemas.openxmlformats.org/officeDocument/2006/relationships/presProps" Target="presProps.xml" />
  <Relationship Id="rId7" Type="http://schemas.openxmlformats.org/officeDocument/2006/relationships/slide" Target="slides/slide6.xml" />
  <Relationship Id="rId12" Type="http://schemas.openxmlformats.org/officeDocument/2006/relationships/slide" Target="slides/slide11.xml" />
  <Relationship Id="rId17" Type="http://schemas.openxmlformats.org/officeDocument/2006/relationships/slide" Target="slides/slide16.xml" />
  <Relationship Id="rId25" Type="http://schemas.openxmlformats.org/officeDocument/2006/relationships/slide" Target="slides/slide24.xml" />
  <Relationship Id="rId33" Type="http://schemas.openxmlformats.org/officeDocument/2006/relationships/slide" Target="slides/slide32.xml" />
  <Relationship Id="rId38" Type="http://schemas.openxmlformats.org/officeDocument/2006/relationships/slide" Target="slides/slide37.xml" />
  <Relationship Id="rId46" Type="http://schemas.openxmlformats.org/officeDocument/2006/relationships/slide" Target="slides/slide45.xml" />
  <Relationship Id="rId2" Type="http://schemas.openxmlformats.org/officeDocument/2006/relationships/slide" Target="slides/slide1.xml" />
  <Relationship Id="rId16" Type="http://schemas.openxmlformats.org/officeDocument/2006/relationships/slide" Target="slides/slide15.xml" />
  <Relationship Id="rId20" Type="http://schemas.openxmlformats.org/officeDocument/2006/relationships/slide" Target="slides/slide19.xml" />
  <Relationship Id="rId29" Type="http://schemas.openxmlformats.org/officeDocument/2006/relationships/slide" Target="slides/slide28.xml" />
  <Relationship Id="rId41" Type="http://schemas.openxmlformats.org/officeDocument/2006/relationships/slide" Target="slides/slide40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24" Type="http://schemas.openxmlformats.org/officeDocument/2006/relationships/slide" Target="slides/slide23.xml" />
  <Relationship Id="rId32" Type="http://schemas.openxmlformats.org/officeDocument/2006/relationships/slide" Target="slides/slide31.xml" />
  <Relationship Id="rId37" Type="http://schemas.openxmlformats.org/officeDocument/2006/relationships/slide" Target="slides/slide36.xml" />
  <Relationship Id="rId40" Type="http://schemas.openxmlformats.org/officeDocument/2006/relationships/slide" Target="slides/slide39.xml" />
  <Relationship Id="rId45" Type="http://schemas.openxmlformats.org/officeDocument/2006/relationships/slide" Target="slides/slide44.xml" />
  <Relationship Id="rId53" Type="http://schemas.openxmlformats.org/officeDocument/2006/relationships/tableStyles" Target="tableStyles.xml" />
  <Relationship Id="rId5" Type="http://schemas.openxmlformats.org/officeDocument/2006/relationships/slide" Target="slides/slide4.xml" />
  <Relationship Id="rId15" Type="http://schemas.openxmlformats.org/officeDocument/2006/relationships/slide" Target="slides/slide14.xml" />
  <Relationship Id="rId23" Type="http://schemas.openxmlformats.org/officeDocument/2006/relationships/slide" Target="slides/slide22.xml" />
  <Relationship Id="rId28" Type="http://schemas.openxmlformats.org/officeDocument/2006/relationships/slide" Target="slides/slide27.xml" />
  <Relationship Id="rId36" Type="http://schemas.openxmlformats.org/officeDocument/2006/relationships/slide" Target="slides/slide35.xml" />
  <Relationship Id="rId49" Type="http://schemas.openxmlformats.org/officeDocument/2006/relationships/slide" Target="slides/slide48.xml" />
  <Relationship Id="rId10" Type="http://schemas.openxmlformats.org/officeDocument/2006/relationships/slide" Target="slides/slide9.xml" />
  <Relationship Id="rId19" Type="http://schemas.openxmlformats.org/officeDocument/2006/relationships/slide" Target="slides/slide18.xml" />
  <Relationship Id="rId31" Type="http://schemas.openxmlformats.org/officeDocument/2006/relationships/slide" Target="slides/slide30.xml" />
  <Relationship Id="rId44" Type="http://schemas.openxmlformats.org/officeDocument/2006/relationships/slide" Target="slides/slide43.xml" />
  <Relationship Id="rId52" Type="http://schemas.openxmlformats.org/officeDocument/2006/relationships/theme" Target="theme/theme1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slide" Target="slides/slide13.xml" />
  <Relationship Id="rId22" Type="http://schemas.openxmlformats.org/officeDocument/2006/relationships/slide" Target="slides/slide21.xml" />
  <Relationship Id="rId27" Type="http://schemas.openxmlformats.org/officeDocument/2006/relationships/slide" Target="slides/slide26.xml" />
  <Relationship Id="rId30" Type="http://schemas.openxmlformats.org/officeDocument/2006/relationships/slide" Target="slides/slide29.xml" />
  <Relationship Id="rId35" Type="http://schemas.openxmlformats.org/officeDocument/2006/relationships/slide" Target="slides/slide34.xml" />
  <Relationship Id="rId43" Type="http://schemas.openxmlformats.org/officeDocument/2006/relationships/slide" Target="slides/slide42.xml" />
  <Relationship Id="rId48" Type="http://schemas.openxmlformats.org/officeDocument/2006/relationships/slide" Target="slides/slide47.xml" />
  <Relationship Id="rId8" Type="http://schemas.openxmlformats.org/officeDocument/2006/relationships/slide" Target="slides/slide7.xml" />
  <Relationship Id="rId51" Type="http://schemas.openxmlformats.org/officeDocument/2006/relationships/viewProps" Target="viewProps.xml" />
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221D1-90FB-46FA-AC45-DBE71180575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F12CF-DB37-41B9-9346-04F435D43E7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14F76-F688-4547-8137-049CD257813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C724E-AEE9-4D58-8092-0030C926CD6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9A2AD-B3F0-460B-BD62-9A2DB4BB5A7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6F7D7-CC3D-46F1-8204-17FBFC6F2C2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C4D51-CE71-435C-A340-10ABF1369C2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C0F53-6F5E-4670-9E93-C00682D3696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EF21B-48F1-45E0-A87F-8C5B11CECC4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2BDDD-FD32-4E17-892D-47CE7826945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B37A-F90F-4B05-B322-564EDF5E8C5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FC5014-5011-4C7F-9BC7-EAEDBFD9F25C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4.xml.rels>&#65279;<?xml version="1.0" encoding="UTF-8" standalone="yes"?>
<Relationships xmlns="http://schemas.openxmlformats.org/package/2006/relationships">
  <Relationship Id="rId2" Type="http://schemas.openxmlformats.org/officeDocument/2006/relationships/hyperlink" Target="https://sklep.pkn.pl/?a=show&amp;m=product&amp;pid=545239&amp;page=1" TargetMode="External" />
  <Relationship Id="rId1" Type="http://schemas.openxmlformats.org/officeDocument/2006/relationships/slideLayout" Target="../slideLayouts/slideLayout2.xml" />
</Relationships>
</file>

<file path=ppt/slides/_rels/slide45.xml.rels>&#65279;<?xml version="1.0" encoding="UTF-8" standalone="yes"?>
<Relationships xmlns="http://schemas.openxmlformats.org/package/2006/relationships">
  <Relationship Id="rId3" Type="http://schemas.openxmlformats.org/officeDocument/2006/relationships/hyperlink" Target="http://en.wikipedia.org/wiki/W3C_recommendation" TargetMode="External" />
  <Relationship Id="rId2" Type="http://schemas.openxmlformats.org/officeDocument/2006/relationships/hyperlink" Target="http://pl.wikipedia.org/wiki/Request_For_Comments" TargetMode="External" />
  <Relationship Id="rId1" Type="http://schemas.openxmlformats.org/officeDocument/2006/relationships/slideLayout" Target="../slideLayouts/slideLayout2.xml" />
</Relationships>
</file>

<file path=ppt/slides/_rels/slide4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7.xml.rels>&#65279;<?xml version="1.0" encoding="UTF-8" standalone="yes"?>
<Relationships xmlns="http://schemas.openxmlformats.org/package/2006/relationships">
  <Relationship Id="rId2" Type="http://schemas.openxmlformats.org/officeDocument/2006/relationships/hyperlink" Target="http://archiwa.gov.pl/" TargetMode="External" />
  <Relationship Id="rId1" Type="http://schemas.openxmlformats.org/officeDocument/2006/relationships/slideLayout" Target="../slideLayouts/slideLayout2.xml" />
</Relationships>
</file>

<file path=ppt/slides/_rels/slide48.xml.rels>&#65279;<?xml version="1.0" encoding="UTF-8" standalone="yes"?>
<Relationships xmlns="http://schemas.openxmlformats.org/package/2006/relationships">
  <Relationship Id="rId2" Type="http://schemas.openxmlformats.org/officeDocument/2006/relationships/hyperlink" Target="mailto:Kazimierz.Schmidt@archiwa.gov.pl" TargetMode="External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692696"/>
            <a:ext cx="8424936" cy="3960440"/>
          </a:xfrm>
        </p:spPr>
        <p:txBody>
          <a:bodyPr/>
          <a:lstStyle/>
          <a:p>
            <a:r>
              <a:rPr lang="pl-PL" sz="4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Wdrażanie </a:t>
            </a:r>
            <a:r>
              <a:rPr lang="pl-PL" sz="4800" b="1" dirty="0" smtClean="0"/>
              <a:t>EZD </a:t>
            </a:r>
            <a:r>
              <a:rPr lang="pl-PL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 </a:t>
            </a:r>
            <a:r>
              <a:rPr lang="pl-PL" sz="4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punktu </a:t>
            </a:r>
            <a:r>
              <a:rPr lang="pl-PL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widzenia wymogów </a:t>
            </a:r>
            <a:r>
              <a:rPr lang="pl-PL" sz="4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rozporządzenia w sprawie Instrukcji </a:t>
            </a:r>
            <a:r>
              <a:rPr lang="pl-PL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kancelaryjnej</a:t>
            </a:r>
            <a:r>
              <a:rPr lang="pl-PL" sz="4800" b="1" dirty="0" smtClean="0"/>
              <a:t/>
            </a:r>
            <a:br>
              <a:rPr lang="pl-PL" sz="4800" b="1" dirty="0" smtClean="0"/>
            </a:br>
            <a:endParaRPr lang="pl-PL" sz="2200" b="1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79512" y="5473005"/>
            <a:ext cx="88217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l-PL" sz="1400" i="1" dirty="0"/>
              <a:t>przygotował Kazimierz Schmidt, </a:t>
            </a:r>
            <a:br>
              <a:rPr lang="pl-PL" sz="1400" i="1" dirty="0"/>
            </a:br>
            <a:r>
              <a:rPr lang="pl-PL" sz="1400" i="1" dirty="0" smtClean="0"/>
              <a:t>Naczelna Dyrekcja Archiwów Państwowych, Departament Kształtowania Narodowego Zasobu Archiwalnego</a:t>
            </a:r>
          </a:p>
          <a:p>
            <a:r>
              <a:rPr lang="pl-PL" sz="1400" i="1" dirty="0" smtClean="0"/>
              <a:t>Przygotowane na podstawie materiałów autora z seminariów i konferencji w latach 2011-2013 oraz materiałów ze spotkania  pt. Elektroniczne Zarządzanie Dokumentacją. Wdrożenie – praktyka – efekty </a:t>
            </a:r>
          </a:p>
          <a:p>
            <a:r>
              <a:rPr lang="pl-PL" sz="1400" i="1" dirty="0" smtClean="0"/>
              <a:t>(NDAP, Warszawa 22-23 października 2013 </a:t>
            </a:r>
            <a:r>
              <a:rPr lang="pl-PL" sz="1400" i="1" dirty="0" err="1" smtClean="0"/>
              <a:t>r</a:t>
            </a:r>
            <a:r>
              <a:rPr lang="pl-PL" sz="1400" i="1" dirty="0" smtClean="0"/>
              <a:t>).</a:t>
            </a:r>
          </a:p>
          <a:p>
            <a:endParaRPr lang="pl-PL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/>
              <a:t>Z przepisów </a:t>
            </a:r>
            <a:r>
              <a:rPr lang="pl-PL" sz="3600" b="1" dirty="0" smtClean="0"/>
              <a:t>kpa</a:t>
            </a:r>
            <a:br>
              <a:rPr lang="pl-PL" sz="3600" b="1" dirty="0" smtClean="0"/>
            </a:br>
            <a:r>
              <a:rPr lang="pl-PL" sz="2000" b="1" dirty="0" smtClean="0">
                <a:solidFill>
                  <a:srgbClr val="00B0F0"/>
                </a:solidFill>
              </a:rPr>
              <a:t>w wersji po zmianie z 10 stycznia 2014</a:t>
            </a:r>
            <a:endParaRPr lang="pl-PL" sz="3600" b="1" dirty="0">
              <a:solidFill>
                <a:srgbClr val="00B0F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400" b="1" dirty="0"/>
              <a:t>W jaki sposób można poinformować</a:t>
            </a:r>
          </a:p>
          <a:p>
            <a:pPr>
              <a:lnSpc>
                <a:spcPct val="80000"/>
              </a:lnSpc>
            </a:pPr>
            <a:r>
              <a:rPr lang="pl-PL" sz="2000" b="1" dirty="0"/>
              <a:t>Art. 42. </a:t>
            </a:r>
            <a:r>
              <a:rPr lang="pl-PL" sz="2000" dirty="0"/>
              <a:t>§ 1. Pisma doręcza się osobom fizycznym w ich mieszkaniu lub miejscu pracy.</a:t>
            </a:r>
          </a:p>
          <a:p>
            <a:pPr>
              <a:lnSpc>
                <a:spcPct val="80000"/>
              </a:lnSpc>
            </a:pPr>
            <a:r>
              <a:rPr lang="pl-PL" sz="2000" dirty="0"/>
              <a:t>§ 2. Pisma mogą być doręczone również w lokalu organu administracji publicznej, jeżeli przepisy szczególne nie stanowią inaczej </a:t>
            </a:r>
          </a:p>
          <a:p>
            <a:pPr>
              <a:lnSpc>
                <a:spcPct val="80000"/>
              </a:lnSpc>
            </a:pPr>
            <a:r>
              <a:rPr lang="pl-PL" sz="2000" b="1" dirty="0"/>
              <a:t>Art. 39</a:t>
            </a:r>
            <a:r>
              <a:rPr lang="pl-PL" sz="2000" b="1" baseline="30000" dirty="0"/>
              <a:t>1</a:t>
            </a:r>
            <a:r>
              <a:rPr lang="pl-PL" sz="2000" b="1" dirty="0"/>
              <a:t>.</a:t>
            </a:r>
            <a:r>
              <a:rPr lang="pl-PL" sz="2000" dirty="0"/>
              <a:t> </a:t>
            </a:r>
            <a:r>
              <a:rPr lang="pl-PL" sz="2000" dirty="0" smtClean="0">
                <a:solidFill>
                  <a:srgbClr val="00B0F0"/>
                </a:solidFill>
              </a:rPr>
              <a:t>(zmieniony)</a:t>
            </a:r>
            <a:r>
              <a:rPr lang="pl-PL" sz="2000" dirty="0" smtClean="0"/>
              <a:t> </a:t>
            </a:r>
            <a:r>
              <a:rPr lang="pl-PL" sz="2000" dirty="0"/>
              <a:t>§ 1. </a:t>
            </a:r>
            <a:r>
              <a:rPr lang="pl-PL" sz="2000" dirty="0" smtClean="0"/>
              <a:t>Doręczenie pism następuje za pomocą środków komunikacji elektronicznej w rozumieniu art. 2 </a:t>
            </a:r>
            <a:r>
              <a:rPr lang="pl-PL" sz="2000" dirty="0" err="1" smtClean="0"/>
              <a:t>pkt</a:t>
            </a:r>
            <a:r>
              <a:rPr lang="pl-PL" sz="2000" dirty="0" smtClean="0"/>
              <a:t> 5 ustawy z dnia 18 lipca 2002 r. o świadczeniu usług drogą elektroniczną (Dz. U. z 2013 r. poz. 1422), jeżeli strona lub inny uczestnik postępowania spełni jeden z następujących warunków:</a:t>
            </a:r>
            <a:endParaRPr lang="pl-PL" sz="2000" dirty="0"/>
          </a:p>
          <a:p>
            <a:pPr lvl="1">
              <a:lnSpc>
                <a:spcPct val="80000"/>
              </a:lnSpc>
            </a:pPr>
            <a:r>
              <a:rPr lang="pl-PL" sz="1800" dirty="0" smtClean="0"/>
              <a:t>1)  złoży podanie w formie dokumentu elektronicznego przez elektroniczną skrzynkę podawczą organu administracji publicznej;</a:t>
            </a:r>
          </a:p>
          <a:p>
            <a:pPr lvl="1">
              <a:lnSpc>
                <a:spcPct val="80000"/>
              </a:lnSpc>
            </a:pPr>
            <a:r>
              <a:rPr lang="pl-PL" sz="1800" dirty="0" smtClean="0"/>
              <a:t>2)  wystąpi do organu administracji publicznej o takie doręczenie i wskaże organowi administracji publicznej adres elektroniczny;</a:t>
            </a:r>
          </a:p>
          <a:p>
            <a:pPr lvl="1">
              <a:lnSpc>
                <a:spcPct val="80000"/>
              </a:lnSpc>
            </a:pPr>
            <a:r>
              <a:rPr lang="pl-PL" sz="1800" dirty="0" smtClean="0"/>
              <a:t>3)  wyrazi zgodę na doręczanie pism w postępowaniu za pomocą tych środków i wskaże organowi administracji publicznej adres elektroniczny.”</a:t>
            </a:r>
          </a:p>
          <a:p>
            <a:pPr>
              <a:lnSpc>
                <a:spcPct val="80000"/>
              </a:lnSpc>
            </a:pPr>
            <a:endParaRPr lang="pl-PL" sz="20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55576" y="6309320"/>
            <a:ext cx="8064500" cy="387798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</a:rPr>
              <a:t>Nie zawsze można doręczać elektronicznie</a:t>
            </a:r>
            <a:endParaRPr lang="pl-PL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/>
              <a:t>Z przepisów kpa </a:t>
            </a:r>
            <a:r>
              <a:rPr lang="pl-PL" sz="3600" b="1" dirty="0" smtClean="0"/>
              <a:t>2</a:t>
            </a:r>
            <a:br>
              <a:rPr lang="pl-PL" sz="3600" b="1" dirty="0" smtClean="0"/>
            </a:br>
            <a:r>
              <a:rPr lang="pl-PL" sz="2000" b="1" dirty="0" smtClean="0">
                <a:solidFill>
                  <a:srgbClr val="000000"/>
                </a:solidFill>
              </a:rPr>
              <a:t> </a:t>
            </a:r>
            <a:r>
              <a:rPr lang="pl-PL" sz="2000" b="1" dirty="0" smtClean="0">
                <a:solidFill>
                  <a:srgbClr val="00B0F0"/>
                </a:solidFill>
              </a:rPr>
              <a:t>w wersji po zmianie z 10 stycznia 2014</a:t>
            </a:r>
            <a:endParaRPr lang="pl-PL" sz="3600" b="1" dirty="0">
              <a:solidFill>
                <a:srgbClr val="00B0F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b="1" dirty="0"/>
              <a:t>Nawet jeśli uczestnik wyraził zgodę …</a:t>
            </a:r>
          </a:p>
          <a:p>
            <a:pPr>
              <a:lnSpc>
                <a:spcPct val="90000"/>
              </a:lnSpc>
            </a:pPr>
            <a:r>
              <a:rPr lang="pl-PL" sz="2000" b="1" dirty="0" smtClean="0"/>
              <a:t>Art. 39</a:t>
            </a:r>
            <a:r>
              <a:rPr lang="pl-PL" sz="2000" b="1" baseline="30000" dirty="0" smtClean="0"/>
              <a:t>1 </a:t>
            </a:r>
            <a:r>
              <a:rPr lang="pl-PL" sz="2000" dirty="0" smtClean="0"/>
              <a:t>§1d. </a:t>
            </a:r>
            <a:r>
              <a:rPr lang="pl-PL" sz="2000" dirty="0" smtClean="0">
                <a:solidFill>
                  <a:srgbClr val="00B0F0"/>
                </a:solidFill>
              </a:rPr>
              <a:t>(nowy)</a:t>
            </a:r>
            <a:r>
              <a:rPr lang="pl-PL" sz="2000" dirty="0" smtClean="0"/>
              <a:t> Jeżeli strona lub inny uczestnik postępowania zrezygnuje z doręczania pism za pomocą środków komunikacji elektronicznej, organ administracji publicznej doręcza pismo w sposób określony dla pisma w formie innej niż forma dokumentu elektronicznego.”;</a:t>
            </a:r>
            <a:endParaRPr lang="pl-PL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b="1" dirty="0"/>
              <a:t>…to i tak może z tego w każdej chwili zrezygnować.</a:t>
            </a:r>
          </a:p>
          <a:p>
            <a:pPr>
              <a:lnSpc>
                <a:spcPct val="90000"/>
              </a:lnSpc>
            </a:pPr>
            <a:endParaRPr lang="pl-PL" sz="2400" b="1" dirty="0"/>
          </a:p>
          <a:p>
            <a:pPr>
              <a:lnSpc>
                <a:spcPct val="90000"/>
              </a:lnSpc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 smtClean="0"/>
              <a:t>Art. 46 § 3. </a:t>
            </a:r>
            <a:r>
              <a:rPr lang="pl-PL" sz="1800" dirty="0" smtClean="0">
                <a:solidFill>
                  <a:srgbClr val="00B0F0"/>
                </a:solidFill>
              </a:rPr>
              <a:t>(zmienione) </a:t>
            </a:r>
            <a:r>
              <a:rPr lang="pl-PL" sz="1800" dirty="0" smtClean="0"/>
              <a:t>W przypadku doręczenia pisma za pomocą środków komunikacji elektronicznej doręczenie jest skuteczne, jeżeli adresat potwierdzi odbiór pisma w sposób, o którym mowa w § 4 </a:t>
            </a:r>
            <a:r>
              <a:rPr lang="pl-PL" sz="1800" dirty="0" err="1" smtClean="0"/>
              <a:t>pkt</a:t>
            </a:r>
            <a:r>
              <a:rPr lang="pl-PL" sz="1800" dirty="0" smtClean="0"/>
              <a:t> 3.</a:t>
            </a:r>
          </a:p>
          <a:p>
            <a:r>
              <a:rPr lang="pl-PL" sz="1800" dirty="0" smtClean="0"/>
              <a:t>§ 4. </a:t>
            </a:r>
            <a:r>
              <a:rPr lang="pl-PL" sz="1800" dirty="0" smtClean="0">
                <a:solidFill>
                  <a:srgbClr val="00B0F0"/>
                </a:solidFill>
              </a:rPr>
              <a:t>(praktycznie niezmienione)) </a:t>
            </a:r>
            <a:r>
              <a:rPr lang="pl-PL" sz="1800" dirty="0" smtClean="0"/>
              <a:t>W celu doręczenia pisma w formie dokumentu elektronicznego organ administracji publicznej przesyła na adres elektroniczny adresata zawiadomienie zawierające:</a:t>
            </a:r>
          </a:p>
          <a:p>
            <a:pPr lvl="1"/>
            <a:r>
              <a:rPr lang="pl-PL" sz="1600" dirty="0" smtClean="0"/>
              <a:t>1)   wskazanie, że adresat może odebrać pismo w formie dokumentu elektronicznego;</a:t>
            </a:r>
          </a:p>
          <a:p>
            <a:pPr lvl="1"/>
            <a:r>
              <a:rPr lang="pl-PL" sz="1600" dirty="0" smtClean="0"/>
              <a:t>2)   wskazanie adresu elektronicznego, z którego adresat może pobrać pismo i pod którym powinien dokonać potwierdzenia doręczenia pisma;</a:t>
            </a:r>
          </a:p>
          <a:p>
            <a:pPr lvl="1"/>
            <a:r>
              <a:rPr lang="pl-PL" sz="1600" dirty="0" smtClean="0"/>
              <a:t>3)   pouczenie dotyczące sposobu odbioru pisma, a w szczególności sposobu identyfikacji pod wskazanym adresem elektronicznym </a:t>
            </a:r>
            <a:r>
              <a:rPr lang="pl-PL" sz="1600" b="1" dirty="0" smtClean="0">
                <a:solidFill>
                  <a:srgbClr val="FF0000"/>
                </a:solidFill>
              </a:rPr>
              <a:t>w systemie teleinformatycznym organu administracji publicznej</a:t>
            </a:r>
            <a:r>
              <a:rPr lang="pl-PL" sz="1600" dirty="0" smtClean="0"/>
              <a:t>, oraz informację o wymogu podpisania urzędowego poświadczenia odbioru w sposób wskazany w art. 20a ustawy z dnia 17 lutego 2005 r. o informatyzacji działalności podmiotów realizujących zadania publiczne.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9552" y="33265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 przepisów kpa 3</a:t>
            </a:r>
            <a:br>
              <a:rPr kumimoji="0" lang="pl-PL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wersji po zmianie z 10 stycznia 2014</a:t>
            </a:r>
            <a:endParaRPr kumimoji="0" lang="pl-PL" sz="36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6093296"/>
            <a:ext cx="8064500" cy="683264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l-PL" sz="2400" b="1" dirty="0" smtClean="0">
                <a:solidFill>
                  <a:schemeClr val="tx2"/>
                </a:solidFill>
                <a:latin typeface="Times New Roman" pitchFamily="18" charset="0"/>
              </a:rPr>
              <a:t>Uwaga: doręczenie elektroniczne jest 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</a:rPr>
              <a:t>w systemie teleinformatycznym organu administracji publicznej </a:t>
            </a:r>
            <a:endParaRPr lang="pl-PL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 smtClean="0"/>
              <a:t>Art. 46 § 5. </a:t>
            </a:r>
            <a:r>
              <a:rPr lang="pl-PL" sz="1800" dirty="0" smtClean="0">
                <a:solidFill>
                  <a:srgbClr val="00B0F0"/>
                </a:solidFill>
              </a:rPr>
              <a:t>(nowe) </a:t>
            </a:r>
            <a:r>
              <a:rPr lang="pl-PL" sz="1800" dirty="0" smtClean="0"/>
              <a:t>W przypadku nieodebrania pisma w formie dokumentu elektronicznego w sposób, o którym mowa w § 4 </a:t>
            </a:r>
            <a:r>
              <a:rPr lang="pl-PL" sz="1800" dirty="0" err="1" smtClean="0"/>
              <a:t>pkt</a:t>
            </a:r>
            <a:r>
              <a:rPr lang="pl-PL" sz="1800" dirty="0" smtClean="0"/>
              <a:t> 3, organ administracji publicznej po upływie 7 dni, licząc od dnia wysłania zawiadomienia, przesyła powtórne zawiadomienie o możliwości odebrania tego pisma. </a:t>
            </a:r>
          </a:p>
          <a:p>
            <a:r>
              <a:rPr lang="pl-PL" sz="1800" dirty="0" smtClean="0"/>
              <a:t>§ 6. </a:t>
            </a:r>
            <a:r>
              <a:rPr lang="pl-PL" sz="1800" dirty="0" smtClean="0">
                <a:solidFill>
                  <a:srgbClr val="00B0F0"/>
                </a:solidFill>
              </a:rPr>
              <a:t>(nowe) </a:t>
            </a:r>
            <a:r>
              <a:rPr lang="pl-PL" sz="1800" dirty="0" smtClean="0"/>
              <a:t>W przypadku nieodebrania pisma doręczenie uważa się za dokonane po upływie czternastu dni, licząc od dnia przesłania pierwszego zawiadomienia.</a:t>
            </a:r>
          </a:p>
          <a:p>
            <a:r>
              <a:rPr lang="pl-PL" sz="1800" dirty="0" smtClean="0"/>
              <a:t>§ 7. </a:t>
            </a:r>
            <a:r>
              <a:rPr lang="pl-PL" sz="1800" dirty="0" smtClean="0">
                <a:solidFill>
                  <a:srgbClr val="00B0F0"/>
                </a:solidFill>
              </a:rPr>
              <a:t>(nowe) </a:t>
            </a:r>
            <a:r>
              <a:rPr lang="pl-PL" sz="1800" dirty="0" smtClean="0"/>
              <a:t>Zawiadomienia, o których mowa w § 4 i 5, mogą być automatycznie tworzone i przesyłane przez system teleinformatyczny organu administracji publicznej, a odbioru tych zawiadomień nie potwierdza się.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9552" y="33265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 przepisów kpa 4</a:t>
            </a:r>
            <a:br>
              <a:rPr kumimoji="0" lang="pl-PL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wersji po zmianie z 10 stycznia 2014</a:t>
            </a:r>
            <a:endParaRPr kumimoji="0" lang="pl-PL" sz="36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6093296"/>
            <a:ext cx="8280920" cy="387798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l-PL" sz="2400" b="1" dirty="0" smtClean="0">
                <a:solidFill>
                  <a:schemeClr val="tx2"/>
                </a:solidFill>
                <a:latin typeface="Times New Roman" pitchFamily="18" charset="0"/>
              </a:rPr>
              <a:t>Uwaga na § 6: wprowadzono fikcje doręczeń elektronicznych</a:t>
            </a:r>
            <a:endParaRPr lang="pl-PL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 smtClean="0"/>
              <a:t>§ 8. </a:t>
            </a:r>
            <a:r>
              <a:rPr lang="pl-PL" sz="1800" dirty="0" smtClean="0">
                <a:solidFill>
                  <a:srgbClr val="00B0F0"/>
                </a:solidFill>
              </a:rPr>
              <a:t>(nowe) </a:t>
            </a:r>
            <a:r>
              <a:rPr lang="pl-PL" sz="1800" dirty="0" smtClean="0"/>
              <a:t>W przypadku uznania pisma w formie dokumentu elektronicznego za doręczone na podstawie § 6 organ administracji publicznej umożliwia adresatowi pisma dostęp do treści pisma w formie dokumentu elektronicznego przez okres co najmniej 3 miesięcy od dnia uznania pisma w formie dokumentu elektronicznego za doręczone oraz do informacji o dacie uznania pisma za doręczone i datach wysłania zawiadomień, o których mowa w § 4 i 5, w swoim systemie teleinformatycznym.</a:t>
            </a:r>
          </a:p>
          <a:p>
            <a:r>
              <a:rPr lang="pl-PL" sz="1800" dirty="0" smtClean="0"/>
              <a:t>§ 9. </a:t>
            </a:r>
            <a:r>
              <a:rPr lang="pl-PL" sz="1800" dirty="0" smtClean="0">
                <a:solidFill>
                  <a:srgbClr val="00B0F0"/>
                </a:solidFill>
              </a:rPr>
              <a:t>(niezmienione poprzednio w §5) </a:t>
            </a:r>
            <a:r>
              <a:rPr lang="pl-PL" sz="1800" dirty="0" smtClean="0"/>
              <a:t>Warunki techniczne i organizacyjne doręczenia pisma w formie dokumentu elektronicznego określają przepisy ustawy, o której mowa w § 4 </a:t>
            </a:r>
            <a:r>
              <a:rPr lang="pl-PL" sz="1800" dirty="0" err="1" smtClean="0"/>
              <a:t>pkt</a:t>
            </a:r>
            <a:r>
              <a:rPr lang="pl-PL" sz="1800" dirty="0" smtClean="0"/>
              <a:t> 3.</a:t>
            </a:r>
          </a:p>
          <a:p>
            <a:r>
              <a:rPr lang="pl-PL" sz="1800" dirty="0" smtClean="0"/>
              <a:t>§ 10. </a:t>
            </a:r>
            <a:r>
              <a:rPr lang="pl-PL" sz="1800" dirty="0" smtClean="0">
                <a:solidFill>
                  <a:srgbClr val="00B0F0"/>
                </a:solidFill>
              </a:rPr>
              <a:t>(niezmienione poprzednio w §6) </a:t>
            </a:r>
            <a:r>
              <a:rPr lang="pl-PL" sz="1800" dirty="0" smtClean="0"/>
              <a:t>Doręczenie pisma w formie dokumentu elektronicznego do podmiotu publicznego w rozumieniu przepisów ustawy, o której mowa w § 4 </a:t>
            </a:r>
            <a:r>
              <a:rPr lang="pl-PL" sz="1800" dirty="0" err="1" smtClean="0"/>
              <a:t>pkt</a:t>
            </a:r>
            <a:r>
              <a:rPr lang="pl-PL" sz="1800" dirty="0" smtClean="0"/>
              <a:t> 3, następuje przez elektroniczną skrzynkę podawczą tego podmiotu, w sposób określony w tej ustawie.”;</a:t>
            </a:r>
            <a:endParaRPr lang="pl-PL" sz="18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9552" y="33265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 przepisów kpa 5</a:t>
            </a:r>
            <a:br>
              <a:rPr kumimoji="0" lang="pl-PL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wersji po zmianie z 10 stycznia 2014</a:t>
            </a:r>
            <a:endParaRPr kumimoji="0" lang="pl-PL" sz="36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6093296"/>
            <a:ext cx="8280920" cy="683264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l-PL" sz="2400" b="1" dirty="0" smtClean="0">
                <a:solidFill>
                  <a:schemeClr val="tx2"/>
                </a:solidFill>
                <a:latin typeface="Times New Roman" pitchFamily="18" charset="0"/>
              </a:rPr>
              <a:t>Uwaga na §10: publicznemu wysyła się wprost na jego skrzynkę (bo ją ma!) w nie w sposób określony w </a:t>
            </a:r>
            <a:r>
              <a:rPr lang="pl-PL" sz="2000" dirty="0" smtClean="0"/>
              <a:t>§4</a:t>
            </a:r>
            <a:endParaRPr lang="pl-PL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652463"/>
          </a:xfrm>
        </p:spPr>
        <p:txBody>
          <a:bodyPr/>
          <a:lstStyle/>
          <a:p>
            <a:pPr algn="l"/>
            <a:r>
              <a:rPr lang="pl-PL" sz="3200" b="1"/>
              <a:t>Okres przejściowy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43597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/>
              <a:t>Teza: jak bardzo byśmy się nie starali, to nie da się w dającym się zaplanować czasie całkowicie zastąpić pismem elektronicznym pisma papierowego (czy taka teza wymaga jeszcze udowodnienia?) </a:t>
            </a:r>
          </a:p>
          <a:p>
            <a:pPr>
              <a:lnSpc>
                <a:spcPct val="80000"/>
              </a:lnSpc>
            </a:pPr>
            <a:r>
              <a:rPr lang="pl-PL" sz="2400"/>
              <a:t>Choć </a:t>
            </a:r>
            <a:r>
              <a:rPr lang="pl-PL" sz="2400" b="1" u="sng"/>
              <a:t>nie należy rezygnować z dążenia do tego aby całkowicie zastąpić papier w poszczególnych procesach administracyjnych</a:t>
            </a:r>
            <a:r>
              <a:rPr lang="pl-PL" sz="2400"/>
              <a:t> trzeba przewidzieć istnienie dualnej dokumentacji w jednej i tej samej sprawie.</a:t>
            </a:r>
          </a:p>
          <a:p>
            <a:pPr>
              <a:lnSpc>
                <a:spcPct val="80000"/>
              </a:lnSpc>
            </a:pPr>
            <a:r>
              <a:rPr lang="pl-PL" sz="2400"/>
              <a:t>Ale jednocześnie pozwolić aby podmioty </a:t>
            </a:r>
            <a:r>
              <a:rPr lang="pl-PL" sz="2400" u="sng"/>
              <a:t>przygotowane</a:t>
            </a:r>
            <a:r>
              <a:rPr lang="pl-PL" sz="2400"/>
              <a:t> technicznie i organizacyjnie do tworzenia akt spraw w postaci elektronicznej nie były zmuszane do prowadzenia podwójnej dokumentacji tych samych spraw (elektronicznie i dodatkowo na papierze)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/>
              <a:t>Ograniczenia i możliwości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400" dirty="0"/>
              <a:t>Należy podkreślić, że </a:t>
            </a:r>
            <a:r>
              <a:rPr lang="pl-PL" sz="2400" dirty="0" smtClean="0"/>
              <a:t>jak dotąd nie wolno pisma utrwalonego na papierze wybrakować  </a:t>
            </a:r>
            <a:r>
              <a:rPr lang="pl-PL" sz="2400" dirty="0"/>
              <a:t>po wykonaniu odwzorowania cyfrowego </a:t>
            </a:r>
            <a:r>
              <a:rPr lang="pl-PL" sz="2400" dirty="0" smtClean="0"/>
              <a:t>- </a:t>
            </a:r>
            <a:r>
              <a:rPr lang="pl-PL" sz="2400" u="sng" dirty="0" smtClean="0"/>
              <a:t>papiery, </a:t>
            </a:r>
            <a:r>
              <a:rPr lang="pl-PL" sz="2400" u="sng" dirty="0"/>
              <a:t>które </a:t>
            </a:r>
            <a:r>
              <a:rPr lang="pl-PL" sz="2400" b="1" u="sng" dirty="0"/>
              <a:t>przyszły</a:t>
            </a:r>
            <a:r>
              <a:rPr lang="pl-PL" sz="2400" u="sng" dirty="0"/>
              <a:t> trzeba </a:t>
            </a:r>
            <a:r>
              <a:rPr lang="pl-PL" sz="2400" u="sng" dirty="0" smtClean="0"/>
              <a:t>przechować</a:t>
            </a:r>
            <a:r>
              <a:rPr lang="pl-PL" sz="2400" dirty="0" smtClean="0"/>
              <a:t> </a:t>
            </a:r>
            <a:r>
              <a:rPr lang="pl-PL" sz="2400" dirty="0"/>
              <a:t>-  przynajmniej do czasu zmian </a:t>
            </a:r>
            <a:r>
              <a:rPr lang="pl-PL" sz="2400" dirty="0" smtClean="0"/>
              <a:t>ustawowych (jak dotąd ustawodawca zachowuje ostrożność, także ustawa z 10 stycznia 2014 o zmianie ustawy o informatyzacji … tego nie podejmuje) 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Ale podmioty tworzące akta spraw w postaci elektronicznej:</a:t>
            </a:r>
          </a:p>
          <a:p>
            <a:pPr lvl="1">
              <a:lnSpc>
                <a:spcPct val="90000"/>
              </a:lnSpc>
            </a:pPr>
            <a:r>
              <a:rPr lang="pl-PL" sz="2400" dirty="0"/>
              <a:t>nie </a:t>
            </a:r>
            <a:r>
              <a:rPr lang="pl-PL" sz="2400" dirty="0" smtClean="0"/>
              <a:t>muszą już tworzyć </a:t>
            </a:r>
            <a:r>
              <a:rPr lang="pl-PL" sz="2400" dirty="0"/>
              <a:t>własnych papierów</a:t>
            </a:r>
          </a:p>
          <a:p>
            <a:pPr lvl="1">
              <a:lnSpc>
                <a:spcPct val="90000"/>
              </a:lnSpc>
            </a:pPr>
            <a:r>
              <a:rPr lang="pl-PL" sz="2400" u="sng" dirty="0"/>
              <a:t>n</a:t>
            </a:r>
            <a:r>
              <a:rPr lang="pl-PL" sz="2400" u="sng" dirty="0" smtClean="0"/>
              <a:t>awet nie mają </a:t>
            </a:r>
            <a:r>
              <a:rPr lang="pl-PL" sz="2400" u="sng" dirty="0"/>
              <a:t>obowiązku trzymania papierowych kopii tego co zostało na papierze </a:t>
            </a:r>
            <a:r>
              <a:rPr lang="pl-PL" sz="2400" b="1" u="sng" dirty="0" smtClean="0"/>
              <a:t>wysłane</a:t>
            </a: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 papierze lub w </a:t>
            </a:r>
            <a:r>
              <a:rPr lang="pl-PL" b="1" dirty="0" smtClean="0"/>
              <a:t>EZD</a:t>
            </a:r>
            <a:br>
              <a:rPr lang="pl-PL" b="1" dirty="0" smtClean="0"/>
            </a:br>
            <a:r>
              <a:rPr lang="pl-PL" sz="3600" b="1" dirty="0" smtClean="0"/>
              <a:t>(ale elastycznie)</a:t>
            </a:r>
            <a:endParaRPr lang="pl-PL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68887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pl-PL" sz="2000" dirty="0"/>
              <a:t>Można wybrać</a:t>
            </a:r>
          </a:p>
          <a:p>
            <a:pPr marL="838200" lvl="1" indent="-381000">
              <a:lnSpc>
                <a:spcPct val="80000"/>
              </a:lnSpc>
            </a:pPr>
            <a:r>
              <a:rPr lang="pl-PL" sz="1800" dirty="0"/>
              <a:t>(§1 ust. 2) </a:t>
            </a:r>
            <a:r>
              <a:rPr lang="pl-PL" sz="1800" i="1" dirty="0"/>
              <a:t>Czynności kancelaryjne są wykonywane w systemie tradycyjnym lub w systemie EZD</a:t>
            </a:r>
          </a:p>
          <a:p>
            <a:pPr marL="457200" indent="-457200">
              <a:lnSpc>
                <a:spcPct val="80000"/>
              </a:lnSpc>
            </a:pPr>
            <a:r>
              <a:rPr lang="pl-PL" sz="2000" dirty="0"/>
              <a:t>Decyduje kierownik podmiotu</a:t>
            </a:r>
          </a:p>
          <a:p>
            <a:pPr marL="838200" lvl="1" indent="-381000">
              <a:lnSpc>
                <a:spcPct val="80000"/>
              </a:lnSpc>
            </a:pPr>
            <a:r>
              <a:rPr lang="pl-PL" sz="1800" i="1" dirty="0"/>
              <a:t>(</a:t>
            </a:r>
            <a:r>
              <a:rPr lang="pl-PL" sz="1800" dirty="0"/>
              <a:t>ust. 3)</a:t>
            </a:r>
            <a:r>
              <a:rPr lang="pl-PL" sz="1800" i="1" dirty="0"/>
              <a:t> Kierownik podmiotu wskazuje, który z systemów wykonywania czynności kancelaryjnych, o których mowa w ust. 2, jest podstawowym sposobem dokumentowania przebiegu załatwiania i rozstrzygania spraw dla danego podmiotu.</a:t>
            </a:r>
            <a:r>
              <a:rPr lang="pl-PL" sz="1800" dirty="0"/>
              <a:t> </a:t>
            </a:r>
            <a:endParaRPr lang="pl-PL" sz="1800" i="1" dirty="0"/>
          </a:p>
          <a:p>
            <a:pPr marL="457200" indent="-457200">
              <a:lnSpc>
                <a:spcPct val="80000"/>
              </a:lnSpc>
            </a:pPr>
            <a:r>
              <a:rPr lang="pl-PL" sz="2000" dirty="0"/>
              <a:t>Powrót do tradycji zabroniony</a:t>
            </a:r>
          </a:p>
          <a:p>
            <a:pPr marL="838200" lvl="1" indent="-381000">
              <a:lnSpc>
                <a:spcPct val="80000"/>
              </a:lnSpc>
            </a:pPr>
            <a:r>
              <a:rPr lang="pl-PL" sz="1800" dirty="0"/>
              <a:t>(ust. 4) </a:t>
            </a:r>
            <a:r>
              <a:rPr lang="pl-PL" sz="1800" i="1" dirty="0"/>
              <a:t>Po wskazaniu systemu EZD jako podstawowego sposobu dokumentowania przebiegu załatwiania i rozstrzygania spraw ponowne wskazanie systemu tradycyjnego jest niedopuszczalne</a:t>
            </a:r>
            <a:r>
              <a:rPr lang="pl-PL" sz="1800" dirty="0"/>
              <a:t> </a:t>
            </a:r>
          </a:p>
          <a:p>
            <a:pPr marL="457200" indent="-457200">
              <a:lnSpc>
                <a:spcPct val="80000"/>
              </a:lnSpc>
            </a:pPr>
            <a:r>
              <a:rPr lang="pl-PL" sz="2000" dirty="0"/>
              <a:t>Możliwe wyjątki</a:t>
            </a:r>
          </a:p>
          <a:p>
            <a:pPr marL="838200" lvl="1" indent="-381000">
              <a:lnSpc>
                <a:spcPct val="80000"/>
              </a:lnSpc>
            </a:pPr>
            <a:r>
              <a:rPr lang="pl-PL" sz="1800" dirty="0"/>
              <a:t>(ust. 5) Dokonując wyboru systemu, kierownik podmiotu może wskazać wyjątki od podstawowego sposobu dokumentowania przebiegu załatwiania i rozstrzygania spraw przez określenie klas z wykazu akt, których będą one dotyczyć, oraz wskazanie, w jakim systemie będą prowadzone.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O wyjątkach (opisane w §1 ust.6)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 dirty="0"/>
              <a:t>Jeśli prawo </a:t>
            </a:r>
            <a:r>
              <a:rPr lang="pl-PL" sz="2800" b="1" dirty="0" smtClean="0"/>
              <a:t>wprost </a:t>
            </a:r>
            <a:r>
              <a:rPr lang="pl-PL" sz="2800" dirty="0" smtClean="0"/>
              <a:t>wymaga </a:t>
            </a:r>
            <a:r>
              <a:rPr lang="pl-PL" sz="2800" dirty="0"/>
              <a:t>na papierze (albo elektronicznie) </a:t>
            </a:r>
            <a:endParaRPr lang="pl-PL" sz="2800" i="1" u="sng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pl-PL" sz="2800" dirty="0"/>
              <a:t>Zdefiniowano proces i wdrożono  elektroniczną usługę publiczną (wtedy to co jest tak realizowane „zostaje” w postaci elektronicznej)</a:t>
            </a:r>
          </a:p>
          <a:p>
            <a:pPr>
              <a:lnSpc>
                <a:spcPct val="90000"/>
              </a:lnSpc>
            </a:pPr>
            <a:endParaRPr lang="pl-PL" sz="2800" i="1" u="sng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pl-PL" sz="2800" dirty="0"/>
              <a:t>istnieją ważne przyczyny organizacyjne i techniczne uniemożliwiające stosowanie podstawowego sposobu dokumentowania przebiegu załatwiania i rozstrzygania spraw</a:t>
            </a:r>
            <a:endParaRPr lang="pl-PL" sz="2800" i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pl-PL" sz="2800" dirty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419475" y="1989138"/>
            <a:ext cx="1633538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oczywiste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042988" y="3683000"/>
            <a:ext cx="6777037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aby opłacało się tworzyć usługi elektroniczne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971550" y="5876925"/>
            <a:ext cx="4613275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„wytrych” na wszelki wypadek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/>
              <a:t>§10 - </a:t>
            </a:r>
            <a:r>
              <a:rPr lang="pl-PL" sz="3600" i="1"/>
              <a:t>„wykonywanie czynności kancelaryjnych</a:t>
            </a:r>
            <a:r>
              <a:rPr lang="pl-PL" sz="3600"/>
              <a:t>” w systemie – czyli co?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69850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800"/>
              <a:t>Wszystko… czyli: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Prowadzenie rejestrów przesyłek (wpływających i wychodzących) oraz </a:t>
            </a:r>
            <a:br>
              <a:rPr lang="pl-PL" sz="2400"/>
            </a:br>
            <a:r>
              <a:rPr lang="pl-PL" sz="2400"/>
              <a:t>spisów spraw (pkt 1) - 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Wykonywanie dekretacji (pkt 2)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Wykonywanie akceptacji (podpisywanie </a:t>
            </a:r>
            <a:r>
              <a:rPr lang="pl-PL" sz="2400" b="1" u="sng"/>
              <a:t>odpowiednim</a:t>
            </a:r>
            <a:r>
              <a:rPr lang="pl-PL" sz="2400"/>
              <a:t> podpisem elektronicznym) (pkt 3)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prowadzenia możliwych do zrealizowania w systemie EZD, innych potrzebnych rejestrów lub ewidencji, z wyłączeniem rejestrów lub ewidencji prowadzonych w dedykowanych do załatwiania określonych rodzajów spraw systemach teleinformatycznych innych niż EZD (pkt 4)</a:t>
            </a:r>
          </a:p>
          <a:p>
            <a:pPr>
              <a:lnSpc>
                <a:spcPct val="80000"/>
              </a:lnSpc>
            </a:pPr>
            <a:endParaRPr lang="pl-PL" sz="2800"/>
          </a:p>
        </p:txBody>
      </p:sp>
      <p:sp>
        <p:nvSpPr>
          <p:cNvPr id="5128" name="AutoShape 8"/>
          <p:cNvSpPr>
            <a:spLocks/>
          </p:cNvSpPr>
          <p:nvPr/>
        </p:nvSpPr>
        <p:spPr bwMode="auto">
          <a:xfrm>
            <a:off x="6875463" y="4292600"/>
            <a:ext cx="504825" cy="1800225"/>
          </a:xfrm>
          <a:prstGeom prst="rightBrace">
            <a:avLst>
              <a:gd name="adj1" fmla="val 2971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5130" name="AutoShape 10"/>
          <p:cNvSpPr>
            <a:spLocks/>
          </p:cNvSpPr>
          <p:nvPr/>
        </p:nvSpPr>
        <p:spPr bwMode="auto">
          <a:xfrm>
            <a:off x="6443663" y="2133600"/>
            <a:ext cx="511175" cy="2087563"/>
          </a:xfrm>
          <a:prstGeom prst="rightBrace">
            <a:avLst>
              <a:gd name="adj1" fmla="val 34032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948488" y="2346325"/>
            <a:ext cx="216058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600" b="1">
                <a:solidFill>
                  <a:srgbClr val="FF3300"/>
                </a:solidFill>
              </a:rPr>
              <a:t>aby jednoznacznie wykluczyć możliwość działania „papierowego” kierownictwa w elektronicznym urzędzie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380288" y="4581525"/>
            <a:ext cx="1584325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600" b="1" u="sng">
                <a:solidFill>
                  <a:srgbClr val="FF3300"/>
                </a:solidFill>
              </a:rPr>
              <a:t>Uwaga wyjątek! </a:t>
            </a:r>
          </a:p>
          <a:p>
            <a:pPr>
              <a:spcBef>
                <a:spcPct val="50000"/>
              </a:spcBef>
            </a:pPr>
            <a:r>
              <a:rPr lang="pl-PL" sz="1600" b="1">
                <a:solidFill>
                  <a:srgbClr val="FF3300"/>
                </a:solidFill>
              </a:rPr>
              <a:t>aby opłacało się tworzyć usługi elektroniczne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Plan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Co to jest system EZD</a:t>
            </a:r>
          </a:p>
          <a:p>
            <a:r>
              <a:rPr lang="pl-PL" sz="2800" dirty="0" smtClean="0"/>
              <a:t>Dlaczego takie systemy mogą być użyteczne</a:t>
            </a:r>
          </a:p>
          <a:p>
            <a:r>
              <a:rPr lang="pl-PL" sz="2800" dirty="0" smtClean="0"/>
              <a:t>Wymagania instrukcji kancelaryjnej (wskazanie i omówienie niektórych przepisów)</a:t>
            </a:r>
          </a:p>
          <a:p>
            <a:r>
              <a:rPr lang="pl-PL" sz="2800" dirty="0" smtClean="0"/>
              <a:t>System EZD jako system teleinformatyczny (podlegający także innym przepisom)</a:t>
            </a:r>
          </a:p>
          <a:p>
            <a:r>
              <a:rPr lang="pl-PL" sz="2800" dirty="0" smtClean="0"/>
              <a:t>Na co zwracają uwagę praktycy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/>
              <a:t>§13 - rejestracja wpływów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400"/>
              <a:t>Rejestracja polega na przyporządkowaniu metadanych (ust. 2)</a:t>
            </a:r>
          </a:p>
          <a:p>
            <a:pPr>
              <a:lnSpc>
                <a:spcPct val="80000"/>
              </a:lnSpc>
            </a:pPr>
            <a:r>
              <a:rPr lang="pl-PL" sz="2400"/>
              <a:t>To przyporządkowanie może to się odbywać automatycznie (ust.2) </a:t>
            </a:r>
          </a:p>
          <a:p>
            <a:pPr>
              <a:lnSpc>
                <a:spcPct val="80000"/>
              </a:lnSpc>
            </a:pPr>
            <a:endParaRPr lang="pl-PL" sz="2400"/>
          </a:p>
          <a:p>
            <a:pPr>
              <a:lnSpc>
                <a:spcPct val="80000"/>
              </a:lnSpc>
            </a:pPr>
            <a:endParaRPr lang="pl-PL" sz="2400"/>
          </a:p>
          <a:p>
            <a:pPr>
              <a:lnSpc>
                <a:spcPct val="80000"/>
              </a:lnSpc>
            </a:pPr>
            <a:endParaRPr lang="pl-PL" sz="2400"/>
          </a:p>
          <a:p>
            <a:pPr>
              <a:lnSpc>
                <a:spcPct val="80000"/>
              </a:lnSpc>
            </a:pPr>
            <a:endParaRPr lang="pl-PL" sz="2400"/>
          </a:p>
          <a:p>
            <a:pPr>
              <a:lnSpc>
                <a:spcPct val="80000"/>
              </a:lnSpc>
            </a:pPr>
            <a:endParaRPr lang="pl-PL" sz="2400"/>
          </a:p>
          <a:p>
            <a:r>
              <a:rPr lang="pl-PL" sz="2400"/>
              <a:t>Dodanie metadanych nie musi być od razu, ale może być w trakcie załatwiania sprawy</a:t>
            </a:r>
          </a:p>
          <a:p>
            <a:pPr>
              <a:lnSpc>
                <a:spcPct val="80000"/>
              </a:lnSpc>
            </a:pPr>
            <a:r>
              <a:rPr lang="pl-PL" sz="2400"/>
              <a:t>Unikatowy (niepowtarzalny) identyfikator</a:t>
            </a:r>
          </a:p>
          <a:p>
            <a:pPr>
              <a:lnSpc>
                <a:spcPct val="80000"/>
              </a:lnSpc>
            </a:pPr>
            <a:endParaRPr lang="pl-PL" sz="24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28675" y="2997200"/>
            <a:ext cx="7920038" cy="1562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Na przykład gdy „wystawiony” zostanie formularz automatycznie zbierający niezbędne metadane lub wymagający ich podania przez wnoszącego pismo</a:t>
            </a:r>
          </a:p>
          <a:p>
            <a:r>
              <a:rPr lang="pl-PL" sz="2400" b="1" i="1">
                <a:solidFill>
                  <a:srgbClr val="FF0000"/>
                </a:solidFill>
              </a:rPr>
              <a:t>(niestety z papierem tak się nie da)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/>
              <a:t>§17 – wpływy na papierze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marL="609600" indent="-609600"/>
            <a:r>
              <a:rPr lang="pl-PL" sz="2800"/>
              <a:t>Oznaczenie wpływu identyfikatorem (ust.1) możliwym do przeczytania „gołym okiem” (ust.2)</a:t>
            </a:r>
          </a:p>
          <a:p>
            <a:pPr marL="609600" indent="-609600"/>
            <a:r>
              <a:rPr lang="pl-PL" sz="2800"/>
              <a:t>Zamiana papierów na dokumenty elektroniczne (ust. 4) ale z wyjątkami:</a:t>
            </a:r>
          </a:p>
          <a:p>
            <a:pPr marL="990600" lvl="1" indent="-533400"/>
            <a:r>
              <a:rPr lang="pl-PL" sz="2400"/>
              <a:t>duuuuża strona (na przykład A3 i większe);</a:t>
            </a:r>
          </a:p>
          <a:p>
            <a:pPr marL="990600" lvl="1" indent="-533400"/>
            <a:r>
              <a:rPr lang="pl-PL" sz="2400"/>
              <a:t>duuuużo stron;</a:t>
            </a:r>
          </a:p>
          <a:p>
            <a:pPr marL="990600" lvl="1" indent="-533400"/>
            <a:r>
              <a:rPr lang="pl-PL" sz="2400"/>
              <a:t>treść (nie wolno skanować bo…), forma lub postać (np. nie da się odwzorować bo to obraz olejny w ramie albo… pustak ceramiczny)</a:t>
            </a:r>
            <a:r>
              <a:rPr lang="pl-PL" sz="1800"/>
              <a:t>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042988" y="6092825"/>
            <a:ext cx="6910387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Po czym papiery do składu chronologicznego!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pl-PL" sz="4000" b="1" dirty="0"/>
              <a:t>§18 – poczta elektroniczna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91513" cy="525621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 dirty="0"/>
              <a:t>Poczta elektroniczna też może stanowić wpływ odzwierciedlający załatwianie spraw), ale: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2400" dirty="0"/>
              <a:t>Można automatycznie usuwać spam i wiadomości zawierające złośliwe oprogramowanie (ust.1)</a:t>
            </a:r>
          </a:p>
          <a:p>
            <a:pPr marL="990600" lvl="1" indent="-533400">
              <a:lnSpc>
                <a:spcPct val="80000"/>
              </a:lnSpc>
            </a:pPr>
            <a:endParaRPr lang="pl-PL" sz="2400" dirty="0"/>
          </a:p>
          <a:p>
            <a:pPr marL="990600" lvl="1" indent="-533400">
              <a:lnSpc>
                <a:spcPct val="80000"/>
              </a:lnSpc>
            </a:pPr>
            <a:endParaRPr lang="pl-PL" sz="2400" dirty="0"/>
          </a:p>
          <a:p>
            <a:pPr marL="990600" lvl="1" indent="-533400">
              <a:lnSpc>
                <a:spcPct val="80000"/>
              </a:lnSpc>
            </a:pPr>
            <a:endParaRPr lang="pl-PL" sz="2400" dirty="0"/>
          </a:p>
          <a:p>
            <a:pPr marL="990600" lvl="1" indent="-533400">
              <a:lnSpc>
                <a:spcPct val="80000"/>
              </a:lnSpc>
            </a:pPr>
            <a:endParaRPr lang="pl-PL" sz="2400" dirty="0"/>
          </a:p>
          <a:p>
            <a:pPr marL="990600" lvl="1" indent="-533400">
              <a:lnSpc>
                <a:spcPct val="80000"/>
              </a:lnSpc>
            </a:pPr>
            <a:endParaRPr lang="pl-PL" sz="2400" dirty="0" smtClean="0"/>
          </a:p>
          <a:p>
            <a:pPr marL="990600" lvl="1" indent="-533400">
              <a:lnSpc>
                <a:spcPct val="80000"/>
              </a:lnSpc>
            </a:pPr>
            <a:endParaRPr lang="pl-PL" sz="2400" dirty="0" smtClean="0"/>
          </a:p>
          <a:p>
            <a:pPr marL="990600" lvl="1" indent="-533400">
              <a:lnSpc>
                <a:spcPct val="80000"/>
              </a:lnSpc>
            </a:pPr>
            <a:r>
              <a:rPr lang="pl-PL" sz="2400" dirty="0" smtClean="0"/>
              <a:t>Selekcja </a:t>
            </a:r>
            <a:r>
              <a:rPr lang="pl-PL" sz="2400" dirty="0"/>
              <a:t>przesyłek po „</a:t>
            </a:r>
            <a:r>
              <a:rPr lang="pl-PL" sz="2400" dirty="0" err="1"/>
              <a:t>odsianu</a:t>
            </a:r>
            <a:r>
              <a:rPr lang="pl-PL" sz="2400" dirty="0"/>
              <a:t>” spamu (ust.2)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2400" dirty="0"/>
              <a:t>Nie wszystkie przesyłki pocztą elektroniczną w rejestrze wpływów (uznaniowość prowadzącego sprawę) – (ust.3-5)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2400" dirty="0"/>
              <a:t>Zakaz drukowania i powtórnego skanowania (ust.6)    </a:t>
            </a:r>
          </a:p>
          <a:p>
            <a:pPr marL="990600" lvl="1" indent="-533400">
              <a:lnSpc>
                <a:spcPct val="80000"/>
              </a:lnSpc>
            </a:pPr>
            <a:endParaRPr lang="pl-PL" sz="12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pl-PL" sz="1200" dirty="0"/>
              <a:t>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9750" y="2636838"/>
            <a:ext cx="8394700" cy="193899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000" b="1" i="1" dirty="0">
                <a:solidFill>
                  <a:srgbClr val="0070C0"/>
                </a:solidFill>
              </a:rPr>
              <a:t>Ważne: jeśli chcesz mieć pewność doręczenia: wysyłaj na elektroniczną skrzynkę podawczą wystawiającą UPO. </a:t>
            </a:r>
          </a:p>
          <a:p>
            <a:r>
              <a:rPr lang="pl-PL" sz="2000" b="1" i="1" dirty="0">
                <a:solidFill>
                  <a:srgbClr val="0070C0"/>
                </a:solidFill>
              </a:rPr>
              <a:t>Potwierdzone to jest także w rozporządzeniu Prezesa Rady Ministrów wydanym na podst. </a:t>
            </a:r>
            <a:r>
              <a:rPr lang="pl-PL" sz="2000" b="1" i="1" dirty="0" smtClean="0">
                <a:solidFill>
                  <a:srgbClr val="0070C0"/>
                </a:solidFill>
              </a:rPr>
              <a:t>Art. </a:t>
            </a:r>
            <a:r>
              <a:rPr lang="pl-PL" sz="2000" b="1" i="1" dirty="0">
                <a:solidFill>
                  <a:srgbClr val="0070C0"/>
                </a:solidFill>
              </a:rPr>
              <a:t>16 ust. 3 ustawy o </a:t>
            </a:r>
            <a:r>
              <a:rPr lang="pl-PL" sz="2000" b="1" i="1" dirty="0" smtClean="0">
                <a:solidFill>
                  <a:srgbClr val="0070C0"/>
                </a:solidFill>
              </a:rPr>
              <a:t>informatyzacji</a:t>
            </a:r>
          </a:p>
          <a:p>
            <a:r>
              <a:rPr lang="pl-PL" sz="2000" b="1" i="1" dirty="0" smtClean="0">
                <a:solidFill>
                  <a:srgbClr val="FF0000"/>
                </a:solidFill>
              </a:rPr>
              <a:t>Uwaga! W trakcie (niewielkich) zmian zob. http://legislacja.rcl.gov.pl/lista/4/projekt/197841</a:t>
            </a:r>
            <a:endParaRPr lang="pl-PL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777875"/>
          </a:xfrm>
        </p:spPr>
        <p:txBody>
          <a:bodyPr/>
          <a:lstStyle/>
          <a:p>
            <a:r>
              <a:rPr lang="pl-PL" sz="3600" b="1"/>
              <a:t>§19 – elektroniczna skrzynka podawcza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435975" cy="525621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/>
              <a:t>Uwaga wyjątek: wpływy automatycznie rejestrowane w dedykowanym systemie teleinformatycznym (ust.1 pkt 1)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r>
              <a:rPr lang="pl-PL" sz="2400"/>
              <a:t>Ważny warunek: można nie rejestrować wpływu w EZD, jeżeli system dedykowany, umożliwia wyszukiwanie i sortowanie co najmniej według daty wpływu i według podmiotu, od którego przesyłka pochodzi</a:t>
            </a:r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r>
              <a:rPr lang="pl-PL" sz="2400"/>
              <a:t>Wpływy nieprzeznaczone do automatycznego rejestrowania</a:t>
            </a:r>
            <a:endParaRPr lang="pl-PL" sz="26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187450" y="2170113"/>
            <a:ext cx="6777038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aby opłacało się tworzyć usługi elektroniczne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87450" y="6237288"/>
            <a:ext cx="4105275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do EZD  przesyłka + UPO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185863" y="4122738"/>
            <a:ext cx="6842125" cy="11064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200" b="1" i="1">
                <a:solidFill>
                  <a:srgbClr val="FF0000"/>
                </a:solidFill>
              </a:rPr>
              <a:t>nie jest wyłącznie rejestrem wynikowym odnotowującym tylko kto wprowadził dane, a nie na jakiej podstawie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777875"/>
          </a:xfrm>
        </p:spPr>
        <p:txBody>
          <a:bodyPr/>
          <a:lstStyle/>
          <a:p>
            <a:r>
              <a:rPr lang="pl-PL" sz="3600" b="1"/>
              <a:t>§20 – przekazane na informatycznym nośniku danych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435975" cy="439261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/>
              <a:t>Dostrzeganie nośników dołączonych do pisma na papierze – to też przesyłka na nosniku (ust.1)</a:t>
            </a:r>
          </a:p>
          <a:p>
            <a:pPr marL="609600" indent="-609600">
              <a:lnSpc>
                <a:spcPct val="80000"/>
              </a:lnSpc>
            </a:pPr>
            <a:r>
              <a:rPr lang="pl-PL" sz="2400"/>
              <a:t>Przeniesienie zawartości nośnika do systemu EZD (ust.3) albo pozostawienie na tym nośniku (ust.4).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185863" y="3284538"/>
            <a:ext cx="7346950" cy="22923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Uwaga! – w przypadku przekazywania dokumentu elektronicznego na informatycznym nośniku danych – przekazuje się dokument wraz z tym nośnikiem (zob. rozporządzenie Prezesa Rady Ministrów wydane na podst. art. 16 ust. 3 ustawy o informatyzacji)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777875"/>
          </a:xfrm>
        </p:spPr>
        <p:txBody>
          <a:bodyPr/>
          <a:lstStyle/>
          <a:p>
            <a:r>
              <a:rPr lang="pl-PL" sz="3600" b="1"/>
              <a:t>§21 – rozdział wpływów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975" cy="525621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 dirty="0"/>
              <a:t>Rozdział do właściwych komórek lub osób może realizować punkt kancelaryjny (wg podziału zadań i kompetencji w danym podmiocie) </a:t>
            </a:r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  <a:p>
            <a:pPr marL="609600" indent="-609600">
              <a:lnSpc>
                <a:spcPct val="80000"/>
              </a:lnSpc>
            </a:pPr>
            <a:endParaRPr lang="pl-PL" sz="2400" dirty="0" smtClean="0"/>
          </a:p>
          <a:p>
            <a:pPr marL="609600" indent="-609600">
              <a:lnSpc>
                <a:spcPct val="80000"/>
              </a:lnSpc>
            </a:pPr>
            <a:r>
              <a:rPr lang="pl-PL" sz="2400" dirty="0" smtClean="0"/>
              <a:t>Rozdział </a:t>
            </a:r>
            <a:r>
              <a:rPr lang="pl-PL" sz="2400" dirty="0"/>
              <a:t>może być realizowany automatycznie (ust.2)</a:t>
            </a:r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87450" y="2205038"/>
            <a:ext cx="7416800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 dirty="0" smtClean="0">
                <a:solidFill>
                  <a:srgbClr val="FF0000"/>
                </a:solidFill>
              </a:rPr>
              <a:t>Rozdział to nie dekretacja.</a:t>
            </a:r>
          </a:p>
          <a:p>
            <a:r>
              <a:rPr lang="pl-PL" sz="2400" b="1" i="1" dirty="0" smtClean="0">
                <a:solidFill>
                  <a:srgbClr val="FF0000"/>
                </a:solidFill>
              </a:rPr>
              <a:t>Dekretacja ma </a:t>
            </a:r>
            <a:r>
              <a:rPr lang="pl-PL" sz="2400" b="1" i="1" dirty="0">
                <a:solidFill>
                  <a:srgbClr val="FF0000"/>
                </a:solidFill>
              </a:rPr>
              <a:t>sens tylko wtedy, gdy nie jest oczywiste gdzie przekazać przesyłkę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777875"/>
          </a:xfrm>
        </p:spPr>
        <p:txBody>
          <a:bodyPr/>
          <a:lstStyle/>
          <a:p>
            <a:r>
              <a:rPr lang="pl-PL" sz="3600" b="1"/>
              <a:t>§22- §23 – skład chronologiczny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975" cy="525621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/>
              <a:t>§22 ust.1 – dopuszczenie kilku składów </a:t>
            </a:r>
          </a:p>
          <a:p>
            <a:pPr marL="609600" indent="-609600">
              <a:lnSpc>
                <a:spcPct val="80000"/>
              </a:lnSpc>
            </a:pPr>
            <a:r>
              <a:rPr lang="pl-PL" sz="2400"/>
              <a:t>§22 ust.2 – wypożyczenia ze składu</a:t>
            </a:r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r>
              <a:rPr lang="pl-PL" sz="2400"/>
              <a:t>§23 ust.1 – wyodrębnione (od reszty) przesyłki dla których nie wykonano pełnego odwzorowania cyfrowego,</a:t>
            </a:r>
          </a:p>
          <a:p>
            <a:pPr marL="609600" indent="-609600">
              <a:lnSpc>
                <a:spcPct val="80000"/>
              </a:lnSpc>
            </a:pPr>
            <a:r>
              <a:rPr lang="pl-PL" sz="2400"/>
              <a:t>§23 ust.2 – wyodrębnione (od reszty) informatyczne nośniki danych, których zawartości nie skopiowano do EZD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42988" y="2205038"/>
            <a:ext cx="7632700" cy="1562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„Uciążliwe” wypożyczenia ze składu  (karty zastępcze) albo odnotowanie wypożyczenia w EZD (ale po co wypożyczać to co jest dostępne w „skanie”?)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116013" y="6021388"/>
            <a:ext cx="74168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Żeby kiedyś łatwiej było „wyrzucić” resztę (jeśli zostanie dopuszczone przez ustawodawcę)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777875"/>
          </a:xfrm>
        </p:spPr>
        <p:txBody>
          <a:bodyPr/>
          <a:lstStyle/>
          <a:p>
            <a:r>
              <a:rPr lang="pl-PL" sz="3600" b="1"/>
              <a:t>§24 – dekretacja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975" cy="525621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/>
              <a:t>Rozdział do właściwych komórek lub osób może realizować punkt kancelaryjny (wg podziału zadań i kompetencji w danym podmiocie) </a:t>
            </a:r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r>
              <a:rPr lang="pl-PL" sz="2400"/>
              <a:t>Rozdział może być realizowany automatycznie (ust.2)</a:t>
            </a:r>
          </a:p>
          <a:p>
            <a:pPr marL="609600" indent="-609600">
              <a:lnSpc>
                <a:spcPct val="80000"/>
              </a:lnSpc>
            </a:pPr>
            <a:endParaRPr lang="pl-PL" sz="240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87450" y="2205038"/>
            <a:ext cx="74168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>
                <a:solidFill>
                  <a:srgbClr val="FF0000"/>
                </a:solidFill>
              </a:rPr>
              <a:t>dekretacja ma sens tylko wtedy, gdy nie jest oczywiste gdzie przekazać przesyłkę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777875"/>
          </a:xfrm>
        </p:spPr>
        <p:txBody>
          <a:bodyPr/>
          <a:lstStyle/>
          <a:p>
            <a:r>
              <a:rPr lang="pl-PL" sz="3600" b="1"/>
              <a:t>§27 – automatyczny spis spraw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975" cy="525621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 dirty="0"/>
              <a:t>Dane odnoszące się do całego spisu (ust.1 </a:t>
            </a:r>
            <a:r>
              <a:rPr lang="pl-PL" sz="2400" dirty="0" err="1"/>
              <a:t>pkt</a:t>
            </a:r>
            <a:r>
              <a:rPr lang="pl-PL" sz="2400" dirty="0"/>
              <a:t> 1) i dane odnoszące się do każdej sprawy (ust.1 </a:t>
            </a:r>
            <a:r>
              <a:rPr lang="pl-PL" sz="2400" dirty="0" err="1"/>
              <a:t>pkt</a:t>
            </a:r>
            <a:r>
              <a:rPr lang="pl-PL" sz="2400" dirty="0"/>
              <a:t> 2) </a:t>
            </a:r>
          </a:p>
          <a:p>
            <a:pPr marL="609600" indent="-609600">
              <a:lnSpc>
                <a:spcPct val="80000"/>
              </a:lnSpc>
            </a:pPr>
            <a:r>
              <a:rPr lang="pl-PL" sz="2400" dirty="0"/>
              <a:t>Dowolność kształtowania spisów spraw wg klas wykazu akt i/lub okresów chronologicznych (ust.2)</a:t>
            </a:r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900113" y="2781300"/>
            <a:ext cx="7416800" cy="313932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UWAGA na </a:t>
            </a:r>
            <a:r>
              <a:rPr lang="pl-PL" b="1" u="sng" dirty="0" smtClean="0">
                <a:solidFill>
                  <a:srgbClr val="FF0000"/>
                </a:solidFill>
              </a:rPr>
              <a:t>metrykę sprawy, o której mowa w kpa</a:t>
            </a:r>
            <a:endParaRPr lang="pl-PL" b="1" u="sng" dirty="0">
              <a:solidFill>
                <a:srgbClr val="FF0000"/>
              </a:solidFill>
            </a:endParaRPr>
          </a:p>
          <a:p>
            <a:r>
              <a:rPr lang="pl-PL" dirty="0">
                <a:solidFill>
                  <a:srgbClr val="FF0000"/>
                </a:solidFill>
              </a:rPr>
              <a:t>Art. 66a</a:t>
            </a:r>
            <a:r>
              <a:rPr lang="pl-PL" dirty="0" smtClean="0">
                <a:solidFill>
                  <a:srgbClr val="FF0000"/>
                </a:solidFill>
              </a:rPr>
              <a:t>. § </a:t>
            </a:r>
            <a:r>
              <a:rPr lang="pl-PL" dirty="0">
                <a:solidFill>
                  <a:srgbClr val="FF0000"/>
                </a:solidFill>
              </a:rPr>
              <a:t>1. W aktach sprawy zakłada się metrykę sprawy w formie pisemnej lub elektronicznej.</a:t>
            </a:r>
          </a:p>
          <a:p>
            <a:r>
              <a:rPr lang="pl-PL" dirty="0">
                <a:solidFill>
                  <a:srgbClr val="FF0000"/>
                </a:solidFill>
              </a:rPr>
              <a:t>§ 2. W treści metryki sprawy wskazuje  się wszystkie osoby, które uczestniczyły w podejmowaniu czynności w postępowaniu administracyjnym oraz określa się wszystkie podejmowane przez te osoby czynności wraz z odpowiednim odesłaniem do dokumentów zachowanych w formie pisemnej lub elektronicznej określających te czynności.</a:t>
            </a:r>
          </a:p>
          <a:p>
            <a:r>
              <a:rPr lang="pl-PL" dirty="0">
                <a:solidFill>
                  <a:srgbClr val="FF0000"/>
                </a:solidFill>
              </a:rPr>
              <a:t>§ 3. Metryka sprawy, wraz z dokumentami do których odsyła, stanowi obowiązkową część akt sprawy i jest na bieżąco aktualizowana.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9"/>
            <a:ext cx="8507412" cy="490066"/>
          </a:xfrm>
        </p:spPr>
        <p:txBody>
          <a:bodyPr/>
          <a:lstStyle/>
          <a:p>
            <a:r>
              <a:rPr lang="pl-PL" sz="3600" b="1" dirty="0" smtClean="0"/>
              <a:t>EZD a metryka sprawy</a:t>
            </a:r>
            <a:endParaRPr lang="pl-PL" sz="3600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712968" cy="525621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pl-PL" sz="2000" dirty="0" smtClean="0"/>
              <a:t>Zgodnie z rozporządzeniem </a:t>
            </a:r>
            <a:r>
              <a:rPr lang="pl-PL" sz="2000" dirty="0" err="1" smtClean="0"/>
              <a:t>MAiC</a:t>
            </a:r>
            <a:r>
              <a:rPr lang="pl-PL" sz="2000" dirty="0" smtClean="0"/>
              <a:t> z d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nia </a:t>
            </a:r>
            <a:r>
              <a:rPr lang="pl-PL" sz="2000" dirty="0" smtClean="0"/>
              <a:t>6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marca 2012 r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w sprawie wzoru i sposobu prowadzenia metryki sprawy</a:t>
            </a:r>
          </a:p>
          <a:p>
            <a:pPr marL="609600" indent="-609600">
              <a:lnSpc>
                <a:spcPct val="80000"/>
              </a:lnSpc>
            </a:pP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§ 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1. Jeżeli dokumentacja odzwierciedlająca przebieg załatwiania spraw powstaje w systemie 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teleinformatycznym przeznaczonym 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elektronicznego zarządzania dokumentacją, umożliwiającym wykonywanie w nim czynności 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kancelaryjnych, dokumentowanie 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przebiegu załatwiania spraw oraz gromadzenie i tworzenie dokumentów elektronicznych, to 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metrykę sprawy 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stanowi widok chronologicznego zestawienia czynności w sprawie, 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zawierający:</a:t>
            </a:r>
          </a:p>
          <a:p>
            <a:pPr marL="609600" indent="-609600">
              <a:lnSpc>
                <a:spcPct val="80000"/>
              </a:lnSpc>
            </a:pP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oznaczenie sprawy (data wszczęcia lub znak sprawy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</a:p>
          <a:p>
            <a:pPr marL="609600" indent="-609600">
              <a:lnSpc>
                <a:spcPct val="80000"/>
              </a:lnSpc>
            </a:pP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tytuł sprawy (zwięzłe określenie przedmiotu sprawy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</a:p>
          <a:p>
            <a:pPr marL="609600" indent="-609600">
              <a:lnSpc>
                <a:spcPct val="80000"/>
              </a:lnSpc>
            </a:pP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datę dokonanej 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czynności;</a:t>
            </a:r>
          </a:p>
          <a:p>
            <a:pPr marL="609600" indent="-609600">
              <a:lnSpc>
                <a:spcPct val="80000"/>
              </a:lnSpc>
            </a:pP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określenie osoby podejmującej daną czynność (nazwisko, imię, stanowisko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</a:p>
          <a:p>
            <a:pPr marL="609600" indent="-609600">
              <a:lnSpc>
                <a:spcPct val="80000"/>
              </a:lnSpc>
            </a:pP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określenie podejmowanej 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czynności;</a:t>
            </a:r>
          </a:p>
          <a:p>
            <a:pPr marL="609600" indent="-609600">
              <a:lnSpc>
                <a:spcPct val="80000"/>
              </a:lnSpc>
            </a:pP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pl-PL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wskazanie identyfikatora dokumentu w aktach sprawy, do którego odnosi się dana czynność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7584" y="5373216"/>
            <a:ext cx="7416800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 dirty="0" smtClean="0">
                <a:solidFill>
                  <a:srgbClr val="FF0000"/>
                </a:solidFill>
              </a:rPr>
              <a:t>Jeżeli nasz system EZD „umie” zrobić taki raport  (a powinien) – to elektronizacja akt spraw pozwala nie prowadzić ich na papierze</a:t>
            </a:r>
            <a:endParaRPr lang="pl-PL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Co to jest EZD (formalnie)</a:t>
            </a:r>
            <a:endParaRPr lang="pl-PL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35975" cy="4852987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pl-PL" sz="1800" dirty="0"/>
              <a:t>Rozporządzenie Prezesa Rady Ministrów z dnia 18 stycznia 2011 r. w sprawie instrukcji kancelaryjnej, jednolitych rzeczowych wykazów akt oraz instrukcji w sprawie organizacji i zakresu działania archiwów zakładowych (</a:t>
            </a:r>
            <a:r>
              <a:rPr lang="pl-PL" sz="1800" dirty="0" err="1"/>
              <a:t>Dz.U</a:t>
            </a:r>
            <a:r>
              <a:rPr lang="pl-PL" sz="1800" dirty="0"/>
              <a:t>. z 2011 nr 14 poz. 67).</a:t>
            </a:r>
          </a:p>
          <a:p>
            <a:pPr marL="533400" indent="-533400">
              <a:lnSpc>
                <a:spcPct val="80000"/>
              </a:lnSpc>
            </a:pPr>
            <a:r>
              <a:rPr lang="pl-PL" sz="2000" dirty="0"/>
              <a:t>Tamże §2 </a:t>
            </a:r>
            <a:r>
              <a:rPr lang="pl-PL" sz="2000" dirty="0" err="1"/>
              <a:t>pkt</a:t>
            </a:r>
            <a:r>
              <a:rPr lang="pl-PL" sz="2000" dirty="0"/>
              <a:t> 13: </a:t>
            </a:r>
            <a:r>
              <a:rPr lang="pl-PL" sz="2800" dirty="0"/>
              <a:t>system EZD – system teleinformatyczny do elektronicznego </a:t>
            </a:r>
            <a:r>
              <a:rPr lang="pl-PL" sz="2800" u="sng" dirty="0">
                <a:solidFill>
                  <a:srgbClr val="FF0000"/>
                </a:solidFill>
              </a:rPr>
              <a:t>zarządzania</a:t>
            </a:r>
            <a:r>
              <a:rPr lang="pl-PL" sz="2800" dirty="0"/>
              <a:t> dokumentacją umożliwiający </a:t>
            </a:r>
            <a:r>
              <a:rPr lang="pl-PL" sz="2800" u="sng" dirty="0"/>
              <a:t>wykonywanie w nim czynności kancelaryjnych, </a:t>
            </a:r>
            <a:r>
              <a:rPr lang="pl-PL" sz="2800" dirty="0"/>
              <a:t>dokumentowanie przebiegu załatwiania spraw oraz gromadzenie i tworzenie dokumentów elektronicznych </a:t>
            </a:r>
            <a:endParaRPr lang="pl-PL" sz="2800" dirty="0" smtClean="0"/>
          </a:p>
          <a:p>
            <a:pPr marL="533400" indent="-533400">
              <a:lnSpc>
                <a:spcPct val="80000"/>
              </a:lnSpc>
            </a:pPr>
            <a:r>
              <a:rPr lang="pl-PL" sz="2400" b="1" dirty="0" smtClean="0"/>
              <a:t> 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r>
              <a:rPr lang="pl-PL" sz="2000" b="1" i="1" dirty="0" smtClean="0">
                <a:solidFill>
                  <a:srgbClr val="FF0000"/>
                </a:solidFill>
              </a:rPr>
              <a:t>”Czynności kancelaryjne w systemie EZD”</a:t>
            </a:r>
            <a:r>
              <a:rPr lang="pl-PL" sz="2000" b="1" i="1" dirty="0" smtClean="0"/>
              <a:t/>
            </a:r>
            <a:br>
              <a:rPr lang="pl-PL" sz="2000" b="1" i="1" dirty="0" smtClean="0"/>
            </a:br>
            <a:r>
              <a:rPr lang="pl-PL" sz="2000" b="1" i="1" dirty="0" smtClean="0"/>
              <a:t>- </a:t>
            </a:r>
            <a:r>
              <a:rPr lang="pl-PL" sz="2000" b="1" dirty="0" smtClean="0"/>
              <a:t>tak brzmi tytuł rozdziału 2 w instrukcji kancelaryjnej stanowiącej załącznik do Rozporządzenia Prezesa Rady Ministrów z dnia 18 stycznia 2011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777875"/>
          </a:xfrm>
        </p:spPr>
        <p:txBody>
          <a:bodyPr/>
          <a:lstStyle/>
          <a:p>
            <a:r>
              <a:rPr lang="pl-PL" sz="3600" b="1"/>
              <a:t>§31 – kompletność akt sprawy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525621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/>
              <a:t>W aktach sprawy nie tylko przesyłki zarejestrowane w rejestrach (ust.1) ale także: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2000"/>
              <a:t>notatki służbowe (pkt 2)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2000"/>
              <a:t>wiadomości poczty elektronicznej jeśli odzwierciedlają sposób załatwiania sprawy (pkt 3)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2000"/>
              <a:t>odrzucone projekty pism + uwagi i adnotacje do nich (jeżeli mają znaczenie w załatwianej sprawie) (pkt 4)</a:t>
            </a:r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endParaRPr lang="pl-PL" sz="2400"/>
          </a:p>
          <a:p>
            <a:pPr marL="609600" indent="-609600">
              <a:lnSpc>
                <a:spcPct val="80000"/>
              </a:lnSpc>
            </a:pPr>
            <a:r>
              <a:rPr lang="pl-PL" sz="2400"/>
              <a:t>Dbałość o kompletność metadanych (ust.2)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pl-PL" sz="240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187450" y="3429000"/>
            <a:ext cx="7416800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 dirty="0">
                <a:solidFill>
                  <a:srgbClr val="FF0000"/>
                </a:solidFill>
              </a:rPr>
              <a:t>Warto zauważyć, że odrzucone projekty pism i adnotacje do nich system EZD może automatycznie zachowywać w aktach sprawy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777875"/>
          </a:xfrm>
        </p:spPr>
        <p:txBody>
          <a:bodyPr/>
          <a:lstStyle/>
          <a:p>
            <a:r>
              <a:rPr lang="pl-PL" sz="3600" b="1"/>
              <a:t>§33 - §34 – akceptacja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525621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/>
              <a:t>Elektroniczna akceptacja treści przesyłki przeznaczonej do wysłania środkami komunikacji elektronicznej (§33) lub na papierze (§34)</a:t>
            </a:r>
          </a:p>
          <a:p>
            <a:pPr marL="609600" indent="-609600">
              <a:lnSpc>
                <a:spcPct val="80000"/>
              </a:lnSpc>
            </a:pPr>
            <a:r>
              <a:rPr lang="pl-PL" sz="2400"/>
              <a:t>Nawet w przypadku przesyłki papierowej obowiązek zachowania w aktach sprawy wersji elektronicznej ostatecznie zaakceptowanej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pl-PL" sz="24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042988" y="3213100"/>
            <a:ext cx="7416800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b="1" i="1" dirty="0" smtClean="0">
                <a:solidFill>
                  <a:srgbClr val="FF0000"/>
                </a:solidFill>
              </a:rPr>
              <a:t>Wolno do akt sprawy dodawać (niezależnie </a:t>
            </a:r>
            <a:r>
              <a:rPr lang="pl-PL" sz="2400" b="1" i="1" dirty="0">
                <a:solidFill>
                  <a:srgbClr val="FF0000"/>
                </a:solidFill>
              </a:rPr>
              <a:t>od podpisanej elektronicznie wersji przeznaczonej do wydruku) także odwzorowania cyfrowe pism, dla których wymagana jest postać </a:t>
            </a:r>
            <a:r>
              <a:rPr lang="pl-PL" sz="2400" b="1" i="1" dirty="0" smtClean="0">
                <a:solidFill>
                  <a:srgbClr val="FF0000"/>
                </a:solidFill>
              </a:rPr>
              <a:t>papierowa</a:t>
            </a:r>
            <a:endParaRPr lang="pl-PL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777875"/>
          </a:xfrm>
        </p:spPr>
        <p:txBody>
          <a:bodyPr/>
          <a:lstStyle/>
          <a:p>
            <a:r>
              <a:rPr lang="pl-PL" sz="3600" b="1"/>
              <a:t>§35 - §36 – wysyłka</a:t>
            </a:r>
            <a:br>
              <a:rPr lang="pl-PL" sz="3600" b="1"/>
            </a:br>
            <a:r>
              <a:rPr lang="pl-PL" sz="3600" b="1"/>
              <a:t> §37-38 – do archiwum zakładowego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525621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l-PL" sz="2400" dirty="0"/>
              <a:t>(§35) Możliwość automatycznego wysyłania przez system zaraz po podpisaniu (</a:t>
            </a:r>
            <a:r>
              <a:rPr lang="pl-PL" sz="2400" dirty="0" err="1"/>
              <a:t>pkt</a:t>
            </a:r>
            <a:r>
              <a:rPr lang="pl-PL" sz="2400" dirty="0"/>
              <a:t> 1) , ale także: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2000" dirty="0"/>
              <a:t>przez punkt kancelaryjny (</a:t>
            </a:r>
            <a:r>
              <a:rPr lang="pl-PL" sz="2000" dirty="0" err="1"/>
              <a:t>pkt</a:t>
            </a:r>
            <a:r>
              <a:rPr lang="pl-PL" sz="2000" dirty="0"/>
              <a:t> 2),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2000" dirty="0"/>
              <a:t>przez pracowników upoważnionych do obsługi elektronicznych doręczeń (</a:t>
            </a:r>
            <a:r>
              <a:rPr lang="pl-PL" sz="2000" dirty="0" err="1"/>
              <a:t>pkt</a:t>
            </a:r>
            <a:r>
              <a:rPr lang="pl-PL" sz="2000" dirty="0"/>
              <a:t> 2).</a:t>
            </a:r>
          </a:p>
          <a:p>
            <a:pPr marL="609600" indent="-609600">
              <a:lnSpc>
                <a:spcPct val="80000"/>
              </a:lnSpc>
            </a:pPr>
            <a:r>
              <a:rPr lang="pl-PL" sz="2400" dirty="0"/>
              <a:t>§37 – po 2 latach </a:t>
            </a:r>
            <a:r>
              <a:rPr lang="pl-PL" sz="2400" b="1" u="sng" dirty="0">
                <a:solidFill>
                  <a:srgbClr val="FF0000"/>
                </a:solidFill>
              </a:rPr>
              <a:t>automatyczne przejęcie</a:t>
            </a:r>
            <a:r>
              <a:rPr lang="pl-PL" sz="2400" dirty="0"/>
              <a:t> dokumentacji w EZD przez archiwum zakładowe akt spraw zakończonych</a:t>
            </a:r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  <a:p>
            <a:pPr marL="609600" indent="-609600">
              <a:lnSpc>
                <a:spcPct val="80000"/>
              </a:lnSpc>
            </a:pPr>
            <a:endParaRPr lang="pl-PL" sz="2400" dirty="0"/>
          </a:p>
          <a:p>
            <a:pPr marL="609600" indent="-609600">
              <a:lnSpc>
                <a:spcPct val="80000"/>
              </a:lnSpc>
            </a:pPr>
            <a:r>
              <a:rPr lang="pl-PL" sz="2400" dirty="0"/>
              <a:t>§38 przekazanie zawartości składów (chronologicznego i informatycznych nośników danych) do archiwum zakładowego 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116013" y="3811588"/>
            <a:ext cx="7416800" cy="132343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000" b="1" i="1" dirty="0" smtClean="0">
                <a:solidFill>
                  <a:srgbClr val="FF0000"/>
                </a:solidFill>
              </a:rPr>
              <a:t>Cale przepisu: nie </a:t>
            </a:r>
            <a:r>
              <a:rPr lang="pl-PL" sz="2000" b="1" i="1" dirty="0">
                <a:solidFill>
                  <a:srgbClr val="FF0000"/>
                </a:solidFill>
              </a:rPr>
              <a:t>ma „przekazywania” z komórek czyli spisu zdawczo-odbiorczego! Akta spraw są </a:t>
            </a:r>
            <a:r>
              <a:rPr lang="pl-PL" sz="2000" b="1" i="1" u="sng" dirty="0">
                <a:solidFill>
                  <a:srgbClr val="FF0000"/>
                </a:solidFill>
              </a:rPr>
              <a:t>w tym samym EZD </a:t>
            </a:r>
            <a:r>
              <a:rPr lang="pl-PL" sz="2000" b="1" i="1" dirty="0">
                <a:solidFill>
                  <a:srgbClr val="FF0000"/>
                </a:solidFill>
              </a:rPr>
              <a:t>tylko automatycznie zmienia się komórka </a:t>
            </a:r>
            <a:r>
              <a:rPr lang="pl-PL" sz="2000" b="1" i="1" dirty="0" smtClean="0">
                <a:solidFill>
                  <a:srgbClr val="FF0000"/>
                </a:solidFill>
              </a:rPr>
              <a:t>zarządzająca </a:t>
            </a:r>
          </a:p>
          <a:p>
            <a:r>
              <a:rPr lang="pl-PL" sz="2000" b="1" i="1" dirty="0" smtClean="0">
                <a:solidFill>
                  <a:srgbClr val="0070C0"/>
                </a:solidFill>
              </a:rPr>
              <a:t>(mimo to istnieją kontrowersje wokół tego przepisu)</a:t>
            </a:r>
            <a:endParaRPr lang="pl-PL" sz="20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>
                <a:solidFill>
                  <a:srgbClr val="FF0000"/>
                </a:solidFill>
              </a:rPr>
              <a:t>Czego nie </a:t>
            </a:r>
            <a:r>
              <a:rPr lang="pl-PL" sz="4000" b="1" dirty="0" smtClean="0">
                <a:solidFill>
                  <a:srgbClr val="FF0000"/>
                </a:solidFill>
              </a:rPr>
              <a:t>wolno</a:t>
            </a:r>
            <a:endParaRPr lang="pl-PL" sz="40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400" dirty="0"/>
              <a:t>§8 ust.1 - W przypadku gdy akta spraw są tworzone w systemie EZD, komórka merytoryczna, współpracująca przy załatwianiu sprawy z innymi komórkami organizacyjnymi w danej sprawie, udostępnia im tę sprawę bezpośrednio w systemie EZD, określając równocześnie, jaka część dokumentacji stanowiącej akta sprawy będzie udostępniona tym komórkom </a:t>
            </a:r>
          </a:p>
          <a:p>
            <a:pPr>
              <a:lnSpc>
                <a:spcPct val="90000"/>
              </a:lnSpc>
            </a:pPr>
            <a:r>
              <a:rPr lang="pl-PL" sz="2400" dirty="0"/>
              <a:t>§8 ust. 2 - Opinie, notatki, stanowiska i inne rodzaje dokumentacji wynikające ze współpracy pomiędzy komórkami organizacyjnymi, komórki inne niż merytoryczne włączają bezpośrednio do akt sprawy komórki merytorycznej, nie tworząc akt oznaczonych odrębnym znakiem sprawy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r>
              <a:rPr lang="pl-PL" b="1" dirty="0"/>
              <a:t>Sens §</a:t>
            </a:r>
            <a:r>
              <a:rPr lang="pl-PL" b="1" dirty="0" smtClean="0"/>
              <a:t>8 </a:t>
            </a:r>
            <a:br>
              <a:rPr lang="pl-PL" b="1" dirty="0" smtClean="0"/>
            </a:br>
            <a:r>
              <a:rPr lang="pl-PL" sz="3600" b="1" dirty="0" smtClean="0"/>
              <a:t>(czyli zupełnie inaczej niż na papierze)</a:t>
            </a:r>
            <a:endParaRPr lang="pl-PL" sz="3600" b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000" dirty="0"/>
              <a:t>W systemie EZD (nie: </a:t>
            </a:r>
            <a:r>
              <a:rPr lang="pl-PL" sz="2000" dirty="0" err="1"/>
              <a:t>eSOD</a:t>
            </a:r>
            <a:r>
              <a:rPr lang="pl-PL" sz="2000" dirty="0"/>
              <a:t>) </a:t>
            </a:r>
            <a:r>
              <a:rPr lang="pl-PL" sz="2000" b="1" u="sng" dirty="0"/>
              <a:t>zabronione </a:t>
            </a:r>
            <a:r>
              <a:rPr lang="pl-PL" sz="2000" dirty="0"/>
              <a:t>jest zakładanie kilku spraw w .. tej samej sprawie.</a:t>
            </a:r>
          </a:p>
          <a:p>
            <a:pPr>
              <a:lnSpc>
                <a:spcPct val="80000"/>
              </a:lnSpc>
            </a:pPr>
            <a:r>
              <a:rPr lang="pl-PL" sz="2000" dirty="0"/>
              <a:t>Zakaz wychodzi z założenia, że skoro akta spraw są elektroniczne, to znaczy że są </a:t>
            </a:r>
            <a:r>
              <a:rPr lang="pl-PL" sz="2000" dirty="0" err="1"/>
              <a:t>odmiejscowione</a:t>
            </a:r>
            <a:r>
              <a:rPr lang="pl-PL" sz="2000" dirty="0"/>
              <a:t> = zamiast pisać pismo wewnętrzne </a:t>
            </a:r>
            <a:r>
              <a:rPr lang="pl-PL" sz="2000" dirty="0">
                <a:solidFill>
                  <a:srgbClr val="FF6600"/>
                </a:solidFill>
              </a:rPr>
              <a:t>(!) </a:t>
            </a:r>
            <a:r>
              <a:rPr lang="pl-PL" sz="2000" dirty="0"/>
              <a:t>„w załączeniu przesyłam” i „proszę o opinię” należy udostępnić akta sprawy temu kto ma opinię dać. </a:t>
            </a:r>
            <a:r>
              <a:rPr lang="pl-PL" sz="2000" b="1" u="sng" dirty="0"/>
              <a:t>Powielanie tego oczywistego na papierze zwyczaju w systemie EZD jest bez sensu</a:t>
            </a:r>
            <a:r>
              <a:rPr lang="pl-PL" sz="2000" dirty="0"/>
              <a:t>.</a:t>
            </a:r>
          </a:p>
          <a:p>
            <a:pPr>
              <a:lnSpc>
                <a:spcPct val="80000"/>
              </a:lnSpc>
            </a:pPr>
            <a:r>
              <a:rPr lang="pl-PL" sz="2000" dirty="0"/>
              <a:t>W przypadku gdy mający dostęp do akt sprawy pracownik innej komórki organizacyjnej zamiast … napisania kolejnego pisma „w odpowiedzi na pismo przesyłam opinię” po prostu włączy tę opinię do akt sprawy, to system EZD i tak odnotuje kto włączył i kiedy, a cała wewnętrzna biurokracja będzie zupełnie niepotrzebna.</a:t>
            </a:r>
          </a:p>
          <a:p>
            <a:pPr>
              <a:lnSpc>
                <a:spcPct val="80000"/>
              </a:lnSpc>
            </a:pPr>
            <a:r>
              <a:rPr lang="pl-PL" sz="2000" dirty="0"/>
              <a:t>Proszę zwrócić uwagę że ten niewielki wymóg nie tylko upraszcza proces załatwiania sprawy, ale także powoduje, że akta sprawy są w jednym miejscu a nie rozproszone. A to oznacza pełniejszy ich ogląd zarówno dla </a:t>
            </a:r>
            <a:r>
              <a:rPr lang="pl-PL" sz="2000" dirty="0" err="1"/>
              <a:t>aktotwórcy</a:t>
            </a:r>
            <a:r>
              <a:rPr lang="pl-PL" sz="2000" dirty="0"/>
              <a:t> jak i dla stron.  </a:t>
            </a:r>
          </a:p>
          <a:p>
            <a:pPr>
              <a:lnSpc>
                <a:spcPct val="80000"/>
              </a:lnSpc>
            </a:pP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/>
          <a:lstStyle/>
          <a:p>
            <a:r>
              <a:rPr lang="pl-PL" sz="3600" b="1" dirty="0" smtClean="0"/>
              <a:t>Koordynator czynności kancelaryjnych</a:t>
            </a:r>
            <a:endParaRPr lang="pl-PL" sz="3600" b="1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800" dirty="0" smtClean="0"/>
              <a:t>Warto mieć dobrego koordynatora…</a:t>
            </a:r>
            <a:endParaRPr lang="pl-PL" sz="2800" dirty="0"/>
          </a:p>
          <a:p>
            <a:pPr>
              <a:lnSpc>
                <a:spcPct val="90000"/>
              </a:lnSpc>
            </a:pPr>
            <a:r>
              <a:rPr lang="pl-PL" sz="2800" dirty="0"/>
              <a:t>Z pewnością aby mógł to robić potrzebne mu są narzędzia w systemie. Na przykład:</a:t>
            </a:r>
          </a:p>
          <a:p>
            <a:pPr lvl="1">
              <a:lnSpc>
                <a:spcPct val="90000"/>
              </a:lnSpc>
            </a:pPr>
            <a:r>
              <a:rPr lang="pl-PL" sz="2400" dirty="0"/>
              <a:t>Przeglądanie akt spraw komórki ABC pod kątem prawidłowości wyboru pozycji wykazu akt,</a:t>
            </a:r>
          </a:p>
          <a:p>
            <a:pPr lvl="1">
              <a:lnSpc>
                <a:spcPct val="90000"/>
              </a:lnSpc>
            </a:pPr>
            <a:r>
              <a:rPr lang="pl-PL" sz="2400" dirty="0"/>
              <a:t>„znajdź wszystkie dekretacje wykonane z opóźnieniem większym niż”…</a:t>
            </a:r>
          </a:p>
          <a:p>
            <a:pPr lvl="1">
              <a:lnSpc>
                <a:spcPct val="90000"/>
              </a:lnSpc>
            </a:pPr>
            <a:r>
              <a:rPr lang="pl-PL" sz="2400" dirty="0"/>
              <a:t>„znajdź wszystkie akceptacje wykonane z opóźnieniem większym niż”…</a:t>
            </a:r>
          </a:p>
          <a:p>
            <a:pPr lvl="1">
              <a:lnSpc>
                <a:spcPct val="90000"/>
              </a:lnSpc>
            </a:pPr>
            <a:r>
              <a:rPr lang="pl-PL" sz="2400" dirty="0"/>
              <a:t>znajdź wszystkie pisma należące do więcej niż jednej sprawy (i pokaż listę tych spraw)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pl-PL" sz="4000" b="1" dirty="0" smtClean="0"/>
              <a:t>Inne mające znaczenie dla systemów EZD rozporządzenia</a:t>
            </a:r>
            <a:endParaRPr lang="pl-PL" sz="4000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 dirty="0">
                <a:solidFill>
                  <a:srgbClr val="0070C0"/>
                </a:solidFill>
              </a:rPr>
              <a:t>Rozporządzenie </a:t>
            </a:r>
            <a:r>
              <a:rPr lang="pl-PL" sz="2400" dirty="0" err="1">
                <a:solidFill>
                  <a:srgbClr val="0070C0"/>
                </a:solidFill>
              </a:rPr>
              <a:t>MSWiA</a:t>
            </a:r>
            <a:r>
              <a:rPr lang="pl-PL" sz="2400" dirty="0">
                <a:solidFill>
                  <a:srgbClr val="0070C0"/>
                </a:solidFill>
              </a:rPr>
              <a:t> z dnia 30 października 2006 r</a:t>
            </a:r>
            <a:r>
              <a:rPr lang="pl-PL" sz="2400" dirty="0" smtClean="0">
                <a:solidFill>
                  <a:srgbClr val="0070C0"/>
                </a:solidFill>
              </a:rPr>
              <a:t>. w sprawie </a:t>
            </a:r>
            <a:r>
              <a:rPr lang="pl-PL" sz="2400" b="1" dirty="0" smtClean="0">
                <a:solidFill>
                  <a:srgbClr val="0070C0"/>
                </a:solidFill>
              </a:rPr>
              <a:t>szczegółowego sposobu postępowania z dokumentami elektronicznymi</a:t>
            </a:r>
            <a:r>
              <a:rPr lang="pl-PL" sz="2800" dirty="0" smtClean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 </a:t>
            </a:r>
            <a:r>
              <a:rPr lang="pl-PL" sz="2400" dirty="0">
                <a:solidFill>
                  <a:srgbClr val="0070C0"/>
                </a:solidFill>
              </a:rPr>
              <a:t>(</a:t>
            </a:r>
            <a:r>
              <a:rPr lang="pl-PL" sz="2400" dirty="0" err="1">
                <a:solidFill>
                  <a:srgbClr val="0070C0"/>
                </a:solidFill>
              </a:rPr>
              <a:t>Dz.U</a:t>
            </a:r>
            <a:r>
              <a:rPr lang="pl-PL" sz="2400" dirty="0">
                <a:solidFill>
                  <a:srgbClr val="0070C0"/>
                </a:solidFill>
              </a:rPr>
              <a:t>. Nr 206 poz.1518) </a:t>
            </a:r>
            <a:endParaRPr lang="pl-PL" sz="2400" dirty="0" smtClean="0">
              <a:solidFill>
                <a:srgbClr val="0070C0"/>
              </a:solidFill>
            </a:endParaRPr>
          </a:p>
          <a:p>
            <a:r>
              <a:rPr lang="pl-PL" sz="2400" dirty="0">
                <a:solidFill>
                  <a:srgbClr val="00B050"/>
                </a:solidFill>
              </a:rPr>
              <a:t>R</a:t>
            </a:r>
            <a:r>
              <a:rPr lang="pl-PL" sz="2400" dirty="0" smtClean="0">
                <a:solidFill>
                  <a:srgbClr val="00B050"/>
                </a:solidFill>
              </a:rPr>
              <a:t>ozporządzenie Rady Ministrów z dnia 12 kwietnia 2012  roku (poz. 526)  w sprawie Krajowych Ram </a:t>
            </a:r>
            <a:r>
              <a:rPr lang="pl-PL" sz="2400" dirty="0" err="1" smtClean="0">
                <a:solidFill>
                  <a:srgbClr val="00B050"/>
                </a:solidFill>
              </a:rPr>
              <a:t>Interoperacyjności</a:t>
            </a:r>
            <a:r>
              <a:rPr lang="pl-PL" sz="2400" dirty="0" smtClean="0">
                <a:solidFill>
                  <a:srgbClr val="00B050"/>
                </a:solidFill>
              </a:rPr>
              <a:t>, minimalnych wymagań dla rejestrów publicznych i wymiany informacji w formie elektronicznej oraz </a:t>
            </a:r>
            <a:r>
              <a:rPr lang="pl-PL" sz="2400" b="1" dirty="0" smtClean="0">
                <a:solidFill>
                  <a:srgbClr val="00B050"/>
                </a:solidFill>
              </a:rPr>
              <a:t>minimalnych wymagań dla systemów teleinformatycznych</a:t>
            </a:r>
            <a:endParaRPr lang="pl-PL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964488" cy="1143000"/>
          </a:xfrm>
        </p:spPr>
        <p:txBody>
          <a:bodyPr/>
          <a:lstStyle/>
          <a:p>
            <a:r>
              <a:rPr lang="pl-PL" sz="3600" b="1" dirty="0" smtClean="0"/>
              <a:t>szczegółowy sposób postępowania</a:t>
            </a:r>
            <a:endParaRPr lang="pl-PL" sz="36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800" dirty="0">
                <a:solidFill>
                  <a:srgbClr val="0070C0"/>
                </a:solidFill>
              </a:rPr>
              <a:t>Rozporządzenie </a:t>
            </a:r>
            <a:r>
              <a:rPr lang="pl-PL" sz="2800" dirty="0" err="1">
                <a:solidFill>
                  <a:srgbClr val="0070C0"/>
                </a:solidFill>
              </a:rPr>
              <a:t>MSWiA</a:t>
            </a:r>
            <a:r>
              <a:rPr lang="pl-PL" sz="2800" dirty="0">
                <a:solidFill>
                  <a:srgbClr val="0070C0"/>
                </a:solidFill>
              </a:rPr>
              <a:t> z dnia 30 października 2006 r</a:t>
            </a:r>
            <a:r>
              <a:rPr lang="pl-PL" sz="2800" dirty="0" smtClean="0">
                <a:solidFill>
                  <a:srgbClr val="0070C0"/>
                </a:solidFill>
              </a:rPr>
              <a:t>. w sprawie </a:t>
            </a:r>
            <a:r>
              <a:rPr lang="pl-PL" sz="2800" b="1" dirty="0" smtClean="0">
                <a:solidFill>
                  <a:srgbClr val="0070C0"/>
                </a:solidFill>
              </a:rPr>
              <a:t>szczegółowego sposobu postępowania z dokumentami elektronicznymi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sz="2800" dirty="0" smtClean="0">
                <a:solidFill>
                  <a:srgbClr val="0070C0"/>
                </a:solidFill>
              </a:rPr>
              <a:t> </a:t>
            </a:r>
            <a:r>
              <a:rPr lang="pl-PL" sz="2800" dirty="0">
                <a:solidFill>
                  <a:srgbClr val="0070C0"/>
                </a:solidFill>
              </a:rPr>
              <a:t>(</a:t>
            </a:r>
            <a:r>
              <a:rPr lang="pl-PL" sz="2800" dirty="0" err="1">
                <a:solidFill>
                  <a:srgbClr val="0070C0"/>
                </a:solidFill>
              </a:rPr>
              <a:t>Dz.U</a:t>
            </a:r>
            <a:r>
              <a:rPr lang="pl-PL" sz="2800" dirty="0">
                <a:solidFill>
                  <a:srgbClr val="0070C0"/>
                </a:solidFill>
              </a:rPr>
              <a:t>. Nr 206 poz.1518) </a:t>
            </a:r>
            <a:endParaRPr lang="pl-PL" sz="2800" dirty="0" smtClean="0">
              <a:solidFill>
                <a:srgbClr val="0070C0"/>
              </a:solidFill>
            </a:endParaRPr>
          </a:p>
          <a:p>
            <a:endParaRPr lang="pl-PL" sz="2800" dirty="0">
              <a:solidFill>
                <a:srgbClr val="0070C0"/>
              </a:solidFill>
            </a:endParaRPr>
          </a:p>
          <a:p>
            <a:r>
              <a:rPr lang="pl-PL" b="1" dirty="0">
                <a:solidFill>
                  <a:srgbClr val="0070C0"/>
                </a:solidFill>
              </a:rPr>
              <a:t>§</a:t>
            </a:r>
            <a:r>
              <a:rPr lang="pl-PL" dirty="0">
                <a:solidFill>
                  <a:srgbClr val="0070C0"/>
                </a:solidFill>
              </a:rPr>
              <a:t> </a:t>
            </a:r>
            <a:r>
              <a:rPr lang="pl-PL" b="1" dirty="0">
                <a:solidFill>
                  <a:srgbClr val="0070C0"/>
                </a:solidFill>
              </a:rPr>
              <a:t>6.</a:t>
            </a:r>
            <a:r>
              <a:rPr lang="pl-PL" dirty="0">
                <a:solidFill>
                  <a:srgbClr val="0070C0"/>
                </a:solidFill>
              </a:rPr>
              <a:t> Postępowanie z dokumentami ewidencjonowanymi i metadanymi prowadzi się </a:t>
            </a:r>
            <a:r>
              <a:rPr lang="pl-PL" b="1" dirty="0">
                <a:solidFill>
                  <a:srgbClr val="0070C0"/>
                </a:solidFill>
              </a:rPr>
              <a:t>przy użyciu systemu teleinformatycznego</a:t>
            </a:r>
            <a:r>
              <a:rPr lang="pl-PL" dirty="0">
                <a:solidFill>
                  <a:srgbClr val="0070C0"/>
                </a:solidFill>
              </a:rPr>
              <a:t>, który …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smtClean="0"/>
              <a:t>szczegółowy sposób postępowania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3200" dirty="0"/>
              <a:t>(bezpieczeństwo)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895850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pl-PL" sz="2000" dirty="0">
                <a:solidFill>
                  <a:srgbClr val="0070C0"/>
                </a:solidFill>
              </a:rPr>
              <a:t>zapewnia integralność treści dokumentów i metadanych polegającą na zabezpieczeniu przed wprowadzaniem zmian, z wyjątkiem zmian wprowadzanych w ramach ustalonych i udokumentowanych procedur;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pl-PL" sz="2000" dirty="0">
                <a:solidFill>
                  <a:srgbClr val="0070C0"/>
                </a:solidFill>
              </a:rPr>
              <a:t>zabezpiecza przed wprowadzaniem zmian w dokumentach spraw załatwionych;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pl-PL" sz="2000" dirty="0">
                <a:solidFill>
                  <a:srgbClr val="0070C0"/>
                </a:solidFill>
              </a:rPr>
              <a:t>zabezpiecza przed usunięciem dokumentów z systemu, z wyjątkiem udokumentowanych czynności dokonywanych w ramach ustalonych procedur usuwania dokumentów:</a:t>
            </a:r>
          </a:p>
          <a:p>
            <a:pPr marL="800100" lvl="1" indent="-342900">
              <a:lnSpc>
                <a:spcPct val="80000"/>
              </a:lnSpc>
            </a:pPr>
            <a:r>
              <a:rPr lang="pl-PL" sz="2000" dirty="0">
                <a:solidFill>
                  <a:srgbClr val="0070C0"/>
                </a:solidFill>
              </a:rPr>
              <a:t>a) dla których upłynął okres przechowywania ustalony w wykazie akt,</a:t>
            </a:r>
          </a:p>
          <a:p>
            <a:pPr marL="800100" lvl="1" indent="-342900">
              <a:lnSpc>
                <a:spcPct val="80000"/>
              </a:lnSpc>
            </a:pPr>
            <a:r>
              <a:rPr lang="pl-PL" sz="2000" dirty="0">
                <a:solidFill>
                  <a:srgbClr val="0070C0"/>
                </a:solidFill>
              </a:rPr>
              <a:t>b) mylnie zapisanych,</a:t>
            </a:r>
          </a:p>
          <a:p>
            <a:pPr marL="800100" lvl="1" indent="-342900">
              <a:lnSpc>
                <a:spcPct val="80000"/>
              </a:lnSpc>
            </a:pPr>
            <a:r>
              <a:rPr lang="pl-PL" sz="2000" dirty="0">
                <a:solidFill>
                  <a:srgbClr val="0070C0"/>
                </a:solidFill>
              </a:rPr>
              <a:t>c) mogących stanowić zagrożenie dla prawidłowego funkcjonowania systemu,</a:t>
            </a:r>
          </a:p>
          <a:p>
            <a:pPr marL="800100" lvl="1" indent="-342900">
              <a:lnSpc>
                <a:spcPct val="80000"/>
              </a:lnSpc>
            </a:pPr>
            <a:r>
              <a:rPr lang="pl-PL" sz="2000" dirty="0">
                <a:solidFill>
                  <a:srgbClr val="0070C0"/>
                </a:solidFill>
              </a:rPr>
              <a:t>d) których usunięcie wymagane jest na podstawie przepisu prawa, prawomocnego orzeczenia sądu lub ostatecznej decyzji organu administracji;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95288" y="6249988"/>
            <a:ext cx="8497887" cy="4921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l-PL" sz="3200" b="1">
                <a:latin typeface="Times New Roman" pitchFamily="18" charset="0"/>
              </a:rPr>
              <a:t>Czyli niczego nie można sobie „ot tak” zmienić  </a:t>
            </a:r>
            <a:endParaRPr lang="pl-PL" sz="36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rgbClr val="000000"/>
                </a:solidFill>
              </a:rPr>
              <a:t>szczegółowy sposób postępowania 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3200" dirty="0"/>
              <a:t>(używalność, bezpieczeństwo, przenaszalność)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62150"/>
            <a:ext cx="8229600" cy="4895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pl-PL" sz="2400" dirty="0">
                <a:solidFill>
                  <a:srgbClr val="0070C0"/>
                </a:solidFill>
              </a:rPr>
              <a:t>zapewnia stały i skuteczny dostęp do dokumentów oraz ich wyszukiwanie;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pl-PL" sz="2400" dirty="0">
                <a:solidFill>
                  <a:srgbClr val="0070C0"/>
                </a:solidFill>
              </a:rPr>
              <a:t>umożliwia odczytanie metadanych dla każdego dokumentu;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pl-PL" sz="2400" dirty="0">
                <a:solidFill>
                  <a:srgbClr val="0070C0"/>
                </a:solidFill>
              </a:rPr>
              <a:t>identyfikuje użytkowników i dokumentuje dokonywane przez nich zmiany w dokumentach i metadanych;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pl-PL" sz="2400" dirty="0">
                <a:solidFill>
                  <a:srgbClr val="0070C0"/>
                </a:solidFill>
              </a:rPr>
              <a:t>zapewnia kontrolę dostępu poszczególnych użytkowników do dokumentów i metadanych; 	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pl-PL" sz="2400" dirty="0">
                <a:solidFill>
                  <a:srgbClr val="0070C0"/>
                </a:solidFill>
              </a:rPr>
              <a:t>umożliwia odczytanie bez zniekształceń treści dokumentów wytworzonych przez podmiot, w którym działa system;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62670"/>
            <a:ext cx="8229600" cy="634082"/>
          </a:xfrm>
        </p:spPr>
        <p:txBody>
          <a:bodyPr/>
          <a:lstStyle/>
          <a:p>
            <a:r>
              <a:rPr lang="pl-PL" sz="4000" b="1" dirty="0" smtClean="0"/>
              <a:t>Co to jest EZD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2400" dirty="0" smtClean="0"/>
              <a:t>Projektowane zmiany w ustawie archiwalnej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b="1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51520" y="6309320"/>
            <a:ext cx="8820150" cy="43704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l-PL" sz="2800" b="1" dirty="0" smtClean="0">
                <a:latin typeface="Times New Roman" pitchFamily="18" charset="0"/>
              </a:rPr>
              <a:t>Zob. http://legislacja.rcl.gov.pl/dokument/180889</a:t>
            </a:r>
            <a:endParaRPr lang="pl-PL" sz="2800" b="1" dirty="0">
              <a:latin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061048"/>
          </a:xfrm>
        </p:spPr>
        <p:txBody>
          <a:bodyPr/>
          <a:lstStyle/>
          <a:p>
            <a:r>
              <a:rPr lang="pl-PL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</a:t>
            </a:r>
            <a:r>
              <a:rPr lang="pl-PL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6. </a:t>
            </a:r>
            <a:r>
              <a:rPr lang="pl-PL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 Organy państwowe oraz państwowe jednostki organizacyjne, organy jednostek samorządu terytorialnego oraz samorządowe jednostki organizacyjne obowiązane są zapewnić odpowiednią ewidencję, przechowywanie oraz ochronę przed uszkodzeniem, zniszczeniem bądź utratą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lvl="1"/>
            <a:r>
              <a:rPr lang="pl-P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powstającej </a:t>
            </a:r>
            <a:r>
              <a:rPr lang="pl-PL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 nich dokumentacji, w sposób odzwierciedlający przebieg załatwiania i rozstrzygania spraw;</a:t>
            </a:r>
          </a:p>
          <a:p>
            <a:pPr lvl="1"/>
            <a:r>
              <a:rPr lang="pl-P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pl-PL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pl-P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nadsyłanej </a:t>
            </a:r>
            <a:r>
              <a:rPr lang="pl-PL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składanej do nich dokumentacji, w sposób, o którym mowa w </a:t>
            </a:r>
            <a:r>
              <a:rPr lang="pl-PL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pkt</a:t>
            </a:r>
            <a:r>
              <a:rPr lang="pl-PL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1.</a:t>
            </a:r>
          </a:p>
          <a:p>
            <a:r>
              <a:rPr lang="pl-PL" sz="2000" i="1" dirty="0" smtClean="0">
                <a:solidFill>
                  <a:srgbClr val="0070C0"/>
                </a:solidFill>
              </a:rPr>
              <a:t>1a (projektowany)</a:t>
            </a:r>
            <a:r>
              <a:rPr lang="pl-PL" sz="2000" dirty="0" smtClean="0">
                <a:solidFill>
                  <a:srgbClr val="FF0000"/>
                </a:solidFill>
              </a:rPr>
              <a:t> Sprawy, o których mowa w ust. 1, mogą być realizowane w ramach elektronicznego zarządzania dokumentacją, będącego systemem wykonywania czynności kancelaryjnych, dokumentowania przebiegu załatwiania spraw, gromadzenia i tworzenia dokumentacji w postaci elektronicznej, realizowanym z wykorzystaniem systemu teleinformatycznego, o którym mowa w przepisach wydanych na postawie art. 5 ust. 2b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rgbClr val="000000"/>
                </a:solidFill>
              </a:rPr>
              <a:t>szczegółowy sposób postępowania 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3200" dirty="0"/>
              <a:t>(używalność)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8958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9"/>
            </a:pPr>
            <a:r>
              <a:rPr lang="pl-PL" sz="2000" dirty="0">
                <a:solidFill>
                  <a:srgbClr val="0070C0"/>
                </a:solidFill>
              </a:rPr>
              <a:t>zachowuje dokumenty i metadane w strukturze określonej w przepisach wydanych na podstawie art. 5 ust. 2a ustawy, łącznie z możliwością prezentacji tej struktury;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9"/>
            </a:pPr>
            <a:r>
              <a:rPr lang="pl-PL" sz="2000" dirty="0">
                <a:solidFill>
                  <a:srgbClr val="0070C0"/>
                </a:solidFill>
              </a:rPr>
              <a:t>zapewnia odtworzenie przebiegu załatwiania i rozstrzygania spraw;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9"/>
            </a:pPr>
            <a:r>
              <a:rPr lang="pl-PL" sz="2000" dirty="0">
                <a:solidFill>
                  <a:srgbClr val="0070C0"/>
                </a:solidFill>
              </a:rPr>
              <a:t>wspomaga czynności związane z klasyfikowaniem i kwalifikowaniem oraz grupowaniem dokumentów w akta spraw na podstawie wykazu akt;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9"/>
            </a:pPr>
            <a:r>
              <a:rPr lang="pl-PL" sz="2000" dirty="0">
                <a:solidFill>
                  <a:srgbClr val="0070C0"/>
                </a:solidFill>
              </a:rPr>
              <a:t>wspomaga i dokumentuje proces brakowania dokumentów stanowiących dokumentację </a:t>
            </a:r>
            <a:r>
              <a:rPr lang="pl-PL" sz="2000" dirty="0" err="1">
                <a:solidFill>
                  <a:srgbClr val="0070C0"/>
                </a:solidFill>
              </a:rPr>
              <a:t>niearchiwalną</a:t>
            </a:r>
            <a:r>
              <a:rPr lang="pl-PL" sz="2000" dirty="0">
                <a:solidFill>
                  <a:srgbClr val="0070C0"/>
                </a:solidFill>
              </a:rPr>
              <a:t>, w tym:</a:t>
            </a:r>
          </a:p>
          <a:p>
            <a:pPr marL="990600" lvl="1" indent="-533400">
              <a:lnSpc>
                <a:spcPct val="90000"/>
              </a:lnSpc>
            </a:pPr>
            <a:r>
              <a:rPr lang="pl-PL" sz="1800" dirty="0">
                <a:solidFill>
                  <a:srgbClr val="0070C0"/>
                </a:solidFill>
              </a:rPr>
              <a:t>a) wyodrębnia automatycznie dokumenty przeznaczone do brakowania,</a:t>
            </a:r>
          </a:p>
          <a:p>
            <a:pPr marL="990600" lvl="1" indent="-533400">
              <a:lnSpc>
                <a:spcPct val="90000"/>
              </a:lnSpc>
            </a:pPr>
            <a:r>
              <a:rPr lang="pl-PL" sz="1800" dirty="0">
                <a:solidFill>
                  <a:srgbClr val="0070C0"/>
                </a:solidFill>
              </a:rPr>
              <a:t>b) przygotowuje automatycznie spis dokumentacji </a:t>
            </a:r>
            <a:r>
              <a:rPr lang="pl-PL" sz="1800" dirty="0" err="1">
                <a:solidFill>
                  <a:srgbClr val="0070C0"/>
                </a:solidFill>
              </a:rPr>
              <a:t>niearchiwalnej</a:t>
            </a:r>
            <a:r>
              <a:rPr lang="pl-PL" sz="1800" dirty="0">
                <a:solidFill>
                  <a:srgbClr val="0070C0"/>
                </a:solidFill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smtClean="0"/>
              <a:t>szczegółowy sposób postępowania 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3200" dirty="0"/>
              <a:t>(przenaszalność)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895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13"/>
            </a:pPr>
            <a:r>
              <a:rPr lang="pl-PL" sz="2000" dirty="0">
                <a:solidFill>
                  <a:srgbClr val="0070C0"/>
                </a:solidFill>
              </a:rPr>
              <a:t>wspomaga czynności związane z przygotowaniem dokumentów stanowiących materiały archiwalne i ich metadanych do przekazania do archiwum państwowego, w tym: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1800" dirty="0">
                <a:solidFill>
                  <a:srgbClr val="0070C0"/>
                </a:solidFill>
              </a:rPr>
              <a:t>a) wyodrębnia automatycznie dokumenty przeznaczone do przekazania,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1800" dirty="0">
                <a:solidFill>
                  <a:srgbClr val="0070C0"/>
                </a:solidFill>
              </a:rPr>
              <a:t>b) przygotowuje automatycznie spis zdawczo-odbiorczy, o którym mowa w § 17 ust. 1, w postaci dokumentu elektronicznego,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1800" dirty="0">
                <a:solidFill>
                  <a:srgbClr val="0070C0"/>
                </a:solidFill>
              </a:rPr>
              <a:t>c) eksportuje dokumenty i ich metadane,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1800" dirty="0">
                <a:solidFill>
                  <a:srgbClr val="0070C0"/>
                </a:solidFill>
              </a:rPr>
              <a:t>d) oznacza dokumenty przekazane do archiwum państwowego w sposób umożliwiający ich odróżnienie od dokumentów nieprzekazanych;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3"/>
            </a:pPr>
            <a:r>
              <a:rPr lang="pl-PL" sz="2000" dirty="0">
                <a:solidFill>
                  <a:srgbClr val="0070C0"/>
                </a:solidFill>
              </a:rPr>
              <a:t>umożliwia przesyłanie dokumentów do innych systemów teleinformatycznych, w szczególności przez: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1800" dirty="0">
                <a:solidFill>
                  <a:srgbClr val="0070C0"/>
                </a:solidFill>
              </a:rPr>
              <a:t>a) eksport dokumentów i ich metadanych lub wskazań na te metadane oraz danych dokumentujących dokonane zmiany, o których mowa w </a:t>
            </a:r>
            <a:r>
              <a:rPr lang="pl-PL" sz="1800" dirty="0" err="1">
                <a:solidFill>
                  <a:srgbClr val="0070C0"/>
                </a:solidFill>
              </a:rPr>
              <a:t>pkt</a:t>
            </a:r>
            <a:r>
              <a:rPr lang="pl-PL" sz="1800" dirty="0">
                <a:solidFill>
                  <a:srgbClr val="0070C0"/>
                </a:solidFill>
              </a:rPr>
              <a:t> 6, z zachowaniem powiązań pomiędzy tymi dokumentami i metadanymi,</a:t>
            </a:r>
          </a:p>
          <a:p>
            <a:pPr marL="990600" lvl="1" indent="-533400">
              <a:lnSpc>
                <a:spcPct val="80000"/>
              </a:lnSpc>
            </a:pPr>
            <a:r>
              <a:rPr lang="pl-PL" sz="1800" dirty="0">
                <a:solidFill>
                  <a:srgbClr val="0070C0"/>
                </a:solidFill>
              </a:rPr>
              <a:t>b) zapisywanie wyeksportowanych metadanych w formacie XML.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22400"/>
            <a:ext cx="8229600" cy="1143000"/>
          </a:xfrm>
        </p:spPr>
        <p:txBody>
          <a:bodyPr/>
          <a:lstStyle/>
          <a:p>
            <a:r>
              <a:rPr lang="pl-PL" sz="4000" dirty="0"/>
              <a:t>Wybrane minimalne wymagania dla systemów teleinformatycznych</a:t>
            </a:r>
            <a:r>
              <a:rPr lang="pl-PL" sz="2000" dirty="0"/>
              <a:t> 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400" dirty="0"/>
              <a:t>na podstawie rozporządzenia Rady Ministrów z dnia 12 kwietnia 2012  roku (poz. 526)  w sprawie Krajowych Ram </a:t>
            </a:r>
            <a:r>
              <a:rPr lang="pl-PL" sz="2400" dirty="0" err="1"/>
              <a:t>Interoperacyjności</a:t>
            </a:r>
            <a:r>
              <a:rPr lang="pl-PL" sz="2400" dirty="0"/>
              <a:t>, minimalnych wymagań dla rejestrów publicznych i wymiany informacji w formie elektronicznej oraz </a:t>
            </a:r>
            <a:r>
              <a:rPr lang="pl-PL" sz="2400" b="1" dirty="0"/>
              <a:t>minimalnych wymagań dla systemów teleinformatycznych</a:t>
            </a:r>
            <a:r>
              <a:rPr lang="pl-PL" sz="2000" dirty="0"/>
              <a:t> </a:t>
            </a:r>
            <a:endParaRPr lang="pl-PL" sz="20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Minimalne wymagania </a:t>
            </a:r>
            <a:r>
              <a:rPr lang="pl-PL" sz="3200"/>
              <a:t>(bezpieczeństwo §20)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800" dirty="0">
                <a:solidFill>
                  <a:srgbClr val="00B050"/>
                </a:solidFill>
              </a:rPr>
              <a:t>Podmiot realizujący zadania publiczne opracowuje ustanawia, </a:t>
            </a:r>
            <a:r>
              <a:rPr lang="pl-PL" sz="2800" b="1" dirty="0">
                <a:solidFill>
                  <a:srgbClr val="00B050"/>
                </a:solidFill>
              </a:rPr>
              <a:t>wdraża i eksploatuje, monitoruje i przegląda oraz utrzymuje i doskonali</a:t>
            </a:r>
            <a:r>
              <a:rPr lang="pl-PL" sz="2800" dirty="0">
                <a:solidFill>
                  <a:srgbClr val="00B050"/>
                </a:solidFill>
              </a:rPr>
              <a:t> system zarządzania bezpieczeństwem informacji zapewniający </a:t>
            </a:r>
            <a:r>
              <a:rPr lang="pl-PL" sz="2800" b="1" dirty="0">
                <a:solidFill>
                  <a:srgbClr val="00B050"/>
                </a:solidFill>
              </a:rPr>
              <a:t>poufności, dostępności i integralności</a:t>
            </a:r>
            <a:r>
              <a:rPr lang="pl-PL" sz="2800" dirty="0">
                <a:solidFill>
                  <a:srgbClr val="00B050"/>
                </a:solidFill>
              </a:rPr>
              <a:t> informacji, w tym przetwarzanych w systemach teleinformatycznych, z uwzględnieniem takich atrybutów jak </a:t>
            </a:r>
            <a:r>
              <a:rPr lang="pl-PL" sz="2800" b="1" dirty="0">
                <a:solidFill>
                  <a:srgbClr val="00B050"/>
                </a:solidFill>
              </a:rPr>
              <a:t>autentyczności, rozliczalności, niezaprzeczalności i niezawodności</a:t>
            </a:r>
            <a:r>
              <a:rPr lang="pl-PL" sz="2800" dirty="0">
                <a:solidFill>
                  <a:srgbClr val="00B05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pl-PL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sz="2800" b="1" dirty="0"/>
              <a:t>Czyli jak w normie ISO/IEC 27001</a:t>
            </a:r>
            <a:endParaRPr lang="pl-PL" sz="2800" dirty="0"/>
          </a:p>
          <a:p>
            <a:pPr>
              <a:lnSpc>
                <a:spcPct val="90000"/>
              </a:lnSpc>
            </a:pPr>
            <a:endParaRPr lang="pl-PL" sz="28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Minimalne wymagania </a:t>
            </a:r>
            <a:r>
              <a:rPr lang="pl-PL" sz="3600"/>
              <a:t/>
            </a:r>
            <a:br>
              <a:rPr lang="pl-PL" sz="3600"/>
            </a:br>
            <a:r>
              <a:rPr lang="pl-PL" sz="3200"/>
              <a:t>(funkcjonalność, niezawodność, itp. </a:t>
            </a:r>
            <a:r>
              <a:rPr lang="pl-PL" sz="3200" b="1"/>
              <a:t>§15</a:t>
            </a:r>
            <a:r>
              <a:rPr lang="pl-PL" sz="3200"/>
              <a:t>.)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000" dirty="0">
                <a:solidFill>
                  <a:srgbClr val="00B050"/>
                </a:solidFill>
              </a:rPr>
              <a:t>Systemy teleinformatyczne używane przez podmioty realizujące zadania publiczne projektuje się, wdraża oraz eksploatuje z uwzględnieniem ich funkcjonalności, niezawodności, używalności, wydajności, przenoszalności i pielęgnowalności, przy zastosowaniu norm oraz uznanych w obrocie profesjonalnym standardów i metodyk.</a:t>
            </a:r>
          </a:p>
          <a:p>
            <a:pPr>
              <a:lnSpc>
                <a:spcPct val="80000"/>
              </a:lnSpc>
            </a:pPr>
            <a:r>
              <a:rPr lang="pl-PL" sz="2000" dirty="0">
                <a:solidFill>
                  <a:srgbClr val="00B050"/>
                </a:solidFill>
              </a:rPr>
              <a:t>	2. Zarządzanie usługami realizowanymi przez systemy teleinformatyczne, o których mowa w ust. 1 ma na celu dostarczanie tych usług na deklarowanym poziomie dostępności i odbywa się w oparciu o udokumentowane procedury. </a:t>
            </a:r>
          </a:p>
          <a:p>
            <a:pPr>
              <a:lnSpc>
                <a:spcPct val="80000"/>
              </a:lnSpc>
            </a:pPr>
            <a:r>
              <a:rPr lang="pl-PL" sz="2000" dirty="0">
                <a:solidFill>
                  <a:srgbClr val="00B050"/>
                </a:solidFill>
              </a:rPr>
              <a:t>3. Wymagania określone w ust. 1 i 2 uznaje się za spełnione jeśli projektowanie, wdrażanie, eksploatowanie, monitorowanie, przeglądanie, utrzymanie i udoskonalanie zarządzania usługą podmiotu realizującego zadanie publiczne odbywają się z uwzględnieniem Polskich Norm: </a:t>
            </a:r>
            <a:r>
              <a:rPr lang="pl-PL" sz="2000" dirty="0">
                <a:solidFill>
                  <a:srgbClr val="00B050"/>
                </a:solidFill>
                <a:hlinkClick r:id="rId2"/>
              </a:rPr>
              <a:t>PN-ISO/IEC 20000-1</a:t>
            </a:r>
            <a:r>
              <a:rPr lang="pl-PL" sz="2000" dirty="0">
                <a:solidFill>
                  <a:srgbClr val="00B050"/>
                </a:solidFill>
              </a:rPr>
              <a:t> „</a:t>
            </a:r>
            <a:r>
              <a:rPr lang="pl-PL" sz="2000" dirty="0">
                <a:solidFill>
                  <a:srgbClr val="00B050"/>
                </a:solidFill>
                <a:hlinkClick r:id="rId2"/>
              </a:rPr>
              <a:t>Technika informatyczna –  Zarządzanie usługami – Część 1: Specyfikacja</a:t>
            </a:r>
            <a:r>
              <a:rPr lang="pl-PL" sz="2000" dirty="0">
                <a:solidFill>
                  <a:srgbClr val="00B050"/>
                </a:solidFill>
              </a:rPr>
              <a:t>”, </a:t>
            </a:r>
            <a:r>
              <a:rPr lang="pl-PL" sz="2000" dirty="0">
                <a:solidFill>
                  <a:srgbClr val="00B050"/>
                </a:solidFill>
                <a:hlinkClick r:id="rId2"/>
              </a:rPr>
              <a:t>PN-ISO/IEC 20000-2</a:t>
            </a:r>
            <a:r>
              <a:rPr lang="pl-PL" sz="2000" dirty="0">
                <a:solidFill>
                  <a:srgbClr val="00B050"/>
                </a:solidFill>
              </a:rPr>
              <a:t> „</a:t>
            </a:r>
            <a:r>
              <a:rPr lang="pl-PL" sz="2000" dirty="0">
                <a:solidFill>
                  <a:srgbClr val="00B050"/>
                </a:solidFill>
                <a:hlinkClick r:id="rId2"/>
              </a:rPr>
              <a:t>Technika informatyczna –  Zarządzanie usługami – Część 2: Reguły</a:t>
            </a:r>
            <a:r>
              <a:rPr lang="pl-PL" sz="2000" dirty="0">
                <a:solidFill>
                  <a:srgbClr val="00B050"/>
                </a:solidFill>
              </a:rPr>
              <a:t> postępowania”.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Minimalne wymagania </a:t>
            </a:r>
            <a:r>
              <a:rPr lang="pl-PL" sz="3600"/>
              <a:t/>
            </a:r>
            <a:br>
              <a:rPr lang="pl-PL" sz="3600"/>
            </a:br>
            <a:r>
              <a:rPr lang="pl-PL" sz="3200"/>
              <a:t>(interoperacyjność </a:t>
            </a:r>
            <a:r>
              <a:rPr lang="pl-PL" sz="3200" b="1"/>
              <a:t>§16</a:t>
            </a:r>
            <a:r>
              <a:rPr lang="pl-PL" sz="3200"/>
              <a:t>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000" dirty="0">
                <a:solidFill>
                  <a:srgbClr val="00B050"/>
                </a:solidFill>
              </a:rPr>
              <a:t>Systemy teleinformatyczne używane przez podmioty realizujące zadania publiczne wyposaża się w składniki sprzętowe lub oprogramowanie umożliwiające wymianę danych z innymi systemami teleinformatycznymi za pomocą protokołów komunikacyjnych i szyfrujących określonych przez przepisy,  </a:t>
            </a:r>
            <a:r>
              <a:rPr lang="pl-PL" sz="2000" b="1" dirty="0">
                <a:solidFill>
                  <a:srgbClr val="00B050"/>
                </a:solidFill>
              </a:rPr>
              <a:t>normy, standardy lub rekomendacje ustanowione przez krajową jednostkę normalizacyjną lub jednostkę normalizacyjną Unii Europejskiej</a:t>
            </a:r>
            <a:r>
              <a:rPr lang="pl-PL" sz="2000" dirty="0">
                <a:solidFill>
                  <a:srgbClr val="00B050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pl-PL" sz="2000" dirty="0">
                <a:solidFill>
                  <a:srgbClr val="00B050"/>
                </a:solidFill>
              </a:rPr>
              <a:t>2. W przypadku, gdy w danej sprawie brak jest przepisów, norm lub standardów, o których mowa w ust. 1, stosuje się standardy uznane na poziomie międzynarodowym, w szczególności opracowane przez:</a:t>
            </a:r>
            <a:endParaRPr lang="en-US" sz="2000" dirty="0">
              <a:solidFill>
                <a:srgbClr val="00B05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0B050"/>
                </a:solidFill>
              </a:rPr>
              <a:t>Internet Engineering Task Force (IETF) </a:t>
            </a:r>
            <a:r>
              <a:rPr lang="en-US" sz="1800" dirty="0" err="1">
                <a:solidFill>
                  <a:srgbClr val="00B050"/>
                </a:solidFill>
              </a:rPr>
              <a:t>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publikowane</a:t>
            </a:r>
            <a:r>
              <a:rPr lang="en-US" sz="1800" dirty="0">
                <a:solidFill>
                  <a:srgbClr val="00B050"/>
                </a:solidFill>
              </a:rPr>
              <a:t> w </a:t>
            </a:r>
            <a:r>
              <a:rPr lang="en-US" sz="1800" dirty="0" err="1">
                <a:solidFill>
                  <a:srgbClr val="00B050"/>
                </a:solidFill>
              </a:rPr>
              <a:t>postaci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>
                <a:solidFill>
                  <a:srgbClr val="00B050"/>
                </a:solidFill>
                <a:hlinkClick r:id="rId2"/>
              </a:rPr>
              <a:t>Request For Comments</a:t>
            </a:r>
            <a:r>
              <a:rPr lang="en-US" sz="1800" dirty="0">
                <a:solidFill>
                  <a:srgbClr val="00B050"/>
                </a:solidFill>
              </a:rPr>
              <a:t> (RFC), </a:t>
            </a:r>
            <a:endParaRPr lang="pl-PL" sz="1800" dirty="0">
              <a:solidFill>
                <a:srgbClr val="00B050"/>
              </a:solidFill>
            </a:endParaRPr>
          </a:p>
          <a:p>
            <a:pPr lvl="1">
              <a:lnSpc>
                <a:spcPct val="80000"/>
              </a:lnSpc>
            </a:pPr>
            <a:r>
              <a:rPr lang="pl-PL" sz="1800" dirty="0" err="1">
                <a:solidFill>
                  <a:srgbClr val="00B050"/>
                </a:solidFill>
              </a:rPr>
              <a:t>World</a:t>
            </a:r>
            <a:r>
              <a:rPr lang="pl-PL" sz="1800" dirty="0">
                <a:solidFill>
                  <a:srgbClr val="00B050"/>
                </a:solidFill>
              </a:rPr>
              <a:t> </a:t>
            </a:r>
            <a:r>
              <a:rPr lang="pl-PL" sz="1800" dirty="0" err="1">
                <a:solidFill>
                  <a:srgbClr val="00B050"/>
                </a:solidFill>
              </a:rPr>
              <a:t>Wide</a:t>
            </a:r>
            <a:r>
              <a:rPr lang="pl-PL" sz="1800" dirty="0">
                <a:solidFill>
                  <a:srgbClr val="00B050"/>
                </a:solidFill>
              </a:rPr>
              <a:t> Web </a:t>
            </a:r>
            <a:r>
              <a:rPr lang="pl-PL" sz="1800" dirty="0" err="1">
                <a:solidFill>
                  <a:srgbClr val="00B050"/>
                </a:solidFill>
              </a:rPr>
              <a:t>Consortium</a:t>
            </a:r>
            <a:r>
              <a:rPr lang="pl-PL" sz="1800" dirty="0">
                <a:solidFill>
                  <a:srgbClr val="00B050"/>
                </a:solidFill>
              </a:rPr>
              <a:t> (</a:t>
            </a:r>
            <a:r>
              <a:rPr lang="pl-PL" sz="1800" i="1" dirty="0">
                <a:solidFill>
                  <a:srgbClr val="00B050"/>
                </a:solidFill>
              </a:rPr>
              <a:t>W3C</a:t>
            </a:r>
            <a:r>
              <a:rPr lang="pl-PL" sz="1800" dirty="0">
                <a:solidFill>
                  <a:srgbClr val="00B050"/>
                </a:solidFill>
              </a:rPr>
              <a:t>) i publikowane w postaci </a:t>
            </a:r>
            <a:r>
              <a:rPr lang="pl-PL" sz="1800" dirty="0">
                <a:solidFill>
                  <a:srgbClr val="00B050"/>
                </a:solidFill>
                <a:hlinkClick r:id="rId3"/>
              </a:rPr>
              <a:t>W3C </a:t>
            </a:r>
            <a:r>
              <a:rPr lang="pl-PL" sz="1800" dirty="0" err="1">
                <a:solidFill>
                  <a:srgbClr val="00B050"/>
                </a:solidFill>
                <a:hlinkClick r:id="rId3"/>
              </a:rPr>
              <a:t>Recommendation</a:t>
            </a:r>
            <a:r>
              <a:rPr lang="pl-PL" sz="1800" dirty="0">
                <a:solidFill>
                  <a:srgbClr val="00B050"/>
                </a:solidFill>
              </a:rPr>
              <a:t> (REC),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000" dirty="0">
                <a:solidFill>
                  <a:srgbClr val="00B050"/>
                </a:solidFill>
              </a:rPr>
              <a:t>- adekwatnie do potrzeb wynikających z realizowanych zadań oraz bieżącego stanu technologii informatycznych.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964488" cy="1143000"/>
          </a:xfrm>
        </p:spPr>
        <p:txBody>
          <a:bodyPr/>
          <a:lstStyle/>
          <a:p>
            <a:r>
              <a:rPr lang="pl-PL" sz="3200" b="1" dirty="0" smtClean="0"/>
              <a:t>Ważniejsze tematy z roboczego spotkania praktyków </a:t>
            </a:r>
            <a:r>
              <a:rPr lang="pl-PL" sz="3200" b="1" i="1" dirty="0" smtClean="0"/>
              <a:t>(NDAP, październik 2013)</a:t>
            </a:r>
            <a:endParaRPr lang="pl-PL" sz="3200" b="1" i="1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7334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800" dirty="0" smtClean="0"/>
              <a:t>Tytuł jako element w metadanych dokumentu lub sprawy</a:t>
            </a:r>
          </a:p>
          <a:p>
            <a:pPr>
              <a:lnSpc>
                <a:spcPct val="90000"/>
              </a:lnSpc>
            </a:pPr>
            <a:r>
              <a:rPr lang="pl-PL" sz="2800" dirty="0" smtClean="0"/>
              <a:t>Dostęp jako element w metadanych dokumentu lub sprawy</a:t>
            </a:r>
          </a:p>
          <a:p>
            <a:pPr>
              <a:lnSpc>
                <a:spcPct val="90000"/>
              </a:lnSpc>
            </a:pPr>
            <a:r>
              <a:rPr lang="pl-PL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Przekazywanie akt spraw w postaci elektronicznej do </a:t>
            </a:r>
            <a:r>
              <a:rPr lang="pl-P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innych podmiotów</a:t>
            </a:r>
          </a:p>
          <a:p>
            <a:pPr>
              <a:lnSpc>
                <a:spcPct val="90000"/>
              </a:lnSpc>
            </a:pPr>
            <a:r>
              <a:rPr lang="pl-PL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elektroniczne podpisane podpisem elektronicznym innej osoby niż jest to deklarowane w treści </a:t>
            </a:r>
            <a:r>
              <a:rPr lang="pl-P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dokumentu</a:t>
            </a:r>
          </a:p>
          <a:p>
            <a:pPr>
              <a:lnSpc>
                <a:spcPct val="90000"/>
              </a:lnSpc>
            </a:pPr>
            <a:r>
              <a:rPr lang="pl-PL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Korespondencja wewnętrzna w systemie </a:t>
            </a:r>
            <a:r>
              <a:rPr lang="pl-P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EZD</a:t>
            </a:r>
          </a:p>
          <a:p>
            <a:pPr>
              <a:lnSpc>
                <a:spcPct val="90000"/>
              </a:lnSpc>
            </a:pPr>
            <a:endParaRPr lang="pl-PL" sz="24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</a:pPr>
            <a:endParaRPr lang="pl-PL" sz="2400" dirty="0" smtClean="0"/>
          </a:p>
          <a:p>
            <a:pPr>
              <a:lnSpc>
                <a:spcPct val="90000"/>
              </a:lnSpc>
            </a:pPr>
            <a:endParaRPr lang="pl-PL" sz="2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964488" cy="1143000"/>
          </a:xfrm>
        </p:spPr>
        <p:txBody>
          <a:bodyPr/>
          <a:lstStyle/>
          <a:p>
            <a:r>
              <a:rPr lang="pl-PL" sz="3200" b="1" dirty="0" smtClean="0"/>
              <a:t>Ważniejsze tematy z roboczego spotkania praktyków </a:t>
            </a:r>
            <a:r>
              <a:rPr lang="pl-PL" sz="3200" b="1" i="1" dirty="0" smtClean="0"/>
              <a:t>(NDAP, październik 2013)</a:t>
            </a:r>
            <a:endParaRPr lang="pl-PL" sz="3200" b="1" i="1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 dalej ze składami chronologicznymi i składami informatycznych nośników danych? </a:t>
            </a:r>
          </a:p>
          <a:p>
            <a:pPr>
              <a:lnSpc>
                <a:spcPct val="90000"/>
              </a:lnSpc>
            </a:pPr>
            <a:r>
              <a:rPr lang="pl-PL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Potrzeba wyodrębnienia w składzie chronologicznym dokumentów wewnętrznych 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(takich co muszą być na papierze ale nigdzie </a:t>
            </a:r>
            <a:r>
              <a:rPr lang="pl-PL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 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są wysyłane)</a:t>
            </a:r>
          </a:p>
          <a:p>
            <a:pPr>
              <a:lnSpc>
                <a:spcPct val="90000"/>
              </a:lnSpc>
            </a:pPr>
            <a:r>
              <a:rPr lang="pl-PL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Problematyka konserwacji podpisu elektronicznego w długim 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czasie</a:t>
            </a:r>
          </a:p>
          <a:p>
            <a:pPr>
              <a:lnSpc>
                <a:spcPct val="90000"/>
              </a:lnSpc>
            </a:pPr>
            <a:r>
              <a:rPr lang="pl-PL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Ewentualne ryzyka związane z brakowaniem dokumentacji ze składów chronologicznych mających pełne odwzorowanie 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cyfrowe</a:t>
            </a:r>
          </a:p>
          <a:p>
            <a:pPr>
              <a:lnSpc>
                <a:spcPct val="90000"/>
              </a:lnSpc>
            </a:pP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Wysyłka plików .</a:t>
            </a:r>
            <a:r>
              <a:rPr lang="pl-PL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doc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„zapakowanych” do pisma ogólnego (jak podpisywać)?</a:t>
            </a:r>
          </a:p>
          <a:p>
            <a:pPr>
              <a:lnSpc>
                <a:spcPct val="90000"/>
              </a:lnSpc>
            </a:pPr>
            <a:endParaRPr lang="pl-PL" sz="24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3568" y="5949280"/>
            <a:ext cx="8064500" cy="830997"/>
          </a:xfrm>
          <a:prstGeom prst="rect">
            <a:avLst/>
          </a:prstGeom>
          <a:solidFill>
            <a:srgbClr val="EFF7A7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400" dirty="0" smtClean="0">
                <a:solidFill>
                  <a:srgbClr val="FF0000"/>
                </a:solidFill>
              </a:rPr>
              <a:t>Materiały ze spotkania i sprawozdanie zostaną umieszczone na stronie </a:t>
            </a:r>
            <a:r>
              <a:rPr lang="pl-PL" sz="2400" dirty="0" smtClean="0">
                <a:solidFill>
                  <a:srgbClr val="FF0000"/>
                </a:solidFill>
                <a:hlinkClick r:id="rId2"/>
              </a:rPr>
              <a:t>http://archiwa.gov.pl</a:t>
            </a:r>
            <a:r>
              <a:rPr lang="pl-PL" sz="2400" dirty="0" smtClean="0">
                <a:solidFill>
                  <a:srgbClr val="FF0000"/>
                </a:solidFill>
              </a:rPr>
              <a:t>  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492375"/>
            <a:ext cx="8569325" cy="504825"/>
          </a:xfrm>
          <a:noFill/>
          <a:ln/>
        </p:spPr>
        <p:txBody>
          <a:bodyPr/>
          <a:lstStyle/>
          <a:p>
            <a:pPr marL="85725" indent="0">
              <a:buFontTx/>
              <a:buNone/>
            </a:pPr>
            <a:r>
              <a:rPr lang="pl-PL" dirty="0" smtClean="0">
                <a:hlinkClick r:id="rId2"/>
              </a:rPr>
              <a:t>Kazimierz.Schmidt@archiwa.gov.pl</a:t>
            </a:r>
            <a:endParaRPr lang="pl-PL" dirty="0"/>
          </a:p>
          <a:p>
            <a:pPr marL="85725" indent="0">
              <a:buFontTx/>
              <a:buNone/>
            </a:pPr>
            <a:endParaRPr lang="pl-PL" sz="2000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95288" y="1628775"/>
            <a:ext cx="82296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l-PL" sz="3200" b="1">
                <a:solidFill>
                  <a:schemeClr val="tx2"/>
                </a:solidFill>
              </a:rPr>
              <a:t>Dziękuję za uwagę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l-PL" sz="4000" b="1" dirty="0" smtClean="0"/>
              <a:t>Co to jest EZD (nieformalnie)</a:t>
            </a:r>
            <a:endParaRPr lang="pl-PL" sz="4000" b="1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2692896"/>
          </a:xfrm>
        </p:spPr>
        <p:txBody>
          <a:bodyPr/>
          <a:lstStyle/>
          <a:p>
            <a:r>
              <a:rPr lang="pl-PL" sz="2400" i="1" dirty="0" smtClean="0"/>
              <a:t>EZD  - </a:t>
            </a:r>
            <a:r>
              <a:rPr lang="pl-PL" sz="2400" i="1" dirty="0" smtClean="0">
                <a:solidFill>
                  <a:srgbClr val="002060"/>
                </a:solidFill>
              </a:rPr>
              <a:t>elektroniczne</a:t>
            </a:r>
            <a:r>
              <a:rPr lang="pl-PL" sz="2400" i="1" dirty="0" smtClean="0">
                <a:solidFill>
                  <a:srgbClr val="FF0000"/>
                </a:solidFill>
              </a:rPr>
              <a:t> zarządzanie </a:t>
            </a:r>
            <a:r>
              <a:rPr lang="pl-PL" sz="2400" i="1" dirty="0" smtClean="0">
                <a:solidFill>
                  <a:srgbClr val="002060"/>
                </a:solidFill>
              </a:rPr>
              <a:t>dokumentacją</a:t>
            </a:r>
            <a:r>
              <a:rPr lang="pl-PL" sz="2400" i="1" dirty="0" smtClean="0"/>
              <a:t> to nie to samo co </a:t>
            </a:r>
            <a:r>
              <a:rPr lang="pl-PL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elektroniczny </a:t>
            </a:r>
            <a:r>
              <a:rPr lang="pl-PL" sz="2400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obieg</a:t>
            </a:r>
            <a:r>
              <a:rPr lang="pl-PL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dokumentów.</a:t>
            </a:r>
          </a:p>
          <a:p>
            <a:r>
              <a:rPr lang="pl-PL" sz="2400" i="1" dirty="0" smtClean="0"/>
              <a:t>EZD to rozwiązanie uniwersalne, w założeniu pozwalające na zastąpienie papierowych akt spraw – elektronicznymi, nawet jeżeli nie są świadczone wyspecjalizowane usługi elektroniczne pozwalające na załatwienie tylko określonych spraw</a:t>
            </a:r>
            <a:endParaRPr lang="pl-PL" sz="24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pl-PL" sz="2400" i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39552" y="5229200"/>
            <a:ext cx="8280920" cy="1354217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pl-PL" sz="3200" b="1" i="1" dirty="0" smtClean="0">
                <a:ea typeface="+mn-ea"/>
                <a:cs typeface="+mn-cs"/>
              </a:rPr>
              <a:t>w EZD nie tylko </a:t>
            </a:r>
            <a:r>
              <a:rPr lang="pl-PL" sz="3200" b="1" i="1" u="sng" dirty="0" smtClean="0">
                <a:ea typeface="+mn-ea"/>
                <a:cs typeface="+mn-cs"/>
              </a:rPr>
              <a:t>obieg</a:t>
            </a:r>
            <a:r>
              <a:rPr lang="pl-PL" sz="3200" b="1" i="1" dirty="0" smtClean="0">
                <a:ea typeface="+mn-ea"/>
                <a:cs typeface="+mn-cs"/>
              </a:rPr>
              <a:t> jest elektroniczny, ale również </a:t>
            </a:r>
            <a:r>
              <a:rPr lang="pl-PL" sz="3200" b="1" i="1" u="sng" dirty="0" smtClean="0">
                <a:ea typeface="+mn-ea"/>
                <a:cs typeface="+mn-cs"/>
              </a:rPr>
              <a:t>dokumentacja</a:t>
            </a:r>
            <a:endParaRPr lang="pl-PL" sz="3200" b="1" i="1" u="sng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l-PL" sz="4000" b="1" dirty="0" smtClean="0"/>
              <a:t>Czym EZD nie jest</a:t>
            </a:r>
            <a:endParaRPr lang="pl-PL" sz="4000" b="1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2692896"/>
          </a:xfrm>
        </p:spPr>
        <p:txBody>
          <a:bodyPr/>
          <a:lstStyle/>
          <a:p>
            <a:r>
              <a:rPr lang="pl-PL" sz="2800" dirty="0"/>
              <a:t>EZD to nazwa pospolita (rodzaju systemu) a nie konkretnego systemu</a:t>
            </a:r>
            <a:r>
              <a:rPr lang="pl-PL" sz="2800" dirty="0" smtClean="0"/>
              <a:t>.</a:t>
            </a:r>
          </a:p>
          <a:p>
            <a:r>
              <a:rPr lang="pl-PL" sz="2800" dirty="0" smtClean="0"/>
              <a:t>EZD </a:t>
            </a:r>
            <a:r>
              <a:rPr lang="pl-PL" sz="2800" b="1" u="sng" dirty="0" smtClean="0"/>
              <a:t>nie jest</a:t>
            </a:r>
            <a:r>
              <a:rPr lang="pl-PL" sz="2800" dirty="0" smtClean="0"/>
              <a:t> też rozwiązaniem, w którym wszystko dokumentuje się na papierze a dopiero po zakończeniu sprawy wszystko skanuje.</a:t>
            </a:r>
          </a:p>
          <a:p>
            <a:pPr lvl="1"/>
            <a:r>
              <a:rPr lang="pl-PL" sz="2400" dirty="0" smtClean="0"/>
              <a:t>e-akta powstających na bieżąco = liczne metadane dodawane automatycznie przez system w trakcie załatwiania sprawy (także do </a:t>
            </a:r>
            <a:r>
              <a:rPr lang="pl-PL" sz="2400" dirty="0" err="1" smtClean="0"/>
              <a:t>skanów</a:t>
            </a:r>
            <a:r>
              <a:rPr lang="pl-PL" sz="2400" dirty="0" smtClean="0"/>
              <a:t>), w tym odnotowywanie kolejnych czynności wykonywanych przez różnych użytkowników w różnym czasie (takie akta </a:t>
            </a:r>
            <a:r>
              <a:rPr lang="pl-PL" sz="2400" dirty="0" err="1" smtClean="0"/>
              <a:t>uwiarygadnia</a:t>
            </a:r>
            <a:r>
              <a:rPr lang="pl-PL" sz="2400" dirty="0" smtClean="0"/>
              <a:t> liczne grono osób), </a:t>
            </a:r>
          </a:p>
          <a:p>
            <a:pPr lvl="1"/>
            <a:r>
              <a:rPr lang="pl-PL" sz="2400" dirty="0" smtClean="0"/>
              <a:t> kopie z akt papierowych wykonanej po zakończeniu sprawy = takie akta </a:t>
            </a:r>
            <a:r>
              <a:rPr lang="pl-PL" sz="2400" dirty="0" err="1" smtClean="0"/>
              <a:t>uwiarygadnia</a:t>
            </a:r>
            <a:r>
              <a:rPr lang="pl-PL" sz="2400" dirty="0" smtClean="0"/>
              <a:t> tylko </a:t>
            </a:r>
            <a:r>
              <a:rPr lang="pl-PL" sz="2400" dirty="0" err="1" smtClean="0"/>
              <a:t>skanerzysta</a:t>
            </a:r>
            <a:endParaRPr lang="pl-PL" sz="2400" dirty="0" smtClean="0"/>
          </a:p>
          <a:p>
            <a:pPr marL="342900" lvl="1" indent="-342900">
              <a:buFontTx/>
              <a:buChar char="•"/>
            </a:pPr>
            <a:endParaRPr lang="pl-PL" sz="2400" dirty="0" smtClean="0"/>
          </a:p>
          <a:p>
            <a:pPr>
              <a:buNone/>
            </a:pPr>
            <a:endParaRPr lang="pl-PL" sz="24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/>
              <a:t>Dlaczego w XXI wieku czynności kancelaryjne?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800" dirty="0"/>
              <a:t>Dlaczego zakłada się, że mimo postępującej informatyzacji umożliwiającej tworzenie automatycznych usług elektronicznych (</a:t>
            </a:r>
            <a:r>
              <a:rPr lang="pl-PL" sz="2800" dirty="0" err="1"/>
              <a:t>eDeklaracje</a:t>
            </a:r>
            <a:r>
              <a:rPr lang="pl-PL" sz="2800" dirty="0"/>
              <a:t>, </a:t>
            </a:r>
            <a:r>
              <a:rPr lang="pl-PL" sz="2800" dirty="0" smtClean="0"/>
              <a:t>CEIDG, </a:t>
            </a:r>
            <a:r>
              <a:rPr lang="pl-PL" sz="2800" dirty="0" err="1" smtClean="0"/>
              <a:t>KW-ODPIS</a:t>
            </a:r>
            <a:r>
              <a:rPr lang="pl-PL" sz="2800" dirty="0" smtClean="0"/>
              <a:t>…) </a:t>
            </a:r>
            <a:r>
              <a:rPr lang="pl-PL" sz="2800" dirty="0"/>
              <a:t>nadal będzie potrzeba:</a:t>
            </a:r>
          </a:p>
          <a:p>
            <a:pPr lvl="1"/>
            <a:r>
              <a:rPr lang="pl-PL" sz="2400" dirty="0"/>
              <a:t>rejestrować wpływy,</a:t>
            </a:r>
          </a:p>
          <a:p>
            <a:pPr lvl="1"/>
            <a:r>
              <a:rPr lang="pl-PL" sz="2400" dirty="0"/>
              <a:t>rozdzielać je na komórki organizacyjne,</a:t>
            </a:r>
          </a:p>
          <a:p>
            <a:pPr lvl="1"/>
            <a:r>
              <a:rPr lang="pl-PL" sz="2400" dirty="0"/>
              <a:t>dekretować,</a:t>
            </a:r>
          </a:p>
          <a:p>
            <a:pPr lvl="1"/>
            <a:r>
              <a:rPr lang="pl-PL" sz="2400" dirty="0"/>
              <a:t>zakładać akta spraw,</a:t>
            </a:r>
          </a:p>
          <a:p>
            <a:pPr lvl="1"/>
            <a:r>
              <a:rPr lang="pl-PL" sz="2400" dirty="0"/>
              <a:t>akceptować,</a:t>
            </a:r>
          </a:p>
          <a:p>
            <a:pPr lvl="1"/>
            <a:r>
              <a:rPr lang="pl-PL" sz="2400" dirty="0"/>
              <a:t>w</a:t>
            </a:r>
            <a:r>
              <a:rPr lang="pl-PL" sz="2400" dirty="0" smtClean="0"/>
              <a:t>ysyłać odpowiedzi</a:t>
            </a:r>
            <a:endParaRPr lang="pl-PL" sz="2400" dirty="0"/>
          </a:p>
          <a:p>
            <a:pPr lvl="1"/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/>
              <a:t>Np. wystąpienie o warunki zabudowy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dirty="0"/>
              <a:t>Jeśli stronami w sprawie jest oprócz urzędu jeszcze 5 obywateli i tylko jeden z nich (ten, który złożył wniosek w postaci elektronicznej) jest zainteresowany otrzymywaniem elektronicznej korespondencji, to znaczy, że pozostałym czterem osobom urząd musi przekazywać </a:t>
            </a:r>
            <a:r>
              <a:rPr lang="pl-PL" sz="2400" b="1" u="sng" dirty="0"/>
              <a:t>informacje</a:t>
            </a:r>
            <a:r>
              <a:rPr lang="pl-PL" sz="2400" dirty="0"/>
              <a:t> o prowadzonej sprawie za pomocą listów poleconych 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Urząd musi umieć udowodnić że zrealizował wymagane </a:t>
            </a:r>
            <a:r>
              <a:rPr lang="pl-PL" sz="2400" dirty="0"/>
              <a:t>prawem powiadomienie stron. </a:t>
            </a:r>
            <a:r>
              <a:rPr lang="pl-PL" sz="2400" dirty="0" smtClean="0"/>
              <a:t>Taka Informacja </a:t>
            </a:r>
            <a:r>
              <a:rPr lang="pl-PL" sz="2400" dirty="0"/>
              <a:t>mogąca stanowić dowód dla sądu, NIK-u, organu drugiej instancji, </a:t>
            </a:r>
            <a:r>
              <a:rPr lang="pl-PL" sz="2400" dirty="0" smtClean="0"/>
              <a:t>powinna być zapisana </a:t>
            </a:r>
            <a:r>
              <a:rPr lang="pl-PL" sz="2400" dirty="0"/>
              <a:t>w taki sposób aby była dla stron (w razie potrzeby) użyteczna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5561482"/>
            <a:ext cx="8064500" cy="683264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</a:rPr>
              <a:t>Czyli będzie powstała dokumentacja hybrydowa (</a:t>
            </a:r>
            <a:r>
              <a:rPr lang="pl-PL" sz="2400" b="1" dirty="0" err="1" smtClean="0">
                <a:solidFill>
                  <a:srgbClr val="FF0000"/>
                </a:solidFill>
                <a:latin typeface="Times New Roman" pitchFamily="18" charset="0"/>
              </a:rPr>
              <a:t>papierowo-elektoniczna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pl-PL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274638"/>
            <a:ext cx="8893175" cy="1143000"/>
          </a:xfrm>
        </p:spPr>
        <p:txBody>
          <a:bodyPr/>
          <a:lstStyle/>
          <a:p>
            <a:r>
              <a:rPr lang="pl-PL" sz="2800" b="1"/>
              <a:t>Dlaczego tak jest, czyli kilka wybranych przepisów kodeksu postępowania administracyjnego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400" b="1"/>
              <a:t>Strony należy poinformować:</a:t>
            </a:r>
          </a:p>
          <a:p>
            <a:pPr>
              <a:lnSpc>
                <a:spcPct val="80000"/>
              </a:lnSpc>
            </a:pPr>
            <a:r>
              <a:rPr lang="pl-PL" sz="2000" b="1"/>
              <a:t>Art. 9. </a:t>
            </a:r>
            <a:r>
              <a:rPr lang="pl-PL" sz="2000"/>
              <a:t>Organy administracji publicznej </a:t>
            </a:r>
            <a:r>
              <a:rPr lang="pl-PL" sz="2000" u="sng"/>
              <a:t>są obowiązane do należytego i wyczerpującego informowania stron</a:t>
            </a:r>
            <a:r>
              <a:rPr lang="pl-PL" sz="2000"/>
              <a:t> o okolicznościach faktycznych i prawnych, które mogą mieć wpływ na ustalenie ich praw i obowiązków będących przedmiotem postępowania administracyjnego. Organy czuwają nad tym, aby strony i inne osoby uczestniczące w postępowaniu nie poniosły szkody z powodu nieznajomości prawa, i w tym celu udzielają im niezbędnych wyjaśnień i wskazówek </a:t>
            </a:r>
          </a:p>
          <a:p>
            <a:pPr>
              <a:lnSpc>
                <a:spcPct val="80000"/>
              </a:lnSpc>
            </a:pPr>
            <a:r>
              <a:rPr lang="pl-PL" sz="2000" b="1"/>
              <a:t>Art. 36. </a:t>
            </a:r>
            <a:r>
              <a:rPr lang="pl-PL" sz="2000"/>
              <a:t>§ 1. O każdym przypadku niezałatwienia sprawy w terminie określonym w art. 35 organ administracji publicznej </a:t>
            </a:r>
            <a:r>
              <a:rPr lang="pl-PL" sz="2000" u="sng"/>
              <a:t>obowiązany jest zawiadomić strony</a:t>
            </a:r>
            <a:r>
              <a:rPr lang="pl-PL" sz="2000"/>
              <a:t>, podając przyczyny zwłoki i wskazując nowy termin załatwienia sprawy.</a:t>
            </a:r>
          </a:p>
          <a:p>
            <a:pPr>
              <a:lnSpc>
                <a:spcPct val="80000"/>
              </a:lnSpc>
            </a:pPr>
            <a:r>
              <a:rPr lang="pl-PL" sz="2000"/>
              <a:t>§ 2. Ten sam obowiązek ciąży na organie administracji publicznej również w przypadku zwłoki w załatwieniu sprawy z przyczyn niezależnych od organu.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Words>3528</Words>
  <PresentationFormat>Pokaz na ekranie (4:3)</PresentationFormat>
  <Paragraphs>322</Paragraphs>
  <Slides>48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48</vt:i4>
      </vt:variant>
    </vt:vector>
  </HeadingPairs>
  <LinksUpToDate>false</LinksUpToDate>
  <SharedDoc>false</SharedDoc>
  <HyperlinksChanged>false</HyperlinksChanged>
</Properties>
</file>