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59" r:id="rId6"/>
    <p:sldId id="260" r:id="rId7"/>
    <p:sldId id="261" r:id="rId8"/>
    <p:sldId id="264" r:id="rId9"/>
    <p:sldId id="269" r:id="rId10"/>
    <p:sldId id="266" r:id="rId11"/>
    <p:sldId id="267" r:id="rId12"/>
    <p:sldId id="258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E84B8A-3C4D-9E7E-5640-5B755A9A91B3}" name="Dorota Roman-Jurdzińska" initials="DR" userId="S::droman@cke.gov.pl::10547c61-3b82-4f91-8122-a5d7e1d32d63" providerId="AD"/>
  <p188:author id="{04E359C4-DA2A-3BAD-1984-4FAB1CAB01AF}" name="Gałązka Anna" initials="GA" userId="S::Anna.Galazka@cyfra.gov.pl::1e12c8de-6583-4cdd-96dc-5494bb5d414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30C389-8F42-C2B0-F6F6-2CC433DEFD0C}" v="674" dt="2024-04-18T11:58:26.457"/>
    <p1510:client id="{0A92706C-E7A3-2F87-EDC9-ECE6FE9CE7A2}" v="227" dt="2024-04-19T06:38:44.240"/>
    <p1510:client id="{3B67BF1F-2D5F-FD8F-EC6E-1CE47C918766}" v="136" dt="2024-04-19T15:49:11.152"/>
    <p1510:client id="{806F3DD3-78FD-7EFF-0310-C085DE6EC8CF}" v="16" dt="2024-04-18T14:52:27.654"/>
    <p1510:client id="{A1F08EA0-3B9C-51F8-0A2C-857E92229204}" v="46" dt="2024-04-18T14:40:51.2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8852A3-4C6B-4A17-A030-6A1215E8A7F3}" type="datetimeFigureOut">
              <a:rPr lang="pl-PL" smtClean="0"/>
              <a:t>22.04.2024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4E99A0-DFF4-46B2-B80C-74E86B0AF1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7377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4E99A0-DFF4-46B2-B80C-74E86B0AF106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5446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22.04.2024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22.04.2024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22.04.2024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22.04.2024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22.04.2024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22.04.2024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22.04.2024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22.04.2024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22.04.2024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22.04.2024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22.04.2024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22.04.2024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38987" y="1197204"/>
            <a:ext cx="10596458" cy="30469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pl-PL" sz="4800" b="1">
                <a:solidFill>
                  <a:schemeClr val="bg1"/>
                </a:solidFill>
                <a:cs typeface="Calibri"/>
              </a:rPr>
              <a:t>Ocenianie na ekranie: Opracowanie systemu do oceniania prac egzaminacyjnych z wykorzystaniem technologii informatycznej</a:t>
            </a: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1055637" y="1209396"/>
            <a:ext cx="8427822" cy="748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>
                <a:solidFill>
                  <a:srgbClr val="002060"/>
                </a:solidFill>
              </a:rPr>
              <a:t>Wnioskodawca: Minister Edukacji Narodowej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>
                <a:solidFill>
                  <a:srgbClr val="002060"/>
                </a:solidFill>
              </a:rPr>
              <a:t>Beneficjent: Centralna Komisja Egzaminacyjna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66985" y="4432565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endParaRPr lang="pl-PL"/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2003031" y="2066931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1786083"/>
              </p:ext>
            </p:extLst>
          </p:nvPr>
        </p:nvGraphicFramePr>
        <p:xfrm>
          <a:off x="784533" y="2863921"/>
          <a:ext cx="10946674" cy="1033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422">
                <a:tc>
                  <a:txBody>
                    <a:bodyPr/>
                    <a:lstStyle/>
                    <a:p>
                      <a:r>
                        <a:rPr lang="pl-PL" b="1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1">
                          <a:solidFill>
                            <a:srgbClr val="0070C0"/>
                          </a:solidFill>
                        </a:rPr>
                        <a:t>26.03.2020 r.</a:t>
                      </a:r>
                      <a:endParaRPr lang="pl-PL" sz="1400" b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1">
                          <a:solidFill>
                            <a:srgbClr val="0070C0"/>
                          </a:solidFill>
                        </a:rPr>
                        <a:t>24.06.2022 r.</a:t>
                      </a:r>
                      <a:endParaRPr lang="pl-PL" sz="1400" b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1">
                          <a:solidFill>
                            <a:srgbClr val="0070C0"/>
                          </a:solidFill>
                        </a:rPr>
                        <a:t>26.03.2020 r.</a:t>
                      </a:r>
                      <a:endParaRPr lang="pl-PL" sz="1400" b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0" i="1" dirty="0">
                          <a:solidFill>
                            <a:srgbClr val="0070C0"/>
                          </a:solidFill>
                        </a:rPr>
                        <a:t>29.12.2023 r.</a:t>
                      </a:r>
                      <a:endParaRPr lang="pl-PL" sz="14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Tytuł 1">
            <a:extLst>
              <a:ext uri="{FF2B5EF4-FFF2-40B4-BE49-F238E27FC236}">
                <a16:creationId xmlns:a16="http://schemas.microsoft.com/office/drawing/2014/main" id="{33D0A2DE-CCA9-7AB7-62F2-957BA14C6CA1}"/>
              </a:ext>
            </a:extLst>
          </p:cNvPr>
          <p:cNvSpPr txBox="1">
            <a:spLocks/>
          </p:cNvSpPr>
          <p:nvPr/>
        </p:nvSpPr>
        <p:spPr>
          <a:xfrm>
            <a:off x="602225" y="3723129"/>
            <a:ext cx="10515600" cy="10408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400" b="1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/>
          </a:p>
        </p:txBody>
      </p:sp>
      <p:sp>
        <p:nvSpPr>
          <p:cNvPr id="10" name="Symbol zastępczy zawartości 2">
            <a:extLst>
              <a:ext uri="{FF2B5EF4-FFF2-40B4-BE49-F238E27FC236}">
                <a16:creationId xmlns:a16="http://schemas.microsoft.com/office/drawing/2014/main" id="{0222162F-23DA-A03E-A9CF-4000A0B744D6}"/>
              </a:ext>
            </a:extLst>
          </p:cNvPr>
          <p:cNvSpPr txBox="1">
            <a:spLocks/>
          </p:cNvSpPr>
          <p:nvPr/>
        </p:nvSpPr>
        <p:spPr>
          <a:xfrm>
            <a:off x="784532" y="4756510"/>
            <a:ext cx="10571725" cy="15754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60000"/>
              </a:lnSpc>
              <a:spcBef>
                <a:spcPts val="0"/>
              </a:spcBef>
            </a:pPr>
            <a:r>
              <a:rPr lang="pl-PL" sz="1800" dirty="0">
                <a:latin typeface="Tahoma,Bold"/>
              </a:rPr>
              <a:t>Głównym celem projektu jest usprawnienie procesów związanych z ocenianiem prac egzaminu ósmoklasisty z wybranych przedmiotów (matematyka, j. angielski) oraz egz. maturalnego z matematyki na poziomie podstawowym poprzez stworzenie systemu informatycznego (nowoczesnej i funkcjonalnej aplikacji webowej), dostosowanego do warunków polskiego systemu egzaminacyjnego.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405466" y="1220739"/>
            <a:ext cx="11391008" cy="7505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5000"/>
              </a:lnSpc>
              <a:spcAft>
                <a:spcPts val="800"/>
              </a:spcAft>
              <a:buNone/>
            </a:pPr>
            <a:r>
              <a:rPr lang="pl-PL" sz="1600" b="1" kern="800" spc="-100" dirty="0">
                <a:solidFill>
                  <a:srgbClr val="002060"/>
                </a:solidFill>
                <a:cs typeface="Times New Roman" pitchFamily="18" charset="0"/>
              </a:rPr>
              <a:t>  </a:t>
            </a:r>
            <a:r>
              <a:rPr lang="pl-PL" sz="2000" b="1" kern="800" spc="-100" dirty="0">
                <a:solidFill>
                  <a:srgbClr val="002060"/>
                </a:solidFill>
                <a:cs typeface="Times New Roman" pitchFamily="18" charset="0"/>
              </a:rPr>
              <a:t>Źródło finansowania: </a:t>
            </a:r>
            <a:r>
              <a:rPr lang="pl-PL" sz="1600" kern="800" spc="-100" dirty="0">
                <a:effectLst/>
                <a:ea typeface="Arial" panose="020B0604020202020204" pitchFamily="34" charset="0"/>
              </a:rPr>
              <a:t>Budżet państwa: część budżetowa 30 – oświata i wychowanie.</a:t>
            </a:r>
            <a:r>
              <a:rPr lang="pl-PL" sz="1600" kern="800" spc="-100" dirty="0">
                <a:ea typeface="Arial" panose="020B0604020202020204" pitchFamily="34" charset="0"/>
              </a:rPr>
              <a:t> </a:t>
            </a:r>
            <a:r>
              <a:rPr lang="pl-PL" sz="1600" kern="800" spc="-100" dirty="0">
                <a:effectLst/>
                <a:ea typeface="Arial" panose="020B0604020202020204" pitchFamily="34" charset="0"/>
              </a:rPr>
              <a:t>Środki UE: Program Operacyjny Polska Cyfrowa na lata</a:t>
            </a:r>
            <a:r>
              <a:rPr lang="pl-PL" sz="1600" kern="800" spc="-100" dirty="0">
                <a:ea typeface="Arial" panose="020B0604020202020204" pitchFamily="34" charset="0"/>
              </a:rPr>
              <a:t> </a:t>
            </a:r>
            <a:r>
              <a:rPr lang="pl-PL" sz="1600" kern="800" spc="-100" dirty="0">
                <a:effectLst/>
                <a:ea typeface="Arial" panose="020B0604020202020204" pitchFamily="34" charset="0"/>
              </a:rPr>
              <a:t>2014–2020, </a:t>
            </a:r>
            <a:br>
              <a:rPr lang="pl-PL" sz="1600" kern="800" spc="-100" dirty="0">
                <a:effectLst/>
                <a:ea typeface="Arial" panose="020B0604020202020204" pitchFamily="34" charset="0"/>
              </a:rPr>
            </a:br>
            <a:r>
              <a:rPr lang="pl-PL" sz="1600" kern="800" spc="-100" dirty="0">
                <a:effectLst/>
                <a:ea typeface="Arial" panose="020B0604020202020204" pitchFamily="34" charset="0"/>
              </a:rPr>
              <a:t>II oś priorytetowa „E-administracja i otwarty rząd”,</a:t>
            </a:r>
            <a:r>
              <a:rPr lang="pl-PL" sz="1600" kern="800" spc="-100" dirty="0">
                <a:ea typeface="Arial" panose="020B0604020202020204" pitchFamily="34" charset="0"/>
              </a:rPr>
              <a:t> </a:t>
            </a:r>
            <a:r>
              <a:rPr lang="pl-PL" sz="1600" kern="800" spc="-100" dirty="0">
                <a:effectLst/>
                <a:ea typeface="Arial" panose="020B0604020202020204" pitchFamily="34" charset="0"/>
              </a:rPr>
              <a:t>działanie 2.2 „Cyfryzacja procesów </a:t>
            </a:r>
            <a:r>
              <a:rPr lang="pl-PL" sz="1600" kern="800" spc="-100" dirty="0" err="1">
                <a:effectLst/>
                <a:ea typeface="Arial" panose="020B0604020202020204" pitchFamily="34" charset="0"/>
              </a:rPr>
              <a:t>back-office</a:t>
            </a:r>
            <a:r>
              <a:rPr lang="pl-PL" sz="1600" kern="800" spc="-100" dirty="0">
                <a:effectLst/>
                <a:ea typeface="Arial" panose="020B0604020202020204" pitchFamily="34" charset="0"/>
              </a:rPr>
              <a:t> w administracji</a:t>
            </a:r>
            <a:r>
              <a:rPr lang="pl-PL" sz="1600" kern="800" spc="-100" dirty="0">
                <a:ea typeface="Arial" panose="020B0604020202020204" pitchFamily="34" charset="0"/>
              </a:rPr>
              <a:t> </a:t>
            </a:r>
            <a:r>
              <a:rPr lang="pl-PL" sz="1600" kern="800" spc="-100" dirty="0">
                <a:effectLst/>
                <a:ea typeface="Arial" panose="020B0604020202020204" pitchFamily="34" charset="0"/>
              </a:rPr>
              <a:t>rządowej” – środki pochodzące </a:t>
            </a:r>
            <a:br>
              <a:rPr lang="pl-PL" sz="1600" kern="800" spc="-100" dirty="0">
                <a:effectLst/>
                <a:ea typeface="Arial" panose="020B0604020202020204" pitchFamily="34" charset="0"/>
              </a:rPr>
            </a:br>
            <a:r>
              <a:rPr lang="pl-PL" sz="1600" kern="800" spc="-100" dirty="0">
                <a:effectLst/>
                <a:ea typeface="Arial" panose="020B0604020202020204" pitchFamily="34" charset="0"/>
              </a:rPr>
              <a:t>z Europejskiego Funduszu</a:t>
            </a:r>
            <a:r>
              <a:rPr lang="pl-PL" sz="1600" kern="800" spc="-100" dirty="0">
                <a:ea typeface="Arial" panose="020B0604020202020204" pitchFamily="34" charset="0"/>
              </a:rPr>
              <a:t> </a:t>
            </a:r>
            <a:r>
              <a:rPr lang="pl-PL" sz="1600" kern="800" spc="-100" dirty="0">
                <a:effectLst/>
                <a:ea typeface="Arial" panose="020B0604020202020204" pitchFamily="34" charset="0"/>
              </a:rPr>
              <a:t>Rozwoju Regionalnego </a:t>
            </a:r>
            <a:endParaRPr lang="pl-PL" sz="1600" kern="800" spc="-100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-83844" y="2365673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9615" y="3017946"/>
            <a:ext cx="8132769" cy="3615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841161" y="1136065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908591"/>
              </p:ext>
            </p:extLst>
          </p:nvPr>
        </p:nvGraphicFramePr>
        <p:xfrm>
          <a:off x="823965" y="1806274"/>
          <a:ext cx="10794548" cy="47594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857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1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07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67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90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33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2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</a:rPr>
                        <a:t>Moduły nowego systemu do zdalnego oceniania prac egzaminacyjnych, dostępnego dla klienta (egzaminatora) </a:t>
                      </a:r>
                      <a:r>
                        <a:rPr lang="pl-PL" sz="12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+mn-cs"/>
                        </a:rPr>
                        <a:t>na dowolnym systemie operacyjnym (Windows, Linux, </a:t>
                      </a:r>
                      <a:r>
                        <a:rPr lang="pl-PL" sz="1200" b="0" kern="120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+mn-cs"/>
                        </a:rPr>
                        <a:t>MacOS</a:t>
                      </a:r>
                      <a:r>
                        <a:rPr lang="pl-PL" sz="12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+mn-cs"/>
                        </a:rPr>
                        <a:t>) z wykorzystaniem przeglądarki (wersja webow</a:t>
                      </a:r>
                      <a:r>
                        <a:rPr lang="pl-PL" sz="12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</a:rPr>
                        <a:t>a):</a:t>
                      </a:r>
                      <a:endParaRPr lang="pl-PL" sz="12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2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</a:rPr>
                        <a:t>- moduł administracyjny,</a:t>
                      </a:r>
                      <a:endParaRPr lang="pl-PL" sz="12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2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</a:rPr>
                        <a:t>- moduł zarządzania egzaminami,</a:t>
                      </a:r>
                      <a:endParaRPr lang="pl-PL" sz="12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l-PL" sz="12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</a:rPr>
                        <a:t>- moduł oceniania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</a:rPr>
                        <a:t> 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</a:rPr>
                        <a:t> 2022-03-01 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</a:rPr>
                        <a:t> </a:t>
                      </a:r>
                      <a:endParaRPr lang="pl-PL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</a:rPr>
                        <a:t>2022-03-01</a:t>
                      </a:r>
                      <a:endParaRPr lang="pl-PL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745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2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+mn-cs"/>
                        </a:rPr>
                        <a:t>Moduły nowego systemu do zdalnego oceniania prac egzaminacyjnych, dostępnego dla klienta (egzaminatora) na dowolnym systemie operacyjnym (Windows, Linux, </a:t>
                      </a:r>
                      <a:r>
                        <a:rPr lang="pl-PL" sz="1200" b="0" kern="120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+mn-cs"/>
                        </a:rPr>
                        <a:t>MacOS</a:t>
                      </a:r>
                      <a:r>
                        <a:rPr lang="pl-PL" sz="12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+mn-cs"/>
                        </a:rPr>
                        <a:t>) z wykorzystaniem przeglądarki </a:t>
                      </a:r>
                      <a:r>
                        <a:rPr lang="pl-PL" sz="12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</a:rPr>
                        <a:t>(wersja webowa):</a:t>
                      </a:r>
                      <a:endParaRPr lang="pl-PL" sz="12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2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</a:rPr>
                        <a:t>- moduł </a:t>
                      </a:r>
                      <a:r>
                        <a:rPr lang="pl-PL" sz="12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+mn-cs"/>
                        </a:rPr>
                        <a:t>przesyłania obrazów,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2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+mn-cs"/>
                        </a:rPr>
                        <a:t>- moduł wzorcowych ocen,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2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+mn-cs"/>
                        </a:rPr>
                        <a:t>- moduł ewaluacji,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2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+mn-cs"/>
                        </a:rPr>
                        <a:t>- repozytorium zeskanowanych prac,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2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+mn-cs"/>
                        </a:rPr>
                        <a:t>- repozytorium egzaminatorów,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2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+mn-cs"/>
                        </a:rPr>
                        <a:t>- moduł dystrybucji,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2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+mn-cs"/>
                        </a:rPr>
                        <a:t>- moduł obrazów prac,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2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+mn-cs"/>
                        </a:rPr>
                        <a:t>- moduł komunikacji,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l-PL" sz="12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+mn-cs"/>
                        </a:rPr>
                        <a:t>- moduł pierwszej linii pomocy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</a:rPr>
                        <a:t> 2023-03-31 </a:t>
                      </a:r>
                      <a:endParaRPr lang="pl-PL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</a:rPr>
                        <a:t>2023-03-31</a:t>
                      </a:r>
                      <a:endParaRPr lang="pl-PL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872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2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+mn-cs"/>
                        </a:rPr>
                        <a:t>Moduły nowego systemu do zdalnego oceniania prac egzaminacyjnych, dostępnego dla klienta (egzaminatora) na dowolnym systemie operacyjnym (Windows, Linux, </a:t>
                      </a:r>
                      <a:r>
                        <a:rPr lang="pl-PL" sz="1200" b="0" kern="120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+mn-cs"/>
                        </a:rPr>
                        <a:t>MacOS</a:t>
                      </a:r>
                      <a:r>
                        <a:rPr lang="pl-PL" sz="12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+mn-cs"/>
                        </a:rPr>
                        <a:t>) z wykorzystaniem przeglądarki (wersja webowa):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200" b="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</a:rPr>
                        <a:t>- moduł rozliczeń </a:t>
                      </a:r>
                      <a:r>
                        <a:rPr lang="pl-PL" sz="12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+mn-cs"/>
                        </a:rPr>
                        <a:t>finansowych egzaminatorów,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2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+mn-cs"/>
                        </a:rPr>
                        <a:t>- moduł raportów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l-PL" sz="12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+mn-cs"/>
                        </a:rPr>
                        <a:t>- repozytorium wyników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l-PL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2023-06-30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l-PL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</a:rPr>
                        <a:t>2023-11-10</a:t>
                      </a:r>
                      <a:endParaRPr lang="pl-PL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904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2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+mn-cs"/>
                        </a:rPr>
                        <a:t>Materiały szkoleniowe i konferencyjne</a:t>
                      </a:r>
                      <a:endParaRPr lang="pl-PL" sz="1200" b="0" kern="1200" err="1">
                        <a:solidFill>
                          <a:schemeClr val="tx1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2023-06-15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200" b="0" i="0" u="none" strike="noStrike" noProof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2023-06-15</a:t>
                      </a:r>
                      <a:endParaRPr lang="pl-PL" sz="12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8002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324525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/>
          </a:p>
        </p:txBody>
      </p:sp>
      <p:sp>
        <p:nvSpPr>
          <p:cNvPr id="62" name="Prostokąt 61"/>
          <p:cNvSpPr/>
          <p:nvPr/>
        </p:nvSpPr>
        <p:spPr>
          <a:xfrm>
            <a:off x="3277221" y="4446847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i="1">
                <a:solidFill>
                  <a:schemeClr val="bg1"/>
                </a:solidFill>
              </a:rPr>
              <a:t>SIOEPKZ</a:t>
            </a:r>
            <a:endParaRPr lang="pl-PL" sz="1000">
              <a:solidFill>
                <a:schemeClr val="bg1"/>
              </a:solidFill>
            </a:endParaRPr>
          </a:p>
        </p:txBody>
      </p:sp>
      <p:sp>
        <p:nvSpPr>
          <p:cNvPr id="64" name="Prostokąt 63"/>
          <p:cNvSpPr/>
          <p:nvPr/>
        </p:nvSpPr>
        <p:spPr>
          <a:xfrm>
            <a:off x="5245662" y="3842104"/>
            <a:ext cx="149400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err="1">
                <a:solidFill>
                  <a:schemeClr val="tx2"/>
                </a:solidFill>
              </a:rPr>
              <a:t>OnE</a:t>
            </a:r>
            <a:endParaRPr lang="pl-PL" sz="2400" b="1">
              <a:solidFill>
                <a:schemeClr val="tx2"/>
              </a:solidFill>
            </a:endParaRPr>
          </a:p>
        </p:txBody>
      </p:sp>
      <p:cxnSp>
        <p:nvCxnSpPr>
          <p:cNvPr id="66" name="Łącznik prosty 65"/>
          <p:cNvCxnSpPr/>
          <p:nvPr/>
        </p:nvCxnSpPr>
        <p:spPr>
          <a:xfrm>
            <a:off x="5117040" y="4053072"/>
            <a:ext cx="128627" cy="505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Łącznik prosty 67"/>
          <p:cNvCxnSpPr/>
          <p:nvPr/>
        </p:nvCxnSpPr>
        <p:spPr>
          <a:xfrm flipV="1">
            <a:off x="5117039" y="3554072"/>
            <a:ext cx="3" cy="50783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Łącznik prosty ze strzałką 68"/>
          <p:cNvCxnSpPr/>
          <p:nvPr/>
        </p:nvCxnSpPr>
        <p:spPr>
          <a:xfrm flipH="1">
            <a:off x="4823699" y="3554072"/>
            <a:ext cx="29333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upa 1"/>
          <p:cNvGrpSpPr/>
          <p:nvPr/>
        </p:nvGrpSpPr>
        <p:grpSpPr>
          <a:xfrm>
            <a:off x="4823702" y="3911788"/>
            <a:ext cx="421962" cy="434372"/>
            <a:chOff x="4823702" y="3911788"/>
            <a:chExt cx="421962" cy="434372"/>
          </a:xfrm>
        </p:grpSpPr>
        <p:cxnSp>
          <p:nvCxnSpPr>
            <p:cNvPr id="70" name="Łącznik prosty 69"/>
            <p:cNvCxnSpPr/>
            <p:nvPr/>
          </p:nvCxnSpPr>
          <p:spPr>
            <a:xfrm>
              <a:off x="4823702" y="3911788"/>
              <a:ext cx="146669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Łącznik prosty 70"/>
            <p:cNvCxnSpPr/>
            <p:nvPr/>
          </p:nvCxnSpPr>
          <p:spPr>
            <a:xfrm>
              <a:off x="4970368" y="3911788"/>
              <a:ext cx="0" cy="434372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Łącznik prosty ze strzałką 71"/>
            <p:cNvCxnSpPr/>
            <p:nvPr/>
          </p:nvCxnSpPr>
          <p:spPr>
            <a:xfrm>
              <a:off x="4970368" y="4346160"/>
              <a:ext cx="275296" cy="0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upa 8"/>
          <p:cNvGrpSpPr/>
          <p:nvPr/>
        </p:nvGrpSpPr>
        <p:grpSpPr>
          <a:xfrm flipH="1" flipV="1">
            <a:off x="6739662" y="3482064"/>
            <a:ext cx="378210" cy="571008"/>
            <a:chOff x="6739662" y="3482064"/>
            <a:chExt cx="378210" cy="571008"/>
          </a:xfrm>
        </p:grpSpPr>
        <p:cxnSp>
          <p:nvCxnSpPr>
            <p:cNvPr id="73" name="Łącznik prosty 72"/>
            <p:cNvCxnSpPr/>
            <p:nvPr/>
          </p:nvCxnSpPr>
          <p:spPr>
            <a:xfrm flipV="1">
              <a:off x="6739662" y="4041354"/>
              <a:ext cx="162186" cy="281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Łącznik prosty 73"/>
            <p:cNvCxnSpPr/>
            <p:nvPr/>
          </p:nvCxnSpPr>
          <p:spPr>
            <a:xfrm flipV="1">
              <a:off x="6901848" y="3482064"/>
              <a:ext cx="0" cy="571008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Łącznik prosty ze strzałką 74"/>
            <p:cNvCxnSpPr/>
            <p:nvPr/>
          </p:nvCxnSpPr>
          <p:spPr>
            <a:xfrm>
              <a:off x="6901848" y="3482064"/>
              <a:ext cx="216024" cy="0"/>
            </a:xfrm>
            <a:prstGeom prst="straightConnector1">
              <a:avLst/>
            </a:prstGeom>
            <a:ln w="254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9" name="Łącznik prosty 78"/>
          <p:cNvCxnSpPr/>
          <p:nvPr/>
        </p:nvCxnSpPr>
        <p:spPr>
          <a:xfrm flipH="1">
            <a:off x="4809115" y="4994236"/>
            <a:ext cx="241684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Łącznik prosty 79"/>
          <p:cNvCxnSpPr/>
          <p:nvPr/>
        </p:nvCxnSpPr>
        <p:spPr>
          <a:xfrm flipV="1">
            <a:off x="5051354" y="4562187"/>
            <a:ext cx="0" cy="432049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Łącznik prosty ze strzałką 81"/>
          <p:cNvCxnSpPr/>
          <p:nvPr/>
        </p:nvCxnSpPr>
        <p:spPr>
          <a:xfrm>
            <a:off x="5051354" y="4562187"/>
            <a:ext cx="216024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pole tekstowe 83"/>
          <p:cNvSpPr txBox="1"/>
          <p:nvPr/>
        </p:nvSpPr>
        <p:spPr>
          <a:xfrm>
            <a:off x="9675881" y="3260639"/>
            <a:ext cx="177743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>
                <a:solidFill>
                  <a:schemeClr val="tx2"/>
                </a:solidFill>
              </a:rPr>
              <a:t>            istniejący</a:t>
            </a:r>
          </a:p>
          <a:p>
            <a:pPr>
              <a:lnSpc>
                <a:spcPct val="105000"/>
              </a:lnSpc>
            </a:pPr>
            <a:r>
              <a:rPr lang="pl-PL" sz="1200">
                <a:solidFill>
                  <a:schemeClr val="tx2"/>
                </a:solidFill>
              </a:rPr>
              <a:t>dot. systemów własnych oraz innych jednostek</a:t>
            </a:r>
            <a:endParaRPr lang="pl-PL">
              <a:solidFill>
                <a:schemeClr val="tx2"/>
              </a:solidFill>
            </a:endParaRPr>
          </a:p>
        </p:txBody>
      </p:sp>
      <p:sp>
        <p:nvSpPr>
          <p:cNvPr id="87" name="Prostokąt 86"/>
          <p:cNvSpPr/>
          <p:nvPr/>
        </p:nvSpPr>
        <p:spPr>
          <a:xfrm>
            <a:off x="9891906" y="3719553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8" name="Prostokąt 27"/>
          <p:cNvSpPr/>
          <p:nvPr/>
        </p:nvSpPr>
        <p:spPr>
          <a:xfrm>
            <a:off x="7135976" y="3104437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b="1" i="1">
                <a:solidFill>
                  <a:schemeClr val="bg1"/>
                </a:solidFill>
              </a:rPr>
              <a:t>FLEXI CAPTURE 12</a:t>
            </a:r>
          </a:p>
        </p:txBody>
      </p:sp>
      <p:grpSp>
        <p:nvGrpSpPr>
          <p:cNvPr id="31" name="Grupa 30"/>
          <p:cNvGrpSpPr/>
          <p:nvPr/>
        </p:nvGrpSpPr>
        <p:grpSpPr>
          <a:xfrm rot="10800000" flipV="1">
            <a:off x="4777117" y="4443198"/>
            <a:ext cx="456752" cy="434373"/>
            <a:chOff x="4733965" y="3911788"/>
            <a:chExt cx="456752" cy="434373"/>
          </a:xfrm>
        </p:grpSpPr>
        <p:cxnSp>
          <p:nvCxnSpPr>
            <p:cNvPr id="32" name="Łącznik prosty 31"/>
            <p:cNvCxnSpPr/>
            <p:nvPr/>
          </p:nvCxnSpPr>
          <p:spPr>
            <a:xfrm rot="10800000" flipH="1" flipV="1">
              <a:off x="4733965" y="3911788"/>
              <a:ext cx="236405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Łącznik prosty 32"/>
            <p:cNvCxnSpPr/>
            <p:nvPr/>
          </p:nvCxnSpPr>
          <p:spPr>
            <a:xfrm flipH="1">
              <a:off x="4970368" y="3911788"/>
              <a:ext cx="0" cy="434372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Łącznik prosty ze strzałką 33"/>
            <p:cNvCxnSpPr/>
            <p:nvPr/>
          </p:nvCxnSpPr>
          <p:spPr>
            <a:xfrm rot="10800000" flipH="1" flipV="1">
              <a:off x="4970368" y="4346160"/>
              <a:ext cx="220349" cy="1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Prostokąt 36"/>
          <p:cNvSpPr/>
          <p:nvPr/>
        </p:nvSpPr>
        <p:spPr>
          <a:xfrm>
            <a:off x="3315115" y="3260984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i="1">
                <a:solidFill>
                  <a:schemeClr val="bg1"/>
                </a:solidFill>
              </a:rPr>
              <a:t>SIOEO</a:t>
            </a:r>
          </a:p>
        </p:txBody>
      </p: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841161" y="1288056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347275"/>
              </p:ext>
            </p:extLst>
          </p:nvPr>
        </p:nvGraphicFramePr>
        <p:xfrm>
          <a:off x="410119" y="2017392"/>
          <a:ext cx="11371760" cy="43410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65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15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07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5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3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70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6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6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600" b="1" baseline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600" b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600" b="1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32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1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uruchomionych systemów teleinformatycznych i aplikacji w podmiotach wykonujących zadania publiczne</a:t>
                      </a:r>
                      <a:endParaRPr lang="pl-PL" sz="1200" b="0" i="1" dirty="0">
                        <a:solidFill>
                          <a:srgbClr val="0070C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szt.</a:t>
                      </a:r>
                      <a:endParaRPr lang="pl-PL" sz="140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Wskaźnik 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26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pracowników IT podmiotów wykonujących zadania publiczne objętych wsparciem szkoleniowym</a:t>
                      </a:r>
                      <a:endParaRPr lang="pl-PL" sz="1100" i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osoby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Wskaźnik produktu</a:t>
                      </a:r>
                      <a:endParaRPr lang="pl-PL" sz="1400" i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55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pracowników podmiotów wykonujących zadania publiczne niebędących pracownikami IT, objętych wsparciem szkoleniowym</a:t>
                      </a:r>
                      <a:endParaRPr lang="pl-PL" sz="1100" i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>
                        <a:solidFill>
                          <a:srgbClr val="00206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osoby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Wskaźnik produktu</a:t>
                      </a:r>
                      <a:endParaRPr lang="pl-PL" sz="1400" i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55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8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podmiotów, które usprawniły funkcjonowanie w zakresie objętym katalogiem rekomendacji dotyczących awansu cyfrowego</a:t>
                      </a:r>
                      <a:endParaRPr lang="pl-PL" sz="1100" i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Wskaźnik produktu</a:t>
                      </a:r>
                      <a:endParaRPr lang="pl-PL" sz="1400" i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18274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17648" y="1293802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111133"/>
              </p:ext>
            </p:extLst>
          </p:nvPr>
        </p:nvGraphicFramePr>
        <p:xfrm>
          <a:off x="424842" y="2044398"/>
          <a:ext cx="11095287" cy="4137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4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45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061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8585">
                <a:tc>
                  <a:txBody>
                    <a:bodyPr/>
                    <a:lstStyle/>
                    <a:p>
                      <a:pPr algn="ctr"/>
                      <a:r>
                        <a:rPr lang="pl-PL" sz="1600">
                          <a:solidFill>
                            <a:schemeClr val="bg1"/>
                          </a:solidFill>
                        </a:rPr>
                        <a:t>Zalecenie KRMC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wykonania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>
                          <a:solidFill>
                            <a:schemeClr val="bg1"/>
                          </a:solidFill>
                        </a:rPr>
                        <a:t>Wyjaśnienia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8101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pl-PL" sz="12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Dodanie kamienia milowego uwzględniającego budowę prototypu rozwiązania pomiędzy drugim kamieniem milowym: „Opracowanie i zatwierdzenie projektu technicznego systemu informatycznego do</a:t>
                      </a:r>
                      <a:br>
                        <a:rPr lang="pl-PL" sz="12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pl-PL" sz="12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 e-oceniania” (30.11.2020) a trzecim: „Uruchomienie produkcyjne systemu informatycznego” (28.02.2022)</a:t>
                      </a:r>
                      <a:endParaRPr lang="pl-PL" sz="1200" i="1">
                        <a:solidFill>
                          <a:srgbClr val="0070C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b="0" i="0" u="none" strike="noStrike" kern="120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Wykonane w całości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>
                          <a:solidFill>
                            <a:srgbClr val="0070C0"/>
                          </a:solidFill>
                        </a:rPr>
                        <a:t>-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7072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pl-PL" sz="12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Zaprojektowanie przedmiotowego systemu z wykorzystaniem usług Węzła Krajowego do identyfikacji użytkowników usług cyfrowych</a:t>
                      </a:r>
                      <a:endParaRPr lang="pl-PL"/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1200" b="0" i="0" u="none" strike="noStrike" kern="1200" noProof="0" dirty="0">
                          <a:solidFill>
                            <a:srgbClr val="000000"/>
                          </a:solidFill>
                          <a:latin typeface="+mn-lt"/>
                        </a:rPr>
                        <a:t>Niewykonane</a:t>
                      </a:r>
                      <a:endParaRPr lang="pl-PL" sz="12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Standardem w systemach oświatowych jest logowanie się za pomocą loginu oraz hasła i na chwilę obecną takie rozwiązanie jest zastosowane w systemie ONE. W systemie zostało </a:t>
                      </a: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zaprojektowane rozwiązanie uwierzytelniania użytkowników poprzez</a:t>
                      </a:r>
                      <a:r>
                        <a:rPr lang="pl-PL" sz="12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połączenie się z Krajowym System Danych Oświatowych wraz z krajową szyną identyfikacji użytkownika,</a:t>
                      </a:r>
                      <a:r>
                        <a:rPr lang="pl-PL" sz="12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które </a:t>
                      </a:r>
                      <a:r>
                        <a:rPr lang="pl-PL" sz="12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odpowiada Węzłowi Krajowemu w zakresie krajowej oświaty.  Ten sposób logowania będzie wdrożony w przyszłości.</a:t>
                      </a:r>
                      <a:endParaRPr lang="pl-PL" sz="12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8702130"/>
                  </a:ext>
                </a:extLst>
              </a:tr>
              <a:tr h="848101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pl-PL" sz="1200" b="0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Kontakt z projektem WIIP w kontekście zaplanowania docelowo utrzymania systemu w chmurze obliczeniowe</a:t>
                      </a:r>
                      <a:endParaRPr lang="pl-PL"/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200" b="0" i="0" u="none" strike="noStrike" kern="1200" noProof="0" dirty="0">
                          <a:solidFill>
                            <a:srgbClr val="000000"/>
                          </a:solidFill>
                          <a:latin typeface="Calibri"/>
                        </a:rPr>
                        <a:t>Niewykonane</a:t>
                      </a:r>
                      <a:endParaRPr lang="en-US" dirty="0"/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l-PL" sz="1200" b="0" i="0" u="none" strike="noStrike" kern="1200" noProof="0" dirty="0">
                          <a:solidFill>
                            <a:srgbClr val="000000"/>
                          </a:solidFill>
                          <a:latin typeface="Calibri"/>
                        </a:rPr>
                        <a:t>Zgodnie z wymaganiem system ONE będzie </a:t>
                      </a:r>
                      <a:r>
                        <a:rPr lang="pl-PL" sz="1200" b="0" i="0" u="none" strike="noStrike" kern="1200" noProof="0" dirty="0" err="1">
                          <a:solidFill>
                            <a:srgbClr val="000000"/>
                          </a:solidFill>
                          <a:latin typeface="Calibri"/>
                        </a:rPr>
                        <a:t>zmigrowany</a:t>
                      </a:r>
                      <a:r>
                        <a:rPr lang="pl-PL" sz="1200" b="0" i="0" u="none" strike="noStrike" kern="1200" noProof="0" dirty="0">
                          <a:solidFill>
                            <a:srgbClr val="000000"/>
                          </a:solidFill>
                          <a:latin typeface="Calibri"/>
                        </a:rPr>
                        <a:t> na WIIP, jeśli powstanie Chmura Rządowa (Krajowa) z możliwością instalacji platformy jako usługi PAAS (wymaganie systemu ONE). Do dnia dzisiejszego, mimo zapowiedzi, nie ma rozwiązania rządowego.</a:t>
                      </a: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6733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444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17648" y="1206992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863233" y="1877048"/>
            <a:ext cx="8221646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 5 lat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 Budżet Państwa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620768"/>
              </p:ext>
            </p:extLst>
          </p:nvPr>
        </p:nvGraphicFramePr>
        <p:xfrm>
          <a:off x="863233" y="3339858"/>
          <a:ext cx="10729194" cy="271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15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48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95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232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Utrata zaufania do systemu w wyniku cyberataków, awarii systemu</a:t>
                      </a:r>
                      <a:endParaRPr lang="pl-PL" sz="1600" i="1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i="0" dirty="0">
                          <a:solidFill>
                            <a:schemeClr val="tx1"/>
                          </a:solidFill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i="0" dirty="0">
                          <a:solidFill>
                            <a:schemeClr val="tx1"/>
                          </a:solidFill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Bieżąca analiza występujących zagrożeń cyberbezpieczeństwa w kraju i na świecie. </a:t>
                      </a:r>
                    </a:p>
                    <a:p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Stosowanie najnowszych rozwiązań technicznych i organizacyjnych. Monitoring systemu wraz z procedurami.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6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Brak zabezpieczenia środków finansowych na utrzymanie systemu po jego wdrożeniu</a:t>
                      </a:r>
                      <a:endParaRPr lang="pl-PL" sz="160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/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/>
                        <a:t>Niskie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Analiza kosztów utrzymania systemu i zabezpieczenie odpowiednich środków w budżecie Państwa.</a:t>
                      </a:r>
                      <a:endParaRPr lang="pl-PL" sz="1600" dirty="0"/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5FA94D3E12CD34683B23E8BD75D3155" ma:contentTypeVersion="16" ma:contentTypeDescription="Utwórz nowy dokument." ma:contentTypeScope="" ma:versionID="6d75ce7befb316de05a6222187aa0626">
  <xsd:schema xmlns:xsd="http://www.w3.org/2001/XMLSchema" xmlns:xs="http://www.w3.org/2001/XMLSchema" xmlns:p="http://schemas.microsoft.com/office/2006/metadata/properties" xmlns:ns1="http://schemas.microsoft.com/sharepoint/v3" xmlns:ns2="259d4ec7-c4d3-4f13-8a84-f5dea2260b4f" xmlns:ns3="26404721-4efa-4042-a555-8c4af77b745e" targetNamespace="http://schemas.microsoft.com/office/2006/metadata/properties" ma:root="true" ma:fieldsID="4891e1f3355168ef5e5a30ed2f086d10" ns1:_="" ns2:_="" ns3:_="">
    <xsd:import namespace="http://schemas.microsoft.com/sharepoint/v3"/>
    <xsd:import namespace="259d4ec7-c4d3-4f13-8a84-f5dea2260b4f"/>
    <xsd:import namespace="26404721-4efa-4042-a555-8c4af77b74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7" nillable="true" ma:displayName="Właściwości ujednoliconych zasad zgodności" ma:hidden="true" ma:internalName="_ip_UnifiedCompliancePolicyProperties">
      <xsd:simpleType>
        <xsd:restriction base="dms:Note"/>
      </xsd:simpleType>
    </xsd:element>
    <xsd:element name="_ip_UnifiedCompliancePolicyUIAction" ma:index="18" nillable="true" ma:displayName="Akcja interfejsu użytkownika ujednoliconych zasad zgodności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9d4ec7-c4d3-4f13-8a84-f5dea2260b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Tagi obrazów" ma:readOnly="false" ma:fieldId="{5cf76f15-5ced-4ddc-b409-7134ff3c332f}" ma:taxonomyMulti="true" ma:sspId="4ae63cb5-00d3-4c69-a453-4286bb26bd7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404721-4efa-4042-a555-8c4af77b745e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c058cd1a-92f4-4420-9b99-b4dc2157dd72}" ma:internalName="TaxCatchAll" ma:showField="CatchAllData" ma:web="26404721-4efa-4042-a555-8c4af77b745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26404721-4efa-4042-a555-8c4af77b745e" xsi:nil="true"/>
    <lcf76f155ced4ddcb4097134ff3c332f xmlns="259d4ec7-c4d3-4f13-8a84-f5dea2260b4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1098863-75A8-41D1-9667-633B7C21C13A}">
  <ds:schemaRefs>
    <ds:schemaRef ds:uri="259d4ec7-c4d3-4f13-8a84-f5dea2260b4f"/>
    <ds:schemaRef ds:uri="26404721-4efa-4042-a555-8c4af77b745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259d4ec7-c4d3-4f13-8a84-f5dea2260b4f"/>
    <ds:schemaRef ds:uri="26404721-4efa-4042-a555-8c4af77b745e"/>
    <ds:schemaRef ds:uri="5df3a10b-8748-402e-bef4-aee373db4dbb"/>
    <ds:schemaRef ds:uri="9affde3b-50dd-4e74-9e2c-6b9654ae514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731</Words>
  <Application>Microsoft Office PowerPoint</Application>
  <PresentationFormat>Panoramiczny</PresentationFormat>
  <Paragraphs>119</Paragraphs>
  <Slides>9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6" baseType="lpstr">
      <vt:lpstr>Aptos</vt:lpstr>
      <vt:lpstr>Arial</vt:lpstr>
      <vt:lpstr>Calibri</vt:lpstr>
      <vt:lpstr>Calibri Light</vt:lpstr>
      <vt:lpstr>Tahoma,Bold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Gałązka Anna</cp:lastModifiedBy>
  <cp:revision>8</cp:revision>
  <dcterms:created xsi:type="dcterms:W3CDTF">2017-01-27T12:50:17Z</dcterms:created>
  <dcterms:modified xsi:type="dcterms:W3CDTF">2024-04-22T14:01:15Z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0x01010005FA94D3E12CD34683B23E8BD75D3155</vt:lpwstr>
  </property>
  <property fmtid="{D5CDD505-2E9C-101B-9397-08002B2CF9AE}" pid="3" name="MediaServiceImageTags">
    <vt:lpwstr/>
  </property>
</Properties>
</file>