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app.xml" ContentType="application/vnd.openxmlformats-officedocument.extended-properties+xml"/>
</Types>
</file>

<file path=_rels/.rels>&#65279;<?xml version="1.0" encoding="UTF-8" standalone="yes"?>
<Relationships xmlns="http://schemas.openxmlformats.org/package/2006/relationships">
  <Relationship Id="rId2" Type="http://schemas.openxmlformats.org/package/2006/relationships/metadata/thumbnail" Target="docProps/thumbnail.jpeg" />
  <Relationship Id="rId1" Type="http://schemas.openxmlformats.org/officeDocument/2006/relationships/officeDocument" Target="ppt/presentation.xml" />
  <Relationship Id="rId4" Type="http://schemas.openxmlformats.org/officeDocument/2006/relationships/extended-properties" Target="docProps/app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76" r:id="rId2"/>
    <p:sldId id="287" r:id="rId3"/>
    <p:sldId id="285" r:id="rId4"/>
    <p:sldId id="288" r:id="rId5"/>
    <p:sldId id="289" r:id="rId6"/>
    <p:sldId id="286" r:id="rId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7" autoAdjust="0"/>
    <p:restoredTop sz="86386" autoAdjust="0"/>
  </p:normalViewPr>
  <p:slideViewPr>
    <p:cSldViewPr>
      <p:cViewPr varScale="1">
        <p:scale>
          <a:sx n="116" d="100"/>
          <a:sy n="116" d="100"/>
        </p:scale>
        <p:origin x="-149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421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&#65279;<?xml version="1.0" encoding="UTF-8" standalone="yes"?>
<Relationships xmlns="http://schemas.openxmlformats.org/package/2006/relationships">
  <Relationship Id="rId8" Type="http://schemas.openxmlformats.org/officeDocument/2006/relationships/notesMaster" Target="notesMasters/notesMaster1.xml" />
  <Relationship Id="rId13" Type="http://schemas.openxmlformats.org/officeDocument/2006/relationships/tableStyles" Target="tableStyles.xml" />
  <Relationship Id="rId3" Type="http://schemas.openxmlformats.org/officeDocument/2006/relationships/slide" Target="slides/slide2.xml" />
  <Relationship Id="rId7" Type="http://schemas.openxmlformats.org/officeDocument/2006/relationships/slide" Target="slides/slide6.xml" />
  <Relationship Id="rId12" Type="http://schemas.openxmlformats.org/officeDocument/2006/relationships/theme" Target="theme/theme1.xml" />
  <Relationship Id="rId2" Type="http://schemas.openxmlformats.org/officeDocument/2006/relationships/slide" Target="slides/slide1.xml" />
  <Relationship Id="rId1" Type="http://schemas.openxmlformats.org/officeDocument/2006/relationships/slideMaster" Target="slideMasters/slideMaster1.xml" />
  <Relationship Id="rId6" Type="http://schemas.openxmlformats.org/officeDocument/2006/relationships/slide" Target="slides/slide5.xml" />
  <Relationship Id="rId11" Type="http://schemas.openxmlformats.org/officeDocument/2006/relationships/viewProps" Target="viewProps.xml" />
  <Relationship Id="rId5" Type="http://schemas.openxmlformats.org/officeDocument/2006/relationships/slide" Target="slides/slide4.xml" />
  <Relationship Id="rId10" Type="http://schemas.openxmlformats.org/officeDocument/2006/relationships/presProps" Target="presProps.xml" />
  <Relationship Id="rId4" Type="http://schemas.openxmlformats.org/officeDocument/2006/relationships/slide" Target="slides/slide3.xml" />
  <Relationship Id="rId9" Type="http://schemas.openxmlformats.org/officeDocument/2006/relationships/handoutMaster" Target="handoutMasters/handoutMaster1.xml" />
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7A7ADE-29E1-4BEE-A2ED-D5D0A411E6E3}" type="datetimeFigureOut">
              <a:rPr lang="pl-PL" smtClean="0"/>
              <a:pPr/>
              <a:t>2014-02-04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B40E15-8FCD-4501-A826-541D5BB5F13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740910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3488C3-A394-4BF4-A522-C937E0A7C14E}" type="datetimeFigureOut">
              <a:rPr lang="pl-PL" smtClean="0"/>
              <a:pPr/>
              <a:t>2014-02-04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6CAA15-0EA6-4931-B55D-F1AA9EC2688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157902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A7686F-87CC-445E-8486-4046CD5BE5A9}" type="datetime1">
              <a:rPr lang="pl-PL" smtClean="0"/>
              <a:pPr/>
              <a:t>2014-02-04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AA27174-172D-4889-88BF-ABC63BFBAFC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449C4D-B84E-4492-9C3F-D5857791CEDF}" type="datetime1">
              <a:rPr lang="pl-PL" smtClean="0"/>
              <a:pPr/>
              <a:t>2014-02-04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A27174-172D-4889-88BF-ABC63BFBAFC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122EEA-BDD6-4954-89FF-BF3CF0D43D31}" type="datetime1">
              <a:rPr lang="pl-PL" smtClean="0"/>
              <a:pPr/>
              <a:t>2014-02-04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A27174-172D-4889-88BF-ABC63BFBAFC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217690-7F15-407E-8251-732124570439}" type="datetime1">
              <a:rPr lang="pl-PL" smtClean="0"/>
              <a:pPr/>
              <a:t>2014-02-04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A27174-172D-4889-88BF-ABC63BFBAFC0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1E7D5D-52B4-4968-8835-9230769368D1}" type="datetime1">
              <a:rPr lang="pl-PL" smtClean="0"/>
              <a:pPr/>
              <a:t>2014-02-04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A27174-172D-4889-88BF-ABC63BFBAFC0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718705-2C7F-4793-84C2-A2B33831217B}" type="datetime1">
              <a:rPr lang="pl-PL" smtClean="0"/>
              <a:pPr/>
              <a:t>2014-02-04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A27174-172D-4889-88BF-ABC63BFBAFC0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35B46F-F0A6-4F75-9A50-1D04833F2C49}" type="datetime1">
              <a:rPr lang="pl-PL" smtClean="0"/>
              <a:pPr/>
              <a:t>2014-02-04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A27174-172D-4889-88BF-ABC63BFBAFC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2FEE4A-65C6-45EB-9C9B-6199A13C84F3}" type="datetime1">
              <a:rPr lang="pl-PL" smtClean="0"/>
              <a:pPr/>
              <a:t>2014-02-04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A27174-172D-4889-88BF-ABC63BFBAFC0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B2EDED-8A48-46CA-B17C-D5C979F92B6D}" type="datetime1">
              <a:rPr lang="pl-PL" smtClean="0"/>
              <a:pPr/>
              <a:t>2014-02-04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A27174-172D-4889-88BF-ABC63BFBAFC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AFD4C26-14A7-48CD-9F6E-F282F427B5EA}" type="datetime1">
              <a:rPr lang="pl-PL" smtClean="0"/>
              <a:pPr/>
              <a:t>2014-02-04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A27174-172D-4889-88BF-ABC63BFBAFC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65DDE16-BD98-443C-8A8C-09A6B36FB067}" type="datetime1">
              <a:rPr lang="pl-PL" smtClean="0"/>
              <a:pPr/>
              <a:t>2014-02-04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AA27174-172D-4889-88BF-ABC63BFBAFC0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38B769B-82CD-4609-B4E8-3FF797EA0F62}" type="datetime1">
              <a:rPr lang="pl-PL" smtClean="0"/>
              <a:pPr/>
              <a:t>2014-02-04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AA27174-172D-4889-88BF-ABC63BFBAFC0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2.png" />
  <Relationship Id="rId1" Type="http://schemas.openxmlformats.org/officeDocument/2006/relationships/slideLayout" Target="../slideLayouts/slideLayout1.xml" />
</Relationships>
</file>

<file path=ppt/slides/_rels/slide2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_rels/slide3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_rels/slide4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_rels/slide5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_rels/slide6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ctrTitle"/>
          </p:nvPr>
        </p:nvSpPr>
        <p:spPr>
          <a:xfrm>
            <a:off x="357188" y="571500"/>
            <a:ext cx="8358187" cy="107156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b="1" dirty="0" err="1" smtClean="0">
                <a:solidFill>
                  <a:schemeClr val="tx1"/>
                </a:solidFill>
              </a:rPr>
              <a:t>Ministerstwo</a:t>
            </a:r>
            <a:r>
              <a:rPr b="1" dirty="0" smtClean="0">
                <a:solidFill>
                  <a:schemeClr val="tx1"/>
                </a:solidFill>
              </a:rPr>
              <a:t> </a:t>
            </a:r>
            <a:r>
              <a:rPr b="1" dirty="0" err="1" smtClean="0">
                <a:solidFill>
                  <a:schemeClr val="tx1"/>
                </a:solidFill>
              </a:rPr>
              <a:t>Administracji</a:t>
            </a:r>
            <a:r>
              <a:rPr b="1" dirty="0" smtClean="0">
                <a:solidFill>
                  <a:schemeClr val="tx1"/>
                </a:solidFill>
              </a:rPr>
              <a:t> </a:t>
            </a:r>
            <a:r>
              <a:rPr lang="pl-PL" b="1" dirty="0" smtClean="0">
                <a:solidFill>
                  <a:schemeClr val="tx1"/>
                </a:solidFill>
              </a:rPr>
              <a:t/>
            </a:r>
            <a:br>
              <a:rPr lang="pl-PL" b="1" dirty="0" smtClean="0">
                <a:solidFill>
                  <a:schemeClr val="tx1"/>
                </a:solidFill>
              </a:rPr>
            </a:br>
            <a:r>
              <a:rPr b="1" dirty="0" err="1" smtClean="0">
                <a:solidFill>
                  <a:schemeClr val="tx1"/>
                </a:solidFill>
              </a:rPr>
              <a:t>i</a:t>
            </a:r>
            <a:r>
              <a:rPr b="1" dirty="0" smtClean="0">
                <a:solidFill>
                  <a:schemeClr val="tx1"/>
                </a:solidFill>
              </a:rPr>
              <a:t> </a:t>
            </a:r>
            <a:r>
              <a:rPr b="1" dirty="0" err="1" smtClean="0">
                <a:solidFill>
                  <a:schemeClr val="tx1"/>
                </a:solidFill>
              </a:rPr>
              <a:t>Cyfryzacji</a:t>
            </a:r>
            <a:endParaRPr b="1" dirty="0">
              <a:solidFill>
                <a:schemeClr val="tx1"/>
              </a:solidFill>
            </a:endParaRPr>
          </a:p>
        </p:txBody>
      </p:sp>
      <p:sp>
        <p:nvSpPr>
          <p:cNvPr id="6" name="Podtytuł 5"/>
          <p:cNvSpPr>
            <a:spLocks noGrp="1"/>
          </p:cNvSpPr>
          <p:nvPr>
            <p:ph type="subTitle" idx="1"/>
          </p:nvPr>
        </p:nvSpPr>
        <p:spPr>
          <a:xfrm>
            <a:off x="357188" y="1643063"/>
            <a:ext cx="8358187" cy="3786187"/>
          </a:xfrm>
        </p:spPr>
        <p:txBody>
          <a:bodyPr/>
          <a:lstStyle/>
          <a:p>
            <a:endParaRPr lang="pl-PL" dirty="0" smtClean="0">
              <a:solidFill>
                <a:schemeClr val="tx1"/>
              </a:solidFill>
              <a:latin typeface="Arial" charset="0"/>
            </a:endParaRPr>
          </a:p>
          <a:p>
            <a:r>
              <a:rPr lang="pl-PL" dirty="0" smtClean="0">
                <a:solidFill>
                  <a:schemeClr val="tx1"/>
                </a:solidFill>
                <a:latin typeface="Arial" charset="0"/>
              </a:rPr>
              <a:t>Departament Współpracy </a:t>
            </a:r>
          </a:p>
          <a:p>
            <a:r>
              <a:rPr lang="pl-PL" dirty="0" smtClean="0">
                <a:solidFill>
                  <a:schemeClr val="tx1"/>
                </a:solidFill>
                <a:latin typeface="Arial" charset="0"/>
              </a:rPr>
              <a:t>z Jednostkami Samorządu Terytorialnego</a:t>
            </a:r>
          </a:p>
          <a:p>
            <a:endParaRPr lang="pl-PL" dirty="0" smtClean="0">
              <a:solidFill>
                <a:schemeClr val="tx1"/>
              </a:solidFill>
              <a:latin typeface="Arial" charset="0"/>
            </a:endParaRPr>
          </a:p>
          <a:p>
            <a:r>
              <a:rPr lang="pl-PL" sz="2400" b="1" dirty="0" smtClean="0">
                <a:solidFill>
                  <a:schemeClr val="tx1"/>
                </a:solidFill>
                <a:latin typeface="Arial" charset="0"/>
              </a:rPr>
              <a:t>Instytucja Pośrednicząca dla Priorytetu V</a:t>
            </a:r>
            <a:br>
              <a:rPr lang="pl-PL" sz="2400" b="1" dirty="0" smtClean="0">
                <a:solidFill>
                  <a:schemeClr val="tx1"/>
                </a:solidFill>
                <a:latin typeface="Arial" charset="0"/>
              </a:rPr>
            </a:br>
            <a:r>
              <a:rPr lang="pl-PL" sz="2400" i="1" dirty="0" smtClean="0">
                <a:solidFill>
                  <a:schemeClr val="tx1"/>
                </a:solidFill>
                <a:latin typeface="Arial" charset="0"/>
              </a:rPr>
              <a:t>Dobre Rządzenie</a:t>
            </a:r>
            <a:br>
              <a:rPr lang="pl-PL" sz="2400" i="1" dirty="0" smtClean="0">
                <a:solidFill>
                  <a:schemeClr val="tx1"/>
                </a:solidFill>
                <a:latin typeface="Arial" charset="0"/>
              </a:rPr>
            </a:br>
            <a:r>
              <a:rPr lang="pl-PL" sz="2400" b="1" dirty="0" smtClean="0">
                <a:solidFill>
                  <a:schemeClr val="tx1"/>
                </a:solidFill>
                <a:latin typeface="Arial" charset="0"/>
              </a:rPr>
              <a:t>Programu Operacyjnego Kapitał Ludzki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3422" y="5980716"/>
            <a:ext cx="8157155" cy="688908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1800" dirty="0"/>
              <a:t>W wyniku prac Komisji Oceny Projektów (KOP) obradującej od 21.10 do </a:t>
            </a:r>
            <a:r>
              <a:rPr lang="pl-PL" sz="1800" dirty="0" smtClean="0"/>
              <a:t>20.12.2013 oceniono 112 wniosków</a:t>
            </a:r>
          </a:p>
          <a:p>
            <a:endParaRPr lang="pl-PL" sz="1800" dirty="0">
              <a:solidFill>
                <a:srgbClr val="FF0000"/>
              </a:solidFill>
            </a:endParaRPr>
          </a:p>
          <a:p>
            <a:r>
              <a:rPr lang="pl-PL" sz="1800" b="1" dirty="0">
                <a:solidFill>
                  <a:srgbClr val="FF0000"/>
                </a:solidFill>
              </a:rPr>
              <a:t>KOP rekomendowała do dofinansowania 63 projekty</a:t>
            </a:r>
            <a:r>
              <a:rPr lang="pl-PL" sz="1800" dirty="0"/>
              <a:t>, natomiast 49 projektów zostało ocenionych </a:t>
            </a:r>
            <a:r>
              <a:rPr lang="pl-PL" sz="1800" dirty="0" smtClean="0"/>
              <a:t>negatywnie</a:t>
            </a:r>
          </a:p>
          <a:p>
            <a:pPr marL="109728" indent="0">
              <a:buNone/>
            </a:pPr>
            <a:endParaRPr lang="pl-PL" sz="1800" dirty="0"/>
          </a:p>
          <a:p>
            <a:pPr algn="just"/>
            <a:r>
              <a:rPr lang="pl-PL" sz="1800" dirty="0" smtClean="0"/>
              <a:t>Przy </a:t>
            </a:r>
            <a:r>
              <a:rPr lang="pl-PL" sz="1800" dirty="0"/>
              <a:t>uwzględnieniu rezerwy finansowej w wysokości 5,5555 % wartości alokacji konkursu </a:t>
            </a:r>
            <a:r>
              <a:rPr lang="pl-PL" sz="1800" dirty="0" smtClean="0"/>
              <a:t>(kwota </a:t>
            </a:r>
            <a:r>
              <a:rPr lang="pl-PL" sz="1800" dirty="0"/>
              <a:t>środków przeznaczona na dofinansowanie projektów </a:t>
            </a:r>
            <a:r>
              <a:rPr lang="pl-PL" sz="1800" dirty="0" smtClean="0"/>
              <a:t>wynosi 90 000</a:t>
            </a:r>
            <a:r>
              <a:rPr lang="pl-PL" sz="1800" dirty="0"/>
              <a:t> 000 </a:t>
            </a:r>
            <a:r>
              <a:rPr lang="pl-PL" sz="1800" dirty="0" smtClean="0"/>
              <a:t>PLN) z przeznaczeniem </a:t>
            </a:r>
            <a:r>
              <a:rPr lang="pl-PL" sz="1800" dirty="0"/>
              <a:t>na ewentualne odwołania Wnioskodawców oraz ewentualne zwiększenie wartości projektów w toku negocjacji  </a:t>
            </a:r>
            <a:r>
              <a:rPr lang="pl-PL" sz="1800" b="1" dirty="0" smtClean="0">
                <a:solidFill>
                  <a:srgbClr val="FF0000"/>
                </a:solidFill>
              </a:rPr>
              <a:t>możliwe </a:t>
            </a:r>
            <a:r>
              <a:rPr lang="pl-PL" sz="1800" b="1" dirty="0">
                <a:solidFill>
                  <a:srgbClr val="FF0000"/>
                </a:solidFill>
              </a:rPr>
              <a:t>jest dofinansowanie 36 </a:t>
            </a:r>
            <a:r>
              <a:rPr lang="pl-PL" sz="1800" b="1" dirty="0" smtClean="0">
                <a:solidFill>
                  <a:srgbClr val="FF0000"/>
                </a:solidFill>
              </a:rPr>
              <a:t>projektów</a:t>
            </a:r>
            <a:endParaRPr lang="pl-PL" sz="1800" dirty="0"/>
          </a:p>
          <a:p>
            <a:pPr algn="just"/>
            <a:endParaRPr lang="pl-PL" sz="18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4400" dirty="0"/>
              <a:t>Konkurs nr 2/POKL/5.2.1/2013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77486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200000"/>
              </a:lnSpc>
            </a:pPr>
            <a:r>
              <a:rPr lang="pl-PL" sz="1400" dirty="0"/>
              <a:t>Do 17 stycznia br. wysyłano pisma informujące o wyniku oceny merytorycznej wraz ze stanowiskiem negocjacyjnym (wspólne stanowisko oceniających) </a:t>
            </a:r>
          </a:p>
          <a:p>
            <a:pPr>
              <a:lnSpc>
                <a:spcPct val="200000"/>
              </a:lnSpc>
            </a:pPr>
            <a:r>
              <a:rPr lang="pl-PL" sz="1400" dirty="0" smtClean="0"/>
              <a:t>Propozycja zmian zakresu merytorycznego i budżetu projektu</a:t>
            </a:r>
          </a:p>
          <a:p>
            <a:pPr>
              <a:lnSpc>
                <a:spcPct val="200000"/>
              </a:lnSpc>
            </a:pPr>
            <a:r>
              <a:rPr lang="pl-PL" sz="1400" dirty="0" smtClean="0"/>
              <a:t>W przypadku akceptacji propozycji IP przekazanie wniosku w terminie 10 dni roboczych</a:t>
            </a:r>
          </a:p>
          <a:p>
            <a:pPr>
              <a:lnSpc>
                <a:spcPct val="200000"/>
              </a:lnSpc>
            </a:pPr>
            <a:r>
              <a:rPr lang="pl-PL" sz="1400" dirty="0" smtClean="0"/>
              <a:t>Podjęcie negocjacji (argumenty dotyczące wydatków poparte dokumentami)</a:t>
            </a:r>
          </a:p>
          <a:p>
            <a:pPr>
              <a:lnSpc>
                <a:spcPct val="200000"/>
              </a:lnSpc>
            </a:pPr>
            <a:r>
              <a:rPr lang="pl-PL" sz="1400" dirty="0" smtClean="0"/>
              <a:t>Podjęcie negocjacji w terminie 5 dni od doręczenia pisma</a:t>
            </a:r>
          </a:p>
          <a:p>
            <a:pPr>
              <a:lnSpc>
                <a:spcPct val="200000"/>
              </a:lnSpc>
            </a:pPr>
            <a:r>
              <a:rPr lang="pl-PL" sz="1400" dirty="0"/>
              <a:t>Negocjacje należy </a:t>
            </a:r>
            <a:r>
              <a:rPr lang="pl-PL" sz="1400" dirty="0" smtClean="0"/>
              <a:t>zakończyć w terminie 20 dni (od wpływu do IP stanowiska wnioskodawcy)</a:t>
            </a:r>
            <a:endParaRPr lang="pl-PL" sz="1400" dirty="0"/>
          </a:p>
          <a:p>
            <a:pPr>
              <a:lnSpc>
                <a:spcPct val="200000"/>
              </a:lnSpc>
            </a:pPr>
            <a:r>
              <a:rPr lang="pl-PL" sz="1400" dirty="0"/>
              <a:t>W przypadku, gdy zmniejszenie wartości projektu ustalone w wyniku negocjacji jest wyższe niż 25% </a:t>
            </a:r>
            <a:r>
              <a:rPr lang="pl-PL" sz="1400" dirty="0" smtClean="0"/>
              <a:t>IP </a:t>
            </a:r>
            <a:r>
              <a:rPr lang="pl-PL" sz="1400" dirty="0"/>
              <a:t>odstępuje od podpisania </a:t>
            </a:r>
            <a:r>
              <a:rPr lang="pl-PL" sz="1400" dirty="0" smtClean="0"/>
              <a:t>umowy</a:t>
            </a:r>
          </a:p>
          <a:p>
            <a:endParaRPr lang="pl-PL" sz="1400" b="1" dirty="0" smtClean="0"/>
          </a:p>
          <a:p>
            <a:endParaRPr lang="pl-PL" sz="1400" b="1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4400" dirty="0"/>
              <a:t>Konkurs nr 2/POKL/5.2.1/2013</a:t>
            </a:r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pl-PL" sz="2400" b="1" dirty="0"/>
              <a:t>po zakończeniu </a:t>
            </a:r>
            <a:r>
              <a:rPr lang="pl-PL" sz="2400" b="1" dirty="0" smtClean="0"/>
              <a:t>negocjacji, w </a:t>
            </a:r>
            <a:r>
              <a:rPr lang="pl-PL" sz="2400" b="1" dirty="0"/>
              <a:t>terminie 10 </a:t>
            </a:r>
            <a:r>
              <a:rPr lang="pl-PL" sz="2400" b="1" dirty="0" smtClean="0"/>
              <a:t>dni od </a:t>
            </a:r>
            <a:r>
              <a:rPr lang="pl-PL" sz="2400" b="1" dirty="0"/>
              <a:t>zatwierdzenia ostatecznej wersji wniosku, </a:t>
            </a:r>
            <a:r>
              <a:rPr lang="pl-PL" sz="2400" b="1" dirty="0" smtClean="0"/>
              <a:t>wnioskodawca </a:t>
            </a:r>
            <a:r>
              <a:rPr lang="pl-PL" sz="2400" b="1" dirty="0"/>
              <a:t>zobowiązany </a:t>
            </a:r>
            <a:r>
              <a:rPr lang="pl-PL" sz="2400" b="1" dirty="0" smtClean="0"/>
              <a:t>będzie do </a:t>
            </a:r>
            <a:r>
              <a:rPr lang="pl-PL" sz="2400" b="1" dirty="0"/>
              <a:t>dostarczenia następujących załączników</a:t>
            </a:r>
            <a:r>
              <a:rPr lang="pl-PL" sz="2400" b="1" dirty="0" smtClean="0"/>
              <a:t>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/>
              <a:t>oświadczenie o kwalifikowalności podatku </a:t>
            </a:r>
            <a:r>
              <a:rPr lang="pl-PL" sz="2400" dirty="0" smtClean="0"/>
              <a:t>VAT </a:t>
            </a:r>
            <a:r>
              <a:rPr lang="pl-PL" sz="2400" dirty="0"/>
              <a:t>wnioskodawcy</a:t>
            </a:r>
            <a:r>
              <a:rPr lang="pl-PL" sz="2400" dirty="0" smtClean="0"/>
              <a:t> </a:t>
            </a:r>
            <a:r>
              <a:rPr lang="pl-PL" sz="2400" dirty="0"/>
              <a:t>i p</a:t>
            </a:r>
            <a:r>
              <a:rPr lang="pl-PL" sz="2400" dirty="0" smtClean="0"/>
              <a:t>artnerów (w </a:t>
            </a:r>
            <a:r>
              <a:rPr lang="pl-PL" sz="2400" dirty="0"/>
              <a:t>2 egzemplarzach</a:t>
            </a:r>
            <a:r>
              <a:rPr lang="pl-PL" sz="2400" dirty="0" smtClean="0"/>
              <a:t>)</a:t>
            </a:r>
            <a:endParaRPr lang="pl-PL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 smtClean="0"/>
              <a:t>harmonogram </a:t>
            </a:r>
            <a:r>
              <a:rPr lang="pl-PL" sz="2400" dirty="0"/>
              <a:t>płatności, wypełniony zgodnie ze wzorem stanowiącym </a:t>
            </a:r>
            <a:r>
              <a:rPr lang="pl-PL" sz="2400" dirty="0" smtClean="0"/>
              <a:t>załącznik do </a:t>
            </a:r>
            <a:r>
              <a:rPr lang="pl-PL" sz="2400" dirty="0"/>
              <a:t>umowy o dofinansowanie projektu(w 2 egzemplarzach</a:t>
            </a:r>
            <a:r>
              <a:rPr lang="pl-PL" sz="2400" dirty="0" smtClean="0"/>
              <a:t>)</a:t>
            </a:r>
            <a:endParaRPr lang="pl-PL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 smtClean="0"/>
              <a:t>wypis </a:t>
            </a:r>
            <a:r>
              <a:rPr lang="pl-PL" sz="2400" dirty="0"/>
              <a:t>z organu rejestrowego (lub inny dokument potwierdzający </a:t>
            </a:r>
            <a:r>
              <a:rPr lang="pl-PL" sz="2400" dirty="0" smtClean="0"/>
              <a:t>charakter działalności </a:t>
            </a:r>
            <a:r>
              <a:rPr lang="pl-PL" sz="2400" dirty="0"/>
              <a:t>wraz z danymi osób uprawnionych do podejmowania decyzji </a:t>
            </a:r>
            <a:r>
              <a:rPr lang="pl-PL" sz="2400" dirty="0" smtClean="0"/>
              <a:t>wiążących w </a:t>
            </a:r>
            <a:r>
              <a:rPr lang="pl-PL" sz="2400" dirty="0"/>
              <a:t>imieniu </a:t>
            </a:r>
            <a:r>
              <a:rPr lang="pl-PL" sz="2400" dirty="0" smtClean="0"/>
              <a:t>wnioskodawcy) </a:t>
            </a:r>
            <a:r>
              <a:rPr lang="pl-PL" sz="2400" dirty="0"/>
              <a:t>dotyczącego </a:t>
            </a:r>
            <a:r>
              <a:rPr lang="pl-PL" sz="2400" dirty="0" smtClean="0"/>
              <a:t>wnioskodawcy </a:t>
            </a:r>
            <a:r>
              <a:rPr lang="pl-PL" sz="2400" dirty="0"/>
              <a:t>z okresu nie dłuższego </a:t>
            </a:r>
            <a:r>
              <a:rPr lang="pl-PL" sz="2400" dirty="0" smtClean="0"/>
              <a:t>niż 3 </a:t>
            </a:r>
            <a:r>
              <a:rPr lang="pl-PL" sz="2400" dirty="0"/>
              <a:t>miesiące przed wymaganym terminem złożenia załączników (w </a:t>
            </a:r>
            <a:r>
              <a:rPr lang="pl-PL" sz="2400" dirty="0" smtClean="0"/>
              <a:t>dwóch egzemplarzach)</a:t>
            </a:r>
            <a:endParaRPr lang="pl-PL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 smtClean="0"/>
              <a:t>pełnomocnictwo </a:t>
            </a:r>
            <a:r>
              <a:rPr lang="pl-PL" sz="2400" dirty="0"/>
              <a:t>do reprezentowania wnioskodawcy</a:t>
            </a:r>
            <a:r>
              <a:rPr lang="pl-PL" sz="2400" dirty="0" smtClean="0"/>
              <a:t> </a:t>
            </a:r>
            <a:r>
              <a:rPr lang="pl-PL" sz="2400" dirty="0"/>
              <a:t>ubiegającego </a:t>
            </a:r>
            <a:r>
              <a:rPr lang="pl-PL" sz="2400" dirty="0" smtClean="0"/>
              <a:t>się o </a:t>
            </a:r>
            <a:r>
              <a:rPr lang="pl-PL" sz="2400" dirty="0"/>
              <a:t>dofinansowanie (załącznik wymagany, gdy wniosek podpisywany jest przez </a:t>
            </a:r>
            <a:r>
              <a:rPr lang="pl-PL" sz="2400" dirty="0" smtClean="0"/>
              <a:t>osobę/y nie </a:t>
            </a:r>
            <a:r>
              <a:rPr lang="pl-PL" sz="2400" dirty="0"/>
              <a:t>posiadające statutowych uprawnień do reprezentowania wnioskodawcy</a:t>
            </a:r>
            <a:r>
              <a:rPr lang="pl-PL" sz="2400" dirty="0" smtClean="0"/>
              <a:t>)(</a:t>
            </a:r>
            <a:r>
              <a:rPr lang="pl-PL" sz="2400" dirty="0"/>
              <a:t>w 2 egzemplarzach</a:t>
            </a:r>
            <a:r>
              <a:rPr lang="pl-PL" sz="2400" dirty="0" smtClean="0"/>
              <a:t>)</a:t>
            </a:r>
            <a:endParaRPr lang="pl-PL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 smtClean="0"/>
              <a:t>oświadczenie </a:t>
            </a:r>
            <a:r>
              <a:rPr lang="pl-PL" sz="2400" dirty="0"/>
              <a:t>wnioskodawcy</a:t>
            </a:r>
            <a:r>
              <a:rPr lang="pl-PL" sz="2400" dirty="0" smtClean="0"/>
              <a:t> </a:t>
            </a:r>
            <a:r>
              <a:rPr lang="pl-PL" sz="2400" dirty="0"/>
              <a:t>oraz </a:t>
            </a:r>
            <a:r>
              <a:rPr lang="pl-PL" sz="2400" dirty="0" smtClean="0"/>
              <a:t>partnera/ów </a:t>
            </a:r>
            <a:r>
              <a:rPr lang="pl-PL" sz="2400" dirty="0"/>
              <a:t>o niekaralności karą zakazu </a:t>
            </a:r>
            <a:r>
              <a:rPr lang="pl-PL" sz="2400" dirty="0" smtClean="0"/>
              <a:t>dostępu do </a:t>
            </a:r>
            <a:r>
              <a:rPr lang="pl-PL" sz="2400" dirty="0"/>
              <a:t>środków, o których mowa w art. 5 ust. 3 pkt 1 i 4 ustawy z dnia 27 sierpnia 2009 </a:t>
            </a:r>
            <a:r>
              <a:rPr lang="pl-PL" sz="2400" dirty="0" smtClean="0"/>
              <a:t>r. o </a:t>
            </a:r>
            <a:r>
              <a:rPr lang="pl-PL" sz="2400" dirty="0"/>
              <a:t>finansach publicznych (w 1 egzemplarzu),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 smtClean="0"/>
              <a:t>umowy </a:t>
            </a:r>
            <a:r>
              <a:rPr lang="pl-PL" sz="2400" dirty="0"/>
              <a:t>partnerskiej (w 1 egzemplarzu),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 smtClean="0"/>
              <a:t>informacje </a:t>
            </a:r>
            <a:r>
              <a:rPr lang="pl-PL" sz="2400" dirty="0"/>
              <a:t>niezbędne do podpisania umowy – oświadczenie(w 1 egzemplarzu</a:t>
            </a:r>
            <a:r>
              <a:rPr lang="pl-PL" sz="2400" dirty="0" smtClean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2400" b="1" dirty="0"/>
              <a:t>w</a:t>
            </a:r>
            <a:r>
              <a:rPr lang="pl-PL" sz="2400" b="1" dirty="0" smtClean="0"/>
              <a:t>zór umowy, zabezpieczenie prawidłowej realizacji umowy</a:t>
            </a:r>
            <a:endParaRPr lang="pl-PL" sz="2400" b="1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4000" dirty="0"/>
              <a:t>Konkurs nr 2/POKL/5.2.1/2013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01154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Zakres i procedura negocjacji, podpisywania umów determinowane przez oceny ekspertów, system realizacji POKL, zalecenia IZ POKL</a:t>
            </a:r>
          </a:p>
          <a:p>
            <a:r>
              <a:rPr lang="pl-PL" dirty="0" smtClean="0"/>
              <a:t>Cel: zawarcie wszystkich umów do końca I połowy roku 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4400" dirty="0"/>
              <a:t>Konkurs nr 2/POKL/5.2.1/2013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180536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b="1" dirty="0" smtClean="0"/>
              <a:t>Dziękuję za uwagę</a:t>
            </a:r>
          </a:p>
          <a:p>
            <a:pPr algn="ctr">
              <a:buNone/>
            </a:pPr>
            <a:endParaRPr lang="pl-PL" sz="3200" b="1" dirty="0" smtClean="0"/>
          </a:p>
          <a:p>
            <a:pPr>
              <a:buNone/>
            </a:pPr>
            <a:r>
              <a:rPr lang="pl-PL" sz="1800" b="1" dirty="0" smtClean="0"/>
              <a:t>Jerzy Siekiera</a:t>
            </a:r>
          </a:p>
          <a:p>
            <a:pPr>
              <a:buNone/>
            </a:pPr>
            <a:r>
              <a:rPr lang="pl-PL" sz="1800" b="1" dirty="0" smtClean="0"/>
              <a:t>Naczelnik WWEFS</a:t>
            </a:r>
          </a:p>
          <a:p>
            <a:pPr>
              <a:buNone/>
            </a:pPr>
            <a:r>
              <a:rPr lang="pl-PL" sz="1800" dirty="0" smtClean="0"/>
              <a:t>Departamentu Współpracy z Jednostkami Samorządu Terytorialnego</a:t>
            </a:r>
          </a:p>
          <a:p>
            <a:pPr>
              <a:buNone/>
            </a:pPr>
            <a:r>
              <a:rPr lang="pl-PL" sz="1800" dirty="0" smtClean="0"/>
              <a:t>Ministerstwo Administracji i Cyfryzacji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Words>382</Words>
  <PresentationFormat>Pokaz na ekranie (4:3)</PresentationFormat>
  <Paragraphs>43</Paragraphs>
  <Slides>6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LinksUpToDate>false</LinksUpToDate>
  <SharedDoc>false</SharedDoc>
  <HyperlinksChanged>false</HyperlinksChanged>
</Properties>
</file>