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739" r:id="rId1"/>
  </p:sldMasterIdLst>
  <p:notesMasterIdLst>
    <p:notesMasterId r:id="rId38"/>
  </p:notesMasterIdLst>
  <p:handoutMasterIdLst>
    <p:handoutMasterId r:id="rId39"/>
  </p:handoutMasterIdLst>
  <p:sldIdLst>
    <p:sldId id="865" r:id="rId2"/>
    <p:sldId id="1089" r:id="rId3"/>
    <p:sldId id="1170" r:id="rId4"/>
    <p:sldId id="1171" r:id="rId5"/>
    <p:sldId id="1172" r:id="rId6"/>
    <p:sldId id="1173" r:id="rId7"/>
    <p:sldId id="1090" r:id="rId8"/>
    <p:sldId id="1218" r:id="rId9"/>
    <p:sldId id="1219" r:id="rId10"/>
    <p:sldId id="1086" r:id="rId11"/>
    <p:sldId id="1174" r:id="rId12"/>
    <p:sldId id="1179" r:id="rId13"/>
    <p:sldId id="1168" r:id="rId14"/>
    <p:sldId id="1224" r:id="rId15"/>
    <p:sldId id="1223" r:id="rId16"/>
    <p:sldId id="1222" r:id="rId17"/>
    <p:sldId id="1221" r:id="rId18"/>
    <p:sldId id="1220" r:id="rId19"/>
    <p:sldId id="1232" r:id="rId20"/>
    <p:sldId id="1176" r:id="rId21"/>
    <p:sldId id="1208" r:id="rId22"/>
    <p:sldId id="1225" r:id="rId23"/>
    <p:sldId id="1227" r:id="rId24"/>
    <p:sldId id="1226" r:id="rId25"/>
    <p:sldId id="1228" r:id="rId26"/>
    <p:sldId id="1177" r:id="rId27"/>
    <p:sldId id="1229" r:id="rId28"/>
    <p:sldId id="1230" r:id="rId29"/>
    <p:sldId id="1231" r:id="rId30"/>
    <p:sldId id="1216" r:id="rId31"/>
    <p:sldId id="1234" r:id="rId32"/>
    <p:sldId id="1236" r:id="rId33"/>
    <p:sldId id="1235" r:id="rId34"/>
    <p:sldId id="1233" r:id="rId35"/>
    <p:sldId id="870" r:id="rId36"/>
    <p:sldId id="871" r:id="rId37"/>
  </p:sldIdLst>
  <p:sldSz cx="12192000" cy="6858000"/>
  <p:notesSz cx="6858000" cy="9144000"/>
  <p:embeddedFontLst>
    <p:embeddedFont>
      <p:font typeface="Calibri" panose="020F0502020204030204" pitchFamily="34" charset="0"/>
      <p:regular r:id="rId40"/>
      <p:bold r:id="rId41"/>
      <p:italic r:id="rId42"/>
      <p:boldItalic r:id="rId43"/>
    </p:embeddedFont>
    <p:embeddedFont>
      <p:font typeface="Calibri Light" panose="020F0302020204030204" pitchFamily="34" charset="0"/>
      <p:regular r:id="rId44"/>
      <p:italic r:id="rId45"/>
    </p:embeddedFont>
    <p:embeddedFont>
      <p:font typeface="Open Sans" panose="020B0606030504020204" pitchFamily="34" charset="0"/>
      <p:regular r:id="rId46"/>
      <p:bold r:id="rId47"/>
      <p:italic r:id="rId48"/>
      <p:boldItalic r:id="rId49"/>
    </p:embeddedFont>
    <p:embeddedFont>
      <p:font typeface="Open Sans Semibold" panose="020B0706030804020204" pitchFamily="34" charset="0"/>
      <p:bold r:id="rId50"/>
      <p:boldItalic r:id="rId51"/>
    </p:embeddedFont>
  </p:embeddedFontLst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539D"/>
    <a:srgbClr val="C12607"/>
    <a:srgbClr val="B12307"/>
    <a:srgbClr val="636363"/>
    <a:srgbClr val="6361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75" autoAdjust="0"/>
    <p:restoredTop sz="94103" autoAdjust="0"/>
  </p:normalViewPr>
  <p:slideViewPr>
    <p:cSldViewPr snapToGrid="0">
      <p:cViewPr varScale="1">
        <p:scale>
          <a:sx n="74" d="100"/>
          <a:sy n="74" d="100"/>
        </p:scale>
        <p:origin x="365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9379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188"/>
    </p:cViewPr>
  </p:sorterViewPr>
  <p:notesViewPr>
    <p:cSldViewPr snapToGrid="0">
      <p:cViewPr varScale="1">
        <p:scale>
          <a:sx n="44" d="100"/>
          <a:sy n="44" d="100"/>
        </p:scale>
        <p:origin x="2160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3.fntdata"/><Relationship Id="rId47" Type="http://schemas.openxmlformats.org/officeDocument/2006/relationships/font" Target="fonts/font8.fntdata"/><Relationship Id="rId50" Type="http://schemas.openxmlformats.org/officeDocument/2006/relationships/font" Target="fonts/font11.fntdata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5.fntdata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4.fntdata"/><Relationship Id="rId48" Type="http://schemas.openxmlformats.org/officeDocument/2006/relationships/font" Target="fonts/font9.fntdata"/><Relationship Id="rId8" Type="http://schemas.openxmlformats.org/officeDocument/2006/relationships/slide" Target="slides/slide7.xml"/><Relationship Id="rId51" Type="http://schemas.openxmlformats.org/officeDocument/2006/relationships/font" Target="fonts/font12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46" Type="http://schemas.openxmlformats.org/officeDocument/2006/relationships/font" Target="fonts/font7.fntdata"/><Relationship Id="rId20" Type="http://schemas.openxmlformats.org/officeDocument/2006/relationships/slide" Target="slides/slide19.xml"/><Relationship Id="rId41" Type="http://schemas.openxmlformats.org/officeDocument/2006/relationships/font" Target="fonts/font2.fntdata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0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985DD6-5297-4C9F-97D5-1E7456FA5E05}" type="datetimeFigureOut">
              <a:rPr lang="pl-PL" smtClean="0"/>
              <a:t>15.03.2024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A09803-C1E4-40BB-BD10-79CF071E9C2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12040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D73748-EFD7-48A5-9810-6FF2E65AC898}" type="datetimeFigureOut">
              <a:rPr lang="pl-PL" smtClean="0"/>
              <a:t>15.03.2024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E72C29-F3ED-421F-A6FF-78E4E1485C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98603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238533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  <a:endParaRPr lang="en-US" dirty="0"/>
          </a:p>
        </p:txBody>
      </p:sp>
      <p:sp>
        <p:nvSpPr>
          <p:cNvPr id="4" name="Prostokąt 3"/>
          <p:cNvSpPr/>
          <p:nvPr userDrawn="1"/>
        </p:nvSpPr>
        <p:spPr>
          <a:xfrm flipV="1">
            <a:off x="0" y="-1"/>
            <a:ext cx="385482" cy="4347882"/>
          </a:xfrm>
          <a:prstGeom prst="rect">
            <a:avLst/>
          </a:prstGeom>
          <a:solidFill>
            <a:srgbClr val="0F53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99654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757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811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683387"/>
          </a:xfrm>
        </p:spPr>
        <p:txBody>
          <a:bodyPr anchor="t">
            <a:normAutofit/>
          </a:bodyPr>
          <a:lstStyle>
            <a:lvl1pPr>
              <a:lnSpc>
                <a:spcPct val="114000"/>
              </a:lnSpc>
              <a:defRPr sz="2200" b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2330" y="1742381"/>
            <a:ext cx="10560424" cy="4374448"/>
          </a:xfrm>
        </p:spPr>
        <p:txBody>
          <a:bodyPr/>
          <a:lstStyle>
            <a:lvl1pPr marL="0" indent="0">
              <a:lnSpc>
                <a:spcPct val="114000"/>
              </a:lnSpc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lnSpc>
                <a:spcPct val="114000"/>
              </a:lnSpc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lnSpc>
                <a:spcPct val="114000"/>
              </a:lnSpc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lnSpc>
                <a:spcPct val="114000"/>
              </a:lnSpc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lnSpc>
                <a:spcPct val="114000"/>
              </a:lnSpc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4" name="Prostokąt 3"/>
          <p:cNvSpPr/>
          <p:nvPr userDrawn="1"/>
        </p:nvSpPr>
        <p:spPr>
          <a:xfrm flipV="1">
            <a:off x="0" y="598207"/>
            <a:ext cx="824753" cy="334122"/>
          </a:xfrm>
          <a:prstGeom prst="rect">
            <a:avLst/>
          </a:prstGeom>
          <a:solidFill>
            <a:srgbClr val="0F53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51809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3135127"/>
            <a:ext cx="10515600" cy="2240470"/>
          </a:xfrm>
        </p:spPr>
        <p:txBody>
          <a:bodyPr anchor="t">
            <a:normAutofit/>
          </a:bodyPr>
          <a:lstStyle>
            <a:lvl1pPr>
              <a:lnSpc>
                <a:spcPct val="110000"/>
              </a:lnSpc>
              <a:defRPr sz="4400" b="0">
                <a:solidFill>
                  <a:schemeClr val="tx1">
                    <a:lumMod val="75000"/>
                    <a:lumOff val="2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4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194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1681163"/>
            <a:ext cx="10652966" cy="1635778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800"/>
            </a:lvl3pPr>
            <a:lvl4pPr marL="1371600" indent="0">
              <a:buNone/>
              <a:defRPr sz="2800"/>
            </a:lvl4pPr>
            <a:lvl5pPr marL="1828800" indent="0">
              <a:buNone/>
              <a:defRPr sz="2800"/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839788" y="3316941"/>
            <a:ext cx="5183188" cy="470366"/>
          </a:xfrm>
        </p:spPr>
        <p:txBody>
          <a:bodyPr anchor="t">
            <a:normAutofit/>
          </a:bodyPr>
          <a:lstStyle>
            <a:lvl1pPr marL="0" indent="0">
              <a:buNone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Jak to zbadać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39788" y="3787307"/>
            <a:ext cx="10652966" cy="2694176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pl-PL" dirty="0"/>
              <a:t>Kliknij, aby edytować style wzorca tekst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683387"/>
          </a:xfrm>
        </p:spPr>
        <p:txBody>
          <a:bodyPr anchor="t">
            <a:normAutofit/>
          </a:bodyPr>
          <a:lstStyle>
            <a:lvl1pPr>
              <a:defRPr sz="25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469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9068" y="2915819"/>
            <a:ext cx="10515600" cy="1325563"/>
          </a:xfrm>
        </p:spPr>
        <p:txBody>
          <a:bodyPr anchor="t">
            <a:normAutofit/>
          </a:bodyPr>
          <a:lstStyle>
            <a:lvl1pPr algn="l">
              <a:defRPr sz="3600">
                <a:latin typeface="+mn-lt"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738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564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017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265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2296" y="5750720"/>
            <a:ext cx="1187508" cy="1185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031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v.pl/attachment/1a3e2bb5-6d60-4897-ac2f-07a8e91e70ed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mailto:dostepnosc.cyfrowa@cyfra.gov.pl" TargetMode="External"/><Relationship Id="rId2" Type="http://schemas.openxmlformats.org/officeDocument/2006/relationships/hyperlink" Target="https://www.gov.pl/web/dostepnosc-cyfrowa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v.pl/web/dostepnosc-cyfrowa/omowienie-wymogow-dostepnosci-cyfrowej-dla-podmiotow-publicznych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isap.sejm.gov.pl/isap.nsf/download.xsp/WDU20190000848/U/D20190848Lj.pdf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81477" y="2608447"/>
            <a:ext cx="11010523" cy="2223437"/>
          </a:xfrm>
        </p:spPr>
        <p:txBody>
          <a:bodyPr anchor="t">
            <a:noAutofit/>
          </a:bodyPr>
          <a:lstStyle/>
          <a:p>
            <a:pPr algn="l">
              <a:lnSpc>
                <a:spcPct val="110000"/>
              </a:lnSpc>
            </a:pPr>
            <a:r>
              <a:rPr lang="pl-PL" sz="5400" b="1" dirty="0">
                <a:latin typeface="Open Sans Semibold"/>
                <a:ea typeface="Open Sans Semibold"/>
                <a:cs typeface="Open Sans Semibold"/>
              </a:rPr>
              <a:t>Tworzenie formularzy dostępnych cyfrowo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181477" y="5806113"/>
            <a:ext cx="7350105" cy="965259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>
              <a:lnSpc>
                <a:spcPct val="150000"/>
              </a:lnSpc>
            </a:pPr>
            <a:r>
              <a:rPr lang="pl-PL" sz="2300">
                <a:latin typeface="Open Sans"/>
                <a:ea typeface="Open Sans"/>
                <a:cs typeface="Open Sans"/>
              </a:rPr>
              <a:t>Centrum Rozwoju Kompetencji Cyfrowych, 2024</a:t>
            </a:r>
            <a:endParaRPr lang="pl-PL" sz="2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Obraz 5" descr="Logotyp Ministerstwa Cyfryzacji. Obok napis Centrum Rozwoju Kompetencji Cyfrowych, a pod nim: Ministerstwo Cyfryzacji.">
            <a:extLst>
              <a:ext uri="{FF2B5EF4-FFF2-40B4-BE49-F238E27FC236}">
                <a16:creationId xmlns:a16="http://schemas.microsoft.com/office/drawing/2014/main" id="{AADA7457-0997-92CD-37E2-D37A4075ED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67" y="193300"/>
            <a:ext cx="645795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919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Wymogi dostępności cyfrowej dla formularzy — dostęp alternatywny i żądanie dostępu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32330" y="2780602"/>
            <a:ext cx="10660956" cy="2494339"/>
          </a:xfrm>
        </p:spPr>
        <p:txBody>
          <a:bodyPr>
            <a:noAutofit/>
          </a:bodyPr>
          <a:lstStyle/>
          <a:p>
            <a:pPr fontAlgn="base">
              <a:lnSpc>
                <a:spcPct val="120000"/>
              </a:lnSpc>
            </a:pPr>
            <a:r>
              <a:rPr lang="pl-PL" sz="2400" b="1" dirty="0"/>
              <a:t>Każdy może zażądać zapewnienia dostępności cyfrowej </a:t>
            </a:r>
            <a:r>
              <a:rPr lang="pl-PL" sz="2400" b="1" u="sng" dirty="0"/>
              <a:t>każdego</a:t>
            </a:r>
            <a:r>
              <a:rPr lang="pl-PL" sz="2400" b="1" dirty="0"/>
              <a:t> dokumentu (również formularza).</a:t>
            </a:r>
          </a:p>
          <a:p>
            <a:pPr fontAlgn="base">
              <a:lnSpc>
                <a:spcPct val="120000"/>
              </a:lnSpc>
            </a:pPr>
            <a:r>
              <a:rPr lang="pl-PL" sz="2200" dirty="0"/>
              <a:t>Musisz zareagować niezwłocznie na takie żądanie (maksymalnie do 7 dni).</a:t>
            </a:r>
          </a:p>
          <a:p>
            <a:pPr>
              <a:lnSpc>
                <a:spcPct val="120000"/>
              </a:lnSpc>
            </a:pPr>
            <a:r>
              <a:rPr lang="pl-PL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213755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b="1" dirty="0"/>
              <a:t>Planowanie dostępności cyfrowej formularzy</a:t>
            </a:r>
            <a:endParaRPr lang="pl-PL" sz="4000" dirty="0"/>
          </a:p>
        </p:txBody>
      </p:sp>
    </p:spTree>
    <p:extLst>
      <p:ext uri="{BB962C8B-B14F-4D97-AF65-F5344CB8AC3E}">
        <p14:creationId xmlns:p14="http://schemas.microsoft.com/office/powerpoint/2010/main" val="29495347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Formularze</a:t>
            </a:r>
          </a:p>
        </p:txBody>
      </p:sp>
      <p:sp>
        <p:nvSpPr>
          <p:cNvPr id="5" name="Symbol zastępczy zawartości 2"/>
          <p:cNvSpPr>
            <a:spLocks noGrp="1"/>
          </p:cNvSpPr>
          <p:nvPr>
            <p:ph idx="1"/>
          </p:nvPr>
        </p:nvSpPr>
        <p:spPr>
          <a:xfrm>
            <a:off x="932330" y="1887216"/>
            <a:ext cx="10660956" cy="2122048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200" dirty="0"/>
              <a:t>narzędzia do zbierania danych;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200" dirty="0"/>
              <a:t>sposób kontaktu z użytkownikiem;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200" dirty="0"/>
              <a:t>sposób na załatwianie zarówno prostych, jak i skomplikowanych spraw urzędowych.</a:t>
            </a:r>
          </a:p>
          <a:p>
            <a:pPr>
              <a:lnSpc>
                <a:spcPct val="120000"/>
              </a:lnSpc>
            </a:pPr>
            <a:r>
              <a:rPr lang="pl-PL" sz="2200" dirty="0"/>
              <a:t> </a:t>
            </a:r>
          </a:p>
          <a:p>
            <a:pPr>
              <a:lnSpc>
                <a:spcPct val="120000"/>
              </a:lnSpc>
            </a:pPr>
            <a:r>
              <a:rPr lang="pl-PL" sz="2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404136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Formularze — ale jakie? 1/6</a:t>
            </a:r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882064" y="1853901"/>
            <a:ext cx="10660956" cy="212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200" dirty="0"/>
              <a:t>Rodzaje formularzy w Internecie:</a:t>
            </a:r>
          </a:p>
          <a:p>
            <a:pPr marL="1143000" lvl="1" indent="-457200"/>
            <a:r>
              <a:rPr lang="pl-PL" sz="1800" dirty="0"/>
              <a:t>w formie strony internetowej (HTML);</a:t>
            </a:r>
          </a:p>
          <a:p>
            <a:pPr marL="1143000" lvl="1" indent="-457200"/>
            <a:r>
              <a:rPr lang="pl-PL" sz="1800" dirty="0"/>
              <a:t>w formie zwykłego dokumentu edytowalnego;</a:t>
            </a:r>
          </a:p>
          <a:p>
            <a:pPr marL="1143000" lvl="1" indent="-457200"/>
            <a:r>
              <a:rPr lang="pl-PL" sz="1800" dirty="0"/>
              <a:t>w formie szczególnego dokumentu edytowalnego (użycie pól formularzy);</a:t>
            </a:r>
          </a:p>
          <a:p>
            <a:pPr marL="1143000" lvl="1" indent="-457200"/>
            <a:r>
              <a:rPr lang="pl-PL" sz="1800" dirty="0"/>
              <a:t>w formie nieedytowalnej (PDF);</a:t>
            </a:r>
          </a:p>
          <a:p>
            <a:pPr marL="1143000" lvl="1" indent="-457200"/>
            <a:r>
              <a:rPr lang="pl-PL" sz="1800" dirty="0"/>
              <a:t>w formie do wydruku.</a:t>
            </a:r>
          </a:p>
          <a:p>
            <a:pPr>
              <a:lnSpc>
                <a:spcPct val="120000"/>
              </a:lnSpc>
            </a:pPr>
            <a:r>
              <a:rPr lang="pl-PL" sz="2100" dirty="0"/>
              <a:t>Za każdym razem, gdy ma być opublikowany formularz w formie dokumentu do pobrania (Word, PDF itp.) należy zastanowić się, czy nie da się opublikować tego formularza w formie strony www (HTML). Zawsze, bez wyjątku, taki formularz jest bardziej dostępny.</a:t>
            </a:r>
          </a:p>
          <a:p>
            <a:pPr>
              <a:lnSpc>
                <a:spcPct val="120000"/>
              </a:lnSpc>
            </a:pPr>
            <a:r>
              <a:rPr lang="pl-PL" sz="2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536839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Formularze — ale jakie? 2/6</a:t>
            </a:r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932330" y="1810430"/>
            <a:ext cx="10660956" cy="21150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200" dirty="0"/>
              <a:t>Formularz w formie strony internetowej (HTML)</a:t>
            </a:r>
          </a:p>
          <a:p>
            <a:pPr marL="1143000" lvl="1" indent="-457200"/>
            <a:r>
              <a:rPr lang="pl-PL" sz="1800" dirty="0"/>
              <a:t>najlepsze rozwiązanie </a:t>
            </a:r>
            <a:r>
              <a:rPr lang="pl-PL" sz="1800" dirty="0" err="1"/>
              <a:t>dostępnościowe</a:t>
            </a:r>
            <a:r>
              <a:rPr lang="pl-PL" sz="1800" dirty="0"/>
              <a:t> — daje największą elastyczność działania, pozwala na łatwą weryfikację wpisywanych danych;</a:t>
            </a:r>
          </a:p>
          <a:p>
            <a:pPr marL="1143000" lvl="1" indent="-457200" defTabSz="911225">
              <a:tabLst>
                <a:tab pos="5559425" algn="l"/>
                <a:tab pos="5735638" algn="l"/>
              </a:tabLst>
            </a:pPr>
            <a:r>
              <a:rPr lang="pl-PL" sz="1800" dirty="0"/>
              <a:t>ewentualne błędy są klasycznymi błędami dostępności cyfrowej stron internetowych.</a:t>
            </a:r>
          </a:p>
          <a:p>
            <a:pPr>
              <a:lnSpc>
                <a:spcPct val="120000"/>
              </a:lnSpc>
            </a:pPr>
            <a:r>
              <a:rPr lang="pl-PL" sz="2200" dirty="0"/>
              <a:t> ZAWSZE preferuj formularze HTML, jeśli masz wybór.</a:t>
            </a:r>
          </a:p>
        </p:txBody>
      </p:sp>
    </p:spTree>
    <p:extLst>
      <p:ext uri="{BB962C8B-B14F-4D97-AF65-F5344CB8AC3E}">
        <p14:creationId xmlns:p14="http://schemas.microsoft.com/office/powerpoint/2010/main" val="10502414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Formularze — ale jakie? 3/6</a:t>
            </a:r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932330" y="1852936"/>
            <a:ext cx="10660956" cy="212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200" dirty="0"/>
              <a:t>Formularz w formie zwykłego dokumentu edytowalnego:</a:t>
            </a:r>
          </a:p>
          <a:p>
            <a:pPr marL="1143000" lvl="1" indent="-457200"/>
            <a:r>
              <a:rPr lang="pl-PL" sz="1800" dirty="0"/>
              <a:t>wydaje się najłatwiejszy i najszybszy do zrobienia przez osoby, które nie potrafią opublikować formularza w formie HTML;</a:t>
            </a:r>
          </a:p>
          <a:p>
            <a:pPr marL="1143000" lvl="1" indent="-457200"/>
            <a:r>
              <a:rPr lang="pl-PL" sz="1800" dirty="0"/>
              <a:t>może być dostępny cyfrowo, ale wymaga dobrego przemyślenia, jeśli jest nieco bardziej złożony;</a:t>
            </a:r>
          </a:p>
          <a:p>
            <a:pPr marL="1143000" lvl="1" indent="-457200"/>
            <a:r>
              <a:rPr lang="pl-PL" sz="1800" dirty="0"/>
              <a:t>trzeba go sprawdzić w innych edytorach tekstu.</a:t>
            </a:r>
          </a:p>
          <a:p>
            <a:pPr marL="457200" indent="-457200"/>
            <a:r>
              <a:rPr lang="pl-PL" sz="2200" dirty="0"/>
              <a:t>ZAWSZE preferuj formularze HTML, jeśli masz wybór.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l-PL" sz="2200" dirty="0"/>
          </a:p>
          <a:p>
            <a:pPr>
              <a:lnSpc>
                <a:spcPct val="120000"/>
              </a:lnSpc>
            </a:pPr>
            <a:r>
              <a:rPr lang="pl-PL" sz="2200" dirty="0"/>
              <a:t> </a:t>
            </a:r>
          </a:p>
          <a:p>
            <a:pPr>
              <a:lnSpc>
                <a:spcPct val="120000"/>
              </a:lnSpc>
            </a:pPr>
            <a:r>
              <a:rPr lang="pl-PL" sz="2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484955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Formularze — ale jakie? 4/6</a:t>
            </a:r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932330" y="1915282"/>
            <a:ext cx="10660956" cy="212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200" dirty="0"/>
              <a:t>Formularz w formie szczególnego dokumentu edytowalnego (użycie pól formularzy):</a:t>
            </a:r>
          </a:p>
          <a:p>
            <a:pPr marL="1143000" lvl="1" indent="-457200"/>
            <a:r>
              <a:rPr lang="pl-PL" sz="1800" dirty="0"/>
              <a:t>wymaga umiejętności zarządzania polami formularzy w danym edytorze tekstu;</a:t>
            </a:r>
          </a:p>
          <a:p>
            <a:pPr marL="1143000" lvl="1" indent="-457200"/>
            <a:r>
              <a:rPr lang="pl-PL" sz="1800" dirty="0"/>
              <a:t>może nie wyświetlić się poprawnie we wcześniejszych wersjach oprogramowania;</a:t>
            </a:r>
          </a:p>
          <a:p>
            <a:pPr marL="1143000" lvl="1" indent="-457200"/>
            <a:r>
              <a:rPr lang="pl-PL" sz="1800" dirty="0"/>
              <a:t>z dużą pewnością nie zadziała, gdy użyje się innego oprogramowania;</a:t>
            </a:r>
          </a:p>
          <a:p>
            <a:pPr marL="1143000" lvl="1" indent="-457200"/>
            <a:r>
              <a:rPr lang="pl-PL" sz="1800" dirty="0"/>
              <a:t>może sprawiać niespodziewane problemy współpracy z technologiami wspomagającymi.</a:t>
            </a:r>
          </a:p>
          <a:p>
            <a:pPr marL="457200" indent="-457200"/>
            <a:r>
              <a:rPr lang="pl-PL" sz="2200" dirty="0"/>
              <a:t>ZAWSZE preferuj formularze HTML, jeśli masz wybór.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l-PL" sz="22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pl-PL" sz="1800" dirty="0"/>
          </a:p>
          <a:p>
            <a:pPr>
              <a:lnSpc>
                <a:spcPct val="120000"/>
              </a:lnSpc>
            </a:pPr>
            <a:r>
              <a:rPr lang="pl-PL" sz="2200" dirty="0"/>
              <a:t> </a:t>
            </a:r>
          </a:p>
          <a:p>
            <a:pPr>
              <a:lnSpc>
                <a:spcPct val="120000"/>
              </a:lnSpc>
            </a:pPr>
            <a:r>
              <a:rPr lang="pl-PL" sz="2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38549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Formularze — ale jakie? 5/6</a:t>
            </a:r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972672" y="1811372"/>
            <a:ext cx="10660956" cy="212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200" dirty="0"/>
              <a:t>Formularz w formie nieedytowalnej (PDF) może być dostępny cyfrowo, ale:</a:t>
            </a:r>
          </a:p>
          <a:p>
            <a:pPr marL="1143000" lvl="1" indent="-457200"/>
            <a:r>
              <a:rPr lang="pl-PL" sz="1800" dirty="0"/>
              <a:t>i tak musi być przygotowany zgodnie z zasadami dostępności cyfrowej przed konwersją do PDF;</a:t>
            </a:r>
          </a:p>
          <a:p>
            <a:pPr marL="1143000" lvl="1" indent="-457200"/>
            <a:r>
              <a:rPr lang="pl-PL" sz="1800" dirty="0"/>
              <a:t>powinien być edytowany w Adobe Pro, aby można było zapewnić wszystkie zasady dostępności cyfrowej — a to są KOSZTY!</a:t>
            </a:r>
          </a:p>
          <a:p>
            <a:pPr marL="457200" indent="-457200"/>
            <a:r>
              <a:rPr lang="pl-PL" sz="2200" dirty="0"/>
              <a:t>ZAWSZE preferuj formularze HTML, jeśli masz wybór.</a:t>
            </a:r>
          </a:p>
          <a:p>
            <a:pPr>
              <a:lnSpc>
                <a:spcPct val="120000"/>
              </a:lnSpc>
            </a:pPr>
            <a:r>
              <a:rPr lang="pl-PL" sz="2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130288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Formularze — ale jakie? 6/6 </a:t>
            </a:r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932330" y="1904891"/>
            <a:ext cx="10660956" cy="212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200" dirty="0"/>
              <a:t>Formularz w formie do wydruku:</a:t>
            </a:r>
          </a:p>
          <a:p>
            <a:pPr marL="1143000" lvl="1" indent="-457200"/>
            <a:r>
              <a:rPr lang="pl-PL" sz="1800" dirty="0"/>
              <a:t>też, zgodnie z prawem, </a:t>
            </a:r>
            <a:r>
              <a:rPr lang="pl-PL" sz="1800" u="sng" dirty="0"/>
              <a:t>musi być dostępny cyfrowo</a:t>
            </a:r>
            <a:r>
              <a:rPr lang="pl-PL" sz="18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6347421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Formularze — trudna rzeczywistość!</a:t>
            </a:r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932330" y="1852936"/>
            <a:ext cx="10660956" cy="212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200" dirty="0"/>
              <a:t>Dostępność cyfrowa formularzy i tak zawsze będzie funkcją:</a:t>
            </a:r>
          </a:p>
          <a:p>
            <a:pPr marL="1143000" lvl="1" indent="-457200"/>
            <a:r>
              <a:rPr lang="pl-PL" sz="1800" dirty="0">
                <a:effectLst/>
              </a:rPr>
              <a:t>posiadanych narzędzi do ich tworzenia;</a:t>
            </a:r>
          </a:p>
          <a:p>
            <a:pPr marL="1143000" lvl="1" indent="-457200"/>
            <a:r>
              <a:rPr lang="pl-PL" sz="1800" dirty="0"/>
              <a:t>uwarunkowań prawnych (wzór formularza określony w przepisach);</a:t>
            </a:r>
          </a:p>
          <a:p>
            <a:pPr marL="1143000" lvl="1" indent="-457200"/>
            <a:r>
              <a:rPr lang="pl-PL" sz="1800" dirty="0">
                <a:effectLst/>
              </a:rPr>
              <a:t>wiedzy pracowników w zakresie aspektów związanych z zapewnieniem dostępności cyfrowej;</a:t>
            </a:r>
          </a:p>
          <a:p>
            <a:pPr marL="1143000" lvl="1" indent="-457200"/>
            <a:r>
              <a:rPr lang="pl-PL" sz="1800" dirty="0"/>
              <a:t>w</a:t>
            </a:r>
            <a:r>
              <a:rPr lang="pl-PL" sz="1800" dirty="0">
                <a:effectLst/>
              </a:rPr>
              <a:t>oli przełożonych…</a:t>
            </a:r>
          </a:p>
          <a:p>
            <a:pPr marL="1143000" lvl="1" indent="-457200"/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3792721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Plan szkolenia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pl-PL" sz="2200" dirty="0"/>
              <a:t>Czym jest dostępność cyfrowa?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2200" dirty="0"/>
              <a:t>Wymogi dostępności cyfrowej dla formularzy.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2200" dirty="0"/>
              <a:t>Planowanie dostępności cyfrowej formularzy.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2200" dirty="0"/>
              <a:t>Podstawowe błędy przy tworzeniu formularzy.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2200" dirty="0"/>
              <a:t>Problemy z formularzami tworzonymi w edytorze tekstu.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2200" dirty="0"/>
              <a:t>Dostępność cyfrowa formularzy — o czym pamiętać. </a:t>
            </a:r>
          </a:p>
          <a:p>
            <a:pPr marL="514350" indent="-514350">
              <a:buFont typeface="+mj-lt"/>
              <a:buAutoNum type="arabicPeriod"/>
            </a:pPr>
            <a:endParaRPr lang="pl-PL" sz="2300" dirty="0"/>
          </a:p>
        </p:txBody>
      </p:sp>
    </p:spTree>
    <p:extLst>
      <p:ext uri="{BB962C8B-B14F-4D97-AF65-F5344CB8AC3E}">
        <p14:creationId xmlns:p14="http://schemas.microsoft.com/office/powerpoint/2010/main" val="5676369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dirty="0"/>
              <a:t>Podstawowe błędy przy tworzeniu formularzy</a:t>
            </a:r>
          </a:p>
        </p:txBody>
      </p:sp>
    </p:spTree>
    <p:extLst>
      <p:ext uri="{BB962C8B-B14F-4D97-AF65-F5344CB8AC3E}">
        <p14:creationId xmlns:p14="http://schemas.microsoft.com/office/powerpoint/2010/main" val="17656486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Formularz do wydruku i wypełnienia ręcznego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32330" y="1930630"/>
            <a:ext cx="10660956" cy="2563416"/>
          </a:xfrm>
        </p:spPr>
        <p:txBody>
          <a:bodyPr>
            <a:noAutofit/>
          </a:bodyPr>
          <a:lstStyle/>
          <a:p>
            <a:pPr marL="342900" indent="-342900" fontAlgn="base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l-PL" sz="2200" dirty="0"/>
              <a:t>niedostępny dla osób niewidomych;</a:t>
            </a:r>
          </a:p>
          <a:p>
            <a:pPr marL="342900" indent="-342900" fontAlgn="base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l-PL" sz="2200" dirty="0"/>
              <a:t>niedostępny dla osób, które nie mają drukarki;</a:t>
            </a:r>
          </a:p>
          <a:p>
            <a:pPr marL="342900" indent="-342900" fontAlgn="base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l-PL" sz="2200" dirty="0"/>
              <a:t>niedostępny dla osób, które nie mogą wyjść z domu (aby go dostarczyć do urzędu);</a:t>
            </a:r>
          </a:p>
          <a:p>
            <a:pPr marL="342900" indent="-342900" fontAlgn="base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l-PL" sz="2200" dirty="0"/>
              <a:t>formularz do wydruku </a:t>
            </a:r>
            <a:r>
              <a:rPr lang="pl-PL" sz="2200" u="sng" dirty="0"/>
              <a:t>MOŻE</a:t>
            </a:r>
            <a:r>
              <a:rPr lang="pl-PL" sz="2200" dirty="0"/>
              <a:t> zostać zastosowany jako </a:t>
            </a:r>
            <a:r>
              <a:rPr lang="pl-PL" sz="2200" u="sng" dirty="0"/>
              <a:t>DODATKOWA</a:t>
            </a:r>
            <a:r>
              <a:rPr lang="pl-PL" sz="2200" dirty="0"/>
              <a:t> możliwość dla osób, które wolą takie rozwiązanie.</a:t>
            </a:r>
          </a:p>
          <a:p>
            <a:pPr>
              <a:lnSpc>
                <a:spcPct val="120000"/>
              </a:lnSpc>
            </a:pPr>
            <a:r>
              <a:rPr lang="pl-PL" sz="2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420395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Problemy dostępności cyfrowej formularzy — język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32330" y="1826721"/>
            <a:ext cx="10660956" cy="2563416"/>
          </a:xfrm>
        </p:spPr>
        <p:txBody>
          <a:bodyPr>
            <a:noAutofit/>
          </a:bodyPr>
          <a:lstStyle/>
          <a:p>
            <a:pPr fontAlgn="base">
              <a:lnSpc>
                <a:spcPct val="120000"/>
              </a:lnSpc>
              <a:spcBef>
                <a:spcPts val="1200"/>
              </a:spcBef>
            </a:pPr>
            <a:r>
              <a:rPr lang="pl-PL" sz="2200" dirty="0"/>
              <a:t>Niezrozumiałość instrukcji lub pytań to bariera dla osób starszych, dla osób niemających odpowiedniego wykształcenia, mających problemy poznawcze, ale i dla nieuważnych:</a:t>
            </a:r>
          </a:p>
          <a:p>
            <a:pPr marL="1028700" lvl="1" indent="-342900" fontAlgn="base">
              <a:lnSpc>
                <a:spcPct val="120000"/>
              </a:lnSpc>
              <a:spcBef>
                <a:spcPts val="1200"/>
              </a:spcBef>
            </a:pPr>
            <a:r>
              <a:rPr lang="pl-PL" sz="1800" dirty="0"/>
              <a:t>niezrozumiałe językowo instrukcje; </a:t>
            </a:r>
          </a:p>
          <a:p>
            <a:pPr marL="1028700" lvl="1" indent="-342900" fontAlgn="base">
              <a:lnSpc>
                <a:spcPct val="120000"/>
              </a:lnSpc>
              <a:spcBef>
                <a:spcPts val="1200"/>
              </a:spcBef>
            </a:pPr>
            <a:r>
              <a:rPr lang="pl-PL" sz="1800" dirty="0"/>
              <a:t>bardzo skomplikowane pytania;</a:t>
            </a:r>
          </a:p>
          <a:p>
            <a:pPr marL="1028700" lvl="1" indent="-342900" fontAlgn="base">
              <a:lnSpc>
                <a:spcPct val="120000"/>
              </a:lnSpc>
              <a:spcBef>
                <a:spcPts val="1200"/>
              </a:spcBef>
            </a:pPr>
            <a:r>
              <a:rPr lang="pl-PL" sz="1800" dirty="0"/>
              <a:t>wyjaśnienia na końcu formularza.</a:t>
            </a:r>
          </a:p>
        </p:txBody>
      </p:sp>
    </p:spTree>
    <p:extLst>
      <p:ext uri="{BB962C8B-B14F-4D97-AF65-F5344CB8AC3E}">
        <p14:creationId xmlns:p14="http://schemas.microsoft.com/office/powerpoint/2010/main" val="963541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Problemy dostępności cyfrowej formularzy — komunikaty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32330" y="1857894"/>
            <a:ext cx="10660956" cy="2563416"/>
          </a:xfrm>
        </p:spPr>
        <p:txBody>
          <a:bodyPr>
            <a:noAutofit/>
          </a:bodyPr>
          <a:lstStyle/>
          <a:p>
            <a:pPr fontAlgn="base">
              <a:lnSpc>
                <a:spcPct val="120000"/>
              </a:lnSpc>
              <a:spcBef>
                <a:spcPts val="1200"/>
              </a:spcBef>
            </a:pPr>
            <a:r>
              <a:rPr lang="pl-PL" sz="2200" dirty="0"/>
              <a:t>Formularze HTML:</a:t>
            </a:r>
          </a:p>
          <a:p>
            <a:pPr marL="1028700" lvl="1" indent="-342900" fontAlgn="base">
              <a:lnSpc>
                <a:spcPct val="120000"/>
              </a:lnSpc>
              <a:spcBef>
                <a:spcPts val="1200"/>
              </a:spcBef>
            </a:pPr>
            <a:r>
              <a:rPr lang="pl-PL" sz="1800" dirty="0"/>
              <a:t>niezrozumiałe językowo informacje o błędach; </a:t>
            </a:r>
          </a:p>
          <a:p>
            <a:pPr marL="1028700" lvl="1" indent="-342900" fontAlgn="base">
              <a:lnSpc>
                <a:spcPct val="120000"/>
              </a:lnSpc>
              <a:spcBef>
                <a:spcPts val="1200"/>
              </a:spcBef>
            </a:pPr>
            <a:r>
              <a:rPr lang="pl-PL" sz="1800" dirty="0"/>
              <a:t>niewystarczające wyjaśnienia przyczyn błędów;</a:t>
            </a:r>
          </a:p>
          <a:p>
            <a:pPr marL="1028700" lvl="1" indent="-342900" fontAlgn="base">
              <a:lnSpc>
                <a:spcPct val="120000"/>
              </a:lnSpc>
              <a:spcBef>
                <a:spcPts val="1200"/>
              </a:spcBef>
            </a:pPr>
            <a:r>
              <a:rPr lang="pl-PL" sz="1800" dirty="0"/>
              <a:t>niewystarczające rady jak uniknąć błędu.</a:t>
            </a:r>
          </a:p>
        </p:txBody>
      </p:sp>
    </p:spTree>
    <p:extLst>
      <p:ext uri="{BB962C8B-B14F-4D97-AF65-F5344CB8AC3E}">
        <p14:creationId xmlns:p14="http://schemas.microsoft.com/office/powerpoint/2010/main" val="12032439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Problemy dostępności cyfrowej formularzy — kolory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32330" y="1837112"/>
            <a:ext cx="10660956" cy="2563416"/>
          </a:xfrm>
        </p:spPr>
        <p:txBody>
          <a:bodyPr>
            <a:noAutofit/>
          </a:bodyPr>
          <a:lstStyle/>
          <a:p>
            <a:pPr fontAlgn="base">
              <a:lnSpc>
                <a:spcPct val="120000"/>
              </a:lnSpc>
              <a:spcBef>
                <a:spcPts val="1200"/>
              </a:spcBef>
            </a:pPr>
            <a:r>
              <a:rPr lang="pl-PL" sz="2200" dirty="0"/>
              <a:t>Niezrozumiałość instrukcji opartych o kolor (formularze HTML)</a:t>
            </a:r>
          </a:p>
          <a:p>
            <a:pPr marL="1028700" lvl="1" indent="-342900" fontAlgn="base">
              <a:lnSpc>
                <a:spcPct val="120000"/>
              </a:lnSpc>
              <a:spcBef>
                <a:spcPts val="1200"/>
              </a:spcBef>
            </a:pPr>
            <a:r>
              <a:rPr lang="pl-PL" sz="1800" dirty="0"/>
              <a:t>informacje o błędzie małą, czerwoną czcionką;</a:t>
            </a:r>
          </a:p>
          <a:p>
            <a:pPr marL="1028700" lvl="1" indent="-342900" fontAlgn="base">
              <a:lnSpc>
                <a:spcPct val="120000"/>
              </a:lnSpc>
              <a:spcBef>
                <a:spcPts val="1200"/>
              </a:spcBef>
            </a:pPr>
            <a:r>
              <a:rPr lang="pl-PL" sz="1800" dirty="0"/>
              <a:t>ewentualne problemy kontrastu przy podświetleniu pól;</a:t>
            </a:r>
          </a:p>
          <a:p>
            <a:pPr marL="1028700" lvl="1" indent="-342900" fontAlgn="base">
              <a:lnSpc>
                <a:spcPct val="120000"/>
              </a:lnSpc>
              <a:spcBef>
                <a:spcPts val="1200"/>
              </a:spcBef>
            </a:pPr>
            <a:r>
              <a:rPr lang="pl-PL" sz="1800" dirty="0"/>
              <a:t>wyłączne podświetlenie kolorem błędnie wypełnionych pól formularza.</a:t>
            </a:r>
          </a:p>
        </p:txBody>
      </p:sp>
    </p:spTree>
    <p:extLst>
      <p:ext uri="{BB962C8B-B14F-4D97-AF65-F5344CB8AC3E}">
        <p14:creationId xmlns:p14="http://schemas.microsoft.com/office/powerpoint/2010/main" val="39409799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Problemy dostępności cyfrowej formularzy — tabele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32330" y="1847503"/>
            <a:ext cx="10660956" cy="2563416"/>
          </a:xfrm>
        </p:spPr>
        <p:txBody>
          <a:bodyPr>
            <a:noAutofit/>
          </a:bodyPr>
          <a:lstStyle/>
          <a:p>
            <a:pPr fontAlgn="base">
              <a:lnSpc>
                <a:spcPct val="120000"/>
              </a:lnSpc>
              <a:spcBef>
                <a:spcPts val="1200"/>
              </a:spcBef>
            </a:pPr>
            <a:r>
              <a:rPr lang="pl-PL" sz="2200" dirty="0"/>
              <a:t>Niezrozumiałość formularzy opartych na tabelach (w dokumentach tekstowych):</a:t>
            </a:r>
          </a:p>
          <a:p>
            <a:pPr lvl="1" fontAlgn="base">
              <a:lnSpc>
                <a:spcPct val="120000"/>
              </a:lnSpc>
              <a:spcBef>
                <a:spcPts val="1200"/>
              </a:spcBef>
            </a:pPr>
            <a:r>
              <a:rPr lang="pl-PL" sz="1800" dirty="0"/>
              <a:t>tabele, które zawierają łączone komórki;</a:t>
            </a:r>
          </a:p>
          <a:p>
            <a:pPr lvl="1" fontAlgn="base">
              <a:lnSpc>
                <a:spcPct val="120000"/>
              </a:lnSpc>
              <a:spcBef>
                <a:spcPts val="1200"/>
              </a:spcBef>
            </a:pPr>
            <a:r>
              <a:rPr lang="pl-PL" sz="1800" dirty="0"/>
              <a:t>tabele, które zawierają nieregularny układ komórek; </a:t>
            </a:r>
          </a:p>
          <a:p>
            <a:pPr lvl="1" fontAlgn="base">
              <a:lnSpc>
                <a:spcPct val="120000"/>
              </a:lnSpc>
              <a:spcBef>
                <a:spcPts val="1200"/>
              </a:spcBef>
            </a:pPr>
            <a:r>
              <a:rPr lang="pl-PL" sz="1800" dirty="0"/>
              <a:t>tabele bez wskazanych nagłówków.</a:t>
            </a:r>
          </a:p>
        </p:txBody>
      </p:sp>
    </p:spTree>
    <p:extLst>
      <p:ext uri="{BB962C8B-B14F-4D97-AF65-F5344CB8AC3E}">
        <p14:creationId xmlns:p14="http://schemas.microsoft.com/office/powerpoint/2010/main" val="24693055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dirty="0"/>
              <a:t>Problemy z formularzami tworzonymi w edytorze tekstu (najlepiej ich nie rób)</a:t>
            </a:r>
          </a:p>
        </p:txBody>
      </p:sp>
    </p:spTree>
    <p:extLst>
      <p:ext uri="{BB962C8B-B14F-4D97-AF65-F5344CB8AC3E}">
        <p14:creationId xmlns:p14="http://schemas.microsoft.com/office/powerpoint/2010/main" val="7469263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Formularze z edytora tekstu — kompatybilność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32330" y="1868284"/>
            <a:ext cx="10660956" cy="2563416"/>
          </a:xfrm>
        </p:spPr>
        <p:txBody>
          <a:bodyPr>
            <a:noAutofit/>
          </a:bodyPr>
          <a:lstStyle/>
          <a:p>
            <a:pPr fontAlgn="base">
              <a:lnSpc>
                <a:spcPct val="120000"/>
              </a:lnSpc>
              <a:spcBef>
                <a:spcPts val="1200"/>
              </a:spcBef>
            </a:pPr>
            <a:r>
              <a:rPr lang="pl-PL" sz="2000" dirty="0"/>
              <a:t>Nie prezentują się zawsze tak samo w każdej wersji edytora tekstu oraz w innych edytorach (np. dokument </a:t>
            </a:r>
            <a:r>
              <a:rPr lang="pl-PL" sz="2000" dirty="0" err="1"/>
              <a:t>docx</a:t>
            </a:r>
            <a:r>
              <a:rPr lang="pl-PL" sz="2000" dirty="0"/>
              <a:t> utworzony w jednej wersji edytora nie przedstawi na ekranie takiego samego ułożenia treści jak w innej wersji tego samego edytora albo w innym edytorze).</a:t>
            </a:r>
          </a:p>
          <a:p>
            <a:pPr fontAlgn="base">
              <a:lnSpc>
                <a:spcPct val="120000"/>
              </a:lnSpc>
              <a:spcBef>
                <a:spcPts val="1200"/>
              </a:spcBef>
            </a:pPr>
            <a:r>
              <a:rPr lang="pl-PL" sz="2000" dirty="0"/>
              <a:t>Jednak…</a:t>
            </a:r>
            <a:br>
              <a:rPr lang="pl-PL" sz="2000" dirty="0"/>
            </a:br>
            <a:r>
              <a:rPr lang="pl-PL" sz="2000" dirty="0"/>
              <a:t>Formularz w pliku Word, prosty, bez tabel i pól formularza może być również dobrym rozwiązaniem. Osoba niewidoma przechodząc klawiszem </a:t>
            </a:r>
            <a:r>
              <a:rPr lang="pl-PL" sz="2000" b="1" dirty="0"/>
              <a:t>End</a:t>
            </a:r>
            <a:r>
              <a:rPr lang="pl-PL" sz="2000" dirty="0"/>
              <a:t> na koniec każdej linii, wpisze wymagane dane. Taki formularz może sprawdzić, wysłać mailem, podpisać podpisem elektronicznym lub ręcznie.</a:t>
            </a:r>
          </a:p>
        </p:txBody>
      </p:sp>
    </p:spTree>
    <p:extLst>
      <p:ext uri="{BB962C8B-B14F-4D97-AF65-F5344CB8AC3E}">
        <p14:creationId xmlns:p14="http://schemas.microsoft.com/office/powerpoint/2010/main" val="30169118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Formularze z edytora tekstu — linie z kropek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32330" y="1826721"/>
            <a:ext cx="10660956" cy="2563416"/>
          </a:xfrm>
        </p:spPr>
        <p:txBody>
          <a:bodyPr>
            <a:noAutofit/>
          </a:bodyPr>
          <a:lstStyle/>
          <a:p>
            <a:pPr marL="342900" indent="-342900" fontAlgn="base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l-PL" sz="2200" dirty="0"/>
              <a:t>trzeba usuwać kropki, co może spowodować usunięcie jednocześnie jakichś istotnych informacji;</a:t>
            </a:r>
          </a:p>
          <a:p>
            <a:pPr marL="342900" indent="-342900" fontAlgn="base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l-PL" sz="2200" dirty="0"/>
              <a:t>znaczące utrudnienie dla niewidomych, którzy nie widzą całej strony jednym rzutem oka;</a:t>
            </a:r>
          </a:p>
          <a:p>
            <a:pPr marL="342900" indent="-342900" fontAlgn="base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l-PL" sz="2200" dirty="0"/>
              <a:t>trudność z wypełnianiem na urządzeniu mobilnym.</a:t>
            </a:r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30798039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Formularze z edytora tekstu — tabele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32330" y="1850665"/>
            <a:ext cx="9691678" cy="2563416"/>
          </a:xfrm>
        </p:spPr>
        <p:txBody>
          <a:bodyPr>
            <a:noAutofit/>
          </a:bodyPr>
          <a:lstStyle/>
          <a:p>
            <a:pPr fontAlgn="base">
              <a:lnSpc>
                <a:spcPct val="120000"/>
              </a:lnSpc>
              <a:spcBef>
                <a:spcPts val="1200"/>
              </a:spcBef>
            </a:pPr>
            <a:r>
              <a:rPr lang="pl-PL" sz="2200" dirty="0"/>
              <a:t>Tabele możesz użyć do utworzenia formularza w edytorze tekstu, ale pod warunkiem, że je odpowiednio przygotujesz:</a:t>
            </a:r>
          </a:p>
          <a:p>
            <a:pPr marL="971550" lvl="1" indent="-285750" fontAlgn="base">
              <a:lnSpc>
                <a:spcPct val="120000"/>
              </a:lnSpc>
              <a:spcBef>
                <a:spcPts val="0"/>
              </a:spcBef>
            </a:pPr>
            <a:r>
              <a:rPr lang="pl-PL" sz="1800" dirty="0"/>
              <a:t>odpowiednio zdefiniowane nagłówki tabeli — pozwolą osobie korzystającej z czytnika ekranu zrozumieć zamieszczone w niej dane;</a:t>
            </a:r>
          </a:p>
          <a:p>
            <a:pPr marL="971550" lvl="1" indent="-285750" fontAlgn="base">
              <a:lnSpc>
                <a:spcPct val="120000"/>
              </a:lnSpc>
              <a:spcBef>
                <a:spcPts val="0"/>
              </a:spcBef>
            </a:pPr>
            <a:r>
              <a:rPr lang="pl-PL" sz="1800" dirty="0"/>
              <a:t>odpowiedni tytuł tabeli — użytkownik będzie wiedział o przeznaczeniu danej tabeli;</a:t>
            </a:r>
          </a:p>
          <a:p>
            <a:pPr marL="971550" lvl="1" indent="-285750" fontAlgn="base">
              <a:lnSpc>
                <a:spcPct val="120000"/>
              </a:lnSpc>
              <a:spcBef>
                <a:spcPts val="0"/>
              </a:spcBef>
            </a:pPr>
            <a:r>
              <a:rPr lang="pl-PL" sz="1800" dirty="0"/>
              <a:t>logiczny układ kolumn w tabeli — pozwoli osobie, która korzysta z czytnika ekranu zorientować się w układzie, a wypełnienie danych lub ich odczytanie będzie łatwiejsze;</a:t>
            </a:r>
          </a:p>
          <a:p>
            <a:pPr marL="971550" lvl="1" indent="-285750" fontAlgn="base">
              <a:lnSpc>
                <a:spcPct val="120000"/>
              </a:lnSpc>
              <a:spcBef>
                <a:spcPts val="0"/>
              </a:spcBef>
            </a:pPr>
            <a:r>
              <a:rPr lang="pl-PL" sz="1800" dirty="0"/>
              <a:t>wyraźna instrukcja jak wypełnić taki formularz (np. „wpisz swoje odpowiedzi w kolumnie obok pytania”);</a:t>
            </a:r>
          </a:p>
          <a:p>
            <a:pPr marL="971550" lvl="1" indent="-285750" fontAlgn="base">
              <a:lnSpc>
                <a:spcPct val="120000"/>
              </a:lnSpc>
              <a:spcBef>
                <a:spcPts val="0"/>
              </a:spcBef>
            </a:pPr>
            <a:r>
              <a:rPr lang="pl-PL" sz="1800" dirty="0"/>
              <a:t>brak zmienności liczby kolumn;</a:t>
            </a:r>
          </a:p>
          <a:p>
            <a:pPr marL="971550" lvl="1" indent="-285750" fontAlgn="base">
              <a:lnSpc>
                <a:spcPct val="120000"/>
              </a:lnSpc>
              <a:spcBef>
                <a:spcPts val="0"/>
              </a:spcBef>
            </a:pPr>
            <a:r>
              <a:rPr lang="pl-PL" sz="1800" dirty="0"/>
              <a:t>brak jednokolumnowych tabel.</a:t>
            </a:r>
          </a:p>
          <a:p>
            <a:pPr fontAlgn="base">
              <a:lnSpc>
                <a:spcPct val="120000"/>
              </a:lnSpc>
              <a:spcBef>
                <a:spcPts val="1200"/>
              </a:spcBef>
            </a:pPr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332692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b="1" dirty="0"/>
              <a:t>Czym jest dostępność cyfrowa?</a:t>
            </a:r>
            <a:endParaRPr lang="pl-PL" sz="4000" dirty="0"/>
          </a:p>
        </p:txBody>
      </p:sp>
    </p:spTree>
    <p:extLst>
      <p:ext uri="{BB962C8B-B14F-4D97-AF65-F5344CB8AC3E}">
        <p14:creationId xmlns:p14="http://schemas.microsoft.com/office/powerpoint/2010/main" val="15790512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dirty="0"/>
              <a:t>Dostępność cyfrowa formularzy </a:t>
            </a:r>
            <a:br>
              <a:rPr lang="pl-PL" sz="4000" dirty="0"/>
            </a:br>
            <a:r>
              <a:rPr lang="pl-PL" sz="4000" dirty="0"/>
              <a:t>— o czym pamiętać ZAWSZE</a:t>
            </a:r>
          </a:p>
        </p:txBody>
      </p:sp>
    </p:spTree>
    <p:extLst>
      <p:ext uri="{BB962C8B-B14F-4D97-AF65-F5344CB8AC3E}">
        <p14:creationId xmlns:p14="http://schemas.microsoft.com/office/powerpoint/2010/main" val="6789344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Formularze — zawsze pamiętaj — (HTML od zewnętrznych dostawców)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15457" y="1520779"/>
            <a:ext cx="9691678" cy="2563416"/>
          </a:xfrm>
        </p:spPr>
        <p:txBody>
          <a:bodyPr>
            <a:noAutofit/>
          </a:bodyPr>
          <a:lstStyle/>
          <a:p>
            <a:pPr fontAlgn="base">
              <a:lnSpc>
                <a:spcPct val="120000"/>
              </a:lnSpc>
              <a:spcBef>
                <a:spcPts val="1200"/>
              </a:spcBef>
            </a:pPr>
            <a:r>
              <a:rPr lang="pl-PL" sz="2200" dirty="0"/>
              <a:t>Formularze HTML (zewnętrzne) — </a:t>
            </a:r>
            <a:r>
              <a:rPr lang="pl-PL" sz="2200" dirty="0" err="1"/>
              <a:t>Webankieta</a:t>
            </a:r>
            <a:r>
              <a:rPr lang="pl-PL" sz="2200" dirty="0"/>
              <a:t>, Microsoft, Google </a:t>
            </a:r>
            <a:r>
              <a:rPr lang="pl-PL" sz="2200" dirty="0" err="1"/>
              <a:t>itp</a:t>
            </a:r>
            <a:r>
              <a:rPr lang="pl-PL" sz="2200" dirty="0"/>
              <a:t>:</a:t>
            </a:r>
          </a:p>
          <a:p>
            <a:pPr marL="971550" lvl="1" indent="-285750" fontAlgn="base">
              <a:lnSpc>
                <a:spcPct val="120000"/>
              </a:lnSpc>
              <a:spcBef>
                <a:spcPts val="0"/>
              </a:spcBef>
              <a:tabLst>
                <a:tab pos="717550" algn="l"/>
              </a:tabLst>
            </a:pPr>
            <a:r>
              <a:rPr lang="pl-PL" sz="1800" dirty="0"/>
              <a:t>sprawdź, czy narzędzie generuje dostępne formularze;</a:t>
            </a:r>
          </a:p>
          <a:p>
            <a:pPr marL="971550" lvl="1" indent="-285750" fontAlgn="base">
              <a:lnSpc>
                <a:spcPct val="120000"/>
              </a:lnSpc>
              <a:spcBef>
                <a:spcPts val="0"/>
              </a:spcBef>
            </a:pPr>
            <a:r>
              <a:rPr lang="pl-PL" sz="1800" dirty="0"/>
              <a:t>sprawdź wygenerowany formularz odpowiednimi </a:t>
            </a:r>
            <a:r>
              <a:rPr lang="pl-PL" sz="1800" dirty="0">
                <a:hlinkClick r:id="rId2"/>
              </a:rPr>
              <a:t>pytaniami z Listy kontrolnej</a:t>
            </a:r>
            <a:r>
              <a:rPr lang="pl-PL" sz="1800" dirty="0"/>
              <a:t>, a przede wszystkim:</a:t>
            </a:r>
          </a:p>
          <a:p>
            <a:pPr marL="1428750" lvl="2" indent="-285750" fontAlgn="base">
              <a:lnSpc>
                <a:spcPct val="120000"/>
              </a:lnSpc>
              <a:spcBef>
                <a:spcPts val="0"/>
              </a:spcBef>
            </a:pPr>
            <a:r>
              <a:rPr lang="pl-PL" sz="1800" dirty="0"/>
              <a:t>zamieszczaj instrukcję, jak wypełniać odpowiedzi, w formie tekstowej, by osoba niewidoma mogła, nawigując znak po znaku, zorientować się, czy datę ma wpisać w formacie DD-MM-RRRR, czy DD/MM/RRRR, albo DD.MM.RRRR;</a:t>
            </a:r>
          </a:p>
          <a:p>
            <a:pPr marL="1428750" lvl="2" indent="-285750" fontAlgn="base">
              <a:lnSpc>
                <a:spcPct val="120000"/>
              </a:lnSpc>
              <a:spcBef>
                <a:spcPts val="0"/>
              </a:spcBef>
            </a:pPr>
            <a:r>
              <a:rPr lang="pl-PL" sz="1800" dirty="0"/>
              <a:t>zamieszczaj tekstową informację o błędach, np. „uzupełnij dane, wpisując nazwę miejscowości, w której mieszkasz” albo „uzupełnij datę, wpisując cyfry w formacie DD-MM-RRRR, gdzie DD to dwie cyfry dnia, MM dwie cyfry miesiąca, a RRRR cztery cyfry roku” lub „jeśli nie dotyczy, wpisz: 0”;</a:t>
            </a:r>
          </a:p>
          <a:p>
            <a:pPr marL="1428750" lvl="2" indent="-285750" fontAlgn="base">
              <a:lnSpc>
                <a:spcPct val="120000"/>
              </a:lnSpc>
              <a:spcBef>
                <a:spcPts val="0"/>
              </a:spcBef>
            </a:pPr>
            <a:r>
              <a:rPr lang="pl-PL" sz="1800" dirty="0"/>
              <a:t>upewnij się, czy tak przygotowany formularz obsłużysz z użyciem klawiatury, bez korzystania z myszy.</a:t>
            </a:r>
          </a:p>
          <a:p>
            <a:pPr marL="1428750" lvl="2" indent="-285750" fontAlgn="base">
              <a:lnSpc>
                <a:spcPct val="120000"/>
              </a:lnSpc>
              <a:spcBef>
                <a:spcPts val="0"/>
              </a:spcBef>
            </a:pPr>
            <a:endParaRPr lang="pl-PL" sz="1400" dirty="0"/>
          </a:p>
          <a:p>
            <a:pPr marL="1428750" lvl="2" indent="-285750" fontAlgn="base">
              <a:lnSpc>
                <a:spcPct val="120000"/>
              </a:lnSpc>
              <a:spcBef>
                <a:spcPts val="0"/>
              </a:spcBef>
            </a:pPr>
            <a:endParaRPr lang="pl-PL" sz="1400" dirty="0"/>
          </a:p>
          <a:p>
            <a:pPr marL="971550" lvl="1" indent="-285750" fontAlgn="base">
              <a:lnSpc>
                <a:spcPct val="120000"/>
              </a:lnSpc>
              <a:spcBef>
                <a:spcPts val="0"/>
              </a:spcBef>
            </a:pPr>
            <a:endParaRPr lang="pl-PL" sz="1400" dirty="0"/>
          </a:p>
          <a:p>
            <a:pPr marL="1428750" lvl="2" indent="-285750" fontAlgn="base">
              <a:lnSpc>
                <a:spcPct val="120000"/>
              </a:lnSpc>
              <a:spcBef>
                <a:spcPts val="0"/>
              </a:spcBef>
            </a:pPr>
            <a:endParaRPr lang="pl-PL" sz="1000" dirty="0"/>
          </a:p>
          <a:p>
            <a:pPr marL="971550" lvl="1" indent="-285750" fontAlgn="base">
              <a:lnSpc>
                <a:spcPct val="120000"/>
              </a:lnSpc>
              <a:spcBef>
                <a:spcPts val="0"/>
              </a:spcBef>
            </a:pPr>
            <a:endParaRPr lang="pl-PL" sz="1400" dirty="0"/>
          </a:p>
          <a:p>
            <a:pPr marL="971550" lvl="1" indent="-285750" fontAlgn="base">
              <a:lnSpc>
                <a:spcPct val="120000"/>
              </a:lnSpc>
              <a:spcBef>
                <a:spcPts val="0"/>
              </a:spcBef>
            </a:pPr>
            <a:endParaRPr lang="pl-PL" sz="1400" dirty="0"/>
          </a:p>
          <a:p>
            <a:pPr fontAlgn="base">
              <a:lnSpc>
                <a:spcPct val="120000"/>
              </a:lnSpc>
              <a:spcBef>
                <a:spcPts val="1200"/>
              </a:spcBef>
            </a:pPr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40800182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Formularze — zawsze pamiętaj — (aplikacja w urządzeniu mobilnym)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32330" y="1541560"/>
            <a:ext cx="9691678" cy="2563416"/>
          </a:xfrm>
        </p:spPr>
        <p:txBody>
          <a:bodyPr>
            <a:noAutofit/>
          </a:bodyPr>
          <a:lstStyle/>
          <a:p>
            <a:pPr fontAlgn="base">
              <a:lnSpc>
                <a:spcPct val="120000"/>
              </a:lnSpc>
              <a:spcBef>
                <a:spcPts val="1200"/>
              </a:spcBef>
            </a:pPr>
            <a:r>
              <a:rPr lang="pl-PL" sz="2200" dirty="0"/>
              <a:t>Gdy formularz znajduje się w aplikacji mobilnej:</a:t>
            </a:r>
          </a:p>
          <a:p>
            <a:pPr marL="971550" lvl="1" indent="-285750" fontAlgn="base">
              <a:lnSpc>
                <a:spcPct val="120000"/>
              </a:lnSpc>
              <a:spcBef>
                <a:spcPts val="0"/>
              </a:spcBef>
            </a:pPr>
            <a:r>
              <a:rPr lang="pl-PL" sz="1800" dirty="0"/>
              <a:t>sprawdź, czy wszystkie pola oraz przyciski mają prawidłowe etykiety;</a:t>
            </a:r>
          </a:p>
          <a:p>
            <a:pPr marL="971550" lvl="1" indent="-285750" fontAlgn="base">
              <a:lnSpc>
                <a:spcPct val="120000"/>
              </a:lnSpc>
              <a:spcBef>
                <a:spcPts val="0"/>
              </a:spcBef>
            </a:pPr>
            <a:r>
              <a:rPr lang="pl-PL" sz="1800" dirty="0"/>
              <a:t>spróbuj wypełnić formularz z czytnikiem ekranu;</a:t>
            </a:r>
          </a:p>
          <a:p>
            <a:pPr marL="971550" lvl="1" indent="-285750" fontAlgn="base">
              <a:lnSpc>
                <a:spcPct val="120000"/>
              </a:lnSpc>
              <a:spcBef>
                <a:spcPts val="0"/>
              </a:spcBef>
            </a:pPr>
            <a:r>
              <a:rPr lang="pl-PL" sz="1800" dirty="0"/>
              <a:t>sprawdź formularz z użyciem zewnętrznej klawiatury i upewnij się, że każde pole możesz wypełnić z jej użyciem;</a:t>
            </a:r>
          </a:p>
          <a:p>
            <a:pPr marL="971550" lvl="1" indent="-285750" fontAlgn="base">
              <a:lnSpc>
                <a:spcPct val="120000"/>
              </a:lnSpc>
              <a:spcBef>
                <a:spcPts val="0"/>
              </a:spcBef>
            </a:pPr>
            <a:r>
              <a:rPr lang="pl-PL" sz="1800" dirty="0"/>
              <a:t>sprawdź, czy gdy błędnie wprowadzisz dane, pojawia się dostępny cyfrowo komunikat o błędach;</a:t>
            </a:r>
          </a:p>
          <a:p>
            <a:pPr marL="971550" lvl="1" indent="-285750" fontAlgn="base">
              <a:lnSpc>
                <a:spcPct val="120000"/>
              </a:lnSpc>
              <a:spcBef>
                <a:spcPts val="0"/>
              </a:spcBef>
            </a:pPr>
            <a:endParaRPr lang="pl-PL" sz="1600" dirty="0"/>
          </a:p>
          <a:p>
            <a:pPr marL="1428750" lvl="2" indent="-285750" fontAlgn="base">
              <a:lnSpc>
                <a:spcPct val="120000"/>
              </a:lnSpc>
              <a:spcBef>
                <a:spcPts val="0"/>
              </a:spcBef>
            </a:pPr>
            <a:endParaRPr lang="pl-PL" sz="1400" dirty="0"/>
          </a:p>
          <a:p>
            <a:pPr marL="1428750" lvl="2" indent="-285750" fontAlgn="base">
              <a:lnSpc>
                <a:spcPct val="120000"/>
              </a:lnSpc>
              <a:spcBef>
                <a:spcPts val="0"/>
              </a:spcBef>
            </a:pPr>
            <a:endParaRPr lang="pl-PL" sz="1400" dirty="0"/>
          </a:p>
          <a:p>
            <a:pPr marL="971550" lvl="1" indent="-285750" fontAlgn="base">
              <a:lnSpc>
                <a:spcPct val="120000"/>
              </a:lnSpc>
              <a:spcBef>
                <a:spcPts val="0"/>
              </a:spcBef>
            </a:pPr>
            <a:endParaRPr lang="pl-PL" sz="1400" dirty="0"/>
          </a:p>
          <a:p>
            <a:pPr marL="1428750" lvl="2" indent="-285750" fontAlgn="base">
              <a:lnSpc>
                <a:spcPct val="120000"/>
              </a:lnSpc>
              <a:spcBef>
                <a:spcPts val="0"/>
              </a:spcBef>
            </a:pPr>
            <a:endParaRPr lang="pl-PL" sz="1000" dirty="0"/>
          </a:p>
          <a:p>
            <a:pPr marL="971550" lvl="1" indent="-285750" fontAlgn="base">
              <a:lnSpc>
                <a:spcPct val="120000"/>
              </a:lnSpc>
              <a:spcBef>
                <a:spcPts val="0"/>
              </a:spcBef>
            </a:pPr>
            <a:endParaRPr lang="pl-PL" sz="1400" dirty="0"/>
          </a:p>
          <a:p>
            <a:pPr marL="971550" lvl="1" indent="-285750" fontAlgn="base">
              <a:lnSpc>
                <a:spcPct val="120000"/>
              </a:lnSpc>
              <a:spcBef>
                <a:spcPts val="0"/>
              </a:spcBef>
            </a:pPr>
            <a:endParaRPr lang="pl-PL" sz="1400" dirty="0"/>
          </a:p>
          <a:p>
            <a:pPr fontAlgn="base">
              <a:lnSpc>
                <a:spcPct val="120000"/>
              </a:lnSpc>
              <a:spcBef>
                <a:spcPts val="1200"/>
              </a:spcBef>
            </a:pPr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3851365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Formularze — zawsze pamiętaj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32330" y="1497746"/>
            <a:ext cx="9691678" cy="2563416"/>
          </a:xfrm>
        </p:spPr>
        <p:txBody>
          <a:bodyPr>
            <a:noAutofit/>
          </a:bodyPr>
          <a:lstStyle/>
          <a:p>
            <a:pPr fontAlgn="base">
              <a:lnSpc>
                <a:spcPct val="120000"/>
              </a:lnSpc>
              <a:spcBef>
                <a:spcPts val="1200"/>
              </a:spcBef>
            </a:pPr>
            <a:r>
              <a:rPr lang="pl-PL" sz="2000" dirty="0"/>
              <a:t>Zawsze pamiętaj, aby:</a:t>
            </a:r>
          </a:p>
          <a:p>
            <a:pPr marL="971550" lvl="1" indent="-285750" fontAlgn="base">
              <a:lnSpc>
                <a:spcPct val="120000"/>
              </a:lnSpc>
              <a:spcBef>
                <a:spcPts val="0"/>
              </a:spcBef>
              <a:tabLst>
                <a:tab pos="717550" algn="l"/>
              </a:tabLst>
            </a:pPr>
            <a:r>
              <a:rPr lang="pl-PL" sz="1800" dirty="0"/>
              <a:t>na początku formularza zamieścić instrukcję jak go wypełniać np. „pola oznaczone gwiazdką * są obowiązkowe”, albo „wypełnij wszystkie pola formularza, wpisz: nie dotyczy, jeśli dane pytanie nie odnosi się do Twojej sytuacji”;</a:t>
            </a:r>
          </a:p>
          <a:p>
            <a:pPr marL="971550" lvl="1" indent="-285750" fontAlgn="base">
              <a:lnSpc>
                <a:spcPct val="120000"/>
              </a:lnSpc>
              <a:spcBef>
                <a:spcPts val="0"/>
              </a:spcBef>
            </a:pPr>
            <a:r>
              <a:rPr lang="pl-PL" sz="1800" dirty="0"/>
              <a:t>tworzyć pytania prostym językiem — to, co dla Ciebie jest oczywiste, może być niezrozumiałe dla innych odbiorców;</a:t>
            </a:r>
          </a:p>
          <a:p>
            <a:pPr marL="971550" lvl="1" indent="-285750" fontAlgn="base">
              <a:lnSpc>
                <a:spcPct val="120000"/>
              </a:lnSpc>
              <a:spcBef>
                <a:spcPts val="0"/>
              </a:spcBef>
            </a:pPr>
            <a:r>
              <a:rPr lang="pl-PL" sz="1800" dirty="0"/>
              <a:t>wyjaśniaj bardziej skomplikowane pytania np. „Podaj średni dochód na osobę z ostatnich trzech miesięcy. Średni dochód wyliczysz przez dodanie wszystkich przychodów (wynagrodzenie, renta) oraz podzielenie kwoty przez liczbę osób, z którymi mieszkasz”;</a:t>
            </a:r>
          </a:p>
          <a:p>
            <a:pPr marL="971550" lvl="1" indent="-285750" fontAlgn="base">
              <a:lnSpc>
                <a:spcPct val="120000"/>
              </a:lnSpc>
              <a:spcBef>
                <a:spcPts val="0"/>
              </a:spcBef>
            </a:pPr>
            <a:r>
              <a:rPr lang="pl-PL" sz="1800" dirty="0"/>
              <a:t>pamiętaj, że skale i wykresy oceny mogą być niedostępne cyfrowo — zamiast tego przygotuj proste pytanie: „jak oceniasz proponowane rozwiązanie w skali od 1 do 5, gdzie 1 oznacza bardzo niezadowolony, a 5 bardzo zadowolony. Swoją odpowiedź wpisz obok pytania”.</a:t>
            </a:r>
          </a:p>
          <a:p>
            <a:pPr marL="971550" lvl="1" indent="-285750" fontAlgn="base">
              <a:lnSpc>
                <a:spcPct val="120000"/>
              </a:lnSpc>
              <a:spcBef>
                <a:spcPts val="0"/>
              </a:spcBef>
            </a:pPr>
            <a:endParaRPr lang="pl-PL" sz="1400" dirty="0"/>
          </a:p>
          <a:p>
            <a:pPr marL="971550" lvl="1" indent="-285750" fontAlgn="base">
              <a:lnSpc>
                <a:spcPct val="120000"/>
              </a:lnSpc>
              <a:spcBef>
                <a:spcPts val="0"/>
              </a:spcBef>
            </a:pPr>
            <a:endParaRPr lang="pl-PL" sz="1400" dirty="0"/>
          </a:p>
          <a:p>
            <a:pPr marL="971550" lvl="1" indent="-285750" fontAlgn="base">
              <a:lnSpc>
                <a:spcPct val="120000"/>
              </a:lnSpc>
              <a:spcBef>
                <a:spcPts val="0"/>
              </a:spcBef>
            </a:pPr>
            <a:endParaRPr lang="pl-PL" sz="1400" dirty="0"/>
          </a:p>
          <a:p>
            <a:pPr marL="971550" lvl="1" indent="-285750" fontAlgn="base">
              <a:lnSpc>
                <a:spcPct val="120000"/>
              </a:lnSpc>
              <a:spcBef>
                <a:spcPts val="0"/>
              </a:spcBef>
            </a:pPr>
            <a:endParaRPr lang="pl-PL" sz="1400" dirty="0"/>
          </a:p>
          <a:p>
            <a:pPr marL="971550" lvl="1" indent="-285750" fontAlgn="base">
              <a:lnSpc>
                <a:spcPct val="120000"/>
              </a:lnSpc>
              <a:spcBef>
                <a:spcPts val="0"/>
              </a:spcBef>
            </a:pPr>
            <a:endParaRPr lang="pl-PL" sz="1400" dirty="0"/>
          </a:p>
          <a:p>
            <a:pPr marL="971550" lvl="1" indent="-285750" fontAlgn="base">
              <a:lnSpc>
                <a:spcPct val="120000"/>
              </a:lnSpc>
              <a:spcBef>
                <a:spcPts val="0"/>
              </a:spcBef>
            </a:pPr>
            <a:endParaRPr lang="pl-PL" sz="1400" dirty="0"/>
          </a:p>
          <a:p>
            <a:pPr fontAlgn="base">
              <a:lnSpc>
                <a:spcPct val="120000"/>
              </a:lnSpc>
              <a:spcBef>
                <a:spcPts val="1200"/>
              </a:spcBef>
            </a:pPr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10423193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dirty="0"/>
              <a:t>Dostępność cyfrowa formularzy </a:t>
            </a:r>
            <a:br>
              <a:rPr lang="pl-PL" sz="4000" dirty="0"/>
            </a:br>
            <a:r>
              <a:rPr lang="pl-PL" sz="4000" dirty="0"/>
              <a:t>— to prostsze niż myślisz</a:t>
            </a:r>
          </a:p>
        </p:txBody>
      </p:sp>
    </p:spTree>
    <p:extLst>
      <p:ext uri="{BB962C8B-B14F-4D97-AF65-F5344CB8AC3E}">
        <p14:creationId xmlns:p14="http://schemas.microsoft.com/office/powerpoint/2010/main" val="17326724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Pytania?</a:t>
            </a:r>
          </a:p>
        </p:txBody>
      </p:sp>
    </p:spTree>
    <p:extLst>
      <p:ext uri="{BB962C8B-B14F-4D97-AF65-F5344CB8AC3E}">
        <p14:creationId xmlns:p14="http://schemas.microsoft.com/office/powerpoint/2010/main" val="32983024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3135127"/>
            <a:ext cx="10515600" cy="875558"/>
          </a:xfrm>
        </p:spPr>
        <p:txBody>
          <a:bodyPr/>
          <a:lstStyle/>
          <a:p>
            <a:r>
              <a:rPr lang="pl-PL" b="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Dziękuję za uwagę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831850" y="4436198"/>
            <a:ext cx="10824344" cy="1628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Zapraszam na naszą stronę 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/>
              </a:rPr>
              <a:t>https://www.gov.pl/web/dostepnosc-cyfrowa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b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 do kontaktu 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dostepnosc.cyfrowa@cyfra.gov.pl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 </a:t>
            </a:r>
          </a:p>
          <a:p>
            <a:pPr>
              <a:lnSpc>
                <a:spcPct val="150000"/>
              </a:lnSpc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12699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Czym jest dostępność cyfrowa 1/3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32330" y="2703302"/>
            <a:ext cx="10660956" cy="2494339"/>
          </a:xfrm>
        </p:spPr>
        <p:txBody>
          <a:bodyPr>
            <a:noAutofit/>
          </a:bodyPr>
          <a:lstStyle/>
          <a:p>
            <a:pPr fontAlgn="base">
              <a:lnSpc>
                <a:spcPct val="120000"/>
              </a:lnSpc>
            </a:pPr>
            <a:r>
              <a:rPr lang="pl-PL" sz="2400" b="1" dirty="0"/>
              <a:t>Przyjazność dla osób z niepełnosprawnościami</a:t>
            </a:r>
          </a:p>
          <a:p>
            <a:pPr fontAlgn="base">
              <a:lnSpc>
                <a:spcPct val="120000"/>
              </a:lnSpc>
            </a:pPr>
            <a:r>
              <a:rPr lang="pl-PL" sz="2200" dirty="0"/>
              <a:t>Dzięki dostępności cyfrowej osoby z niepełnosprawnościami mogą wygodnie korzystać z serwisów internetowych i aplikacji mobilnych.</a:t>
            </a:r>
          </a:p>
          <a:p>
            <a:pPr>
              <a:lnSpc>
                <a:spcPct val="120000"/>
              </a:lnSpc>
            </a:pPr>
            <a:r>
              <a:rPr lang="pl-PL" sz="2400" dirty="0"/>
              <a:t> </a:t>
            </a:r>
          </a:p>
          <a:p>
            <a:pPr>
              <a:lnSpc>
                <a:spcPct val="120000"/>
              </a:lnSpc>
            </a:pPr>
            <a:r>
              <a:rPr lang="pl-PL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978533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Czym jest dostępność cyfrowa 2/3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32330" y="2751431"/>
            <a:ext cx="10660956" cy="2122048"/>
          </a:xfrm>
        </p:spPr>
        <p:txBody>
          <a:bodyPr>
            <a:noAutofit/>
          </a:bodyPr>
          <a:lstStyle/>
          <a:p>
            <a:pPr fontAlgn="base">
              <a:lnSpc>
                <a:spcPct val="120000"/>
              </a:lnSpc>
            </a:pPr>
            <a:r>
              <a:rPr lang="pl-PL" sz="2400" b="1" dirty="0"/>
              <a:t>Obowiązek i szansa dla podmiotów publicznych</a:t>
            </a:r>
          </a:p>
          <a:p>
            <a:pPr fontAlgn="base">
              <a:lnSpc>
                <a:spcPct val="120000"/>
              </a:lnSpc>
            </a:pPr>
            <a:r>
              <a:rPr lang="pl-PL" sz="2200" dirty="0"/>
              <a:t>Dostępność cyfrowa to </a:t>
            </a:r>
            <a:r>
              <a:rPr lang="pl-PL" sz="2200" dirty="0">
                <a:hlinkClick r:id="rId2"/>
              </a:rPr>
              <a:t>obowiązek prawny</a:t>
            </a:r>
            <a:r>
              <a:rPr lang="pl-PL" sz="2200" dirty="0"/>
              <a:t>, ale też szansa na dotarcie do wszystkich użytkowników, w tym osób z niepełnosprawnościami.</a:t>
            </a:r>
          </a:p>
          <a:p>
            <a:pPr>
              <a:lnSpc>
                <a:spcPct val="120000"/>
              </a:lnSpc>
            </a:pPr>
            <a:r>
              <a:rPr lang="pl-PL" sz="2400" dirty="0"/>
              <a:t> </a:t>
            </a:r>
          </a:p>
          <a:p>
            <a:pPr>
              <a:lnSpc>
                <a:spcPct val="120000"/>
              </a:lnSpc>
            </a:pPr>
            <a:r>
              <a:rPr lang="pl-PL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326013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Czym jest dostępność cyfrowa 3/3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32330" y="2761056"/>
            <a:ext cx="10660956" cy="2122048"/>
          </a:xfrm>
        </p:spPr>
        <p:txBody>
          <a:bodyPr>
            <a:noAutofit/>
          </a:bodyPr>
          <a:lstStyle/>
          <a:p>
            <a:pPr fontAlgn="base">
              <a:lnSpc>
                <a:spcPct val="120000"/>
              </a:lnSpc>
            </a:pPr>
            <a:r>
              <a:rPr lang="pl-PL" sz="2400" b="1" dirty="0"/>
              <a:t>Proces, który wymaga zaplanowania</a:t>
            </a:r>
          </a:p>
          <a:p>
            <a:pPr fontAlgn="base">
              <a:lnSpc>
                <a:spcPct val="120000"/>
              </a:lnSpc>
            </a:pPr>
            <a:r>
              <a:rPr lang="pl-PL" sz="2200" dirty="0"/>
              <a:t>Dostępność cyfrowa „staje się”, a nie „jest”. Bez konsekwentnych, planowanych działań nie sposób zapewnić ją nawet na poziomie: zgodny z prawem.</a:t>
            </a:r>
          </a:p>
          <a:p>
            <a:pPr>
              <a:lnSpc>
                <a:spcPct val="120000"/>
              </a:lnSpc>
            </a:pPr>
            <a:r>
              <a:rPr lang="pl-PL" sz="2400" dirty="0"/>
              <a:t> </a:t>
            </a:r>
          </a:p>
          <a:p>
            <a:pPr>
              <a:lnSpc>
                <a:spcPct val="120000"/>
              </a:lnSpc>
            </a:pPr>
            <a:r>
              <a:rPr lang="pl-PL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123058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b="1" dirty="0"/>
              <a:t>Wymogi dostępności cyfrowej </a:t>
            </a:r>
            <a:br>
              <a:rPr lang="pl-PL" sz="4000" b="1" dirty="0"/>
            </a:br>
            <a:r>
              <a:rPr lang="pl-PL" sz="4000" b="1" dirty="0"/>
              <a:t>dla formularzy</a:t>
            </a:r>
            <a:endParaRPr lang="pl-PL" sz="4000" dirty="0"/>
          </a:p>
        </p:txBody>
      </p:sp>
    </p:spTree>
    <p:extLst>
      <p:ext uri="{BB962C8B-B14F-4D97-AF65-F5344CB8AC3E}">
        <p14:creationId xmlns:p14="http://schemas.microsoft.com/office/powerpoint/2010/main" val="40690155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Wymogi dostępności cyfrowej dla formularzy — aspekt prawny 1/2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32330" y="2761056"/>
            <a:ext cx="10660956" cy="2122048"/>
          </a:xfrm>
        </p:spPr>
        <p:txBody>
          <a:bodyPr>
            <a:noAutofit/>
          </a:bodyPr>
          <a:lstStyle/>
          <a:p>
            <a:pPr fontAlgn="base">
              <a:lnSpc>
                <a:spcPct val="120000"/>
              </a:lnSpc>
            </a:pPr>
            <a:r>
              <a:rPr lang="pl-PL" sz="2400" b="1" dirty="0"/>
              <a:t>Ustawa o dostępności cyfrowej</a:t>
            </a:r>
          </a:p>
          <a:p>
            <a:pPr fontAlgn="base">
              <a:lnSpc>
                <a:spcPct val="120000"/>
              </a:lnSpc>
            </a:pPr>
            <a:r>
              <a:rPr lang="pl-PL" sz="2200" dirty="0">
                <a:hlinkClick r:id="rId2"/>
              </a:rPr>
              <a:t>Ustawa z 4 kwietnia 2019 r.</a:t>
            </a:r>
            <a:r>
              <a:rPr lang="pl-PL" sz="2200" dirty="0"/>
              <a:t> o dostępności cyfrowej stron internetowych i aplikacji mobilnych podmiotów publicznych nakłada na podmioty publiczne obowiązek zapewnienia dostępności cyfrowej stron internetowych i aplikacji mobilnych.</a:t>
            </a:r>
          </a:p>
          <a:p>
            <a:pPr fontAlgn="base">
              <a:lnSpc>
                <a:spcPct val="120000"/>
              </a:lnSpc>
            </a:pP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23521661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Wymogi dostępności cyfrowej dla formularzy — aspekt prawny 2/2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32330" y="2761056"/>
            <a:ext cx="10660956" cy="2122048"/>
          </a:xfrm>
        </p:spPr>
        <p:txBody>
          <a:bodyPr>
            <a:noAutofit/>
          </a:bodyPr>
          <a:lstStyle/>
          <a:p>
            <a:pPr fontAlgn="base">
              <a:lnSpc>
                <a:spcPct val="120000"/>
              </a:lnSpc>
            </a:pPr>
            <a:r>
              <a:rPr lang="pl-PL" sz="2400" b="1" dirty="0"/>
              <a:t>Co zgodnie z prawem należy udostępniać cyfrowo?</a:t>
            </a:r>
          </a:p>
          <a:p>
            <a:pPr fontAlgn="base">
              <a:lnSpc>
                <a:spcPct val="120000"/>
              </a:lnSpc>
            </a:pPr>
            <a:r>
              <a:rPr lang="pl-PL" sz="2200" dirty="0"/>
              <a:t>Wszystkie treści, z wyjątkiem wyłączeń określonych w art. 3 ustawy muszą być dostępne cyfrowo, jeśli są publikowane na stronie internetowej lub w aplikacji mobilnej. Formularze publikowane na stronach internetowych i w aplikacjach mobilnych, ale również w intranecie, muszą być również dostępne cyfrowo.</a:t>
            </a:r>
          </a:p>
          <a:p>
            <a:pPr>
              <a:lnSpc>
                <a:spcPct val="120000"/>
              </a:lnSpc>
            </a:pPr>
            <a:r>
              <a:rPr lang="pl-PL" sz="2000" dirty="0"/>
              <a:t> </a:t>
            </a:r>
          </a:p>
          <a:p>
            <a:pPr>
              <a:lnSpc>
                <a:spcPct val="120000"/>
              </a:lnSpc>
            </a:pPr>
            <a:r>
              <a:rPr lang="pl-PL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390163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Niestandardowy 1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1668</Words>
  <Application>Microsoft Office PowerPoint</Application>
  <PresentationFormat>Panoramiczny</PresentationFormat>
  <Paragraphs>178</Paragraphs>
  <Slides>36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36</vt:i4>
      </vt:variant>
    </vt:vector>
  </HeadingPairs>
  <TitlesOfParts>
    <vt:vector size="42" baseType="lpstr">
      <vt:lpstr>Calibri Light</vt:lpstr>
      <vt:lpstr>Open Sans Semibold</vt:lpstr>
      <vt:lpstr>Calibri</vt:lpstr>
      <vt:lpstr>Open Sans</vt:lpstr>
      <vt:lpstr>Arial</vt:lpstr>
      <vt:lpstr>Office Theme</vt:lpstr>
      <vt:lpstr>Tworzenie formularzy dostępnych cyfrowo</vt:lpstr>
      <vt:lpstr>Plan szkolenia</vt:lpstr>
      <vt:lpstr>Czym jest dostępność cyfrowa?</vt:lpstr>
      <vt:lpstr>Czym jest dostępność cyfrowa 1/3</vt:lpstr>
      <vt:lpstr>Czym jest dostępność cyfrowa 2/3</vt:lpstr>
      <vt:lpstr>Czym jest dostępność cyfrowa 3/3</vt:lpstr>
      <vt:lpstr>Wymogi dostępności cyfrowej  dla formularzy</vt:lpstr>
      <vt:lpstr>Wymogi dostępności cyfrowej dla formularzy — aspekt prawny 1/2</vt:lpstr>
      <vt:lpstr>Wymogi dostępności cyfrowej dla formularzy — aspekt prawny 2/2</vt:lpstr>
      <vt:lpstr>Wymogi dostępności cyfrowej dla formularzy — dostęp alternatywny i żądanie dostępu</vt:lpstr>
      <vt:lpstr>Planowanie dostępności cyfrowej formularzy</vt:lpstr>
      <vt:lpstr>Formularze</vt:lpstr>
      <vt:lpstr>Formularze — ale jakie? 1/6</vt:lpstr>
      <vt:lpstr>Formularze — ale jakie? 2/6</vt:lpstr>
      <vt:lpstr>Formularze — ale jakie? 3/6</vt:lpstr>
      <vt:lpstr>Formularze — ale jakie? 4/6</vt:lpstr>
      <vt:lpstr>Formularze — ale jakie? 5/6</vt:lpstr>
      <vt:lpstr>Formularze — ale jakie? 6/6 </vt:lpstr>
      <vt:lpstr>Formularze — trudna rzeczywistość!</vt:lpstr>
      <vt:lpstr>Podstawowe błędy przy tworzeniu formularzy</vt:lpstr>
      <vt:lpstr>Formularz do wydruku i wypełnienia ręcznego</vt:lpstr>
      <vt:lpstr>Problemy dostępności cyfrowej formularzy — język</vt:lpstr>
      <vt:lpstr>Problemy dostępności cyfrowej formularzy — komunikaty</vt:lpstr>
      <vt:lpstr>Problemy dostępności cyfrowej formularzy — kolory</vt:lpstr>
      <vt:lpstr>Problemy dostępności cyfrowej formularzy — tabele</vt:lpstr>
      <vt:lpstr>Problemy z formularzami tworzonymi w edytorze tekstu (najlepiej ich nie rób)</vt:lpstr>
      <vt:lpstr>Formularze z edytora tekstu — kompatybilność</vt:lpstr>
      <vt:lpstr>Formularze z edytora tekstu — linie z kropek</vt:lpstr>
      <vt:lpstr>Formularze z edytora tekstu — tabele</vt:lpstr>
      <vt:lpstr>Dostępność cyfrowa formularzy  — o czym pamiętać ZAWSZE</vt:lpstr>
      <vt:lpstr>Formularze — zawsze pamiętaj — (HTML od zewnętrznych dostawców)</vt:lpstr>
      <vt:lpstr>Formularze — zawsze pamiętaj — (aplikacja w urządzeniu mobilnym)</vt:lpstr>
      <vt:lpstr>Formularze — zawsze pamiętaj</vt:lpstr>
      <vt:lpstr>Dostępność cyfrowa formularzy  — to prostsze niż myślisz</vt:lpstr>
      <vt:lpstr>Pytania?</vt:lpstr>
      <vt:lpstr>Dziękuję za uwagę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2024-03-11T14:05:34Z</dcterms:created>
  <dcterms:modified xsi:type="dcterms:W3CDTF">2024-03-15T08:42:13Z</dcterms:modified>
</cp:coreProperties>
</file>