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72" r:id="rId3"/>
  </p:sldMasterIdLst>
  <p:notesMasterIdLst>
    <p:notesMasterId r:id="rId12"/>
  </p:notesMasterIdLst>
  <p:sldIdLst>
    <p:sldId id="256" r:id="rId4"/>
    <p:sldId id="269" r:id="rId5"/>
    <p:sldId id="261" r:id="rId6"/>
    <p:sldId id="264" r:id="rId7"/>
    <p:sldId id="262" r:id="rId8"/>
    <p:sldId id="266" r:id="rId9"/>
    <p:sldId id="270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4C4"/>
    <a:srgbClr val="509AC0"/>
    <a:srgbClr val="7BA1C3"/>
    <a:srgbClr val="6FA0CA"/>
    <a:srgbClr val="5B80BA"/>
    <a:srgbClr val="5B80BD"/>
    <a:srgbClr val="B5B6B8"/>
    <a:srgbClr val="6B6B6D"/>
    <a:srgbClr val="6B6B40"/>
    <a:srgbClr val="160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1450" y="67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62EF-1F8C-9E43-9727-647F41429E82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800CB-9FFA-3A4A-8C57-2241B00E1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9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9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800CB-9FFA-3A4A-8C57-2241B00E1A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7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9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1542572" y="1835599"/>
            <a:ext cx="6308725" cy="305933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1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1372006" y="1696538"/>
            <a:ext cx="6623826" cy="295735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87793" y="1772911"/>
            <a:ext cx="5093892" cy="3161122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9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9601" y="1557475"/>
            <a:ext cx="6191364" cy="330036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33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0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B-005-szablon-prezentacji-klasyczny-SLAJD-PIERWSZY-I-OSTATNI-v4-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B 005 szablon prezentacji klasyczny TLO DO SLAJDOW v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B 005 szablon prezentacji klasyczny SLAJD PIERWSZY I OSTATNI v5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27449" y="4840941"/>
            <a:ext cx="2410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 Light"/>
                <a:cs typeface="Calibri Light"/>
              </a:rPr>
              <a:t>ncbr.gov.pl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r="21069"/>
          <a:stretch/>
        </p:blipFill>
        <p:spPr>
          <a:xfrm>
            <a:off x="2110154" y="6254147"/>
            <a:ext cx="5011615" cy="5083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3668824"/>
            <a:ext cx="34098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Informacje:</a:t>
            </a:r>
          </a:p>
          <a:p>
            <a:r>
              <a:rPr lang="pl-PL" sz="1600" dirty="0"/>
              <a:t>Numer wniosku:</a:t>
            </a:r>
          </a:p>
          <a:p>
            <a:r>
              <a:rPr lang="pl-PL" sz="1600" dirty="0"/>
              <a:t>Tytuł projektu</a:t>
            </a:r>
          </a:p>
          <a:p>
            <a:r>
              <a:rPr lang="pl-PL" sz="1600" dirty="0"/>
              <a:t>Nazwisko i imię (kierownika  projektu + tytuł/stopień naukowy)</a:t>
            </a:r>
          </a:p>
          <a:p>
            <a:r>
              <a:rPr lang="pl-PL" sz="1600" dirty="0"/>
              <a:t>Afilacja jednostki goszczącej</a:t>
            </a:r>
          </a:p>
          <a:p>
            <a:r>
              <a:rPr lang="pl-PL" sz="1600" dirty="0"/>
              <a:t>Wnioskowana kwota</a:t>
            </a:r>
          </a:p>
          <a:p>
            <a:r>
              <a:rPr lang="pl-PL" sz="1600" dirty="0"/>
              <a:t>Czas realizacji projektu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6" name="Picture 2" descr="https://www.ncbr.gov.pl/fileadmin/user_upload/import/other/logo.jpg">
            <a:extLst>
              <a:ext uri="{FF2B5EF4-FFF2-40B4-BE49-F238E27FC236}">
                <a16:creationId xmlns:a16="http://schemas.microsoft.com/office/drawing/2014/main" id="{173455E1-E9C6-4627-8A4B-B3835F1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03" y="259759"/>
            <a:ext cx="1978709" cy="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7631" y="193805"/>
            <a:ext cx="439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Załącznik nr 5 do Regulaminu XII konkursu w Programie LIDER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5209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7" name="Rectangle 6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" y="274299"/>
              <a:ext cx="450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Impact"/>
                <a:cs typeface="Impac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Gotham Book"/>
                <a:cs typeface="Gotham Book"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6514040" y="6164692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ncbr.gov.pl 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3361765"/>
            <a:ext cx="3409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Identyfikacja potrzeby realizacji projektu</a:t>
            </a:r>
          </a:p>
          <a:p>
            <a:r>
              <a:rPr lang="pl-PL" dirty="0"/>
              <a:t>przegląd literatury, aktualny stan wiedzy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Hipoteza badawcza</a:t>
            </a:r>
            <a:endParaRPr lang="pl-PL" dirty="0">
              <a:solidFill>
                <a:srgbClr val="C00000"/>
              </a:solidFill>
            </a:endParaRPr>
          </a:p>
          <a:p>
            <a:r>
              <a:rPr lang="pl-PL" dirty="0"/>
              <a:t> </a:t>
            </a:r>
          </a:p>
        </p:txBody>
      </p:sp>
      <p:pic>
        <p:nvPicPr>
          <p:cNvPr id="12" name="Picture 2" descr="https://www.ncbr.gov.pl/fileadmin/user_upload/import/other/logo.jpg">
            <a:extLst>
              <a:ext uri="{FF2B5EF4-FFF2-40B4-BE49-F238E27FC236}">
                <a16:creationId xmlns:a16="http://schemas.microsoft.com/office/drawing/2014/main" id="{173455E1-E9C6-4627-8A4B-B3835F1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03" y="268995"/>
            <a:ext cx="1978709" cy="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5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514040" y="6164692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ncbr.gov.pl </a:t>
            </a:r>
            <a:endParaRPr lang="pl-PL" sz="1200" dirty="0"/>
          </a:p>
        </p:txBody>
      </p:sp>
      <p:grpSp>
        <p:nvGrpSpPr>
          <p:cNvPr id="10" name="Group 5"/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11" name="Rectangle 6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274320" y="274299"/>
              <a:ext cx="450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Impact"/>
                <a:cs typeface="Impac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Gotham Book"/>
                <a:cs typeface="Gotham Book"/>
              </a:endParaRPr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0" y="3361765"/>
            <a:ext cx="34098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Uzasadnienie</a:t>
            </a:r>
          </a:p>
          <a:p>
            <a:r>
              <a:rPr lang="pl-PL" dirty="0"/>
              <a:t>cel i zakres projektu – w jakim celu i/lub z jakiego powodu zaplanowano realizację projektu, z podkreśleniem stopnia innowacyjności oraz wskazaniem funkcjonalności (najlepiej skwantyfikowanej) planowanych wyników, TRL początkowy oraz końcowy projektu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8" name="Picture 2" descr="https://www.ncbr.gov.pl/fileadmin/user_upload/import/other/logo.jpg">
            <a:extLst>
              <a:ext uri="{FF2B5EF4-FFF2-40B4-BE49-F238E27FC236}">
                <a16:creationId xmlns:a16="http://schemas.microsoft.com/office/drawing/2014/main" id="{173455E1-E9C6-4627-8A4B-B3835F1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03" y="259759"/>
            <a:ext cx="1978709" cy="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18" name="Rectangle 17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20" y="274299"/>
              <a:ext cx="450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Impact"/>
                <a:cs typeface="Impac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Gotham Book"/>
                <a:cs typeface="Gotham Book"/>
              </a:endParaRP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6514040" y="6164692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ncbr.gov.pl 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3361765"/>
            <a:ext cx="34098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smtClean="0">
                <a:solidFill>
                  <a:srgbClr val="C00000"/>
                </a:solidFill>
              </a:rPr>
              <a:t>Planowanie</a:t>
            </a:r>
            <a:endParaRPr lang="pl-PL" dirty="0">
              <a:solidFill>
                <a:srgbClr val="C00000"/>
              </a:solidFill>
            </a:endParaRPr>
          </a:p>
          <a:p>
            <a:r>
              <a:rPr lang="pl-PL" dirty="0"/>
              <a:t>Planowane etapy i metody </a:t>
            </a:r>
            <a:r>
              <a:rPr lang="pl-PL" dirty="0" smtClean="0"/>
              <a:t>badawcze</a:t>
            </a:r>
          </a:p>
          <a:p>
            <a:r>
              <a:rPr lang="pl-PL" dirty="0">
                <a:solidFill>
                  <a:srgbClr val="C00000"/>
                </a:solidFill>
              </a:rPr>
              <a:t>Zespół </a:t>
            </a:r>
            <a:r>
              <a:rPr lang="pl-PL" dirty="0" smtClean="0">
                <a:solidFill>
                  <a:srgbClr val="C00000"/>
                </a:solidFill>
              </a:rPr>
              <a:t>badawczy:</a:t>
            </a:r>
            <a:endParaRPr lang="pl-PL" dirty="0">
              <a:solidFill>
                <a:srgbClr val="C00000"/>
              </a:solidFill>
            </a:endParaRPr>
          </a:p>
          <a:p>
            <a:r>
              <a:rPr lang="pl-PL" dirty="0" smtClean="0"/>
              <a:t>przedstawienie </a:t>
            </a:r>
            <a:r>
              <a:rPr lang="pl-PL" dirty="0"/>
              <a:t>zespołu badawczego, z funkcjami przypisanymi do realizacji w projekcie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8" name="Picture 2" descr="https://www.ncbr.gov.pl/fileadmin/user_upload/import/other/logo.jpg">
            <a:extLst>
              <a:ext uri="{FF2B5EF4-FFF2-40B4-BE49-F238E27FC236}">
                <a16:creationId xmlns:a16="http://schemas.microsoft.com/office/drawing/2014/main" id="{173455E1-E9C6-4627-8A4B-B3835F1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03" y="259759"/>
            <a:ext cx="1978709" cy="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95599"/>
              </p:ext>
            </p:extLst>
          </p:nvPr>
        </p:nvGraphicFramePr>
        <p:xfrm>
          <a:off x="485062" y="1148586"/>
          <a:ext cx="7734028" cy="245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35875003"/>
                    </a:ext>
                  </a:extLst>
                </a:gridCol>
                <a:gridCol w="339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Nr etapu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Nazwa etapu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effectLst/>
                        </a:rPr>
                        <a:t>Metody badawcze stosowane w etapie</a:t>
                      </a:r>
                      <a:endParaRPr lang="pl-PL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Członkowie zespołu badawczego wykonujący dany etap ( z zaznaczeniem </a:t>
                      </a:r>
                      <a:r>
                        <a:rPr lang="pl-PL" sz="1100" dirty="0" smtClean="0">
                          <a:effectLst/>
                        </a:rPr>
                        <a:t>specjalności</a:t>
                      </a:r>
                      <a:r>
                        <a:rPr lang="pl-PL" sz="1100" baseline="0" dirty="0" smtClean="0">
                          <a:effectLst/>
                        </a:rPr>
                        <a:t> oraz funkcji w etapie)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Etap 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Etap 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Etap 3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Etap 4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Etap 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88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7" name="Rectangle 6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" y="274299"/>
              <a:ext cx="450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Impact"/>
                <a:cs typeface="Impac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Gotham Book"/>
                <a:cs typeface="Gotham Book"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6514040" y="6164692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ncbr.gov.pl </a:t>
            </a:r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3361765"/>
            <a:ext cx="3409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Zespół badawczy i zarządzanie:</a:t>
            </a:r>
          </a:p>
          <a:p>
            <a:r>
              <a:rPr lang="pl-PL" dirty="0" smtClean="0"/>
              <a:t>zarządzanie </a:t>
            </a:r>
            <a:r>
              <a:rPr lang="pl-PL" dirty="0"/>
              <a:t>projektem i zespołem badawczym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12" name="Picture 2" descr="https://www.ncbr.gov.pl/fileadmin/user_upload/import/other/logo.jpg">
            <a:extLst>
              <a:ext uri="{FF2B5EF4-FFF2-40B4-BE49-F238E27FC236}">
                <a16:creationId xmlns:a16="http://schemas.microsoft.com/office/drawing/2014/main" id="{173455E1-E9C6-4627-8A4B-B3835F1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03" y="268995"/>
            <a:ext cx="1978709" cy="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2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5" name="Rectangle 4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" y="274299"/>
              <a:ext cx="450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Impact"/>
                <a:cs typeface="Impac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Gotham Book"/>
                <a:cs typeface="Gotham Book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6514040" y="6164692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ncbr.gov.pl 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3361765"/>
            <a:ext cx="3409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Do kogo adresowane są wyniki realizacji projektu</a:t>
            </a:r>
          </a:p>
          <a:p>
            <a:r>
              <a:rPr lang="pl-PL" dirty="0"/>
              <a:t>grupa docelowa spodziewanych rezultatów projektu, z uwzględnieniem przewagi nad konkurencyjnymi rozwiązaniami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94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5062" y="481885"/>
            <a:ext cx="6471920" cy="803322"/>
            <a:chOff x="274320" y="213360"/>
            <a:chExt cx="6471920" cy="803322"/>
          </a:xfrm>
        </p:grpSpPr>
        <p:sp>
          <p:nvSpPr>
            <p:cNvPr id="5" name="Rectangle 4"/>
            <p:cNvSpPr/>
            <p:nvPr/>
          </p:nvSpPr>
          <p:spPr>
            <a:xfrm>
              <a:off x="356076" y="213360"/>
              <a:ext cx="4297156" cy="60939"/>
            </a:xfrm>
            <a:prstGeom prst="rect">
              <a:avLst/>
            </a:prstGeom>
            <a:solidFill>
              <a:srgbClr val="4DA1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" y="274299"/>
              <a:ext cx="4507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Impact"/>
                <a:cs typeface="Impac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" y="647350"/>
              <a:ext cx="647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Gotham Book"/>
                <a:cs typeface="Gotham Book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6514040" y="6164692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ncbr.gov.pl 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3361765"/>
            <a:ext cx="3409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Wdrożenie</a:t>
            </a:r>
          </a:p>
          <a:p>
            <a:r>
              <a:rPr lang="pl-PL" dirty="0"/>
              <a:t>sposób wdrożenia wyników projektu oraz wskaźniki planowane do osiągnięcia w trakcie realizacji projektu i po jego zakończeniu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32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033" y="1660319"/>
            <a:ext cx="2896936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dirty="0">
                <a:solidFill>
                  <a:schemeClr val="bg1"/>
                </a:solidFill>
                <a:latin typeface="Impact"/>
                <a:cs typeface="Impact"/>
              </a:rPr>
              <a:t>DZIĘKUJĘ</a:t>
            </a:r>
          </a:p>
          <a:p>
            <a:r>
              <a:rPr lang="en-US" sz="3200" dirty="0">
                <a:solidFill>
                  <a:schemeClr val="bg1"/>
                </a:solidFill>
                <a:latin typeface="Impact"/>
                <a:cs typeface="Impact"/>
              </a:rPr>
              <a:t>ZA UWAGĘ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r="28084"/>
          <a:stretch/>
        </p:blipFill>
        <p:spPr>
          <a:xfrm>
            <a:off x="2127738" y="6240499"/>
            <a:ext cx="4308231" cy="508319"/>
          </a:xfrm>
          <a:prstGeom prst="rect">
            <a:avLst/>
          </a:prstGeom>
        </p:spPr>
      </p:pic>
      <p:pic>
        <p:nvPicPr>
          <p:cNvPr id="6" name="Picture 2" descr="https://www.ncbr.gov.pl/fileadmin/user_upload/import/other/logo.jpg">
            <a:extLst>
              <a:ext uri="{FF2B5EF4-FFF2-40B4-BE49-F238E27FC236}">
                <a16:creationId xmlns:a16="http://schemas.microsoft.com/office/drawing/2014/main" id="{173455E1-E9C6-4627-8A4B-B3835F14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03" y="259759"/>
            <a:ext cx="1978709" cy="3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62347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POCZĄTK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JD Z ZAWARTOŚCIĄ">
  <a:themeElements>
    <a:clrScheme name="NCBR-prezentacja">
      <a:dk1>
        <a:sysClr val="windowText" lastClr="000000"/>
      </a:dk1>
      <a:lt1>
        <a:sysClr val="window" lastClr="FFFFFF"/>
      </a:lt1>
      <a:dk2>
        <a:srgbClr val="4DA1CD"/>
      </a:dk2>
      <a:lt2>
        <a:srgbClr val="5E9CC2"/>
      </a:lt2>
      <a:accent1>
        <a:srgbClr val="84B9D3"/>
      </a:accent1>
      <a:accent2>
        <a:srgbClr val="A5CCDE"/>
      </a:accent2>
      <a:accent3>
        <a:srgbClr val="CAE0ED"/>
      </a:accent3>
      <a:accent4>
        <a:srgbClr val="DDEBF3"/>
      </a:accent4>
      <a:accent5>
        <a:srgbClr val="7A7A7C"/>
      </a:accent5>
      <a:accent6>
        <a:srgbClr val="A5A5A6"/>
      </a:accent6>
      <a:hlink>
        <a:srgbClr val="BBBBBC"/>
      </a:hlink>
      <a:folHlink>
        <a:srgbClr val="D5D5D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AJD KONC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213</Words>
  <Application>Microsoft Office PowerPoint</Application>
  <PresentationFormat>Pokaz na ekranie (4:3)</PresentationFormat>
  <Paragraphs>72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Gotham Book</vt:lpstr>
      <vt:lpstr>Impact</vt:lpstr>
      <vt:lpstr>Times New Roman</vt:lpstr>
      <vt:lpstr>SLAJD POCZĄTKOWY</vt:lpstr>
      <vt:lpstr>SLAJD Z ZAWARTOŚCIĄ</vt:lpstr>
      <vt:lpstr>SLAJD KONCOWY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CobaltBlue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</dc:creator>
  <cp:lastModifiedBy>Aneta Krycka</cp:lastModifiedBy>
  <cp:revision>105</cp:revision>
  <dcterms:created xsi:type="dcterms:W3CDTF">2018-03-02T16:27:01Z</dcterms:created>
  <dcterms:modified xsi:type="dcterms:W3CDTF">2020-12-09T10:58:26Z</dcterms:modified>
</cp:coreProperties>
</file>