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25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96" r:id="rId4"/>
    <p:sldId id="264" r:id="rId5"/>
    <p:sldId id="265" r:id="rId6"/>
    <p:sldId id="266" r:id="rId7"/>
    <p:sldId id="286" r:id="rId8"/>
    <p:sldId id="297" r:id="rId9"/>
    <p:sldId id="268" r:id="rId10"/>
    <p:sldId id="288" r:id="rId11"/>
    <p:sldId id="290" r:id="rId12"/>
    <p:sldId id="270" r:id="rId13"/>
    <p:sldId id="287" r:id="rId14"/>
    <p:sldId id="291" r:id="rId15"/>
    <p:sldId id="295" r:id="rId16"/>
    <p:sldId id="275" r:id="rId17"/>
    <p:sldId id="276" r:id="rId18"/>
    <p:sldId id="277" r:id="rId19"/>
    <p:sldId id="278" r:id="rId20"/>
    <p:sldId id="279" r:id="rId21"/>
    <p:sldId id="281" r:id="rId22"/>
    <p:sldId id="298" r:id="rId23"/>
    <p:sldId id="299" r:id="rId24"/>
    <p:sldId id="280" r:id="rId25"/>
    <p:sldId id="289" r:id="rId26"/>
    <p:sldId id="282" r:id="rId27"/>
    <p:sldId id="292" r:id="rId28"/>
    <p:sldId id="293" r:id="rId29"/>
    <p:sldId id="294" r:id="rId30"/>
    <p:sldId id="283" r:id="rId31"/>
    <p:sldId id="284" r:id="rId32"/>
    <p:sldId id="26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yda Joanna" initials="HJ" lastIdx="9" clrIdx="0">
    <p:extLst>
      <p:ext uri="{19B8F6BF-5375-455C-9EA6-DF929625EA0E}">
        <p15:presenceInfo xmlns:p15="http://schemas.microsoft.com/office/powerpoint/2012/main" userId="S-1-5-21-3906529882-2472526378-782400817-3599" providerId="AD"/>
      </p:ext>
    </p:extLst>
  </p:cmAuthor>
  <p:cmAuthor id="2" name="Dominik Wolsak" initials="DW" lastIdx="1" clrIdx="1">
    <p:extLst>
      <p:ext uri="{19B8F6BF-5375-455C-9EA6-DF929625EA0E}">
        <p15:presenceInfo xmlns:p15="http://schemas.microsoft.com/office/powerpoint/2012/main" userId="890ac46c0056e03b" providerId="Windows Live"/>
      </p:ext>
    </p:extLst>
  </p:cmAuthor>
  <p:cmAuthor id="3" name="Mierzwińska-Nowak Ewa" initials="ME" lastIdx="1" clrIdx="2">
    <p:extLst>
      <p:ext uri="{19B8F6BF-5375-455C-9EA6-DF929625EA0E}">
        <p15:presenceInfo xmlns:p15="http://schemas.microsoft.com/office/powerpoint/2012/main" userId="S-1-5-21-3906529882-2472526378-782400817-37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5A5A"/>
    <a:srgbClr val="026937"/>
    <a:srgbClr val="000000"/>
    <a:srgbClr val="D9272D"/>
    <a:srgbClr val="26352B"/>
    <a:srgbClr val="FF5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08" autoAdjust="0"/>
    <p:restoredTop sz="94660"/>
  </p:normalViewPr>
  <p:slideViewPr>
    <p:cSldViewPr snapToGrid="0">
      <p:cViewPr varScale="1">
        <p:scale>
          <a:sx n="62" d="100"/>
          <a:sy n="62" d="100"/>
        </p:scale>
        <p:origin x="11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55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E96CF3B0-C5D4-4976-86FA-C812E8F55C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E947144-B8B8-4A3B-B323-7435133F65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4C24A-C4D6-4FA0-8298-47F3E98679CA}" type="datetimeFigureOut">
              <a:rPr lang="pl-PL" smtClean="0"/>
              <a:t>2020-04-27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D8E1D64-6D4A-4B03-8B15-090CA1D05F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5552E50-5AB5-4293-8609-8783C4495F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E24EE-B0EB-4186-AAA7-73E88D6C70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92377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7AA55-4ECA-41AF-AEE0-578D62CB5406}" type="datetimeFigureOut">
              <a:rPr lang="pl-PL" smtClean="0"/>
              <a:t>2020-04-27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CA4A4-B721-4292-A674-4FDA46DB75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9493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11" descr="Obraz zawierający siedzi, małe, stół, tort&#10;&#10;Opis wygenerowany automatycznie">
            <a:extLst>
              <a:ext uri="{FF2B5EF4-FFF2-40B4-BE49-F238E27FC236}">
                <a16:creationId xmlns:a16="http://schemas.microsoft.com/office/drawing/2014/main" id="{163103A3-3791-4999-AFB9-C21720F848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54A1D70-DBBD-424C-8528-6E25B66EB2A1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E2709DCA-B701-4456-84DD-7470D98BF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8250" y="3961186"/>
            <a:ext cx="9705975" cy="830997"/>
          </a:xfrm>
          <a:prstGeom prst="rect">
            <a:avLst/>
          </a:prstGeom>
        </p:spPr>
        <p:txBody>
          <a:bodyPr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Tytuł prezentacji</a:t>
            </a:r>
          </a:p>
        </p:txBody>
      </p:sp>
      <p:sp>
        <p:nvSpPr>
          <p:cNvPr id="26" name="Symbol zastępczy tekstu 17">
            <a:extLst>
              <a:ext uri="{FF2B5EF4-FFF2-40B4-BE49-F238E27FC236}">
                <a16:creationId xmlns:a16="http://schemas.microsoft.com/office/drawing/2014/main" id="{62EE1355-2ABF-47FD-814D-F8DDE58268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979730"/>
            <a:ext cx="12191998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28" name="Symbol zastępczy tekstu 17">
            <a:extLst>
              <a:ext uri="{FF2B5EF4-FFF2-40B4-BE49-F238E27FC236}">
                <a16:creationId xmlns:a16="http://schemas.microsoft.com/office/drawing/2014/main" id="{6B9D628A-F91B-483D-A0C2-1AAF15C0FF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6356620"/>
            <a:ext cx="12191998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spc="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Miejscowość, dzień miesiąc rok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937632B5-02BA-44F3-922F-23420D93A2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433253" y="606151"/>
            <a:ext cx="4009487" cy="266453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D4D69E7E-9C13-4C97-8A55-D72FF0892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36023" y="507700"/>
            <a:ext cx="3450923" cy="119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46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D195A7-7D32-452E-A19C-75BC49B06A0D}"/>
              </a:ext>
            </a:extLst>
          </p:cNvPr>
          <p:cNvSpPr/>
          <p:nvPr userDrawn="1"/>
        </p:nvSpPr>
        <p:spPr>
          <a:xfrm>
            <a:off x="0" y="6181726"/>
            <a:ext cx="885825" cy="676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ight Triangle 6">
            <a:extLst>
              <a:ext uri="{FF2B5EF4-FFF2-40B4-BE49-F238E27FC236}">
                <a16:creationId xmlns:a16="http://schemas.microsoft.com/office/drawing/2014/main" id="{ED1C28D2-E1A2-4BB8-BD97-291B3A7779E8}"/>
              </a:ext>
            </a:extLst>
          </p:cNvPr>
          <p:cNvSpPr/>
          <p:nvPr/>
        </p:nvSpPr>
        <p:spPr>
          <a:xfrm rot="5400000">
            <a:off x="580080" y="944002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Symbol zastępczy tekstu 10">
            <a:extLst>
              <a:ext uri="{FF2B5EF4-FFF2-40B4-BE49-F238E27FC236}">
                <a16:creationId xmlns:a16="http://schemas.microsoft.com/office/drawing/2014/main" id="{0ECA10ED-9830-4AD5-983C-03B3B630D9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id="{E1EAA0BB-B34C-4229-949E-CAAD46F5B0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588" y="2056613"/>
            <a:ext cx="10491787" cy="4133850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ACA797F1-846F-41CA-85B2-004A6DF37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210399" y="487045"/>
            <a:ext cx="1400400" cy="48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7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6">
            <a:extLst>
              <a:ext uri="{FF2B5EF4-FFF2-40B4-BE49-F238E27FC236}">
                <a16:creationId xmlns:a16="http://schemas.microsoft.com/office/drawing/2014/main" id="{2D26AFAA-D35B-4B54-BCB4-B76285B0E838}"/>
              </a:ext>
            </a:extLst>
          </p:cNvPr>
          <p:cNvSpPr/>
          <p:nvPr userDrawn="1"/>
        </p:nvSpPr>
        <p:spPr>
          <a:xfrm rot="5400000">
            <a:off x="580080" y="944002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15" name="Symbol zastępczy tekstu 18">
            <a:extLst>
              <a:ext uri="{FF2B5EF4-FFF2-40B4-BE49-F238E27FC236}">
                <a16:creationId xmlns:a16="http://schemas.microsoft.com/office/drawing/2014/main" id="{20C0C28E-AE8E-4075-9533-31B707138A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1069" y="2056613"/>
            <a:ext cx="7644281" cy="3963187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pic>
        <p:nvPicPr>
          <p:cNvPr id="16" name="Symbol zastępczy obrazu 10" descr="Obraz zawierający trawa, zewnętrzne, pole, zielony&#10;&#10;Opis wygenerowany automatycznie">
            <a:extLst>
              <a:ext uri="{FF2B5EF4-FFF2-40B4-BE49-F238E27FC236}">
                <a16:creationId xmlns:a16="http://schemas.microsoft.com/office/drawing/2014/main" id="{17BC0A7E-FC9E-4B94-BF2E-4DDC79771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6" r="35556"/>
          <a:stretch>
            <a:fillRect/>
          </a:stretch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C1D883B9-80D6-4CAB-AFD1-F8708DD4DB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10499" y="484264"/>
            <a:ext cx="1400300" cy="4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2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ymbol zastępczy obrazu 7" descr="Obraz zawierający zewnętrzne, przyroda, trawa, woda&#10;&#10;Opis wygenerowany automatycznie">
            <a:extLst>
              <a:ext uri="{FF2B5EF4-FFF2-40B4-BE49-F238E27FC236}">
                <a16:creationId xmlns:a16="http://schemas.microsoft.com/office/drawing/2014/main" id="{A4AF3A21-D697-4C3E-A860-242EB0C0C4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6" r="29740"/>
          <a:stretch/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Right Triangle 6">
            <a:extLst>
              <a:ext uri="{FF2B5EF4-FFF2-40B4-BE49-F238E27FC236}">
                <a16:creationId xmlns:a16="http://schemas.microsoft.com/office/drawing/2014/main" id="{2D26AFAA-D35B-4B54-BCB4-B76285B0E838}"/>
              </a:ext>
            </a:extLst>
          </p:cNvPr>
          <p:cNvSpPr/>
          <p:nvPr userDrawn="1"/>
        </p:nvSpPr>
        <p:spPr>
          <a:xfrm rot="5400000">
            <a:off x="580080" y="944002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20" name="Symbol zastępczy tekstu 18">
            <a:extLst>
              <a:ext uri="{FF2B5EF4-FFF2-40B4-BE49-F238E27FC236}">
                <a16:creationId xmlns:a16="http://schemas.microsoft.com/office/drawing/2014/main" id="{41379729-947D-4A4B-B2BE-C202D1EC1E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1069" y="2056613"/>
            <a:ext cx="7644281" cy="3963187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27CCB7B9-05FC-415D-8FA3-617F4B3E7D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10499" y="484264"/>
            <a:ext cx="1400300" cy="4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53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5" descr="Obraz zawierający zewnętrzne, trawa, roślina, kwiat&#10;&#10;Opis wygenerowany automatycznie">
            <a:extLst>
              <a:ext uri="{FF2B5EF4-FFF2-40B4-BE49-F238E27FC236}">
                <a16:creationId xmlns:a16="http://schemas.microsoft.com/office/drawing/2014/main" id="{CBDD26F0-0BBA-44CB-AE18-76B7CB594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r="21771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EB0AD7FC-F9E7-45D4-8C33-BBDE5AB72937}"/>
              </a:ext>
            </a:extLst>
          </p:cNvPr>
          <p:cNvSpPr/>
          <p:nvPr/>
        </p:nvSpPr>
        <p:spPr>
          <a:xfrm>
            <a:off x="3901439" y="3815443"/>
            <a:ext cx="1908811" cy="2164510"/>
          </a:xfrm>
          <a:prstGeom prst="rect">
            <a:avLst/>
          </a:prstGeom>
          <a:noFill/>
          <a:ln w="57150">
            <a:solidFill>
              <a:srgbClr val="026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ymbol zastępczy tekstu 23">
            <a:extLst>
              <a:ext uri="{FF2B5EF4-FFF2-40B4-BE49-F238E27FC236}">
                <a16:creationId xmlns:a16="http://schemas.microsoft.com/office/drawing/2014/main" id="{927A6410-4062-4CE2-83F7-8DBBB6A12C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7365" y="2247900"/>
            <a:ext cx="3453249" cy="3789524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velit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esse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cillum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eu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fugiat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nulla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pariatur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9" name="Symbol zastępczy tekstu 17">
            <a:extLst>
              <a:ext uri="{FF2B5EF4-FFF2-40B4-BE49-F238E27FC236}">
                <a16:creationId xmlns:a16="http://schemas.microsoft.com/office/drawing/2014/main" id="{837FF38F-25F1-4FA7-BA24-4D925426C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5" y="4253853"/>
            <a:ext cx="790244" cy="1529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1</a:t>
            </a:r>
          </a:p>
        </p:txBody>
      </p:sp>
      <p:sp>
        <p:nvSpPr>
          <p:cNvPr id="21" name="Symbol zastępczy tekstu 23">
            <a:extLst>
              <a:ext uri="{FF2B5EF4-FFF2-40B4-BE49-F238E27FC236}">
                <a16:creationId xmlns:a16="http://schemas.microsoft.com/office/drawing/2014/main" id="{FDA8C303-5EF7-4D18-BB5B-3ECB81D8E3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4406860" y="4632304"/>
            <a:ext cx="2164510" cy="370222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endParaRPr lang="pl-PL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6" name="Right Triangle 6">
            <a:extLst>
              <a:ext uri="{FF2B5EF4-FFF2-40B4-BE49-F238E27FC236}">
                <a16:creationId xmlns:a16="http://schemas.microsoft.com/office/drawing/2014/main" id="{66AAE465-4DD0-41C1-9BF6-EA791A35A53A}"/>
              </a:ext>
            </a:extLst>
          </p:cNvPr>
          <p:cNvSpPr/>
          <p:nvPr userDrawn="1"/>
        </p:nvSpPr>
        <p:spPr>
          <a:xfrm rot="5400000">
            <a:off x="6799905" y="1372627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7" name="Symbol zastępczy tekstu 10">
            <a:extLst>
              <a:ext uri="{FF2B5EF4-FFF2-40B4-BE49-F238E27FC236}">
                <a16:creationId xmlns:a16="http://schemas.microsoft.com/office/drawing/2014/main" id="{D6A4864D-2681-450F-BADF-C6D55C7DF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3922" y="820576"/>
            <a:ext cx="5508077" cy="843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A7DB7353-A34E-4521-9C1B-E7426131B3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0551" y="487045"/>
            <a:ext cx="1400400" cy="48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10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obrazu 26" descr="Obraz zawierający osoba, wewnątrz, żywność, ręka&#10;&#10;Opis wygenerowany automatycznie">
            <a:extLst>
              <a:ext uri="{FF2B5EF4-FFF2-40B4-BE49-F238E27FC236}">
                <a16:creationId xmlns:a16="http://schemas.microsoft.com/office/drawing/2014/main" id="{4363814B-02B8-4E80-B865-0F3C77F402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0" b="5720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EB0AD7FC-F9E7-45D4-8C33-BBDE5AB72937}"/>
              </a:ext>
            </a:extLst>
          </p:cNvPr>
          <p:cNvSpPr/>
          <p:nvPr/>
        </p:nvSpPr>
        <p:spPr>
          <a:xfrm>
            <a:off x="3901439" y="3815443"/>
            <a:ext cx="1908811" cy="2164510"/>
          </a:xfrm>
          <a:prstGeom prst="rect">
            <a:avLst/>
          </a:prstGeom>
          <a:noFill/>
          <a:ln w="57150">
            <a:solidFill>
              <a:srgbClr val="026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ymbol zastępczy tekstu 23">
            <a:extLst>
              <a:ext uri="{FF2B5EF4-FFF2-40B4-BE49-F238E27FC236}">
                <a16:creationId xmlns:a16="http://schemas.microsoft.com/office/drawing/2014/main" id="{927A6410-4062-4CE2-83F7-8DBBB6A12C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7365" y="2247900"/>
            <a:ext cx="3453249" cy="3789524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velit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esse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cillum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eu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fugiat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nulla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pariatur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9" name="Symbol zastępczy tekstu 17">
            <a:extLst>
              <a:ext uri="{FF2B5EF4-FFF2-40B4-BE49-F238E27FC236}">
                <a16:creationId xmlns:a16="http://schemas.microsoft.com/office/drawing/2014/main" id="{837FF38F-25F1-4FA7-BA24-4D925426C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16985" y="4253853"/>
            <a:ext cx="790244" cy="1529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2</a:t>
            </a:r>
          </a:p>
        </p:txBody>
      </p:sp>
      <p:sp>
        <p:nvSpPr>
          <p:cNvPr id="21" name="Symbol zastępczy tekstu 23">
            <a:extLst>
              <a:ext uri="{FF2B5EF4-FFF2-40B4-BE49-F238E27FC236}">
                <a16:creationId xmlns:a16="http://schemas.microsoft.com/office/drawing/2014/main" id="{FDA8C303-5EF7-4D18-BB5B-3ECB81D8E3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4406860" y="4632304"/>
            <a:ext cx="2164510" cy="370222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endParaRPr lang="pl-PL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6" name="Right Triangle 6">
            <a:extLst>
              <a:ext uri="{FF2B5EF4-FFF2-40B4-BE49-F238E27FC236}">
                <a16:creationId xmlns:a16="http://schemas.microsoft.com/office/drawing/2014/main" id="{66AAE465-4DD0-41C1-9BF6-EA791A35A53A}"/>
              </a:ext>
            </a:extLst>
          </p:cNvPr>
          <p:cNvSpPr/>
          <p:nvPr userDrawn="1"/>
        </p:nvSpPr>
        <p:spPr>
          <a:xfrm rot="5400000">
            <a:off x="6799905" y="1372627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7" name="Symbol zastępczy tekstu 10">
            <a:extLst>
              <a:ext uri="{FF2B5EF4-FFF2-40B4-BE49-F238E27FC236}">
                <a16:creationId xmlns:a16="http://schemas.microsoft.com/office/drawing/2014/main" id="{D6A4864D-2681-450F-BADF-C6D55C7DF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3922" y="820576"/>
            <a:ext cx="5508077" cy="843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FCE443F1-8872-4F2D-9E2E-B6F6E1B56D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0651" y="484264"/>
            <a:ext cx="1400300" cy="4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81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6">
            <a:extLst>
              <a:ext uri="{FF2B5EF4-FFF2-40B4-BE49-F238E27FC236}">
                <a16:creationId xmlns:a16="http://schemas.microsoft.com/office/drawing/2014/main" id="{2D26AFAA-D35B-4B54-BCB4-B76285B0E838}"/>
              </a:ext>
            </a:extLst>
          </p:cNvPr>
          <p:cNvSpPr/>
          <p:nvPr userDrawn="1"/>
        </p:nvSpPr>
        <p:spPr>
          <a:xfrm rot="5400000">
            <a:off x="580080" y="944002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7" name="Symbol zastępczy obrazu 4" descr="Obraz zawierający płot, trawa, zewnętrzne, budynek&#10;&#10;Opis wygenerowany automatycznie">
            <a:extLst>
              <a:ext uri="{FF2B5EF4-FFF2-40B4-BE49-F238E27FC236}">
                <a16:creationId xmlns:a16="http://schemas.microsoft.com/office/drawing/2014/main" id="{A53E959F-1993-4C5C-A24A-2B020B85BB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1" r="15761"/>
          <a:stretch>
            <a:fillRect/>
          </a:stretch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9" name="Group 7">
            <a:extLst>
              <a:ext uri="{FF2B5EF4-FFF2-40B4-BE49-F238E27FC236}">
                <a16:creationId xmlns:a16="http://schemas.microsoft.com/office/drawing/2014/main" id="{8735C6A7-A7C8-4D03-91A7-9EA4EE1C7B21}"/>
              </a:ext>
            </a:extLst>
          </p:cNvPr>
          <p:cNvGrpSpPr/>
          <p:nvPr userDrawn="1"/>
        </p:nvGrpSpPr>
        <p:grpSpPr>
          <a:xfrm>
            <a:off x="1899920" y="4273913"/>
            <a:ext cx="4215429" cy="1097787"/>
            <a:chOff x="1861820" y="4724868"/>
            <a:chExt cx="4215429" cy="1097787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8E4589B-F3D7-4DB8-9340-6B59A27708B2}"/>
                </a:ext>
              </a:extLst>
            </p:cNvPr>
            <p:cNvCxnSpPr>
              <a:cxnSpLocks/>
            </p:cNvCxnSpPr>
            <p:nvPr/>
          </p:nvCxnSpPr>
          <p:spPr>
            <a:xfrm>
              <a:off x="1861820" y="4724868"/>
              <a:ext cx="0" cy="1097787"/>
            </a:xfrm>
            <a:prstGeom prst="line">
              <a:avLst/>
            </a:prstGeom>
            <a:ln w="38100">
              <a:solidFill>
                <a:srgbClr val="0269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3">
              <a:extLst>
                <a:ext uri="{FF2B5EF4-FFF2-40B4-BE49-F238E27FC236}">
                  <a16:creationId xmlns:a16="http://schemas.microsoft.com/office/drawing/2014/main" id="{2D6FD398-144A-49C2-A084-9FB56B8427ED}"/>
                </a:ext>
              </a:extLst>
            </p:cNvPr>
            <p:cNvCxnSpPr>
              <a:cxnSpLocks/>
            </p:cNvCxnSpPr>
            <p:nvPr/>
          </p:nvCxnSpPr>
          <p:spPr>
            <a:xfrm>
              <a:off x="6077249" y="4724868"/>
              <a:ext cx="0" cy="1097787"/>
            </a:xfrm>
            <a:prstGeom prst="line">
              <a:avLst/>
            </a:prstGeom>
            <a:ln w="38100">
              <a:solidFill>
                <a:srgbClr val="0269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4">
            <a:extLst>
              <a:ext uri="{FF2B5EF4-FFF2-40B4-BE49-F238E27FC236}">
                <a16:creationId xmlns:a16="http://schemas.microsoft.com/office/drawing/2014/main" id="{50CC3FAE-EBC1-4CC9-B04C-371887269FE7}"/>
              </a:ext>
            </a:extLst>
          </p:cNvPr>
          <p:cNvCxnSpPr>
            <a:cxnSpLocks/>
          </p:cNvCxnSpPr>
          <p:nvPr/>
        </p:nvCxnSpPr>
        <p:spPr>
          <a:xfrm>
            <a:off x="1899920" y="2307115"/>
            <a:ext cx="0" cy="1097787"/>
          </a:xfrm>
          <a:prstGeom prst="line">
            <a:avLst/>
          </a:prstGeom>
          <a:ln w="38100">
            <a:solidFill>
              <a:srgbClr val="026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28">
            <a:extLst>
              <a:ext uri="{FF2B5EF4-FFF2-40B4-BE49-F238E27FC236}">
                <a16:creationId xmlns:a16="http://schemas.microsoft.com/office/drawing/2014/main" id="{48E5CF7A-D7AB-43F2-8F36-609F798D14F7}"/>
              </a:ext>
            </a:extLst>
          </p:cNvPr>
          <p:cNvCxnSpPr>
            <a:cxnSpLocks/>
          </p:cNvCxnSpPr>
          <p:nvPr/>
        </p:nvCxnSpPr>
        <p:spPr>
          <a:xfrm>
            <a:off x="6115349" y="2307115"/>
            <a:ext cx="0" cy="1097787"/>
          </a:xfrm>
          <a:prstGeom prst="line">
            <a:avLst/>
          </a:prstGeom>
          <a:ln w="38100">
            <a:solidFill>
              <a:srgbClr val="026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ymbol zastępczy tekstu 17">
            <a:extLst>
              <a:ext uri="{FF2B5EF4-FFF2-40B4-BE49-F238E27FC236}">
                <a16:creationId xmlns:a16="http://schemas.microsoft.com/office/drawing/2014/main" id="{81A1E51E-970E-4D33-881D-5B92172D63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2713" y="2357725"/>
            <a:ext cx="489358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1</a:t>
            </a:r>
          </a:p>
        </p:txBody>
      </p:sp>
      <p:sp>
        <p:nvSpPr>
          <p:cNvPr id="47" name="Symbol zastępczy tekstu 17">
            <a:extLst>
              <a:ext uri="{FF2B5EF4-FFF2-40B4-BE49-F238E27FC236}">
                <a16:creationId xmlns:a16="http://schemas.microsoft.com/office/drawing/2014/main" id="{3EE3BE56-B338-4568-9341-5EB6095C12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5075" y="4330967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2</a:t>
            </a:r>
          </a:p>
        </p:txBody>
      </p:sp>
      <p:sp>
        <p:nvSpPr>
          <p:cNvPr id="49" name="Symbol zastępczy tekstu 17">
            <a:extLst>
              <a:ext uri="{FF2B5EF4-FFF2-40B4-BE49-F238E27FC236}">
                <a16:creationId xmlns:a16="http://schemas.microsoft.com/office/drawing/2014/main" id="{6152D0AF-85E2-4345-BBBB-F228E0D51B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56666" y="4330967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4</a:t>
            </a:r>
          </a:p>
        </p:txBody>
      </p:sp>
      <p:sp>
        <p:nvSpPr>
          <p:cNvPr id="51" name="Symbol zastępczy tekstu 17">
            <a:extLst>
              <a:ext uri="{FF2B5EF4-FFF2-40B4-BE49-F238E27FC236}">
                <a16:creationId xmlns:a16="http://schemas.microsoft.com/office/drawing/2014/main" id="{26A7DCAC-6BF3-4CF2-A29D-76D18B62E7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6666" y="2358716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3</a:t>
            </a:r>
          </a:p>
        </p:txBody>
      </p:sp>
      <p:sp>
        <p:nvSpPr>
          <p:cNvPr id="55" name="Symbol zastępczy tekstu 23">
            <a:extLst>
              <a:ext uri="{FF2B5EF4-FFF2-40B4-BE49-F238E27FC236}">
                <a16:creationId xmlns:a16="http://schemas.microsoft.com/office/drawing/2014/main" id="{51845B07-76AA-47DD-A71E-893C30B130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17705" y="2789408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6" name="Symbol zastępczy tekstu 23">
            <a:extLst>
              <a:ext uri="{FF2B5EF4-FFF2-40B4-BE49-F238E27FC236}">
                <a16:creationId xmlns:a16="http://schemas.microsoft.com/office/drawing/2014/main" id="{2094830B-DAF0-46C8-821F-3E82287067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17705" y="4781135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7" name="Symbol zastępczy tekstu 23">
            <a:extLst>
              <a:ext uri="{FF2B5EF4-FFF2-40B4-BE49-F238E27FC236}">
                <a16:creationId xmlns:a16="http://schemas.microsoft.com/office/drawing/2014/main" id="{E22C6660-79B1-4297-A53E-13FB2C1696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44301" y="2789408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8" name="Symbol zastępczy tekstu 23">
            <a:extLst>
              <a:ext uri="{FF2B5EF4-FFF2-40B4-BE49-F238E27FC236}">
                <a16:creationId xmlns:a16="http://schemas.microsoft.com/office/drawing/2014/main" id="{811EA9EF-CC9B-49D4-B139-F63DB1A8F0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4301" y="4781135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0" name="Symbol zastępczy tekstu 10">
            <a:extLst>
              <a:ext uri="{FF2B5EF4-FFF2-40B4-BE49-F238E27FC236}">
                <a16:creationId xmlns:a16="http://schemas.microsoft.com/office/drawing/2014/main" id="{065DAFB9-A21E-4E2F-AE2B-0D7D2E6D38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26958" y="2380359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1</a:t>
            </a:r>
          </a:p>
        </p:txBody>
      </p:sp>
      <p:sp>
        <p:nvSpPr>
          <p:cNvPr id="62" name="Symbol zastępczy tekstu 10">
            <a:extLst>
              <a:ext uri="{FF2B5EF4-FFF2-40B4-BE49-F238E27FC236}">
                <a16:creationId xmlns:a16="http://schemas.microsoft.com/office/drawing/2014/main" id="{DAE53025-E836-403B-823D-765258B7520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26958" y="4333832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2</a:t>
            </a:r>
          </a:p>
        </p:txBody>
      </p:sp>
      <p:sp>
        <p:nvSpPr>
          <p:cNvPr id="65" name="Symbol zastępczy tekstu 10">
            <a:extLst>
              <a:ext uri="{FF2B5EF4-FFF2-40B4-BE49-F238E27FC236}">
                <a16:creationId xmlns:a16="http://schemas.microsoft.com/office/drawing/2014/main" id="{C57FA426-6271-4780-86BA-837F1ED596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4763" y="2380359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3</a:t>
            </a:r>
          </a:p>
        </p:txBody>
      </p:sp>
      <p:sp>
        <p:nvSpPr>
          <p:cNvPr id="66" name="Symbol zastępczy tekstu 10">
            <a:extLst>
              <a:ext uri="{FF2B5EF4-FFF2-40B4-BE49-F238E27FC236}">
                <a16:creationId xmlns:a16="http://schemas.microsoft.com/office/drawing/2014/main" id="{58D9F231-BFA4-46D6-9713-99F3EB31E90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44763" y="4333832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4</a:t>
            </a:r>
          </a:p>
        </p:txBody>
      </p:sp>
      <p:pic>
        <p:nvPicPr>
          <p:cNvPr id="24" name="Grafika 23">
            <a:extLst>
              <a:ext uri="{FF2B5EF4-FFF2-40B4-BE49-F238E27FC236}">
                <a16:creationId xmlns:a16="http://schemas.microsoft.com/office/drawing/2014/main" id="{E4371656-3EDC-44B1-8767-6A293218C6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10399" y="487045"/>
            <a:ext cx="1400400" cy="48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92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ymbol zastępczy obrazu 5">
            <a:extLst>
              <a:ext uri="{FF2B5EF4-FFF2-40B4-BE49-F238E27FC236}">
                <a16:creationId xmlns:a16="http://schemas.microsoft.com/office/drawing/2014/main" id="{8537EDB9-3850-4094-A888-6B8114FCB4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Prostokąt 24">
            <a:extLst>
              <a:ext uri="{FF2B5EF4-FFF2-40B4-BE49-F238E27FC236}">
                <a16:creationId xmlns:a16="http://schemas.microsoft.com/office/drawing/2014/main" id="{ACB7C131-16A0-4F5A-AE13-6E09D673E514}"/>
              </a:ext>
            </a:extLst>
          </p:cNvPr>
          <p:cNvSpPr/>
          <p:nvPr userDrawn="1"/>
        </p:nvSpPr>
        <p:spPr>
          <a:xfrm>
            <a:off x="-1" y="-5554"/>
            <a:ext cx="12191999" cy="5717296"/>
          </a:xfrm>
          <a:prstGeom prst="rect">
            <a:avLst/>
          </a:prstGeom>
          <a:solidFill>
            <a:srgbClr val="00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26937"/>
              </a:solidFill>
            </a:endParaRP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CFA3AB71-7B15-4E07-A174-3B0C509AB45E}"/>
              </a:ext>
            </a:extLst>
          </p:cNvPr>
          <p:cNvSpPr/>
          <p:nvPr userDrawn="1"/>
        </p:nvSpPr>
        <p:spPr>
          <a:xfrm>
            <a:off x="1" y="5684808"/>
            <a:ext cx="12192000" cy="11731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3365AB9A-5C84-4860-A22E-11682D27998C}"/>
              </a:ext>
            </a:extLst>
          </p:cNvPr>
          <p:cNvSpPr txBox="1"/>
          <p:nvPr userDrawn="1"/>
        </p:nvSpPr>
        <p:spPr>
          <a:xfrm flipH="1">
            <a:off x="1137827" y="6110360"/>
            <a:ext cx="3453249" cy="31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100" b="1" spc="600" dirty="0">
                <a:solidFill>
                  <a:schemeClr val="tx2"/>
                </a:solidFill>
              </a:rPr>
              <a:t>ZAPRASZAMY NA:</a:t>
            </a: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79C7E0AC-2DA7-40CF-8C61-A9D0487720B6}"/>
              </a:ext>
            </a:extLst>
          </p:cNvPr>
          <p:cNvSpPr txBox="1"/>
          <p:nvPr userDrawn="1"/>
        </p:nvSpPr>
        <p:spPr>
          <a:xfrm flipH="1">
            <a:off x="4245157" y="6152638"/>
            <a:ext cx="7078534" cy="257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800" dirty="0">
                <a:solidFill>
                  <a:schemeClr val="tx2"/>
                </a:solidFill>
              </a:rPr>
              <a:t>www.nfosigw.gov.pl                               NFOŚiGW                              Narodowy Fundusz Ochrony Środowiska i Gospodarki Wodnej</a:t>
            </a:r>
          </a:p>
        </p:txBody>
      </p:sp>
      <p:pic>
        <p:nvPicPr>
          <p:cNvPr id="31" name="Grafika 30">
            <a:extLst>
              <a:ext uri="{FF2B5EF4-FFF2-40B4-BE49-F238E27FC236}">
                <a16:creationId xmlns:a16="http://schemas.microsoft.com/office/drawing/2014/main" id="{1BB4A8D5-42FD-4A01-973A-A70C607F0F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457829" y="6140191"/>
            <a:ext cx="289359" cy="289359"/>
          </a:xfrm>
          <a:prstGeom prst="rect">
            <a:avLst/>
          </a:prstGeom>
        </p:spPr>
      </p:pic>
      <p:pic>
        <p:nvPicPr>
          <p:cNvPr id="32" name="Grafika 31">
            <a:extLst>
              <a:ext uri="{FF2B5EF4-FFF2-40B4-BE49-F238E27FC236}">
                <a16:creationId xmlns:a16="http://schemas.microsoft.com/office/drawing/2014/main" id="{EF8B1AB5-2BBF-4B61-AAA3-44CDF46571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412452" y="6155776"/>
            <a:ext cx="289359" cy="289359"/>
          </a:xfrm>
          <a:prstGeom prst="rect">
            <a:avLst/>
          </a:prstGeom>
        </p:spPr>
      </p:pic>
      <p:pic>
        <p:nvPicPr>
          <p:cNvPr id="33" name="Grafika 32">
            <a:extLst>
              <a:ext uri="{FF2B5EF4-FFF2-40B4-BE49-F238E27FC236}">
                <a16:creationId xmlns:a16="http://schemas.microsoft.com/office/drawing/2014/main" id="{204B1F51-A1AC-47DD-9912-6CFCBBF8C3F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203185" y="6140191"/>
            <a:ext cx="289359" cy="289359"/>
          </a:xfrm>
          <a:prstGeom prst="rect">
            <a:avLst/>
          </a:prstGeom>
        </p:spPr>
      </p:pic>
      <p:sp>
        <p:nvSpPr>
          <p:cNvPr id="39" name="Symbol zastępczy tekstu 17">
            <a:extLst>
              <a:ext uri="{FF2B5EF4-FFF2-40B4-BE49-F238E27FC236}">
                <a16:creationId xmlns:a16="http://schemas.microsoft.com/office/drawing/2014/main" id="{7D3BEF6A-D252-44DD-B53A-24359F9BF8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4166968"/>
            <a:ext cx="12191998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Imię i Nazwisko   |   +48 123 123 123   |   adres@nfosigw.gov.pl </a:t>
            </a: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E8E57204-B13E-47B9-B441-08579C0DDBF7}"/>
              </a:ext>
            </a:extLst>
          </p:cNvPr>
          <p:cNvGrpSpPr/>
          <p:nvPr userDrawn="1"/>
        </p:nvGrpSpPr>
        <p:grpSpPr>
          <a:xfrm>
            <a:off x="2058431" y="2665080"/>
            <a:ext cx="8578866" cy="1270471"/>
            <a:chOff x="6427107" y="770951"/>
            <a:chExt cx="8578866" cy="1270471"/>
          </a:xfrm>
        </p:grpSpPr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71104D7A-6150-439D-B280-03F87423CCDE}"/>
                </a:ext>
              </a:extLst>
            </p:cNvPr>
            <p:cNvSpPr txBox="1"/>
            <p:nvPr/>
          </p:nvSpPr>
          <p:spPr>
            <a:xfrm>
              <a:off x="6427107" y="770951"/>
              <a:ext cx="857886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6600" b="1" dirty="0">
                  <a:solidFill>
                    <a:schemeClr val="bg1"/>
                  </a:solidFill>
                  <a:latin typeface="+mj-lt"/>
                </a:rPr>
                <a:t>Dziękuję za uwagę</a:t>
              </a:r>
              <a:endParaRPr lang="en-US" sz="6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Right Triangle 5">
              <a:extLst>
                <a:ext uri="{FF2B5EF4-FFF2-40B4-BE49-F238E27FC236}">
                  <a16:creationId xmlns:a16="http://schemas.microsoft.com/office/drawing/2014/main" id="{E7398576-06DC-4D47-AFBC-B29EAC92DC31}"/>
                </a:ext>
              </a:extLst>
            </p:cNvPr>
            <p:cNvSpPr/>
            <p:nvPr/>
          </p:nvSpPr>
          <p:spPr>
            <a:xfrm rot="5400000">
              <a:off x="6577427" y="1789745"/>
              <a:ext cx="257609" cy="245745"/>
            </a:xfrm>
            <a:prstGeom prst="rtTriangle">
              <a:avLst/>
            </a:prstGeom>
            <a:solidFill>
              <a:srgbClr val="0269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00397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441A1B-F569-448A-B9A8-6B4E1E203B91}"/>
              </a:ext>
            </a:extLst>
          </p:cNvPr>
          <p:cNvSpPr txBox="1"/>
          <p:nvPr userDrawn="1"/>
        </p:nvSpPr>
        <p:spPr>
          <a:xfrm>
            <a:off x="11343511" y="6335731"/>
            <a:ext cx="46511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/>
            <a:fld id="{260E2A6B-A809-4840-BF14-8648BC0BDF87}" type="slidenum">
              <a:rPr lang="id-ID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Raleway Light"/>
              </a:rPr>
              <a:pPr algn="ctr"/>
              <a:t>‹#›</a:t>
            </a:fld>
            <a:endParaRPr lang="id-ID" sz="1800" b="1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Raleway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41A1B-F569-448A-B9A8-6B4E1E203B91}"/>
              </a:ext>
            </a:extLst>
          </p:cNvPr>
          <p:cNvSpPr txBox="1"/>
          <p:nvPr userDrawn="1"/>
        </p:nvSpPr>
        <p:spPr>
          <a:xfrm>
            <a:off x="396111" y="6335731"/>
            <a:ext cx="46511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/>
            <a:fld id="{260E2A6B-A809-4840-BF14-8648BC0BDF87}" type="slidenum">
              <a:rPr lang="id-ID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Raleway Light"/>
              </a:rPr>
              <a:pPr algn="ctr"/>
              <a:t>‹#›</a:t>
            </a:fld>
            <a:endParaRPr lang="id-ID" sz="18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176040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7" r:id="rId3"/>
    <p:sldLayoutId id="2147483657" r:id="rId4"/>
    <p:sldLayoutId id="2147483651" r:id="rId5"/>
    <p:sldLayoutId id="2147483678" r:id="rId6"/>
    <p:sldLayoutId id="2147483679" r:id="rId7"/>
    <p:sldLayoutId id="214748368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5C6D79-84AD-469A-9215-7D369192E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142" y="2593780"/>
            <a:ext cx="9705975" cy="2531893"/>
          </a:xfrm>
        </p:spPr>
        <p:txBody>
          <a:bodyPr/>
          <a:lstStyle/>
          <a:p>
            <a:r>
              <a:rPr lang="pl-PL" sz="3200" dirty="0" smtClean="0"/>
              <a:t>Program Środowisko, Energia i Zmiany Klimatu</a:t>
            </a:r>
            <a:br>
              <a:rPr lang="pl-PL" sz="3200" dirty="0" smtClean="0"/>
            </a:br>
            <a:r>
              <a:rPr lang="pl-PL" sz="3200" dirty="0" smtClean="0"/>
              <a:t>Mechanizm Finansowy Europejskiego Obszaru Gospodarczego 2014-2021</a:t>
            </a:r>
            <a:br>
              <a:rPr lang="pl-PL" sz="3200" dirty="0" smtClean="0"/>
            </a:b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ocena finansowa wniosków</a:t>
            </a:r>
            <a:r>
              <a:rPr lang="pl-PL" dirty="0"/>
              <a:t/>
            </a:r>
            <a:br>
              <a:rPr lang="pl-PL" dirty="0"/>
            </a:br>
            <a:endParaRPr lang="pl-PL" sz="280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228ABCB-4920-40FE-8196-2DEAD828CA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l-PL" dirty="0" smtClean="0"/>
              <a:t>Ewa Mierzwińska-Nowak, Departament Analiz Finansowych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75E949F-3E5E-46CC-A18A-14BEB7D7EF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dirty="0" smtClean="0"/>
              <a:t>Warszawa, marzec 2020 r.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3387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b="1" dirty="0"/>
              <a:t>Ocena finansowa - </a:t>
            </a:r>
            <a:r>
              <a:rPr lang="pl-PL" b="1" dirty="0" smtClean="0"/>
              <a:t>metodyka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07366" y="1848465"/>
            <a:ext cx="10491787" cy="4178709"/>
          </a:xfrm>
        </p:spPr>
        <p:txBody>
          <a:bodyPr numCol="1"/>
          <a:lstStyle/>
          <a:p>
            <a:pPr algn="l">
              <a:lnSpc>
                <a:spcPct val="100000"/>
              </a:lnSpc>
            </a:pPr>
            <a:endParaRPr lang="pl-PL" sz="2000" u="sng" dirty="0" smtClean="0"/>
          </a:p>
          <a:p>
            <a:pPr algn="l">
              <a:lnSpc>
                <a:spcPct val="100000"/>
              </a:lnSpc>
            </a:pPr>
            <a:r>
              <a:rPr lang="pl-PL" sz="2000" u="sng" dirty="0" smtClean="0"/>
              <a:t>Analiza bieżącej i prognozowanej sytuacji budżetowej:</a:t>
            </a:r>
          </a:p>
          <a:p>
            <a:pPr marL="342900" indent="-342900" algn="l">
              <a:lnSpc>
                <a:spcPct val="100000"/>
              </a:lnSpc>
              <a:buFontTx/>
              <a:buChar char="-"/>
            </a:pPr>
            <a:r>
              <a:rPr lang="pl-PL" sz="2000" dirty="0" smtClean="0"/>
              <a:t>wysokość </a:t>
            </a:r>
            <a:r>
              <a:rPr lang="pl-PL" sz="2000" dirty="0"/>
              <a:t>dochodów, wydatków, </a:t>
            </a:r>
            <a:r>
              <a:rPr lang="pl-PL" sz="2000" dirty="0" smtClean="0"/>
              <a:t>długu,</a:t>
            </a:r>
          </a:p>
          <a:p>
            <a:pPr marL="342900" indent="-342900" algn="l">
              <a:lnSpc>
                <a:spcPct val="100000"/>
              </a:lnSpc>
              <a:buFontTx/>
              <a:buChar char="-"/>
            </a:pPr>
            <a:r>
              <a:rPr lang="pl-PL" sz="2000" dirty="0"/>
              <a:t>o</a:t>
            </a:r>
            <a:r>
              <a:rPr lang="pl-PL" sz="2000" dirty="0" smtClean="0"/>
              <a:t>pinie RIO,</a:t>
            </a:r>
          </a:p>
          <a:p>
            <a:pPr marL="342900" indent="-342900" algn="l">
              <a:lnSpc>
                <a:spcPct val="100000"/>
              </a:lnSpc>
              <a:buFontTx/>
              <a:buChar char="-"/>
            </a:pPr>
            <a:r>
              <a:rPr lang="pl-PL" sz="2000" dirty="0" smtClean="0"/>
              <a:t>wskaźnik </a:t>
            </a:r>
            <a:r>
              <a:rPr lang="pl-PL" sz="2000" dirty="0"/>
              <a:t>planowanej łącznej kwoty spłaty zobowiązań, o której mowa w art. </a:t>
            </a:r>
            <a:r>
              <a:rPr lang="pl-PL" sz="2000" dirty="0" smtClean="0"/>
              <a:t>243,</a:t>
            </a:r>
          </a:p>
          <a:p>
            <a:pPr marL="342900" indent="-342900" algn="l">
              <a:lnSpc>
                <a:spcPct val="100000"/>
              </a:lnSpc>
              <a:buFontTx/>
              <a:buChar char="-"/>
            </a:pPr>
            <a:r>
              <a:rPr lang="pl-PL" sz="2000" dirty="0" smtClean="0"/>
              <a:t>dopuszczalny </a:t>
            </a:r>
            <a:r>
              <a:rPr lang="pl-PL" sz="2000" dirty="0"/>
              <a:t>wskaźnik spłaty zobowiązań określony w art. </a:t>
            </a:r>
            <a:r>
              <a:rPr lang="pl-PL" sz="2000" dirty="0" smtClean="0"/>
              <a:t>243</a:t>
            </a:r>
          </a:p>
          <a:p>
            <a:r>
              <a:rPr lang="pl-PL" sz="2000" dirty="0"/>
              <a:t>t</a:t>
            </a:r>
            <a:r>
              <a:rPr lang="pl-PL" sz="2000" dirty="0" smtClean="0"/>
              <a:t>j. spełnienie relacji określonych w </a:t>
            </a:r>
            <a:r>
              <a:rPr lang="pl-PL" sz="2000" dirty="0" err="1" smtClean="0"/>
              <a:t>Uofp</a:t>
            </a:r>
            <a:r>
              <a:rPr lang="pl-PL" sz="2000" dirty="0" smtClean="0"/>
              <a:t>.</a:t>
            </a:r>
            <a:endParaRPr lang="pl-PL" sz="20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1170039" y="1140579"/>
            <a:ext cx="8927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rgbClr val="5A5A5A"/>
                </a:solidFill>
              </a:rPr>
              <a:t>Podmioty oceniane na podstawie budżetu i Wieloletniej Prognozy Finansowej</a:t>
            </a:r>
          </a:p>
          <a:p>
            <a:pPr algn="ctr"/>
            <a:r>
              <a:rPr lang="pl-PL" sz="2000" dirty="0">
                <a:solidFill>
                  <a:srgbClr val="5A5A5A"/>
                </a:solidFill>
              </a:rPr>
              <a:t>(Ustawa o finansach publicznych).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5855" y="419739"/>
            <a:ext cx="1566808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4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464097" y="391951"/>
            <a:ext cx="7077606" cy="628650"/>
          </a:xfrm>
        </p:spPr>
        <p:txBody>
          <a:bodyPr/>
          <a:lstStyle/>
          <a:p>
            <a:pPr algn="ctr"/>
            <a:r>
              <a:rPr lang="pl-PL" b="1" dirty="0"/>
              <a:t>Zbilansowanie źródeł </a:t>
            </a:r>
            <a:r>
              <a:rPr lang="pl-PL" b="1" dirty="0" smtClean="0"/>
              <a:t>finansowania 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24144" y="1020601"/>
            <a:ext cx="10491787" cy="5749315"/>
          </a:xfrm>
        </p:spPr>
        <p:txBody>
          <a:bodyPr/>
          <a:lstStyle/>
          <a:p>
            <a:pPr algn="ctr"/>
            <a:endParaRPr lang="pl-PL" sz="2000" b="1" dirty="0" smtClean="0"/>
          </a:p>
          <a:p>
            <a:pPr algn="ctr"/>
            <a:r>
              <a:rPr lang="pl-PL" sz="2000" b="1" dirty="0" smtClean="0"/>
              <a:t>Intensywność </a:t>
            </a:r>
            <a:r>
              <a:rPr lang="pl-PL" sz="2000" b="1" dirty="0"/>
              <a:t>dofinansowania </a:t>
            </a:r>
            <a:r>
              <a:rPr lang="pl-PL" sz="2000" b="1" dirty="0" smtClean="0"/>
              <a:t>dotacyjnego MF EOG.</a:t>
            </a:r>
          </a:p>
          <a:p>
            <a:pPr algn="ctr"/>
            <a:endParaRPr lang="pl-PL" sz="2000" b="1" dirty="0"/>
          </a:p>
          <a:p>
            <a:pPr marL="457200" indent="-457200">
              <a:buAutoNum type="arabicPeriod"/>
            </a:pPr>
            <a:r>
              <a:rPr lang="pl-PL" sz="2000" dirty="0"/>
              <a:t>Poprawa efektywności energetycznej w budynkach </a:t>
            </a:r>
            <a:r>
              <a:rPr lang="pl-PL" sz="2000" dirty="0" smtClean="0"/>
              <a:t>szkolnych: </a:t>
            </a:r>
            <a:r>
              <a:rPr lang="pl-PL" sz="2000" b="1" dirty="0" smtClean="0"/>
              <a:t>do 70%</a:t>
            </a:r>
          </a:p>
          <a:p>
            <a:pPr marL="457200" indent="-457200">
              <a:buAutoNum type="arabicPeriod"/>
            </a:pPr>
            <a:r>
              <a:rPr lang="pl-PL" sz="2000" dirty="0" smtClean="0"/>
              <a:t>Budowa/modernizacja </a:t>
            </a:r>
            <a:r>
              <a:rPr lang="pl-PL" sz="2000" dirty="0"/>
              <a:t>miejskich systemów ciepłowniczych i eliminacja indywidualnych źródeł </a:t>
            </a:r>
            <a:r>
              <a:rPr lang="pl-PL" sz="2000" dirty="0" smtClean="0"/>
              <a:t>ciepła: </a:t>
            </a:r>
            <a:r>
              <a:rPr lang="pl-PL" sz="2000" b="1" dirty="0" smtClean="0"/>
              <a:t>do </a:t>
            </a:r>
            <a:r>
              <a:rPr lang="pl-PL" sz="2000" b="1" dirty="0" smtClean="0"/>
              <a:t>45%</a:t>
            </a:r>
            <a:endParaRPr lang="pl-PL" sz="2000" b="1" dirty="0" smtClean="0"/>
          </a:p>
          <a:p>
            <a:pPr marL="457200" indent="-457200">
              <a:buAutoNum type="arabicPeriod"/>
            </a:pPr>
            <a:r>
              <a:rPr lang="pl-PL" sz="2000" dirty="0" smtClean="0"/>
              <a:t>Rozwój </a:t>
            </a:r>
            <a:r>
              <a:rPr lang="pl-PL" sz="2000" dirty="0"/>
              <a:t>wysokosprawnej kogeneracji przemysłowej i </a:t>
            </a:r>
            <a:r>
              <a:rPr lang="pl-PL" sz="2000" dirty="0" smtClean="0"/>
              <a:t>zawodowej: </a:t>
            </a:r>
            <a:r>
              <a:rPr lang="pl-PL" sz="2000" b="1" dirty="0" smtClean="0"/>
              <a:t>do 45%</a:t>
            </a:r>
            <a:endParaRPr lang="pl-PL" sz="2000" b="1" dirty="0"/>
          </a:p>
          <a:p>
            <a:pPr algn="ctr"/>
            <a:endParaRPr lang="pl-PL" sz="2000" b="1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411" y="419739"/>
            <a:ext cx="1566808" cy="57307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172" y="4808144"/>
            <a:ext cx="4328535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0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464096" y="391951"/>
            <a:ext cx="6968549" cy="628650"/>
          </a:xfrm>
        </p:spPr>
        <p:txBody>
          <a:bodyPr/>
          <a:lstStyle/>
          <a:p>
            <a:pPr algn="ctr"/>
            <a:r>
              <a:rPr lang="pl-PL" b="1" dirty="0"/>
              <a:t>Zbilansowanie źródeł </a:t>
            </a:r>
            <a:r>
              <a:rPr lang="pl-PL" b="1" dirty="0" smtClean="0"/>
              <a:t>finansowania cd.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24144" y="1133824"/>
            <a:ext cx="10491787" cy="5636092"/>
          </a:xfrm>
        </p:spPr>
        <p:txBody>
          <a:bodyPr/>
          <a:lstStyle/>
          <a:p>
            <a:r>
              <a:rPr lang="pl-PL" sz="2000" dirty="0"/>
              <a:t>Ocena dokonywana jest w oparciu o informacje zawarte we wniosku wraz z załącznikami. Weryfikacji podlegają załączone, wymagane </a:t>
            </a:r>
            <a:r>
              <a:rPr lang="pl-PL" sz="2000" dirty="0" smtClean="0"/>
              <a:t>dokumenty </a:t>
            </a:r>
            <a:r>
              <a:rPr lang="pl-PL" sz="2000" dirty="0"/>
              <a:t>potwierdzające źródła finansowania oraz historyczne i bieżące sprawozdania finansowe, prognozy finansowe pod kątem możliwości wygenerowania środków własnych w odpowiedniej wysokości (jeśli dotyczy). </a:t>
            </a:r>
          </a:p>
          <a:p>
            <a:pPr algn="ctr"/>
            <a:endParaRPr lang="en-US" sz="2000" dirty="0"/>
          </a:p>
          <a:p>
            <a:r>
              <a:rPr lang="pl-PL" sz="2000" dirty="0" smtClean="0"/>
              <a:t>Ocena </a:t>
            </a:r>
            <a:r>
              <a:rPr lang="pl-PL" sz="2000" dirty="0" smtClean="0"/>
              <a:t>w tym zakresie jest </a:t>
            </a:r>
            <a:r>
              <a:rPr lang="pl-PL" sz="2000" dirty="0" smtClean="0"/>
              <a:t>pozytywna</a:t>
            </a:r>
            <a:r>
              <a:rPr lang="en-US" sz="2000" dirty="0" smtClean="0"/>
              <a:t>,</a:t>
            </a:r>
            <a:r>
              <a:rPr lang="pl-PL" sz="2000" dirty="0" smtClean="0"/>
              <a:t> </a:t>
            </a:r>
            <a:r>
              <a:rPr lang="pl-PL" sz="2000" dirty="0"/>
              <a:t>jeśli z dokumentacji wynika możliwość zapewnienia środków w wysokości pozwalającej na pełne zbilansowanie kosztów przedsięwzięcia po uwzględnieniu </a:t>
            </a:r>
            <a:r>
              <a:rPr lang="pl-PL" sz="2000" dirty="0" smtClean="0"/>
              <a:t>dotacji MF EOG (dot</a:t>
            </a:r>
            <a:r>
              <a:rPr lang="pl-PL" sz="2000" dirty="0"/>
              <a:t>. zarówno kosztu netto, jak i brutto = należy wskazać </a:t>
            </a:r>
            <a:endParaRPr lang="pl-PL" sz="2000" dirty="0" smtClean="0"/>
          </a:p>
          <a:p>
            <a:r>
              <a:rPr lang="pl-PL" sz="2000" dirty="0" smtClean="0"/>
              <a:t>i </a:t>
            </a:r>
            <a:r>
              <a:rPr lang="pl-PL" sz="2000" dirty="0"/>
              <a:t>udokumentować posiadanie środków na finansowanie podatku VAT do czasu jego zwrotu). </a:t>
            </a:r>
          </a:p>
          <a:p>
            <a:endParaRPr lang="pl-PL" sz="2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2633" y="419739"/>
            <a:ext cx="1566808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3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464096" y="391951"/>
            <a:ext cx="6968549" cy="628650"/>
          </a:xfrm>
        </p:spPr>
        <p:txBody>
          <a:bodyPr/>
          <a:lstStyle/>
          <a:p>
            <a:pPr algn="ctr"/>
            <a:r>
              <a:rPr lang="pl-PL" b="1" dirty="0"/>
              <a:t>Zbilansowanie źródeł </a:t>
            </a:r>
            <a:r>
              <a:rPr lang="pl-PL" b="1" dirty="0" smtClean="0"/>
              <a:t>finansowania cd. 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57700" y="1300294"/>
            <a:ext cx="10491787" cy="5092118"/>
          </a:xfrm>
        </p:spPr>
        <p:txBody>
          <a:bodyPr/>
          <a:lstStyle/>
          <a:p>
            <a:pPr algn="ctr"/>
            <a:endParaRPr lang="pl-PL" sz="2000" dirty="0" smtClean="0"/>
          </a:p>
          <a:p>
            <a:r>
              <a:rPr lang="pl-PL" sz="2000" dirty="0" smtClean="0"/>
              <a:t>W przypadku jednostek samorządu </a:t>
            </a:r>
            <a:r>
              <a:rPr lang="pl-PL" sz="2000" dirty="0" smtClean="0"/>
              <a:t>terytorialnego</a:t>
            </a:r>
            <a:r>
              <a:rPr lang="en-US" sz="2000" dirty="0" smtClean="0"/>
              <a:t>,</a:t>
            </a:r>
            <a:r>
              <a:rPr lang="pl-PL" sz="2000" dirty="0" smtClean="0"/>
              <a:t> </a:t>
            </a:r>
            <a:r>
              <a:rPr lang="pl-PL" sz="2000" dirty="0" smtClean="0"/>
              <a:t>planowana do realizacji inwestycja </a:t>
            </a:r>
          </a:p>
          <a:p>
            <a:r>
              <a:rPr lang="pl-PL" sz="2000" dirty="0" smtClean="0"/>
              <a:t>musi być uwzględniona odpowiednio w budżecie danego roku (inwestycje </a:t>
            </a:r>
          </a:p>
          <a:p>
            <a:r>
              <a:rPr lang="pl-PL" sz="2000" dirty="0" smtClean="0"/>
              <a:t>jednoroczne) albo w Wieloletniej Prognozie Finansowej (inwestycje wieloletnie).</a:t>
            </a:r>
          </a:p>
          <a:p>
            <a:r>
              <a:rPr lang="pl-PL" sz="2000" dirty="0" smtClean="0"/>
              <a:t>Najlepiej już na etapie składania wniosku o dofinansowanie, a jeżeli brak uwzględnienia przedsięwzięcia to należy szczegółowo wyjaśnić kiedy i w jakim terminie inwestycja zostanie uwzględniona w budżecie (ew. warunek oceny</a:t>
            </a:r>
            <a:r>
              <a:rPr lang="pl-PL" sz="2000" dirty="0" smtClean="0"/>
              <a:t>).</a:t>
            </a:r>
            <a:endParaRPr lang="en-US" sz="2000" dirty="0" smtClean="0"/>
          </a:p>
          <a:p>
            <a:endParaRPr lang="pl-PL" sz="2000" dirty="0" smtClean="0"/>
          </a:p>
          <a:p>
            <a:r>
              <a:rPr lang="pl-PL" sz="2000" dirty="0" smtClean="0"/>
              <a:t>W składanych dokumentach budżetowych należy w widoczny sposób oznaczyć (np. kolorem, znacznikiem) pozycję, w której uwzględniono realizację przedsięwzięcia.</a:t>
            </a:r>
            <a:endParaRPr lang="pl-PL" sz="2000" dirty="0"/>
          </a:p>
          <a:p>
            <a:endParaRPr lang="pl-PL" sz="2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521" y="419739"/>
            <a:ext cx="1566808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2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464096" y="391951"/>
            <a:ext cx="6968549" cy="992232"/>
          </a:xfrm>
        </p:spPr>
        <p:txBody>
          <a:bodyPr/>
          <a:lstStyle/>
          <a:p>
            <a:pPr algn="ctr"/>
            <a:r>
              <a:rPr lang="pl-PL" b="1" dirty="0"/>
              <a:t>Zbilansowanie źródeł </a:t>
            </a:r>
            <a:r>
              <a:rPr lang="pl-PL" b="1" dirty="0" smtClean="0"/>
              <a:t>finansowania – pożyczka NFOŚiGW (ENERGIA)</a:t>
            </a:r>
          </a:p>
          <a:p>
            <a:pPr algn="ctr"/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57700" y="1300294"/>
            <a:ext cx="10491787" cy="5092118"/>
          </a:xfrm>
        </p:spPr>
        <p:txBody>
          <a:bodyPr/>
          <a:lstStyle/>
          <a:p>
            <a:pPr algn="ctr"/>
            <a:endParaRPr lang="pl-PL" sz="2000" dirty="0" smtClean="0"/>
          </a:p>
          <a:p>
            <a:r>
              <a:rPr lang="pl-PL" sz="2000" dirty="0" smtClean="0"/>
              <a:t>W przypadku zaznaczenia we wniosku </a:t>
            </a:r>
            <a:r>
              <a:rPr lang="pl-PL" sz="2000" dirty="0"/>
              <a:t>o dotację pola </a:t>
            </a:r>
            <a:r>
              <a:rPr lang="pl-PL" sz="2000" dirty="0" smtClean="0"/>
              <a:t>„</a:t>
            </a:r>
            <a:r>
              <a:rPr lang="pl-PL" sz="2000" dirty="0"/>
              <a:t>Projekt współfinansowany pożyczką </a:t>
            </a:r>
            <a:r>
              <a:rPr lang="pl-PL" sz="2000" dirty="0" smtClean="0"/>
              <a:t>z NFOŚiGW” i uwzględnieniu w źródłach finansowania pożyczki ze środków NFOŚiGW, rekomendowane </a:t>
            </a:r>
            <a:r>
              <a:rPr lang="pl-PL" sz="2000" dirty="0"/>
              <a:t>jest jednoczesne złożenie wniosku o pożyczkę wraz z wnioskiem o dofinansowanie </a:t>
            </a:r>
            <a:r>
              <a:rPr lang="pl-PL" sz="2000" dirty="0" smtClean="0"/>
              <a:t>projektu </a:t>
            </a:r>
            <a:r>
              <a:rPr lang="pl-PL" sz="2000" dirty="0"/>
              <a:t>w formie dotacji celem jednoczesnej oceny </a:t>
            </a:r>
            <a:r>
              <a:rPr lang="pl-PL" sz="2000" dirty="0" smtClean="0"/>
              <a:t>wniosków</a:t>
            </a:r>
            <a:r>
              <a:rPr lang="pl-PL" sz="2000" dirty="0" smtClean="0"/>
              <a:t>.</a:t>
            </a:r>
            <a:endParaRPr lang="en-US" sz="2000" dirty="0" smtClean="0"/>
          </a:p>
          <a:p>
            <a:endParaRPr lang="pl-PL" sz="2000" dirty="0" smtClean="0"/>
          </a:p>
          <a:p>
            <a:r>
              <a:rPr lang="pl-PL" sz="2000" dirty="0" smtClean="0"/>
              <a:t>Udokumentowanie pozyskania środków z pożyczki NFOŚiGW: NFOŚiGW nie wystawia promes udzielenia dofinansowania, najlepiej do wniosku dołączyć oświadczenie o złożeniu wniosku o </a:t>
            </a:r>
            <a:r>
              <a:rPr lang="pl-PL" sz="2000" dirty="0" smtClean="0"/>
              <a:t>pożyczkę/o </a:t>
            </a:r>
            <a:r>
              <a:rPr lang="pl-PL" sz="2000" dirty="0" smtClean="0"/>
              <a:t>planowanej dacie złożenia wniosku o pożyczkę.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37212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464097" y="391951"/>
            <a:ext cx="8654736" cy="628650"/>
          </a:xfrm>
        </p:spPr>
        <p:txBody>
          <a:bodyPr/>
          <a:lstStyle/>
          <a:p>
            <a:r>
              <a:rPr lang="pl-PL" dirty="0" smtClean="0"/>
              <a:t>Współfinansowanie projektów – pożyczka NFOŚiGW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570452" y="1020601"/>
            <a:ext cx="10811924" cy="5757704"/>
          </a:xfrm>
        </p:spPr>
        <p:txBody>
          <a:bodyPr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pl-PL" altLang="pl-PL" sz="1800" b="1" dirty="0" smtClean="0"/>
              <a:t>Intensywność </a:t>
            </a:r>
            <a:r>
              <a:rPr lang="pl-PL" altLang="pl-PL" sz="1800" b="1" dirty="0"/>
              <a:t>dofinansowania: </a:t>
            </a:r>
            <a:r>
              <a:rPr lang="pl-PL" altLang="pl-PL" sz="1800" dirty="0"/>
              <a:t>różnica między wysokością kosztów kwalifikowanych a kwotą dofinansowania </a:t>
            </a:r>
            <a:r>
              <a:rPr lang="pl-PL" altLang="pl-PL" sz="1800" dirty="0" smtClean="0"/>
              <a:t>dotacyjnego, z zastrzeżeniem </a:t>
            </a:r>
            <a:r>
              <a:rPr lang="pl-PL" altLang="pl-PL" sz="1800" i="1" dirty="0" err="1" smtClean="0"/>
              <a:t>project</a:t>
            </a:r>
            <a:r>
              <a:rPr lang="pl-PL" altLang="pl-PL" sz="1800" i="1" dirty="0" smtClean="0"/>
              <a:t> </a:t>
            </a:r>
            <a:r>
              <a:rPr lang="pl-PL" altLang="pl-PL" sz="1800" i="1" dirty="0" err="1" smtClean="0"/>
              <a:t>finance</a:t>
            </a:r>
            <a:endParaRPr lang="pl-PL" altLang="pl-PL" sz="1800" i="1" dirty="0"/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pl-PL" altLang="pl-PL" sz="1800" b="1" dirty="0" smtClean="0"/>
              <a:t>Kwota pożyczki: </a:t>
            </a:r>
            <a:r>
              <a:rPr lang="pl-PL" altLang="pl-PL" sz="1800" dirty="0" smtClean="0"/>
              <a:t>od 1 mln zł do 50 mln zł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pl-PL" altLang="pl-PL" sz="1800" b="1" dirty="0" smtClean="0"/>
              <a:t>Oprocentowanie </a:t>
            </a:r>
            <a:r>
              <a:rPr lang="pl-PL" altLang="pl-PL" sz="1800" b="1" dirty="0"/>
              <a:t>pożyczki:</a:t>
            </a:r>
          </a:p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pl-PL" altLang="pl-PL" sz="1800" b="1" dirty="0"/>
              <a:t>- preferencyjne:</a:t>
            </a:r>
            <a:r>
              <a:rPr lang="pl-PL" altLang="pl-PL" sz="1800" dirty="0"/>
              <a:t> WIBOR 3M + 50 </a:t>
            </a:r>
            <a:r>
              <a:rPr lang="pl-PL" altLang="pl-PL" sz="1800" dirty="0" err="1"/>
              <a:t>pb</a:t>
            </a:r>
            <a:r>
              <a:rPr lang="pl-PL" altLang="pl-PL" sz="1800" dirty="0"/>
              <a:t>, nie mniej niż 2 % w skali roku</a:t>
            </a:r>
          </a:p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l-PL" altLang="pl-PL" sz="1800" b="1" dirty="0"/>
              <a:t>- na warunkach rynkowych: </a:t>
            </a:r>
            <a:r>
              <a:rPr lang="pl-PL" altLang="pl-PL" sz="1800" dirty="0"/>
              <a:t>uzależnione od ratingu </a:t>
            </a:r>
            <a:r>
              <a:rPr lang="pl-PL" altLang="pl-PL" sz="1800" dirty="0" smtClean="0"/>
              <a:t>Wnioskodawcy (</a:t>
            </a:r>
            <a:r>
              <a:rPr lang="pl-PL" sz="1800" i="1" dirty="0"/>
              <a:t>oprocentowanie na poziomie stopy referencyjnej ustalanej zgodnie z komunikatem Komisji Europejskiej w sprawie zmiany metody ustalania stóp referencyjnych i dyskontowych, Dz. Urz. UE C 14, 19.01.2008, str. 6 tj. 1,84% + marża w zależności od ratingu: 60-400 punktów </a:t>
            </a:r>
            <a:r>
              <a:rPr lang="pl-PL" sz="1800" i="1" dirty="0" smtClean="0"/>
              <a:t>bazowych)</a:t>
            </a:r>
            <a:endParaRPr lang="pl-PL" altLang="pl-PL" sz="1800" dirty="0"/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pl-PL" altLang="pl-PL" sz="1800" b="1" dirty="0"/>
              <a:t>Okres finansowania: </a:t>
            </a:r>
            <a:r>
              <a:rPr lang="pl-PL" altLang="pl-PL" sz="1800" dirty="0" smtClean="0"/>
              <a:t>nie </a:t>
            </a:r>
            <a:r>
              <a:rPr lang="pl-PL" altLang="pl-PL" sz="1800" dirty="0"/>
              <a:t>dłuższy niż 15 lat </a:t>
            </a:r>
            <a:r>
              <a:rPr lang="pl-PL" altLang="pl-PL" sz="1800" i="1" dirty="0" smtClean="0"/>
              <a:t>(liczony od pierwszej wypłaty do spłaty ostatniej raty)</a:t>
            </a:r>
            <a:endParaRPr lang="pl-PL" altLang="pl-PL" sz="1800" i="1" dirty="0"/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altLang="pl-PL" sz="1800" b="1" dirty="0"/>
              <a:t>Karencja w spłacie rat kapitałowych: </a:t>
            </a:r>
            <a:r>
              <a:rPr lang="pl-PL" altLang="pl-PL" sz="1800" dirty="0"/>
              <a:t>nie dłuższa niż </a:t>
            </a:r>
            <a:r>
              <a:rPr lang="pl-PL" altLang="pl-PL" sz="1800" dirty="0" smtClean="0"/>
              <a:t>12 </a:t>
            </a:r>
            <a:r>
              <a:rPr lang="pl-PL" altLang="pl-PL" sz="1800" dirty="0"/>
              <a:t>miesięcy od daty zakończenia realizacji przedsięwzięcia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l-PL" altLang="pl-PL" sz="1800" dirty="0">
                <a:solidFill>
                  <a:srgbClr val="FF0000"/>
                </a:solidFill>
              </a:rPr>
              <a:t>Warunkiem przyznania dofinansowania jest podpisanie umowy o dofinansowanie </a:t>
            </a:r>
            <a:r>
              <a:rPr lang="pl-PL" altLang="pl-PL" sz="1800" dirty="0" smtClean="0">
                <a:solidFill>
                  <a:srgbClr val="FF0000"/>
                </a:solidFill>
              </a:rPr>
              <a:t>ze środków MF EOG.</a:t>
            </a:r>
            <a:endParaRPr lang="pl-PL" altLang="pl-PL" sz="1800" dirty="0">
              <a:solidFill>
                <a:srgbClr val="FF0000"/>
              </a:solidFill>
            </a:endParaRPr>
          </a:p>
          <a:p>
            <a:endParaRPr lang="pl-PL" sz="1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565" y="2114200"/>
            <a:ext cx="4328535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5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b="1" dirty="0"/>
              <a:t>Przedsięwzięcia </a:t>
            </a:r>
            <a:r>
              <a:rPr lang="pl-PL" b="1" i="1" dirty="0" err="1"/>
              <a:t>project</a:t>
            </a:r>
            <a:r>
              <a:rPr lang="pl-PL" b="1" i="1" dirty="0"/>
              <a:t> </a:t>
            </a:r>
            <a:r>
              <a:rPr lang="pl-PL" b="1" i="1" dirty="0" err="1"/>
              <a:t>finance</a:t>
            </a:r>
            <a:endParaRPr lang="pl-PL" b="1" i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24144" y="1133824"/>
            <a:ext cx="10491787" cy="5636092"/>
          </a:xfrm>
        </p:spPr>
        <p:txBody>
          <a:bodyPr/>
          <a:lstStyle/>
          <a:p>
            <a:r>
              <a:rPr lang="pl-PL" sz="2000" dirty="0"/>
              <a:t>Za przedsięwzięcie realizowane w formule </a:t>
            </a:r>
            <a:r>
              <a:rPr lang="pl-PL" sz="2000" i="1" dirty="0" err="1" smtClean="0"/>
              <a:t>project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finance</a:t>
            </a:r>
            <a:r>
              <a:rPr lang="pl-PL" sz="2000" i="1" dirty="0" smtClean="0"/>
              <a:t> </a:t>
            </a:r>
            <a:r>
              <a:rPr lang="pl-PL" sz="2000" dirty="0"/>
              <a:t>uznaje się przedsięwzięcie realizowane przez: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dirty="0" smtClean="0"/>
              <a:t>podmiot </a:t>
            </a:r>
            <a:r>
              <a:rPr lang="pl-PL" sz="2000" dirty="0"/>
              <a:t>utworzony specjalnie w celu realizacji przedsięwzięcia, który nie rozpoczął jeszcze prowadzenia działalności </a:t>
            </a:r>
            <a:r>
              <a:rPr lang="pl-PL" sz="2000" dirty="0" smtClean="0"/>
              <a:t>operacyjnej (tzw. spółka celowa),</a:t>
            </a:r>
            <a:endParaRPr lang="pl-PL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dirty="0" smtClean="0"/>
              <a:t>podmiot </a:t>
            </a:r>
            <a:r>
              <a:rPr lang="pl-PL" sz="2000" dirty="0"/>
              <a:t>prowadzący obecnie działalność gospodarczą, ale w innej dziedzinie niż charakter przedsięwzięcia zgłoszonego we wniosku o dofinansowanie (np. podmiot prowadzący działalność szkoleniową zamierza budować farmę wiatrową), szczególnie w przypadku kiedy skala prowadzonej dotychczasowej działalności podmiotu nie gwarantuje ew. zwrotu środków w przypadku niepowodzenia realizacji przedsięwzięcia.</a:t>
            </a:r>
          </a:p>
          <a:p>
            <a:endParaRPr lang="pl-PL" sz="2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910" y="419739"/>
            <a:ext cx="1566808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7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b="1" dirty="0"/>
              <a:t>Przedsięwzięcia </a:t>
            </a:r>
            <a:r>
              <a:rPr lang="pl-PL" b="1" i="1" dirty="0" err="1"/>
              <a:t>project</a:t>
            </a:r>
            <a:r>
              <a:rPr lang="pl-PL" b="1" i="1" dirty="0"/>
              <a:t> </a:t>
            </a:r>
            <a:r>
              <a:rPr lang="pl-PL" b="1" i="1" dirty="0" err="1" smtClean="0"/>
              <a:t>finance</a:t>
            </a:r>
            <a:r>
              <a:rPr lang="pl-PL" b="1" i="1" dirty="0" smtClean="0"/>
              <a:t> </a:t>
            </a:r>
            <a:r>
              <a:rPr lang="pl-PL" b="1" dirty="0" smtClean="0"/>
              <a:t>cd.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24144" y="1133824"/>
            <a:ext cx="10491787" cy="5636092"/>
          </a:xfrm>
        </p:spPr>
        <p:txBody>
          <a:bodyPr/>
          <a:lstStyle/>
          <a:p>
            <a:r>
              <a:rPr lang="pl-PL" sz="2000" dirty="0"/>
              <a:t>Dodatkowe wymagania stawiane </a:t>
            </a:r>
            <a:r>
              <a:rPr lang="pl-PL" sz="2000" dirty="0" smtClean="0"/>
              <a:t>w </a:t>
            </a:r>
            <a:r>
              <a:rPr lang="pl-PL" sz="2000" dirty="0"/>
              <a:t>przypadku przedsięwzięć realizowanych w formule </a:t>
            </a:r>
            <a:r>
              <a:rPr lang="pl-PL" sz="2000" i="1" dirty="0" err="1" smtClean="0"/>
              <a:t>project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finance</a:t>
            </a:r>
            <a:r>
              <a:rPr lang="pl-PL" sz="2000" i="1" dirty="0" smtClean="0"/>
              <a:t> </a:t>
            </a:r>
            <a:r>
              <a:rPr lang="pl-PL" sz="2000" dirty="0"/>
              <a:t>to m.in.: </a:t>
            </a:r>
          </a:p>
          <a:p>
            <a:pPr marL="457200" indent="-457200">
              <a:buAutoNum type="alphaLcParenR"/>
            </a:pPr>
            <a:r>
              <a:rPr lang="pl-PL" sz="2000" b="1" dirty="0"/>
              <a:t>udział środków własnych Wnioskodawcy w wysokości min. 15% kosztów kwalifikowanych przedsięwzięcia (z zastrzeżeniem, że środki własne nie obejmują: kredytów bankowych, emisji obligacji, pożyczek właścicielskich, pożyczek udzielonych przez inne podmioty itp.) wniesionego w postaci udziału kapitału zakładowego pokrytego wkładem pieniężnym</a:t>
            </a:r>
            <a:r>
              <a:rPr lang="pl-PL" sz="2000" dirty="0"/>
              <a:t>,</a:t>
            </a:r>
          </a:p>
          <a:p>
            <a:pPr marL="457200" indent="-457200">
              <a:buAutoNum type="alphaLcParenR"/>
            </a:pPr>
            <a:r>
              <a:rPr lang="pl-PL" sz="2000" dirty="0"/>
              <a:t>zaangażowanie i udokumentowanie wydatkowania środków własnych i zwrotnych źródeł finansowania (w szczególności pożyczek właścicielskich) w pierwszej kolejności, </a:t>
            </a:r>
          </a:p>
          <a:p>
            <a:endParaRPr lang="pl-PL" sz="2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5855" y="447527"/>
            <a:ext cx="1566808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2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b="1" dirty="0"/>
              <a:t>Przedsięwzięcia </a:t>
            </a:r>
            <a:r>
              <a:rPr lang="pl-PL" b="1" i="1" dirty="0" err="1"/>
              <a:t>project</a:t>
            </a:r>
            <a:r>
              <a:rPr lang="pl-PL" b="1" i="1" dirty="0"/>
              <a:t> </a:t>
            </a:r>
            <a:r>
              <a:rPr lang="pl-PL" b="1" i="1" dirty="0" err="1" smtClean="0"/>
              <a:t>finance</a:t>
            </a:r>
            <a:r>
              <a:rPr lang="pl-PL" b="1" i="1" dirty="0" smtClean="0"/>
              <a:t> </a:t>
            </a:r>
            <a:r>
              <a:rPr lang="pl-PL" b="1" dirty="0" smtClean="0"/>
              <a:t>cd.</a:t>
            </a:r>
            <a:endParaRPr lang="pl-PL" b="1" dirty="0"/>
          </a:p>
          <a:p>
            <a:pPr algn="ctr"/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24144" y="1133824"/>
            <a:ext cx="10491787" cy="5636092"/>
          </a:xfrm>
        </p:spPr>
        <p:txBody>
          <a:bodyPr/>
          <a:lstStyle/>
          <a:p>
            <a:r>
              <a:rPr lang="pl-PL" sz="2000" dirty="0" smtClean="0"/>
              <a:t>c) rozpoczęcie </a:t>
            </a:r>
            <a:r>
              <a:rPr lang="pl-PL" sz="2000" dirty="0"/>
              <a:t>spłaty pożyczki właścicielskiej udzielonej na realizację projektu po spłacie </a:t>
            </a:r>
            <a:r>
              <a:rPr lang="pl-PL" sz="2000" dirty="0" smtClean="0"/>
              <a:t>  </a:t>
            </a:r>
          </a:p>
          <a:p>
            <a:r>
              <a:rPr lang="pl-PL" sz="2000" dirty="0"/>
              <a:t> </a:t>
            </a:r>
            <a:r>
              <a:rPr lang="pl-PL" sz="2000" dirty="0" smtClean="0"/>
              <a:t>   pożyczki </a:t>
            </a:r>
            <a:r>
              <a:rPr lang="pl-PL" sz="2000" dirty="0"/>
              <a:t>NFOŚiGW (pożyczka właścicielska podporządkowana spłacie pożyczki </a:t>
            </a:r>
            <a:endParaRPr lang="pl-PL" sz="2000" dirty="0" smtClean="0"/>
          </a:p>
          <a:p>
            <a:r>
              <a:rPr lang="pl-PL" sz="2000" dirty="0"/>
              <a:t> </a:t>
            </a:r>
            <a:r>
              <a:rPr lang="pl-PL" sz="2000" dirty="0" smtClean="0"/>
              <a:t>   NFOŚiGW – jeżeli dotyczy), </a:t>
            </a:r>
            <a:endParaRPr lang="pl-PL" sz="2000" dirty="0"/>
          </a:p>
          <a:p>
            <a:r>
              <a:rPr lang="pl-PL" sz="2000" dirty="0"/>
              <a:t>d) wzmocnienie zabezpieczenia zwrotu udzielonego dofinansowania poprzez ustanowienie </a:t>
            </a:r>
            <a:endParaRPr lang="pl-PL" sz="2000" dirty="0" smtClean="0"/>
          </a:p>
          <a:p>
            <a:r>
              <a:rPr lang="pl-PL" sz="2000" dirty="0"/>
              <a:t> </a:t>
            </a:r>
            <a:r>
              <a:rPr lang="pl-PL" sz="2000" dirty="0" smtClean="0"/>
              <a:t>    zabezpieczeń </a:t>
            </a:r>
            <a:r>
              <a:rPr lang="pl-PL" sz="2000" dirty="0"/>
              <a:t>na projekcie oraz poręczenia właścicieli/udziałowców/akcjonariuszy </a:t>
            </a:r>
            <a:endParaRPr lang="pl-PL" sz="2000" dirty="0" smtClean="0"/>
          </a:p>
          <a:p>
            <a:r>
              <a:rPr lang="pl-PL" sz="2000" dirty="0"/>
              <a:t> </a:t>
            </a:r>
            <a:r>
              <a:rPr lang="pl-PL" sz="2000" dirty="0" smtClean="0"/>
              <a:t>    Wnioskodawcy </a:t>
            </a:r>
            <a:r>
              <a:rPr lang="pl-PL" sz="2000" dirty="0"/>
              <a:t>(o ile w wyniku oceny ich sytuacji finansowej NFOŚiGW uzna poręczenie </a:t>
            </a:r>
            <a:r>
              <a:rPr lang="pl-PL" sz="2000" dirty="0" smtClean="0"/>
              <a:t>  </a:t>
            </a:r>
          </a:p>
          <a:p>
            <a:r>
              <a:rPr lang="pl-PL" sz="2000" dirty="0"/>
              <a:t> </a:t>
            </a:r>
            <a:r>
              <a:rPr lang="pl-PL" sz="2000" dirty="0" smtClean="0"/>
              <a:t>    właścicielskie </a:t>
            </a:r>
            <a:r>
              <a:rPr lang="pl-PL" sz="2000" dirty="0"/>
              <a:t>za akceptowalne) lub innego podmiotu o stabilnej sytuacji finansowej (o ile </a:t>
            </a:r>
            <a:endParaRPr lang="pl-PL" sz="2000" dirty="0" smtClean="0"/>
          </a:p>
          <a:p>
            <a:r>
              <a:rPr lang="pl-PL" sz="2000" dirty="0"/>
              <a:t> </a:t>
            </a:r>
            <a:r>
              <a:rPr lang="pl-PL" sz="2000" dirty="0" smtClean="0"/>
              <a:t>    w </a:t>
            </a:r>
            <a:r>
              <a:rPr lang="pl-PL" sz="2000" dirty="0"/>
              <a:t>wyniku oceny tej sytuacji, NFOŚiGW zaakceptuje taką możliwość). </a:t>
            </a:r>
          </a:p>
          <a:p>
            <a:endParaRPr lang="pl-PL" sz="2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521" y="419739"/>
            <a:ext cx="1566808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9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464097" y="391951"/>
            <a:ext cx="5072637" cy="628650"/>
          </a:xfrm>
        </p:spPr>
        <p:txBody>
          <a:bodyPr/>
          <a:lstStyle/>
          <a:p>
            <a:pPr algn="ctr"/>
            <a:r>
              <a:rPr lang="pl-PL" b="1" dirty="0"/>
              <a:t>Zabezpieczenia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24144" y="897622"/>
            <a:ext cx="10491787" cy="5872294"/>
          </a:xfrm>
        </p:spPr>
        <p:txBody>
          <a:bodyPr/>
          <a:lstStyle/>
          <a:p>
            <a:r>
              <a:rPr lang="pl-PL" sz="2000" dirty="0"/>
              <a:t>Standardowe formy zabezpieczeń dla umów o dofinansowanie </a:t>
            </a:r>
            <a:r>
              <a:rPr lang="pl-PL" sz="2000" i="1" dirty="0" smtClean="0">
                <a:solidFill>
                  <a:srgbClr val="0070C0"/>
                </a:solidFill>
              </a:rPr>
              <a:t>(</a:t>
            </a:r>
            <a:r>
              <a:rPr lang="pl-PL" sz="2000" i="1" dirty="0">
                <a:solidFill>
                  <a:srgbClr val="0070C0"/>
                </a:solidFill>
              </a:rPr>
              <a:t>link do pliku pdf w zakładce Warunki finansowania)</a:t>
            </a:r>
            <a:r>
              <a:rPr lang="pl-PL" sz="20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  <a:p>
            <a:r>
              <a:rPr lang="pl-PL" sz="2000" dirty="0"/>
              <a:t>Zabezpieczenie wierzytelności z umowy o dofinansowanie standardowo stanowi weksel własny „in blanco” Beneficjenta opatrzony klauzulą „bez protestu” wraz z deklaracją wekslową, z zastrzeżeniem, że …</a:t>
            </a:r>
          </a:p>
          <a:p>
            <a:pPr algn="ctr"/>
            <a:r>
              <a:rPr lang="pl-PL" sz="2000" u="sng" dirty="0"/>
              <a:t>standardowe zabezpieczenie może być wzmacniane </a:t>
            </a:r>
            <a:r>
              <a:rPr lang="pl-PL" sz="2000" dirty="0"/>
              <a:t>w zależności od wyników:</a:t>
            </a:r>
            <a:endParaRPr lang="pl-PL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oceny finansowej Wnioskodawcy i/lub przedsięwzięcia przeprowadzonej przez NFOŚiGW,</a:t>
            </a:r>
            <a:endParaRPr lang="pl-PL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oceny ekologicznej przedsięwzięcia przeprowadzonej przez NFOŚiGW, wskazującej na podwyższone ryzyko prawidłowej realizacji przedsięwzięcia.</a:t>
            </a:r>
          </a:p>
          <a:p>
            <a:endParaRPr lang="pl-PL" sz="1900" dirty="0" smtClean="0"/>
          </a:p>
          <a:p>
            <a:pPr algn="ctr"/>
            <a:r>
              <a:rPr lang="en-US" sz="1900" dirty="0" smtClean="0"/>
              <a:t>Nie ma</a:t>
            </a:r>
            <a:r>
              <a:rPr lang="pl-PL" sz="1900" dirty="0" smtClean="0"/>
              <a:t> </a:t>
            </a:r>
            <a:r>
              <a:rPr lang="pl-PL" sz="1900" dirty="0" smtClean="0"/>
              <a:t>wymogu zabezpieczenia zwrotu dotacji w przypadku jednostek sektora finansów publicznych.</a:t>
            </a:r>
            <a:endParaRPr lang="pl-PL" sz="19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187" y="447527"/>
            <a:ext cx="1566808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9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128BE0D-D1AA-4A41-81D2-3ABA55FF2C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097" y="391951"/>
            <a:ext cx="4586075" cy="628650"/>
          </a:xfrm>
        </p:spPr>
        <p:txBody>
          <a:bodyPr/>
          <a:lstStyle/>
          <a:p>
            <a:pPr algn="ctr"/>
            <a:r>
              <a:rPr lang="pl-PL" b="1" dirty="0"/>
              <a:t>Ocena finansowa: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E2C6475-CA1C-4299-A05B-7F2AC6616E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24144" y="1297577"/>
            <a:ext cx="10491787" cy="4784441"/>
          </a:xfrm>
        </p:spPr>
        <p:txBody>
          <a:bodyPr/>
          <a:lstStyle/>
          <a:p>
            <a:r>
              <a:rPr lang="pl-PL" sz="2000" dirty="0"/>
              <a:t>Kryterium </a:t>
            </a:r>
            <a:r>
              <a:rPr lang="pl-PL" sz="2000" dirty="0" smtClean="0"/>
              <a:t>merytoryczne I stopnia dla projektów z dziedziny:</a:t>
            </a:r>
          </a:p>
          <a:p>
            <a:r>
              <a:rPr lang="pl-PL" sz="2000" dirty="0" smtClean="0"/>
              <a:t>I. ENERGIA, tj.:</a:t>
            </a:r>
          </a:p>
          <a:p>
            <a:pPr marL="457200" indent="-457200">
              <a:buAutoNum type="arabicPeriod"/>
            </a:pPr>
            <a:r>
              <a:rPr lang="pl-PL" sz="2000" dirty="0" smtClean="0"/>
              <a:t>Poprawa efektywności energetycznej w budynkach szkolnych</a:t>
            </a:r>
          </a:p>
          <a:p>
            <a:pPr marL="457200" indent="-457200">
              <a:buAutoNum type="arabicPeriod"/>
            </a:pPr>
            <a:r>
              <a:rPr lang="pl-PL" sz="2000" dirty="0" smtClean="0"/>
              <a:t>Budowa/modernizacja miejskich systemów ciepłowniczych i eliminacja indywidualnych źródeł ciepła</a:t>
            </a:r>
          </a:p>
          <a:p>
            <a:pPr marL="457200" indent="-457200">
              <a:buAutoNum type="arabicPeriod"/>
            </a:pPr>
            <a:r>
              <a:rPr lang="pl-PL" sz="2000" dirty="0" smtClean="0"/>
              <a:t>Rozwój wysokosprawnej kogeneracji przemysłowej i zawodowej.</a:t>
            </a:r>
          </a:p>
          <a:p>
            <a:pPr marL="457200" indent="-457200">
              <a:buAutoNum type="arabicPeriod"/>
            </a:pPr>
            <a:endParaRPr lang="pl-PL" sz="2000" dirty="0"/>
          </a:p>
          <a:p>
            <a:r>
              <a:rPr lang="pl-PL" sz="2000" dirty="0" smtClean="0"/>
              <a:t>II. KLIMAT i ŚRODOWISKO – jedynie dla wniosków </a:t>
            </a:r>
            <a:r>
              <a:rPr lang="pl-PL" sz="2000" dirty="0"/>
              <a:t>na przedsięwzięcie o charakterze inwestycyjnym oraz o kwocie dofinansowania wyższej niż 5 mln zł </a:t>
            </a:r>
            <a:r>
              <a:rPr lang="pl-PL" sz="2000" dirty="0" smtClean="0"/>
              <a:t>(</a:t>
            </a:r>
            <a:r>
              <a:rPr lang="pl-PL" sz="2000" dirty="0"/>
              <a:t>tzw. uproszczona ocena finansowa</a:t>
            </a:r>
            <a:r>
              <a:rPr lang="pl-PL" sz="2000" dirty="0" smtClean="0"/>
              <a:t>).</a:t>
            </a:r>
            <a:endParaRPr lang="pl-PL" sz="2000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7407" y="419739"/>
            <a:ext cx="1566808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b="1" dirty="0"/>
              <a:t>Zabezpieczenia – </a:t>
            </a:r>
            <a:r>
              <a:rPr lang="pl-PL" b="1" i="1" dirty="0" err="1"/>
              <a:t>project</a:t>
            </a:r>
            <a:r>
              <a:rPr lang="pl-PL" b="1" i="1" dirty="0"/>
              <a:t> </a:t>
            </a:r>
            <a:r>
              <a:rPr lang="pl-PL" b="1" i="1" dirty="0" err="1"/>
              <a:t>finance</a:t>
            </a:r>
            <a:endParaRPr lang="pl-PL" b="1" i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49311" y="1241571"/>
            <a:ext cx="10491787" cy="5729681"/>
          </a:xfrm>
        </p:spPr>
        <p:txBody>
          <a:bodyPr/>
          <a:lstStyle/>
          <a:p>
            <a:r>
              <a:rPr lang="pl-PL" sz="2000" dirty="0"/>
              <a:t>Pakiet podstawowych zabezpieczeń wierzytelności dla projektów realizowanych w formule </a:t>
            </a:r>
            <a:r>
              <a:rPr lang="pl-PL" sz="2000" i="1" dirty="0" err="1" smtClean="0"/>
              <a:t>project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finance</a:t>
            </a:r>
            <a:r>
              <a:rPr lang="pl-PL" sz="2000" i="1" dirty="0" smtClean="0"/>
              <a:t> </a:t>
            </a:r>
            <a:r>
              <a:rPr lang="pl-PL" sz="2000" dirty="0"/>
              <a:t>stanowi</a:t>
            </a:r>
            <a:r>
              <a:rPr lang="pl-PL" sz="2000" dirty="0" smtClean="0"/>
              <a:t>:</a:t>
            </a:r>
          </a:p>
          <a:p>
            <a:endParaRPr lang="pl-PL" sz="2000" dirty="0"/>
          </a:p>
          <a:p>
            <a:r>
              <a:rPr lang="pl-PL" sz="2000" dirty="0"/>
              <a:t>a) weksel własny „in blanco” opatrzony klauzulą „bez protestu” wraz z deklaracją wekslową,</a:t>
            </a:r>
          </a:p>
          <a:p>
            <a:r>
              <a:rPr lang="pl-PL" sz="2000" dirty="0"/>
              <a:t>b) cesja wierzytelności z rachunku bankowego/zastaw rejestrowy na wierzytelności z </a:t>
            </a:r>
            <a:endParaRPr lang="pl-PL" sz="2000" dirty="0" smtClean="0"/>
          </a:p>
          <a:p>
            <a:r>
              <a:rPr lang="pl-PL" sz="2000" dirty="0"/>
              <a:t> </a:t>
            </a:r>
            <a:r>
              <a:rPr lang="pl-PL" sz="2000" dirty="0" smtClean="0"/>
              <a:t>   rachunku </a:t>
            </a:r>
            <a:r>
              <a:rPr lang="pl-PL" sz="2000" dirty="0"/>
              <a:t>bankowego,</a:t>
            </a:r>
          </a:p>
          <a:p>
            <a:r>
              <a:rPr lang="pl-PL" sz="2000" dirty="0"/>
              <a:t>c) </a:t>
            </a:r>
            <a:r>
              <a:rPr lang="pl-PL" sz="2000" dirty="0" smtClean="0"/>
              <a:t>zastaw </a:t>
            </a:r>
            <a:r>
              <a:rPr lang="pl-PL" sz="2000" dirty="0"/>
              <a:t>rejestrowy na akcjach/udziałach spółki celowej,</a:t>
            </a:r>
          </a:p>
          <a:p>
            <a:r>
              <a:rPr lang="pl-PL" sz="2000" dirty="0"/>
              <a:t>d) hipoteka (na składnikach majątkowych własnych podmiotu realizującego projekt, lub na </a:t>
            </a:r>
            <a:endParaRPr lang="pl-PL" sz="2000" dirty="0" smtClean="0"/>
          </a:p>
          <a:p>
            <a:r>
              <a:rPr lang="pl-PL" sz="2000" dirty="0"/>
              <a:t> </a:t>
            </a:r>
            <a:r>
              <a:rPr lang="pl-PL" sz="2000" dirty="0" smtClean="0"/>
              <a:t>   składnikach </a:t>
            </a:r>
            <a:r>
              <a:rPr lang="pl-PL" sz="2000" dirty="0"/>
              <a:t>majątkowych podmiotu realizującego projekt powstałych w wyniku realizacji </a:t>
            </a:r>
            <a:endParaRPr lang="pl-PL" sz="2000" dirty="0" smtClean="0"/>
          </a:p>
          <a:p>
            <a:r>
              <a:rPr lang="pl-PL" sz="2000" dirty="0"/>
              <a:t> </a:t>
            </a:r>
            <a:r>
              <a:rPr lang="pl-PL" sz="2000" dirty="0" smtClean="0"/>
              <a:t>   projektu).</a:t>
            </a:r>
            <a:r>
              <a:rPr lang="pl-PL" sz="2000" b="1" dirty="0" smtClean="0"/>
              <a:t> </a:t>
            </a:r>
            <a:r>
              <a:rPr lang="pl-PL" sz="2000" dirty="0" smtClean="0"/>
              <a:t>W </a:t>
            </a:r>
            <a:r>
              <a:rPr lang="pl-PL" sz="2000" dirty="0"/>
              <a:t>przypadku uzasadnionego braku możliwości ustanowienia hipoteki </a:t>
            </a:r>
            <a:r>
              <a:rPr lang="en-US" sz="2000" dirty="0"/>
              <a:t> </a:t>
            </a:r>
            <a:r>
              <a:rPr lang="pl-PL" sz="2000" dirty="0" smtClean="0"/>
              <a:t>dopuszcza </a:t>
            </a:r>
            <a:r>
              <a:rPr lang="pl-PL" sz="2000" dirty="0"/>
              <a:t>się </a:t>
            </a:r>
            <a:r>
              <a:rPr lang="pl-PL" sz="2000" dirty="0" smtClean="0"/>
              <a:t>zastosowanie </a:t>
            </a:r>
            <a:r>
              <a:rPr lang="pl-PL" sz="2000" dirty="0"/>
              <a:t>cesji wierzytelności z umowy dzierżawy.</a:t>
            </a:r>
          </a:p>
          <a:p>
            <a:endParaRPr lang="pl-PL" sz="2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576" y="419739"/>
            <a:ext cx="1566808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7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464097" y="391951"/>
            <a:ext cx="6876270" cy="628650"/>
          </a:xfrm>
        </p:spPr>
        <p:txBody>
          <a:bodyPr/>
          <a:lstStyle/>
          <a:p>
            <a:pPr algn="ctr"/>
            <a:r>
              <a:rPr lang="pl-PL" b="1" dirty="0"/>
              <a:t>Zabezpieczenia – </a:t>
            </a:r>
            <a:r>
              <a:rPr lang="pl-PL" b="1" i="1" dirty="0" err="1"/>
              <a:t>project</a:t>
            </a:r>
            <a:r>
              <a:rPr lang="pl-PL" b="1" i="1" dirty="0"/>
              <a:t> </a:t>
            </a:r>
            <a:r>
              <a:rPr lang="pl-PL" b="1" i="1" dirty="0" err="1" smtClean="0"/>
              <a:t>finance</a:t>
            </a:r>
            <a:r>
              <a:rPr lang="pl-PL" b="1" i="1" dirty="0" smtClean="0"/>
              <a:t> </a:t>
            </a:r>
            <a:r>
              <a:rPr lang="pl-PL" b="1" dirty="0" smtClean="0"/>
              <a:t>cd.</a:t>
            </a:r>
            <a:endParaRPr lang="pl-PL" b="1" dirty="0"/>
          </a:p>
          <a:p>
            <a:pPr algn="ctr"/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24144" y="1917290"/>
            <a:ext cx="10491787" cy="4852626"/>
          </a:xfrm>
        </p:spPr>
        <p:txBody>
          <a:bodyPr/>
          <a:lstStyle/>
          <a:p>
            <a:r>
              <a:rPr lang="pl-PL" sz="2000" dirty="0"/>
              <a:t>e) notarialne oświadczenie o poddaniu się rygorowi egzekucji w myśl art. 777 § 1 pkt. 4, 5 </a:t>
            </a:r>
            <a:endParaRPr lang="pl-PL" sz="2000" dirty="0" smtClean="0"/>
          </a:p>
          <a:p>
            <a:r>
              <a:rPr lang="pl-PL" sz="2000" dirty="0"/>
              <a:t> </a:t>
            </a:r>
            <a:r>
              <a:rPr lang="pl-PL" sz="2000" dirty="0" smtClean="0"/>
              <a:t>   lub </a:t>
            </a:r>
            <a:r>
              <a:rPr lang="pl-PL" sz="2000" dirty="0"/>
              <a:t>6 k.p.c.,</a:t>
            </a:r>
          </a:p>
          <a:p>
            <a:r>
              <a:rPr lang="pl-PL" sz="2000" dirty="0"/>
              <a:t>f) zastaw rejestrowy na zbiorze rzeczy ruchomych i praw majątkowych spółki celowej,</a:t>
            </a:r>
          </a:p>
          <a:p>
            <a:r>
              <a:rPr lang="pl-PL" sz="2000" dirty="0"/>
              <a:t>g) cesja wierzytelności z umów sprzedaży (np. energii elektrycznej lub cieplnej, praw </a:t>
            </a:r>
            <a:endParaRPr lang="pl-PL" sz="2000" dirty="0" smtClean="0"/>
          </a:p>
          <a:p>
            <a:r>
              <a:rPr lang="pl-PL" sz="2000" dirty="0"/>
              <a:t> </a:t>
            </a:r>
            <a:r>
              <a:rPr lang="pl-PL" sz="2000" dirty="0" smtClean="0"/>
              <a:t>   majątkowych </a:t>
            </a:r>
            <a:r>
              <a:rPr lang="pl-PL" sz="2000" dirty="0"/>
              <a:t>wynikających ze sprzedaży świadectw pochodzenia),</a:t>
            </a:r>
          </a:p>
          <a:p>
            <a:r>
              <a:rPr lang="pl-PL" sz="2000" dirty="0"/>
              <a:t>h) cesja wierzytelności z umów/polis ubezpieczeniowych,</a:t>
            </a:r>
          </a:p>
          <a:p>
            <a:r>
              <a:rPr lang="pl-PL" sz="2000" dirty="0" smtClean="0"/>
              <a:t>i) zabezpieczenia </a:t>
            </a:r>
            <a:r>
              <a:rPr lang="pl-PL" sz="2000" dirty="0"/>
              <a:t>na innych dokumentach projektu oraz inne przewidziane prawem formy </a:t>
            </a:r>
            <a:endParaRPr lang="pl-PL" sz="2000" dirty="0" smtClean="0"/>
          </a:p>
          <a:p>
            <a:r>
              <a:rPr lang="pl-PL" sz="2000" dirty="0"/>
              <a:t> </a:t>
            </a:r>
            <a:r>
              <a:rPr lang="pl-PL" sz="2000" dirty="0" smtClean="0"/>
              <a:t>  zabezpieczeń</a:t>
            </a:r>
            <a:r>
              <a:rPr lang="pl-PL" sz="2000" dirty="0"/>
              <a:t>.</a:t>
            </a:r>
          </a:p>
          <a:p>
            <a:endParaRPr lang="pl-PL" sz="2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965" y="419739"/>
            <a:ext cx="1566808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2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464097" y="391951"/>
            <a:ext cx="6876270" cy="628650"/>
          </a:xfrm>
        </p:spPr>
        <p:txBody>
          <a:bodyPr/>
          <a:lstStyle/>
          <a:p>
            <a:pPr algn="ctr"/>
            <a:r>
              <a:rPr lang="pl-PL" b="1" dirty="0"/>
              <a:t>Zabezpieczenia – </a:t>
            </a:r>
            <a:r>
              <a:rPr lang="pl-PL" b="1" dirty="0" smtClean="0"/>
              <a:t>ZALICZKI</a:t>
            </a:r>
            <a:endParaRPr lang="pl-PL" b="1" dirty="0"/>
          </a:p>
          <a:p>
            <a:pPr algn="ctr"/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24144" y="1236617"/>
            <a:ext cx="10491787" cy="5533299"/>
          </a:xfrm>
        </p:spPr>
        <p:txBody>
          <a:bodyPr/>
          <a:lstStyle/>
          <a:p>
            <a:r>
              <a:rPr lang="pl-PL" sz="2000" dirty="0" smtClean="0"/>
              <a:t>Rozporządzenie Ministra Rozwoju i Finansów z dnia 07.12.2019 r. w sprawie zaliczek </a:t>
            </a:r>
          </a:p>
          <a:p>
            <a:r>
              <a:rPr lang="pl-PL" sz="2000" dirty="0" smtClean="0"/>
              <a:t>w ramach programów finansowanych z udziałem środków europejskich </a:t>
            </a:r>
          </a:p>
          <a:p>
            <a:pPr marL="342900" indent="-342900">
              <a:buFontTx/>
              <a:buChar char="-"/>
            </a:pPr>
            <a:r>
              <a:rPr lang="pl-PL" sz="2000" dirty="0" smtClean="0"/>
              <a:t>określa warunki </a:t>
            </a:r>
            <a:r>
              <a:rPr lang="pl-PL" sz="2000" dirty="0"/>
              <a:t>i tryb udzielania oraz rozliczania zaliczek dla </a:t>
            </a:r>
            <a:r>
              <a:rPr lang="pl-PL" sz="2000" dirty="0" smtClean="0"/>
              <a:t>beneficjentów:</a:t>
            </a:r>
          </a:p>
          <a:p>
            <a:endParaRPr lang="pl-PL" sz="2000" dirty="0" smtClean="0"/>
          </a:p>
          <a:p>
            <a:r>
              <a:rPr lang="pl-PL" sz="2000" dirty="0" smtClean="0"/>
              <a:t>Zabezpieczenie </a:t>
            </a:r>
            <a:r>
              <a:rPr lang="pl-PL" sz="2000" dirty="0"/>
              <a:t>jest ustanawiane w formie weksla in blanco wraz z deklaracją wekslową, </a:t>
            </a:r>
            <a:endParaRPr lang="pl-PL" sz="2000" dirty="0" smtClean="0"/>
          </a:p>
          <a:p>
            <a:r>
              <a:rPr lang="pl-PL" sz="2000" dirty="0" smtClean="0"/>
              <a:t>w </a:t>
            </a:r>
            <a:r>
              <a:rPr lang="pl-PL" sz="2000" dirty="0"/>
              <a:t>przypadku </a:t>
            </a:r>
            <a:r>
              <a:rPr lang="pl-PL" sz="2000" dirty="0" smtClean="0"/>
              <a:t>gdy wartość </a:t>
            </a:r>
            <a:r>
              <a:rPr lang="pl-PL" sz="2000" dirty="0"/>
              <a:t>zaliczki nie przekracza 10 000 000 </a:t>
            </a:r>
            <a:r>
              <a:rPr lang="pl-PL" sz="2000" dirty="0" smtClean="0"/>
              <a:t>zł;</a:t>
            </a:r>
          </a:p>
          <a:p>
            <a:endParaRPr lang="pl-PL" sz="2000" dirty="0" smtClean="0"/>
          </a:p>
          <a:p>
            <a:r>
              <a:rPr lang="pl-PL" sz="2000" dirty="0" smtClean="0"/>
              <a:t>Jeżeli zaliczka przekracza 10 000 000 zł zabezpieczenie </a:t>
            </a:r>
            <a:r>
              <a:rPr lang="pl-PL" sz="2000" dirty="0"/>
              <a:t>jest ustanawiane w wysokości co najmniej równowartości najwyższej transzy zaliczki wynikającej z umowy o dofinansowanie, w jednej albo kilku z następujących form wybranych przez instytucję, z którą beneficjent zawiera umowę o </a:t>
            </a:r>
            <a:r>
              <a:rPr lang="pl-PL" sz="2000" dirty="0" smtClean="0"/>
              <a:t>dofinansowanie:</a:t>
            </a:r>
            <a:endParaRPr lang="pl-PL" sz="2000" dirty="0"/>
          </a:p>
          <a:p>
            <a:pPr algn="l"/>
            <a:endParaRPr lang="pl-PL" sz="2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965" y="419739"/>
            <a:ext cx="1566808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5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464097" y="391951"/>
            <a:ext cx="6876270" cy="628650"/>
          </a:xfrm>
        </p:spPr>
        <p:txBody>
          <a:bodyPr/>
          <a:lstStyle/>
          <a:p>
            <a:pPr algn="ctr"/>
            <a:r>
              <a:rPr lang="pl-PL" b="1" dirty="0"/>
              <a:t>Zabezpieczenia – </a:t>
            </a:r>
            <a:r>
              <a:rPr lang="pl-PL" b="1" dirty="0" smtClean="0"/>
              <a:t>ZALICZKI</a:t>
            </a:r>
            <a:endParaRPr lang="pl-PL" b="1" dirty="0"/>
          </a:p>
          <a:p>
            <a:pPr algn="ctr"/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24144" y="1236617"/>
            <a:ext cx="10491787" cy="5533299"/>
          </a:xfrm>
        </p:spPr>
        <p:txBody>
          <a:bodyPr/>
          <a:lstStyle/>
          <a:p>
            <a:pPr marL="228600" indent="-228600" algn="l">
              <a:buAutoNum type="arabicParenR"/>
            </a:pPr>
            <a:r>
              <a:rPr lang="pl-PL" sz="1400" dirty="0" smtClean="0"/>
              <a:t>pieniężnej</a:t>
            </a:r>
            <a:r>
              <a:rPr lang="pl-PL" sz="1400" dirty="0"/>
              <a:t>; </a:t>
            </a:r>
            <a:endParaRPr lang="pl-PL" sz="1400" dirty="0" smtClean="0"/>
          </a:p>
          <a:p>
            <a:pPr marL="228600" indent="-228600" algn="l">
              <a:buAutoNum type="arabicParenR"/>
            </a:pPr>
            <a:r>
              <a:rPr lang="pl-PL" sz="1400" dirty="0" smtClean="0"/>
              <a:t>poręczenia </a:t>
            </a:r>
            <a:r>
              <a:rPr lang="pl-PL" sz="1400" dirty="0"/>
              <a:t>bankowego lub poręczenia spółdzielczej kasy oszczędnościowo-kredytowej, z tym że zobowiązanie kasy jest zawsze zobowiązaniem pieniężnym; </a:t>
            </a:r>
            <a:endParaRPr lang="pl-PL" sz="1400" dirty="0" smtClean="0"/>
          </a:p>
          <a:p>
            <a:pPr marL="228600" indent="-228600" algn="l">
              <a:buAutoNum type="arabicParenR"/>
            </a:pPr>
            <a:r>
              <a:rPr lang="pl-PL" sz="1400" dirty="0" smtClean="0"/>
              <a:t>gwarancji </a:t>
            </a:r>
            <a:r>
              <a:rPr lang="pl-PL" sz="1400" dirty="0"/>
              <a:t>bankowej; </a:t>
            </a:r>
            <a:endParaRPr lang="pl-PL" sz="1400" dirty="0" smtClean="0"/>
          </a:p>
          <a:p>
            <a:pPr marL="228600" indent="-228600" algn="l">
              <a:buAutoNum type="arabicParenR"/>
            </a:pPr>
            <a:r>
              <a:rPr lang="pl-PL" sz="1400" dirty="0" smtClean="0"/>
              <a:t>gwarancji </a:t>
            </a:r>
            <a:r>
              <a:rPr lang="pl-PL" sz="1400" dirty="0"/>
              <a:t>ubezpieczeniowej; </a:t>
            </a:r>
            <a:endParaRPr lang="pl-PL" sz="1400" dirty="0" smtClean="0"/>
          </a:p>
          <a:p>
            <a:pPr marL="228600" indent="-228600" algn="l">
              <a:buAutoNum type="arabicParenR"/>
            </a:pPr>
            <a:r>
              <a:rPr lang="pl-PL" sz="1400" dirty="0" smtClean="0"/>
              <a:t>poręczenia</a:t>
            </a:r>
            <a:r>
              <a:rPr lang="pl-PL" sz="1400" dirty="0"/>
              <a:t>, o którym mowa w art. 6b ust. 5 pkt 2 ustawy z dnia 9 listopada 2000 r. o utworzeniu Polskiej Agencji Rozwoju Przedsiębiorczości (Dz. U. z 2016 r. poz. 359 i 2260 oraz z 2017 r. poz. 1089, 1475 i 2201); </a:t>
            </a:r>
            <a:endParaRPr lang="pl-PL" sz="1400" dirty="0" smtClean="0"/>
          </a:p>
          <a:p>
            <a:pPr marL="228600" indent="-228600" algn="l">
              <a:buAutoNum type="arabicParenR"/>
            </a:pPr>
            <a:r>
              <a:rPr lang="pl-PL" sz="1400" dirty="0" smtClean="0"/>
              <a:t>weksla </a:t>
            </a:r>
            <a:r>
              <a:rPr lang="pl-PL" sz="1400" dirty="0"/>
              <a:t>z poręczeniem wekslowym banku lub spółdzielczej kasy oszczędnościowo-kredytowej; </a:t>
            </a:r>
            <a:endParaRPr lang="pl-PL" sz="1400" dirty="0" smtClean="0"/>
          </a:p>
          <a:p>
            <a:pPr marL="228600" indent="-228600" algn="l">
              <a:buAutoNum type="arabicParenR"/>
            </a:pPr>
            <a:r>
              <a:rPr lang="pl-PL" sz="1400" dirty="0" smtClean="0"/>
              <a:t>zastawu </a:t>
            </a:r>
            <a:r>
              <a:rPr lang="pl-PL" sz="1400" dirty="0"/>
              <a:t>na papierach wartościowych emitowanych przez Skarb Państwa lub jednostkę samorządu terytorialnego; </a:t>
            </a:r>
            <a:endParaRPr lang="pl-PL" sz="1400" dirty="0" smtClean="0"/>
          </a:p>
          <a:p>
            <a:pPr marL="228600" indent="-228600" algn="l">
              <a:buAutoNum type="arabicParenR"/>
            </a:pPr>
            <a:r>
              <a:rPr lang="pl-PL" sz="1400" dirty="0" smtClean="0"/>
              <a:t>zastawu </a:t>
            </a:r>
            <a:r>
              <a:rPr lang="pl-PL" sz="1400" dirty="0"/>
              <a:t>rejestrowego na zasadach określonych w przepisach o zastawie rejestrowym i rejestrze zastawów; w przypadku gdy mienie objęte zastawem może stanowić przedmiot ubezpieczenia, zastaw jest ustanawiany wraz z cesją praw z polisy ubezpieczenia mienia będącego przedmiotem zastawu; </a:t>
            </a:r>
            <a:endParaRPr lang="pl-PL" sz="1400" dirty="0" smtClean="0"/>
          </a:p>
          <a:p>
            <a:pPr marL="228600" indent="-228600" algn="l">
              <a:buAutoNum type="arabicParenR"/>
            </a:pPr>
            <a:r>
              <a:rPr lang="pl-PL" sz="1400" dirty="0" smtClean="0"/>
              <a:t>przewłaszczenia </a:t>
            </a:r>
            <a:r>
              <a:rPr lang="pl-PL" sz="1400" dirty="0"/>
              <a:t>rzeczy ruchomych beneficjenta na zabezpieczenie</a:t>
            </a:r>
            <a:r>
              <a:rPr lang="pl-PL" sz="1400" dirty="0" smtClean="0"/>
              <a:t>; </a:t>
            </a:r>
          </a:p>
          <a:p>
            <a:pPr marL="228600" indent="-228600" algn="l">
              <a:buAutoNum type="arabicParenR"/>
            </a:pPr>
            <a:r>
              <a:rPr lang="pl-PL" sz="1400" dirty="0" smtClean="0"/>
              <a:t>hipoteki</a:t>
            </a:r>
            <a:r>
              <a:rPr lang="pl-PL" sz="1400" dirty="0"/>
              <a:t>; w przypadku gdy instytucja udzielająca dofinansowania uzna to za konieczne, hipoteka jest ustanawiana wraz z cesją praw z polisy ubezpieczenia nieruchomości będącej przedmiotem hipoteki; </a:t>
            </a:r>
            <a:endParaRPr lang="pl-PL" sz="1400" dirty="0" smtClean="0"/>
          </a:p>
          <a:p>
            <a:pPr marL="228600" indent="-228600" algn="l">
              <a:buAutoNum type="arabicParenR"/>
            </a:pPr>
            <a:r>
              <a:rPr lang="pl-PL" sz="1400" dirty="0" smtClean="0"/>
              <a:t>poręczenia </a:t>
            </a:r>
            <a:r>
              <a:rPr lang="pl-PL" sz="1400" dirty="0"/>
              <a:t>według prawa cywilnego.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965" y="419739"/>
            <a:ext cx="1566808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3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464097" y="391951"/>
            <a:ext cx="5408197" cy="628650"/>
          </a:xfrm>
        </p:spPr>
        <p:txBody>
          <a:bodyPr/>
          <a:lstStyle/>
          <a:p>
            <a:pPr algn="ctr"/>
            <a:r>
              <a:rPr lang="pl-PL" b="1" dirty="0" smtClean="0"/>
              <a:t>Podsumowanie</a:t>
            </a:r>
            <a:endParaRPr lang="pl-PL" b="1" dirty="0"/>
          </a:p>
          <a:p>
            <a:pPr algn="ctr"/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24144" y="2181138"/>
            <a:ext cx="10491787" cy="4588778"/>
          </a:xfrm>
        </p:spPr>
        <p:txBody>
          <a:bodyPr/>
          <a:lstStyle/>
          <a:p>
            <a:pPr algn="ctr"/>
            <a:r>
              <a:rPr lang="pl-PL" sz="2000" dirty="0" smtClean="0"/>
              <a:t>pomoc </a:t>
            </a:r>
            <a:r>
              <a:rPr lang="pl-PL" sz="2000" dirty="0"/>
              <a:t>kontekstowa w generatorze wniosków, w szczególności w zakładce: </a:t>
            </a:r>
            <a:endParaRPr lang="pl-PL" sz="2000" dirty="0" smtClean="0"/>
          </a:p>
          <a:p>
            <a:pPr algn="ctr"/>
            <a:r>
              <a:rPr lang="pl-PL" sz="2000" dirty="0" smtClean="0"/>
              <a:t>WARUNKI </a:t>
            </a:r>
            <a:r>
              <a:rPr lang="pl-PL" sz="2000" dirty="0"/>
              <a:t>FINANSOWANIA, DANE </a:t>
            </a:r>
            <a:r>
              <a:rPr lang="pl-PL" sz="2000" dirty="0" smtClean="0"/>
              <a:t>FINANSOWE, MONTAŻ FINANSOWY,</a:t>
            </a:r>
          </a:p>
          <a:p>
            <a:pPr algn="ctr"/>
            <a:r>
              <a:rPr lang="pl-PL" sz="2000" dirty="0" smtClean="0"/>
              <a:t> </a:t>
            </a:r>
            <a:r>
              <a:rPr lang="pl-PL" sz="2000" dirty="0"/>
              <a:t>także instrukcja sporządzenia studium wykonalności i modelu </a:t>
            </a:r>
            <a:r>
              <a:rPr lang="pl-PL" sz="2000" dirty="0" smtClean="0"/>
              <a:t>finansowego </a:t>
            </a:r>
          </a:p>
          <a:p>
            <a:pPr algn="ctr"/>
            <a:r>
              <a:rPr lang="pl-PL" sz="2000" dirty="0" smtClean="0"/>
              <a:t>(jeżeli wymagane).</a:t>
            </a:r>
            <a:endParaRPr lang="pl-PL" sz="2000" dirty="0"/>
          </a:p>
          <a:p>
            <a:pPr algn="ctr"/>
            <a:endParaRPr lang="pl-PL" sz="2000" dirty="0" smtClean="0">
              <a:solidFill>
                <a:srgbClr val="0070C0"/>
              </a:solidFill>
            </a:endParaRPr>
          </a:p>
          <a:p>
            <a:pPr algn="l"/>
            <a:endParaRPr lang="pl-PL" sz="2000" dirty="0"/>
          </a:p>
          <a:p>
            <a:endParaRPr lang="pl-PL" sz="2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5855" y="419739"/>
            <a:ext cx="1566808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7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464097" y="391951"/>
            <a:ext cx="6557488" cy="628650"/>
          </a:xfrm>
        </p:spPr>
        <p:txBody>
          <a:bodyPr/>
          <a:lstStyle/>
          <a:p>
            <a:pPr algn="ctr"/>
            <a:r>
              <a:rPr lang="pl-PL" b="1" dirty="0" smtClean="0"/>
              <a:t>Analiza finansowa - założenia 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24144" y="1020602"/>
            <a:ext cx="10491787" cy="5837398"/>
          </a:xfrm>
        </p:spPr>
        <p:txBody>
          <a:bodyPr/>
          <a:lstStyle/>
          <a:p>
            <a:pPr marL="457200" indent="-457200" algn="l">
              <a:buAutoNum type="arabicPeriod"/>
            </a:pPr>
            <a:r>
              <a:rPr lang="pl-PL" sz="2000" dirty="0" smtClean="0"/>
              <a:t>Projekty, dla których nie jest wymagane sporządzenie studium wykonalności i aktywnego modelu finansowego </a:t>
            </a:r>
            <a:r>
              <a:rPr lang="pl-PL" sz="2000" dirty="0" smtClean="0"/>
              <a:t>(=</a:t>
            </a:r>
            <a:r>
              <a:rPr lang="en-US" sz="2000" dirty="0" smtClean="0"/>
              <a:t> </a:t>
            </a:r>
            <a:r>
              <a:rPr lang="pl-PL" sz="2000" dirty="0" smtClean="0"/>
              <a:t>poprawa </a:t>
            </a:r>
            <a:r>
              <a:rPr lang="pl-PL" sz="2000" dirty="0" smtClean="0"/>
              <a:t>efektywności energetycznej w budynkach szkolnych/termomodernizacja</a:t>
            </a:r>
            <a:r>
              <a:rPr lang="pl-PL" sz="2000" dirty="0" smtClean="0"/>
              <a:t>)</a:t>
            </a:r>
            <a:r>
              <a:rPr lang="en-US" sz="2000" dirty="0" smtClean="0"/>
              <a:t>:</a:t>
            </a:r>
            <a:r>
              <a:rPr lang="pl-PL" sz="2000" dirty="0" smtClean="0"/>
              <a:t> </a:t>
            </a:r>
            <a:r>
              <a:rPr lang="pl-PL" sz="2000" dirty="0" smtClean="0"/>
              <a:t>wypełniana jest część finansowa wniosku o dofinansowanie:</a:t>
            </a:r>
          </a:p>
          <a:p>
            <a:pPr marL="457200" indent="-457200" algn="l">
              <a:buFont typeface="+mj-lt"/>
              <a:buAutoNum type="alphaLcParenR"/>
            </a:pPr>
            <a:r>
              <a:rPr lang="pl-PL" sz="2000" dirty="0" smtClean="0"/>
              <a:t>podmioty </a:t>
            </a:r>
            <a:r>
              <a:rPr lang="pl-PL" sz="2000" dirty="0"/>
              <a:t>oceniane na podstawie sprawozdań finansowych </a:t>
            </a:r>
            <a:r>
              <a:rPr lang="pl-PL" sz="2000" dirty="0" smtClean="0"/>
              <a:t>(rachunek zysków i strat, bilans, rachunek przepływów pieniężnych, przychody i koszty przedsięwzięcia),</a:t>
            </a:r>
          </a:p>
          <a:p>
            <a:pPr marL="457200" indent="-457200" algn="l">
              <a:buFont typeface="+mj-lt"/>
              <a:buAutoNum type="alphaLcParenR"/>
            </a:pPr>
            <a:r>
              <a:rPr lang="pl-PL" sz="2000" dirty="0"/>
              <a:t>p</a:t>
            </a:r>
            <a:r>
              <a:rPr lang="pl-PL" sz="2000" dirty="0" smtClean="0"/>
              <a:t>odmioty oceniane </a:t>
            </a:r>
            <a:r>
              <a:rPr lang="pl-PL" sz="2000" dirty="0"/>
              <a:t>na podstawie budżetu i Wieloletniej Prognozy </a:t>
            </a:r>
            <a:r>
              <a:rPr lang="pl-PL" sz="2000" dirty="0" smtClean="0"/>
              <a:t>Finansowej (budżet, przychody i koszty przedsięwzięcia).</a:t>
            </a:r>
            <a:endParaRPr lang="pl-PL" sz="2000" dirty="0"/>
          </a:p>
          <a:p>
            <a:pPr algn="l"/>
            <a:r>
              <a:rPr lang="pl-PL" sz="2000" dirty="0" smtClean="0"/>
              <a:t>2. Okres </a:t>
            </a:r>
            <a:r>
              <a:rPr lang="pl-PL" sz="2000" dirty="0"/>
              <a:t>prognozy danych finansowych:</a:t>
            </a:r>
          </a:p>
          <a:p>
            <a:pPr marL="457200" indent="-457200" algn="l">
              <a:buAutoNum type="alphaLcParenR"/>
            </a:pPr>
            <a:r>
              <a:rPr lang="pl-PL" sz="2000" dirty="0" smtClean="0"/>
              <a:t>10 lat dla termomodernizacji,</a:t>
            </a:r>
          </a:p>
          <a:p>
            <a:pPr marL="457200" indent="-457200" algn="l">
              <a:lnSpc>
                <a:spcPct val="100000"/>
              </a:lnSpc>
              <a:buAutoNum type="alphaLcParenR"/>
            </a:pPr>
            <a:r>
              <a:rPr lang="pl-PL" sz="2000" dirty="0" smtClean="0"/>
              <a:t>20 lat dla kogeneracji i miejskich systemów ciepłowniczych </a:t>
            </a:r>
            <a:r>
              <a:rPr lang="pl-PL" altLang="pl-PL" sz="2000" dirty="0" smtClean="0"/>
              <a:t>(liczone od  </a:t>
            </a:r>
            <a:r>
              <a:rPr lang="pl-PL" altLang="pl-PL" sz="2000" dirty="0"/>
              <a:t>złożenia  wniosku  lub  od  planowanego  momentu  </a:t>
            </a:r>
            <a:r>
              <a:rPr lang="pl-PL" altLang="pl-PL" sz="2000" dirty="0" smtClean="0"/>
              <a:t>rozpoczęcia robót budowlanych); </a:t>
            </a:r>
            <a:r>
              <a:rPr lang="pl-PL" altLang="pl-PL" sz="2000" i="1" dirty="0" smtClean="0"/>
              <a:t>aktywny model finansowy</a:t>
            </a:r>
            <a:endParaRPr lang="pl-PL" sz="2000" i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077" y="419739"/>
            <a:ext cx="1566808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9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464096" y="391951"/>
            <a:ext cx="7648057" cy="628650"/>
          </a:xfrm>
        </p:spPr>
        <p:txBody>
          <a:bodyPr/>
          <a:lstStyle/>
          <a:p>
            <a:pPr algn="ctr"/>
            <a:r>
              <a:rPr lang="pl-PL" b="1" dirty="0" smtClean="0"/>
              <a:t>Analiza finansowa - założenia cd.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24144" y="1020601"/>
            <a:ext cx="10491787" cy="5749315"/>
          </a:xfrm>
        </p:spPr>
        <p:txBody>
          <a:bodyPr/>
          <a:lstStyle/>
          <a:p>
            <a:r>
              <a:rPr lang="pl-PL" sz="2000" dirty="0" smtClean="0"/>
              <a:t>3.</a:t>
            </a:r>
            <a:r>
              <a:rPr lang="pl-PL" sz="2000" dirty="0"/>
              <a:t> </a:t>
            </a:r>
            <a:r>
              <a:rPr lang="pl-PL" sz="2000" dirty="0" smtClean="0"/>
              <a:t>Jeżeli </a:t>
            </a:r>
            <a:r>
              <a:rPr lang="pl-PL" sz="2000" dirty="0"/>
              <a:t>planowane jest zaciągnięcie pożyczki ze środków NFOŚiGW to prognoza finansowa musi zostać przedstawiona na cały </a:t>
            </a:r>
            <a:r>
              <a:rPr lang="pl-PL" sz="2000" dirty="0" smtClean="0"/>
              <a:t>planowany okres </a:t>
            </a:r>
            <a:r>
              <a:rPr lang="pl-PL" sz="2000" dirty="0"/>
              <a:t>spłaty pożyczki jeżeli będzie </a:t>
            </a:r>
            <a:r>
              <a:rPr lang="pl-PL" sz="2000" dirty="0" smtClean="0"/>
              <a:t>dłuższy niż wskazane wyżej </a:t>
            </a:r>
            <a:r>
              <a:rPr lang="pl-PL" sz="2000" dirty="0" smtClean="0"/>
              <a:t>10/20 </a:t>
            </a:r>
            <a:r>
              <a:rPr lang="pl-PL" sz="2000" dirty="0" smtClean="0"/>
              <a:t>lat (maksymalny dopuszczalny okres finansowania pożyczką rozumiany jako okres wypłat, karencji w spłacie kapitału i spłaty kapitału określony jest w programie priorytetowym i musi być zgodny z warunkami tam wskazanymi). </a:t>
            </a:r>
          </a:p>
          <a:p>
            <a:r>
              <a:rPr lang="pl-PL" sz="2000" dirty="0" smtClean="0"/>
              <a:t>4. </a:t>
            </a:r>
            <a:r>
              <a:rPr lang="pl-PL" sz="2000" b="1" u="sng" dirty="0" smtClean="0"/>
              <a:t>Szczegółowe założenia dla projektów dotyczących </a:t>
            </a:r>
            <a:r>
              <a:rPr lang="pl-PL" altLang="pl-PL" sz="2000" b="1" u="sng" dirty="0" smtClean="0"/>
              <a:t>kogeneracji i miejskich </a:t>
            </a:r>
          </a:p>
          <a:p>
            <a:r>
              <a:rPr lang="pl-PL" altLang="pl-PL" sz="2000" b="1" dirty="0"/>
              <a:t> </a:t>
            </a:r>
            <a:r>
              <a:rPr lang="pl-PL" altLang="pl-PL" sz="2000" b="1" dirty="0" smtClean="0"/>
              <a:t>   </a:t>
            </a:r>
            <a:r>
              <a:rPr lang="pl-PL" altLang="pl-PL" sz="2000" b="1" u="sng" dirty="0" smtClean="0"/>
              <a:t>systemów ciepłowniczych:</a:t>
            </a:r>
            <a:endParaRPr lang="pl-PL" sz="2000" b="1" u="sng" dirty="0" smtClean="0"/>
          </a:p>
          <a:p>
            <a:pPr marL="457200" indent="-457200">
              <a:buFont typeface="+mj-lt"/>
              <a:buAutoNum type="alphaLcParenR"/>
            </a:pPr>
            <a:r>
              <a:rPr lang="pl-PL" altLang="pl-PL" sz="2000" dirty="0"/>
              <a:t>a</a:t>
            </a:r>
            <a:r>
              <a:rPr lang="pl-PL" altLang="pl-PL" sz="2000" dirty="0" smtClean="0"/>
              <a:t>ktywny arkusz kalkulacyjny zawierać </a:t>
            </a:r>
            <a:r>
              <a:rPr lang="pl-PL" altLang="pl-PL" sz="2000" dirty="0" smtClean="0"/>
              <a:t>ma </a:t>
            </a:r>
            <a:r>
              <a:rPr lang="pl-PL" altLang="pl-PL" sz="2000" dirty="0"/>
              <a:t>model finansowo-ekonomiczny z odblokowanymi formułami umożliwiającymi prześledzenie poprawności obliczeń oraz </a:t>
            </a:r>
            <a:r>
              <a:rPr lang="pl-PL" altLang="pl-PL" sz="2000" dirty="0" smtClean="0"/>
              <a:t>tabele finansowe (wyniki – wg wzorca jak z wniosku o dotację) </a:t>
            </a:r>
            <a:r>
              <a:rPr lang="pl-PL" altLang="pl-PL" sz="2000" dirty="0"/>
              <a:t>zawierającymi prognozy sprawozdań finansowych sporządzonych na okres </a:t>
            </a:r>
            <a:r>
              <a:rPr lang="pl-PL" altLang="pl-PL" sz="2000" dirty="0" smtClean="0"/>
              <a:t>odniesienia,</a:t>
            </a:r>
            <a:endParaRPr lang="pl-PL" sz="2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2633" y="419739"/>
            <a:ext cx="1566808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2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464096" y="391951"/>
            <a:ext cx="7648057" cy="628650"/>
          </a:xfrm>
        </p:spPr>
        <p:txBody>
          <a:bodyPr/>
          <a:lstStyle/>
          <a:p>
            <a:pPr algn="ctr"/>
            <a:r>
              <a:rPr lang="pl-PL" b="1" dirty="0" smtClean="0"/>
              <a:t>Analiza finansowa - założenia cd.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24144" y="1133824"/>
            <a:ext cx="10491787" cy="5636092"/>
          </a:xfrm>
        </p:spPr>
        <p:txBody>
          <a:bodyPr/>
          <a:lstStyle/>
          <a:p>
            <a:pPr marL="457200" indent="-457200">
              <a:buFont typeface="+mj-lt"/>
              <a:buAutoNum type="alphaLcParenR" startAt="2"/>
            </a:pPr>
            <a:r>
              <a:rPr lang="pl-PL" altLang="pl-PL" sz="2000" dirty="0" smtClean="0"/>
              <a:t>aktywny arkusz kalkulacyjny zawierać ma  </a:t>
            </a:r>
            <a:r>
              <a:rPr lang="pl-PL" altLang="pl-PL" sz="2000" dirty="0"/>
              <a:t>model finansowo-ekonomiczny z odblokowanymi formułami umożliwiającymi prześledzenie poprawności obliczeń oraz </a:t>
            </a:r>
            <a:r>
              <a:rPr lang="pl-PL" altLang="pl-PL" sz="2000" dirty="0" smtClean="0"/>
              <a:t>tabele finansowe (wyniki – wg wzorca jak z wniosku o dotację) </a:t>
            </a:r>
            <a:r>
              <a:rPr lang="pl-PL" altLang="pl-PL" sz="2000" dirty="0"/>
              <a:t>zawierającymi prognozy sprawozdań finansowych sporządzonych na okres </a:t>
            </a:r>
            <a:r>
              <a:rPr lang="pl-PL" altLang="pl-PL" sz="2000" dirty="0" smtClean="0"/>
              <a:t>odniesienia,</a:t>
            </a:r>
          </a:p>
          <a:p>
            <a:pPr marL="457200" indent="-457200">
              <a:buFont typeface="+mj-lt"/>
              <a:buAutoNum type="alphaLcParenR" startAt="2"/>
            </a:pPr>
            <a:r>
              <a:rPr lang="pl-PL" altLang="pl-PL" sz="2000" dirty="0"/>
              <a:t>ceny: </a:t>
            </a:r>
            <a:r>
              <a:rPr lang="pl-PL" altLang="pl-PL" sz="2000" b="1" dirty="0"/>
              <a:t>stałe, </a:t>
            </a:r>
            <a:r>
              <a:rPr lang="pl-PL" altLang="pl-PL" sz="2000" b="1" dirty="0" smtClean="0"/>
              <a:t>netto,</a:t>
            </a:r>
          </a:p>
          <a:p>
            <a:pPr marL="457200" indent="-457200">
              <a:buFont typeface="+mj-lt"/>
              <a:buAutoNum type="alphaLcParenR" startAt="2"/>
            </a:pPr>
            <a:r>
              <a:rPr lang="pl-PL" altLang="pl-PL" sz="2000" dirty="0"/>
              <a:t>finansowa stopa dyskontowa: </a:t>
            </a:r>
            <a:r>
              <a:rPr lang="pl-PL" altLang="pl-PL" sz="2000" b="1" dirty="0"/>
              <a:t>4</a:t>
            </a:r>
            <a:r>
              <a:rPr lang="pl-PL" altLang="pl-PL" sz="2000" b="1" dirty="0" smtClean="0"/>
              <a:t>%,</a:t>
            </a:r>
          </a:p>
          <a:p>
            <a:pPr marL="457200" indent="-457200">
              <a:buFont typeface="+mj-lt"/>
              <a:buAutoNum type="alphaLcParenR" startAt="2"/>
            </a:pPr>
            <a:r>
              <a:rPr lang="pl-PL" altLang="pl-PL" sz="2000" dirty="0"/>
              <a:t>okres odniesienia dla analizy finansowej: </a:t>
            </a:r>
            <a:r>
              <a:rPr lang="pl-PL" altLang="pl-PL" sz="2000" b="1" dirty="0"/>
              <a:t>20 lat</a:t>
            </a:r>
            <a:r>
              <a:rPr lang="pl-PL" altLang="pl-PL" sz="2000" dirty="0"/>
              <a:t> (od  złożenia  wniosku  lub  od  planowanego  momentu  </a:t>
            </a:r>
            <a:r>
              <a:rPr lang="pl-PL" altLang="pl-PL" sz="2000" dirty="0" smtClean="0"/>
              <a:t>rozpoczęcia robót budowlanych),</a:t>
            </a:r>
          </a:p>
          <a:p>
            <a:pPr marL="457200" indent="-457200">
              <a:buFont typeface="+mj-lt"/>
              <a:buAutoNum type="alphaLcParenR" startAt="2"/>
            </a:pPr>
            <a:r>
              <a:rPr lang="pl-PL" altLang="pl-PL" sz="2000" dirty="0"/>
              <a:t>okres odniesienia dla analizy trwałości: </a:t>
            </a:r>
            <a:r>
              <a:rPr lang="pl-PL" altLang="pl-PL" sz="2000" b="1" dirty="0"/>
              <a:t>20 lat </a:t>
            </a:r>
            <a:r>
              <a:rPr lang="pl-PL" altLang="pl-PL" sz="2000" dirty="0"/>
              <a:t>(jednak nie krótszy niż okres spłaty pożyczki </a:t>
            </a:r>
            <a:r>
              <a:rPr lang="pl-PL" altLang="pl-PL" sz="2000" dirty="0" smtClean="0"/>
              <a:t>NFOŚiGW jeżeli planowana),</a:t>
            </a:r>
          </a:p>
          <a:p>
            <a:pPr marL="457200" indent="-457200">
              <a:buFont typeface="+mj-lt"/>
              <a:buAutoNum type="alphaLcParenR" startAt="2"/>
            </a:pPr>
            <a:r>
              <a:rPr lang="pl-PL" altLang="pl-PL" sz="2000" dirty="0"/>
              <a:t>plan inwestycyjny z rozbiciem na koszty kwalifikowane i </a:t>
            </a:r>
            <a:r>
              <a:rPr lang="pl-PL" altLang="pl-PL" sz="2000" dirty="0" smtClean="0"/>
              <a:t>niekwalifikowane,</a:t>
            </a:r>
          </a:p>
          <a:p>
            <a:pPr marL="457200" indent="-457200">
              <a:buFont typeface="+mj-lt"/>
              <a:buAutoNum type="alphaLcParenR" startAt="2"/>
            </a:pPr>
            <a:r>
              <a:rPr lang="pl-PL" altLang="pl-PL" sz="2000" dirty="0"/>
              <a:t>plan finansowania przedsięwzięcia - struktura i źródła </a:t>
            </a:r>
            <a:r>
              <a:rPr lang="pl-PL" altLang="pl-PL" sz="2000" dirty="0" smtClean="0"/>
              <a:t>finansowania,</a:t>
            </a:r>
          </a:p>
          <a:p>
            <a:pPr marL="457200" indent="-457200">
              <a:buFont typeface="+mj-lt"/>
              <a:buAutoNum type="alphaLcParenR" startAt="2"/>
            </a:pPr>
            <a:endParaRPr lang="pl-PL" altLang="pl-PL" sz="2000" dirty="0"/>
          </a:p>
          <a:p>
            <a:pPr marL="457200" indent="-457200">
              <a:buFont typeface="+mj-lt"/>
              <a:buAutoNum type="alphaLcParenR" startAt="2"/>
            </a:pPr>
            <a:endParaRPr lang="pl-PL" sz="2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409" y="419739"/>
            <a:ext cx="1566808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0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b="1" dirty="0" smtClean="0"/>
              <a:t>Analiza finansowa - założenia cd</a:t>
            </a:r>
            <a:r>
              <a:rPr lang="pl-PL" b="1" dirty="0"/>
              <a:t>.</a:t>
            </a:r>
          </a:p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890588" y="1124125"/>
            <a:ext cx="10491787" cy="5066338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buFont typeface="+mj-lt"/>
              <a:buAutoNum type="alphaLcParenR" startAt="9"/>
              <a:tabLst>
                <a:tab pos="1258888" algn="l"/>
              </a:tabLst>
            </a:pPr>
            <a:r>
              <a:rPr lang="pl-PL" altLang="pl-PL" sz="2000" dirty="0"/>
              <a:t>analiza popytu, w tym:</a:t>
            </a:r>
          </a:p>
          <a:p>
            <a:pPr lvl="1">
              <a:spcBef>
                <a:spcPts val="600"/>
              </a:spcBef>
              <a:tabLst>
                <a:tab pos="1258888" algn="l"/>
              </a:tabLst>
            </a:pPr>
            <a:r>
              <a:rPr lang="pl-PL" altLang="pl-PL" sz="2000" dirty="0"/>
              <a:t>uwarunkowania społeczno-gospodarcze realizacji przedsięwzięcia </a:t>
            </a:r>
          </a:p>
          <a:p>
            <a:pPr lvl="1">
              <a:spcBef>
                <a:spcPts val="600"/>
              </a:spcBef>
              <a:tabLst>
                <a:tab pos="1258888" algn="l"/>
              </a:tabLst>
            </a:pPr>
            <a:r>
              <a:rPr lang="pl-PL" altLang="pl-PL" sz="2000" dirty="0"/>
              <a:t>struktura i skala działalności gospodarczej w regionie </a:t>
            </a:r>
          </a:p>
          <a:p>
            <a:pPr lvl="1">
              <a:spcBef>
                <a:spcPts val="600"/>
              </a:spcBef>
              <a:tabLst>
                <a:tab pos="1258888" algn="l"/>
              </a:tabLst>
            </a:pPr>
            <a:r>
              <a:rPr lang="pl-PL" altLang="pl-PL" sz="2000" dirty="0"/>
              <a:t>prognozy i strategie rozwojowe dla regionu </a:t>
            </a:r>
          </a:p>
          <a:p>
            <a:pPr lvl="1">
              <a:spcBef>
                <a:spcPts val="600"/>
              </a:spcBef>
              <a:tabLst>
                <a:tab pos="1258888" algn="l"/>
              </a:tabLst>
            </a:pPr>
            <a:r>
              <a:rPr lang="pl-PL" altLang="pl-PL" sz="2000" dirty="0"/>
              <a:t>prognozy demograficzne z uwzględnieniem ruchów migracyjnych </a:t>
            </a:r>
          </a:p>
          <a:p>
            <a:pPr lvl="1">
              <a:spcBef>
                <a:spcPts val="600"/>
              </a:spcBef>
              <a:tabLst>
                <a:tab pos="1258888" algn="l"/>
              </a:tabLst>
            </a:pPr>
            <a:r>
              <a:rPr lang="pl-PL" altLang="pl-PL" sz="2000" dirty="0"/>
              <a:t>identyfikacja aktualnej liczby odbiorców indywidualnych oraz instytucjonalnych</a:t>
            </a:r>
          </a:p>
          <a:p>
            <a:pPr lvl="1">
              <a:spcBef>
                <a:spcPts val="600"/>
              </a:spcBef>
              <a:tabLst>
                <a:tab pos="1258888" algn="l"/>
              </a:tabLst>
            </a:pPr>
            <a:r>
              <a:rPr lang="pl-PL" altLang="pl-PL" sz="2000" dirty="0"/>
              <a:t>zgłaszany bieżący i przyszły popyt </a:t>
            </a:r>
          </a:p>
          <a:p>
            <a:pPr lvl="1">
              <a:spcBef>
                <a:spcPts val="600"/>
              </a:spcBef>
              <a:tabLst>
                <a:tab pos="1258888" algn="l"/>
              </a:tabLst>
            </a:pPr>
            <a:r>
              <a:rPr lang="pl-PL" altLang="pl-PL" sz="2000" dirty="0"/>
              <a:t>prognozy jakościowe i ilościowe zapotrzebowanie na usługi </a:t>
            </a:r>
          </a:p>
          <a:p>
            <a:pPr marL="457200" indent="-457200">
              <a:spcBef>
                <a:spcPts val="600"/>
              </a:spcBef>
              <a:buFont typeface="+mj-lt"/>
              <a:buAutoNum type="alphaLcParenR" startAt="10"/>
              <a:tabLst>
                <a:tab pos="1258888" algn="l"/>
              </a:tabLst>
            </a:pPr>
            <a:r>
              <a:rPr lang="pl-PL" altLang="pl-PL" sz="2000" dirty="0" smtClean="0"/>
              <a:t>prognoza </a:t>
            </a:r>
            <a:r>
              <a:rPr lang="pl-PL" altLang="pl-PL" sz="2000" dirty="0"/>
              <a:t>przychodów oraz kosztów w analizowanym okresie – w oparciu o analizę rynku (w tym popytu) uzasadniającą przyjęte </a:t>
            </a:r>
            <a:r>
              <a:rPr lang="pl-PL" altLang="pl-PL" sz="2000" dirty="0" smtClean="0"/>
              <a:t>wartości, </a:t>
            </a:r>
          </a:p>
          <a:p>
            <a:pPr marL="457200" indent="-457200">
              <a:spcBef>
                <a:spcPts val="600"/>
              </a:spcBef>
              <a:buFont typeface="+mj-lt"/>
              <a:buAutoNum type="alphaLcParenR" startAt="10"/>
              <a:tabLst>
                <a:tab pos="1258888" algn="l"/>
              </a:tabLst>
            </a:pPr>
            <a:r>
              <a:rPr lang="pl-PL" altLang="pl-PL" sz="2000" dirty="0"/>
              <a:t>sytuacja finansowa Wnioskodawcy - w okresie bieżącym oraz za trzy lata wstecz (bilans, rachunek zysków i strat, rachunek przepływów pieniężnych</a:t>
            </a:r>
            <a:r>
              <a:rPr lang="pl-PL" altLang="pl-PL" sz="2000" dirty="0" smtClean="0"/>
              <a:t>),</a:t>
            </a:r>
            <a:endParaRPr lang="pl-PL" sz="2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077" y="419739"/>
            <a:ext cx="1566808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5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b="1" dirty="0" smtClean="0"/>
              <a:t>Analiza finansowa - założenia cd</a:t>
            </a:r>
            <a:r>
              <a:rPr lang="pl-PL" b="1" dirty="0"/>
              <a:t>.</a:t>
            </a:r>
          </a:p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890588" y="1124125"/>
            <a:ext cx="10491787" cy="5066338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buFont typeface="+mj-lt"/>
              <a:buAutoNum type="alphaLcParenR" startAt="12"/>
              <a:tabLst>
                <a:tab pos="1258888" algn="l"/>
              </a:tabLst>
            </a:pPr>
            <a:r>
              <a:rPr lang="pl-PL" altLang="pl-PL" sz="2000" dirty="0" smtClean="0"/>
              <a:t>prognoza sprawozdań finansowych w okresie odniesienia,</a:t>
            </a:r>
          </a:p>
          <a:p>
            <a:pPr marL="457200" indent="-457200">
              <a:spcBef>
                <a:spcPts val="600"/>
              </a:spcBef>
              <a:buFont typeface="+mj-lt"/>
              <a:buAutoNum type="alphaLcParenR" startAt="12"/>
              <a:tabLst>
                <a:tab pos="1258888" algn="l"/>
              </a:tabLst>
            </a:pPr>
            <a:r>
              <a:rPr lang="pl-PL" altLang="pl-PL" sz="2000" dirty="0"/>
              <a:t>a</a:t>
            </a:r>
            <a:r>
              <a:rPr lang="pl-PL" altLang="pl-PL" sz="2000" dirty="0" smtClean="0"/>
              <a:t>naliza wskaźnikowa (m.in. wskaźnik </a:t>
            </a:r>
            <a:r>
              <a:rPr lang="pl-PL" altLang="pl-PL" sz="2000" dirty="0" smtClean="0">
                <a:latin typeface="Calibri" panose="020F0502020204030204" pitchFamily="34" charset="0"/>
              </a:rPr>
              <a:t>WPOD </a:t>
            </a:r>
            <a:r>
              <a:rPr lang="pl-PL" altLang="pl-PL" sz="2000" dirty="0">
                <a:latin typeface="Calibri" panose="020F0502020204030204" pitchFamily="34" charset="0"/>
              </a:rPr>
              <a:t>≥ 1,2 </a:t>
            </a:r>
            <a:r>
              <a:rPr lang="pl-PL" altLang="pl-PL" sz="2000" dirty="0" smtClean="0">
                <a:latin typeface="Calibri" panose="020F0502020204030204" pitchFamily="34" charset="0"/>
              </a:rPr>
              <a:t>/ dla </a:t>
            </a:r>
            <a:r>
              <a:rPr lang="pl-PL" altLang="pl-PL" sz="2000" i="1" dirty="0" err="1" smtClean="0">
                <a:latin typeface="Calibri" panose="020F0502020204030204" pitchFamily="34" charset="0"/>
              </a:rPr>
              <a:t>project</a:t>
            </a:r>
            <a:r>
              <a:rPr lang="pl-PL" altLang="pl-PL" sz="2000" i="1" dirty="0" smtClean="0">
                <a:latin typeface="Calibri" panose="020F0502020204030204" pitchFamily="34" charset="0"/>
              </a:rPr>
              <a:t> </a:t>
            </a:r>
            <a:r>
              <a:rPr lang="pl-PL" altLang="pl-PL" sz="2000" i="1" dirty="0" err="1" smtClean="0">
                <a:latin typeface="Calibri" panose="020F0502020204030204" pitchFamily="34" charset="0"/>
              </a:rPr>
              <a:t>finance</a:t>
            </a:r>
            <a:r>
              <a:rPr lang="pl-PL" altLang="pl-PL" sz="2000" i="1" dirty="0" smtClean="0">
                <a:latin typeface="Calibri" panose="020F0502020204030204" pitchFamily="34" charset="0"/>
              </a:rPr>
              <a:t> </a:t>
            </a:r>
            <a:r>
              <a:rPr lang="pl-PL" altLang="pl-PL" sz="2000" dirty="0">
                <a:latin typeface="Calibri" panose="020F0502020204030204" pitchFamily="34" charset="0"/>
              </a:rPr>
              <a:t>WPOD ≥ 1,5 </a:t>
            </a:r>
            <a:r>
              <a:rPr lang="pl-PL" altLang="pl-PL" sz="2000" dirty="0" smtClean="0">
                <a:latin typeface="Calibri" panose="020F0502020204030204" pitchFamily="34" charset="0"/>
              </a:rPr>
              <a:t>)</a:t>
            </a:r>
            <a:r>
              <a:rPr lang="pl-PL" altLang="pl-PL" sz="2000" dirty="0" smtClean="0"/>
              <a:t>,</a:t>
            </a:r>
          </a:p>
          <a:p>
            <a:pPr marL="457200" indent="-457200">
              <a:spcBef>
                <a:spcPts val="600"/>
              </a:spcBef>
              <a:buFont typeface="+mj-lt"/>
              <a:buAutoNum type="alphaLcParenR" startAt="12"/>
              <a:tabLst>
                <a:tab pos="1258888" algn="l"/>
              </a:tabLst>
            </a:pPr>
            <a:r>
              <a:rPr lang="pl-PL" altLang="pl-PL" sz="2000" dirty="0" smtClean="0"/>
              <a:t>wskaźniki </a:t>
            </a:r>
            <a:r>
              <a:rPr lang="pl-PL" altLang="pl-PL" sz="2000" dirty="0"/>
              <a:t>efektywności finansowej </a:t>
            </a:r>
            <a:r>
              <a:rPr lang="pl-PL" altLang="pl-PL" sz="2000" dirty="0" smtClean="0"/>
              <a:t>projektu,</a:t>
            </a:r>
          </a:p>
          <a:p>
            <a:pPr marL="457200" indent="-457200">
              <a:spcBef>
                <a:spcPts val="600"/>
              </a:spcBef>
              <a:buFont typeface="+mj-lt"/>
              <a:buAutoNum type="alphaLcParenR" startAt="12"/>
              <a:tabLst>
                <a:tab pos="1258888" algn="l"/>
              </a:tabLst>
            </a:pPr>
            <a:r>
              <a:rPr lang="pl-PL" altLang="pl-PL" sz="2000" dirty="0"/>
              <a:t>analiza finansowej trwałości inwestycji - wykazanie, że zostały zapewnione zasoby finansowe na realizację a następnie eksploatację projektu w okresie </a:t>
            </a:r>
            <a:r>
              <a:rPr lang="pl-PL" altLang="pl-PL" sz="2000" dirty="0" smtClean="0"/>
              <a:t>odniesienia,</a:t>
            </a:r>
          </a:p>
          <a:p>
            <a:pPr marL="457200" indent="-457200">
              <a:spcBef>
                <a:spcPts val="600"/>
              </a:spcBef>
              <a:buFont typeface="+mj-lt"/>
              <a:buAutoNum type="alphaLcParenR" startAt="12"/>
              <a:tabLst>
                <a:tab pos="1258888" algn="l"/>
              </a:tabLst>
            </a:pPr>
            <a:r>
              <a:rPr lang="pl-PL" altLang="pl-PL" sz="2000" dirty="0"/>
              <a:t>analiza ryzyka i </a:t>
            </a:r>
            <a:r>
              <a:rPr lang="pl-PL" altLang="pl-PL" sz="2000" dirty="0" smtClean="0"/>
              <a:t>wrażliwości (m.in. czy </a:t>
            </a:r>
            <a:r>
              <a:rPr lang="pl-PL" altLang="pl-PL" sz="2000" dirty="0"/>
              <a:t>określone czynniki ryzyka nie spowodują utraty płynności </a:t>
            </a:r>
            <a:r>
              <a:rPr lang="pl-PL" altLang="pl-PL" sz="2000" dirty="0" smtClean="0"/>
              <a:t>finansowej),</a:t>
            </a:r>
          </a:p>
          <a:p>
            <a:pPr marL="457200" indent="-457200">
              <a:spcBef>
                <a:spcPts val="600"/>
              </a:spcBef>
              <a:buFont typeface="+mj-lt"/>
              <a:buAutoNum type="alphaLcParenR" startAt="12"/>
              <a:tabLst>
                <a:tab pos="1258888" algn="l"/>
              </a:tabLst>
            </a:pPr>
            <a:r>
              <a:rPr lang="pl-PL" altLang="pl-PL" sz="2000" dirty="0"/>
              <a:t>syntetyczna ocena wyników analizy finansowej</a:t>
            </a:r>
          </a:p>
          <a:p>
            <a:pPr>
              <a:spcBef>
                <a:spcPts val="600"/>
              </a:spcBef>
              <a:tabLst>
                <a:tab pos="1258888" algn="l"/>
              </a:tabLst>
            </a:pPr>
            <a:endParaRPr lang="pl-PL" altLang="pl-PL" sz="2000" dirty="0"/>
          </a:p>
          <a:p>
            <a:pPr algn="ctr">
              <a:spcBef>
                <a:spcPts val="600"/>
              </a:spcBef>
              <a:tabLst>
                <a:tab pos="1258888" algn="l"/>
              </a:tabLst>
            </a:pPr>
            <a:r>
              <a:rPr lang="pl-PL" altLang="pl-PL" sz="2000" dirty="0" smtClean="0"/>
              <a:t>= studium wykonalności (wymagany zakres w Instrukcji)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853" y="419739"/>
            <a:ext cx="1566808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2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464097" y="391951"/>
            <a:ext cx="4700086" cy="628650"/>
          </a:xfrm>
        </p:spPr>
        <p:txBody>
          <a:bodyPr/>
          <a:lstStyle/>
          <a:p>
            <a:pPr algn="ctr"/>
            <a:r>
              <a:rPr lang="pl-PL" b="1" dirty="0"/>
              <a:t>Klimat</a:t>
            </a:r>
            <a:r>
              <a:rPr lang="pl-PL" dirty="0" smtClean="0"/>
              <a:t> </a:t>
            </a:r>
            <a:r>
              <a:rPr lang="pl-PL" b="1" dirty="0" smtClean="0"/>
              <a:t>i Środowisko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890588" y="1471749"/>
            <a:ext cx="10491787" cy="4718714"/>
          </a:xfrm>
        </p:spPr>
        <p:txBody>
          <a:bodyPr/>
          <a:lstStyle/>
          <a:p>
            <a:r>
              <a:rPr lang="pl-PL" sz="2000" dirty="0" smtClean="0"/>
              <a:t>Przedsięwzięcie inwestycyjne:</a:t>
            </a:r>
          </a:p>
          <a:p>
            <a:r>
              <a:rPr lang="pl-PL" sz="2000" dirty="0" smtClean="0"/>
              <a:t>przedsięwzięcie, </a:t>
            </a:r>
            <a:r>
              <a:rPr lang="pl-PL" sz="2000" dirty="0"/>
              <a:t>w którym ponad 50% kosztów kwalifikowanych stanowi koszt: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dirty="0" smtClean="0"/>
              <a:t>środków </a:t>
            </a:r>
            <a:r>
              <a:rPr lang="pl-PL" sz="2000" dirty="0"/>
              <a:t>trwałych, bądź ich ulepszenia polegającego w szczególności na zakupie, budowie, przebudowie, rozbudowie, rekonstrukcji, adaptacji lub modernizacji, rekultywacji, rewitalizacji, podsadzaniu, </a:t>
            </a:r>
            <a:r>
              <a:rPr lang="pl-PL" sz="2000" dirty="0" err="1"/>
              <a:t>renaturyzacji</a:t>
            </a:r>
            <a:r>
              <a:rPr lang="pl-PL" sz="2000" dirty="0"/>
              <a:t>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dirty="0" smtClean="0"/>
              <a:t>dostawy/zakupu/wytworzenia </a:t>
            </a:r>
            <a:r>
              <a:rPr lang="pl-PL" sz="2000" dirty="0"/>
              <a:t>wyposażenia/usprzętowienia,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dirty="0" smtClean="0"/>
              <a:t>wartości </a:t>
            </a:r>
            <a:r>
              <a:rPr lang="pl-PL" sz="2000" dirty="0"/>
              <a:t>niematerialnych i prawnych, które będą wykorzystane do produkcji nowych lub ulepszonych produktów lub technologii.</a:t>
            </a:r>
          </a:p>
          <a:p>
            <a:endParaRPr lang="pl-PL" sz="2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5784" y="447527"/>
            <a:ext cx="1566808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0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b="1" dirty="0"/>
              <a:t>Najczęściej </a:t>
            </a:r>
            <a:r>
              <a:rPr lang="pl-PL" b="1" dirty="0" smtClean="0"/>
              <a:t>popełniane </a:t>
            </a:r>
            <a:r>
              <a:rPr lang="pl-PL" b="1" dirty="0"/>
              <a:t>błędy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24144" y="1133824"/>
            <a:ext cx="10491787" cy="563609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pl-PL" altLang="pl-PL" sz="1800" dirty="0"/>
              <a:t>Niespójność danych pomiędzy wnioskiem o dofinansowanie a załącznikami do wniosku.</a:t>
            </a:r>
          </a:p>
          <a:p>
            <a:pPr marL="457200" indent="-457200">
              <a:buFont typeface="+mj-lt"/>
              <a:buAutoNum type="arabicPeriod"/>
            </a:pPr>
            <a:r>
              <a:rPr lang="pl-PL" altLang="pl-PL" sz="1800" dirty="0"/>
              <a:t>Nierzetelnie i niewiarygodnie udokumentowane założenia dla struktury przychodowo-kosztowej projektu – np. jeżeli przyjęte wartości/ceny wnikają z zawartych umów/listów intencyjnych dokumenty takie powinny być załączone do wniosku.</a:t>
            </a:r>
          </a:p>
          <a:p>
            <a:pPr marL="457200" indent="-457200">
              <a:buFont typeface="+mj-lt"/>
              <a:buAutoNum type="arabicPeriod"/>
            </a:pPr>
            <a:r>
              <a:rPr lang="pl-PL" altLang="pl-PL" sz="1800" dirty="0"/>
              <a:t>Brak odpowiedniego, szczegółowego rozpisania kosztów jednostkowych realizacji inwestycji </a:t>
            </a:r>
            <a:r>
              <a:rPr lang="pl-PL" altLang="pl-PL" sz="1800" dirty="0" smtClean="0"/>
              <a:t>i </a:t>
            </a:r>
            <a:r>
              <a:rPr lang="pl-PL" altLang="pl-PL" sz="1800" dirty="0"/>
              <a:t>eksploatacji – jeżeli przyjęte wartości/ceny wnikają z zawartych umów/listów intencyjnych dokumenty takie powinny być załączone do wniosku (np. ceny energii, substratów itp.).</a:t>
            </a:r>
          </a:p>
          <a:p>
            <a:pPr marL="457200" indent="-457200">
              <a:buFont typeface="+mj-lt"/>
              <a:buAutoNum type="arabicPeriod"/>
            </a:pPr>
            <a:r>
              <a:rPr lang="pl-PL" altLang="pl-PL" sz="1800" dirty="0"/>
              <a:t>Brak szczegółowej analizy popytu, podaży i rynku (wg aktualnych uwarunkowań).</a:t>
            </a:r>
          </a:p>
          <a:p>
            <a:pPr marL="457200" indent="-457200">
              <a:buFont typeface="+mj-lt"/>
              <a:buAutoNum type="arabicPeriod"/>
            </a:pPr>
            <a:r>
              <a:rPr lang="pl-PL" altLang="pl-PL" sz="1800" dirty="0"/>
              <a:t>Brak szczegółowej analizy ryzyka wraz z matrycą </a:t>
            </a:r>
            <a:r>
              <a:rPr lang="pl-PL" altLang="pl-PL" sz="1800" dirty="0" err="1"/>
              <a:t>ryzyk</a:t>
            </a:r>
            <a:r>
              <a:rPr lang="pl-PL" altLang="pl-PL" sz="1800" dirty="0"/>
              <a:t> i wskazaniem środków/działań zaradczych i zapobiegawczych.</a:t>
            </a:r>
          </a:p>
          <a:p>
            <a:pPr marL="457200" indent="-457200">
              <a:buFont typeface="+mj-lt"/>
              <a:buAutoNum type="arabicPeriod"/>
            </a:pPr>
            <a:r>
              <a:rPr lang="pl-PL" altLang="pl-PL" sz="1800" dirty="0"/>
              <a:t>Brak aktywnego modelu finansowego.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1800" dirty="0"/>
              <a:t>Brak aktywnych arkuszy w modelu finansowym zawierających przyjęte założenia – brak stosownych obliczeń.</a:t>
            </a:r>
          </a:p>
          <a:p>
            <a:endParaRPr lang="pl-PL" sz="2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0688" y="419739"/>
            <a:ext cx="1566808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5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dirty="0"/>
              <a:t>Najczęściej występujące błędy cd.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24144" y="956345"/>
            <a:ext cx="10491787" cy="5813571"/>
          </a:xfrm>
        </p:spPr>
        <p:txBody>
          <a:bodyPr/>
          <a:lstStyle/>
          <a:p>
            <a:r>
              <a:rPr lang="pl-PL" sz="1800" dirty="0" smtClean="0"/>
              <a:t>8. </a:t>
            </a:r>
            <a:r>
              <a:rPr lang="pl-PL" sz="1800" dirty="0"/>
              <a:t>Rozbieżności w danych finansowych pomiędzy poszczególnymi załącznikami (model finansowy, </a:t>
            </a:r>
            <a:r>
              <a:rPr lang="pl-PL" sz="1800" dirty="0" smtClean="0"/>
              <a:t>  </a:t>
            </a:r>
          </a:p>
          <a:p>
            <a:r>
              <a:rPr lang="pl-PL" sz="1800" dirty="0"/>
              <a:t> </a:t>
            </a:r>
            <a:r>
              <a:rPr lang="pl-PL" sz="1800" dirty="0" smtClean="0"/>
              <a:t>   studium </a:t>
            </a:r>
            <a:r>
              <a:rPr lang="pl-PL" sz="1800" dirty="0"/>
              <a:t>wykonalności, sprawozdania finansowe podmiotu za 3 lata wstecz).</a:t>
            </a:r>
          </a:p>
          <a:p>
            <a:pPr marL="355600" indent="-355600"/>
            <a:r>
              <a:rPr lang="pl-PL" sz="1800" dirty="0"/>
              <a:t>9.   Brak lub niewłaściwe udokumentowanie źródeł finansowania przedsięwzięcia:</a:t>
            </a:r>
          </a:p>
          <a:p>
            <a:pPr marL="285750" indent="-285750">
              <a:buFontTx/>
              <a:buChar char="-"/>
            </a:pPr>
            <a:r>
              <a:rPr lang="pl-PL" sz="1800" dirty="0"/>
              <a:t>w przypadku projektów </a:t>
            </a:r>
            <a:r>
              <a:rPr lang="pl-PL" sz="1800" i="1" dirty="0" err="1"/>
              <a:t>project</a:t>
            </a:r>
            <a:r>
              <a:rPr lang="pl-PL" sz="1800" i="1" dirty="0"/>
              <a:t> </a:t>
            </a:r>
            <a:r>
              <a:rPr lang="pl-PL" sz="1800" i="1" dirty="0" err="1"/>
              <a:t>finance</a:t>
            </a:r>
            <a:r>
              <a:rPr lang="pl-PL" sz="1800" i="1" dirty="0"/>
              <a:t> </a:t>
            </a:r>
            <a:r>
              <a:rPr lang="pl-PL" sz="1800" dirty="0"/>
              <a:t>brak uwzględnienia wymogu dot. udziału środków własnych (min. 15% kosztów kwalifikowanych przedsięwzięcia) wniesionego w postaci udziału kapitału zakładowego pokrytego wkładem pieniężnym (z zastrzeżeniem, że środki własne nie obejmują: kredytów bankowych, emisji obligacji, pożyczek właścicielskich, pożyczek udzielonych przez inne podmioty itp.),</a:t>
            </a:r>
          </a:p>
          <a:p>
            <a:pPr marL="285750" indent="-285750">
              <a:buFontTx/>
              <a:buChar char="-"/>
            </a:pPr>
            <a:r>
              <a:rPr lang="pl-PL" sz="1800" dirty="0"/>
              <a:t>brak wskazania i udokumentowania posiadania środków na finansowanie podatku VAT do czasu jego </a:t>
            </a:r>
            <a:r>
              <a:rPr lang="pl-PL" sz="1800" dirty="0" smtClean="0"/>
              <a:t>zwrotu,</a:t>
            </a:r>
          </a:p>
          <a:p>
            <a:pPr marL="285750" indent="-285750">
              <a:buFontTx/>
              <a:buChar char="-"/>
            </a:pPr>
            <a:r>
              <a:rPr lang="pl-PL" sz="1800" dirty="0"/>
              <a:t>w przypadku pożyczek (tzw. podporządkowanych, właścicielskich od udziałowca, czy od podmiotu powiązanego) brak przedstawienia sytuacji finansowej podmiotu udzielającego pożyczki za okres 3 lat wstecz (brak potwierdzenia możliwości dysponowania odpowiednimi środkami na udzielenie pożyczki)</a:t>
            </a:r>
            <a:endParaRPr lang="pl-PL" sz="1800" dirty="0" smtClean="0"/>
          </a:p>
          <a:p>
            <a:pPr marL="285750" indent="-285750">
              <a:buFontTx/>
              <a:buChar char="-"/>
            </a:pPr>
            <a:endParaRPr lang="pl-PL" sz="1800" dirty="0"/>
          </a:p>
          <a:p>
            <a:endParaRPr lang="pl-PL" sz="2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134" y="419739"/>
            <a:ext cx="1566808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0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27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b="1" dirty="0"/>
              <a:t>Ocena finansowa - załączniki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82867" y="1234492"/>
            <a:ext cx="10491787" cy="5623508"/>
          </a:xfrm>
        </p:spPr>
        <p:txBody>
          <a:bodyPr/>
          <a:lstStyle/>
          <a:p>
            <a:r>
              <a:rPr lang="pl-PL" sz="2000" dirty="0"/>
              <a:t>Ocena przeprowadzana jest na podstawie </a:t>
            </a:r>
            <a:r>
              <a:rPr lang="pl-PL" sz="2000" u="sng" dirty="0" smtClean="0"/>
              <a:t>wniosku </a:t>
            </a:r>
            <a:r>
              <a:rPr lang="pl-PL" sz="2000" u="sng" dirty="0"/>
              <a:t>o dofinansowanie (wraz z załącznikami):</a:t>
            </a:r>
          </a:p>
          <a:p>
            <a:pPr marL="342900" indent="-342900">
              <a:buFontTx/>
              <a:buChar char="-"/>
            </a:pPr>
            <a:r>
              <a:rPr lang="pl-PL" sz="2000" dirty="0"/>
              <a:t>wniosek o </a:t>
            </a:r>
            <a:r>
              <a:rPr lang="pl-PL" sz="2000" dirty="0" smtClean="0"/>
              <a:t>dofinansowanie (część finansowa), </a:t>
            </a:r>
            <a:endParaRPr lang="pl-PL" sz="2000" dirty="0"/>
          </a:p>
          <a:p>
            <a:pPr marL="342900" indent="-342900">
              <a:buFontTx/>
              <a:buChar char="-"/>
            </a:pPr>
            <a:r>
              <a:rPr lang="pl-PL" sz="2000" dirty="0"/>
              <a:t>studium wykonalności + aktywny model finansowy</a:t>
            </a:r>
            <a:r>
              <a:rPr lang="pl-PL" sz="2000" dirty="0" smtClean="0"/>
              <a:t>, </a:t>
            </a:r>
            <a:r>
              <a:rPr lang="pl-PL" sz="2000" i="1" dirty="0" smtClean="0"/>
              <a:t>(</a:t>
            </a:r>
            <a:r>
              <a:rPr lang="pl-PL" sz="2000" i="1" dirty="0">
                <a:solidFill>
                  <a:srgbClr val="0070C0"/>
                </a:solidFill>
              </a:rPr>
              <a:t>instrukcja sporządzania studium wykonalności przedsięwzięcia ubiegającego się o dofinansowanie ze środków </a:t>
            </a:r>
            <a:r>
              <a:rPr lang="pl-PL" sz="2000" i="1" dirty="0" smtClean="0">
                <a:solidFill>
                  <a:srgbClr val="0070C0"/>
                </a:solidFill>
              </a:rPr>
              <a:t>dostępna </a:t>
            </a:r>
            <a:r>
              <a:rPr lang="pl-PL" sz="2000" i="1" dirty="0">
                <a:solidFill>
                  <a:srgbClr val="0070C0"/>
                </a:solidFill>
              </a:rPr>
              <a:t>w generatorze wniosków jako pomoc kontekstowa - link do pliku pdf</a:t>
            </a:r>
            <a:r>
              <a:rPr lang="pl-PL" sz="2000" i="1" dirty="0" smtClean="0"/>
              <a:t>)</a:t>
            </a:r>
            <a:r>
              <a:rPr lang="pl-PL" sz="2000" dirty="0" smtClean="0"/>
              <a:t>, </a:t>
            </a:r>
            <a:r>
              <a:rPr lang="pl-PL" sz="2000" u="sng" dirty="0" smtClean="0"/>
              <a:t>obowiązkowe dla projektów dotyczących systemów ciepłowniczych i kogeneracji,</a:t>
            </a:r>
            <a:endParaRPr lang="pl-PL" sz="2000" u="sng" dirty="0"/>
          </a:p>
          <a:p>
            <a:pPr marL="342900" indent="-342900">
              <a:buFontTx/>
              <a:buChar char="-"/>
            </a:pPr>
            <a:r>
              <a:rPr lang="pl-PL" sz="2000" dirty="0"/>
              <a:t>p</a:t>
            </a:r>
            <a:r>
              <a:rPr lang="pl-PL" sz="2000" dirty="0" smtClean="0"/>
              <a:t>ełne sprawozdanie </a:t>
            </a:r>
            <a:r>
              <a:rPr lang="pl-PL" sz="2000" dirty="0"/>
              <a:t>finansowe za ostatnie trzy lata poprzedzające rok złożenia wniosku wraz z opinią biegłego i raportem z badania sprawozdania finansowego (jeżeli sprawozdanie podlega badaniu biegłego</a:t>
            </a:r>
            <a:r>
              <a:rPr lang="pl-PL" sz="2000" dirty="0" smtClean="0"/>
              <a:t>), także sprawozdanie z działalności jednostki,</a:t>
            </a:r>
            <a:endParaRPr lang="pl-PL" sz="2000" dirty="0"/>
          </a:p>
          <a:p>
            <a:pPr marL="342900" indent="-342900">
              <a:buFontTx/>
              <a:buChar char="-"/>
            </a:pPr>
            <a:r>
              <a:rPr lang="pl-PL" sz="2000" dirty="0" smtClean="0"/>
              <a:t>sprawozdanie </a:t>
            </a:r>
            <a:r>
              <a:rPr lang="pl-PL" sz="2000" dirty="0"/>
              <a:t>statystyczne według wzoru F-01 (lub inne) za wykonany okres sprawozdawczy bieżącego roku, 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409" y="419739"/>
            <a:ext cx="1566808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1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b="1" dirty="0"/>
              <a:t>Ocena finansowa </a:t>
            </a:r>
            <a:r>
              <a:rPr lang="pl-PL" b="1" dirty="0" smtClean="0"/>
              <a:t>– załączniki cd.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24144" y="1133824"/>
            <a:ext cx="10491787" cy="5636092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pl-PL" sz="2000" dirty="0"/>
              <a:t>roczne zeznanie podatkowe Wnioskodawcy za ostatnie trzy lata poprzedzające rok złożenia wniosku oraz deklaracje podatkowe za wykonany okres sprawozdawczy bieżącego roku (jeżeli dotyczy – w zależności od formy prawnej prowadzonej działalności</a:t>
            </a:r>
            <a:r>
              <a:rPr lang="pl-PL" sz="2000" dirty="0" smtClean="0"/>
              <a:t>),</a:t>
            </a:r>
          </a:p>
          <a:p>
            <a:pPr marL="342900" indent="-342900">
              <a:buFontTx/>
              <a:buChar char="-"/>
            </a:pPr>
            <a:r>
              <a:rPr lang="pl-PL" sz="2000" dirty="0"/>
              <a:t>a</a:t>
            </a:r>
            <a:r>
              <a:rPr lang="pl-PL" sz="2000" dirty="0" smtClean="0"/>
              <a:t>ktualna </a:t>
            </a:r>
            <a:r>
              <a:rPr lang="pl-PL" sz="2000" dirty="0"/>
              <a:t>Wieloletnia Prognoza Finansowa wraz z opinią Regionalnej Izby </a:t>
            </a:r>
            <a:r>
              <a:rPr lang="pl-PL" sz="2000" dirty="0" smtClean="0"/>
              <a:t>Obrachunkowej (</a:t>
            </a:r>
            <a:r>
              <a:rPr lang="pl-PL" sz="2000" dirty="0"/>
              <a:t>jeżeli </a:t>
            </a:r>
            <a:r>
              <a:rPr lang="pl-PL" sz="2000" dirty="0" smtClean="0"/>
              <a:t>dotyczy),</a:t>
            </a:r>
            <a:endParaRPr lang="pl-PL" sz="2000" dirty="0"/>
          </a:p>
          <a:p>
            <a:pPr marL="342900" indent="-342900">
              <a:buFontTx/>
              <a:buChar char="-"/>
            </a:pPr>
            <a:r>
              <a:rPr lang="pl-PL" sz="2000" dirty="0"/>
              <a:t>dokumenty potwierdzające zbilansowanie źródeł finansowania wnioskowanego </a:t>
            </a:r>
            <a:r>
              <a:rPr lang="pl-PL" sz="2000" dirty="0" smtClean="0"/>
              <a:t>przedsięwzięcia </a:t>
            </a:r>
            <a:r>
              <a:rPr lang="pl-PL" sz="2000" dirty="0"/>
              <a:t>(w zależności od formy prawnej podmiotu oraz źródła finansowania):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dirty="0" smtClean="0"/>
              <a:t>promesa*  </a:t>
            </a:r>
            <a:r>
              <a:rPr lang="pl-PL" sz="2000" dirty="0"/>
              <a:t>udzielenia kredytu/pożyczki/dotacji (wydana przez banki lub inne instytucje finansowe</a:t>
            </a:r>
            <a:r>
              <a:rPr lang="pl-PL" sz="2000" dirty="0" smtClean="0"/>
              <a:t>),</a:t>
            </a:r>
            <a:endParaRPr lang="en-US" sz="2000" dirty="0" smtClean="0"/>
          </a:p>
          <a:p>
            <a:endParaRPr lang="en-US" sz="1200" dirty="0" smtClean="0"/>
          </a:p>
          <a:p>
            <a:pPr algn="ctr"/>
            <a:r>
              <a:rPr lang="en-US" sz="2000" dirty="0"/>
              <a:t>*</a:t>
            </a:r>
            <a:r>
              <a:rPr lang="pl-PL" sz="1600" i="1" dirty="0" smtClean="0"/>
              <a:t>Przez </a:t>
            </a:r>
            <a:r>
              <a:rPr lang="pl-PL" sz="1600" i="1" dirty="0"/>
              <a:t>promesę udzielenia kredytu/pożyczki należy rozumieć promesę banku wydaną po pozytywnej ocenie zdolności kredytowej Wnioskodawcy.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dirty="0"/>
          </a:p>
          <a:p>
            <a:endParaRPr lang="en-US" dirty="0" smtClean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020" y="419739"/>
            <a:ext cx="1566808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2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b="1" dirty="0"/>
              <a:t>Ocena finansowa </a:t>
            </a:r>
            <a:r>
              <a:rPr lang="pl-PL" b="1" dirty="0" smtClean="0"/>
              <a:t>– załączniki cd.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24144" y="922789"/>
            <a:ext cx="10491787" cy="5847127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dirty="0"/>
              <a:t>umowy i/lub wyciągi z zawartych umów kredytowych/ pożyczkowych/ dotacyjnych</a:t>
            </a:r>
            <a:r>
              <a:rPr lang="pl-PL" sz="2000" dirty="0" smtClean="0"/>
              <a:t>,</a:t>
            </a:r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dirty="0" smtClean="0"/>
              <a:t>kopia </a:t>
            </a:r>
            <a:r>
              <a:rPr lang="pl-PL" sz="2000" dirty="0"/>
              <a:t>wyciągów z rachunków bankowych/inwestycyjnych (w przypadku jeżeli środki wykazane na rachunku mają zostać przeznaczone na realizację przedsięwzięcia),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dirty="0" smtClean="0"/>
              <a:t>odpis </a:t>
            </a:r>
            <a:r>
              <a:rPr lang="pl-PL" sz="2000" dirty="0"/>
              <a:t>KRS potwierdzający zarejestrowanie wniesionego kapitału/podjęte uchwały organów stanowiących </a:t>
            </a:r>
            <a:r>
              <a:rPr lang="pl-PL" sz="2000" dirty="0" smtClean="0"/>
              <a:t>Wnioskodawcy w </a:t>
            </a:r>
            <a:r>
              <a:rPr lang="pl-PL" sz="2000" dirty="0"/>
              <a:t>sprawie dokapitalizowania spółki (w przypadku gdy źródłem finansowania są środki z podniesienia kapitału Spółki),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dirty="0"/>
              <a:t>umowy innych pożyczek,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dirty="0"/>
              <a:t>inne dokumenty (np. </a:t>
            </a:r>
            <a:r>
              <a:rPr lang="pl-PL" sz="2000" dirty="0" smtClean="0"/>
              <a:t>zatwierdzony plan inwestycyjny, uchwały </a:t>
            </a:r>
            <a:r>
              <a:rPr lang="pl-PL" sz="2000" dirty="0"/>
              <a:t>zarządu/rady nadzorczej/organów właścicielskich w sprawie realizacji przedsięwzięcia – jeżeli podjęto). </a:t>
            </a:r>
          </a:p>
          <a:p>
            <a:pPr algn="ctr"/>
            <a:endParaRPr lang="pl-PL" sz="1900" i="1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519" y="419739"/>
            <a:ext cx="1566808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7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464097" y="391951"/>
            <a:ext cx="4971970" cy="628650"/>
          </a:xfrm>
        </p:spPr>
        <p:txBody>
          <a:bodyPr/>
          <a:lstStyle/>
          <a:p>
            <a:pPr algn="ctr"/>
            <a:r>
              <a:rPr lang="pl-PL" b="1" dirty="0"/>
              <a:t>Ocena </a:t>
            </a:r>
            <a:r>
              <a:rPr lang="pl-PL" b="1" dirty="0" smtClean="0"/>
              <a:t>finansowa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24144" y="1133824"/>
            <a:ext cx="10491787" cy="5636092"/>
          </a:xfrm>
        </p:spPr>
        <p:txBody>
          <a:bodyPr/>
          <a:lstStyle/>
          <a:p>
            <a:r>
              <a:rPr lang="pl-PL" altLang="pl-PL" sz="2000" dirty="0" smtClean="0"/>
              <a:t>Nazwa kryterium:</a:t>
            </a:r>
          </a:p>
          <a:p>
            <a:endParaRPr lang="pl-PL" altLang="pl-PL" sz="2000" dirty="0"/>
          </a:p>
          <a:p>
            <a:pPr algn="ctr"/>
            <a:endParaRPr lang="pl-PL" sz="2000" dirty="0"/>
          </a:p>
          <a:p>
            <a:pPr algn="l"/>
            <a:endParaRPr lang="pl-PL" sz="2000" dirty="0" smtClean="0"/>
          </a:p>
          <a:p>
            <a:pPr algn="l"/>
            <a:r>
              <a:rPr lang="pl-PL" sz="2000" dirty="0" smtClean="0"/>
              <a:t>Oceniane będzie w szczególności:</a:t>
            </a:r>
          </a:p>
          <a:p>
            <a:pPr marL="342900" indent="-342900" algn="l">
              <a:buFontTx/>
              <a:buChar char="-"/>
            </a:pPr>
            <a:r>
              <a:rPr lang="pl-PL" sz="2000" dirty="0" smtClean="0"/>
              <a:t>możliwość zapewnienia wykonalności i trwałości finansowej na podstawie analizy sprawozdań i projekcji finansowych,</a:t>
            </a:r>
          </a:p>
          <a:p>
            <a:pPr marL="342900" indent="-342900" algn="l">
              <a:buFontTx/>
              <a:buChar char="-"/>
            </a:pPr>
            <a:r>
              <a:rPr lang="pl-PL" sz="2000" dirty="0" smtClean="0"/>
              <a:t>poprawność zastosowanych założeń do analizy finansowych,</a:t>
            </a:r>
          </a:p>
          <a:p>
            <a:pPr marL="342900" indent="-342900" algn="l">
              <a:buFontTx/>
              <a:buChar char="-"/>
            </a:pPr>
            <a:r>
              <a:rPr lang="pl-PL" sz="2000" dirty="0"/>
              <a:t>u</a:t>
            </a:r>
            <a:r>
              <a:rPr lang="pl-PL" sz="2000" dirty="0" smtClean="0"/>
              <a:t>dokumentowanie źródeł finansowania,</a:t>
            </a:r>
          </a:p>
          <a:p>
            <a:pPr marL="342900" indent="-342900" algn="l">
              <a:buFontTx/>
              <a:buChar char="-"/>
            </a:pPr>
            <a:r>
              <a:rPr lang="pl-PL" sz="2000" dirty="0"/>
              <a:t>m</a:t>
            </a:r>
            <a:r>
              <a:rPr lang="pl-PL" sz="2000" dirty="0" smtClean="0"/>
              <a:t>ożliwość ustanowienia zabezpieczenia.</a:t>
            </a:r>
            <a:endParaRPr lang="pl-PL" sz="2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077" y="419739"/>
            <a:ext cx="1566808" cy="573074"/>
          </a:xfrm>
          <a:prstGeom prst="rect">
            <a:avLst/>
          </a:prstGeom>
        </p:spPr>
      </p:pic>
      <p:sp>
        <p:nvSpPr>
          <p:cNvPr id="5" name="Prostokąt zaokrąglony 4"/>
          <p:cNvSpPr/>
          <p:nvPr/>
        </p:nvSpPr>
        <p:spPr>
          <a:xfrm>
            <a:off x="2239861" y="1753299"/>
            <a:ext cx="7315200" cy="10318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Dotychczasowa sytuacja finansowa wnioskodawcy, </a:t>
            </a:r>
            <a:endParaRPr lang="pl-PL" dirty="0" smtClean="0"/>
          </a:p>
          <a:p>
            <a:pPr algn="ctr"/>
            <a:r>
              <a:rPr lang="pl-PL" dirty="0" smtClean="0"/>
              <a:t>prognozowana </a:t>
            </a:r>
            <a:r>
              <a:rPr lang="pl-PL" dirty="0"/>
              <a:t>sytuacja finansowa</a:t>
            </a:r>
          </a:p>
          <a:p>
            <a:pPr algn="ctr"/>
            <a:r>
              <a:rPr lang="pl-PL" dirty="0"/>
              <a:t> – w tym analiza wykonalności i trwałości finansowej.</a:t>
            </a:r>
          </a:p>
        </p:txBody>
      </p:sp>
    </p:spTree>
    <p:extLst>
      <p:ext uri="{BB962C8B-B14F-4D97-AF65-F5344CB8AC3E}">
        <p14:creationId xmlns:p14="http://schemas.microsoft.com/office/powerpoint/2010/main" val="325517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464096" y="391951"/>
            <a:ext cx="6485343" cy="628650"/>
          </a:xfrm>
        </p:spPr>
        <p:txBody>
          <a:bodyPr/>
          <a:lstStyle/>
          <a:p>
            <a:pPr algn="ctr"/>
            <a:r>
              <a:rPr lang="pl-PL" b="1" dirty="0" smtClean="0"/>
              <a:t>Uproszczona Ocena finansowa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24144" y="1863634"/>
            <a:ext cx="10491787" cy="4066903"/>
          </a:xfrm>
        </p:spPr>
        <p:txBody>
          <a:bodyPr/>
          <a:lstStyle/>
          <a:p>
            <a:r>
              <a:rPr lang="pl-PL" sz="2000" dirty="0" smtClean="0"/>
              <a:t>Dla </a:t>
            </a:r>
            <a:r>
              <a:rPr lang="pl-PL" sz="2000" dirty="0"/>
              <a:t>projektów z </a:t>
            </a:r>
            <a:r>
              <a:rPr lang="pl-PL" sz="2000" dirty="0" smtClean="0"/>
              <a:t>dziedziny </a:t>
            </a:r>
            <a:r>
              <a:rPr lang="pl-PL" sz="2000" dirty="0"/>
              <a:t>KLIMAT i ŚRODOWISKO </a:t>
            </a:r>
            <a:r>
              <a:rPr lang="pl-PL" sz="2000" dirty="0" smtClean="0"/>
              <a:t>(wnioski </a:t>
            </a:r>
            <a:r>
              <a:rPr lang="pl-PL" sz="2000" dirty="0"/>
              <a:t>na przedsięwzięcie o charakterze inwestycyjnym oraz o kwocie dofinansowania wyższej niż 5 mln </a:t>
            </a:r>
            <a:r>
              <a:rPr lang="pl-PL" sz="2000" dirty="0" smtClean="0"/>
              <a:t>zł) przeprowadzana będzie tzw. uproszczona ocena finansowa w zakresie zbilansowania źródeł finansowania (udokumentowanie).</a:t>
            </a:r>
            <a:endParaRPr lang="pl-PL" altLang="pl-PL" sz="2000" dirty="0"/>
          </a:p>
          <a:p>
            <a:pPr algn="ctr"/>
            <a:endParaRPr lang="pl-PL" sz="2000" dirty="0"/>
          </a:p>
          <a:p>
            <a:pPr algn="l"/>
            <a:endParaRPr lang="pl-PL" sz="2000" dirty="0" smtClean="0"/>
          </a:p>
          <a:p>
            <a:pPr algn="l"/>
            <a:endParaRPr lang="pl-PL" sz="2000" dirty="0" smtClean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077" y="419739"/>
            <a:ext cx="1566808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b="1" dirty="0"/>
              <a:t>Ocena finansowa - </a:t>
            </a:r>
            <a:r>
              <a:rPr lang="pl-PL" b="1" dirty="0" smtClean="0"/>
              <a:t>metodyka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07366" y="1848465"/>
            <a:ext cx="10491787" cy="4493612"/>
          </a:xfrm>
        </p:spPr>
        <p:txBody>
          <a:bodyPr numCol="2"/>
          <a:lstStyle/>
          <a:p>
            <a:pPr algn="l">
              <a:lnSpc>
                <a:spcPct val="100000"/>
              </a:lnSpc>
            </a:pPr>
            <a:endParaRPr lang="pl-PL" sz="2000" u="sng" dirty="0" smtClean="0"/>
          </a:p>
          <a:p>
            <a:pPr algn="l">
              <a:lnSpc>
                <a:spcPct val="100000"/>
              </a:lnSpc>
            </a:pPr>
            <a:r>
              <a:rPr lang="pl-PL" sz="2000" u="sng" dirty="0" smtClean="0"/>
              <a:t>Analiza </a:t>
            </a:r>
            <a:r>
              <a:rPr lang="pl-PL" sz="2000" u="sng" dirty="0"/>
              <a:t>bieżącej </a:t>
            </a:r>
            <a:r>
              <a:rPr lang="pl-PL" sz="2000" u="sng" dirty="0" smtClean="0"/>
              <a:t>sytuacji finansowej</a:t>
            </a:r>
            <a:endParaRPr lang="pl-PL" sz="2000" u="sng" dirty="0"/>
          </a:p>
          <a:p>
            <a:pPr marL="457200" indent="-457200" algn="l">
              <a:lnSpc>
                <a:spcPct val="100000"/>
              </a:lnSpc>
              <a:buFontTx/>
              <a:buChar char="-"/>
            </a:pPr>
            <a:r>
              <a:rPr lang="pl-PL" sz="2000" dirty="0"/>
              <a:t>wskaźnik stanu nadwyżki finansowej,</a:t>
            </a:r>
          </a:p>
          <a:p>
            <a:pPr marL="457200" indent="-457200" algn="l">
              <a:lnSpc>
                <a:spcPct val="100000"/>
              </a:lnSpc>
              <a:buFontTx/>
              <a:buChar char="-"/>
            </a:pPr>
            <a:r>
              <a:rPr lang="pl-PL" sz="2000" dirty="0"/>
              <a:t>wskaźnik płynności II stopnia,</a:t>
            </a:r>
          </a:p>
          <a:p>
            <a:pPr marL="457200" indent="-457200" algn="l">
              <a:lnSpc>
                <a:spcPct val="100000"/>
              </a:lnSpc>
              <a:buFontTx/>
              <a:buChar char="-"/>
            </a:pPr>
            <a:r>
              <a:rPr lang="pl-PL" sz="2000" dirty="0"/>
              <a:t>stan środków pieniężnych,</a:t>
            </a:r>
          </a:p>
          <a:p>
            <a:pPr marL="457200" indent="-457200" algn="l">
              <a:lnSpc>
                <a:spcPct val="100000"/>
              </a:lnSpc>
              <a:buFontTx/>
              <a:buChar char="-"/>
            </a:pPr>
            <a:r>
              <a:rPr lang="pl-PL" sz="2000" dirty="0"/>
              <a:t>wskaźnik pokrycia obsługi zadłużenia (WPOD),</a:t>
            </a:r>
          </a:p>
          <a:p>
            <a:pPr marL="457200" indent="-457200" algn="l">
              <a:lnSpc>
                <a:spcPct val="100000"/>
              </a:lnSpc>
              <a:buFontTx/>
              <a:buChar char="-"/>
            </a:pPr>
            <a:r>
              <a:rPr lang="pl-PL" sz="2000" dirty="0"/>
              <a:t>wskaźnik zadłużenia,</a:t>
            </a:r>
          </a:p>
          <a:p>
            <a:pPr marL="457200" indent="-457200" algn="l">
              <a:lnSpc>
                <a:spcPct val="100000"/>
              </a:lnSpc>
              <a:buFontTx/>
              <a:buChar char="-"/>
            </a:pPr>
            <a:r>
              <a:rPr lang="pl-PL" sz="2000" dirty="0"/>
              <a:t>analiza funkcji dyskryminacyjnej.</a:t>
            </a:r>
          </a:p>
          <a:p>
            <a:pPr>
              <a:lnSpc>
                <a:spcPct val="100000"/>
              </a:lnSpc>
            </a:pPr>
            <a:endParaRPr lang="pl-PL" sz="2000" dirty="0" smtClean="0"/>
          </a:p>
          <a:p>
            <a:pPr>
              <a:lnSpc>
                <a:spcPct val="100000"/>
              </a:lnSpc>
            </a:pPr>
            <a:endParaRPr lang="pl-PL" sz="2000" u="sng" dirty="0" smtClean="0"/>
          </a:p>
          <a:p>
            <a:pPr>
              <a:lnSpc>
                <a:spcPct val="100000"/>
              </a:lnSpc>
            </a:pPr>
            <a:endParaRPr lang="pl-PL" sz="2000" u="sng" dirty="0"/>
          </a:p>
          <a:p>
            <a:pPr>
              <a:lnSpc>
                <a:spcPct val="100000"/>
              </a:lnSpc>
            </a:pPr>
            <a:endParaRPr lang="pl-PL" sz="2000" u="sng" dirty="0" smtClean="0"/>
          </a:p>
          <a:p>
            <a:pPr>
              <a:lnSpc>
                <a:spcPct val="100000"/>
              </a:lnSpc>
            </a:pPr>
            <a:endParaRPr lang="pl-PL" sz="2000" u="sng" dirty="0" smtClean="0"/>
          </a:p>
          <a:p>
            <a:pPr>
              <a:lnSpc>
                <a:spcPct val="100000"/>
              </a:lnSpc>
            </a:pPr>
            <a:endParaRPr lang="pl-PL" sz="2000" u="sng" dirty="0" smtClean="0"/>
          </a:p>
          <a:p>
            <a:pPr>
              <a:lnSpc>
                <a:spcPct val="100000"/>
              </a:lnSpc>
            </a:pPr>
            <a:endParaRPr lang="pl-PL" sz="2000" u="sng" dirty="0" smtClean="0"/>
          </a:p>
          <a:p>
            <a:pPr>
              <a:lnSpc>
                <a:spcPct val="100000"/>
              </a:lnSpc>
            </a:pPr>
            <a:r>
              <a:rPr lang="pl-PL" sz="2000" u="sng" dirty="0" smtClean="0"/>
              <a:t>Analiza prognoz finansowych</a:t>
            </a:r>
            <a:endParaRPr lang="pl-PL" sz="2000" u="sng" dirty="0"/>
          </a:p>
          <a:p>
            <a:pPr marL="457200" indent="-457200" algn="l">
              <a:lnSpc>
                <a:spcPct val="100000"/>
              </a:lnSpc>
              <a:buFontTx/>
              <a:buChar char="-"/>
            </a:pPr>
            <a:r>
              <a:rPr lang="pl-PL" sz="2000" dirty="0"/>
              <a:t>ocena poprawności i realności założeń do prognoz finansowych przedsięwzięcia i/lub Wnioskodawcy, w tym poprawność struktury modelu </a:t>
            </a:r>
            <a:r>
              <a:rPr lang="pl-PL" sz="2000" dirty="0" smtClean="0"/>
              <a:t>finansowego (jeżeli wymagany),</a:t>
            </a:r>
            <a:endParaRPr lang="pl-PL" sz="2000" dirty="0"/>
          </a:p>
          <a:p>
            <a:pPr marL="457200" indent="-457200" algn="l">
              <a:lnSpc>
                <a:spcPct val="100000"/>
              </a:lnSpc>
              <a:buFontTx/>
              <a:buChar char="-"/>
            </a:pPr>
            <a:r>
              <a:rPr lang="pl-PL" sz="2000" dirty="0"/>
              <a:t>ocena prognozowanej sytuacji (wskaźniki jak dla analizy bieżącej sytuacji + analiza wskaźników efektywności finansowej przedsięwzięcia NPV, </a:t>
            </a:r>
            <a:r>
              <a:rPr lang="pl-PL" sz="2000" dirty="0" smtClean="0"/>
              <a:t>IRR – jeżeli wymagane studium wykonalności i aktywny model finansowy).</a:t>
            </a:r>
            <a:endParaRPr lang="pl-PL" sz="2000" dirty="0"/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1150374" y="1080590"/>
            <a:ext cx="8927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rgbClr val="5A5A5A"/>
                </a:solidFill>
              </a:rPr>
              <a:t>Podmioty oceniane na podstawie sprawozdań finansowych </a:t>
            </a:r>
          </a:p>
          <a:p>
            <a:pPr algn="ctr"/>
            <a:r>
              <a:rPr lang="pl-PL" sz="2000" dirty="0">
                <a:solidFill>
                  <a:srgbClr val="5A5A5A"/>
                </a:solidFill>
              </a:rPr>
              <a:t>(bilans, rachunek zysków i strat oraz rachunek przepływów pieniężnych).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354" y="419739"/>
            <a:ext cx="1566808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77">
      <a:dk1>
        <a:srgbClr val="2B2B2B"/>
      </a:dk1>
      <a:lt1>
        <a:srgbClr val="FFFFFF"/>
      </a:lt1>
      <a:dk2>
        <a:srgbClr val="2B2B2B"/>
      </a:dk2>
      <a:lt2>
        <a:srgbClr val="FFFFFF"/>
      </a:lt2>
      <a:accent1>
        <a:srgbClr val="FF5800"/>
      </a:accent1>
      <a:accent2>
        <a:srgbClr val="FF3C00"/>
      </a:accent2>
      <a:accent3>
        <a:srgbClr val="FB1E00"/>
      </a:accent3>
      <a:accent4>
        <a:srgbClr val="F70000"/>
      </a:accent4>
      <a:accent5>
        <a:srgbClr val="F1001C"/>
      </a:accent5>
      <a:accent6>
        <a:srgbClr val="EA0038"/>
      </a:accent6>
      <a:hlink>
        <a:srgbClr val="5B9BD5"/>
      </a:hlink>
      <a:folHlink>
        <a:srgbClr val="70AD47"/>
      </a:folHlink>
    </a:clrScheme>
    <a:fontScheme name="NFOŚiGW">
      <a:majorFont>
        <a:latin typeface="Poppi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E943A9BA618B46AAEF70F6C4F2E2EC" ma:contentTypeVersion="2" ma:contentTypeDescription="Create a new document." ma:contentTypeScope="" ma:versionID="82bda26526152cca44e9950d7afbfb95">
  <xsd:schema xmlns:xsd="http://www.w3.org/2001/XMLSchema" xmlns:xs="http://www.w3.org/2001/XMLSchema" xmlns:p="http://schemas.microsoft.com/office/2006/metadata/properties" xmlns:ns2="2f4ca05a-8a13-40a3-9b9c-33e37de64ad1" targetNamespace="http://schemas.microsoft.com/office/2006/metadata/properties" ma:root="true" ma:fieldsID="568b8fac16da57e747bdc5d447069cfa" ns2:_="">
    <xsd:import namespace="2f4ca05a-8a13-40a3-9b9c-33e37de64a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4ca05a-8a13-40a3-9b9c-33e37de64a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57A69BD-17D2-4DE6-B24F-4812DA549D6E}"/>
</file>

<file path=customXml/itemProps2.xml><?xml version="1.0" encoding="utf-8"?>
<ds:datastoreItem xmlns:ds="http://schemas.openxmlformats.org/officeDocument/2006/customXml" ds:itemID="{4698F1D5-BBF7-4618-827E-0DDF806DDC7F}"/>
</file>

<file path=customXml/itemProps3.xml><?xml version="1.0" encoding="utf-8"?>
<ds:datastoreItem xmlns:ds="http://schemas.openxmlformats.org/officeDocument/2006/customXml" ds:itemID="{FB94DAA2-CE5F-4F39-8BCF-BC5D286BCFB4}"/>
</file>

<file path=docProps/app.xml><?xml version="1.0" encoding="utf-8"?>
<Properties xmlns="http://schemas.openxmlformats.org/officeDocument/2006/extended-properties" xmlns:vt="http://schemas.openxmlformats.org/officeDocument/2006/docPropsVTypes">
  <TotalTime>1875</TotalTime>
  <Words>2928</Words>
  <Application>Microsoft Office PowerPoint</Application>
  <PresentationFormat>Panoramiczny</PresentationFormat>
  <Paragraphs>245</Paragraphs>
  <Slides>32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9" baseType="lpstr">
      <vt:lpstr>Arial</vt:lpstr>
      <vt:lpstr>Calibri</vt:lpstr>
      <vt:lpstr>Open Sans</vt:lpstr>
      <vt:lpstr>Poppins</vt:lpstr>
      <vt:lpstr>Raleway Light</vt:lpstr>
      <vt:lpstr>Wingdings</vt:lpstr>
      <vt:lpstr>Office Theme</vt:lpstr>
      <vt:lpstr>Program Środowisko, Energia i Zmiany Klimatu Mechanizm Finansowy Europejskiego Obszaru Gospodarczego 2014-2021  ocena finansowa wniosków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Buława Marta</cp:lastModifiedBy>
  <cp:revision>433</cp:revision>
  <dcterms:created xsi:type="dcterms:W3CDTF">2019-07-25T04:51:43Z</dcterms:created>
  <dcterms:modified xsi:type="dcterms:W3CDTF">2020-04-27T12:47:06Z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0x0101006AE943A9BA618B46AAEF70F6C4F2E2EC</vt:lpwstr>
  </property>
</Properties>
</file>