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29.09.2023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Portfel Aplikacji Zdrowotnych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Portfel Aplikacji Zdrowotnych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9200" dirty="0"/>
              <a:t>Minister właściwy ds. zdrowia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9200" dirty="0"/>
              <a:t>Ministerstwo Zdrowia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Partner: </a:t>
            </a:r>
            <a:r>
              <a:rPr lang="pl-PL" sz="9200" dirty="0"/>
              <a:t>Centrum e-Zdrowia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9200" dirty="0"/>
              <a:t>79,71% dofinansowanie UE (Działanie FERC.02.01 Wysoka jakość i dostępność e-usług publicznych); 20,29 % dofinansowanie z budżetu Państwa – część budżetowa nr 46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9200" dirty="0"/>
              <a:t>14 155 030,00 zł 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92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9200" dirty="0"/>
              <a:t>od 01.2023 do 11.2026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49321" y="1243173"/>
            <a:ext cx="116406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300" i="1" dirty="0">
                <a:solidFill>
                  <a:schemeClr val="accent5">
                    <a:lumMod val="75000"/>
                  </a:schemeClr>
                </a:solidFill>
              </a:rPr>
              <a:t>Cel projektu: </a:t>
            </a:r>
            <a:r>
              <a:rPr lang="pl-PL" sz="2300" dirty="0"/>
              <a:t>Utworzenie i udostępnienie Portfela Aplikacji Zdrowotnych</a:t>
            </a:r>
            <a:endParaRPr lang="pl-PL" dirty="0">
              <a:latin typeface="Roboto-Regular"/>
            </a:endParaRPr>
          </a:p>
          <a:p>
            <a:r>
              <a:rPr lang="pl-PL" sz="2300" i="1" dirty="0">
                <a:solidFill>
                  <a:schemeClr val="accent5">
                    <a:lumMod val="75000"/>
                  </a:schemeClr>
                </a:solidFill>
              </a:rPr>
              <a:t>Cel projektu realizuje cel strategiczny: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Realizacja projektu wynika z następujących dokumentów strategicznych: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1. Polityka publiczna „Zdrowa przyszłość. Ramy strategiczne w ochronie zdrowia”: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cel 1.4 [Zdrowie publiczne] Rozwój profilaktyki, skuteczna promocja zdrowia i postaw prozdrowotnych,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cel 3.3 [Innowacje] Rozwój i upowszechnianie stosowania nowoczesnych i nowatorskich rozwiązań w ochronie zdrowia,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cel 3.4 [e-Zdrowie] Rozwój i upowszechnianie usług cyfrowych </a:t>
            </a:r>
            <a:r>
              <a:rPr lang="pl-PL" b="0" i="0" u="none" strike="noStrike" baseline="0" dirty="0" err="1">
                <a:latin typeface="+mj-lt"/>
              </a:rPr>
              <a:t>e-zdrowia</a:t>
            </a:r>
            <a:r>
              <a:rPr lang="pl-PL" b="0" i="0" u="none" strike="noStrike" baseline="0" dirty="0">
                <a:latin typeface="+mj-lt"/>
              </a:rPr>
              <a:t>;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2. Country </a:t>
            </a:r>
            <a:r>
              <a:rPr lang="pl-PL" b="0" i="0" u="none" strike="noStrike" baseline="0" dirty="0" err="1">
                <a:latin typeface="+mj-lt"/>
              </a:rPr>
              <a:t>Specific</a:t>
            </a:r>
            <a:r>
              <a:rPr lang="pl-PL" b="0" i="0" u="none" strike="noStrike" baseline="0" dirty="0">
                <a:latin typeface="+mj-lt"/>
              </a:rPr>
              <a:t> </a:t>
            </a:r>
            <a:r>
              <a:rPr lang="pl-PL" b="0" i="0" u="none" strike="noStrike" baseline="0" dirty="0" err="1">
                <a:latin typeface="+mj-lt"/>
              </a:rPr>
              <a:t>Recommendation</a:t>
            </a:r>
            <a:r>
              <a:rPr lang="pl-PL" b="0" i="0" u="none" strike="noStrike" baseline="0" dirty="0">
                <a:latin typeface="+mj-lt"/>
              </a:rPr>
              <a:t> w ramach Semestru Europejskiego: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zalecenie 4. Poprawa odporności, dostępności i skuteczności systemu ochrony zdrowia, m.in. przez zapewnienie wystarczających zasobów na odwrócenie piramidy opieki i przyspieszenie wdrażania usług </a:t>
            </a:r>
            <a:r>
              <a:rPr lang="pl-PL" b="0" i="0" u="none" strike="noStrike" baseline="0" dirty="0" err="1">
                <a:latin typeface="+mj-lt"/>
              </a:rPr>
              <a:t>e-zdrowia</a:t>
            </a:r>
            <a:r>
              <a:rPr lang="pl-PL" b="0" i="0" u="none" strike="noStrike" baseline="0" dirty="0">
                <a:latin typeface="+mj-lt"/>
              </a:rPr>
              <a:t>. Wzmocnienie zdolności gospodarki do innowacyjności, w tym poprzez wspieranie instytucji badawczych i ich ściślejszej współpracy z przedsiębiorstwami. Dalsze zwiększanie cyfryzacji przedsiębiorstw i administracji publicznej, w tym poprzez rozwój infrastruktury;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3. Komunikat Komisji w sprawie transformacji cyfrowej opieki zdrowotnej i społecznej z kwietnia 2018 r.: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filar 3: Wzmocnienie pozycji obywateli i indywidualnej opieki poprzez usługi cyfrowe;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4. Program Rozwoju e-Zdrowia na lata 2022-2027: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cel główny „Lepsza opieka zdrowotna dzięki transformacji cyfrowej kluczowych obszarów interwencji”,</a:t>
            </a:r>
          </a:p>
          <a:p>
            <a:pPr algn="l"/>
            <a:r>
              <a:rPr lang="pl-PL" b="0" i="0" u="none" strike="noStrike" baseline="0" dirty="0">
                <a:latin typeface="+mj-lt"/>
              </a:rPr>
              <a:t>- cel szczegółowy 4.2.1.: Pacjent zaangażowany w działania zwiększające kontrolę nad własnym zdrowiem, wsparcie </a:t>
            </a:r>
            <a:r>
              <a:rPr lang="pl-PL" b="0" i="0" u="none" strike="noStrike" baseline="0" dirty="0" err="1">
                <a:latin typeface="+mj-lt"/>
              </a:rPr>
              <a:t>deinstytucjonalizacji</a:t>
            </a:r>
            <a:r>
              <a:rPr lang="pl-PL" b="0" i="0" u="none" strike="noStrike" baseline="0" dirty="0">
                <a:latin typeface="+mj-lt"/>
              </a:rPr>
              <a:t>.</a:t>
            </a:r>
            <a:endParaRPr lang="pl-PL" i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381130" y="2240480"/>
            <a:ext cx="3790178" cy="996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0F0639A3-8879-2D65-3528-E186BFB5A2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949" y="1195698"/>
            <a:ext cx="7027525" cy="5492779"/>
          </a:xfrm>
          <a:prstGeom prst="rect">
            <a:avLst/>
          </a:prstGeo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09CE9B51-FD4E-867C-57D4-8C9D5DDAFABD}"/>
              </a:ext>
            </a:extLst>
          </p:cNvPr>
          <p:cNvSpPr txBox="1"/>
          <p:nvPr/>
        </p:nvSpPr>
        <p:spPr>
          <a:xfrm>
            <a:off x="1063376" y="1516222"/>
            <a:ext cx="352917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pl-PL" sz="36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</a:p>
          <a:p>
            <a:pPr>
              <a:spcBef>
                <a:spcPts val="0"/>
              </a:spcBef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310</Words>
  <Application>Microsoft Office PowerPoint</Application>
  <PresentationFormat>Panoramiczny</PresentationFormat>
  <Paragraphs>52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Roboto-Regular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Dąbrowska Marta</cp:lastModifiedBy>
  <cp:revision>8</cp:revision>
  <dcterms:created xsi:type="dcterms:W3CDTF">2017-01-27T12:50:17Z</dcterms:created>
  <dcterms:modified xsi:type="dcterms:W3CDTF">2023-09-29T12:45:12Z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