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259" r:id="rId3"/>
    <p:sldId id="261" r:id="rId4"/>
    <p:sldId id="262" r:id="rId5"/>
    <p:sldId id="263" r:id="rId6"/>
    <p:sldId id="311" r:id="rId7"/>
    <p:sldId id="312" r:id="rId8"/>
    <p:sldId id="268" r:id="rId9"/>
    <p:sldId id="272" r:id="rId10"/>
    <p:sldId id="332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ECBE6F-E030-4B69-B4F7-B37CA3568A97}" type="datetime1">
              <a:rPr lang="pl-PL"/>
              <a:pPr lvl="0"/>
              <a:t>10.12.2019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5ED01A-B868-4F0A-B21B-E4A9E4F2A83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9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C4B889-03CD-4F0B-9736-535E553BA517}" type="datetime1">
              <a:rPr lang="pl-PL"/>
              <a:pPr lvl="0"/>
              <a:t>10.12.2019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A8330B-C9E5-44B8-A900-F06C4542C5E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4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E80DE8-574B-4B17-AC6C-704887AB8910}" type="datetime1">
              <a:rPr lang="pl-PL"/>
              <a:pPr lvl="0"/>
              <a:t>10.12.2019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F2B5DB-5B3A-4588-B851-89A751C671F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06361F-44EF-4376-8F73-B70070CFF40B}" type="datetime1">
              <a:rPr lang="pl-PL"/>
              <a:pPr lvl="0"/>
              <a:t>10.12.2019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6C33CD-DEAE-495C-A061-B9D162D0C3F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88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6C34BC-6C4D-41B5-ADA0-6CE8AB13B383}" type="datetime1">
              <a:rPr lang="pl-PL"/>
              <a:pPr lvl="0"/>
              <a:t>10.12.2019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69C020-91B9-42C5-9526-CE6B7A72C7A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44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4C08E8-2AAC-4156-A1B5-C56F4CF641D5}" type="datetime1">
              <a:rPr lang="pl-PL"/>
              <a:pPr lvl="0"/>
              <a:t>10.12.2019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559DC8-99D8-407B-9B70-426B85CEBE2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56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E2D78A-A724-4183-9AC7-6341208B9A64}" type="datetime1">
              <a:rPr lang="pl-PL"/>
              <a:pPr lvl="0"/>
              <a:t>10.12.2019</a:t>
            </a:fld>
            <a:endParaRPr lang="pl-PL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D902A-BFAB-4109-890A-6682CC9EF0D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0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5917AE-3B01-4AC3-A850-A22C1AE2D7FF}" type="datetime1">
              <a:rPr lang="pl-PL"/>
              <a:pPr lvl="0"/>
              <a:t>10.12.2019</a:t>
            </a:fld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E86C9-1EC0-4325-9FC1-B701CB64E02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91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E4BB9B-3467-44C9-B00E-0D94692A159C}" type="datetime1">
              <a:rPr lang="pl-PL"/>
              <a:pPr lvl="0"/>
              <a:t>10.12.2019</a:t>
            </a:fld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63D50F-FC6A-4AF0-9F54-F1DD6DB6A16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4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F37A8B-3D75-4A2D-A68E-7325220951F2}" type="datetime1">
              <a:rPr lang="pl-PL"/>
              <a:pPr lvl="0"/>
              <a:t>10.12.2019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C90147-66D8-4754-82AE-E5CCB979CFD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000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409A45-13A9-4AB7-AD70-8A346E9D6938}" type="datetime1">
              <a:rPr lang="pl-PL"/>
              <a:pPr lvl="0"/>
              <a:t>10.12.2019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D2166-3665-4AC8-9E87-FA802860EC1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7D9F197-A3D2-4003-A7A6-885CE587B2A2}" type="datetime1">
              <a:rPr lang="pl-PL"/>
              <a:pPr lvl="0"/>
              <a:t>10.12.2019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FA8C1CD-2701-4FA8-8DDF-5BDC931151E1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58927" y="1118216"/>
            <a:ext cx="4794876" cy="4895722"/>
          </a:xfrm>
        </p:spPr>
        <p:txBody>
          <a:bodyPr>
            <a:noAutofit/>
          </a:bodyPr>
          <a:lstStyle/>
          <a:p>
            <a:r>
              <a:rPr lang="pl-PL" sz="2800" b="1" dirty="0"/>
              <a:t>Aleksandra </a:t>
            </a:r>
            <a:r>
              <a:rPr lang="pl-PL" sz="2800" b="1" dirty="0" smtClean="0"/>
              <a:t>Losik-Sidorska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dirty="0" smtClean="0"/>
              <a:t>Cyfrowe </a:t>
            </a:r>
            <a:r>
              <a:rPr lang="pl-PL" sz="2800" dirty="0"/>
              <a:t>udostępnianie zasobów Polskiej Akademii Nauk – Biblioteki Kórnickiej</a:t>
            </a:r>
            <a:br>
              <a:rPr lang="pl-PL" sz="2800" dirty="0"/>
            </a:br>
            <a:r>
              <a:rPr lang="pl-PL" sz="2800" dirty="0" smtClean="0"/>
              <a:t>POPC.02.03.01-IP.01-00-002/16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000" dirty="0" smtClean="0"/>
              <a:t>Prezentacja </a:t>
            </a:r>
            <a:r>
              <a:rPr lang="pl-PL" sz="2000" dirty="0"/>
              <a:t>projektu na posiedzeniu Komitetu Rady Ministrów do spraw Cyfryzacji w dniu </a:t>
            </a:r>
            <a:r>
              <a:rPr lang="pl-PL" sz="2000" dirty="0" smtClean="0"/>
              <a:t>12 grudnia </a:t>
            </a:r>
            <a:r>
              <a:rPr lang="pl-PL" sz="2000" dirty="0"/>
              <a:t>2019 r. 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dirty="0"/>
              <a:t>Okres realizacji Projektu: 23.09.2016-22.09.2019</a:t>
            </a:r>
            <a:br>
              <a:rPr lang="pl-PL" sz="1400" dirty="0"/>
            </a:br>
            <a:r>
              <a:rPr lang="pl-PL" sz="1400" dirty="0"/>
              <a:t>Wartość Projektu: 6 298 199 PLN</a:t>
            </a:r>
            <a:br>
              <a:rPr lang="pl-PL" sz="1400" dirty="0"/>
            </a:br>
            <a:r>
              <a:rPr lang="pl-PL" sz="1400" dirty="0"/>
              <a:t>Wkład Funduszy Europejskich: 5 330 165, 81 PLN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endParaRPr lang="pl-PL" sz="1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216"/>
            <a:ext cx="6558927" cy="48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1"/>
          <p:cNvGrpSpPr/>
          <p:nvPr/>
        </p:nvGrpSpPr>
        <p:grpSpPr>
          <a:xfrm>
            <a:off x="0" y="1132073"/>
            <a:ext cx="2794131" cy="4811609"/>
            <a:chOff x="4603684" y="1120350"/>
            <a:chExt cx="2794131" cy="4811609"/>
          </a:xfrm>
        </p:grpSpPr>
        <p:sp>
          <p:nvSpPr>
            <p:cNvPr id="3" name="Dowolny kształt 2"/>
            <p:cNvSpPr/>
            <p:nvPr/>
          </p:nvSpPr>
          <p:spPr>
            <a:xfrm>
              <a:off x="5169761" y="3526154"/>
              <a:ext cx="371337" cy="21227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1342"/>
                <a:gd name="f7" fmla="val 2122767"/>
                <a:gd name="f8" fmla="val 185671"/>
                <a:gd name="f9" fmla="+- 0 0 -90"/>
                <a:gd name="f10" fmla="*/ f3 1 371342"/>
                <a:gd name="f11" fmla="*/ f4 1 2122767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371342"/>
                <a:gd name="f20" fmla="*/ f16 1 2122767"/>
                <a:gd name="f21" fmla="*/ 0 f17 1"/>
                <a:gd name="f22" fmla="*/ 0 f16 1"/>
                <a:gd name="f23" fmla="*/ 185671 f17 1"/>
                <a:gd name="f24" fmla="*/ 2122767 f16 1"/>
                <a:gd name="f25" fmla="*/ 371342 f17 1"/>
                <a:gd name="f26" fmla="+- f18 0 f1"/>
                <a:gd name="f27" fmla="*/ f21 1 371342"/>
                <a:gd name="f28" fmla="*/ f22 1 2122767"/>
                <a:gd name="f29" fmla="*/ f23 1 371342"/>
                <a:gd name="f30" fmla="*/ f24 1 2122767"/>
                <a:gd name="f31" fmla="*/ f25 1 371342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</a:cxnLst>
              <a:rect l="f41" t="f44" r="f42" b="f43"/>
              <a:pathLst>
                <a:path w="371342" h="2122767">
                  <a:moveTo>
                    <a:pt x="f5" y="f5"/>
                  </a:moveTo>
                  <a:lnTo>
                    <a:pt x="f8" y="f5"/>
                  </a:lnTo>
                  <a:lnTo>
                    <a:pt x="f8" y="f7"/>
                  </a:lnTo>
                  <a:lnTo>
                    <a:pt x="f6" y="f7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/>
            </a:ln>
          </p:spPr>
          <p:txBody>
            <a:bodyPr vert="horz" wrap="square" lIns="144493" tIns="1007513" rIns="144493" bIns="1007504" anchor="ctr" anchorCtr="1" compatLnSpc="1">
              <a:noAutofit/>
            </a:bodyPr>
            <a:lstStyle/>
            <a:p>
              <a:pPr marL="0" marR="0" lvl="0" indent="0" algn="ctr" defTabSz="3111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7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Dowolny kształt 3"/>
            <p:cNvSpPr/>
            <p:nvPr/>
          </p:nvSpPr>
          <p:spPr>
            <a:xfrm>
              <a:off x="5169761" y="3526154"/>
              <a:ext cx="371337" cy="14151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1342"/>
                <a:gd name="f7" fmla="val 1415178"/>
                <a:gd name="f8" fmla="val 185671"/>
                <a:gd name="f9" fmla="+- 0 0 -90"/>
                <a:gd name="f10" fmla="*/ f3 1 371342"/>
                <a:gd name="f11" fmla="*/ f4 1 1415178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371342"/>
                <a:gd name="f20" fmla="*/ f16 1 1415178"/>
                <a:gd name="f21" fmla="*/ 0 f17 1"/>
                <a:gd name="f22" fmla="*/ 0 f16 1"/>
                <a:gd name="f23" fmla="*/ 185671 f17 1"/>
                <a:gd name="f24" fmla="*/ 1415178 f16 1"/>
                <a:gd name="f25" fmla="*/ 371342 f17 1"/>
                <a:gd name="f26" fmla="+- f18 0 f1"/>
                <a:gd name="f27" fmla="*/ f21 1 371342"/>
                <a:gd name="f28" fmla="*/ f22 1 1415178"/>
                <a:gd name="f29" fmla="*/ f23 1 371342"/>
                <a:gd name="f30" fmla="*/ f24 1 1415178"/>
                <a:gd name="f31" fmla="*/ f25 1 371342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</a:cxnLst>
              <a:rect l="f41" t="f44" r="f42" b="f43"/>
              <a:pathLst>
                <a:path w="371342" h="1415178">
                  <a:moveTo>
                    <a:pt x="f5" y="f5"/>
                  </a:moveTo>
                  <a:lnTo>
                    <a:pt x="f8" y="f5"/>
                  </a:lnTo>
                  <a:lnTo>
                    <a:pt x="f8" y="f7"/>
                  </a:lnTo>
                  <a:lnTo>
                    <a:pt x="f6" y="f7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/>
            </a:ln>
          </p:spPr>
          <p:txBody>
            <a:bodyPr vert="horz" wrap="square" lIns="161793" tIns="671014" rIns="161793" bIns="671014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Dowolny kształt 4"/>
            <p:cNvSpPr/>
            <p:nvPr/>
          </p:nvSpPr>
          <p:spPr>
            <a:xfrm>
              <a:off x="5169761" y="3526154"/>
              <a:ext cx="371337" cy="7075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1342"/>
                <a:gd name="f7" fmla="val 707589"/>
                <a:gd name="f8" fmla="val 185671"/>
                <a:gd name="f9" fmla="+- 0 0 -90"/>
                <a:gd name="f10" fmla="*/ f3 1 371342"/>
                <a:gd name="f11" fmla="*/ f4 1 707589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371342"/>
                <a:gd name="f20" fmla="*/ f16 1 707589"/>
                <a:gd name="f21" fmla="*/ 0 f17 1"/>
                <a:gd name="f22" fmla="*/ 0 f16 1"/>
                <a:gd name="f23" fmla="*/ 185671 f17 1"/>
                <a:gd name="f24" fmla="*/ 707589 f16 1"/>
                <a:gd name="f25" fmla="*/ 371342 f17 1"/>
                <a:gd name="f26" fmla="+- f18 0 f1"/>
                <a:gd name="f27" fmla="*/ f21 1 371342"/>
                <a:gd name="f28" fmla="*/ f22 1 707589"/>
                <a:gd name="f29" fmla="*/ f23 1 371342"/>
                <a:gd name="f30" fmla="*/ f24 1 707589"/>
                <a:gd name="f31" fmla="*/ f25 1 371342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</a:cxnLst>
              <a:rect l="f41" t="f44" r="f42" b="f43"/>
              <a:pathLst>
                <a:path w="371342" h="707589">
                  <a:moveTo>
                    <a:pt x="f5" y="f5"/>
                  </a:moveTo>
                  <a:lnTo>
                    <a:pt x="f8" y="f5"/>
                  </a:lnTo>
                  <a:lnTo>
                    <a:pt x="f8" y="f7"/>
                  </a:lnTo>
                  <a:lnTo>
                    <a:pt x="f6" y="f7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/>
            </a:ln>
          </p:spPr>
          <p:txBody>
            <a:bodyPr vert="horz" wrap="square" lIns="178390" tIns="333820" rIns="178390" bIns="333820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Dowolny kształt 5"/>
            <p:cNvSpPr/>
            <p:nvPr/>
          </p:nvSpPr>
          <p:spPr>
            <a:xfrm>
              <a:off x="5169761" y="3480434"/>
              <a:ext cx="371337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1342"/>
                <a:gd name="f7" fmla="val 91440"/>
                <a:gd name="f8" fmla="val 45720"/>
                <a:gd name="f9" fmla="+- 0 0 -90"/>
                <a:gd name="f10" fmla="*/ f3 1 371342"/>
                <a:gd name="f11" fmla="*/ f4 1 9144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371342"/>
                <a:gd name="f20" fmla="*/ f16 1 91440"/>
                <a:gd name="f21" fmla="*/ 0 f17 1"/>
                <a:gd name="f22" fmla="*/ 45720 f16 1"/>
                <a:gd name="f23" fmla="*/ 371342 f17 1"/>
                <a:gd name="f24" fmla="+- f18 0 f1"/>
                <a:gd name="f25" fmla="*/ f21 1 371342"/>
                <a:gd name="f26" fmla="*/ f22 1 91440"/>
                <a:gd name="f27" fmla="*/ f23 1 371342"/>
                <a:gd name="f28" fmla="*/ f12 1 f19"/>
                <a:gd name="f29" fmla="*/ f13 1 f19"/>
                <a:gd name="f30" fmla="*/ f12 1 f20"/>
                <a:gd name="f31" fmla="*/ f14 1 f20"/>
                <a:gd name="f32" fmla="*/ f25 1 f19"/>
                <a:gd name="f33" fmla="*/ f26 1 f20"/>
                <a:gd name="f34" fmla="*/ f27 1 f19"/>
                <a:gd name="f35" fmla="*/ f28 f10 1"/>
                <a:gd name="f36" fmla="*/ f29 f10 1"/>
                <a:gd name="f37" fmla="*/ f31 f11 1"/>
                <a:gd name="f38" fmla="*/ f30 f11 1"/>
                <a:gd name="f39" fmla="*/ f32 f10 1"/>
                <a:gd name="f40" fmla="*/ f33 f11 1"/>
                <a:gd name="f41" fmla="*/ f34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41" y="f40"/>
                </a:cxn>
              </a:cxnLst>
              <a:rect l="f35" t="f38" r="f36" b="f37"/>
              <a:pathLst>
                <a:path w="371342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/>
            </a:ln>
          </p:spPr>
          <p:txBody>
            <a:bodyPr vert="horz" wrap="square" lIns="189088" tIns="36438" rIns="189088" bIns="36438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Dowolny kształt 6"/>
            <p:cNvSpPr/>
            <p:nvPr/>
          </p:nvSpPr>
          <p:spPr>
            <a:xfrm>
              <a:off x="5169761" y="2818564"/>
              <a:ext cx="371337" cy="7075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1342"/>
                <a:gd name="f7" fmla="val 707589"/>
                <a:gd name="f8" fmla="val 185671"/>
                <a:gd name="f9" fmla="+- 0 0 -90"/>
                <a:gd name="f10" fmla="*/ f3 1 371342"/>
                <a:gd name="f11" fmla="*/ f4 1 707589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371342"/>
                <a:gd name="f20" fmla="*/ f16 1 707589"/>
                <a:gd name="f21" fmla="*/ 0 f17 1"/>
                <a:gd name="f22" fmla="*/ 707589 f16 1"/>
                <a:gd name="f23" fmla="*/ 185671 f17 1"/>
                <a:gd name="f24" fmla="*/ 0 f16 1"/>
                <a:gd name="f25" fmla="*/ 371342 f17 1"/>
                <a:gd name="f26" fmla="+- f18 0 f1"/>
                <a:gd name="f27" fmla="*/ f21 1 371342"/>
                <a:gd name="f28" fmla="*/ f22 1 707589"/>
                <a:gd name="f29" fmla="*/ f23 1 371342"/>
                <a:gd name="f30" fmla="*/ f24 1 707589"/>
                <a:gd name="f31" fmla="*/ f25 1 371342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</a:cxnLst>
              <a:rect l="f41" t="f44" r="f42" b="f43"/>
              <a:pathLst>
                <a:path w="371342" h="707589">
                  <a:moveTo>
                    <a:pt x="f5" y="f7"/>
                  </a:moveTo>
                  <a:lnTo>
                    <a:pt x="f8" y="f7"/>
                  </a:lnTo>
                  <a:lnTo>
                    <a:pt x="f8" y="f5"/>
                  </a:lnTo>
                  <a:lnTo>
                    <a:pt x="f6" y="f5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/>
            </a:ln>
          </p:spPr>
          <p:txBody>
            <a:bodyPr vert="horz" wrap="square" lIns="178390" tIns="333820" rIns="178390" bIns="333820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5169761" y="2110974"/>
              <a:ext cx="371337" cy="14151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1342"/>
                <a:gd name="f7" fmla="val 1415178"/>
                <a:gd name="f8" fmla="val 185671"/>
                <a:gd name="f9" fmla="+- 0 0 -90"/>
                <a:gd name="f10" fmla="*/ f3 1 371342"/>
                <a:gd name="f11" fmla="*/ f4 1 1415178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371342"/>
                <a:gd name="f20" fmla="*/ f16 1 1415178"/>
                <a:gd name="f21" fmla="*/ 0 f17 1"/>
                <a:gd name="f22" fmla="*/ 1415178 f16 1"/>
                <a:gd name="f23" fmla="*/ 185671 f17 1"/>
                <a:gd name="f24" fmla="*/ 0 f16 1"/>
                <a:gd name="f25" fmla="*/ 371342 f17 1"/>
                <a:gd name="f26" fmla="+- f18 0 f1"/>
                <a:gd name="f27" fmla="*/ f21 1 371342"/>
                <a:gd name="f28" fmla="*/ f22 1 1415178"/>
                <a:gd name="f29" fmla="*/ f23 1 371342"/>
                <a:gd name="f30" fmla="*/ f24 1 1415178"/>
                <a:gd name="f31" fmla="*/ f25 1 371342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</a:cxnLst>
              <a:rect l="f41" t="f44" r="f42" b="f43"/>
              <a:pathLst>
                <a:path w="371342" h="1415178">
                  <a:moveTo>
                    <a:pt x="f5" y="f7"/>
                  </a:moveTo>
                  <a:lnTo>
                    <a:pt x="f8" y="f7"/>
                  </a:lnTo>
                  <a:lnTo>
                    <a:pt x="f8" y="f5"/>
                  </a:lnTo>
                  <a:lnTo>
                    <a:pt x="f6" y="f5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/>
            </a:ln>
          </p:spPr>
          <p:txBody>
            <a:bodyPr vert="horz" wrap="square" lIns="161793" tIns="671014" rIns="161793" bIns="671014" anchor="ctr" anchorCtr="1" compatLnSpc="1">
              <a:noAutofit/>
            </a:bodyPr>
            <a:lstStyle/>
            <a:p>
              <a:pPr marL="0" marR="0" lvl="0" indent="0" algn="ctr" defTabSz="2222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Dowolny kształt 8"/>
            <p:cNvSpPr/>
            <p:nvPr/>
          </p:nvSpPr>
          <p:spPr>
            <a:xfrm>
              <a:off x="5169761" y="1403384"/>
              <a:ext cx="371337" cy="21227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1342"/>
                <a:gd name="f7" fmla="val 2122767"/>
                <a:gd name="f8" fmla="val 185671"/>
                <a:gd name="f9" fmla="+- 0 0 -90"/>
                <a:gd name="f10" fmla="*/ f3 1 371342"/>
                <a:gd name="f11" fmla="*/ f4 1 2122767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371342"/>
                <a:gd name="f20" fmla="*/ f16 1 2122767"/>
                <a:gd name="f21" fmla="*/ 0 f17 1"/>
                <a:gd name="f22" fmla="*/ 2122767 f16 1"/>
                <a:gd name="f23" fmla="*/ 185671 f17 1"/>
                <a:gd name="f24" fmla="*/ 0 f16 1"/>
                <a:gd name="f25" fmla="*/ 371342 f17 1"/>
                <a:gd name="f26" fmla="+- f18 0 f1"/>
                <a:gd name="f27" fmla="*/ f21 1 371342"/>
                <a:gd name="f28" fmla="*/ f22 1 2122767"/>
                <a:gd name="f29" fmla="*/ f23 1 371342"/>
                <a:gd name="f30" fmla="*/ f24 1 2122767"/>
                <a:gd name="f31" fmla="*/ f25 1 371342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6"/>
                </a:cxn>
                <a:cxn ang="f26">
                  <a:pos x="f47" y="f48"/>
                </a:cxn>
                <a:cxn ang="f26">
                  <a:pos x="f49" y="f48"/>
                </a:cxn>
              </a:cxnLst>
              <a:rect l="f41" t="f44" r="f42" b="f43"/>
              <a:pathLst>
                <a:path w="371342" h="2122767">
                  <a:moveTo>
                    <a:pt x="f5" y="f7"/>
                  </a:moveTo>
                  <a:lnTo>
                    <a:pt x="f8" y="f7"/>
                  </a:lnTo>
                  <a:lnTo>
                    <a:pt x="f8" y="f5"/>
                  </a:lnTo>
                  <a:lnTo>
                    <a:pt x="f6" y="f5"/>
                  </a:lnTo>
                </a:path>
              </a:pathLst>
            </a:custGeom>
            <a:noFill/>
            <a:ln w="12701" cap="flat">
              <a:solidFill>
                <a:srgbClr val="477BA9"/>
              </a:solidFill>
              <a:prstDash val="solid"/>
              <a:miter/>
            </a:ln>
          </p:spPr>
          <p:txBody>
            <a:bodyPr vert="horz" wrap="square" lIns="144493" tIns="1007504" rIns="144493" bIns="1007513" anchor="ctr" anchorCtr="1" compatLnSpc="1">
              <a:noAutofit/>
            </a:bodyPr>
            <a:lstStyle/>
            <a:p>
              <a:pPr marL="0" marR="0" lvl="0" indent="0" algn="ctr" defTabSz="3111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7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Dowolny kształt 9"/>
            <p:cNvSpPr/>
            <p:nvPr/>
          </p:nvSpPr>
          <p:spPr>
            <a:xfrm rot="16200004">
              <a:off x="3397055" y="3243116"/>
              <a:ext cx="2979325" cy="5660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79322"/>
                <a:gd name="f7" fmla="val 566071"/>
                <a:gd name="f8" fmla="+- 0 0 -90"/>
                <a:gd name="f9" fmla="*/ f3 1 2979322"/>
                <a:gd name="f10" fmla="*/ f4 1 56607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979322"/>
                <a:gd name="f19" fmla="*/ f15 1 566071"/>
                <a:gd name="f20" fmla="*/ 0 f16 1"/>
                <a:gd name="f21" fmla="*/ 0 f15 1"/>
                <a:gd name="f22" fmla="*/ 2979322 f16 1"/>
                <a:gd name="f23" fmla="*/ 566071 f15 1"/>
                <a:gd name="f24" fmla="+- f17 0 f1"/>
                <a:gd name="f25" fmla="*/ f20 1 2979322"/>
                <a:gd name="f26" fmla="*/ f21 1 566071"/>
                <a:gd name="f27" fmla="*/ f22 1 2979322"/>
                <a:gd name="f28" fmla="*/ f23 1 566071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979322" h="56607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060" tIns="12060" rIns="12060" bIns="12060" anchor="ctr" anchorCtr="1" compatLnSpc="1">
              <a:noAutofit/>
            </a:bodyPr>
            <a:lstStyle/>
            <a:p>
              <a:pPr marL="0" marR="0" lvl="0" indent="0" algn="ctr" defTabSz="8445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9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PLAATFORMA – NARZĘDZIE DO ZARZĄDZANIA BIBLIOTEKĄ </a:t>
              </a:r>
            </a:p>
          </p:txBody>
        </p:sp>
        <p:sp>
          <p:nvSpPr>
            <p:cNvPr id="11" name="Dowolny kształt 10"/>
            <p:cNvSpPr/>
            <p:nvPr/>
          </p:nvSpPr>
          <p:spPr>
            <a:xfrm>
              <a:off x="5541099" y="1120350"/>
              <a:ext cx="1856716" cy="5660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6713"/>
                <a:gd name="f7" fmla="val 566071"/>
                <a:gd name="f8" fmla="+- 0 0 -90"/>
                <a:gd name="f9" fmla="*/ f3 1 1856713"/>
                <a:gd name="f10" fmla="*/ f4 1 56607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6713"/>
                <a:gd name="f19" fmla="*/ f15 1 566071"/>
                <a:gd name="f20" fmla="*/ 0 f16 1"/>
                <a:gd name="f21" fmla="*/ 0 f15 1"/>
                <a:gd name="f22" fmla="*/ 1856713 f16 1"/>
                <a:gd name="f23" fmla="*/ 566071 f15 1"/>
                <a:gd name="f24" fmla="+- f17 0 f1"/>
                <a:gd name="f25" fmla="*/ f20 1 1856713"/>
                <a:gd name="f26" fmla="*/ f21 1 566071"/>
                <a:gd name="f27" fmla="*/ f22 1 1856713"/>
                <a:gd name="f28" fmla="*/ f23 1 566071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6713" h="56607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257" tIns="8257" rIns="8257" bIns="8257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3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opracowanie obiektów bibliotecznych i muzealnych </a:t>
              </a:r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5541099" y="1827940"/>
              <a:ext cx="1856716" cy="5660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6713"/>
                <a:gd name="f7" fmla="val 566071"/>
                <a:gd name="f8" fmla="+- 0 0 -90"/>
                <a:gd name="f9" fmla="*/ f3 1 1856713"/>
                <a:gd name="f10" fmla="*/ f4 1 56607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6713"/>
                <a:gd name="f19" fmla="*/ f15 1 566071"/>
                <a:gd name="f20" fmla="*/ 0 f16 1"/>
                <a:gd name="f21" fmla="*/ 0 f15 1"/>
                <a:gd name="f22" fmla="*/ 1856713 f16 1"/>
                <a:gd name="f23" fmla="*/ 566071 f15 1"/>
                <a:gd name="f24" fmla="+- f17 0 f1"/>
                <a:gd name="f25" fmla="*/ f20 1 1856713"/>
                <a:gd name="f26" fmla="*/ f21 1 566071"/>
                <a:gd name="f27" fmla="*/ f22 1 1856713"/>
                <a:gd name="f28" fmla="*/ f23 1 566071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6713" h="56607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257" tIns="8257" rIns="8257" bIns="8257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3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gromadzenie danych o historii obiektów </a:t>
              </a:r>
            </a:p>
          </p:txBody>
        </p:sp>
        <p:sp>
          <p:nvSpPr>
            <p:cNvPr id="13" name="Dowolny kształt 12"/>
            <p:cNvSpPr/>
            <p:nvPr/>
          </p:nvSpPr>
          <p:spPr>
            <a:xfrm>
              <a:off x="5541099" y="2535530"/>
              <a:ext cx="1856716" cy="5660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6713"/>
                <a:gd name="f7" fmla="val 566071"/>
                <a:gd name="f8" fmla="+- 0 0 -90"/>
                <a:gd name="f9" fmla="*/ f3 1 1856713"/>
                <a:gd name="f10" fmla="*/ f4 1 56607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6713"/>
                <a:gd name="f19" fmla="*/ f15 1 566071"/>
                <a:gd name="f20" fmla="*/ 0 f16 1"/>
                <a:gd name="f21" fmla="*/ 0 f15 1"/>
                <a:gd name="f22" fmla="*/ 1856713 f16 1"/>
                <a:gd name="f23" fmla="*/ 566071 f15 1"/>
                <a:gd name="f24" fmla="+- f17 0 f1"/>
                <a:gd name="f25" fmla="*/ f20 1 1856713"/>
                <a:gd name="f26" fmla="*/ f21 1 566071"/>
                <a:gd name="f27" fmla="*/ f22 1 1856713"/>
                <a:gd name="f28" fmla="*/ f23 1 566071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6713" h="56607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257" tIns="8257" rIns="8257" bIns="8257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3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monitorowanie udostępniania </a:t>
              </a:r>
            </a:p>
          </p:txBody>
        </p:sp>
        <p:sp>
          <p:nvSpPr>
            <p:cNvPr id="14" name="Dowolny kształt 13"/>
            <p:cNvSpPr/>
            <p:nvPr/>
          </p:nvSpPr>
          <p:spPr>
            <a:xfrm>
              <a:off x="5541099" y="3243120"/>
              <a:ext cx="1856716" cy="5660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6713"/>
                <a:gd name="f7" fmla="val 566071"/>
                <a:gd name="f8" fmla="+- 0 0 -90"/>
                <a:gd name="f9" fmla="*/ f3 1 1856713"/>
                <a:gd name="f10" fmla="*/ f4 1 56607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6713"/>
                <a:gd name="f19" fmla="*/ f15 1 566071"/>
                <a:gd name="f20" fmla="*/ 0 f16 1"/>
                <a:gd name="f21" fmla="*/ 0 f15 1"/>
                <a:gd name="f22" fmla="*/ 1856713 f16 1"/>
                <a:gd name="f23" fmla="*/ 566071 f15 1"/>
                <a:gd name="f24" fmla="+- f17 0 f1"/>
                <a:gd name="f25" fmla="*/ f20 1 1856713"/>
                <a:gd name="f26" fmla="*/ f21 1 566071"/>
                <a:gd name="f27" fmla="*/ f22 1 1856713"/>
                <a:gd name="f28" fmla="*/ f23 1 566071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6713" h="56607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257" tIns="8257" rIns="8257" bIns="8257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3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archiwizowanie dokumentacji konserwatorskiej </a:t>
              </a:r>
            </a:p>
          </p:txBody>
        </p:sp>
        <p:sp>
          <p:nvSpPr>
            <p:cNvPr id="15" name="Dowolny kształt 14"/>
            <p:cNvSpPr/>
            <p:nvPr/>
          </p:nvSpPr>
          <p:spPr>
            <a:xfrm>
              <a:off x="5541099" y="3950710"/>
              <a:ext cx="1856716" cy="5660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6713"/>
                <a:gd name="f7" fmla="val 566071"/>
                <a:gd name="f8" fmla="+- 0 0 -90"/>
                <a:gd name="f9" fmla="*/ f3 1 1856713"/>
                <a:gd name="f10" fmla="*/ f4 1 56607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6713"/>
                <a:gd name="f19" fmla="*/ f15 1 566071"/>
                <a:gd name="f20" fmla="*/ 0 f16 1"/>
                <a:gd name="f21" fmla="*/ 0 f15 1"/>
                <a:gd name="f22" fmla="*/ 1856713 f16 1"/>
                <a:gd name="f23" fmla="*/ 566071 f15 1"/>
                <a:gd name="f24" fmla="+- f17 0 f1"/>
                <a:gd name="f25" fmla="*/ f20 1 1856713"/>
                <a:gd name="f26" fmla="*/ f21 1 566071"/>
                <a:gd name="f27" fmla="*/ f22 1 1856713"/>
                <a:gd name="f28" fmla="*/ f23 1 566071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6713" h="56607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257" tIns="8257" rIns="8257" bIns="8257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3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udostępnianie dokumentacji z ograniczonym dostępem</a:t>
              </a:r>
            </a:p>
          </p:txBody>
        </p:sp>
        <p:sp>
          <p:nvSpPr>
            <p:cNvPr id="16" name="Dowolny kształt 15"/>
            <p:cNvSpPr/>
            <p:nvPr/>
          </p:nvSpPr>
          <p:spPr>
            <a:xfrm>
              <a:off x="5541099" y="4658301"/>
              <a:ext cx="1856716" cy="5660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6713"/>
                <a:gd name="f7" fmla="val 566071"/>
                <a:gd name="f8" fmla="+- 0 0 -90"/>
                <a:gd name="f9" fmla="*/ f3 1 1856713"/>
                <a:gd name="f10" fmla="*/ f4 1 56607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6713"/>
                <a:gd name="f19" fmla="*/ f15 1 566071"/>
                <a:gd name="f20" fmla="*/ 0 f16 1"/>
                <a:gd name="f21" fmla="*/ 0 f15 1"/>
                <a:gd name="f22" fmla="*/ 1856713 f16 1"/>
                <a:gd name="f23" fmla="*/ 566071 f15 1"/>
                <a:gd name="f24" fmla="+- f17 0 f1"/>
                <a:gd name="f25" fmla="*/ f20 1 1856713"/>
                <a:gd name="f26" fmla="*/ f21 1 566071"/>
                <a:gd name="f27" fmla="*/ f22 1 1856713"/>
                <a:gd name="f28" fmla="*/ f23 1 566071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6713" h="56607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257" tIns="8257" rIns="8257" bIns="8257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3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planowanie pracy działów</a:t>
              </a:r>
            </a:p>
          </p:txBody>
        </p:sp>
        <p:sp>
          <p:nvSpPr>
            <p:cNvPr id="17" name="Dowolny kształt 16"/>
            <p:cNvSpPr/>
            <p:nvPr/>
          </p:nvSpPr>
          <p:spPr>
            <a:xfrm>
              <a:off x="5541099" y="5365891"/>
              <a:ext cx="1856716" cy="5660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6713"/>
                <a:gd name="f7" fmla="val 566071"/>
                <a:gd name="f8" fmla="+- 0 0 -90"/>
                <a:gd name="f9" fmla="*/ f3 1 1856713"/>
                <a:gd name="f10" fmla="*/ f4 1 56607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56713"/>
                <a:gd name="f19" fmla="*/ f15 1 566071"/>
                <a:gd name="f20" fmla="*/ 0 f16 1"/>
                <a:gd name="f21" fmla="*/ 0 f15 1"/>
                <a:gd name="f22" fmla="*/ 1856713 f16 1"/>
                <a:gd name="f23" fmla="*/ 566071 f15 1"/>
                <a:gd name="f24" fmla="+- f17 0 f1"/>
                <a:gd name="f25" fmla="*/ f20 1 1856713"/>
                <a:gd name="f26" fmla="*/ f21 1 566071"/>
                <a:gd name="f27" fmla="*/ f22 1 1856713"/>
                <a:gd name="f28" fmla="*/ f23 1 566071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56713" h="56607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257" tIns="8257" rIns="8257" bIns="8257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3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ochrona zbiorów   </a:t>
              </a:r>
            </a:p>
          </p:txBody>
        </p:sp>
      </p:grpSp>
      <p:pic>
        <p:nvPicPr>
          <p:cNvPr id="19" name="Obraz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413" y="1484253"/>
            <a:ext cx="8001267" cy="40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1"/>
          <p:cNvGrpSpPr/>
          <p:nvPr/>
        </p:nvGrpSpPr>
        <p:grpSpPr>
          <a:xfrm>
            <a:off x="145614" y="1162185"/>
            <a:ext cx="5107591" cy="4859140"/>
            <a:chOff x="3428076" y="1115293"/>
            <a:chExt cx="5107591" cy="4859140"/>
          </a:xfrm>
        </p:grpSpPr>
        <p:sp>
          <p:nvSpPr>
            <p:cNvPr id="3" name="Dowolny kształt 2"/>
            <p:cNvSpPr/>
            <p:nvPr/>
          </p:nvSpPr>
          <p:spPr>
            <a:xfrm>
              <a:off x="4601827" y="2196946"/>
              <a:ext cx="2695834" cy="2695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5836"/>
                <a:gd name="f7" fmla="val 1347918"/>
                <a:gd name="f8" fmla="val 603483"/>
                <a:gd name="f9" fmla="val 2092353"/>
                <a:gd name="f10" fmla="+- 0 0 -90"/>
                <a:gd name="f11" fmla="*/ f3 1 2695836"/>
                <a:gd name="f12" fmla="*/ f4 1 2695836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2695836"/>
                <a:gd name="f19" fmla="*/ 0 f16 1"/>
                <a:gd name="f20" fmla="*/ 1347918 f16 1"/>
                <a:gd name="f21" fmla="*/ 2695836 f16 1"/>
                <a:gd name="f22" fmla="+- f17 0 f1"/>
                <a:gd name="f23" fmla="*/ f19 1 2695836"/>
                <a:gd name="f24" fmla="*/ f20 1 2695836"/>
                <a:gd name="f25" fmla="*/ f21 1 2695836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2695836" h="2695836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5B9BD5">
                <a:alpha val="50000"/>
              </a:srgb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418923" tIns="418923" rIns="418923" bIns="418923" anchor="ctr" anchorCtr="1" compatLnSpc="1">
              <a:noAutofit/>
            </a:bodyPr>
            <a:lstStyle/>
            <a:p>
              <a:pPr marL="0" marR="0" lvl="0" indent="0" algn="ctr" defTabSz="8445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900" dirty="0" smtClean="0">
                  <a:solidFill>
                    <a:srgbClr val="000000"/>
                  </a:solidFill>
                  <a:latin typeface="Calibri"/>
                </a:rPr>
                <a:t>CEL PROJEKTU:</a:t>
              </a:r>
              <a:endParaRPr lang="pl-PL" sz="19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ctr" defTabSz="8445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9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Calibri"/>
                </a:rPr>
                <a:t>OCHRONA </a:t>
              </a:r>
              <a:r>
                <a:rPr lang="pl-PL" sz="19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ZASOBU BIBLIOTEKI KÓRNICKIEJ – OCHRONA DZIEDZICTWA KULTUROWEGO </a:t>
              </a:r>
            </a:p>
          </p:txBody>
        </p:sp>
        <p:sp>
          <p:nvSpPr>
            <p:cNvPr id="4" name="Dowolny kształt 3"/>
            <p:cNvSpPr/>
            <p:nvPr/>
          </p:nvSpPr>
          <p:spPr>
            <a:xfrm>
              <a:off x="5155039" y="1115293"/>
              <a:ext cx="1589410" cy="13479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89411"/>
                <a:gd name="f7" fmla="val 1347918"/>
                <a:gd name="f8" fmla="val 673959"/>
                <a:gd name="f9" fmla="val 301742"/>
                <a:gd name="f10" fmla="val 355802"/>
                <a:gd name="f11" fmla="val 794706"/>
                <a:gd name="f12" fmla="val 1233610"/>
                <a:gd name="f13" fmla="val 1589412"/>
                <a:gd name="f14" fmla="val 1046176"/>
                <a:gd name="f15" fmla="+- 0 0 -90"/>
                <a:gd name="f16" fmla="*/ f3 1 1589411"/>
                <a:gd name="f17" fmla="*/ f4 1 134791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589411"/>
                <a:gd name="f26" fmla="*/ f22 1 1347918"/>
                <a:gd name="f27" fmla="*/ 0 f23 1"/>
                <a:gd name="f28" fmla="*/ 673959 f22 1"/>
                <a:gd name="f29" fmla="*/ 794706 f23 1"/>
                <a:gd name="f30" fmla="*/ 0 f22 1"/>
                <a:gd name="f31" fmla="*/ 1589412 f23 1"/>
                <a:gd name="f32" fmla="*/ 1347918 f22 1"/>
                <a:gd name="f33" fmla="+- f24 0 f1"/>
                <a:gd name="f34" fmla="*/ f27 1 1589411"/>
                <a:gd name="f35" fmla="*/ f28 1 1347918"/>
                <a:gd name="f36" fmla="*/ f29 1 1589411"/>
                <a:gd name="f37" fmla="*/ f30 1 1347918"/>
                <a:gd name="f38" fmla="*/ f31 1 1589411"/>
                <a:gd name="f39" fmla="*/ f32 1 1347918"/>
                <a:gd name="f40" fmla="*/ f18 1 f25"/>
                <a:gd name="f41" fmla="*/ f19 1 f25"/>
                <a:gd name="f42" fmla="*/ f18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1589411" h="1347918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5B9BD5">
                <a:alpha val="50000"/>
              </a:srgb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48003" tIns="212634" rIns="248003" bIns="212634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OPRACOWANIE </a:t>
              </a:r>
            </a:p>
          </p:txBody>
        </p:sp>
        <p:sp>
          <p:nvSpPr>
            <p:cNvPr id="5" name="Dowolny kształt 4"/>
            <p:cNvSpPr/>
            <p:nvPr/>
          </p:nvSpPr>
          <p:spPr>
            <a:xfrm>
              <a:off x="6875035" y="2870905"/>
              <a:ext cx="1660632" cy="13479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0635"/>
                <a:gd name="f7" fmla="val 1347918"/>
                <a:gd name="f8" fmla="val 673959"/>
                <a:gd name="f9" fmla="val 301742"/>
                <a:gd name="f10" fmla="val 371746"/>
                <a:gd name="f11" fmla="val 830318"/>
                <a:gd name="f12" fmla="val 1288890"/>
                <a:gd name="f13" fmla="val 1660636"/>
                <a:gd name="f14" fmla="val 1046176"/>
                <a:gd name="f15" fmla="+- 0 0 -90"/>
                <a:gd name="f16" fmla="*/ f3 1 1660635"/>
                <a:gd name="f17" fmla="*/ f4 1 134791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660635"/>
                <a:gd name="f26" fmla="*/ f22 1 1347918"/>
                <a:gd name="f27" fmla="*/ 0 f23 1"/>
                <a:gd name="f28" fmla="*/ 673959 f22 1"/>
                <a:gd name="f29" fmla="*/ 830318 f23 1"/>
                <a:gd name="f30" fmla="*/ 0 f22 1"/>
                <a:gd name="f31" fmla="*/ 1660636 f23 1"/>
                <a:gd name="f32" fmla="*/ 1347918 f22 1"/>
                <a:gd name="f33" fmla="+- f24 0 f1"/>
                <a:gd name="f34" fmla="*/ f27 1 1660635"/>
                <a:gd name="f35" fmla="*/ f28 1 1347918"/>
                <a:gd name="f36" fmla="*/ f29 1 1660635"/>
                <a:gd name="f37" fmla="*/ f30 1 1347918"/>
                <a:gd name="f38" fmla="*/ f31 1 1660635"/>
                <a:gd name="f39" fmla="*/ f32 1 1347918"/>
                <a:gd name="f40" fmla="*/ f18 1 f25"/>
                <a:gd name="f41" fmla="*/ f19 1 f25"/>
                <a:gd name="f42" fmla="*/ f18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1660635" h="1347918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5B9BD5">
                <a:alpha val="50000"/>
              </a:srgb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58436" tIns="212634" rIns="258436" bIns="212634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DIGITALIZACJA</a:t>
              </a:r>
              <a:r>
                <a:rPr lang="pl-PL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  <p:sp>
          <p:nvSpPr>
            <p:cNvPr id="6" name="Dowolny kształt 5"/>
            <p:cNvSpPr/>
            <p:nvPr/>
          </p:nvSpPr>
          <p:spPr>
            <a:xfrm>
              <a:off x="5142512" y="4626516"/>
              <a:ext cx="1614464" cy="13479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4468"/>
                <a:gd name="f7" fmla="val 1347918"/>
                <a:gd name="f8" fmla="val 673959"/>
                <a:gd name="f9" fmla="val 301742"/>
                <a:gd name="f10" fmla="val 361411"/>
                <a:gd name="f11" fmla="val 807234"/>
                <a:gd name="f12" fmla="val 1253057"/>
                <a:gd name="f13" fmla="val 1046176"/>
                <a:gd name="f14" fmla="+- 0 0 -90"/>
                <a:gd name="f15" fmla="*/ f3 1 1614468"/>
                <a:gd name="f16" fmla="*/ f4 1 13479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14468"/>
                <a:gd name="f25" fmla="*/ f21 1 1347918"/>
                <a:gd name="f26" fmla="*/ 0 f22 1"/>
                <a:gd name="f27" fmla="*/ 673959 f21 1"/>
                <a:gd name="f28" fmla="*/ 807234 f22 1"/>
                <a:gd name="f29" fmla="*/ 0 f21 1"/>
                <a:gd name="f30" fmla="*/ 1614468 f22 1"/>
                <a:gd name="f31" fmla="*/ 1347918 f21 1"/>
                <a:gd name="f32" fmla="+- f23 0 f1"/>
                <a:gd name="f33" fmla="*/ f26 1 1614468"/>
                <a:gd name="f34" fmla="*/ f27 1 1347918"/>
                <a:gd name="f35" fmla="*/ f28 1 1614468"/>
                <a:gd name="f36" fmla="*/ f29 1 1347918"/>
                <a:gd name="f37" fmla="*/ f30 1 1614468"/>
                <a:gd name="f38" fmla="*/ f31 1 1347918"/>
                <a:gd name="f39" fmla="*/ f17 1 f24"/>
                <a:gd name="f40" fmla="*/ f18 1 f24"/>
                <a:gd name="f41" fmla="*/ f17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4"/>
                </a:cxn>
                <a:cxn ang="f32">
                  <a:pos x="f55" y="f58"/>
                </a:cxn>
                <a:cxn ang="f32">
                  <a:pos x="f53" y="f54"/>
                </a:cxn>
              </a:cxnLst>
              <a:rect l="f49" t="f52" r="f50" b="f51"/>
              <a:pathLst>
                <a:path w="1614468" h="1347918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5B9BD5">
                <a:alpha val="50000"/>
              </a:srgb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51670" tIns="212634" rIns="251670" bIns="212634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UDOSTĘPNIENIE</a:t>
              </a:r>
              <a:r>
                <a:rPr lang="pl-PL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  <p:sp>
          <p:nvSpPr>
            <p:cNvPr id="7" name="Dowolny kształt 6"/>
            <p:cNvSpPr/>
            <p:nvPr/>
          </p:nvSpPr>
          <p:spPr>
            <a:xfrm>
              <a:off x="3428076" y="2870905"/>
              <a:ext cx="1532113" cy="13479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2111"/>
                <a:gd name="f7" fmla="val 1347918"/>
                <a:gd name="f8" fmla="val 673959"/>
                <a:gd name="f9" fmla="val 301742"/>
                <a:gd name="f10" fmla="val 342975"/>
                <a:gd name="f11" fmla="val 766056"/>
                <a:gd name="f12" fmla="val 1189137"/>
                <a:gd name="f13" fmla="val 1532112"/>
                <a:gd name="f14" fmla="val 1046176"/>
                <a:gd name="f15" fmla="+- 0 0 -90"/>
                <a:gd name="f16" fmla="*/ f3 1 1532111"/>
                <a:gd name="f17" fmla="*/ f4 1 134791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532111"/>
                <a:gd name="f26" fmla="*/ f22 1 1347918"/>
                <a:gd name="f27" fmla="*/ 0 f23 1"/>
                <a:gd name="f28" fmla="*/ 673959 f22 1"/>
                <a:gd name="f29" fmla="*/ 766056 f23 1"/>
                <a:gd name="f30" fmla="*/ 0 f22 1"/>
                <a:gd name="f31" fmla="*/ 1532112 f23 1"/>
                <a:gd name="f32" fmla="*/ 1347918 f22 1"/>
                <a:gd name="f33" fmla="+- f24 0 f1"/>
                <a:gd name="f34" fmla="*/ f27 1 1532111"/>
                <a:gd name="f35" fmla="*/ f28 1 1347918"/>
                <a:gd name="f36" fmla="*/ f29 1 1532111"/>
                <a:gd name="f37" fmla="*/ f30 1 1347918"/>
                <a:gd name="f38" fmla="*/ f31 1 1532111"/>
                <a:gd name="f39" fmla="*/ f32 1 1347918"/>
                <a:gd name="f40" fmla="*/ f18 1 f25"/>
                <a:gd name="f41" fmla="*/ f19 1 f25"/>
                <a:gd name="f42" fmla="*/ f18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1532111" h="1347918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5B9BD5">
                <a:alpha val="50000"/>
              </a:srgb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9609" tIns="212634" rIns="239609" bIns="212634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KONSERWACJA</a:t>
              </a:r>
              <a:r>
                <a:rPr lang="pl-PL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005222"/>
              </p:ext>
            </p:extLst>
          </p:nvPr>
        </p:nvGraphicFramePr>
        <p:xfrm>
          <a:off x="6025661" y="1078523"/>
          <a:ext cx="5884985" cy="497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1">
                  <a:extLst>
                    <a:ext uri="{9D8B030D-6E8A-4147-A177-3AD203B41FA5}">
                      <a16:colId xmlns:a16="http://schemas.microsoft.com/office/drawing/2014/main" val="1243879079"/>
                    </a:ext>
                  </a:extLst>
                </a:gridCol>
                <a:gridCol w="1328619">
                  <a:extLst>
                    <a:ext uri="{9D8B030D-6E8A-4147-A177-3AD203B41FA5}">
                      <a16:colId xmlns:a16="http://schemas.microsoft.com/office/drawing/2014/main" val="2049715176"/>
                    </a:ext>
                  </a:extLst>
                </a:gridCol>
                <a:gridCol w="1355965">
                  <a:extLst>
                    <a:ext uri="{9D8B030D-6E8A-4147-A177-3AD203B41FA5}">
                      <a16:colId xmlns:a16="http://schemas.microsoft.com/office/drawing/2014/main" val="1811152260"/>
                    </a:ext>
                  </a:extLst>
                </a:gridCol>
              </a:tblGrid>
              <a:tr h="238711">
                <a:tc>
                  <a:txBody>
                    <a:bodyPr/>
                    <a:lstStyle/>
                    <a:p>
                      <a:r>
                        <a:rPr lang="pl-PL" sz="900" dirty="0" smtClean="0"/>
                        <a:t>Wskaźniki</a:t>
                      </a:r>
                      <a:endParaRPr lang="pl-P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dirty="0" smtClean="0"/>
                        <a:t>Założenia</a:t>
                      </a:r>
                      <a:endParaRPr lang="pl-P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dirty="0" smtClean="0"/>
                        <a:t>Realizacja</a:t>
                      </a:r>
                      <a:endParaRPr lang="pl-P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741008"/>
                  </a:ext>
                </a:extLst>
              </a:tr>
              <a:tr h="667913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pobrań/</a:t>
                      </a:r>
                      <a:r>
                        <a:rPr lang="pl-PL" sz="11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odtworzeń</a:t>
                      </a:r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dokumentów zawierających informacje sektora publicznego [szt./rok]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5000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8484</a:t>
                      </a:r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891409"/>
                  </a:ext>
                </a:extLst>
              </a:tr>
              <a:tr h="511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udostępnionych on-line rękopisów średniowiecznych do 1530 r. [szt.]</a:t>
                      </a:r>
                      <a:endParaRPr lang="pl-PL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103</a:t>
                      </a:r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200566"/>
                  </a:ext>
                </a:extLst>
              </a:tr>
              <a:tr h="396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wygenerowanych kluczy API[szt.]</a:t>
                      </a:r>
                      <a:endParaRPr lang="pl-PL" sz="1100" dirty="0" smtClean="0"/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2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2</a:t>
                      </a:r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351569"/>
                  </a:ext>
                </a:extLst>
              </a:tr>
              <a:tr h="452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baz danych udostępnionych on-line poprzez API [szt.]</a:t>
                      </a:r>
                      <a:endParaRPr lang="pl-PL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2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2</a:t>
                      </a:r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69304"/>
                  </a:ext>
                </a:extLst>
              </a:tr>
              <a:tr h="549877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</a:t>
                      </a:r>
                      <a:r>
                        <a:rPr lang="pl-PL" sz="11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zdigitalizowanych</a:t>
                      </a:r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dokumentów zawierających informacje sektora publicznego [szt.]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6758</a:t>
                      </a:r>
                      <a:endParaRPr lang="pl-PL" sz="1100" dirty="0" smtClean="0"/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6895</a:t>
                      </a:r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29776"/>
                  </a:ext>
                </a:extLst>
              </a:tr>
              <a:tr h="563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udostępnionych on-line dokumentów zawierających informacje sektora publicznego </a:t>
                      </a:r>
                      <a:endParaRPr lang="pl-P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6758</a:t>
                      </a:r>
                      <a:endParaRPr lang="pl-PL" sz="1100" dirty="0" smtClean="0"/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6895</a:t>
                      </a:r>
                      <a:endParaRPr lang="pl-PL" sz="1100" dirty="0" smtClean="0"/>
                    </a:p>
                    <a:p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714895"/>
                  </a:ext>
                </a:extLst>
              </a:tr>
              <a:tr h="468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Rozmiar udostępnionych on-line informacji sektora publicznego w TB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13 TB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32,10 TB</a:t>
                      </a:r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723040"/>
                  </a:ext>
                </a:extLst>
              </a:tr>
              <a:tr h="498186">
                <a:tc>
                  <a:txBody>
                    <a:bodyPr/>
                    <a:lstStyle/>
                    <a:p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Rozmiar </a:t>
                      </a:r>
                      <a:r>
                        <a:rPr lang="pl-PL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zdigitalizowanej</a:t>
                      </a: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informacji sektora publicznego w TB 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13 TB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32,10 TB</a:t>
                      </a:r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58947"/>
                  </a:ext>
                </a:extLst>
              </a:tr>
              <a:tr h="566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podmiotów, które udostępniły informacje sektora publicznego </a:t>
                      </a:r>
                      <a:r>
                        <a:rPr lang="pl-PL" sz="11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[szt.]</a:t>
                      </a:r>
                      <a:endParaRPr lang="pl-PL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1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1</a:t>
                      </a:r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92796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ZBIORY SPECJALNE W LICZBACH </a:t>
            </a:r>
          </a:p>
        </p:txBody>
      </p:sp>
      <p:pic>
        <p:nvPicPr>
          <p:cNvPr id="3" name="Symbol zastępczy obrazu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83" r="1083"/>
          <a:stretch>
            <a:fillRect/>
          </a:stretch>
        </p:blipFill>
        <p:spPr>
          <a:xfrm>
            <a:off x="5749445" y="1087633"/>
            <a:ext cx="6056875" cy="4782568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lvl="0" indent="-285750">
              <a:buChar char="•"/>
            </a:pPr>
            <a:r>
              <a:rPr lang="pl-PL" sz="1800"/>
              <a:t>Rękopisy średniowieczne do 1530 r.: 101</a:t>
            </a:r>
          </a:p>
          <a:p>
            <a:pPr marL="285750" lvl="0" indent="-285750">
              <a:buChar char="•"/>
            </a:pPr>
            <a:r>
              <a:rPr lang="pl-PL" sz="1800"/>
              <a:t>Dokumenty pergaminowe do 1530 r.: 92 </a:t>
            </a:r>
          </a:p>
          <a:p>
            <a:pPr marL="285750" lvl="0" indent="-285750">
              <a:buChar char="•"/>
            </a:pPr>
            <a:r>
              <a:rPr lang="pl-PL" sz="1800"/>
              <a:t>Rękopisy staropolskie (XVI-XVIII w.): 718 </a:t>
            </a:r>
          </a:p>
          <a:p>
            <a:pPr marL="285750" lvl="0" indent="-285750">
              <a:buChar char="•"/>
            </a:pPr>
            <a:r>
              <a:rPr lang="pl-PL" sz="1800"/>
              <a:t>Inkunabuły (druki XV-wieczne): 242</a:t>
            </a:r>
          </a:p>
          <a:p>
            <a:pPr marL="285750" lvl="0" indent="-285750">
              <a:buChar char="•"/>
            </a:pPr>
            <a:r>
              <a:rPr lang="pl-PL" sz="1800"/>
              <a:t>Początki drukarstwa polskiego (XVI w.): 2181 </a:t>
            </a:r>
          </a:p>
          <a:p>
            <a:pPr marL="285750" lvl="0" indent="-285750">
              <a:buChar char="•"/>
            </a:pPr>
            <a:r>
              <a:rPr lang="pl-PL" sz="1800"/>
              <a:t>Kartografia do 1945 r.: 427 atlasów 485 map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1108710"/>
            <a:ext cx="3932240" cy="948689"/>
          </a:xfrm>
        </p:spPr>
        <p:txBody>
          <a:bodyPr/>
          <a:lstStyle/>
          <a:p>
            <a:pPr lvl="0"/>
            <a:r>
              <a:rPr lang="pl-PL" sz="2900"/>
              <a:t>MUZEALIA W LICZBACH </a:t>
            </a:r>
          </a:p>
        </p:txBody>
      </p:sp>
      <p:pic>
        <p:nvPicPr>
          <p:cNvPr id="3" name="Symbol zastępczy zawartości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313"/>
          <a:stretch>
            <a:fillRect/>
          </a:stretch>
        </p:blipFill>
        <p:spPr>
          <a:xfrm>
            <a:off x="5548944" y="1583055"/>
            <a:ext cx="6172200" cy="4012880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buChar char="•"/>
            </a:pPr>
            <a:r>
              <a:rPr lang="pl-PL" sz="2000"/>
              <a:t>512 obiektów muzealnych (malarstwo)</a:t>
            </a:r>
          </a:p>
          <a:p>
            <a:pPr marL="285750" lvl="0" indent="-285750">
              <a:lnSpc>
                <a:spcPct val="150000"/>
              </a:lnSpc>
              <a:buChar char="•"/>
            </a:pPr>
            <a:r>
              <a:rPr lang="pl-PL" sz="2000"/>
              <a:t>2000 dokumentów ikonograficznych (odbitki graficzne, rysunki, fotografie, plany architektoniczne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NOWE DRUKI W LICZBACH </a:t>
            </a:r>
          </a:p>
        </p:txBody>
      </p:sp>
      <p:pic>
        <p:nvPicPr>
          <p:cNvPr id="3" name="Symbol zastępczy zawartości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3104" r="13684"/>
          <a:stretch>
            <a:fillRect/>
          </a:stretch>
        </p:blipFill>
        <p:spPr>
          <a:xfrm>
            <a:off x="5566409" y="1337310"/>
            <a:ext cx="6171980" cy="3766559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buChar char="•"/>
            </a:pPr>
            <a:r>
              <a:rPr lang="pl-PL" sz="2400"/>
              <a:t>druki zwarte i ulotne z lat 1901–1918 ok. 13 000 dokumentów – udostępnione w ramach Wielkopolskiej Biblioteki Cyfrowej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2066" y="2625635"/>
            <a:ext cx="8650923" cy="3780905"/>
          </a:xfrm>
        </p:spPr>
        <p:txBody>
          <a:bodyPr numCol="1">
            <a:normAutofit/>
          </a:bodyPr>
          <a:lstStyle/>
          <a:p>
            <a:pPr algn="r"/>
            <a:r>
              <a:rPr lang="pl-PL" sz="2800" dirty="0" smtClean="0"/>
              <a:t>		</a:t>
            </a:r>
            <a:r>
              <a:rPr lang="pl-PL" sz="2200" dirty="0" smtClean="0"/>
              <a:t>MALARSTWO SZTALUGOWE (płótno, drewno)</a:t>
            </a:r>
            <a:br>
              <a:rPr lang="pl-PL" sz="2200" dirty="0" smtClean="0"/>
            </a:br>
            <a:r>
              <a:rPr lang="pl-PL" sz="2200" dirty="0"/>
              <a:t>	</a:t>
            </a:r>
            <a:r>
              <a:rPr lang="pl-PL" sz="2200" dirty="0" smtClean="0"/>
              <a:t>	OBRAZY NA PODŁOŻU METALOWYM</a:t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		OBRAZY NA PODŁOŻU PAPIEROWYM</a:t>
            </a:r>
            <a:br>
              <a:rPr lang="pl-PL" sz="2200" dirty="0" smtClean="0"/>
            </a:br>
            <a:r>
              <a:rPr lang="pl-PL" sz="2200" dirty="0"/>
              <a:t>	</a:t>
            </a:r>
            <a:r>
              <a:rPr lang="pl-PL" sz="2200" dirty="0" smtClean="0"/>
              <a:t>	OBRAZY NA PODŁOŻU PERGAMINOWYM</a:t>
            </a:r>
            <a:br>
              <a:rPr lang="pl-PL" sz="2200" dirty="0" smtClean="0"/>
            </a:br>
            <a:r>
              <a:rPr lang="pl-PL" sz="2200" dirty="0"/>
              <a:t>	</a:t>
            </a:r>
            <a:r>
              <a:rPr lang="pl-PL" sz="2200" dirty="0" smtClean="0"/>
              <a:t>	OBRAZY NA KOŚCI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>	</a:t>
            </a:r>
            <a:r>
              <a:rPr lang="pl-PL" sz="2800" dirty="0" smtClean="0"/>
              <a:t>			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990949" y="1545060"/>
            <a:ext cx="8252608" cy="1846217"/>
          </a:xfrm>
          <a:prstGeom prst="rect">
            <a:avLst/>
          </a:prstGeom>
        </p:spPr>
        <p:txBody>
          <a:bodyPr vert="horz" lIns="91440" tIns="45720" rIns="91440" bIns="45720" numCol="1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l-PL" sz="2800" dirty="0" smtClean="0"/>
          </a:p>
          <a:p>
            <a:pPr algn="l"/>
            <a:r>
              <a:rPr lang="pl-PL" sz="2800" dirty="0" smtClean="0"/>
              <a:t>	</a:t>
            </a:r>
            <a:r>
              <a:rPr lang="pl-PL" sz="4900" dirty="0" smtClean="0"/>
              <a:t>OBIEKTY MUZEALNE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				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8975121" y="2076115"/>
            <a:ext cx="16222" cy="4141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" y="2770521"/>
            <a:ext cx="1912537" cy="123275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0" t="31273" r="47305" b="30338"/>
          <a:stretch/>
        </p:blipFill>
        <p:spPr>
          <a:xfrm rot="5400000">
            <a:off x="205658" y="3767317"/>
            <a:ext cx="1474421" cy="191253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7" t="12624" r="24734" b="50216"/>
          <a:stretch/>
        </p:blipFill>
        <p:spPr>
          <a:xfrm>
            <a:off x="-13401" y="1082591"/>
            <a:ext cx="1912538" cy="1687930"/>
          </a:xfrm>
          <a:prstGeom prst="rect">
            <a:avLst/>
          </a:prstGeom>
        </p:spPr>
      </p:pic>
      <p:cxnSp>
        <p:nvCxnSpPr>
          <p:cNvPr id="24" name="Łącznik prosty 23"/>
          <p:cNvCxnSpPr/>
          <p:nvPr/>
        </p:nvCxnSpPr>
        <p:spPr>
          <a:xfrm flipV="1">
            <a:off x="3796384" y="2860767"/>
            <a:ext cx="5576216" cy="6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9097817" y="4197272"/>
            <a:ext cx="2711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54 – poddane konserwacji w ramach zlecenia zewnętrznego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9097817" y="5050861"/>
            <a:ext cx="2711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30 – poddane konserwacji w ramach pracy pracowni konserwatorskiej</a:t>
            </a: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 noGrp="1"/>
          </p:cNvSpPr>
          <p:nvPr>
            <p:ph type="title"/>
          </p:nvPr>
        </p:nvSpPr>
        <p:spPr>
          <a:xfrm>
            <a:off x="3078597" y="1000013"/>
            <a:ext cx="6086185" cy="1649402"/>
          </a:xfrm>
          <a:prstGeom prst="rect">
            <a:avLst/>
          </a:prstGeom>
        </p:spPr>
        <p:txBody>
          <a:bodyPr vert="horz" lIns="91440" tIns="45720" rIns="91440" bIns="45720" numCol="1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l-PL" sz="2800" dirty="0" smtClean="0"/>
          </a:p>
          <a:p>
            <a:pPr algn="r"/>
            <a:r>
              <a:rPr lang="pl-PL" sz="2800" dirty="0" smtClean="0"/>
              <a:t>	</a:t>
            </a:r>
            <a:r>
              <a:rPr lang="pl-PL" sz="4000" dirty="0" smtClean="0"/>
              <a:t>OBIEKTY  BIBLIOTECZNE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				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697263" y="1371931"/>
            <a:ext cx="7585836" cy="4038403"/>
          </a:xfrm>
          <a:prstGeom prst="rect">
            <a:avLst/>
          </a:prstGeom>
        </p:spPr>
        <p:txBody>
          <a:bodyPr vert="horz" lIns="91440" tIns="45720" rIns="91440" bIns="45720" numCol="1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800" dirty="0" smtClean="0"/>
              <a:t>		</a:t>
            </a:r>
            <a:r>
              <a:rPr lang="pl-PL" sz="3300" dirty="0" smtClean="0"/>
              <a:t>RĘKOPISY ŚREDNIOWIECZNE</a:t>
            </a:r>
          </a:p>
          <a:p>
            <a:pPr algn="r"/>
            <a:r>
              <a:rPr lang="pl-PL" sz="3300" dirty="0" smtClean="0"/>
              <a:t>		INKUNABUŁY</a:t>
            </a:r>
          </a:p>
          <a:p>
            <a:pPr algn="r"/>
            <a:r>
              <a:rPr lang="pl-PL" sz="3300" dirty="0"/>
              <a:t>	</a:t>
            </a:r>
            <a:r>
              <a:rPr lang="pl-PL" sz="3300" dirty="0" smtClean="0"/>
              <a:t>	CIMELIA</a:t>
            </a:r>
          </a:p>
          <a:p>
            <a:pPr algn="r"/>
            <a:r>
              <a:rPr lang="pl-PL" sz="3300" dirty="0"/>
              <a:t>	</a:t>
            </a:r>
            <a:r>
              <a:rPr lang="pl-PL" sz="3300" dirty="0" smtClean="0"/>
              <a:t>	RĘKOPISY STAROPOLSKIE</a:t>
            </a:r>
          </a:p>
          <a:p>
            <a:pPr algn="r"/>
            <a:r>
              <a:rPr lang="pl-PL" sz="3300" dirty="0"/>
              <a:t>	</a:t>
            </a:r>
            <a:r>
              <a:rPr lang="pl-PL" sz="3300" dirty="0" smtClean="0"/>
              <a:t>	KARTOGRAFIA – ATLASY</a:t>
            </a:r>
          </a:p>
          <a:p>
            <a:pPr algn="r"/>
            <a:endParaRPr lang="pl-PL" sz="3300" dirty="0" smtClean="0"/>
          </a:p>
          <a:p>
            <a:pPr algn="r"/>
            <a:r>
              <a:rPr lang="pl-PL" sz="3300" dirty="0"/>
              <a:t>	</a:t>
            </a:r>
            <a:r>
              <a:rPr lang="pl-PL" sz="3300" dirty="0" smtClean="0"/>
              <a:t>	KARTOGRAIFIA – MAPY </a:t>
            </a:r>
          </a:p>
          <a:p>
            <a:pPr algn="r"/>
            <a:r>
              <a:rPr lang="pl-PL" sz="3300" dirty="0"/>
              <a:t>	</a:t>
            </a:r>
            <a:r>
              <a:rPr lang="pl-PL" sz="3300" dirty="0" smtClean="0"/>
              <a:t>	PLANY ARCHTEKTONICZNE</a:t>
            </a:r>
          </a:p>
          <a:p>
            <a:pPr algn="r"/>
            <a:endParaRPr lang="pl-PL" sz="3300" dirty="0" smtClean="0"/>
          </a:p>
          <a:p>
            <a:pPr algn="r"/>
            <a:r>
              <a:rPr lang="pl-PL" sz="3300" dirty="0"/>
              <a:t>	</a:t>
            </a:r>
            <a:r>
              <a:rPr lang="pl-PL" sz="3300" dirty="0" smtClean="0"/>
              <a:t>	OBIEKTY IKONOGRAFICZNE (rysunki, fotografie)</a:t>
            </a:r>
          </a:p>
          <a:p>
            <a:pPr algn="r"/>
            <a:endParaRPr lang="pl-PL" sz="3300" dirty="0"/>
          </a:p>
          <a:p>
            <a:pPr algn="r"/>
            <a:r>
              <a:rPr lang="pl-PL" sz="3300" dirty="0" smtClean="0"/>
              <a:t>		DYPLOMY PERGAMINOWE</a:t>
            </a:r>
          </a:p>
          <a:p>
            <a:pPr algn="r"/>
            <a:r>
              <a:rPr lang="pl-PL" sz="1800" dirty="0"/>
              <a:t>	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				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9401415" y="1000013"/>
            <a:ext cx="51143" cy="554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8221" r="7096" b="13679"/>
          <a:stretch/>
        </p:blipFill>
        <p:spPr>
          <a:xfrm>
            <a:off x="0" y="4460754"/>
            <a:ext cx="2615076" cy="160225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9317" r="32584" b="15729"/>
          <a:stretch/>
        </p:blipFill>
        <p:spPr>
          <a:xfrm>
            <a:off x="-13457" y="3118195"/>
            <a:ext cx="2628533" cy="134255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0245"/>
            <a:ext cx="2615076" cy="2012991"/>
          </a:xfrm>
          <a:prstGeom prst="rect">
            <a:avLst/>
          </a:prstGeom>
        </p:spPr>
      </p:pic>
      <p:cxnSp>
        <p:nvCxnSpPr>
          <p:cNvPr id="15" name="Łącznik prosty 14"/>
          <p:cNvCxnSpPr/>
          <p:nvPr/>
        </p:nvCxnSpPr>
        <p:spPr>
          <a:xfrm flipV="1">
            <a:off x="4104940" y="1395708"/>
            <a:ext cx="5911896" cy="4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9452558" y="1525886"/>
            <a:ext cx="265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0070C0"/>
                </a:solidFill>
              </a:rPr>
              <a:t>6 252 – ocena stanu zachowania</a:t>
            </a:r>
            <a:endParaRPr lang="pl-PL" sz="2000" dirty="0">
              <a:solidFill>
                <a:srgbClr val="0070C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9452558" y="2325576"/>
            <a:ext cx="265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o</a:t>
            </a:r>
            <a:r>
              <a:rPr lang="pl-PL" sz="2000" dirty="0" smtClean="0">
                <a:solidFill>
                  <a:srgbClr val="0070C0"/>
                </a:solidFill>
              </a:rPr>
              <a:t>k. 350 – dezynfekcja</a:t>
            </a:r>
            <a:endParaRPr lang="pl-PL" sz="2000" dirty="0">
              <a:solidFill>
                <a:srgbClr val="0070C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9519732" y="2748595"/>
            <a:ext cx="2651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0070C0"/>
                </a:solidFill>
              </a:rPr>
              <a:t>450 – książek, konserwacja zachowawcza</a:t>
            </a:r>
            <a:endParaRPr lang="pl-PL" sz="2000" dirty="0">
              <a:solidFill>
                <a:srgbClr val="0070C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9519732" y="3834217"/>
            <a:ext cx="2651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311</a:t>
            </a:r>
            <a:r>
              <a:rPr lang="pl-PL" sz="2000" dirty="0" smtClean="0"/>
              <a:t> + </a:t>
            </a:r>
            <a:r>
              <a:rPr lang="pl-PL" sz="2000" dirty="0" smtClean="0">
                <a:solidFill>
                  <a:srgbClr val="0070C0"/>
                </a:solidFill>
              </a:rPr>
              <a:t>70</a:t>
            </a:r>
            <a:r>
              <a:rPr lang="pl-PL" sz="2000" dirty="0" smtClean="0"/>
              <a:t> – map i planów, konserwacja zachowawcza</a:t>
            </a:r>
            <a:endParaRPr lang="pl-PL" sz="2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9452558" y="4919839"/>
            <a:ext cx="265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0070C0"/>
                </a:solidFill>
              </a:rPr>
              <a:t>20 – dyplomów, pełna </a:t>
            </a:r>
            <a:r>
              <a:rPr lang="pl-PL" sz="2000" dirty="0" smtClean="0">
                <a:solidFill>
                  <a:srgbClr val="0070C0"/>
                </a:solidFill>
              </a:rPr>
              <a:t>konserwacja</a:t>
            </a:r>
            <a:endParaRPr lang="pl-PL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DIGITALIZACJA W LICZBACH </a:t>
            </a:r>
          </a:p>
        </p:txBody>
      </p:sp>
      <p:pic>
        <p:nvPicPr>
          <p:cNvPr id="3" name="Symbol zastępczy zawartości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529" y="1259915"/>
            <a:ext cx="5971854" cy="4478895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1500"/>
              <a:t>Zbiory specjalne:</a:t>
            </a:r>
            <a:br>
              <a:rPr lang="pl-PL" sz="1500"/>
            </a:br>
            <a:r>
              <a:rPr lang="pl-PL" sz="1500"/>
              <a:t>- rękopisy średniowieczne do 1530 r.: 36 500 skanów 			</a:t>
            </a:r>
            <a:br>
              <a:rPr lang="pl-PL" sz="1500"/>
            </a:br>
            <a:r>
              <a:rPr lang="pl-PL" sz="1500"/>
              <a:t>- dokumenty pergaminowe do 1530 r.: 250 skanów 	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1500"/>
              <a:t>-rękopisy staropolskie (XVI-XVIII w.): 230 200 skanów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1500"/>
              <a:t>- inkunabuły 100 000 skanów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1500"/>
              <a:t>- początki drukarstwa polskiego: 340 000 skanów </a:t>
            </a:r>
            <a:br>
              <a:rPr lang="pl-PL" sz="1500"/>
            </a:br>
            <a:r>
              <a:rPr lang="pl-PL" sz="1500"/>
              <a:t>- kartografia do 1945 r.: 17 700 skanów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1500"/>
              <a:t>Muzealia:</a:t>
            </a:r>
            <a:br>
              <a:rPr lang="pl-PL" sz="1500"/>
            </a:br>
            <a:r>
              <a:rPr lang="pl-PL" sz="1500"/>
              <a:t>- 512 obiektów muzealnych 1024 fotografie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1500"/>
              <a:t>- 2000 dokumentów ikonograficznych 4000 skanów.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99310"/>
            <a:ext cx="8763536" cy="4915860"/>
          </a:xfrm>
        </p:spPr>
      </p:pic>
      <p:sp>
        <p:nvSpPr>
          <p:cNvPr id="3" name="Prostokąt 2"/>
          <p:cNvSpPr/>
          <p:nvPr/>
        </p:nvSpPr>
        <p:spPr>
          <a:xfrm>
            <a:off x="8763536" y="1198493"/>
            <a:ext cx="342846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har char="•"/>
            </a:pPr>
            <a:r>
              <a:rPr lang="pl-PL" sz="2000" dirty="0"/>
              <a:t>Integracja katalogów bibliotecznych i muzealnych PAN Biblioteki Kórnickiej </a:t>
            </a:r>
          </a:p>
          <a:p>
            <a:pPr marL="285750" lvl="0" indent="-285750">
              <a:buChar char="•"/>
            </a:pPr>
            <a:r>
              <a:rPr lang="pl-PL" sz="2000" dirty="0"/>
              <a:t>Narzędzie do tworzenia naukowego warsztatu pracy </a:t>
            </a:r>
          </a:p>
          <a:p>
            <a:pPr marL="285750" lvl="0" indent="-285750">
              <a:buChar char="•"/>
            </a:pPr>
            <a:r>
              <a:rPr lang="pl-PL" sz="2000" dirty="0"/>
              <a:t>Precyzyjne wyszukiwanie dostosowane dla różnych typów użytkowników </a:t>
            </a:r>
          </a:p>
          <a:p>
            <a:pPr marL="285750" lvl="0" indent="-285750">
              <a:buChar char="•"/>
            </a:pPr>
            <a:r>
              <a:rPr lang="pl-PL" sz="2000" dirty="0"/>
              <a:t>Forma prezentowania </a:t>
            </a:r>
            <a:r>
              <a:rPr lang="pl-PL" sz="2000" dirty="0" err="1"/>
              <a:t>zdigitalizowanych</a:t>
            </a:r>
            <a:r>
              <a:rPr lang="pl-PL" sz="2000" dirty="0"/>
              <a:t> obiektów dostosowana do ich specyfiki </a:t>
            </a:r>
          </a:p>
          <a:p>
            <a:pPr marL="285750" lvl="0" indent="-285750">
              <a:buChar char="•"/>
            </a:pPr>
            <a:r>
              <a:rPr lang="pl-PL" sz="2000" dirty="0"/>
              <a:t>Prezentowanie wyników projektów badawczych </a:t>
            </a:r>
          </a:p>
          <a:p>
            <a:pPr marL="285750" lvl="0" indent="-285750">
              <a:buChar char="•"/>
            </a:pPr>
            <a:r>
              <a:rPr lang="pl-PL" sz="2000" dirty="0"/>
              <a:t>Promocja i edukacja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342</Words>
  <Application>Microsoft Office PowerPoint</Application>
  <PresentationFormat>Panoramiczny</PresentationFormat>
  <Paragraphs>95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Motyw pakietu Office</vt:lpstr>
      <vt:lpstr>Aleksandra Losik-Sidorska Cyfrowe udostępnianie zasobów Polskiej Akademii Nauk – Biblioteki Kórnickiej POPC.02.03.01-IP.01-00-002/16  Prezentacja projektu na posiedzeniu Komitetu Rady Ministrów do spraw Cyfryzacji w dniu 12 grudnia 2019 r.     Okres realizacji Projektu: 23.09.2016-22.09.2019 Wartość Projektu: 6 298 199 PLN Wkład Funduszy Europejskich: 5 330 165, 81 PLN   </vt:lpstr>
      <vt:lpstr>Prezentacja programu PowerPoint</vt:lpstr>
      <vt:lpstr>ZBIORY SPECJALNE W LICZBACH </vt:lpstr>
      <vt:lpstr>MUZEALIA W LICZBACH </vt:lpstr>
      <vt:lpstr>NOWE DRUKI W LICZBACH </vt:lpstr>
      <vt:lpstr>  MALARSTWO SZTALUGOWE (płótno, drewno)   OBRAZY NA PODŁOŻU METALOWYM    OBRAZY NA PODŁOŻU PAPIEROWYM   OBRAZY NA PODŁOŻU PERGAMINOWYM   OBRAZY NA KOŚCI      </vt:lpstr>
      <vt:lpstr>  OBIEKTY  BIBLIOTECZNE      </vt:lpstr>
      <vt:lpstr>DIGITALIZACJA W LICZBACH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Losik-Sidorska Aleksandra</dc:creator>
  <cp:lastModifiedBy>Losik-Sidorska Aleksandra</cp:lastModifiedBy>
  <cp:revision>39</cp:revision>
  <dcterms:created xsi:type="dcterms:W3CDTF">2019-06-12T21:15:43Z</dcterms:created>
  <dcterms:modified xsi:type="dcterms:W3CDTF">2019-12-10T09:05:36Z</dcterms:modified>
</cp:coreProperties>
</file>