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4" r:id="rId1"/>
  </p:sldMasterIdLst>
  <p:notesMasterIdLst>
    <p:notesMasterId r:id="rId38"/>
  </p:notesMasterIdLst>
  <p:sldIdLst>
    <p:sldId id="450" r:id="rId2"/>
    <p:sldId id="528" r:id="rId3"/>
    <p:sldId id="483" r:id="rId4"/>
    <p:sldId id="473" r:id="rId5"/>
    <p:sldId id="474" r:id="rId6"/>
    <p:sldId id="477" r:id="rId7"/>
    <p:sldId id="478" r:id="rId8"/>
    <p:sldId id="479" r:id="rId9"/>
    <p:sldId id="480" r:id="rId10"/>
    <p:sldId id="481" r:id="rId11"/>
    <p:sldId id="482" r:id="rId12"/>
    <p:sldId id="485" r:id="rId13"/>
    <p:sldId id="486" r:id="rId14"/>
    <p:sldId id="488" r:id="rId15"/>
    <p:sldId id="489" r:id="rId16"/>
    <p:sldId id="500" r:id="rId17"/>
    <p:sldId id="501" r:id="rId18"/>
    <p:sldId id="502" r:id="rId19"/>
    <p:sldId id="492" r:id="rId20"/>
    <p:sldId id="503" r:id="rId21"/>
    <p:sldId id="504" r:id="rId22"/>
    <p:sldId id="505" r:id="rId23"/>
    <p:sldId id="506" r:id="rId24"/>
    <p:sldId id="507" r:id="rId25"/>
    <p:sldId id="487" r:id="rId26"/>
    <p:sldId id="522" r:id="rId27"/>
    <p:sldId id="490" r:id="rId28"/>
    <p:sldId id="493" r:id="rId29"/>
    <p:sldId id="494" r:id="rId30"/>
    <p:sldId id="495" r:id="rId31"/>
    <p:sldId id="496" r:id="rId32"/>
    <p:sldId id="508" r:id="rId33"/>
    <p:sldId id="519" r:id="rId34"/>
    <p:sldId id="520" r:id="rId35"/>
    <p:sldId id="472" r:id="rId36"/>
    <p:sldId id="529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8" d="100"/>
          <a:sy n="108" d="100"/>
        </p:scale>
        <p:origin x="-17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36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-6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9A5D0-96F2-48CB-BC55-BE44ACE6466C}" type="datetimeFigureOut">
              <a:rPr lang="pl-PL" smtClean="0"/>
              <a:pPr/>
              <a:t>2016-11-16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E89F-DB85-40D6-9250-145E54BD44B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71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8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84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158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150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6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DCD5-B4D1-472A-AFF6-90EF3290D0F7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CF8C-5A25-4DBF-855A-C94ACE3B5CA4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231B-630B-43A5-AFC6-2C2CBAE1E969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6AC125-461F-4CF5-933D-4F8C5CAE4D94}" type="datetime1">
              <a:rPr lang="pl-PL" altLang="pl-PL" smtClean="0"/>
              <a:t>2016-11-16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113823"/>
      </p:ext>
    </p:extLst>
  </p:cSld>
  <p:clrMapOvr>
    <a:masterClrMapping/>
  </p:clrMapOvr>
  <p:transition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D8F435-010F-40A6-9725-2A5B021C56C7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3A1E90-7CFC-4FE4-80F5-83B98D67455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7ECC-E67F-454F-B528-3FC62887C664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5194-9F0D-419D-8BCD-2B577612AC16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69449-3959-4506-9475-9A54A9C0B4FD}" type="datetime1">
              <a:rPr lang="pl-PL" smtClean="0"/>
              <a:t>2016-11-16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C1C7-D51F-441A-AF5A-7931F9D00E02}" type="datetime1">
              <a:rPr lang="pl-PL" smtClean="0"/>
              <a:t>2016-11-16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FCBF-F1A8-495E-BC26-81847819591D}" type="datetime1">
              <a:rPr lang="pl-PL" smtClean="0"/>
              <a:t>2016-11-16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2BA9-01AD-4F76-B98E-7A700355E5AB}" type="datetime1">
              <a:rPr lang="pl-PL" smtClean="0"/>
              <a:t>2016-11-16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FBC0-07C6-4765-97E9-D33425CA6C37}" type="datetime1">
              <a:rPr lang="pl-PL" smtClean="0"/>
              <a:t>2016-11-16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E4A6-8FDC-460A-89A4-FF4F9584B3DB}" type="datetime1">
              <a:rPr lang="pl-PL" smtClean="0"/>
              <a:t>2016-11-16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7AA112-71C5-40EF-87BD-9A7FBBC4314F}" type="datetime1">
              <a:rPr lang="pl-PL" smtClean="0"/>
              <a:t>2016-11-16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95344C-304B-466D-A3FF-655A3294CE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84" y="2492896"/>
            <a:ext cx="9144000" cy="1080120"/>
          </a:xfrm>
        </p:spPr>
        <p:txBody>
          <a:bodyPr anchor="ctr">
            <a:normAutofit/>
          </a:bodyPr>
          <a:lstStyle/>
          <a:p>
            <a:pPr marL="182880" indent="0" algn="ctr">
              <a:buNone/>
              <a:tabLst>
                <a:tab pos="2333625" algn="l"/>
              </a:tabLst>
            </a:pPr>
            <a:r>
              <a:rPr lang="pl-PL" altLang="pl-PL" sz="3200" b="1" dirty="0" smtClean="0">
                <a:latin typeface="Arial Black" panose="020B0A04020102020204" pitchFamily="34" charset="0"/>
              </a:rPr>
              <a:t>TEMAT: 12</a:t>
            </a: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dirty="0" smtClean="0"/>
              <a:t>Pożar i jego rozwój</a:t>
            </a:r>
            <a:endParaRPr lang="pl-PL" altLang="pl-PL" sz="3200" b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25948" y="404769"/>
            <a:ext cx="6984776" cy="936104"/>
          </a:xfrm>
          <a:prstGeom prst="rect">
            <a:avLst/>
          </a:prstGeom>
        </p:spPr>
        <p:txBody>
          <a:bodyPr vert="horz" lIns="91440" tIns="0" rIns="45720" bIns="0" rtlCol="0" anchor="ctr">
            <a:normAutofit fontScale="925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333625" algn="l"/>
              </a:tabLst>
            </a:pPr>
            <a:r>
              <a:rPr lang="pl-PL" sz="360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SZKOLENIE  PODSTAWOWE </a:t>
            </a:r>
            <a:b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altLang="pl-PL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134" y="1364746"/>
            <a:ext cx="2223059" cy="798667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Pożary </a:t>
            </a:r>
            <a:r>
              <a:rPr lang="pl-PL" sz="2000" dirty="0" smtClean="0">
                <a:solidFill>
                  <a:srgbClr val="FF0000"/>
                </a:solidFill>
              </a:rPr>
              <a:t>grupy D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54049" y="2127503"/>
            <a:ext cx="8229600" cy="4623816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 smtClean="0"/>
              <a:t>	Niektóre metale (zwłaszcza litowce i berylowce) wykazują tendencję do udziału w burzliwych reakcjach spalania. Pożarom takim towarzyszą znacznie wyższe temperatury mogące zniszczyć zbiorniki lub konstrukcje w których się znajdują, a znacznym utrudnieniem podczas działań jest zakaz używania wody jako środka gaśniczego, która może przyśpieszyć szybkość zachodzącej reakcji.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547664" y="-53637"/>
            <a:ext cx="432048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2612976" cy="979555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Pożary </a:t>
            </a:r>
            <a:r>
              <a:rPr lang="pl-PL" sz="2000" dirty="0" smtClean="0">
                <a:solidFill>
                  <a:srgbClr val="FF0000"/>
                </a:solidFill>
              </a:rPr>
              <a:t>grupy F 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2276872"/>
            <a:ext cx="7829576" cy="3744416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Pożary grupy F pojawiły się w literaturze stosunkowo niedawno, obejmują one spalanie rozgrzanych (do temp. 200-300st.C) olejów i tłuszczy wykorzystywanych w gastronomi.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4248472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344C-304B-466D-A3FF-655A3294CEC8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3672408" cy="936104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Fazy </a:t>
            </a:r>
            <a:r>
              <a:rPr lang="pl-PL" sz="2800" dirty="0" smtClean="0">
                <a:solidFill>
                  <a:srgbClr val="FF0000"/>
                </a:solidFill>
              </a:rPr>
              <a:t>pożaru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58204" cy="1583626"/>
          </a:xfrm>
        </p:spPr>
        <p:txBody>
          <a:bodyPr>
            <a:normAutofit/>
          </a:bodyPr>
          <a:lstStyle/>
          <a:p>
            <a:pPr marL="82550" indent="6350" algn="just">
              <a:buNone/>
            </a:pPr>
            <a:r>
              <a:rPr lang="pl-PL" dirty="0" smtClean="0"/>
              <a:t>Każdy pożar jest zjawiskiem dynamicznym i w sprzyjających warunkach dąży do rozprzestrzeniania się. Proces spalania charakteryzują pewne etapy zwane fazami rozwoju pożaru, które najlepiej obrazuje poniższy wykres.</a:t>
            </a:r>
            <a:endParaRPr lang="pl-PL" dirty="0"/>
          </a:p>
        </p:txBody>
      </p:sp>
      <p:pic>
        <p:nvPicPr>
          <p:cNvPr id="6" name="Picture 6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 bwMode="auto">
          <a:xfrm>
            <a:off x="1331640" y="2924944"/>
            <a:ext cx="6672138" cy="371035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322651"/>
            <a:ext cx="4176464" cy="802093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100" dirty="0" smtClean="0">
                <a:solidFill>
                  <a:srgbClr val="FF0000"/>
                </a:solidFill>
              </a:rPr>
              <a:t>Fazy </a:t>
            </a:r>
            <a:r>
              <a:rPr lang="pl-PL" sz="3100" dirty="0" smtClean="0">
                <a:solidFill>
                  <a:srgbClr val="FF0000"/>
                </a:solidFill>
              </a:rPr>
              <a:t>pożaru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186766" cy="4896544"/>
          </a:xfrm>
        </p:spPr>
        <p:txBody>
          <a:bodyPr>
            <a:normAutofit fontScale="92500"/>
          </a:bodyPr>
          <a:lstStyle/>
          <a:p>
            <a:pPr marL="88900" indent="355600" algn="just">
              <a:buNone/>
            </a:pPr>
            <a:r>
              <a:rPr lang="pl-PL" dirty="0" smtClean="0"/>
              <a:t>Od momentu rozpoczęcia oddziaływania bodźca energetycznego (np. strumienia ciepła) następuje ogrzewanie materiału palnego. Zwiększa się ilość wydzielanych produktów termicznego rozkładu. Strefa spalania stopniowo zwiększa się i coraz silniej oddziałuje na otoczenie. Ogrzane powietrze oraz produkty spalania w</a:t>
            </a:r>
            <a:br>
              <a:rPr lang="pl-PL" dirty="0" smtClean="0"/>
            </a:br>
            <a:r>
              <a:rPr lang="pl-PL" dirty="0" smtClean="0"/>
              <a:t> tzw. kolumnie konwekcyjnej, wędrują ku górze i gromadzą się w górnych partiach pomieszczenia. Energia cieplna uzyskana z reakcji spalania przekazywana jest także do otoczenia na drodze promieniowania oraz przewodzenia. </a:t>
            </a:r>
          </a:p>
          <a:p>
            <a:pPr marL="88900" indent="355600" algn="just">
              <a:buNone/>
            </a:pPr>
            <a:r>
              <a:rPr lang="pl-PL" dirty="0" smtClean="0"/>
              <a:t>Wytworzona i przekazywana w tym procesie energia przyśpiesza termiczny rozkład materiałów palnych, a tym samym </a:t>
            </a:r>
            <a:br>
              <a:rPr lang="pl-PL" dirty="0" smtClean="0"/>
            </a:br>
            <a:r>
              <a:rPr lang="pl-PL" dirty="0" smtClean="0"/>
              <a:t>(w sprzyjających warunkach) zwiększa dynamikę i rozwój pożaru. </a:t>
            </a:r>
          </a:p>
          <a:p>
            <a:pPr marL="88900" indent="355600" algn="just">
              <a:buNone/>
            </a:pPr>
            <a:r>
              <a:rPr lang="pl-PL" dirty="0" smtClean="0"/>
              <a:t>W tym etapie głównym czynnikiem determinującym rozwój spalania jest paliwo (materiał palny).</a:t>
            </a:r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9966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Fazy pożaru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258204" cy="3544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u="sng" dirty="0" smtClean="0"/>
              <a:t>II faza </a:t>
            </a:r>
            <a:r>
              <a:rPr lang="pl-PL" dirty="0" smtClean="0"/>
              <a:t>to okres pożaru w pełni rozwiniętego. Po osiągnięciu maksymalnych temperatur pożar stabilizuje się i przechodzi w tzw. stan prawie stacjonarny, co oznacza, że szybkość procesów spalania jest stała. Faza ta trwa do momentu wyczerpania się paliwa.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5328592" cy="6835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Fazy pożaru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13262" y="1207074"/>
            <a:ext cx="8186766" cy="462381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Kiedy temperatura pożaru spadnie o co najmniej 1/5 jej maksymalnej wartości podczas pożaru, pożar przechodzi w </a:t>
            </a:r>
            <a:r>
              <a:rPr lang="pl-PL" u="sng" dirty="0" smtClean="0"/>
              <a:t>fazę III. </a:t>
            </a:r>
            <a:r>
              <a:rPr lang="pl-PL" dirty="0" smtClean="0"/>
              <a:t>W wyniku stopniowego wyczerpywania się paliwa lub utleniacza szybkość spalania oraz temperatura pożaru stopniowo maleją. Zmniejsza się także wymiana gazowa, rośnie natomiast gęstość optyczna dymu. 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1331640" y="476672"/>
            <a:ext cx="7186634" cy="767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dirty="0" smtClean="0">
                <a:solidFill>
                  <a:srgbClr val="FF0000"/>
                </a:solidFill>
              </a:rPr>
              <a:t>Pożary wewnętrzne i zewnętrzne</a:t>
            </a:r>
          </a:p>
        </p:txBody>
      </p:sp>
      <p:grpSp>
        <p:nvGrpSpPr>
          <p:cNvPr id="4" name="Organization Chart 2"/>
          <p:cNvGrpSpPr>
            <a:grpSpLocks noChangeAspect="1"/>
          </p:cNvGrpSpPr>
          <p:nvPr/>
        </p:nvGrpSpPr>
        <p:grpSpPr bwMode="auto">
          <a:xfrm>
            <a:off x="0" y="1124745"/>
            <a:ext cx="9144000" cy="5616624"/>
            <a:chOff x="227" y="954"/>
            <a:chExt cx="5336" cy="2902"/>
          </a:xfrm>
        </p:grpSpPr>
        <p:cxnSp>
          <p:nvCxnSpPr>
            <p:cNvPr id="1028" name="_s1028"/>
            <p:cNvCxnSpPr>
              <a:cxnSpLocks noChangeShapeType="1"/>
              <a:stCxn id="23" idx="1"/>
              <a:endCxn id="18" idx="2"/>
            </p:cNvCxnSpPr>
            <p:nvPr/>
          </p:nvCxnSpPr>
          <p:spPr bwMode="auto">
            <a:xfrm rot="10800000">
              <a:off x="1799" y="2627"/>
              <a:ext cx="144" cy="78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29" name="_s1029"/>
            <p:cNvCxnSpPr>
              <a:cxnSpLocks noChangeShapeType="1"/>
              <a:stCxn id="22" idx="1"/>
              <a:endCxn id="18" idx="2"/>
            </p:cNvCxnSpPr>
            <p:nvPr/>
          </p:nvCxnSpPr>
          <p:spPr bwMode="auto">
            <a:xfrm rot="10800000">
              <a:off x="1799" y="2627"/>
              <a:ext cx="144" cy="36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0" name="_s1030"/>
            <p:cNvCxnSpPr>
              <a:cxnSpLocks noChangeShapeType="1"/>
              <a:stCxn id="21" idx="0"/>
              <a:endCxn id="16" idx="2"/>
            </p:cNvCxnSpPr>
            <p:nvPr/>
          </p:nvCxnSpPr>
          <p:spPr bwMode="auto">
            <a:xfrm rot="5400000" flipH="1">
              <a:off x="4468" y="1681"/>
              <a:ext cx="144" cy="109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1" name="_s1031"/>
            <p:cNvCxnSpPr>
              <a:cxnSpLocks noChangeShapeType="1"/>
              <a:stCxn id="20" idx="0"/>
              <a:endCxn id="16" idx="2"/>
            </p:cNvCxnSpPr>
            <p:nvPr/>
          </p:nvCxnSpPr>
          <p:spPr bwMode="auto">
            <a:xfrm rot="16200000">
              <a:off x="3920" y="2228"/>
              <a:ext cx="144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2" name="_s1032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16200000">
              <a:off x="3372" y="1680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3" name="_s1033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1586" y="2087"/>
              <a:ext cx="144" cy="28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4" name="_s1034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16200000">
              <a:off x="1038" y="1822"/>
              <a:ext cx="144" cy="81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5" name="_s1035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5400000" flipH="1">
              <a:off x="3372" y="1248"/>
              <a:ext cx="144" cy="10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cxnSp>
          <p:nvCxnSpPr>
            <p:cNvPr id="1036" name="_s1036"/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rot="16200000">
              <a:off x="2134" y="1107"/>
              <a:ext cx="144" cy="137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</p:spPr>
        </p:cxnSp>
        <p:sp useBgFill="1">
          <p:nvSpPr>
            <p:cNvPr id="14" name="_s1037"/>
            <p:cNvSpPr>
              <a:spLocks noChangeArrowheads="1"/>
            </p:cNvSpPr>
            <p:nvPr/>
          </p:nvSpPr>
          <p:spPr bwMode="auto">
            <a:xfrm>
              <a:off x="2464" y="1437"/>
              <a:ext cx="862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POŻAR</a:t>
              </a:r>
            </a:p>
          </p:txBody>
        </p:sp>
        <p:sp useBgFill="1">
          <p:nvSpPr>
            <p:cNvPr id="15" name="_s1038"/>
            <p:cNvSpPr>
              <a:spLocks noChangeArrowheads="1"/>
            </p:cNvSpPr>
            <p:nvPr/>
          </p:nvSpPr>
          <p:spPr bwMode="auto">
            <a:xfrm>
              <a:off x="1084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WEWNĘTRZNY</a:t>
              </a:r>
            </a:p>
          </p:txBody>
        </p:sp>
        <p:sp useBgFill="1">
          <p:nvSpPr>
            <p:cNvPr id="16" name="_s1039"/>
            <p:cNvSpPr>
              <a:spLocks noChangeArrowheads="1"/>
            </p:cNvSpPr>
            <p:nvPr/>
          </p:nvSpPr>
          <p:spPr bwMode="auto">
            <a:xfrm>
              <a:off x="3560" y="1869"/>
              <a:ext cx="863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ZEWNĘTRZNY</a:t>
              </a:r>
            </a:p>
          </p:txBody>
        </p:sp>
        <p:sp useBgFill="1">
          <p:nvSpPr>
            <p:cNvPr id="17" name="_s1040"/>
            <p:cNvSpPr>
              <a:spLocks noChangeArrowheads="1"/>
            </p:cNvSpPr>
            <p:nvPr/>
          </p:nvSpPr>
          <p:spPr bwMode="auto">
            <a:xfrm>
              <a:off x="227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UKRYTY</a:t>
              </a:r>
            </a:p>
          </p:txBody>
        </p:sp>
        <p:sp useBgFill="1">
          <p:nvSpPr>
            <p:cNvPr id="18" name="_s1041"/>
            <p:cNvSpPr>
              <a:spLocks noChangeArrowheads="1"/>
            </p:cNvSpPr>
            <p:nvPr/>
          </p:nvSpPr>
          <p:spPr bwMode="auto">
            <a:xfrm>
              <a:off x="1323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OTWARTY</a:t>
              </a:r>
            </a:p>
          </p:txBody>
        </p:sp>
        <p:sp useBgFill="1">
          <p:nvSpPr>
            <p:cNvPr id="19" name="_s1042"/>
            <p:cNvSpPr>
              <a:spLocks noChangeArrowheads="1"/>
            </p:cNvSpPr>
            <p:nvPr/>
          </p:nvSpPr>
          <p:spPr bwMode="auto">
            <a:xfrm>
              <a:off x="2419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 useBgFill="1">
          <p:nvSpPr>
            <p:cNvPr id="20" name="_s1043"/>
            <p:cNvSpPr>
              <a:spLocks noChangeArrowheads="1"/>
            </p:cNvSpPr>
            <p:nvPr/>
          </p:nvSpPr>
          <p:spPr bwMode="auto">
            <a:xfrm>
              <a:off x="3515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  <p:sp useBgFill="1">
          <p:nvSpPr>
            <p:cNvPr id="21" name="_s1044"/>
            <p:cNvSpPr>
              <a:spLocks noChangeArrowheads="1"/>
            </p:cNvSpPr>
            <p:nvPr/>
          </p:nvSpPr>
          <p:spPr bwMode="auto">
            <a:xfrm>
              <a:off x="4611" y="2301"/>
              <a:ext cx="952" cy="32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67181" tIns="33591" rIns="67181" bIns="3359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PRZESTRZENNY</a:t>
              </a:r>
            </a:p>
          </p:txBody>
        </p:sp>
        <p:sp useBgFill="1">
          <p:nvSpPr>
            <p:cNvPr id="22" name="_s1045"/>
            <p:cNvSpPr>
              <a:spLocks noChangeArrowheads="1"/>
            </p:cNvSpPr>
            <p:nvPr/>
          </p:nvSpPr>
          <p:spPr bwMode="auto">
            <a:xfrm>
              <a:off x="1943" y="2931"/>
              <a:ext cx="788" cy="159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POJEDYNCZY</a:t>
              </a:r>
            </a:p>
          </p:txBody>
        </p:sp>
        <p:sp useBgFill="1">
          <p:nvSpPr>
            <p:cNvPr id="23" name="_s1046"/>
            <p:cNvSpPr>
              <a:spLocks noChangeArrowheads="1"/>
            </p:cNvSpPr>
            <p:nvPr/>
          </p:nvSpPr>
          <p:spPr bwMode="auto">
            <a:xfrm>
              <a:off x="1943" y="3339"/>
              <a:ext cx="788" cy="136"/>
            </a:xfrm>
            <a:prstGeom prst="roundRect">
              <a:avLst>
                <a:gd name="adj" fmla="val 16667"/>
              </a:avLst>
            </a:prstGeom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BLOKOWY</a:t>
              </a:r>
            </a:p>
          </p:txBody>
        </p:sp>
      </p:grp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186634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dirty="0" smtClean="0">
                <a:solidFill>
                  <a:srgbClr val="FF0000"/>
                </a:solidFill>
              </a:rPr>
              <a:t>Pożary wewnętrzne i zewnętrzne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1556792"/>
            <a:ext cx="8795416" cy="4625609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400" dirty="0"/>
              <a:t>  </a:t>
            </a:r>
            <a:r>
              <a:rPr lang="pl-PL" sz="2800" dirty="0"/>
              <a:t> </a:t>
            </a:r>
            <a:r>
              <a:rPr lang="pl-PL" altLang="pl-PL" sz="2800" b="1" dirty="0" smtClean="0"/>
              <a:t>Pożar wewnętrzny</a:t>
            </a:r>
            <a:r>
              <a:rPr lang="pl-PL" sz="2800" b="1" dirty="0" smtClean="0"/>
              <a:t> </a:t>
            </a:r>
            <a:r>
              <a:rPr lang="pl-PL" sz="2400" dirty="0" smtClean="0"/>
              <a:t>pożar, który rozwija </a:t>
            </a:r>
            <a:r>
              <a:rPr lang="pl-PL" sz="2400" dirty="0" smtClean="0"/>
              <a:t>się i </a:t>
            </a:r>
            <a:r>
              <a:rPr lang="pl-PL" sz="2400" dirty="0" smtClean="0"/>
              <a:t>rozprzestrzenia </a:t>
            </a:r>
            <a:r>
              <a:rPr lang="pl-PL" sz="2400" dirty="0" smtClean="0"/>
              <a:t>w zamkniętych przestrzeniach (wewnątrz budynków, urządzeń i innych obiektów).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2400" dirty="0" smtClean="0"/>
              <a:t>  pożary </a:t>
            </a:r>
            <a:r>
              <a:rPr lang="pl-PL" sz="2400" dirty="0" smtClean="0"/>
              <a:t>ukryte – przebiegające w pustych przestrzeniach stropów, ścian budynków, czy też wewnątrz urządzeń i aparatur technologicznych. </a:t>
            </a:r>
          </a:p>
          <a:p>
            <a:pPr algn="just">
              <a:lnSpc>
                <a:spcPct val="80000"/>
              </a:lnSpc>
            </a:pPr>
            <a:endParaRPr lang="pl-PL" sz="24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l-PL" sz="2400" dirty="0" smtClean="0"/>
              <a:t>  pożary </a:t>
            </a:r>
            <a:r>
              <a:rPr lang="pl-PL" sz="2400" dirty="0" smtClean="0"/>
              <a:t>otwarte – rozwijające się w przestrzeni zamkniętej z widzialnym  ogniskiem pożaru. Pojęcie widzialności nie może być rozumiane wprost, ponieważ może być ona zakłócona przez dym, lub przedmioty stanowiące wyposażenie obiektu.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title"/>
          </p:nvPr>
        </p:nvSpPr>
        <p:spPr>
          <a:xfrm>
            <a:off x="1259632" y="332656"/>
            <a:ext cx="7186634" cy="7670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dirty="0" smtClean="0">
                <a:solidFill>
                  <a:srgbClr val="FF0000"/>
                </a:solidFill>
              </a:rPr>
              <a:t>Pożary wewnętrzne i zewnętrzne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196752"/>
            <a:ext cx="8291264" cy="491364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pl-PL" sz="2400" b="1" dirty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800" b="1" dirty="0" smtClean="0"/>
              <a:t>Pożar zewnętrzny </a:t>
            </a:r>
            <a:r>
              <a:rPr lang="pl-PL" sz="2400" dirty="0" smtClean="0"/>
              <a:t>to pożar rozwijający się poza obszarem budynku na odkrytej przestrzeni (lasy, uprawy, składowiska otwarte itp.)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pl-PL" sz="2400" dirty="0" smtClean="0"/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1485900" algn="l"/>
              </a:tabLst>
            </a:pPr>
            <a:r>
              <a:rPr lang="pl-PL" sz="2400" dirty="0" smtClean="0"/>
              <a:t>pożar pojedynczy to </a:t>
            </a:r>
            <a:r>
              <a:rPr lang="pl-P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pożar </a:t>
            </a:r>
            <a:r>
              <a:rPr lang="pl-P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pojedynczego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485900" algn="l"/>
              </a:tabLst>
            </a:pPr>
            <a:r>
              <a:rPr lang="pl-P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obiektu </a:t>
            </a:r>
            <a:r>
              <a:rPr lang="pl-P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zlokalizowany na otwartej przestrzeni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485900" algn="l"/>
              </a:tabLst>
            </a:pPr>
            <a:r>
              <a:rPr lang="pl-P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(</a:t>
            </a:r>
            <a:r>
              <a:rPr lang="pl-P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np. kosz na śmieci, </a:t>
            </a:r>
            <a:r>
              <a:rPr lang="pl-P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pojazd, </a:t>
            </a:r>
            <a:r>
              <a:rPr lang="pl-P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obiekt</a:t>
            </a:r>
            <a:r>
              <a:rPr lang="pl-P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  <a:endParaRPr lang="pl-PL" sz="1400" dirty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485900" algn="l"/>
              </a:tabLst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1485900" algn="l"/>
              </a:tabLst>
            </a:pPr>
            <a:r>
              <a:rPr lang="pl-PL" sz="2400" dirty="0" smtClean="0"/>
              <a:t>pożar </a:t>
            </a:r>
            <a:r>
              <a:rPr lang="pl-PL" sz="2400" dirty="0" smtClean="0"/>
              <a:t>blokowy to pożar zewnętrzny grupy budynków, często mający wspólne elementy konstrukcyjne. Jest to właściwie pożar przebiegający zarówno na zewnątrz jak i wewnątrz obiektu i to często na kilku kondygnacjach. </a:t>
            </a:r>
            <a:endParaRPr lang="pl-PL" sz="2400" dirty="0" smtClean="0"/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1485900" algn="l"/>
              </a:tabLst>
            </a:pPr>
            <a:endParaRPr lang="pl-PL" sz="2400" dirty="0"/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1485900" algn="l"/>
              </a:tabLst>
            </a:pPr>
            <a:r>
              <a:rPr lang="pl-PL" sz="2400" dirty="0" smtClean="0"/>
              <a:t>pożar </a:t>
            </a:r>
            <a:r>
              <a:rPr lang="pl-PL" sz="2400" dirty="0" smtClean="0"/>
              <a:t>przestrzenny –  pożar zewnętrzny obejmujący obiekty zlokalizowane na dużym obszarze (np. wiele budynków, duże parkingi, lasy, uprawy itp.)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5688632" cy="1068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Produkty spalania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28596" y="980728"/>
            <a:ext cx="7829576" cy="5184576"/>
          </a:xfrm>
        </p:spPr>
        <p:txBody>
          <a:bodyPr>
            <a:normAutofit fontScale="77500" lnSpcReduction="20000"/>
          </a:bodyPr>
          <a:lstStyle/>
          <a:p>
            <a:pPr marL="0" indent="6350" algn="just">
              <a:buNone/>
            </a:pPr>
            <a:r>
              <a:rPr lang="pl-PL" dirty="0" smtClean="0"/>
              <a:t>Produkty spalania są to substancje powstające w wyniku procesu spalania materiałów palnych. Ze względu na stan skupienia dzielą się na:</a:t>
            </a:r>
          </a:p>
          <a:p>
            <a:pPr marL="0" indent="6350" algn="just">
              <a:buNone/>
            </a:pPr>
            <a:r>
              <a:rPr lang="pl-PL" dirty="0" smtClean="0"/>
              <a:t>- gazowe (np. dwutlenek węgla, cyjanowodory),</a:t>
            </a:r>
          </a:p>
          <a:p>
            <a:pPr marL="0" indent="6350" algn="just">
              <a:buNone/>
            </a:pPr>
            <a:r>
              <a:rPr lang="pl-PL" dirty="0" smtClean="0"/>
              <a:t>- ciekłe (np. woda, smoła),</a:t>
            </a:r>
          </a:p>
          <a:p>
            <a:pPr marL="0" indent="6350" algn="just">
              <a:buNone/>
            </a:pPr>
            <a:r>
              <a:rPr lang="pl-PL" dirty="0" smtClean="0"/>
              <a:t>- stałe(np. sadza, popiół, żużel).</a:t>
            </a:r>
          </a:p>
          <a:p>
            <a:pPr marL="0" indent="6350" algn="just">
              <a:buNone/>
            </a:pPr>
            <a:endParaRPr lang="pl-PL" dirty="0" smtClean="0"/>
          </a:p>
          <a:p>
            <a:pPr marL="0" indent="6350">
              <a:buNone/>
            </a:pPr>
            <a:r>
              <a:rPr lang="pl-PL" dirty="0" smtClean="0"/>
              <a:t>W warunkach pożarowych produkty spalania współistnieją ze sobą i poruszają się w obszarze spalania, czyli w tzw. kolumnie konwekcyjnej ognia.</a:t>
            </a:r>
            <a:br>
              <a:rPr lang="pl-PL" dirty="0" smtClean="0"/>
            </a:br>
            <a:endParaRPr lang="pl-PL" dirty="0" smtClean="0"/>
          </a:p>
          <a:p>
            <a:pPr marL="0" indent="6350" algn="just">
              <a:buNone/>
            </a:pPr>
            <a:r>
              <a:rPr lang="pl-PL" dirty="0" smtClean="0"/>
              <a:t>Wydzielanie się produktów spalania podczas pożaru stanowi niebezpieczeństwo ze względu na:</a:t>
            </a:r>
          </a:p>
          <a:p>
            <a:pPr marL="0" indent="6350">
              <a:buNone/>
            </a:pPr>
            <a:r>
              <a:rPr lang="pl-PL" dirty="0" smtClean="0"/>
              <a:t>- ograniczenie </a:t>
            </a:r>
            <a:r>
              <a:rPr lang="pl-PL" dirty="0" smtClean="0"/>
              <a:t>widoczności,</a:t>
            </a:r>
          </a:p>
          <a:p>
            <a:pPr marL="0" indent="6350">
              <a:buNone/>
            </a:pPr>
            <a:r>
              <a:rPr lang="pl-PL" dirty="0" smtClean="0"/>
              <a:t>- utrudnianie </a:t>
            </a:r>
            <a:r>
              <a:rPr lang="pl-PL" dirty="0" smtClean="0"/>
              <a:t>oddychania spowodowane ich działaniem toksycznym oraz</a:t>
            </a:r>
            <a:br>
              <a:rPr lang="pl-PL" dirty="0" smtClean="0"/>
            </a:br>
            <a:r>
              <a:rPr lang="pl-PL" dirty="0" smtClean="0"/>
              <a:t>   występującym niedoborem tlenu,</a:t>
            </a:r>
          </a:p>
          <a:p>
            <a:pPr marL="0" indent="6350">
              <a:buNone/>
            </a:pPr>
            <a:r>
              <a:rPr lang="pl-PL" dirty="0" smtClean="0"/>
              <a:t>- działanie </a:t>
            </a:r>
            <a:r>
              <a:rPr lang="pl-PL" dirty="0" smtClean="0"/>
              <a:t>termiczne (wysoka temperatura mogąca m.in. uszkodzić skórę lub </a:t>
            </a:r>
            <a:br>
              <a:rPr lang="pl-PL" dirty="0" smtClean="0"/>
            </a:br>
            <a:r>
              <a:rPr lang="pl-PL" dirty="0" smtClean="0"/>
              <a:t>   układ oddechowy).</a:t>
            </a:r>
          </a:p>
          <a:p>
            <a:pPr marL="0" indent="6350" algn="just">
              <a:buNone/>
            </a:pPr>
            <a:endParaRPr lang="pl-PL" b="1" dirty="0" smtClean="0"/>
          </a:p>
          <a:p>
            <a:pPr marL="0" indent="6350" algn="just">
              <a:buNone/>
            </a:pPr>
            <a:r>
              <a:rPr lang="pl-PL" b="1" dirty="0" smtClean="0"/>
              <a:t>Wszystkie te czynniki ograniczają czas ewakuacji i powodują ogromne trudności podczas akcji ratowniczej.</a:t>
            </a:r>
            <a:endParaRPr lang="pl-PL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3600" dirty="0" smtClean="0">
                <a:solidFill>
                  <a:srgbClr val="FF0000"/>
                </a:solidFill>
              </a:rPr>
              <a:t>MATERIAŁ NAUCZANIA</a:t>
            </a:r>
            <a:endParaRPr lang="pl-PL" altLang="pl-PL" sz="3600" b="1" dirty="0">
              <a:solidFill>
                <a:srgbClr val="FF0000"/>
              </a:solidFill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half" idx="1"/>
          </p:nvPr>
        </p:nvSpPr>
        <p:spPr>
          <a:xfrm>
            <a:off x="597391" y="1820301"/>
            <a:ext cx="8295089" cy="3480908"/>
          </a:xfrm>
        </p:spPr>
        <p:txBody>
          <a:bodyPr>
            <a:normAutofit/>
          </a:bodyPr>
          <a:lstStyle/>
          <a:p>
            <a:pPr fontAlgn="auto">
              <a:buFont typeface="Wingdings" panose="05000000000000000000" pitchFamily="2" charset="2"/>
              <a:buChar char="Ø"/>
            </a:pPr>
            <a:r>
              <a:rPr lang="pl-PL" dirty="0" smtClean="0"/>
              <a:t>  Zjawisko pożaru;</a:t>
            </a:r>
          </a:p>
          <a:p>
            <a:pPr fontAlgn="auto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Grupy pożarów;</a:t>
            </a:r>
          </a:p>
          <a:p>
            <a:pPr fontAlgn="auto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Fazy pożaru;</a:t>
            </a:r>
          </a:p>
          <a:p>
            <a:pPr fontAlgn="auto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Pożary </a:t>
            </a:r>
            <a:r>
              <a:rPr lang="pl-PL" dirty="0"/>
              <a:t>wewnętrzne i </a:t>
            </a:r>
            <a:r>
              <a:rPr lang="pl-PL" dirty="0" smtClean="0"/>
              <a:t>zewnętrzne;</a:t>
            </a:r>
          </a:p>
          <a:p>
            <a:pPr fontAlgn="auto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Zjawiska </a:t>
            </a:r>
            <a:r>
              <a:rPr lang="pl-PL" dirty="0"/>
              <a:t>towarzyszące rozwojowi pożaru wewnętrznego i zewnętrznego (rozgorzenie, wsteczny ciąg płomieni).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>
            <a:normAutofit fontScale="92500" lnSpcReduction="20000"/>
          </a:bodyPr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59248063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116632"/>
            <a:ext cx="5267116" cy="7649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Strefy pożaru</a:t>
            </a:r>
          </a:p>
        </p:txBody>
      </p:sp>
      <p:pic>
        <p:nvPicPr>
          <p:cNvPr id="79877" name="Picture 5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24744"/>
            <a:ext cx="8353425" cy="5472607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116632"/>
            <a:ext cx="4968552" cy="1252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I  Strefa spalania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775190"/>
            <a:ext cx="8229600" cy="1966692"/>
          </a:xfrm>
        </p:spPr>
        <p:txBody>
          <a:bodyPr wrap="square"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l-PL" sz="3600" dirty="0">
                <a:latin typeface="Bookman Old Style" pitchFamily="18" charset="0"/>
              </a:rPr>
              <a:t>	</a:t>
            </a:r>
            <a:r>
              <a:rPr lang="pl-PL" sz="2800" dirty="0" smtClean="0"/>
              <a:t>Przestrzeń, w której przebiega proces spalania. </a:t>
            </a:r>
            <a:br>
              <a:rPr lang="pl-PL" sz="2800" dirty="0" smtClean="0"/>
            </a:br>
            <a:r>
              <a:rPr lang="pl-PL" sz="2800" dirty="0" smtClean="0"/>
              <a:t>W przestrzeni tej, materiały palne przygotowują się do spalania przechodząc kolejne fazy rozkładu termicznego. W tym miejscu występuję najwyższa temperatura. Strefa ta nazywana jest inaczej ogniskiem pożaru. Ognisko pożaru nie jest elementem stałym i statycznym, bowiem przemieszcza się w miarę rozwoju sytuacji.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9792" y="188640"/>
            <a:ext cx="4042792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II  </a:t>
            </a:r>
            <a:r>
              <a:rPr lang="pl-PL" sz="2800" dirty="0" smtClean="0">
                <a:solidFill>
                  <a:srgbClr val="FF0000"/>
                </a:solidFill>
              </a:rPr>
              <a:t>Strefa konwekcji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43608" y="1700808"/>
            <a:ext cx="6400800" cy="405078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dirty="0">
                <a:solidFill>
                  <a:schemeClr val="accent2"/>
                </a:solidFill>
                <a:latin typeface="Bookman Old Style" pitchFamily="18" charset="0"/>
              </a:rPr>
              <a:t>   </a:t>
            </a:r>
            <a:r>
              <a:rPr lang="pl-PL" sz="2800" dirty="0" smtClean="0"/>
              <a:t>Przestrzeń nad ogniskiem pożaru, w której produkty spalania unoszone są ku górze. Ruch ten powoduje mieszanie się mieszanki paliwowo powietrznej, co sprzyja rozprzestrzenianiu się zadymienia oraz wpływa na zjawisko rozgorzenia.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6059016" cy="825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III   </a:t>
            </a:r>
            <a:r>
              <a:rPr lang="pl-PL" sz="2800" dirty="0" smtClean="0">
                <a:solidFill>
                  <a:srgbClr val="FF0000"/>
                </a:solidFill>
              </a:rPr>
              <a:t>Strefa zadymienia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85720" y="1221436"/>
            <a:ext cx="8229600" cy="4625609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pl-PL" sz="2400" dirty="0" smtClean="0"/>
              <a:t>Przestrzeń wypełniona dymem. Wielkość i położenie strefy zadymienia w warunkach pożarów wewnętrznych, zależy głównie od wielkości i geometrii pomieszczenia oraz sprawności wentylacji.  Wzrastająca gęstość zadymienia powoduje pogorszenie widoczności, utrudnia ewakuację i prowadzenie działań. W strefie tej występują produkty niecałkowitego spalania, mogące doprowadzić do zjawiska rozgorzenia lub wstecznego ciągu płomieni.</a:t>
            </a:r>
            <a:endParaRPr lang="pl-PL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85728"/>
            <a:ext cx="6786610" cy="916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IV  Strefa oddziaływania cieplnego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536" y="1772816"/>
            <a:ext cx="8229600" cy="3115816"/>
          </a:xfrm>
        </p:spPr>
        <p:txBody>
          <a:bodyPr anchor="ctr"/>
          <a:lstStyle/>
          <a:p>
            <a:pPr algn="just">
              <a:buFontTx/>
              <a:buNone/>
            </a:pPr>
            <a:r>
              <a:rPr lang="pl-PL" sz="2800" dirty="0"/>
              <a:t>	</a:t>
            </a:r>
            <a:r>
              <a:rPr lang="pl-PL" sz="2400" dirty="0" smtClean="0"/>
              <a:t>Jest to przestrzeń wokół strefy spalania, do której energia przekazywana jest w postaci promieniowania. Powoduje ona rozkład termiczny materiałów znajdujących się w jej oddziaływaniu (np. piroliza lub parowanie). Znajdujące się w tej strefie materiały stwarzają warunki do rozprzestrzeniania się pożaru.</a:t>
            </a:r>
            <a:endParaRPr lang="pl-PL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024114" cy="864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Rozgorzenie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043890" cy="5400600"/>
          </a:xfrm>
        </p:spPr>
        <p:txBody>
          <a:bodyPr>
            <a:normAutofit fontScale="92500" lnSpcReduction="10000"/>
          </a:bodyPr>
          <a:lstStyle/>
          <a:p>
            <a:pPr marL="82550" indent="6350" algn="just">
              <a:buNone/>
            </a:pPr>
            <a:r>
              <a:rPr lang="pl-PL" dirty="0" smtClean="0"/>
              <a:t>Zjawisko to zachodzi na granicy fazy I </a:t>
            </a:r>
            <a:r>
              <a:rPr lang="pl-PL" dirty="0" err="1" smtClean="0"/>
              <a:t>i</a:t>
            </a:r>
            <a:r>
              <a:rPr lang="pl-PL" dirty="0" smtClean="0"/>
              <a:t> II, kiedy w wyniku procesów zachodzących w początkowej fazie pożaru zostały stworzone korzystne warunki gazowe oraz przekroczone zostały wartości krytyczne natężenia promieniowania, co powoduje nagłe, prawie jednoczesne zapalenie wszystkich zgromadzonych w całej objętości pomieszczenia   powierzchni palnych.</a:t>
            </a:r>
          </a:p>
          <a:p>
            <a:pPr marL="82550" indent="6350" algn="just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marL="82550" indent="6350" algn="just">
              <a:buNone/>
            </a:pPr>
            <a:r>
              <a:rPr lang="pl-PL" dirty="0" smtClean="0"/>
              <a:t>Rozgorzenie ma miejsce, kiedy maksymalne temperatury pod sufitem pomieszczenia osiągają wartość ok. 700-800 </a:t>
            </a:r>
            <a:r>
              <a:rPr lang="pl-PL" baseline="30000" dirty="0" smtClean="0"/>
              <a:t>o</a:t>
            </a:r>
            <a:r>
              <a:rPr lang="pl-PL" dirty="0" smtClean="0"/>
              <a:t>C, a przy podłodze ok. 350-500 </a:t>
            </a:r>
            <a:r>
              <a:rPr lang="pl-PL" baseline="30000" dirty="0" smtClean="0"/>
              <a:t>o</a:t>
            </a:r>
            <a:r>
              <a:rPr lang="pl-PL" dirty="0" smtClean="0"/>
              <a:t>C. </a:t>
            </a:r>
          </a:p>
          <a:p>
            <a:pPr marL="82550" indent="635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Czas trwania rozgorzenia jest stosunkowo krótki w stosunku do  poszczególnych faz pożaru, dlatego też jest ono określane mianem „zdarzenia”, a nie odrębną fazą. </a:t>
            </a:r>
          </a:p>
          <a:p>
            <a:pPr marL="82550" indent="6350" algn="just">
              <a:buNone/>
            </a:pPr>
            <a:endParaRPr lang="pl-PL" dirty="0" smtClean="0"/>
          </a:p>
          <a:p>
            <a:pPr marL="82550" indent="6350" algn="just">
              <a:buNone/>
            </a:pPr>
            <a:r>
              <a:rPr lang="pl-PL" dirty="0" smtClean="0"/>
              <a:t>Rozgorzenie poprzedzają charakterystyczne efekty akustyczne oraz pojawiające się pulsacyjnie w strefie podsufitowej języki ognia. </a:t>
            </a:r>
          </a:p>
          <a:p>
            <a:pPr marL="82550" indent="6350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2400"/>
            <a:ext cx="7472386" cy="972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Przykładowy rozkład temperatur 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07504" y="1772816"/>
            <a:ext cx="4968552" cy="4104456"/>
          </a:xfrm>
        </p:spPr>
        <p:txBody>
          <a:bodyPr>
            <a:normAutofit fontScale="55000" lnSpcReduction="20000"/>
          </a:bodyPr>
          <a:lstStyle/>
          <a:p>
            <a:pPr marL="0" indent="0" algn="just" eaLnBrk="0" hangingPunct="0">
              <a:buNone/>
            </a:pPr>
            <a:r>
              <a:rPr lang="pl-PL" sz="3600" dirty="0" smtClean="0">
                <a:latin typeface="Times New Roman CE"/>
              </a:rPr>
              <a:t>Przykładowy rozkład temperatur podczas pożaru przedstawia rysunek obok. W zależności od ilości i rodzaju materiału palnego, warunków dopływu utleniacza, temperatury przedstawione na rysunku mogą być wyższe o ok. 250-350 stopni C. Największa temperatura występuje nad źródłem pożaru, który cały czas generuje strumień ciepła unoszący gazy pożarowe ku górze. Uniesione produkty spalania rozprzestrzeniają się w pomieszczeniu i mieszają w całej jego objętości(w wyniku różnic temperatur i ciśnień). </a:t>
            </a:r>
          </a:p>
          <a:p>
            <a:pPr marL="0" indent="0" algn="just" eaLnBrk="0" hangingPunct="0">
              <a:buNone/>
            </a:pPr>
            <a:r>
              <a:rPr lang="pl-PL" sz="3600" dirty="0" smtClean="0">
                <a:latin typeface="Times New Roman CE"/>
              </a:rPr>
              <a:t>Najniższa zaś temperatura wystąpi w dolnych partiach pomieszczenia.</a:t>
            </a:r>
          </a:p>
          <a:p>
            <a:endParaRPr lang="pl-PL" dirty="0"/>
          </a:p>
        </p:txBody>
      </p:sp>
      <p:pic>
        <p:nvPicPr>
          <p:cNvPr id="6" name="Picture 4" descr="C:\Moje dokumenty\Pozar rozklad temp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83560" y="1988840"/>
            <a:ext cx="3960440" cy="342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390" y="246624"/>
            <a:ext cx="7472386" cy="1094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Zagrożenia dla ratowników związane z pożarami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773936"/>
            <a:ext cx="8363272" cy="48234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Podwyższona temperatura i gęstość strumienia promieniowania cieplnego</a:t>
            </a:r>
          </a:p>
          <a:p>
            <a:pPr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Zjawisku spalania zwłaszcza intensywnemu towarzyszy gradient temperatury otoczenia. Wartość gęstości strumienia promieniowania cieplnego, który powoduje ból fizyczny u ludzi wynosi około 2,5 </a:t>
            </a:r>
            <a:r>
              <a:rPr lang="pl-PL" dirty="0" err="1" smtClean="0"/>
              <a:t>kW</a:t>
            </a:r>
            <a:r>
              <a:rPr lang="pl-PL" dirty="0" smtClean="0"/>
              <a:t>/m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Gęstość strumienia promieniowania cieplnego podczas pożarów gazów i cieczy palnych wynosi od 75 do 200 </a:t>
            </a:r>
            <a:r>
              <a:rPr lang="pl-PL" dirty="0" err="1" smtClean="0"/>
              <a:t>kW</a:t>
            </a:r>
            <a:r>
              <a:rPr lang="pl-PL" dirty="0" smtClean="0"/>
              <a:t>/</a:t>
            </a:r>
            <a:r>
              <a:rPr lang="pl-PL" dirty="0" err="1" smtClean="0"/>
              <a:t>m²</a:t>
            </a:r>
            <a:r>
              <a:rPr lang="pl-PL" dirty="0" smtClean="0"/>
              <a:t> dla pożarów powierzchniowych i od 200 do 350 </a:t>
            </a:r>
            <a:r>
              <a:rPr lang="pl-PL" dirty="0" err="1" smtClean="0"/>
              <a:t>kW</a:t>
            </a:r>
            <a:r>
              <a:rPr lang="pl-PL" dirty="0" smtClean="0"/>
              <a:t>/</a:t>
            </a:r>
            <a:r>
              <a:rPr lang="pl-PL" dirty="0" err="1" smtClean="0"/>
              <a:t>m²</a:t>
            </a:r>
            <a:r>
              <a:rPr lang="pl-PL" dirty="0" smtClean="0"/>
              <a:t> dla pożarów strumieniowych.</a:t>
            </a:r>
          </a:p>
          <a:p>
            <a:pPr marL="0" indent="0" algn="just">
              <a:buNone/>
            </a:pPr>
            <a:r>
              <a:rPr lang="pl-PL" dirty="0" smtClean="0"/>
              <a:t>Organizm człowieka w krótkim czasie radzi sobie ze stanem podwyższonej temperatury, ale w przypadku dłuższego narażenia organizmu na działanie ciepła, następuje odwodnienie i przegrzanie organizmu. Natomiast za graniczną temperaturę, którą organizm człowieka może wytrzymać przyjmuje się ok. 60 st. C.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400948" cy="936104"/>
          </a:xfrm>
        </p:spPr>
        <p:txBody>
          <a:bodyPr anchor="t" anchorCtr="0">
            <a:normAutofit fontScale="90000"/>
          </a:bodyPr>
          <a:lstStyle/>
          <a:p>
            <a:pPr marL="0" indent="0" algn="ctr">
              <a:buNone/>
            </a:pPr>
            <a:r>
              <a:rPr lang="pl-PL" sz="3100" dirty="0" smtClean="0">
                <a:solidFill>
                  <a:srgbClr val="FF0000"/>
                </a:solidFill>
              </a:rPr>
              <a:t>Toksyczne produkty rozkładu termicznego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186766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Substancje szkodliwe powstałe w wyniku spalania, przedostają się do organizmu ludzkiego podczas ich wdychania, wskutek przenikania przez skórę lub układ pokarmowy. Z uwagi na różnorodne materiały ulegające spalaniu, w strefie pożaru występować może nawet 130 substancji chemicznych tj.: tlenek węgla, benzen, cyjanowodór, dwutlenek węgla, chlorowodór, węglowodory alifatyczne nasycone i nienasycone, węglowodory aromatyczne nasycone i nienasycone, siarczany, azotany.</a:t>
            </a:r>
          </a:p>
          <a:p>
            <a:pPr marL="0" indent="0" algn="just">
              <a:buNone/>
            </a:pPr>
            <a:r>
              <a:rPr lang="pl-PL" dirty="0" smtClean="0"/>
              <a:t>W wielu przypadkach składniki dymu stanowią mieszaniny</a:t>
            </a:r>
          </a:p>
          <a:p>
            <a:pPr marL="0" indent="0" algn="just">
              <a:buNone/>
            </a:pPr>
            <a:r>
              <a:rPr lang="pl-PL" dirty="0" smtClean="0"/>
              <a:t>węglowodorów, których obecność powoduje, że dym jest również gazem palnym.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4930901" cy="9246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Zadymienie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58204" cy="376084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Intensywność dymienia materiałów ma decydujący wpływ na ograniczenie widoczności. Ograniczenie widoczności wywołane przez dym powodować może, np. utrudnienie przenikania światła, a także łzawienie oraz pieczenie oczu, co prowadzić może do utraty orientacji w zadymionych pomieszczeniach, upadku lub uderzenia o niewidoczne przedmioty. 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768752" cy="661625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Zjawisko pożaru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 fontScale="92500" lnSpcReduction="10000"/>
          </a:bodyPr>
          <a:lstStyle/>
          <a:p>
            <a:pPr marL="82550" indent="6350" algn="just">
              <a:buNone/>
            </a:pPr>
            <a:r>
              <a:rPr lang="pl-PL" dirty="0" smtClean="0"/>
              <a:t>W potocznym rozumieniu pożar identyfikowany jest z zagrożeniem, jakie powoduje niekontrolowany ogień, który rozwija się żywiołowo oraz wiąże się ze znacznymi stratami, a nawet urazami fizycznymi i psychicznymi. Jest zjawiskiem o żywiołowym przebiegu, wymagającym interwencji służb ratowniczych. </a:t>
            </a:r>
          </a:p>
          <a:p>
            <a:pPr marL="82550" indent="635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Pomimo postępu w dziedzinie pożarnictwa i ratownictwa nadal są one jednym z istotnych zagrożeń w życiu człowieka.</a:t>
            </a:r>
          </a:p>
          <a:p>
            <a:pPr algn="just">
              <a:buNone/>
            </a:pPr>
            <a:endParaRPr lang="pl-PL" dirty="0" smtClean="0"/>
          </a:p>
          <a:p>
            <a:pPr marL="82550" indent="6350" algn="just">
              <a:buNone/>
            </a:pPr>
            <a:r>
              <a:rPr lang="pl-PL" dirty="0" smtClean="0"/>
              <a:t>Pożar jest również pojęciem uregulowanym prawnie. Bardzo często jego zakres znaczeniowy był uwarunkowany konkretnymi potrzebami obszaru regulowanego przez akty prawny. Dlatego też w przepisach na temat ochrony przeciwpożarowej pożar jest inaczej definiowany niż w ustawodawstwie karnym. </a:t>
            </a:r>
            <a:endParaRPr lang="pl-PL" dirty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5736" y="152400"/>
            <a:ext cx="4392488" cy="900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Niedobór </a:t>
            </a:r>
            <a:r>
              <a:rPr lang="pl-PL" sz="2800" dirty="0" smtClean="0">
                <a:solidFill>
                  <a:srgbClr val="FF0000"/>
                </a:solidFill>
              </a:rPr>
              <a:t>tlenu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28596" y="1785926"/>
            <a:ext cx="7829576" cy="4623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Podczas pożaru tlen z otoczenia zużywany jest na podtrzymywanie procesu spalania, co powoduje wzrost zagrożenia dla zdrowia i życia strażaków (zagrożenie dla układu oddechowego człowieka następuje już przy niedoborze tlenu poniżej 17%, szczególnie wrażliwa na niedobór tlenu jest tkanka mózgowa, która może ulec trwałemu uszkodzeniu na skutek niedoboru tlenu). Dodatkowo niedobór tlenu prowadzi do niecałkowitego spalania i produkcji większej ilości gęstego dymu.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472386" cy="756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Uszkodzenie </a:t>
            </a:r>
            <a:r>
              <a:rPr lang="pl-PL" sz="2800" dirty="0" smtClean="0">
                <a:solidFill>
                  <a:srgbClr val="FF0000"/>
                </a:solidFill>
              </a:rPr>
              <a:t>konstrukcji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57200" y="1773936"/>
            <a:ext cx="8186766" cy="4103336"/>
          </a:xfrm>
        </p:spPr>
        <p:txBody>
          <a:bodyPr>
            <a:normAutofit/>
          </a:bodyPr>
          <a:lstStyle/>
          <a:p>
            <a:pPr marL="1588" indent="-1588" algn="just">
              <a:buNone/>
            </a:pPr>
            <a:r>
              <a:rPr lang="pl-PL" dirty="0" smtClean="0"/>
              <a:t>W czasie pożaru bardzo często dochodzi do zmniejszenia stateczności i odkształceń konstrukcji pod wpływem działania dużych ilości ciepła, które na skutek procesów rozkładu i spalania zmieniają strukturę materiałów budowlanych. Powoduje to zmniejszanie wytrzymałości materiałów budowlanych oraz powstanie możliwości deformacji lub pęknięcia konstrukcji i w efekcie zawalenia się obiektu.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7775" y="1268760"/>
            <a:ext cx="5210212" cy="816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Rozgorzenie (FLASH OVER)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276872"/>
            <a:ext cx="8830756" cy="43204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800" b="1" dirty="0" smtClean="0">
                <a:latin typeface="Bookman Old Style" pitchFamily="18" charset="0"/>
              </a:rPr>
              <a:t>	Jest </a:t>
            </a:r>
            <a:r>
              <a:rPr lang="pl-PL" sz="2800" b="1" dirty="0">
                <a:latin typeface="Bookman Old Style" pitchFamily="18" charset="0"/>
              </a:rPr>
              <a:t>to przejście ze </a:t>
            </a:r>
            <a:r>
              <a:rPr lang="pl-PL" sz="2800" b="1" dirty="0" smtClean="0">
                <a:latin typeface="Bookman Old Style" pitchFamily="18" charset="0"/>
              </a:rPr>
              <a:t>spalania powierzchniowego </a:t>
            </a:r>
            <a:r>
              <a:rPr lang="pl-PL" sz="2800" b="1" dirty="0">
                <a:latin typeface="Bookman Old Style" pitchFamily="18" charset="0"/>
              </a:rPr>
              <a:t>w spalanie powierzchniowo przestrzenne</a:t>
            </a:r>
            <a:r>
              <a:rPr lang="pl-PL" sz="2800" dirty="0">
                <a:latin typeface="Bookman Old Style" pitchFamily="18" charset="0"/>
              </a:rPr>
              <a:t>. </a:t>
            </a:r>
            <a:endParaRPr lang="pl-PL" sz="2800" dirty="0" smtClean="0">
              <a:latin typeface="Bookman Old Style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 smtClean="0">
                <a:latin typeface="Bookman Old Style" pitchFamily="18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 smtClean="0">
                <a:latin typeface="Bookman Old Style" pitchFamily="18" charset="0"/>
              </a:rPr>
              <a:t>	Następuje </a:t>
            </a:r>
            <a:r>
              <a:rPr lang="pl-PL" sz="2800" dirty="0">
                <a:latin typeface="Bookman Old Style" pitchFamily="18" charset="0"/>
              </a:rPr>
              <a:t>gwałtowna zmiana liniowej prędkości spalania, gwałtowny przyrost temperatur, szybki ubytek tlenu, wzrost stężenia produktów </a:t>
            </a:r>
            <a:r>
              <a:rPr lang="pl-PL" sz="2800" dirty="0" smtClean="0">
                <a:latin typeface="Bookman Old Style" pitchFamily="18" charset="0"/>
              </a:rPr>
              <a:t>rozkładu i </a:t>
            </a:r>
            <a:r>
              <a:rPr lang="pl-PL" sz="2800" dirty="0">
                <a:latin typeface="Bookman Old Style" pitchFamily="18" charset="0"/>
              </a:rPr>
              <a:t>spalania. </a:t>
            </a:r>
            <a:br>
              <a:rPr lang="pl-PL" sz="2800" dirty="0">
                <a:latin typeface="Bookman Old Style" pitchFamily="18" charset="0"/>
              </a:rPr>
            </a:br>
            <a:endParaRPr lang="pl-PL" sz="2800" dirty="0">
              <a:latin typeface="Bookman Old Style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pl-PL" sz="2800" dirty="0">
                <a:latin typeface="Bookman Old Style" pitchFamily="18" charset="0"/>
              </a:rPr>
              <a:t>   Możliwy jest wyrzut płomieni na zewnątrz pomieszczenia. 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801882" y="116632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Zjawiska towarzyszące rozwojowi pożaru</a:t>
            </a:r>
            <a:endParaRPr lang="pl-PL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39752" y="1268760"/>
            <a:ext cx="4726878" cy="857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 smtClean="0">
                <a:solidFill>
                  <a:srgbClr val="FF0000"/>
                </a:solidFill>
              </a:rPr>
              <a:t>Wsteczny ciąg płomieni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23528" y="2132856"/>
            <a:ext cx="8424936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600" dirty="0" smtClean="0"/>
              <a:t>Zjawisko określane jako „</a:t>
            </a:r>
            <a:r>
              <a:rPr lang="pl-PL" sz="2600" dirty="0" err="1" smtClean="0"/>
              <a:t>backdraft</a:t>
            </a:r>
            <a:r>
              <a:rPr lang="pl-PL" sz="2600" dirty="0" smtClean="0"/>
              <a:t>” zachodzi w warunkach niecałkowitego spalania, przy małej objętości płomieni lub ich braku, w słabo wentylowanych pomieszczeniach. </a:t>
            </a:r>
          </a:p>
          <a:p>
            <a:pPr marL="0" indent="0" algn="just">
              <a:buNone/>
            </a:pPr>
            <a:r>
              <a:rPr lang="pl-PL" sz="2600" dirty="0" smtClean="0"/>
              <a:t>W wyniku wtargnięcia do pomieszczenia świeżego powietrza, tworzy się mieszanka tlenu z produktami rozkładu termicznego, która ulega zapaleniu. Płomienie wędrują w przeciwną- wsteczną stronę w stosunku do napływającego powietrza. Ruch płomienia jest przyspieszony, towarzyszy mu </a:t>
            </a:r>
            <a:r>
              <a:rPr lang="pl-PL" sz="2600" dirty="0" smtClean="0"/>
              <a:t>huk, </a:t>
            </a:r>
            <a:r>
              <a:rPr lang="pl-PL" sz="2600" dirty="0" smtClean="0"/>
              <a:t>przyrost temperatury i </a:t>
            </a:r>
            <a:r>
              <a:rPr lang="pl-PL" sz="2600" dirty="0" smtClean="0"/>
              <a:t>ciśnienia.</a:t>
            </a:r>
            <a:endParaRPr lang="pl-PL" sz="2600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1799692" y="188640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Zjawiska towarzyszące rozwojowi pożaru</a:t>
            </a:r>
            <a:endParaRPr lang="pl-PL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85720" y="1484785"/>
            <a:ext cx="8401080" cy="51845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Istnieją symptomy mogące wskazywać na możliwość pojawienia się  wstecznego ciągu płomienia: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 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„tłusty” czarny dym zaczyna wydobywać się z pomieszczeń,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dym lub języki płomieni pojawiające się w otworach mają pulsujący, okresowy charakter,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 szyby w oknach drżą, wydając charakterystyczny dźwięk, i są tak gorące, że nie można ich dotknąć,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 dym może być „zasysany” z powrotem do pomieszczenia,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8000" dirty="0" smtClean="0"/>
              <a:t>-pożary piwnic lub innych zamkniętych pomieszczeń zwiększają prawdopodobieństwo pojawienia się wstecznego ciągu płomieni.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765260" y="315819"/>
            <a:ext cx="544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0000"/>
                </a:solidFill>
              </a:rPr>
              <a:t>Zjawiska towarzyszące rozwojowi pożaru</a:t>
            </a:r>
            <a:endParaRPr lang="pl-PL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76672"/>
            <a:ext cx="7128792" cy="874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b="1" dirty="0" smtClean="0">
                <a:solidFill>
                  <a:srgbClr val="FF0000"/>
                </a:solidFill>
              </a:rPr>
              <a:t>BIBLIOGRAFIA</a:t>
            </a:r>
            <a:endParaRPr lang="pl-PL" altLang="pl-PL" sz="2800" b="1" dirty="0">
              <a:solidFill>
                <a:srgbClr val="FF0000"/>
              </a:solidFill>
            </a:endParaRPr>
          </a:p>
        </p:txBody>
      </p:sp>
      <p:sp>
        <p:nvSpPr>
          <p:cNvPr id="12" name="Symbol zastępczy zawartości 1"/>
          <p:cNvSpPr>
            <a:spLocks noGrp="1"/>
          </p:cNvSpPr>
          <p:nvPr>
            <p:ph sz="half" idx="1"/>
          </p:nvPr>
        </p:nvSpPr>
        <p:spPr>
          <a:xfrm>
            <a:off x="467544" y="1832845"/>
            <a:ext cx="8216267" cy="4525113"/>
          </a:xfrm>
        </p:spPr>
        <p:txBody>
          <a:bodyPr>
            <a:normAutofit fontScale="92500" lnSpcReduction="10000"/>
          </a:bodyPr>
          <a:lstStyle/>
          <a:p>
            <a:pPr marL="0" indent="6350" algn="just">
              <a:buNone/>
            </a:pPr>
            <a:endParaRPr lang="pl-PL" dirty="0" smtClean="0"/>
          </a:p>
          <a:p>
            <a:pPr marL="0" indent="6350" algn="just">
              <a:buAutoNum type="arabicPeriod"/>
            </a:pPr>
            <a:r>
              <a:rPr lang="pl-PL" dirty="0" smtClean="0"/>
              <a:t> Materiały </a:t>
            </a:r>
            <a:r>
              <a:rPr lang="pl-PL" dirty="0" smtClean="0"/>
              <a:t>szkoleniowe opracowane przez CNBOP.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 Przegląd </a:t>
            </a:r>
            <a:r>
              <a:rPr lang="pl-PL" dirty="0" smtClean="0"/>
              <a:t>Pożarniczy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 </a:t>
            </a:r>
            <a:r>
              <a:rPr lang="pl-PL" dirty="0" err="1" smtClean="0"/>
              <a:t>M.Konecki</a:t>
            </a:r>
            <a:r>
              <a:rPr lang="pl-PL" dirty="0" smtClean="0"/>
              <a:t>, B. Król, D. Wróblewski „Nowoczesne metody działań ratowniczo gaśniczych”, SGSP 2003</a:t>
            </a:r>
            <a:endParaRPr lang="pl-PL" dirty="0"/>
          </a:p>
          <a:p>
            <a:pPr marL="0" indent="6350" algn="just">
              <a:buAutoNum type="arabicPeriod"/>
            </a:pPr>
            <a:r>
              <a:rPr lang="pl-PL" dirty="0" smtClean="0"/>
              <a:t> P</a:t>
            </a:r>
            <a:r>
              <a:rPr lang="pl-PL" dirty="0" smtClean="0"/>
              <a:t>. Bielicki „Podstawy taktyki gaszenia pożarów” SA PSP Kraków 1996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 P</a:t>
            </a:r>
            <a:r>
              <a:rPr lang="pl-PL" dirty="0" smtClean="0"/>
              <a:t>. Bielicki „Taktyka działań gaśniczych dla słuchaczy kursu kwalifikacyjnego szeregowych PSP” KG PSP 2004</a:t>
            </a:r>
          </a:p>
          <a:p>
            <a:pPr marL="0" indent="6350" algn="just">
              <a:buAutoNum type="arabicPeriod"/>
            </a:pPr>
            <a:r>
              <a:rPr lang="pl-PL" dirty="0" smtClean="0"/>
              <a:t> M</a:t>
            </a:r>
            <a:r>
              <a:rPr lang="pl-PL" dirty="0" smtClean="0"/>
              <a:t>. Pofit-Szczepańska „Wybrane zagadnienia z chemii ogólnej, </a:t>
            </a:r>
            <a:r>
              <a:rPr lang="pl-PL" dirty="0" err="1" smtClean="0"/>
              <a:t>fizykochemi</a:t>
            </a:r>
            <a:r>
              <a:rPr lang="pl-PL" dirty="0" smtClean="0"/>
              <a:t> spalania i rozwoju pożarów” SA PSP Kraków</a:t>
            </a:r>
          </a:p>
          <a:p>
            <a:pPr marL="0" indent="6350" algn="just">
              <a:buAutoNum type="arabicPeriod"/>
            </a:pPr>
            <a:r>
              <a:rPr lang="pl-PL" b="1" dirty="0" smtClean="0"/>
              <a:t> </a:t>
            </a:r>
            <a:r>
              <a:rPr lang="pl-PL" dirty="0" smtClean="0"/>
              <a:t>P. </a:t>
            </a:r>
            <a:r>
              <a:rPr lang="pl-PL" dirty="0" err="1" smtClean="0"/>
              <a:t>Guzewski</a:t>
            </a:r>
            <a:r>
              <a:rPr lang="pl-PL" dirty="0" smtClean="0"/>
              <a:t>, D. Wróblewski, D. </a:t>
            </a:r>
            <a:r>
              <a:rPr lang="pl-PL" dirty="0" err="1" smtClean="0"/>
              <a:t>Małozięć</a:t>
            </a:r>
            <a:r>
              <a:rPr lang="pl-PL" dirty="0" smtClean="0"/>
              <a:t> „Czerwona księga pożarów, wybrane problemy pożarów oraz ich skutków”</a:t>
            </a:r>
          </a:p>
          <a:p>
            <a:pPr marL="0" indent="6350">
              <a:buAutoNum type="arabicPeriod"/>
            </a:pPr>
            <a:endParaRPr lang="pl-PL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68394513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5696" y="2348880"/>
            <a:ext cx="6192688" cy="1204306"/>
          </a:xfrm>
        </p:spPr>
        <p:txBody>
          <a:bodyPr/>
          <a:lstStyle/>
          <a:p>
            <a:pPr marL="182880" indent="0" algn="ctr">
              <a:buNone/>
            </a:pPr>
            <a:r>
              <a:rPr lang="pl-PL" sz="4800" dirty="0" smtClean="0">
                <a:solidFill>
                  <a:srgbClr val="C00000"/>
                </a:solidFill>
              </a:rPr>
              <a:t>Dziękuję za uwagę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9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353" y="285466"/>
            <a:ext cx="7128792" cy="874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dirty="0" smtClean="0">
                <a:solidFill>
                  <a:srgbClr val="FF0000"/>
                </a:solidFill>
              </a:rPr>
              <a:t>Zjawisko pożaru</a:t>
            </a:r>
            <a:endParaRPr lang="pl-PL" altLang="pl-PL" sz="2800" b="1" dirty="0">
              <a:solidFill>
                <a:srgbClr val="FF0000"/>
              </a:solidFill>
            </a:endParaRPr>
          </a:p>
        </p:txBody>
      </p:sp>
      <p:sp>
        <p:nvSpPr>
          <p:cNvPr id="15" name="Symbol zastępczy zawartości 1"/>
          <p:cNvSpPr>
            <a:spLocks noGrp="1"/>
          </p:cNvSpPr>
          <p:nvPr>
            <p:ph sz="half" idx="1"/>
          </p:nvPr>
        </p:nvSpPr>
        <p:spPr>
          <a:xfrm>
            <a:off x="0" y="1785926"/>
            <a:ext cx="8215338" cy="464347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	Pożar jest niekontrolowanym procesem spalania, występującym w miejscu do tego nieprzeznaczonym, rozprzestrzeniającym się w sposób niekontrolowany, powodującym zagrożenie dla zdrowia i życia ludzi i zwierząt oraz straty materialne.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Według  PN-ISO 8421-1:1997: charakteryzuje się on emisją energii cieplnej, której towarzyszy wydzielanie dymu i zazwyczaj płomieni. </a:t>
            </a:r>
          </a:p>
          <a:p>
            <a:pPr algn="just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Zwracając uwagę na przebieg procesu spalania, </a:t>
            </a:r>
            <a:br>
              <a:rPr lang="pl-PL" dirty="0" smtClean="0"/>
            </a:br>
            <a:r>
              <a:rPr lang="pl-PL" dirty="0" smtClean="0"/>
              <a:t>można wskazać charakterystyczne cechy pożaru: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-możliwość występowania wysokiej temperatury,</a:t>
            </a:r>
          </a:p>
          <a:p>
            <a:pPr algn="just">
              <a:buNone/>
            </a:pPr>
            <a:r>
              <a:rPr lang="pl-PL" dirty="0" smtClean="0"/>
              <a:t>	-wydzielanie się dużych ilości produktów spalania,</a:t>
            </a:r>
          </a:p>
          <a:p>
            <a:pPr algn="just">
              <a:buNone/>
            </a:pPr>
            <a:r>
              <a:rPr lang="pl-PL" dirty="0" smtClean="0"/>
              <a:t>	-możliwość rozprzestrzeniania się tzn. wzrost powierzchni lub     objętości pożaru.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89769036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800" dirty="0" smtClean="0">
                <a:solidFill>
                  <a:srgbClr val="FF0000"/>
                </a:solidFill>
              </a:rPr>
              <a:t>Zjawisko pożaru</a:t>
            </a:r>
            <a:endParaRPr lang="pl-PL" altLang="pl-PL" sz="2800" b="1" dirty="0">
              <a:solidFill>
                <a:srgbClr val="FF0000"/>
              </a:solidFill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half" idx="1"/>
          </p:nvPr>
        </p:nvSpPr>
        <p:spPr>
          <a:xfrm>
            <a:off x="285720" y="1785926"/>
            <a:ext cx="8643998" cy="41434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>
                <a:cs typeface="Arial" panose="020B0604020202020204" pitchFamily="34" charset="0"/>
              </a:rPr>
              <a:t>	 	Aby zrozumieć czym jest pożar, należy również wyjaśnić pojęcie spalania oraz opisać warunki determinujące ten proces.</a:t>
            </a:r>
          </a:p>
          <a:p>
            <a:pPr algn="just">
              <a:buNone/>
            </a:pPr>
            <a:endParaRPr lang="pl-PL" dirty="0" smtClean="0"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pl-PL" dirty="0" smtClean="0">
                <a:cs typeface="Arial" panose="020B0604020202020204" pitchFamily="34" charset="0"/>
              </a:rPr>
              <a:t>		Spalaniem według M. Profit- Szczepańskiej nazywamy złożony fizykochemiczny proces wzajemnego oddziaływania materiału palnego(paliwa) i powietrza (utleniacza) charakteryzujący się wydzielaniem ciepła i światła.</a:t>
            </a:r>
            <a:endParaRPr lang="pl-PL" dirty="0">
              <a:cs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82324315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343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    </a:t>
            </a:r>
            <a:r>
              <a:rPr lang="pl-PL" sz="3100" dirty="0" smtClean="0">
                <a:solidFill>
                  <a:srgbClr val="FF0000"/>
                </a:solidFill>
              </a:rPr>
              <a:t>Grupy pożarów</a:t>
            </a:r>
            <a:endParaRPr lang="pl-PL" sz="31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8643998" cy="4614882"/>
          </a:xfrm>
        </p:spPr>
        <p:txBody>
          <a:bodyPr>
            <a:normAutofit fontScale="85000" lnSpcReduction="20000"/>
          </a:bodyPr>
          <a:lstStyle/>
          <a:p>
            <a:pPr marL="96838" indent="12700" algn="just">
              <a:buNone/>
            </a:pPr>
            <a:r>
              <a:rPr lang="pl-PL" sz="2400" dirty="0" smtClean="0"/>
              <a:t>Podział pożarów reguluje Europejska Norma, mająca status </a:t>
            </a:r>
            <a:br>
              <a:rPr lang="pl-PL" sz="2400" dirty="0" smtClean="0"/>
            </a:br>
            <a:r>
              <a:rPr lang="pl-PL" sz="2400" dirty="0" smtClean="0"/>
              <a:t>Polskiej Normy: PN-EN 2:1998 ze zmianą PN-EN 2:1996/A1:2006, wyróżnia  następujące grupy pożarów:</a:t>
            </a:r>
          </a:p>
          <a:p>
            <a:pPr marL="96838" indent="12700" algn="just">
              <a:buNone/>
            </a:pPr>
            <a:endParaRPr lang="pl-PL" sz="2400" dirty="0" smtClean="0"/>
          </a:p>
          <a:p>
            <a:pPr marL="502920" indent="-457200" algn="just">
              <a:buFont typeface="+mj-lt"/>
              <a:buAutoNum type="arabicPeriod"/>
            </a:pPr>
            <a:r>
              <a:rPr lang="pl-PL" sz="2400" b="1" i="1" dirty="0" smtClean="0"/>
              <a:t>Grupa pożarów A</a:t>
            </a:r>
            <a:r>
              <a:rPr lang="pl-PL" sz="2400" dirty="0" smtClean="0"/>
              <a:t>: Pożary materiałów stałych, których normalne spalanie zachodzi z tworzeniem żarzących się węgli, np. drewna, papieru, tkanin, itp.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pl-PL" sz="2400" b="1" i="1" dirty="0" smtClean="0"/>
              <a:t>Grupa pożarów B</a:t>
            </a:r>
            <a:r>
              <a:rPr lang="pl-PL" sz="2400" dirty="0" smtClean="0"/>
              <a:t>: Pożary cieczy i materiałów stałych topiących się</a:t>
            </a:r>
            <a:br>
              <a:rPr lang="pl-PL" sz="2400" dirty="0" smtClean="0"/>
            </a:br>
            <a:r>
              <a:rPr lang="pl-PL" sz="2400" dirty="0" smtClean="0"/>
              <a:t> np. tworzyw sztucznych, paliw, olejów, itp.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pl-PL" sz="2400" b="1" i="1" dirty="0" smtClean="0"/>
              <a:t>Grupa pożarów C</a:t>
            </a:r>
            <a:r>
              <a:rPr lang="pl-PL" sz="2400" dirty="0" smtClean="0"/>
              <a:t>: Pożary gazów, np. metanu, propanu, acetylenu, wodoru.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pl-PL" sz="2400" b="1" i="1" dirty="0" smtClean="0"/>
              <a:t>Grupa pożarów D</a:t>
            </a:r>
            <a:r>
              <a:rPr lang="pl-PL" sz="2400" dirty="0" smtClean="0"/>
              <a:t>: Pożary metali, np.  magnez, sód, potas, glin, tytan itp.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pl-PL" sz="2400" b="1" i="1" dirty="0" smtClean="0"/>
              <a:t>Grupa pożarów F</a:t>
            </a:r>
            <a:r>
              <a:rPr lang="pl-PL" sz="2400" dirty="0" smtClean="0"/>
              <a:t>: Pożary olejów i tłuszczów w urządzeniach kuchennych.</a:t>
            </a:r>
          </a:p>
          <a:p>
            <a:pPr marL="96838" indent="12700">
              <a:buNone/>
            </a:pPr>
            <a:endParaRPr lang="pl-PL" sz="2400" dirty="0" smtClean="0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95936" y="1196752"/>
            <a:ext cx="2232248" cy="576064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Pożary </a:t>
            </a:r>
            <a:r>
              <a:rPr lang="pl-PL" sz="2000" dirty="0" smtClean="0">
                <a:solidFill>
                  <a:srgbClr val="FF0000"/>
                </a:solidFill>
              </a:rPr>
              <a:t>grupy A</a:t>
            </a:r>
            <a:endParaRPr lang="pl-PL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 bwMode="auto">
          <a:xfrm>
            <a:off x="0" y="1772816"/>
            <a:ext cx="4392488" cy="339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ymbol zastępczy zawartości 7"/>
          <p:cNvSpPr>
            <a:spLocks noGrp="1"/>
          </p:cNvSpPr>
          <p:nvPr>
            <p:ph sz="quarter" idx="14"/>
          </p:nvPr>
        </p:nvSpPr>
        <p:spPr>
          <a:xfrm>
            <a:off x="4391472" y="1844824"/>
            <a:ext cx="4752528" cy="3474720"/>
          </a:xfrm>
        </p:spPr>
        <p:txBody>
          <a:bodyPr>
            <a:normAutofit fontScale="85000" lnSpcReduction="20000"/>
          </a:bodyPr>
          <a:lstStyle/>
          <a:p>
            <a:pPr marL="179388" indent="12700" algn="just">
              <a:buNone/>
            </a:pPr>
            <a:r>
              <a:rPr lang="pl-PL" dirty="0" smtClean="0"/>
              <a:t>Spalanie ciał stałych poprzedzone jest pojawieniem się palnej fazy lotnej powstałej w wyniku rozkładu termicznego wywołanego dostarczeniem energii.</a:t>
            </a:r>
          </a:p>
          <a:p>
            <a:pPr marL="179388" indent="12700" algn="just">
              <a:buNone/>
            </a:pPr>
            <a:endParaRPr lang="pl-PL" dirty="0" smtClean="0"/>
          </a:p>
          <a:p>
            <a:pPr marL="179388" indent="12700" algn="just">
              <a:buNone/>
            </a:pPr>
            <a:r>
              <a:rPr lang="pl-PL" dirty="0" smtClean="0"/>
              <a:t>Proces spalania ciał stałych najlepiej opisuje zamieszczony obok schemat zaczerpnięty z „Wybrane zagadnienia z chemii ogólnej, fizykochemii spalania i rozwojów pożarów” </a:t>
            </a:r>
          </a:p>
          <a:p>
            <a:pPr marL="179388" indent="12700" algn="just">
              <a:buNone/>
            </a:pPr>
            <a:r>
              <a:rPr lang="pl-PL" dirty="0" smtClean="0"/>
              <a:t>M. </a:t>
            </a:r>
            <a:r>
              <a:rPr lang="pl-PL" dirty="0" err="1" smtClean="0"/>
              <a:t>Pofit</a:t>
            </a:r>
            <a:r>
              <a:rPr lang="pl-PL" dirty="0" smtClean="0"/>
              <a:t>- Szczepańskiej</a:t>
            </a:r>
            <a:endParaRPr lang="pl-PL" dirty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907704" y="188640"/>
            <a:ext cx="5112568" cy="1106373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l-PL" dirty="0" smtClean="0"/>
              <a:t>      </a:t>
            </a:r>
            <a:r>
              <a:rPr lang="pl-PL" sz="3100" dirty="0" smtClean="0"/>
              <a:t>Grupy </a:t>
            </a:r>
            <a:r>
              <a:rPr lang="pl-PL" sz="3100" dirty="0" smtClean="0"/>
              <a:t>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375099"/>
            <a:ext cx="2520280" cy="685750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Pożary </a:t>
            </a:r>
            <a:r>
              <a:rPr lang="pl-PL" sz="2400" dirty="0" smtClean="0">
                <a:solidFill>
                  <a:srgbClr val="FF0000"/>
                </a:solidFill>
              </a:rPr>
              <a:t>grupy B</a:t>
            </a:r>
            <a:endParaRPr lang="pl-PL" sz="24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82439" y="2121493"/>
            <a:ext cx="7972452" cy="411581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sz="3200" b="1" dirty="0" smtClean="0"/>
              <a:t>Ciecze palne</a:t>
            </a:r>
            <a:r>
              <a:rPr lang="pl-PL" dirty="0" smtClean="0"/>
              <a:t> najpierw odparowują i spalają się powierzchniowo, o ile osiągną odpowiednią do ciągłości reakcji temperaturę zapłonu oraz prężność par. Spalaniu ulegają tylko pary cieczy palnej (powyżej temp. zapłonu), a  część wytworzonego ciepła podgrzewa ciecz podtrzymując, a nawet przyśpieszając spalanie.</a:t>
            </a:r>
          </a:p>
          <a:p>
            <a:pPr algn="just">
              <a:buNone/>
            </a:pPr>
            <a:r>
              <a:rPr lang="pl-PL" dirty="0" smtClean="0"/>
              <a:t>	</a:t>
            </a:r>
          </a:p>
          <a:p>
            <a:pPr marL="438150" indent="11113" algn="just">
              <a:buNone/>
            </a:pPr>
            <a:r>
              <a:rPr lang="pl-PL" dirty="0" smtClean="0"/>
              <a:t>Wystąpienie warstwy przegrzanej przy pożarach zbiorników (zwłaszcza cieczy ropopochodnych), może doprowadzić do wystąpienia niebezpiecznych zjawisk, takich jak wykipienie i wyrzut.  </a:t>
            </a:r>
            <a:endParaRPr lang="pl-PL" sz="3600" dirty="0" smtClean="0">
              <a:latin typeface="Arial" pitchFamily="34" charset="0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8229600" cy="1428736"/>
          </a:xfrm>
          <a:prstGeom prst="rect">
            <a:avLst/>
          </a:prstGeom>
        </p:spPr>
        <p:txBody>
          <a:bodyPr vert="horz" lIns="91440" rIns="45720" rtlCol="0" anchor="ctr">
            <a:normAutofit fontScale="825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2996681" cy="726155"/>
          </a:xfrm>
        </p:spPr>
        <p:txBody>
          <a:bodyPr/>
          <a:lstStyle/>
          <a:p>
            <a:pPr marL="0" indent="0" algn="l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Pożary </a:t>
            </a:r>
            <a:r>
              <a:rPr lang="pl-PL" sz="2000" dirty="0" smtClean="0">
                <a:solidFill>
                  <a:srgbClr val="FF0000"/>
                </a:solidFill>
              </a:rPr>
              <a:t>grupy C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82439" y="2212103"/>
            <a:ext cx="8290989" cy="2657057"/>
          </a:xfrm>
        </p:spPr>
        <p:txBody>
          <a:bodyPr/>
          <a:lstStyle/>
          <a:p>
            <a:pPr marL="174625" indent="0" algn="just">
              <a:buNone/>
            </a:pPr>
            <a:r>
              <a:rPr lang="pl-PL" dirty="0" smtClean="0"/>
              <a:t>	Gazy spalają się objętościowo i w przeciwieństwie do cieczy nie jest obserwowana temperatura zapłonu- ulegają one zapaleniu w każdej temperaturze w odpowiednim stężeniu gazu palnego, określanego w literaturze jako granice wybuchowości.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9632" y="-53637"/>
            <a:ext cx="5832648" cy="1466413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l-PL" dirty="0" smtClean="0"/>
              <a:t>      </a:t>
            </a:r>
            <a:br>
              <a:rPr lang="pl-PL" dirty="0" smtClean="0"/>
            </a:br>
            <a:r>
              <a:rPr lang="pl-PL" dirty="0" smtClean="0"/>
              <a:t>      </a:t>
            </a:r>
            <a:r>
              <a:rPr lang="pl-PL" sz="3100" dirty="0" smtClean="0"/>
              <a:t>Grupy pożarów</a:t>
            </a:r>
            <a:br>
              <a:rPr lang="pl-PL" sz="3100" dirty="0" smtClean="0"/>
            </a:br>
            <a:endParaRPr lang="pl-PL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3040</TotalTime>
  <Words>1407</Words>
  <Application>Microsoft Office PowerPoint</Application>
  <PresentationFormat>Pokaz na ekranie (4:3)</PresentationFormat>
  <Paragraphs>178</Paragraphs>
  <Slides>36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Aerodynamiczny</vt:lpstr>
      <vt:lpstr>TEMAT: 12 Pożar i jego rozwój</vt:lpstr>
      <vt:lpstr>MATERIAŁ NAUCZANIA</vt:lpstr>
      <vt:lpstr>Zjawisko pożaru</vt:lpstr>
      <vt:lpstr>Zjawisko pożaru</vt:lpstr>
      <vt:lpstr>Zjawisko pożaru</vt:lpstr>
      <vt:lpstr>    Grupy pożarów</vt:lpstr>
      <vt:lpstr>Pożary grupy A</vt:lpstr>
      <vt:lpstr>Pożary grupy B</vt:lpstr>
      <vt:lpstr>Pożary grupy C</vt:lpstr>
      <vt:lpstr>Pożary grupy D</vt:lpstr>
      <vt:lpstr>Pożary grupy F </vt:lpstr>
      <vt:lpstr>Fazy pożaru</vt:lpstr>
      <vt:lpstr>Fazy pożaru </vt:lpstr>
      <vt:lpstr>Fazy pożaru</vt:lpstr>
      <vt:lpstr>Fazy pożaru</vt:lpstr>
      <vt:lpstr>Pożary wewnętrzne i zewnętrzne</vt:lpstr>
      <vt:lpstr>Pożary wewnętrzne i zewnętrzne</vt:lpstr>
      <vt:lpstr>Pożary wewnętrzne i zewnętrzne</vt:lpstr>
      <vt:lpstr>Produkty spalania</vt:lpstr>
      <vt:lpstr>Strefy pożaru</vt:lpstr>
      <vt:lpstr>I  Strefa spalania</vt:lpstr>
      <vt:lpstr>II  Strefa konwekcji</vt:lpstr>
      <vt:lpstr>III   Strefa zadymienia</vt:lpstr>
      <vt:lpstr>IV  Strefa oddziaływania cieplnego</vt:lpstr>
      <vt:lpstr>Rozgorzenie</vt:lpstr>
      <vt:lpstr>Przykładowy rozkład temperatur </vt:lpstr>
      <vt:lpstr>Zagrożenia dla ratowników związane z pożarami</vt:lpstr>
      <vt:lpstr>Toksyczne produkty rozkładu termicznego </vt:lpstr>
      <vt:lpstr>Zadymienie</vt:lpstr>
      <vt:lpstr>Niedobór tlenu</vt:lpstr>
      <vt:lpstr>Uszkodzenie konstrukcji</vt:lpstr>
      <vt:lpstr>Rozgorzenie (FLASH OVER)</vt:lpstr>
      <vt:lpstr>Wsteczny ciąg płomieni</vt:lpstr>
      <vt:lpstr>Prezentacja programu PowerPoint</vt:lpstr>
      <vt:lpstr>BIBLIOGRAFIA</vt:lpstr>
      <vt:lpstr>Dziękuję za uwagę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godles</dc:creator>
  <cp:lastModifiedBy>Admin</cp:lastModifiedBy>
  <cp:revision>310</cp:revision>
  <dcterms:created xsi:type="dcterms:W3CDTF">2014-03-01T12:20:49Z</dcterms:created>
  <dcterms:modified xsi:type="dcterms:W3CDTF">2016-11-16T12:30:23Z</dcterms:modified>
</cp:coreProperties>
</file>