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77" r:id="rId2"/>
  </p:sldMasterIdLst>
  <p:notesMasterIdLst>
    <p:notesMasterId r:id="rId18"/>
  </p:notesMasterIdLst>
  <p:handoutMasterIdLst>
    <p:handoutMasterId r:id="rId19"/>
  </p:handoutMasterIdLst>
  <p:sldIdLst>
    <p:sldId id="292" r:id="rId3"/>
    <p:sldId id="293" r:id="rId4"/>
    <p:sldId id="295" r:id="rId5"/>
    <p:sldId id="297" r:id="rId6"/>
    <p:sldId id="296" r:id="rId7"/>
    <p:sldId id="274" r:id="rId8"/>
    <p:sldId id="290" r:id="rId9"/>
    <p:sldId id="275" r:id="rId10"/>
    <p:sldId id="286" r:id="rId11"/>
    <p:sldId id="302" r:id="rId12"/>
    <p:sldId id="303" r:id="rId13"/>
    <p:sldId id="258" r:id="rId14"/>
    <p:sldId id="299" r:id="rId15"/>
    <p:sldId id="300" r:id="rId16"/>
    <p:sldId id="267" r:id="rId17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54" userDrawn="1">
          <p15:clr>
            <a:srgbClr val="A4A3A4"/>
          </p15:clr>
        </p15:guide>
        <p15:guide id="2" pos="5148" userDrawn="1">
          <p15:clr>
            <a:srgbClr val="A4A3A4"/>
          </p15:clr>
        </p15:guide>
        <p15:guide id="3" pos="340" userDrawn="1">
          <p15:clr>
            <a:srgbClr val="A4A3A4"/>
          </p15:clr>
        </p15:guide>
        <p15:guide id="4" orient="horz" pos="57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DT" initials="CDT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700"/>
    <a:srgbClr val="E64715"/>
    <a:srgbClr val="D4502A"/>
    <a:srgbClr val="89C14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88351" autoAdjust="0"/>
  </p:normalViewPr>
  <p:slideViewPr>
    <p:cSldViewPr>
      <p:cViewPr>
        <p:scale>
          <a:sx n="125" d="100"/>
          <a:sy n="125" d="100"/>
        </p:scale>
        <p:origin x="-594" y="216"/>
      </p:cViewPr>
      <p:guideLst>
        <p:guide orient="horz" pos="2754"/>
        <p:guide orient="horz" pos="577"/>
        <p:guide pos="5148"/>
        <p:guide pos="340"/>
      </p:guideLst>
    </p:cSldViewPr>
  </p:slideViewPr>
  <p:notesTextViewPr>
    <p:cViewPr>
      <p:scale>
        <a:sx n="300" d="100"/>
        <a:sy n="3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41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45E80-C07C-45A0-B320-188AF677015B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233E9-CC45-49D0-A6FA-2D48389225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378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E1595-5C27-4CAE-B4E0-C80305C5E6E4}" type="datetimeFigureOut">
              <a:rPr lang="en-GB" smtClean="0"/>
              <a:t>13/08/2020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DD4C7-C698-4A80-B76C-A9FD890196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8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themes/musculoskeletal-disorders/practical-tools-musculoskeletal-disorders?f%5b0%5d=field_hazards:4985&amp;page=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osha.europa.eu/en/safety-and-health-legislation" TargetMode="External"/><Relationship Id="rId3" Type="http://schemas.openxmlformats.org/officeDocument/2006/relationships/hyperlink" Target="https://osha.europa.eu/en/legislation/directives/the-osh-framework-directive/1" TargetMode="External"/><Relationship Id="rId7" Type="http://schemas.openxmlformats.org/officeDocument/2006/relationships/hyperlink" Target="https://osha.europa.eu/en/legislation/directives/3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sha.europa.eu/en/legislation/directives/5" TargetMode="External"/><Relationship Id="rId5" Type="http://schemas.openxmlformats.org/officeDocument/2006/relationships/hyperlink" Target="https://osha.europa.eu/en/legislation/directives/19" TargetMode="External"/><Relationship Id="rId4" Type="http://schemas.openxmlformats.org/officeDocument/2006/relationships/hyperlink" Target="https://osha.europa.eu/en/legislation/directives/6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publications/third-european-survey-enterprises-new-and-emerging-risks-esener-3/view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publications/msds-facts-and-figures-overview-prevalence-costs-and-demographics-msds-europe/view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urofound.europa.eu/surveys/european-working-conditions-surveys/sixth-european-working-conditions-survey-2015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ndex.php/EU_labour_force_survey_-_ad_hoc_module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publications/msds-facts-and-figures-overview-prevalence-costs-and-demographics-msds-europe/view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urofound.europa.eu/surveys/european-working-conditions-surveys/sixth-european-working-conditions-survey-2015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ha.europa.eu/en/tools-and-publications/publications/factsheets/71/view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3DD4C7-C698-4A80-B76C-A9FD890196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086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b="0" i="1" noProof="0" dirty="0" smtClean="0">
                <a:solidFill>
                  <a:srgbClr val="FF0000"/>
                </a:solidFill>
              </a:rPr>
              <a:t>Kampania „Zdrowe i bezpieczne miejsce pracy. Kręgosłup i spółka proszą o uwagę” jest zorganizowana w kilku priorytetowych obszarach, które są promowane za pomocą specjalnych pakietów komunikacyjnych i promocyjnych obejmujących cały czas trwania kampanii. Każdy obszar analizuje konkretny temat związany z zaburzeniami układu mięśniowo-szkieletowego. Szereg materiałów, w tym raportów, arkuszy informacyjnych, infografik i studiów przypadków, jest publikowany co trzy do czterech miesięcy w celu utrzymania tempa kampanii.</a:t>
            </a:r>
          </a:p>
          <a:p>
            <a:endParaRPr lang="en-GB" sz="1400" b="0" i="1" noProof="0" dirty="0" smtClean="0">
              <a:solidFill>
                <a:srgbClr val="FF0000"/>
              </a:solidFill>
            </a:endParaRPr>
          </a:p>
          <a:p>
            <a:r>
              <a:rPr lang="pl-PL" sz="1400" b="1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Fakty i liczby / uzasadnienie biznesowe</a:t>
            </a:r>
          </a:p>
          <a:p>
            <a:r>
              <a:rPr lang="pl-PL" sz="1400" b="0" noProof="0" dirty="0" smtClean="0"/>
              <a:t>Zaburzenia układu mięśniowo-szkieletowego dotykają milionów pracowników w Europie i przedsiębiorstw, w których pracują. Profilaktyka i wczesna interwencja mogą ograniczyć absencje, zwiększyć wydajność i doprowadzić do realnych oszczędności w przedsiębiorstwach, a także w krajowych systemach opieki zdrowotnej i opieki społecznej. Niniejsza kampania jest tego dowodem i zapewnia dostęp do zasobów, które mogą pomóc przedsiębiorstwom w skutecznym zwalczaniu zaburzeń układu mięśniowo-szkieletowego.</a:t>
            </a:r>
          </a:p>
          <a:p>
            <a:endParaRPr lang="en-GB" sz="1400" b="1" noProof="0" dirty="0" smtClean="0"/>
          </a:p>
          <a:p>
            <a:r>
              <a:rPr lang="pl-PL" sz="1400" b="1" noProof="0" dirty="0" smtClean="0"/>
              <a:t>Schorzenia przewlekłe</a:t>
            </a:r>
          </a:p>
          <a:p>
            <a:r>
              <a:rPr lang="pl-PL" sz="1400" noProof="0" dirty="0" smtClean="0">
                <a:solidFill>
                  <a:schemeClr val="accent1"/>
                </a:solidFill>
              </a:rPr>
              <a:t>Wczesna interwencja jest kluczowa dla zapobiegania rozwojowi zaburzeń układu mięśniowo-szkieletowego. Jeżeli pracownik już cierpi na schorzenie przewlekłe, może uzyskać wsparcie poprzez dobrze zarządzane interwencje związane z BHP, które zapewnią mu </a:t>
            </a:r>
          </a:p>
          <a:p>
            <a:r>
              <a:rPr lang="pl-PL" sz="1400" noProof="0" dirty="0" smtClean="0">
                <a:solidFill>
                  <a:schemeClr val="accent1"/>
                </a:solidFill>
              </a:rPr>
              <a:t>możliwość powrotu do pracy i pozostania w niej. Rozmowa na temat zaburzeń układu mięśniowo-szkieletowego w miejscu pracy ma kluczowe znaczenie dla osiągnięcia sukcesu, a proste zmiany w środowisku pracy lub organizacji pracy mogą: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noProof="0" dirty="0" smtClean="0"/>
              <a:t>znacznie zmniejszyć liczbę zwolnień lekarskich i długoterminowych nieobecności w pracy;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noProof="0" dirty="0" smtClean="0"/>
              <a:t>prowadzić do wymiernych oszczędności dla przedsiębiorstw i krajowych systemów opieki zdrowotnej i opieki społecznej.</a:t>
            </a:r>
          </a:p>
          <a:p>
            <a:endParaRPr lang="en-GB" sz="1400" b="1" noProof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400" b="1" noProof="0" dirty="0" smtClean="0">
                <a:solidFill>
                  <a:schemeClr val="accent1"/>
                </a:solidFill>
              </a:rPr>
              <a:t>Praca w pozycji siedzącej</a:t>
            </a:r>
          </a:p>
          <a:p>
            <a:r>
              <a:rPr lang="pl-PL" sz="1400" noProof="0" dirty="0" smtClean="0">
                <a:solidFill>
                  <a:schemeClr val="accent1"/>
                </a:solidFill>
              </a:rPr>
              <a:t>Długotrwałe siedzenie jest problemem spotykanym w wielu zawodach, między innymi w pracy przy komputerze i na liniach montażowych, i może zwiększać ryzyko rozwoju zaburzeń układu mięśniowo-szkieletowego i innych problemów zdrowotnych, na przykład otyłości. W związku z tym konieczne jest wprowadzenie środków mających na celu zaradzenie temu czynnikowi ryzyka, takich jak zachęcanie pracowników do częstej zmiany pozycji i promowanie korzyści płynących z dobrego zorganizowania miejsca pracy.</a:t>
            </a:r>
          </a:p>
          <a:p>
            <a:endParaRPr lang="en-US" sz="1400" dirty="0" smtClean="0"/>
          </a:p>
          <a:p>
            <a:r>
              <a:rPr lang="pl-PL" sz="1400" dirty="0" smtClean="0"/>
              <a:t>W sytuacji izolacji w związku z pandemią COVID-19 miliony europejskich pracowników zmuszonych jest do pracy ze swojego miejsca zamieszkania w celu zmniejszenia ryzyka zakażenia wirusem. Są to nowe realia, które mogą negatywnie wpłynąć na nasze zdrowie fizyczne (włączając długotrwałe siedzenie) i psychiczne.  Nasza zupełnie nowa </a:t>
            </a:r>
            <a:r>
              <a:rPr lang="pl-PL" sz="1400" dirty="0" smtClean="0">
                <a:hlinkClick r:id="rId3"/>
              </a:rPr>
              <a:t>baza danych zawierająca narzędzia praktyczne i wytyczne dotyczące zaburzeń układu mięśniowo-szkieletowego</a:t>
            </a:r>
            <a:r>
              <a:rPr lang="pl-PL" sz="1400" dirty="0" smtClean="0"/>
              <a:t> ułatwia ocenę wielu zagrożeń związanych z zaburzeniami układu mięśniowo-szkieletowego, w tym pracy zdalnej, i zarządzanie nimi. Zawiera ona linki do zasobów pochodzących z całej Europy: publikacji, studiów przypadków, wytycznych, narzędzi praktycznych i materiałów audiowizualnych.</a:t>
            </a:r>
          </a:p>
          <a:p>
            <a:endParaRPr lang="en-GB" sz="1400" b="1" noProof="0" dirty="0" smtClean="0"/>
          </a:p>
          <a:p>
            <a:r>
              <a:rPr lang="pl-PL" sz="1400" b="1" noProof="0" dirty="0" smtClean="0">
                <a:solidFill>
                  <a:schemeClr val="accent1"/>
                </a:solidFill>
              </a:rPr>
              <a:t>Zróżnicowanie pracowników</a:t>
            </a:r>
          </a:p>
          <a:p>
            <a:r>
              <a:rPr lang="pl-PL" sz="1400" noProof="0" dirty="0" smtClean="0">
                <a:solidFill>
                  <a:schemeClr val="accent1"/>
                </a:solidFill>
              </a:rPr>
              <a:t>Ważne jest, aby wszyscy pracownicy byli jednakowo chronieni przed narażeniem na czynniki ryzyka związane z zaburzeniami układu mięśniowo-szkieletowego; jednak niektóre grupy pracowników – na przykład kobiety, pracownicy w starszym wieku i pracownicy migrujący – są bardziej narażone niż inne.</a:t>
            </a:r>
          </a:p>
          <a:p>
            <a:r>
              <a:rPr lang="pl-PL" sz="1400" noProof="0" dirty="0" smtClean="0">
                <a:solidFill>
                  <a:schemeClr val="accent1"/>
                </a:solidFill>
              </a:rPr>
              <a:t>Może to wynikać z braku szkoleń lub z faktu, że przedstawiciele tych grup zdecydowanie częściej wykonują zawody lub pracują w sektorach, które są bardziej narażone na występowanie zaburzeń układu mięśniowo-szkieletowego, takich jak np.: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noProof="0" dirty="0" smtClean="0">
                <a:solidFill>
                  <a:schemeClr val="tx2"/>
                </a:solidFill>
              </a:rPr>
              <a:t>rolnictwo,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noProof="0" dirty="0" smtClean="0">
                <a:solidFill>
                  <a:schemeClr val="tx2"/>
                </a:solidFill>
              </a:rPr>
              <a:t>budownictwo,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noProof="0" dirty="0" smtClean="0">
                <a:solidFill>
                  <a:schemeClr val="tx2"/>
                </a:solidFill>
              </a:rPr>
              <a:t>opieka zdrowotna i społeczna.</a:t>
            </a:r>
          </a:p>
          <a:p>
            <a:pPr marL="0" indent="0">
              <a:buFontTx/>
              <a:buNone/>
            </a:pPr>
            <a:r>
              <a:rPr lang="pl-PL" sz="1400" noProof="0" dirty="0" smtClean="0">
                <a:solidFill>
                  <a:schemeClr val="accent1"/>
                </a:solidFill>
              </a:rPr>
              <a:t>Środki zapobiegawcze powinny zatem uwzględniać potrzeby tych grup.</a:t>
            </a:r>
          </a:p>
          <a:p>
            <a:endParaRPr lang="en-GB" sz="1400" noProof="0" dirty="0" smtClean="0"/>
          </a:p>
          <a:p>
            <a:r>
              <a:rPr lang="pl-PL" sz="1400" b="1" noProof="0" dirty="0" smtClean="0"/>
              <a:t>Przyszłe pokolenia</a:t>
            </a:r>
          </a:p>
          <a:p>
            <a:r>
              <a:rPr lang="pl-PL" sz="1400" noProof="0" dirty="0" smtClean="0"/>
              <a:t>Wyniki badań wskazują, że nawet </a:t>
            </a:r>
            <a:r>
              <a:rPr lang="pl-PL" sz="1400" u="sng" noProof="0" dirty="0" smtClean="0"/>
              <a:t>dzieci w wieku szkolnym</a:t>
            </a:r>
            <a:r>
              <a:rPr lang="pl-PL" sz="1400" noProof="0" dirty="0" smtClean="0"/>
              <a:t> skarżą się na bóle mięśniowo-szkieletowe. W celu nie dopuszczenia do tego, aby </a:t>
            </a:r>
            <a:r>
              <a:rPr lang="pl-PL" sz="1400" u="sng" noProof="0" dirty="0" smtClean="0"/>
              <a:t>młodzi pracownicy</a:t>
            </a:r>
            <a:r>
              <a:rPr lang="pl-PL" sz="1400" noProof="0" dirty="0" smtClean="0"/>
              <a:t> wkraczali na rynek pracy z </a:t>
            </a:r>
            <a:r>
              <a:rPr lang="pl-PL" sz="1400" u="sng" noProof="0" dirty="0" smtClean="0"/>
              <a:t>istniejącymi wcześniej zaburzeniami układu mięśniowo-szkieletowego</a:t>
            </a:r>
            <a:r>
              <a:rPr lang="pl-PL" sz="1400" noProof="0" dirty="0" smtClean="0"/>
              <a:t>, które mogą ulec nasileniu w wyniku wykonywanej pracy, w interesie wszystkich leży jak najwcześniejsze zwiększenie ich świadomości na ten temat. </a:t>
            </a:r>
            <a:r>
              <a:rPr lang="pl-PL" sz="1400" noProof="0" dirty="0" smtClean="0">
                <a:solidFill>
                  <a:schemeClr val="accent1"/>
                </a:solidFill>
              </a:rPr>
              <a:t>Kampania ta jest okazją do </a:t>
            </a:r>
            <a:r>
              <a:rPr lang="pl-PL" sz="1400" u="sng" noProof="0" dirty="0" smtClean="0">
                <a:solidFill>
                  <a:schemeClr val="accent1"/>
                </a:solidFill>
              </a:rPr>
              <a:t>promowania dobrego zdrowia układu mięśniowo-szkieletowego wśród dzieci i młodzieży</a:t>
            </a:r>
            <a:r>
              <a:rPr lang="pl-PL" sz="1400" noProof="0" dirty="0" smtClean="0">
                <a:solidFill>
                  <a:schemeClr val="accent1"/>
                </a:solidFill>
              </a:rPr>
              <a:t> poprzez: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noProof="0" dirty="0" smtClean="0">
                <a:solidFill>
                  <a:schemeClr val="accent1"/>
                </a:solidFill>
              </a:rPr>
              <a:t>włączanie zagadnień związanych z zaburzeniami układu mięśniowo-szkieletowego do głównego nurtu polityki edukacyjnej / programów nauczania;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noProof="0" dirty="0" smtClean="0">
                <a:solidFill>
                  <a:schemeClr val="accent1"/>
                </a:solidFill>
              </a:rPr>
              <a:t>wspieranie inicjatyw z zakresu zdrowia publicznego zachęcających do aktywności fizycznej w szkołach i poza nimi.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u="none" noProof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500" b="1" noProof="0" dirty="0" smtClean="0">
                <a:solidFill>
                  <a:schemeClr val="accent1"/>
                </a:solidFill>
              </a:rPr>
              <a:t>Zagrożenia psychospołeczne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500" b="0" noProof="0" dirty="0" smtClean="0">
                <a:solidFill>
                  <a:schemeClr val="accent1"/>
                </a:solidFill>
              </a:rPr>
              <a:t>Przy przeprowadzaniu oceny ryzyka związanego z zaburzeniami układu mięśniowo-szkieletowego w miejscu pracy należy uwzględnić wszystkie czynniki. Obejmują one czynniki fizyczne, organizacyjne, psychospołeczne i indywidualne. Czynniki psychospołeczne, takie jak brak kontroli nad obciążeniem pracą, znacząco przyczyniają się do narażenia na ryzyko powstania zaburzeń układu mięśniowo-szkieletowego związanych z pracą.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39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Badanie stanu zdrowia i samopoczucia podczas pracy z domu przeprowadzone przez IES – wstępne wyniki </a:t>
            </a:r>
          </a:p>
          <a:p>
            <a:r>
              <a:rPr lang="pl-PL" dirty="0" smtClean="0"/>
              <a:t>https://www.employment-studies.co.uk/resource/ies-working-home-wellbeing-survey</a:t>
            </a:r>
          </a:p>
          <a:p>
            <a:r>
              <a:rPr lang="pl-PL" dirty="0" smtClean="0"/>
              <a:t>https://www.employment-studies.co.uk/sites/default/files/resources/summarypdfs/IES%20Homeworker%20Wellbeing%20Survey%20Headlines%20-%20Interim%20Findings.pdf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r>
              <a:rPr lang="pl-PL" dirty="0" smtClean="0"/>
              <a:t>„Nastąpił znaczny wzrost przypadków z dolegliwościami mięśniowo-szkieletowymi. Ponad połowa ankietowanych zgłaszała pojawienie się nowych stanów bólowych, zwłaszcza w okolicy szyi (58%), barku (56%) i pleców (55%), w porównaniu do ich normalnej kondycji fizycznej”. Należy podkreślić, że są to tylko wstępne wyniki oparte na badaniu o ograniczonej próbie badanych. </a:t>
            </a:r>
          </a:p>
          <a:p>
            <a:endParaRPr lang="es-ES" dirty="0" smtClean="0"/>
          </a:p>
          <a:p>
            <a:r>
              <a:rPr lang="pl-PL" b="1" dirty="0" smtClean="0"/>
              <a:t>Komisja Europejska, Telepraca w UE przed i po pandemii COVID-19: gdzie byliśmy, dokąd zmierzamy</a:t>
            </a:r>
            <a:r>
              <a:rPr lang="pl-PL" dirty="0" smtClean="0"/>
              <a:t>, https://ec.europa.eu/jrc/sites/jrcsh/files/jrc120945_policy_brief_-_covid_and_telework_final.pdf 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40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dirty="0" smtClean="0">
                <a:solidFill>
                  <a:schemeClr val="accent1"/>
                </a:solidFill>
              </a:rPr>
              <a:t>Kampania jest prowadzona przez EU-OSHA, przy wsparciu sieci partnerów w ponad 30 krajach, w tym: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krajowych punktów kontaktowych,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europejskich partnerów społecznych,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oficjalnych partnerów kampanii,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partnerów medialnych,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Europejskiej Sieci Przedsiębiorczości,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instytucji UE,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innych agencji UE.</a:t>
            </a:r>
          </a:p>
          <a:p>
            <a:r>
              <a:rPr lang="pl-PL" sz="1200" dirty="0" smtClean="0">
                <a:solidFill>
                  <a:schemeClr val="accent1"/>
                </a:solidFill>
              </a:rPr>
              <a:t>Partnerzy działają jako pośrednicy między EU-OSHA a pracownikami zatrudnionymi w Europie, rozpowszechniając materiały i zasoby kampanii na szczeblu krajowym. Zaangażowanie i aktywny udział partnerów EU-OSHA stanowią siłę napędową kampanii i zapewniają skuteczne promowanie jej przesłania w całej Europie, docierając do przedsiębiorstw każdej wielkości.</a:t>
            </a:r>
            <a:endParaRPr lang="pl-PL" sz="12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843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/>
              <a:t>Publikacje</a:t>
            </a:r>
          </a:p>
          <a:p>
            <a:r>
              <a:rPr lang="pl-PL" b="0" dirty="0" smtClean="0"/>
              <a:t>Szereg raportów z badań, streszczeń i arkuszy informacyjnych na temat zagrożeń związanych z zaburzeniami układu mięśniowo-szkieletowego jest dostępnych i bezpłatnych do pobrania. Publikacje te mogą być wykorzystywane jako źródło informacji na temat środków zapobiegawczych w miejscu pracy.</a:t>
            </a:r>
          </a:p>
          <a:p>
            <a:endParaRPr lang="en-GB" b="1" dirty="0" smtClean="0"/>
          </a:p>
          <a:p>
            <a:r>
              <a:rPr lang="pl-PL" b="1" dirty="0" smtClean="0"/>
              <a:t>Materiały do prowadzenia kampanii</a:t>
            </a:r>
          </a:p>
          <a:p>
            <a:r>
              <a:rPr lang="pl-PL" b="0" dirty="0" smtClean="0"/>
              <a:t>Materiały kampanii „Zdrowe i bezpieczne miejsce pracy. Kręgosłup i spółka proszą o uwagę”, takie jak przewodnik po kampanii i ulotka promocyjna, wyjaśniają, jak działa kampania i jak można wziąć w niej udział. Wyjaśniają również, w jaki sposób można wdrożyć przedstawione wskazówki w miejscu pracy.</a:t>
            </a:r>
          </a:p>
          <a:p>
            <a:endParaRPr lang="en-GB" b="1" dirty="0" smtClean="0"/>
          </a:p>
          <a:p>
            <a:r>
              <a:rPr lang="pl-PL" b="1" dirty="0" smtClean="0"/>
              <a:t>Zestaw narzędzi do prowadzenia kampanii</a:t>
            </a:r>
          </a:p>
          <a:p>
            <a:r>
              <a:rPr lang="pl-PL" b="0" dirty="0" smtClean="0"/>
              <a:t>Zestaw narzędzi do prowadzenia kampanii zawiera praktyczne porady, jak krok po kroku planować i prowadzić udane kampanie. Zawiera przykłady różnych narzędzi komunikacyjnych i przedstawia wskazówki, jak najlepiej z nich korzystać. </a:t>
            </a:r>
          </a:p>
          <a:p>
            <a:endParaRPr lang="en-GB" b="1" dirty="0" smtClean="0"/>
          </a:p>
          <a:p>
            <a:r>
              <a:rPr lang="pl-PL" b="1" dirty="0" smtClean="0"/>
              <a:t>Filmy o Napo</a:t>
            </a:r>
          </a:p>
          <a:p>
            <a:r>
              <a:rPr lang="pl-PL" b="0" dirty="0" smtClean="0"/>
              <a:t>Powstało kilka krótkich filmów informacyjnych na temat zaburzeń układu mięśniowo-szkieletowego, w których występuje kreskówkowy bohater Napo. Są one doskonałym sposobem na zainteresowanie przedsiębiorstw i poinformowanie ich o przesłaniu kampanii.</a:t>
            </a:r>
          </a:p>
          <a:p>
            <a:endParaRPr lang="en-GB" b="1" dirty="0" smtClean="0"/>
          </a:p>
          <a:p>
            <a:r>
              <a:rPr lang="pl-PL" b="1" dirty="0" smtClean="0"/>
              <a:t>OSHwiki</a:t>
            </a:r>
          </a:p>
          <a:p>
            <a:r>
              <a:rPr lang="pl-PL" b="0" dirty="0" smtClean="0"/>
              <a:t>Sekcja dotycząca platformy OSHwiki została poświęcona zagadnieniom związanym z zaburzeniami układu mięśniowo-szkieletowego. Na platformie zamieszczono odpowiednie artykuły i linki do stron zawierających więcej informacji na ten temat, w tym jak zarządzać procesem rehabilitacji pracownika i jego powrotem do pracy.</a:t>
            </a:r>
          </a:p>
          <a:p>
            <a:endParaRPr lang="en-GB" b="1" dirty="0" smtClean="0"/>
          </a:p>
          <a:p>
            <a:r>
              <a:rPr lang="pl-PL" b="1" dirty="0" smtClean="0"/>
              <a:t>Praktyczne narzędzia i wskazówki </a:t>
            </a:r>
          </a:p>
          <a:p>
            <a:r>
              <a:rPr lang="pl-PL" b="0" dirty="0" smtClean="0"/>
              <a:t>Stworzona została łatwa w użyciu baza danych zawierająca praktyczne narzędzia i wskazówki, które mają pomóc zakładom pracy w łatwej ocenie ryzyka związanego z zaburzeniami układu mięśniowo-szkieletowego i jego łatwym zarządzaniem. Zasoby, które obejmują materiały wizualne, dotyczą licznych sektorów, rodzajów zagrożeń i środków zapobiegawczych.</a:t>
            </a:r>
          </a:p>
          <a:p>
            <a:endParaRPr lang="en-GB" b="1" dirty="0" smtClean="0"/>
          </a:p>
          <a:p>
            <a:r>
              <a:rPr lang="pl-PL" b="1" dirty="0" smtClean="0"/>
              <a:t>Studia przypadków</a:t>
            </a:r>
          </a:p>
          <a:p>
            <a:r>
              <a:rPr lang="pl-PL" b="0" dirty="0" smtClean="0"/>
              <a:t>W bazie danych, oprócz studiów przypadku, dostępne są również studia przypadków z zakresu polityki krajowej realizowanej przez państwa UE i państwa spoza UE. Opisują one czynniki wpływające na ich skuteczność i możliwość przenoszenia inicjatyw polityki krajowej. </a:t>
            </a:r>
          </a:p>
          <a:p>
            <a:endParaRPr lang="en-GB" b="1" dirty="0" smtClean="0"/>
          </a:p>
          <a:p>
            <a:r>
              <a:rPr lang="pl-PL" b="1" dirty="0" smtClean="0"/>
              <a:t>Przepisy prawne</a:t>
            </a:r>
          </a:p>
          <a:p>
            <a:pPr marL="0" indent="0">
              <a:buNone/>
            </a:pPr>
            <a:r>
              <a:rPr lang="pl-PL" sz="1400" dirty="0" smtClean="0">
                <a:solidFill>
                  <a:schemeClr val="accent1"/>
                </a:solidFill>
              </a:rPr>
              <a:t>Pracodawca ponosi odpowiedzialność prawną za zapewnienie bezpieczeństwa i zdrowia w miejscu pracy. Typy ryzyka związane z zaburzeniami układu mięśniowo-szkieletowego wchodzą w zakres stosowania dyrektywy ramowej dotyczącej bezpieczeństwa i ochrony zdrowia w miejscu pracy (</a:t>
            </a:r>
            <a:r>
              <a:rPr lang="pl-PL" sz="1400" dirty="0" smtClean="0">
                <a:solidFill>
                  <a:schemeClr val="tx2"/>
                </a:solidFill>
                <a:hlinkClick r:id="rId3"/>
              </a:rPr>
              <a:t>Dyrektywa Rady 89/391/EWG — wprowadzenie środków w celu poprawy bezpieczeństwa i zdrowia pracowników w miejscu pracy</a:t>
            </a:r>
            <a:r>
              <a:rPr lang="pl-PL" sz="1400" dirty="0" smtClean="0">
                <a:solidFill>
                  <a:schemeClr val="tx2"/>
                </a:solidFill>
              </a:rPr>
              <a:t>), a niektóre z nich zostały szczegółowo omówione w następujących dyrektywach: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hlinkClick r:id="rId4"/>
              </a:rPr>
              <a:t>dyrektywa 90/269/EWG w sprawie minimalnych wymagań dotyczących ochrony zdrowia i bezpieczeństwa podczas ręcznego przemieszczania ciężarów w przypadku możliwości wystąpienia zagrożenia, zwłaszcza urazów kręgosłupa pracowników;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hlinkClick r:id="rId5"/>
              </a:rPr>
              <a:t>dyrektywa 2002/44/WE w sprawie minimalnych wymagań w zakresie ochrony zdrowia i bezpieczeństwa dotyczących narażenia pracowników na ryzyko spowodowane czynnikami fizycznymi (wibracji);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hlinkClick r:id="rId6"/>
              </a:rPr>
              <a:t>dyrektywa 90/270/EWG w sprawie minimalnych wymagań w dziedzinie bezpieczeństwa i ochrony zdrowia przy pracy z urządzeniami wyposażonymi w monitory ekranowe;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  <a:hlinkClick r:id="rId7"/>
              </a:rPr>
              <a:t>dyrektywa 2009/104/WE dotycząca minimalnych wymagań w dziedzinie bezpieczeństwa i higieny użytkowania sprzętu roboczego przez pracowników podczas pracy.</a:t>
            </a:r>
          </a:p>
          <a:p>
            <a:pPr marL="457200" lvl="1" indent="0">
              <a:buNone/>
            </a:pPr>
            <a:endParaRPr lang="en-GB" sz="1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400" dirty="0" smtClean="0">
                <a:solidFill>
                  <a:schemeClr val="accent1"/>
                </a:solidFill>
              </a:rPr>
              <a:t>Pełny przegląd odpowiednich przepisów z zakresu BHP jest dostępny na stronie internetowej EU-OSHA </a:t>
            </a:r>
            <a:r>
              <a:rPr lang="pl-PL" sz="1400" dirty="0" smtClean="0">
                <a:solidFill>
                  <a:schemeClr val="accent1"/>
                </a:solidFill>
                <a:hlinkClick r:id="rId8"/>
              </a:rPr>
              <a:t>(https://osha.europa.eu/pl/safety-and-health-legislation</a:t>
            </a:r>
            <a:r>
              <a:rPr lang="pl-PL" sz="1400" dirty="0" smtClean="0">
                <a:solidFill>
                  <a:schemeClr val="accent1"/>
                </a:solidFill>
              </a:rPr>
              <a:t>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20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b="1" dirty="0" smtClean="0">
                <a:solidFill>
                  <a:schemeClr val="accent1"/>
                </a:solidFill>
              </a:rPr>
              <a:t>Europejski Tydzień</a:t>
            </a:r>
          </a:p>
          <a:p>
            <a:r>
              <a:rPr lang="pl-PL" sz="1400" b="0" dirty="0" smtClean="0">
                <a:solidFill>
                  <a:schemeClr val="accent1"/>
                </a:solidFill>
              </a:rPr>
              <a:t>Nasz znany na całym świecie Europejski Tydzień Bezpieczeństwa i Zdrowia w Pracy odbywa się co roku w październiku i jest najważniejszym punktem w kalendarzu kampanii. Zapraszamy do wzięcia udziału w wielu wydarzeniach podnoszących świadomość, organizowanych w UE i poza nią, takich jak konkursy, specjalne pokazy filmów, wydarzenia w mediach społecznościowych i konferencje.</a:t>
            </a:r>
          </a:p>
          <a:p>
            <a:endParaRPr lang="en-GB" sz="1400" b="1" dirty="0" smtClean="0">
              <a:solidFill>
                <a:schemeClr val="accent1"/>
              </a:solidFill>
            </a:endParaRPr>
          </a:p>
          <a:p>
            <a:r>
              <a:rPr lang="pl-PL" sz="1400" b="1" dirty="0" smtClean="0">
                <a:solidFill>
                  <a:schemeClr val="accent1"/>
                </a:solidFill>
              </a:rPr>
              <a:t>Partnerstwo w ramach kampanii</a:t>
            </a:r>
          </a:p>
          <a:p>
            <a:r>
              <a:rPr lang="pl-PL" sz="1400" b="0" dirty="0" smtClean="0">
                <a:solidFill>
                  <a:schemeClr val="accent1"/>
                </a:solidFill>
              </a:rPr>
              <a:t>Powodzenie kampanii zależy od silnego partnerstwa pomiędzy EU-OSHA i kluczowymi zainteresowanymi stronami. Oficjalnym partnerem kampanii mogą zostać organizacje o zasięgu ogólnoeuropejskim i międzynarodowym zaangażowane w kwestie bezpieczeństwa i zdrowia w miejscu pracy, co umożliwi im: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</a:rPr>
              <a:t>promocję na szczeblu UE i w mediach,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</a:rPr>
              <a:t>budowania nowych kontaktów i wymianę doświadczeń,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</a:rPr>
              <a:t>dzielenie się dobrymi praktykami z innymi partnerami kampanii,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</a:rPr>
              <a:t>otrzymanie zaproszenia do udziału w wydarzeniach EU-OSHA,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</a:rPr>
              <a:t>otrzymanie pakietu powitalnego,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tx2"/>
                </a:solidFill>
              </a:rPr>
              <a:t>otrzymanie certyfikatu partnera.</a:t>
            </a:r>
          </a:p>
          <a:p>
            <a:pPr lvl="1"/>
            <a:endParaRPr lang="en-GB" sz="1400" b="1" dirty="0" smtClean="0">
              <a:solidFill>
                <a:schemeClr val="tx2"/>
              </a:solidFill>
            </a:endParaRPr>
          </a:p>
          <a:p>
            <a:r>
              <a:rPr lang="pl-PL" sz="1400" b="1" dirty="0" smtClean="0">
                <a:solidFill>
                  <a:schemeClr val="accent1"/>
                </a:solidFill>
              </a:rPr>
              <a:t>Konkurs dobrych praktyk</a:t>
            </a:r>
          </a:p>
          <a:p>
            <a:r>
              <a:rPr lang="pl-PL" sz="1400" dirty="0" smtClean="0">
                <a:solidFill>
                  <a:schemeClr val="accent1"/>
                </a:solidFill>
              </a:rPr>
              <a:t>Jako część kampanii, podczas Konkursu dobrych praktyk, zaprezentowano innowacyjne podejście do zarządzania BHP oraz doceniono udane i zrównoważone inicjatywy w zakresie zarządzania ryzykiem dotyczącym zaburzeń układu mięśniowo-szkieletowego związanych z pracą. Organizacje w państwach członkowskich UE, krajach kandydujących, potencjalnych krajach kandydujących i krajach Europejskiego Stowarzyszenia Wolnego Handlu (EFTA) są proszone o zgłaszanie prac na temat zarządzania ryzykiem dotyczącym zaburzeń układu mięśniowo-szkieletowego związanych z pracą, a zwycięzcy zostaną ogłoszeni podczas ceremonii wręczenia nagród.</a:t>
            </a:r>
          </a:p>
          <a:p>
            <a:endParaRPr lang="en-GB" sz="1400" dirty="0" smtClean="0">
              <a:solidFill>
                <a:schemeClr val="accent1"/>
              </a:solidFill>
            </a:endParaRPr>
          </a:p>
          <a:p>
            <a:r>
              <a:rPr lang="pl-PL" sz="1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Zestaw narzędzi do prowadzenia kampanii </a:t>
            </a:r>
          </a:p>
          <a:p>
            <a:r>
              <a:rPr lang="pl-PL" sz="1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Dostęp do naszego zestawu narzędzi do prowadzenia kampanii pomoże rozpocząć prowadzenie własnej kampanii mającej na celu zwiększenie świadomości na temat zaburzeń układu mięśniowo-szkieletowego związanych z pracą. Zestaw narzędzi zawiera wskazówki, jak krok po kroku przygotować i przeprowadzić kampanię oraz jak najlepiej wykorzystać swoje zasoby.</a:t>
            </a:r>
          </a:p>
          <a:p>
            <a:endParaRPr lang="en-GB" sz="1400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pl-PL" sz="1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Materiały do prowadzenia kampanii</a:t>
            </a:r>
          </a:p>
          <a:p>
            <a:r>
              <a:rPr lang="pl-PL" sz="1400" b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 materiałach do prowadzenia kampanii można znaleźć wszystko, co jest potrzebne do promowania kampanii „Zdrowe i bezpieczne miejsce pracy. Kręgosłup i spółka proszą o uwagę” i do przyłączenia się do niej. Dostęp do wszystkich materiałów jest bezpłatny, włączając w to przewodnik po kampanii, ulotkę i plakat promocyjny oraz ulotkę na temat Konkursu dobrych praktyk.</a:t>
            </a:r>
          </a:p>
          <a:p>
            <a:endParaRPr lang="en-GB" sz="1400" b="1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pl-PL" sz="1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Wydarzenia</a:t>
            </a:r>
          </a:p>
          <a:p>
            <a:r>
              <a:rPr lang="pl-PL" sz="1400" b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Zapraszamy do zapoznania się z nadchodzącymi wydarzeniami w ramach kampanii „Zdrowe i bezpieczne miejsce pracy. Kręgosłup i spółka proszą o uwagę”. Wydarzenia można przeglądać według krajów i dat, a każde z nich dodać do własnego kalendarza, aby mieć pewność, że nie zostanie przeoczone.</a:t>
            </a:r>
          </a:p>
          <a:p>
            <a:endParaRPr lang="en-GB" sz="1400" b="1" kern="1200" dirty="0" smtClean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  <a:p>
            <a:r>
              <a:rPr lang="pl-PL" sz="1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Certyfikat uczestnictwa </a:t>
            </a:r>
          </a:p>
          <a:p>
            <a:r>
              <a:rPr lang="pl-PL" sz="14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 zamian za zorganizowanie wydarzeń i działań lub prowadzenie własnej kampanii wspierającej kampanię „Zdrowe i bezpieczne miejsce pracy. Kręgosłup i spółka proszą o uwagę”, uczestnik otrzyma certyfikat uczestnictwa wyrażający uznanie dla jego wysiłków i wkładu.</a:t>
            </a:r>
          </a:p>
          <a:p>
            <a:pPr lvl="1"/>
            <a:endParaRPr lang="en-GB" sz="1400" dirty="0" smtClean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267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200" b="0" dirty="0" smtClean="0">
                <a:solidFill>
                  <a:srgbClr val="ACC700"/>
                </a:solidFill>
              </a:rPr>
              <a:t>© Europejska Agencja Bezpieczeństwa i Zdrowia w Pracy, 2020</a:t>
            </a:r>
          </a:p>
          <a:p>
            <a:pPr marL="0" indent="0">
              <a:buNone/>
            </a:pPr>
            <a:r>
              <a:rPr lang="pl-PL" sz="1200" b="0" dirty="0" smtClean="0">
                <a:solidFill>
                  <a:srgbClr val="ACC700"/>
                </a:solidFill>
              </a:rPr>
              <a:t>Powielanie dozwolone z podaniem źródła.</a:t>
            </a:r>
          </a:p>
          <a:p>
            <a:pPr marL="0" indent="0">
              <a:buNone/>
            </a:pPr>
            <a:r>
              <a:rPr lang="pl-PL" sz="1200" b="0" smtClean="0">
                <a:solidFill>
                  <a:srgbClr val="ACC700"/>
                </a:solidFill>
              </a:rPr>
              <a:t>Kopiowanie lub korzystanie ze zdjęć, które nie są objęte prawami autorskimi EU-OSHA, wymaga uzyskania pozwolenia od właściciela praw autorskich.</a:t>
            </a:r>
            <a:endParaRPr lang="pl-PL" sz="1200" b="0" dirty="0">
              <a:solidFill>
                <a:srgbClr val="ACC7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0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76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Źródło: </a:t>
            </a:r>
            <a:r>
              <a:rPr lang="pl-PL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EU-OSHA, Trzecie europejskie badanie przedsiębiorstw na temat nowych i pojawiających się zagrożeń (ESENER 3), 2019 r. Dokument dostępny pod adresem: </a:t>
            </a:r>
            <a:r>
              <a:rPr lang="pl-PL" sz="1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https://osha.europa.eu/pl/publications/third-european-survey-enterprises-new-and-emerging-risks-esener-3/view</a:t>
            </a:r>
            <a:endParaRPr lang="pl-PL" sz="1200" u="sng" dirty="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71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u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Źródło: EU-OSHA, „Zaburzenia mięśniowo-szkieletowe związane z pracą: częstość występowania, koszty i dane demograficzne w Unii Europejskiej”, 2019 r., s. 45.</a:t>
            </a:r>
            <a:r>
              <a:rPr lang="pl-PL" sz="1200" u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Dokument dostępny pod adresem: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hlinkClick r:id="rId3"/>
              </a:rPr>
              <a:t>https://osha.europa.eu/pl/publications/msds-facts-and-figures-overview-prevalence-costs-and-demographics-msds-europe/view</a:t>
            </a:r>
            <a:r>
              <a:rPr lang="pl-PL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u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 2015 r. około trzech na pięciu pracowników w państwach UE-28 zgłaszało dolegliwości układu mięśniowo-szkieletowego pleców, kończyn górnych lub dolnych. Dane te pochodzą z „Szóstego europejskiego badania warunków pracy”. Najczęstszymi rodzajami zaburzeń układu mięśniowo-szkieletowego wśród pracowników państw UE-28 są bóle pleców i mięśni kończyn górnych (odpowiednio 43% i 41% w 2015 r.). Rzadziej zgłaszane są bóle mięśni kończyn dolnych (29% w 2015 r.). Więcej informacji na temat Eurofound można znaleźć w „Szóstym europejskim badaniu warunków pracy” (EWCS), 2015 r. Dokument dostępny pod adresem:  </a:t>
            </a:r>
            <a:r>
              <a:rPr lang="pl-PL" sz="1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https://www.eurofound.europa.eu/pl/surveys/european-working-conditions-surveys/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sixth-european-working-conditions-survey-2015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7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Źródło: </a:t>
            </a:r>
            <a:r>
              <a:rPr lang="pl-PL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Eurostat, moduł </a:t>
            </a:r>
            <a:r>
              <a:rPr lang="pl-PL" sz="12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 hoc</a:t>
            </a:r>
            <a:r>
              <a:rPr lang="pl-PL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badania aktywności ekonomicznej ludności „Wypadki przy pracy i inne problemy zdrowotne”, 2013 r. Dokument dostępny pod adresem: </a:t>
            </a:r>
            <a:r>
              <a:rPr lang="pl-PL" sz="1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https://ec.europa.eu/eurostat/statistics-explained/index.php/EU_labour_force_survey_-_ad_hoc_modules</a:t>
            </a:r>
            <a:endParaRPr lang="pl-PL" sz="1200" u="sng" dirty="0">
              <a:solidFill>
                <a:schemeClr val="tx1"/>
              </a:solidFill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80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Odsetek pracowników zgłaszających różne zaburzenia układu mięśniowo-szkieletowego w ciągu ostatnich 12 miesięcy, państwa UE-28, 2015 r. Źródło: Szóste europejskie badanie warunków pracy (2015 r.)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u="non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EU-OSHA, „Zaburzenia mięśniowo-szkieletowe związane z pracą: częstość występowania, koszty i dane demograficzne w Unii Europejskiej”, 2019 r., s. 45.</a:t>
            </a:r>
            <a:r>
              <a:rPr lang="pl-PL" sz="1200" u="non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Dokument dostępny pod adresem: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>
                <a:hlinkClick r:id="rId3"/>
              </a:rPr>
              <a:t>https://osha.europa.eu/pl/publications/msds-facts-and-figures-overview-prevalence-costs-and-demographics-msds-europe/view</a:t>
            </a:r>
            <a:r>
              <a:rPr lang="pl-PL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Najczęstszymi rodzajami zaburzeń układu mięśniowo-szkieletowego wśród pracowników państw UE-28 są bóle pleców i mięśni kończyn górnych (odpowiednio 43% i 41% w 2015 r.). Rzadziej zgłaszane są bóle mięśni kończyn dolnych (29% w 2015 r.). Na podstawie „Szóstego europejskiego badania warunków pracy” (EWCS), 2015 r. Analiza przeprowadzona przez EU-OSHA. Więcej informacji na temat tej ankiety można znaleźć pod adresem: </a:t>
            </a:r>
            <a:r>
              <a:rPr lang="pl-PL" sz="1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https://www.eurofound.europa.eu/pl/surveys/european-working-conditions-surveys/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sixth-european-working-conditions-survey-2015</a:t>
            </a:r>
            <a:endParaRPr lang="pl-PL" sz="1200" u="sng" dirty="0">
              <a:solidFill>
                <a:schemeClr val="tx1"/>
              </a:solidFill>
              <a:latin typeface="+mn-lt"/>
              <a:ea typeface="+mn-ea"/>
              <a:cs typeface="+mn-cs"/>
              <a:hlinkClick r:id="rId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348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dirty="0" smtClean="0"/>
              <a:t>Zaburzenia układu mięśniowo-szkieletowego związane z pracą obejmują </a:t>
            </a:r>
            <a:r>
              <a:rPr lang="pl-PL" sz="1400" u="sng" dirty="0" smtClean="0"/>
              <a:t>uszkodzenia anatomiczne lub czynnościowe takich struktur jak</a:t>
            </a:r>
            <a:r>
              <a:rPr lang="pl-PL" sz="1400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mięśnie,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stawy,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ścięgna,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więzadła,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nerwy,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kości,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oraz, miejscowo, układ krążenia.</a:t>
            </a:r>
          </a:p>
          <a:p>
            <a:r>
              <a:rPr lang="pl-PL" sz="1400" dirty="0" smtClean="0"/>
              <a:t>Zaburzenia układu mięśniowo-szkieletowego są </a:t>
            </a:r>
            <a:r>
              <a:rPr lang="pl-PL" sz="1400" u="sng" dirty="0" smtClean="0"/>
              <a:t>powodowane lub nasilane przede wszystkim przez pracę</a:t>
            </a:r>
            <a:r>
              <a:rPr lang="pl-PL" sz="1400" dirty="0" smtClean="0"/>
              <a:t> oraz przez wpływ najbliższego otoczenia, w którym praca jest wykonywana. </a:t>
            </a:r>
          </a:p>
          <a:p>
            <a:r>
              <a:rPr lang="pl-PL" sz="1400" dirty="0" smtClean="0"/>
              <a:t>Do pojawienia się objawów takich schorzeń przyczyniają się czynniki fizyczne, psychospołeczne, organizacyjne i indywidualne.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EU-OSHA, 2007 r. „Factsheet 71 – Informacje wprowadzające na temat dolegliwości mięśniowo-szkieletowych związanych z pracą” (dokument dostępny pod adresem </a:t>
            </a:r>
            <a:r>
              <a:rPr lang="pl-PL" sz="1200" u="sng" dirty="0" smtClean="0">
                <a:hlinkClick r:id="rId3"/>
              </a:rPr>
              <a:t>https://osha.europa.eu/pl/publications/factsheet-71-introduction-work-related-musculoskeletal-disorders/view</a:t>
            </a:r>
            <a:r>
              <a:rPr lang="pl-PL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432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400" dirty="0" smtClean="0">
                <a:solidFill>
                  <a:schemeClr val="accent1"/>
                </a:solidFill>
              </a:rPr>
              <a:t>Zaburzeniom układu mięśniowo-szkieletowego </a:t>
            </a:r>
            <a:r>
              <a:rPr lang="pl-PL" sz="1400" u="sng" dirty="0" smtClean="0">
                <a:solidFill>
                  <a:schemeClr val="accent1"/>
                </a:solidFill>
              </a:rPr>
              <a:t>można zapobiegać i można je kontrolować</a:t>
            </a:r>
            <a:r>
              <a:rPr lang="pl-PL" sz="14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pl-PL" sz="1400" dirty="0" smtClean="0">
                <a:solidFill>
                  <a:schemeClr val="accent1"/>
                </a:solidFill>
              </a:rPr>
              <a:t>Niezbędne jest przyjęcie </a:t>
            </a:r>
            <a:r>
              <a:rPr lang="pl-PL" sz="1400" u="sng" dirty="0" smtClean="0">
                <a:solidFill>
                  <a:schemeClr val="accent1"/>
                </a:solidFill>
              </a:rPr>
              <a:t>zintegrowanego podejścia</a:t>
            </a:r>
            <a:r>
              <a:rPr lang="pl-PL" sz="1400" dirty="0" smtClean="0">
                <a:solidFill>
                  <a:schemeClr val="accent1"/>
                </a:solidFill>
              </a:rPr>
              <a:t> i promowanie </a:t>
            </a:r>
            <a:r>
              <a:rPr lang="pl-PL" sz="1400" u="sng" dirty="0" smtClean="0">
                <a:solidFill>
                  <a:schemeClr val="accent1"/>
                </a:solidFill>
              </a:rPr>
              <a:t>kultury zapobiegania</a:t>
            </a:r>
            <a:r>
              <a:rPr lang="pl-PL" sz="1400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pl-PL" sz="1400" dirty="0" smtClean="0">
                <a:solidFill>
                  <a:schemeClr val="accent1"/>
                </a:solidFill>
              </a:rPr>
              <a:t>Działania mające na celu </a:t>
            </a:r>
            <a:r>
              <a:rPr lang="pl-PL" sz="1400" u="sng" dirty="0" smtClean="0">
                <a:solidFill>
                  <a:schemeClr val="accent1"/>
                </a:solidFill>
              </a:rPr>
              <a:t>zapobieganie zaburzeniom układu mięśniowo-szkieletowego oraz ich minimalizowanie</a:t>
            </a:r>
            <a:r>
              <a:rPr lang="pl-PL" sz="1400" dirty="0" smtClean="0">
                <a:solidFill>
                  <a:schemeClr val="accent1"/>
                </a:solidFill>
              </a:rPr>
              <a:t> powinny opierać się na ogólnych zasadach zapobiegania, tj.: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unikanie ryzyka,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zwalczanie ryzyka u źródła,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dostosowanie pracy do jednostki,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dostosowanie się do postępu technologicznego,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zastąpienie ryzykownych praktyk bezpiecznymi lub mniej ryzykownymi praktykami,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opracowanie spójnej polityki dotyczącej profilaktyki,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nadanie priorytetu środkom zbiorowym,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zapewnienie odpowiedniego szkolenia i instrukcji dla pracowników.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8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b="1" dirty="0" smtClean="0">
                <a:solidFill>
                  <a:schemeClr val="accent1"/>
                </a:solidFill>
              </a:rPr>
              <a:t>Ocena ryzyka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accent1"/>
                </a:solidFill>
              </a:rPr>
              <a:t>Dla skutecznego zapobiegania kluczowe znaczenie ma ocena ryzyka.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accent1"/>
                </a:solidFill>
              </a:rPr>
              <a:t>Wszyscy – pracodawcy, kierownictwo, pracownicy i służby BHP – powinni być zaangażowani w identyfikację zagrożeń i sposobów zarządzania nimi.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accent1"/>
                </a:solidFill>
              </a:rPr>
              <a:t>Należy objąć wszystkie grupy pracowników.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accent1"/>
                </a:solidFill>
              </a:rPr>
              <a:t>Proces oceny ryzyka trzeba poddawać regularnym przeglądom i aktualizacjom.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accent1"/>
                </a:solidFill>
              </a:rPr>
              <a:t>Dostępne są narzędzia, instrumenty i wskazówki krok po kroku, które mają na celu pomóc przedsiębiorstwom w przeprowadzaniu oceny ryzyka.</a:t>
            </a:r>
          </a:p>
          <a:p>
            <a:pPr lvl="0">
              <a:defRPr/>
            </a:pPr>
            <a:endParaRPr lang="en-US" sz="1600" b="1" dirty="0" smtClean="0">
              <a:solidFill>
                <a:schemeClr val="accent1"/>
              </a:solidFill>
            </a:endParaRPr>
          </a:p>
          <a:p>
            <a:pPr lvl="0">
              <a:defRPr/>
            </a:pPr>
            <a:r>
              <a:rPr lang="pl-PL" sz="1600" b="1" dirty="0" smtClean="0">
                <a:solidFill>
                  <a:schemeClr val="accent1"/>
                </a:solidFill>
              </a:rPr>
              <a:t>Etapy oceny ryzyka w przypadku zaburzeń układu mięśniowo-szkieletowego związanych z pracą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solidFill>
                  <a:schemeClr val="accent1"/>
                </a:solidFill>
              </a:rPr>
              <a:t>Przygotowanie:</a:t>
            </a:r>
          </a:p>
          <a:p>
            <a:pPr lvl="1"/>
            <a:r>
              <a:rPr lang="pl-PL" dirty="0" smtClean="0">
                <a:solidFill>
                  <a:schemeClr val="tx2"/>
                </a:solidFill>
              </a:rPr>
              <a:t>Wybór osoby, która będzie kierowała procesem oceny ryzyka.</a:t>
            </a:r>
          </a:p>
          <a:p>
            <a:pPr lvl="1"/>
            <a:r>
              <a:rPr lang="pl-PL" dirty="0" smtClean="0">
                <a:solidFill>
                  <a:schemeClr val="tx2"/>
                </a:solidFill>
              </a:rPr>
              <a:t>Weryfikacja wszystkich dostępnych informacji na temat zaburzeń układu mięśniowo-szkieletowego w przedsiębiorstwie.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solidFill>
                  <a:schemeClr val="accent1"/>
                </a:solidFill>
              </a:rPr>
              <a:t>Ocena:</a:t>
            </a:r>
          </a:p>
          <a:p>
            <a:pPr lvl="1"/>
            <a:r>
              <a:rPr lang="pl-PL" dirty="0" smtClean="0">
                <a:solidFill>
                  <a:schemeClr val="tx2"/>
                </a:solidFill>
              </a:rPr>
              <a:t>Identyfikacja ryzyka i narażenia.</a:t>
            </a:r>
          </a:p>
          <a:p>
            <a:pPr lvl="1"/>
            <a:r>
              <a:rPr lang="pl-PL" dirty="0" smtClean="0">
                <a:solidFill>
                  <a:schemeClr val="tx2"/>
                </a:solidFill>
              </a:rPr>
              <a:t>Opracowanie planu działania opartego na zasadach zapobiegania, przy czym najwyższy priorytet należy przyznać środkom zapobiegawczym mającym na celu eliminację ryzyka wystąpienia zaburzeń układu mięśniowo-szkieletowego.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solidFill>
                  <a:schemeClr val="accent1"/>
                </a:solidFill>
              </a:rPr>
              <a:t>Realizacja:</a:t>
            </a:r>
          </a:p>
          <a:p>
            <a:pPr lvl="1"/>
            <a:r>
              <a:rPr lang="pl-PL" dirty="0" smtClean="0">
                <a:solidFill>
                  <a:schemeClr val="tx2"/>
                </a:solidFill>
              </a:rPr>
              <a:t>Wdrożenie uzgodnionych środków zapobiegawczych i ochronnych.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DD4C7-C698-4A80-B76C-A9FD8901965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2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file://localhost/Volumes/XRAID/Equipo%20Rojo/EU-OSHA/18-0115%20PPT%20templates%20update/PNG/FONDO-PORTADA-PATRON-EUOSHA-2011-16-9.pn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jp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file://localhost/Volumes/XRAID/Equipo%20Rojo/EU-OSHA/18-0115%20PPT%20templates%20update/PNG/FONDO-PORTADA-PATRON-EUOSHA-2011-16-9.png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XRAID/Equipo%20Rojo/EU-OSHA/18-0115%20PPT%20templates%20update/PNG/FONDO-PORTADA-PATRON-EUOSHA-2011-16-9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 descr="111004_EU-OSHA_PPT_HW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0"/>
            <a:ext cx="694508" cy="5209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9" r="7864"/>
          <a:stretch/>
        </p:blipFill>
        <p:spPr>
          <a:xfrm>
            <a:off x="8244408" y="0"/>
            <a:ext cx="9361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1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55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 smtClean="0"/>
              <a:t>Safety and health at work is everyone’s concern. It’s good for you. It’s good for business.</a:t>
            </a:r>
            <a:endParaRPr lang="en-GB" sz="675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5" descr="111004_EU-OSHA_PPT_HW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n-portada-EUOSHA-2013-16-9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" y="29793"/>
            <a:ext cx="9125747" cy="2495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1208"/>
            <a:ext cx="694508" cy="52027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1"/>
            <a:ext cx="694508" cy="520929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9" r="7864"/>
          <a:stretch/>
        </p:blipFill>
        <p:spPr>
          <a:xfrm>
            <a:off x="8244408" y="0"/>
            <a:ext cx="9361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38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ONDO-PORTADA-PATRON-EUOSHA-2011-16-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513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 smtClean="0"/>
              <a:t>Safety and health at work is everyone’s concern. It’s good for you. It’s good for business.</a:t>
            </a:r>
            <a:endParaRPr lang="en-GB" sz="675" dirty="0"/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5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31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08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0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035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9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96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91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941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8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FONDO-PORTADA-PATRON-EUOSHA-2011-16-9.png" descr="/Volumes/XRAID/Equipo Rojo/EU-OSHA/18-0115 PPT templates update/PNG/FONDO-PORTADA-PATRON-EUOSHA-2011-16-9.pn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9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pic>
        <p:nvPicPr>
          <p:cNvPr id="11" name="Bild 2" descr="111004_EU-OSHA_PPT_Corporate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4131469"/>
            <a:ext cx="103115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5138" y="4431506"/>
            <a:ext cx="36887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5" descr="111004_EU-OSHA_PPT_HW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336" y="4212432"/>
            <a:ext cx="507853" cy="47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33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0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2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75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97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9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Volumes/XRAID/Equipo%20Rojo/EU-OSHA/18-0115%20PPT%20templates%20update/PNG/FONDO-PATRON-EUOSHA-2011-16-9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 descr="/Volumes/XRAID/Equipo Rojo/EU-OSHA/18-0115 PPT templates update/PNG/FONDO-PATRON-EUOSHA-2011-16-9.png"/>
          <p:cNvPicPr>
            <a:picLocks noChangeAspect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en-GB" sz="750" baseline="0" dirty="0"/>
          </a:p>
        </p:txBody>
      </p:sp>
      <p:pic>
        <p:nvPicPr>
          <p:cNvPr id="12" name="Bild 5" descr="111004_EU-OSHA_PPT_HW logo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32676" y="4522144"/>
            <a:ext cx="577199" cy="4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1">
            <a:extLst>
              <a:ext uri="{FF2B5EF4-FFF2-40B4-BE49-F238E27FC236}">
                <a16:creationId xmlns="" xmlns:a16="http://schemas.microsoft.com/office/drawing/2014/main" id="{E56CE30C-D9E4-48BC-AB7D-34D201493C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92241" y="4857752"/>
            <a:ext cx="604043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506" b="1" dirty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www.healthy-workplaces.eu</a:t>
            </a:r>
          </a:p>
        </p:txBody>
      </p:sp>
      <p:pic>
        <p:nvPicPr>
          <p:cNvPr id="11" name="Bild 3" descr="111004_EU-OSHA_PPT_Corporate logo_inner slide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2913" y="4705350"/>
            <a:ext cx="744711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22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ATRON-EUOSHA-2011-16-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1291" cy="51374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Bild 3" descr="111004_EU-OSHA_PPT_Corporate logo_inner slide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913" y="4705350"/>
            <a:ext cx="744711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 txBox="1">
            <a:spLocks/>
          </p:cNvSpPr>
          <p:nvPr/>
        </p:nvSpPr>
        <p:spPr>
          <a:xfrm>
            <a:off x="8532440" y="4877961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en-GB" sz="75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92239" y="4857751"/>
            <a:ext cx="604043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675" b="1" dirty="0" smtClean="0">
                <a:solidFill>
                  <a:schemeClr val="tx2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www.healthy-workplaces.eu</a:t>
            </a:r>
            <a:endParaRPr lang="en-GB" sz="675" b="1" dirty="0">
              <a:solidFill>
                <a:schemeClr val="tx2"/>
              </a:solidFill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2" name="Bild 5" descr="111004_EU-OSHA_PPT_HW logo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32676" y="4522144"/>
            <a:ext cx="577199" cy="4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84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hyperlink" Target="https://healthy-workplaces.eu/en/about-topic/priority-area/facts-figures" TargetMode="External"/><Relationship Id="rId3" Type="http://schemas.openxmlformats.org/officeDocument/2006/relationships/hyperlink" Target="https://healthy-workplaces.eu/en/about-topic/priority-area/chronic-conditions" TargetMode="External"/><Relationship Id="rId7" Type="http://schemas.openxmlformats.org/officeDocument/2006/relationships/hyperlink" Target="https://healthy-workplaces.eu/en/about-topic/priority-area/psychosocial-risks" TargetMode="Externa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hyperlink" Target="https://healthy-workplaces.eu/en/about-topic/priority-area/worker-diversity" TargetMode="External"/><Relationship Id="rId5" Type="http://schemas.openxmlformats.org/officeDocument/2006/relationships/hyperlink" Target="https://healthy-workplaces.eu/en/about-topic/priority-area/future-generations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hyperlink" Target="https://healthy-workplaces.eu/en/about-topic/priority-area/sedentary-work" TargetMode="External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y-workplaces.eu/en/campaign-partners/campaign-media-partners" TargetMode="External"/><Relationship Id="rId3" Type="http://schemas.openxmlformats.org/officeDocument/2006/relationships/image" Target="../media/image41.jpg"/><Relationship Id="rId7" Type="http://schemas.openxmlformats.org/officeDocument/2006/relationships/hyperlink" Target="https://healthy-workplaces.eu/en/campaign-partners/enterprise-europe-networ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-lex.europa.eu/summary/glossary/social_partners.html" TargetMode="External"/><Relationship Id="rId11" Type="http://schemas.openxmlformats.org/officeDocument/2006/relationships/hyperlink" Target="https://europa.eu/european-union/about-eu/agencies/decentralised-agencies_en" TargetMode="External"/><Relationship Id="rId5" Type="http://schemas.openxmlformats.org/officeDocument/2006/relationships/hyperlink" Target="https://healthy-workplaces.eu/en/campaign-partners/official-campaign-partners" TargetMode="External"/><Relationship Id="rId10" Type="http://schemas.openxmlformats.org/officeDocument/2006/relationships/hyperlink" Target="https://healthy-workplaces.eu/en/campaign-partners/national-focal-points" TargetMode="External"/><Relationship Id="rId4" Type="http://schemas.openxmlformats.org/officeDocument/2006/relationships/image" Target="../media/image42.png"/><Relationship Id="rId9" Type="http://schemas.openxmlformats.org/officeDocument/2006/relationships/hyperlink" Target="https://europa.eu/european-union/about-eu/institutions-bodies_en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13" Type="http://schemas.openxmlformats.org/officeDocument/2006/relationships/hyperlink" Target="https://healthy-workplaces.eu/en/tools-and-publications/practical-tools" TargetMode="External"/><Relationship Id="rId18" Type="http://schemas.openxmlformats.org/officeDocument/2006/relationships/image" Target="../media/image50.png"/><Relationship Id="rId3" Type="http://schemas.openxmlformats.org/officeDocument/2006/relationships/hyperlink" Target="https://healthy-workplaces.eu/en/tools-and-publications/publications" TargetMode="External"/><Relationship Id="rId7" Type="http://schemas.openxmlformats.org/officeDocument/2006/relationships/hyperlink" Target="https://healthy-workplaces.eu/en/tools-and-publications/campaign-toolkit" TargetMode="External"/><Relationship Id="rId12" Type="http://schemas.openxmlformats.org/officeDocument/2006/relationships/image" Target="../media/image47.png"/><Relationship Id="rId17" Type="http://schemas.openxmlformats.org/officeDocument/2006/relationships/hyperlink" Target="https://healthy-workplaces.eu/en/tools-and-publications/legislation" TargetMode="Externa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hyperlink" Target="https://healthy-workplaces.eu/en/tools-and-publications/oshwiki" TargetMode="External"/><Relationship Id="rId5" Type="http://schemas.openxmlformats.org/officeDocument/2006/relationships/hyperlink" Target="https://healthy-workplaces.eu/en/tools-and-publications/campaign-materials" TargetMode="External"/><Relationship Id="rId15" Type="http://schemas.openxmlformats.org/officeDocument/2006/relationships/hyperlink" Target="https://healthy-workplaces.eu/en/tools-and-publications/case-studies" TargetMode="External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hyperlink" Target="https://healthy-workplaces.eu/en/tools-and-publications/napo-films" TargetMode="External"/><Relationship Id="rId1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hyperlink" Target="https://healthy-workplaces.eu/en/media-centre/events" TargetMode="External"/><Relationship Id="rId3" Type="http://schemas.openxmlformats.org/officeDocument/2006/relationships/hyperlink" Target="https://healthy-workplaces.eu/en/get-involved/european-week" TargetMode="External"/><Relationship Id="rId7" Type="http://schemas.openxmlformats.org/officeDocument/2006/relationships/hyperlink" Target="https://healthy-workplaces.eu/en/get-involved/good-practice-awards" TargetMode="External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hyperlink" Target="https://healthy-workplaces.eu/en/tools-and-publications/campaign-materials" TargetMode="External"/><Relationship Id="rId5" Type="http://schemas.openxmlformats.org/officeDocument/2006/relationships/hyperlink" Target="https://healthy-workplaces.eu/en/get-involved/become-campaign-partner" TargetMode="External"/><Relationship Id="rId15" Type="http://schemas.openxmlformats.org/officeDocument/2006/relationships/hyperlink" Target="https://healthy-workplaces.eu/en/get-involved/get-your-certificate" TargetMode="External"/><Relationship Id="rId10" Type="http://schemas.openxmlformats.org/officeDocument/2006/relationships/image" Target="../media/image45.jpg"/><Relationship Id="rId4" Type="http://schemas.openxmlformats.org/officeDocument/2006/relationships/image" Target="../media/image51.png"/><Relationship Id="rId9" Type="http://schemas.openxmlformats.org/officeDocument/2006/relationships/hyperlink" Target="https://healthy-workplaces.eu/en/tools-and-publications/campaign-toolkit" TargetMode="External"/><Relationship Id="rId1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hyperlink" Target="https://www.linkedin.com/company/europeanagency-for-safety-and-health-at-work" TargetMode="External"/><Relationship Id="rId3" Type="http://schemas.openxmlformats.org/officeDocument/2006/relationships/image" Target="../media/image30.png"/><Relationship Id="rId7" Type="http://schemas.openxmlformats.org/officeDocument/2006/relationships/hyperlink" Target="http://twitter.com/eu_osha" TargetMode="External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y-workplaces.eu/en/healthy-workplaces-newsletter" TargetMode="External"/><Relationship Id="rId11" Type="http://schemas.openxmlformats.org/officeDocument/2006/relationships/hyperlink" Target="http://www.youtube.com/user/EUOSHA" TargetMode="External"/><Relationship Id="rId5" Type="http://schemas.openxmlformats.org/officeDocument/2006/relationships/hyperlink" Target="http://www.healthy-workplaces.eu/" TargetMode="External"/><Relationship Id="rId15" Type="http://schemas.openxmlformats.org/officeDocument/2006/relationships/image" Target="../media/image61.png"/><Relationship Id="rId10" Type="http://schemas.openxmlformats.org/officeDocument/2006/relationships/image" Target="../media/image58.png"/><Relationship Id="rId4" Type="http://schemas.openxmlformats.org/officeDocument/2006/relationships/image" Target="../media/image56.jpg"/><Relationship Id="rId9" Type="http://schemas.openxmlformats.org/officeDocument/2006/relationships/hyperlink" Target="https://www.facebook.com/EuropeanAgencyforSafetyandHealthatWork" TargetMode="External"/><Relationship Id="rId1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4406" y="3507854"/>
            <a:ext cx="6957913" cy="648072"/>
          </a:xfrm>
        </p:spPr>
        <p:txBody>
          <a:bodyPr/>
          <a:lstStyle/>
          <a:p>
            <a:r>
              <a:rPr lang="pl-PL" sz="1800" dirty="0">
                <a:solidFill>
                  <a:srgbClr val="ACC700"/>
                </a:solidFill>
              </a:rPr>
              <a:t>Zaburzenia układu mięśniowo-szkieletowego związane z pracą – zapobiegania i kontrola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0"/>
          </p:nvPr>
        </p:nvSpPr>
        <p:spPr>
          <a:xfrm>
            <a:off x="467544" y="2643758"/>
            <a:ext cx="8496944" cy="864096"/>
          </a:xfrm>
        </p:spPr>
        <p:txBody>
          <a:bodyPr>
            <a:noAutofit/>
          </a:bodyPr>
          <a:lstStyle/>
          <a:p>
            <a:r>
              <a:rPr lang="pl-PL" sz="2400" dirty="0"/>
              <a:t>Kampania „Zdrowe i bezpieczne miejsce pracy” </a:t>
            </a:r>
            <a:endParaRPr lang="pl-PL" sz="2400" dirty="0" smtClean="0"/>
          </a:p>
          <a:p>
            <a:r>
              <a:rPr lang="pl-PL" sz="2400" dirty="0" smtClean="0"/>
              <a:t>na </a:t>
            </a:r>
            <a:r>
              <a:rPr lang="pl-PL" sz="2400" dirty="0"/>
              <a:t>lata </a:t>
            </a:r>
            <a:r>
              <a:rPr lang="pl-PL" sz="2400" dirty="0" smtClean="0"/>
              <a:t>2020–2022</a:t>
            </a:r>
            <a:r>
              <a:rPr lang="es-ES" sz="2400" dirty="0" smtClean="0"/>
              <a:t> </a:t>
            </a:r>
            <a:r>
              <a:rPr lang="pl-PL" sz="2400" dirty="0" smtClean="0"/>
              <a:t> - „Dźwigaj </a:t>
            </a:r>
            <a:r>
              <a:rPr lang="pl-PL" sz="2400" dirty="0"/>
              <a:t>z </a:t>
            </a:r>
            <a:r>
              <a:rPr lang="pl-PL" sz="2400" dirty="0" smtClean="0"/>
              <a:t>głową”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7938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7416000" cy="666000"/>
          </a:xfrm>
        </p:spPr>
        <p:txBody>
          <a:bodyPr lIns="0" tIns="0" rIns="0" bIns="0"/>
          <a:lstStyle/>
          <a:p>
            <a:r>
              <a:rPr lang="pl-PL" sz="2400" dirty="0"/>
              <a:t>Obszary interwencji – obszary priorytetowe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="" xmlns:a16="http://schemas.microsoft.com/office/drawing/2014/main" id="{F48CA151-2473-AB40-801A-01B5AB3D4B37}"/>
              </a:ext>
            </a:extLst>
          </p:cNvPr>
          <p:cNvGrpSpPr/>
          <p:nvPr/>
        </p:nvGrpSpPr>
        <p:grpSpPr>
          <a:xfrm>
            <a:off x="3262013" y="975959"/>
            <a:ext cx="2174675" cy="1633477"/>
            <a:chOff x="1547714" y="947278"/>
            <a:chExt cx="2232198" cy="1676684"/>
          </a:xfrm>
        </p:grpSpPr>
        <p:sp>
          <p:nvSpPr>
            <p:cNvPr id="4" name="TextBox 3"/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latin typeface="+mj-lt"/>
                  <a:ea typeface="+mj-ea"/>
                  <a:cs typeface="Trebuchet MS"/>
                  <a:hlinkClick r:id="rId3"/>
                </a:rPr>
                <a:t>Schorzenia przewlekłe</a:t>
              </a:r>
            </a:p>
          </p:txBody>
        </p:sp>
        <p:sp>
          <p:nvSpPr>
            <p:cNvPr id="14" name="Rettangolo con angoli arrotondati 13">
              <a:hlinkClick r:id="rId3"/>
              <a:extLst>
                <a:ext uri="{FF2B5EF4-FFF2-40B4-BE49-F238E27FC236}">
                  <a16:creationId xmlns="" xmlns:a16="http://schemas.microsoft.com/office/drawing/2014/main" id="{B7B899F6-C31B-1641-8D3C-7A00D7C0CAAF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4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="" xmlns:a16="http://schemas.microsoft.com/office/drawing/2014/main" id="{26881435-D7C3-6842-8DA6-BABAE9618CD3}"/>
              </a:ext>
            </a:extLst>
          </p:cNvPr>
          <p:cNvGrpSpPr/>
          <p:nvPr/>
        </p:nvGrpSpPr>
        <p:grpSpPr>
          <a:xfrm>
            <a:off x="3262013" y="2886601"/>
            <a:ext cx="2174675" cy="1633477"/>
            <a:chOff x="1547714" y="947278"/>
            <a:chExt cx="2232198" cy="1676684"/>
          </a:xfrm>
        </p:grpSpPr>
        <p:sp>
          <p:nvSpPr>
            <p:cNvPr id="17" name="TextBox 3">
              <a:extLst>
                <a:ext uri="{FF2B5EF4-FFF2-40B4-BE49-F238E27FC236}">
                  <a16:creationId xmlns="" xmlns:a16="http://schemas.microsoft.com/office/drawing/2014/main" id="{442E248F-C330-9248-8607-8CB18F29745E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cs typeface="Trebuchet MS"/>
                  <a:hlinkClick r:id="rId5"/>
                </a:rPr>
                <a:t>Przyszłe pokolenia</a:t>
              </a:r>
            </a:p>
          </p:txBody>
        </p:sp>
        <p:sp>
          <p:nvSpPr>
            <p:cNvPr id="18" name="Rettangolo con angoli arrotondati 17">
              <a:hlinkClick r:id="rId5"/>
              <a:extLst>
                <a:ext uri="{FF2B5EF4-FFF2-40B4-BE49-F238E27FC236}">
                  <a16:creationId xmlns="" xmlns:a16="http://schemas.microsoft.com/office/drawing/2014/main" id="{36D696F7-BC19-3F4C-8392-F407A20154A8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6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="" xmlns:a16="http://schemas.microsoft.com/office/drawing/2014/main" id="{CF5CC1A4-8685-614E-82CF-CBA57ED12314}"/>
              </a:ext>
            </a:extLst>
          </p:cNvPr>
          <p:cNvGrpSpPr/>
          <p:nvPr/>
        </p:nvGrpSpPr>
        <p:grpSpPr>
          <a:xfrm>
            <a:off x="5806429" y="2875956"/>
            <a:ext cx="2174675" cy="1633477"/>
            <a:chOff x="1547714" y="947278"/>
            <a:chExt cx="2232198" cy="1676684"/>
          </a:xfrm>
        </p:grpSpPr>
        <p:sp>
          <p:nvSpPr>
            <p:cNvPr id="20" name="TextBox 3">
              <a:extLst>
                <a:ext uri="{FF2B5EF4-FFF2-40B4-BE49-F238E27FC236}">
                  <a16:creationId xmlns="" xmlns:a16="http://schemas.microsoft.com/office/drawing/2014/main" id="{7112F58D-1582-0B48-BE64-71C3B9526F27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cs typeface="Trebuchet MS"/>
                  <a:hlinkClick r:id="rId7"/>
                </a:rPr>
                <a:t>Zagrożenia psychospołeczne</a:t>
              </a:r>
            </a:p>
          </p:txBody>
        </p:sp>
        <p:sp>
          <p:nvSpPr>
            <p:cNvPr id="21" name="Rettangolo con angoli arrotondati 20">
              <a:hlinkClick r:id="rId7"/>
              <a:extLst>
                <a:ext uri="{FF2B5EF4-FFF2-40B4-BE49-F238E27FC236}">
                  <a16:creationId xmlns="" xmlns:a16="http://schemas.microsoft.com/office/drawing/2014/main" id="{B3F0F7EF-6625-4E4F-9B20-CBED41DE0F7E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8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="" xmlns:a16="http://schemas.microsoft.com/office/drawing/2014/main" id="{CA92B1EC-2DC6-0945-9314-A7D13868A416}"/>
              </a:ext>
            </a:extLst>
          </p:cNvPr>
          <p:cNvGrpSpPr/>
          <p:nvPr/>
        </p:nvGrpSpPr>
        <p:grpSpPr>
          <a:xfrm>
            <a:off x="5806429" y="975959"/>
            <a:ext cx="2174675" cy="1633477"/>
            <a:chOff x="1547714" y="947278"/>
            <a:chExt cx="2232198" cy="1676684"/>
          </a:xfrm>
        </p:grpSpPr>
        <p:sp>
          <p:nvSpPr>
            <p:cNvPr id="23" name="TextBox 3">
              <a:extLst>
                <a:ext uri="{FF2B5EF4-FFF2-40B4-BE49-F238E27FC236}">
                  <a16:creationId xmlns="" xmlns:a16="http://schemas.microsoft.com/office/drawing/2014/main" id="{2F0BCF37-1A7A-3D42-AC64-F62D331489E1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cs typeface="Trebuchet MS"/>
                  <a:hlinkClick r:id="rId9"/>
                </a:rPr>
                <a:t>Praca w pozycji siedzącej</a:t>
              </a:r>
            </a:p>
          </p:txBody>
        </p:sp>
        <p:sp>
          <p:nvSpPr>
            <p:cNvPr id="24" name="Rettangolo con angoli arrotondati 23">
              <a:hlinkClick r:id="rId9"/>
              <a:extLst>
                <a:ext uri="{FF2B5EF4-FFF2-40B4-BE49-F238E27FC236}">
                  <a16:creationId xmlns="" xmlns:a16="http://schemas.microsoft.com/office/drawing/2014/main" id="{22CB8967-625F-F84C-9193-FA39CF324C3C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10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="" xmlns:a16="http://schemas.microsoft.com/office/drawing/2014/main" id="{3B03E551-33A9-C44B-9871-C05AC34F7DE1}"/>
              </a:ext>
            </a:extLst>
          </p:cNvPr>
          <p:cNvGrpSpPr/>
          <p:nvPr/>
        </p:nvGrpSpPr>
        <p:grpSpPr>
          <a:xfrm>
            <a:off x="715813" y="2886601"/>
            <a:ext cx="2174675" cy="1633477"/>
            <a:chOff x="1547714" y="947278"/>
            <a:chExt cx="2232198" cy="1676684"/>
          </a:xfrm>
        </p:grpSpPr>
        <p:sp>
          <p:nvSpPr>
            <p:cNvPr id="26" name="TextBox 3">
              <a:extLst>
                <a:ext uri="{FF2B5EF4-FFF2-40B4-BE49-F238E27FC236}">
                  <a16:creationId xmlns="" xmlns:a16="http://schemas.microsoft.com/office/drawing/2014/main" id="{49837230-701E-B240-8E05-D046D10ED00C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cs typeface="Trebuchet MS"/>
                  <a:hlinkClick r:id="rId11"/>
                </a:rPr>
                <a:t>Zróżnicowanie pracowników</a:t>
              </a:r>
            </a:p>
          </p:txBody>
        </p:sp>
        <p:sp>
          <p:nvSpPr>
            <p:cNvPr id="27" name="Rettangolo con angoli arrotondati 26">
              <a:hlinkClick r:id="rId11"/>
              <a:extLst>
                <a:ext uri="{FF2B5EF4-FFF2-40B4-BE49-F238E27FC236}">
                  <a16:creationId xmlns="" xmlns:a16="http://schemas.microsoft.com/office/drawing/2014/main" id="{7DA5E1A2-E446-5B45-9697-C57D69E3B2B3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12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="" xmlns:a16="http://schemas.microsoft.com/office/drawing/2014/main" id="{7103BB8E-3EC8-0D43-87A3-27D684F4C35C}"/>
              </a:ext>
            </a:extLst>
          </p:cNvPr>
          <p:cNvGrpSpPr/>
          <p:nvPr/>
        </p:nvGrpSpPr>
        <p:grpSpPr>
          <a:xfrm>
            <a:off x="715814" y="975959"/>
            <a:ext cx="2174675" cy="1633477"/>
            <a:chOff x="1547714" y="947278"/>
            <a:chExt cx="2232198" cy="1676684"/>
          </a:xfrm>
        </p:grpSpPr>
        <p:sp>
          <p:nvSpPr>
            <p:cNvPr id="29" name="TextBox 3">
              <a:extLst>
                <a:ext uri="{FF2B5EF4-FFF2-40B4-BE49-F238E27FC236}">
                  <a16:creationId xmlns="" xmlns:a16="http://schemas.microsoft.com/office/drawing/2014/main" id="{EE127283-3F1D-DF4A-AE3C-4F3D446A08AF}"/>
                </a:ext>
              </a:extLst>
            </p:cNvPr>
            <p:cNvSpPr txBox="1"/>
            <p:nvPr/>
          </p:nvSpPr>
          <p:spPr>
            <a:xfrm>
              <a:off x="1547714" y="2263962"/>
              <a:ext cx="2232197" cy="360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latin typeface="+mj-lt"/>
                  <a:ea typeface="+mj-ea"/>
                  <a:cs typeface="Trebuchet MS"/>
                  <a:hlinkClick r:id="rId13"/>
                </a:rPr>
                <a:t>Fakty i liczby</a:t>
              </a:r>
            </a:p>
          </p:txBody>
        </p:sp>
        <p:sp>
          <p:nvSpPr>
            <p:cNvPr id="30" name="Rettangolo con angoli arrotondati 29">
              <a:hlinkClick r:id="rId13"/>
              <a:extLst>
                <a:ext uri="{FF2B5EF4-FFF2-40B4-BE49-F238E27FC236}">
                  <a16:creationId xmlns="" xmlns:a16="http://schemas.microsoft.com/office/drawing/2014/main" id="{B71FEFCF-A7F4-594F-AD16-F99C4D58A2EF}"/>
                </a:ext>
              </a:extLst>
            </p:cNvPr>
            <p:cNvSpPr/>
            <p:nvPr/>
          </p:nvSpPr>
          <p:spPr>
            <a:xfrm>
              <a:off x="1547715" y="947278"/>
              <a:ext cx="2232197" cy="1302839"/>
            </a:xfrm>
            <a:prstGeom prst="roundRect">
              <a:avLst>
                <a:gd name="adj" fmla="val 11563"/>
              </a:avLst>
            </a:prstGeom>
            <a:blipFill>
              <a:blip r:embed="rId14"/>
              <a:stretch>
                <a:fillRect/>
              </a:stretch>
            </a:blipFill>
            <a:ln w="38100">
              <a:solidFill>
                <a:srgbClr val="ACC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408168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874527" cy="6615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pl-PL" sz="2000" dirty="0"/>
              <a:t>COVID-19: Zaburzenia układu mięśniowo-szkieletowego a </a:t>
            </a:r>
            <a:r>
              <a:rPr lang="pl-PL" sz="2000" dirty="0" smtClean="0"/>
              <a:t>praca zdalna</a:t>
            </a:r>
            <a:endParaRPr lang="pl-PL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4842080" cy="3645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0000" y="917575"/>
            <a:ext cx="6282240" cy="34543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9000" indent="-189000" algn="l" defTabSz="3429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2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1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smtClean="0">
                <a:solidFill>
                  <a:schemeClr val="accent1"/>
                </a:solidFill>
              </a:rPr>
              <a:t>Praca zdalna jest </a:t>
            </a:r>
            <a:r>
              <a:rPr lang="pl-PL" sz="2000" dirty="0">
                <a:solidFill>
                  <a:schemeClr val="accent1"/>
                </a:solidFill>
              </a:rPr>
              <a:t>coraz bardziej </a:t>
            </a:r>
            <a:r>
              <a:rPr lang="pl-PL" sz="2000" dirty="0" smtClean="0">
                <a:solidFill>
                  <a:schemeClr val="accent1"/>
                </a:solidFill>
              </a:rPr>
              <a:t>powszechna w</a:t>
            </a:r>
            <a:r>
              <a:rPr lang="pl-PL" sz="2000" dirty="0">
                <a:solidFill>
                  <a:schemeClr val="accent1"/>
                </a:solidFill>
              </a:rPr>
              <a:t> </a:t>
            </a:r>
            <a:r>
              <a:rPr lang="pl-PL" sz="2000" dirty="0" smtClean="0">
                <a:solidFill>
                  <a:schemeClr val="accent1"/>
                </a:solidFill>
              </a:rPr>
              <a:t>UE </a:t>
            </a:r>
            <a:r>
              <a:rPr lang="pl-PL" sz="2000" dirty="0">
                <a:solidFill>
                  <a:schemeClr val="accent1"/>
                </a:solidFill>
              </a:rPr>
              <a:t>i </a:t>
            </a:r>
            <a:r>
              <a:rPr lang="pl-PL" sz="2000" dirty="0" smtClean="0">
                <a:solidFill>
                  <a:schemeClr val="accent1"/>
                </a:solidFill>
              </a:rPr>
              <a:t>pozostanie tak nawet po zakończeniu pandemii</a:t>
            </a:r>
          </a:p>
          <a:p>
            <a:r>
              <a:rPr lang="pl-PL" sz="2000" dirty="0" smtClean="0">
                <a:solidFill>
                  <a:schemeClr val="accent1"/>
                </a:solidFill>
              </a:rPr>
              <a:t>Praca zdalna zwiększa </a:t>
            </a:r>
            <a:r>
              <a:rPr lang="pl-PL" sz="2000" dirty="0">
                <a:solidFill>
                  <a:schemeClr val="accent1"/>
                </a:solidFill>
              </a:rPr>
              <a:t>ryzyko wystąpienia zaburzeń układu </a:t>
            </a:r>
            <a:r>
              <a:rPr lang="pl-PL" sz="2000" dirty="0" smtClean="0">
                <a:solidFill>
                  <a:schemeClr val="accent1"/>
                </a:solidFill>
              </a:rPr>
              <a:t>mięśniowo - szkieletowego</a:t>
            </a:r>
            <a:endParaRPr lang="pl-PL" sz="2000" dirty="0">
              <a:solidFill>
                <a:schemeClr val="accent1"/>
              </a:solidFill>
            </a:endParaRPr>
          </a:p>
          <a:p>
            <a:r>
              <a:rPr lang="pl-PL" sz="2000" dirty="0" smtClean="0">
                <a:solidFill>
                  <a:schemeClr val="accent1"/>
                </a:solidFill>
              </a:rPr>
              <a:t>Odnotowano znaczny </a:t>
            </a:r>
            <a:r>
              <a:rPr lang="pl-PL" sz="2000" dirty="0">
                <a:solidFill>
                  <a:schemeClr val="accent1"/>
                </a:solidFill>
              </a:rPr>
              <a:t>wzrost zgłoszeń zaburzeń układu </a:t>
            </a:r>
            <a:r>
              <a:rPr lang="pl-PL" sz="2000" dirty="0" smtClean="0">
                <a:solidFill>
                  <a:schemeClr val="accent1"/>
                </a:solidFill>
              </a:rPr>
              <a:t>mięśniowo - szkieletowego ze strony osób </a:t>
            </a:r>
            <a:r>
              <a:rPr lang="pl-PL" sz="2000" dirty="0">
                <a:solidFill>
                  <a:schemeClr val="accent1"/>
                </a:solidFill>
              </a:rPr>
              <a:t>pracujących zdalnie w czasie pandemii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Należy zająć się </a:t>
            </a:r>
            <a:r>
              <a:rPr lang="pl-PL" sz="2000" dirty="0" smtClean="0">
                <a:solidFill>
                  <a:schemeClr val="accent1"/>
                </a:solidFill>
              </a:rPr>
              <a:t>związkiem, jaki istnieje między zaburzeniami </a:t>
            </a:r>
            <a:r>
              <a:rPr lang="pl-PL" sz="2000" dirty="0">
                <a:solidFill>
                  <a:schemeClr val="accent1"/>
                </a:solidFill>
              </a:rPr>
              <a:t>układu </a:t>
            </a:r>
            <a:r>
              <a:rPr lang="pl-PL" sz="2000" dirty="0" smtClean="0">
                <a:solidFill>
                  <a:schemeClr val="accent1"/>
                </a:solidFill>
              </a:rPr>
              <a:t>mięśniowo – szkieletowego, a zagrożeniami psychospołecznych. </a:t>
            </a:r>
            <a:endParaRPr lang="pl-PL" sz="20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99742"/>
            <a:ext cx="2050548" cy="187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9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D8EE1828-E284-9447-868E-F87FF5848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21" y="1896519"/>
            <a:ext cx="1957529" cy="1344170"/>
          </a:xfrm>
          <a:prstGeom prst="rect">
            <a:avLst/>
          </a:prstGeom>
          <a:effectLst>
            <a:glow rad="762000">
              <a:schemeClr val="bg1">
                <a:alpha val="67000"/>
              </a:schemeClr>
            </a:glow>
          </a:effectLst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7901DF98-FA09-AD45-BC85-F22873B9E4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1" y="771550"/>
            <a:ext cx="7272610" cy="3863506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7415532" cy="627534"/>
          </a:xfrm>
        </p:spPr>
        <p:txBody>
          <a:bodyPr lIns="0" tIns="0" rIns="0" bIns="0"/>
          <a:lstStyle/>
          <a:p>
            <a:r>
              <a:rPr lang="pl-PL" sz="2400"/>
              <a:t>EU-OSHA i partnerzy kampanii</a:t>
            </a:r>
          </a:p>
        </p:txBody>
      </p:sp>
      <p:grpSp>
        <p:nvGrpSpPr>
          <p:cNvPr id="93" name="Gruppo 92">
            <a:extLst>
              <a:ext uri="{FF2B5EF4-FFF2-40B4-BE49-F238E27FC236}">
                <a16:creationId xmlns="" xmlns:a16="http://schemas.microsoft.com/office/drawing/2014/main" id="{BDB5431B-DE21-A34A-BA10-6C5F251528CF}"/>
              </a:ext>
            </a:extLst>
          </p:cNvPr>
          <p:cNvGrpSpPr/>
          <p:nvPr/>
        </p:nvGrpSpPr>
        <p:grpSpPr>
          <a:xfrm>
            <a:off x="395536" y="1061512"/>
            <a:ext cx="8230870" cy="3295291"/>
            <a:chOff x="434401" y="1076684"/>
            <a:chExt cx="8230870" cy="3295291"/>
          </a:xfrm>
        </p:grpSpPr>
        <p:sp>
          <p:nvSpPr>
            <p:cNvPr id="13" name="CasellaDiTesto 12">
              <a:extLst>
                <a:ext uri="{FF2B5EF4-FFF2-40B4-BE49-F238E27FC236}">
                  <a16:creationId xmlns="" xmlns:a16="http://schemas.microsoft.com/office/drawing/2014/main" id="{FD39340F-D71A-974A-B178-5BB413CC67B1}"/>
                </a:ext>
              </a:extLst>
            </p:cNvPr>
            <p:cNvSpPr txBox="1"/>
            <p:nvPr/>
          </p:nvSpPr>
          <p:spPr>
            <a:xfrm>
              <a:off x="2938879" y="4031705"/>
              <a:ext cx="2592533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pl-PL" sz="1100" b="1">
                  <a:solidFill>
                    <a:schemeClr val="tx2"/>
                  </a:solidFill>
                  <a:hlinkClick r:id="rId5"/>
                </a:rPr>
                <a:t>OFICJALNI PARTNERZY KAMPANII</a:t>
              </a:r>
            </a:p>
          </p:txBody>
        </p:sp>
        <p:sp>
          <p:nvSpPr>
            <p:cNvPr id="12" name="CasellaDiTesto 11">
              <a:extLst>
                <a:ext uri="{FF2B5EF4-FFF2-40B4-BE49-F238E27FC236}">
                  <a16:creationId xmlns="" xmlns:a16="http://schemas.microsoft.com/office/drawing/2014/main" id="{EEB6659C-0922-C54F-A68C-B285E024FA1B}"/>
                </a:ext>
              </a:extLst>
            </p:cNvPr>
            <p:cNvSpPr txBox="1"/>
            <p:nvPr/>
          </p:nvSpPr>
          <p:spPr>
            <a:xfrm>
              <a:off x="5370210" y="1196078"/>
              <a:ext cx="3049919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squar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pl-PL" sz="1100" b="1">
                  <a:solidFill>
                    <a:schemeClr val="tx2"/>
                  </a:solidFill>
                  <a:hlinkClick r:id="rId6"/>
                </a:rPr>
                <a:t>EUROPEJSCY PARTNERZY SPOŁECZNI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="" xmlns:a16="http://schemas.microsoft.com/office/drawing/2014/main" id="{6E8482F4-3554-0E45-A1DC-3A439C8BD480}"/>
                </a:ext>
              </a:extLst>
            </p:cNvPr>
            <p:cNvSpPr txBox="1"/>
            <p:nvPr/>
          </p:nvSpPr>
          <p:spPr>
            <a:xfrm>
              <a:off x="5264554" y="3357657"/>
              <a:ext cx="3400717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squar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pl-PL" sz="1100" b="1" dirty="0">
                  <a:solidFill>
                    <a:schemeClr val="tx2"/>
                  </a:solidFill>
                  <a:hlinkClick r:id="rId7"/>
                </a:rPr>
                <a:t>EUROPEJSKA SIEĆ PRZEDSIĘBIORCZOŚCI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="" xmlns:a16="http://schemas.microsoft.com/office/drawing/2014/main" id="{44A8D296-5F3C-DB47-A5D0-BB3F64285963}"/>
                </a:ext>
              </a:extLst>
            </p:cNvPr>
            <p:cNvSpPr txBox="1"/>
            <p:nvPr/>
          </p:nvSpPr>
          <p:spPr>
            <a:xfrm>
              <a:off x="1644277" y="1076684"/>
              <a:ext cx="1958476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squar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pl-PL" sz="1100" b="1">
                  <a:solidFill>
                    <a:schemeClr val="tx2"/>
                  </a:solidFill>
                  <a:hlinkClick r:id="rId8"/>
                </a:rPr>
                <a:t>PARTNERZY MEDIALNI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="" xmlns:a16="http://schemas.microsoft.com/office/drawing/2014/main" id="{AEB49CE0-8E5B-5740-9760-F7DDF391014A}"/>
                </a:ext>
              </a:extLst>
            </p:cNvPr>
            <p:cNvSpPr txBox="1"/>
            <p:nvPr/>
          </p:nvSpPr>
          <p:spPr>
            <a:xfrm>
              <a:off x="6222848" y="2384950"/>
              <a:ext cx="1531922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pl-PL" sz="1100" b="1">
                  <a:solidFill>
                    <a:schemeClr val="tx2"/>
                  </a:solidFill>
                  <a:hlinkClick r:id="rId9"/>
                </a:rPr>
                <a:t>INSTYTUCJE UE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="" xmlns:a16="http://schemas.microsoft.com/office/drawing/2014/main" id="{D6367E99-029F-9341-890E-FF4C19640AD9}"/>
                </a:ext>
              </a:extLst>
            </p:cNvPr>
            <p:cNvSpPr txBox="1"/>
            <p:nvPr/>
          </p:nvSpPr>
          <p:spPr>
            <a:xfrm>
              <a:off x="434401" y="3451018"/>
              <a:ext cx="2873164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square" lIns="108000" tIns="36000" rIns="108000" bIns="36000" rtlCol="0" anchor="ctr" anchorCtr="0">
              <a:spAutoFit/>
            </a:bodyPr>
            <a:lstStyle/>
            <a:p>
              <a:r>
                <a:rPr lang="pl-PL" sz="1100" b="1" dirty="0">
                  <a:solidFill>
                    <a:schemeClr val="tx2"/>
                  </a:solidFill>
                  <a:latin typeface="+mj-lt"/>
                  <a:ea typeface="+mj-ea"/>
                  <a:hlinkClick r:id="rId10"/>
                </a:rPr>
                <a:t>KRAJOWE PUNKTY </a:t>
              </a:r>
              <a:r>
                <a:rPr lang="pl-PL" sz="1100" b="1" dirty="0" smtClean="0">
                  <a:solidFill>
                    <a:schemeClr val="tx2"/>
                  </a:solidFill>
                  <a:latin typeface="+mj-lt"/>
                  <a:ea typeface="+mj-ea"/>
                  <a:hlinkClick r:id="rId10"/>
                </a:rPr>
                <a:t>CENTRALNE</a:t>
              </a:r>
              <a:endParaRPr lang="pl-PL" sz="1100" b="1" dirty="0">
                <a:solidFill>
                  <a:schemeClr val="tx2"/>
                </a:solidFill>
                <a:latin typeface="+mj-lt"/>
                <a:ea typeface="+mj-ea"/>
                <a:hlinkClick r:id="rId10"/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="" xmlns:a16="http://schemas.microsoft.com/office/drawing/2014/main" id="{B247956C-04DA-0F41-9857-E431205F6850}"/>
                </a:ext>
              </a:extLst>
            </p:cNvPr>
            <p:cNvSpPr txBox="1"/>
            <p:nvPr/>
          </p:nvSpPr>
          <p:spPr>
            <a:xfrm>
              <a:off x="505012" y="2133053"/>
              <a:ext cx="1285016" cy="340270"/>
            </a:xfrm>
            <a:prstGeom prst="roundRect">
              <a:avLst>
                <a:gd name="adj" fmla="val 50000"/>
              </a:avLst>
            </a:prstGeom>
            <a:solidFill>
              <a:srgbClr val="ACC700">
                <a:alpha val="40000"/>
              </a:srgbClr>
            </a:solidFill>
          </p:spPr>
          <p:txBody>
            <a:bodyPr wrap="none" lIns="108000" tIns="36000" rIns="108000" bIns="36000" rtlCol="0" anchor="ctr" anchorCtr="0">
              <a:spAutoFit/>
            </a:bodyPr>
            <a:lstStyle/>
            <a:p>
              <a:pPr marL="0" lvl="1"/>
              <a:r>
                <a:rPr lang="pl-PL" sz="1100" b="1">
                  <a:solidFill>
                    <a:schemeClr val="tx2"/>
                  </a:solidFill>
                  <a:hlinkClick r:id="rId11"/>
                </a:rPr>
                <a:t>AGENCJE UE</a:t>
              </a:r>
            </a:p>
          </p:txBody>
        </p:sp>
        <p:cxnSp>
          <p:nvCxnSpPr>
            <p:cNvPr id="23" name="Connettore 1 22">
              <a:extLst>
                <a:ext uri="{FF2B5EF4-FFF2-40B4-BE49-F238E27FC236}">
                  <a16:creationId xmlns="" xmlns:a16="http://schemas.microsoft.com/office/drawing/2014/main" id="{AC8FD8DA-257C-2148-BD25-C643C79C9ECD}"/>
                </a:ext>
              </a:extLst>
            </p:cNvPr>
            <p:cNvCxnSpPr>
              <a:cxnSpLocks/>
              <a:stCxn id="14" idx="3"/>
              <a:endCxn id="15" idx="1"/>
            </p:cNvCxnSpPr>
            <p:nvPr/>
          </p:nvCxnSpPr>
          <p:spPr>
            <a:xfrm>
              <a:off x="3602753" y="1246819"/>
              <a:ext cx="1661801" cy="2280973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>
              <a:extLst>
                <a:ext uri="{FF2B5EF4-FFF2-40B4-BE49-F238E27FC236}">
                  <a16:creationId xmlns="" xmlns:a16="http://schemas.microsoft.com/office/drawing/2014/main" id="{A3172512-8AFE-8842-926B-C0CA9FCC6343}"/>
                </a:ext>
              </a:extLst>
            </p:cNvPr>
            <p:cNvCxnSpPr>
              <a:cxnSpLocks/>
              <a:stCxn id="14" idx="2"/>
              <a:endCxn id="18" idx="0"/>
            </p:cNvCxnSpPr>
            <p:nvPr/>
          </p:nvCxnSpPr>
          <p:spPr>
            <a:xfrm flipH="1">
              <a:off x="1147520" y="1416954"/>
              <a:ext cx="1475995" cy="716099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>
              <a:extLst>
                <a:ext uri="{FF2B5EF4-FFF2-40B4-BE49-F238E27FC236}">
                  <a16:creationId xmlns="" xmlns:a16="http://schemas.microsoft.com/office/drawing/2014/main" id="{566F63BB-99E1-8B4D-9812-E8B9C80FCC6C}"/>
                </a:ext>
              </a:extLst>
            </p:cNvPr>
            <p:cNvCxnSpPr>
              <a:cxnSpLocks/>
              <a:stCxn id="14" idx="2"/>
              <a:endCxn id="9" idx="3"/>
            </p:cNvCxnSpPr>
            <p:nvPr/>
          </p:nvCxnSpPr>
          <p:spPr>
            <a:xfrm>
              <a:off x="2623515" y="1416954"/>
              <a:ext cx="684050" cy="2204199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>
              <a:extLst>
                <a:ext uri="{FF2B5EF4-FFF2-40B4-BE49-F238E27FC236}">
                  <a16:creationId xmlns="" xmlns:a16="http://schemas.microsoft.com/office/drawing/2014/main" id="{560FC124-6F04-1747-A0FB-80B2B4C898B0}"/>
                </a:ext>
              </a:extLst>
            </p:cNvPr>
            <p:cNvCxnSpPr>
              <a:cxnSpLocks/>
              <a:stCxn id="14" idx="2"/>
              <a:endCxn id="13" idx="0"/>
            </p:cNvCxnSpPr>
            <p:nvPr/>
          </p:nvCxnSpPr>
          <p:spPr>
            <a:xfrm>
              <a:off x="2623515" y="1416954"/>
              <a:ext cx="1611631" cy="2614751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>
              <a:extLst>
                <a:ext uri="{FF2B5EF4-FFF2-40B4-BE49-F238E27FC236}">
                  <a16:creationId xmlns="" xmlns:a16="http://schemas.microsoft.com/office/drawing/2014/main" id="{DCB0C9FC-8AB2-7D43-9071-924EE8BE2990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flipH="1">
              <a:off x="4235146" y="1536348"/>
              <a:ext cx="2660024" cy="249535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>
              <a:extLst>
                <a:ext uri="{FF2B5EF4-FFF2-40B4-BE49-F238E27FC236}">
                  <a16:creationId xmlns="" xmlns:a16="http://schemas.microsoft.com/office/drawing/2014/main" id="{6113E36D-D350-1A4C-A58F-802871DA16EE}"/>
                </a:ext>
              </a:extLst>
            </p:cNvPr>
            <p:cNvCxnSpPr>
              <a:cxnSpLocks/>
              <a:stCxn id="17" idx="1"/>
              <a:endCxn id="13" idx="0"/>
            </p:cNvCxnSpPr>
            <p:nvPr/>
          </p:nvCxnSpPr>
          <p:spPr>
            <a:xfrm flipH="1">
              <a:off x="4235146" y="2555085"/>
              <a:ext cx="1987702" cy="1476620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>
              <a:extLst>
                <a:ext uri="{FF2B5EF4-FFF2-40B4-BE49-F238E27FC236}">
                  <a16:creationId xmlns="" xmlns:a16="http://schemas.microsoft.com/office/drawing/2014/main" id="{8EEEBDB2-2583-7342-B54E-B88BB61451E2}"/>
                </a:ext>
              </a:extLst>
            </p:cNvPr>
            <p:cNvCxnSpPr>
              <a:cxnSpLocks/>
              <a:stCxn id="15" idx="1"/>
              <a:endCxn id="13" idx="0"/>
            </p:cNvCxnSpPr>
            <p:nvPr/>
          </p:nvCxnSpPr>
          <p:spPr>
            <a:xfrm flipH="1">
              <a:off x="4235146" y="3527792"/>
              <a:ext cx="1029408" cy="503913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>
              <a:extLst>
                <a:ext uri="{FF2B5EF4-FFF2-40B4-BE49-F238E27FC236}">
                  <a16:creationId xmlns="" xmlns:a16="http://schemas.microsoft.com/office/drawing/2014/main" id="{7EADE142-57C2-B444-8C62-99D42B1FF70B}"/>
                </a:ext>
              </a:extLst>
            </p:cNvPr>
            <p:cNvCxnSpPr>
              <a:cxnSpLocks/>
              <a:stCxn id="12" idx="1"/>
              <a:endCxn id="14" idx="3"/>
            </p:cNvCxnSpPr>
            <p:nvPr/>
          </p:nvCxnSpPr>
          <p:spPr>
            <a:xfrm flipH="1" flipV="1">
              <a:off x="3602753" y="1246819"/>
              <a:ext cx="1767457" cy="119394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>
              <a:extLst>
                <a:ext uri="{FF2B5EF4-FFF2-40B4-BE49-F238E27FC236}">
                  <a16:creationId xmlns="" xmlns:a16="http://schemas.microsoft.com/office/drawing/2014/main" id="{3D9F1B33-5D75-8E44-94E6-F2C07A95008E}"/>
                </a:ext>
              </a:extLst>
            </p:cNvPr>
            <p:cNvCxnSpPr>
              <a:cxnSpLocks/>
              <a:stCxn id="12" idx="1"/>
              <a:endCxn id="18" idx="3"/>
            </p:cNvCxnSpPr>
            <p:nvPr/>
          </p:nvCxnSpPr>
          <p:spPr>
            <a:xfrm flipH="1">
              <a:off x="1790028" y="1366213"/>
              <a:ext cx="3580182" cy="93697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>
              <a:extLst>
                <a:ext uri="{FF2B5EF4-FFF2-40B4-BE49-F238E27FC236}">
                  <a16:creationId xmlns="" xmlns:a16="http://schemas.microsoft.com/office/drawing/2014/main" id="{68290C8D-D0EE-4542-B586-A4ABC370A90B}"/>
                </a:ext>
              </a:extLst>
            </p:cNvPr>
            <p:cNvCxnSpPr>
              <a:cxnSpLocks/>
              <a:stCxn id="18" idx="2"/>
              <a:endCxn id="9" idx="0"/>
            </p:cNvCxnSpPr>
            <p:nvPr/>
          </p:nvCxnSpPr>
          <p:spPr>
            <a:xfrm>
              <a:off x="1147520" y="2473323"/>
              <a:ext cx="723463" cy="97769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>
              <a:extLst>
                <a:ext uri="{FF2B5EF4-FFF2-40B4-BE49-F238E27FC236}">
                  <a16:creationId xmlns="" xmlns:a16="http://schemas.microsoft.com/office/drawing/2014/main" id="{A5864B9C-6A13-EB47-A96C-0E7B54F5B9D2}"/>
                </a:ext>
              </a:extLst>
            </p:cNvPr>
            <p:cNvCxnSpPr>
              <a:cxnSpLocks/>
              <a:stCxn id="9" idx="3"/>
              <a:endCxn id="13" idx="0"/>
            </p:cNvCxnSpPr>
            <p:nvPr/>
          </p:nvCxnSpPr>
          <p:spPr>
            <a:xfrm>
              <a:off x="3307565" y="3621153"/>
              <a:ext cx="927581" cy="410552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>
              <a:extLst>
                <a:ext uri="{FF2B5EF4-FFF2-40B4-BE49-F238E27FC236}">
                  <a16:creationId xmlns="" xmlns:a16="http://schemas.microsoft.com/office/drawing/2014/main" id="{A9DBF00D-CA07-7D41-8544-F64103B7E8CC}"/>
                </a:ext>
              </a:extLst>
            </p:cNvPr>
            <p:cNvCxnSpPr>
              <a:cxnSpLocks/>
              <a:stCxn id="12" idx="2"/>
              <a:endCxn id="17" idx="0"/>
            </p:cNvCxnSpPr>
            <p:nvPr/>
          </p:nvCxnSpPr>
          <p:spPr>
            <a:xfrm>
              <a:off x="6895170" y="1536348"/>
              <a:ext cx="93639" cy="848602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>
              <a:extLst>
                <a:ext uri="{FF2B5EF4-FFF2-40B4-BE49-F238E27FC236}">
                  <a16:creationId xmlns="" xmlns:a16="http://schemas.microsoft.com/office/drawing/2014/main" id="{D1BF0A2B-2AB9-9643-8EC9-6D0B8CA4C9E7}"/>
                </a:ext>
              </a:extLst>
            </p:cNvPr>
            <p:cNvCxnSpPr>
              <a:cxnSpLocks/>
              <a:stCxn id="17" idx="2"/>
              <a:endCxn id="15" idx="0"/>
            </p:cNvCxnSpPr>
            <p:nvPr/>
          </p:nvCxnSpPr>
          <p:spPr>
            <a:xfrm flipH="1">
              <a:off x="6964913" y="2725220"/>
              <a:ext cx="23896" cy="63243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>
              <a:extLst>
                <a:ext uri="{FF2B5EF4-FFF2-40B4-BE49-F238E27FC236}">
                  <a16:creationId xmlns="" xmlns:a16="http://schemas.microsoft.com/office/drawing/2014/main" id="{D389B7E2-1AF1-DD4D-B5D9-21EDD2284F4A}"/>
                </a:ext>
              </a:extLst>
            </p:cNvPr>
            <p:cNvCxnSpPr>
              <a:cxnSpLocks/>
              <a:stCxn id="17" idx="1"/>
              <a:endCxn id="18" idx="3"/>
            </p:cNvCxnSpPr>
            <p:nvPr/>
          </p:nvCxnSpPr>
          <p:spPr>
            <a:xfrm flipH="1" flipV="1">
              <a:off x="1790028" y="2303188"/>
              <a:ext cx="4432820" cy="251897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>
              <a:extLst>
                <a:ext uri="{FF2B5EF4-FFF2-40B4-BE49-F238E27FC236}">
                  <a16:creationId xmlns="" xmlns:a16="http://schemas.microsoft.com/office/drawing/2014/main" id="{8B6350D5-AF91-5143-8239-3C9C22AE3CA3}"/>
                </a:ext>
              </a:extLst>
            </p:cNvPr>
            <p:cNvCxnSpPr>
              <a:cxnSpLocks/>
              <a:stCxn id="15" idx="1"/>
              <a:endCxn id="9" idx="3"/>
            </p:cNvCxnSpPr>
            <p:nvPr/>
          </p:nvCxnSpPr>
          <p:spPr>
            <a:xfrm flipH="1">
              <a:off x="3307565" y="3527792"/>
              <a:ext cx="1956989" cy="93361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>
              <a:extLst>
                <a:ext uri="{FF2B5EF4-FFF2-40B4-BE49-F238E27FC236}">
                  <a16:creationId xmlns="" xmlns:a16="http://schemas.microsoft.com/office/drawing/2014/main" id="{1ECF7AB8-5737-FF43-B444-77C902E711EA}"/>
                </a:ext>
              </a:extLst>
            </p:cNvPr>
            <p:cNvCxnSpPr>
              <a:cxnSpLocks/>
              <a:stCxn id="17" idx="1"/>
              <a:endCxn id="9" idx="3"/>
            </p:cNvCxnSpPr>
            <p:nvPr/>
          </p:nvCxnSpPr>
          <p:spPr>
            <a:xfrm flipH="1">
              <a:off x="3307565" y="2555085"/>
              <a:ext cx="2915283" cy="1066068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>
              <a:extLst>
                <a:ext uri="{FF2B5EF4-FFF2-40B4-BE49-F238E27FC236}">
                  <a16:creationId xmlns="" xmlns:a16="http://schemas.microsoft.com/office/drawing/2014/main" id="{2A87ABBD-2018-D44A-9A6A-BC52F02887DC}"/>
                </a:ext>
              </a:extLst>
            </p:cNvPr>
            <p:cNvCxnSpPr>
              <a:cxnSpLocks/>
              <a:stCxn id="12" idx="2"/>
              <a:endCxn id="9" idx="3"/>
            </p:cNvCxnSpPr>
            <p:nvPr/>
          </p:nvCxnSpPr>
          <p:spPr>
            <a:xfrm flipH="1">
              <a:off x="3307565" y="1536348"/>
              <a:ext cx="3587605" cy="2084805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>
              <a:extLst>
                <a:ext uri="{FF2B5EF4-FFF2-40B4-BE49-F238E27FC236}">
                  <a16:creationId xmlns="" xmlns:a16="http://schemas.microsoft.com/office/drawing/2014/main" id="{6EB6CC5A-6A9F-D945-8A02-4C1973739C3B}"/>
                </a:ext>
              </a:extLst>
            </p:cNvPr>
            <p:cNvCxnSpPr>
              <a:cxnSpLocks/>
              <a:stCxn id="18" idx="3"/>
              <a:endCxn id="15" idx="1"/>
            </p:cNvCxnSpPr>
            <p:nvPr/>
          </p:nvCxnSpPr>
          <p:spPr>
            <a:xfrm>
              <a:off x="1790028" y="2303188"/>
              <a:ext cx="3474526" cy="1224604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>
              <a:extLst>
                <a:ext uri="{FF2B5EF4-FFF2-40B4-BE49-F238E27FC236}">
                  <a16:creationId xmlns="" xmlns:a16="http://schemas.microsoft.com/office/drawing/2014/main" id="{9E594586-F18B-C945-B1A4-4ADC46250C2D}"/>
                </a:ext>
              </a:extLst>
            </p:cNvPr>
            <p:cNvCxnSpPr>
              <a:cxnSpLocks/>
              <a:stCxn id="14" idx="3"/>
              <a:endCxn id="17" idx="1"/>
            </p:cNvCxnSpPr>
            <p:nvPr/>
          </p:nvCxnSpPr>
          <p:spPr>
            <a:xfrm>
              <a:off x="3602753" y="1246819"/>
              <a:ext cx="2620095" cy="1308266"/>
            </a:xfrm>
            <a:prstGeom prst="line">
              <a:avLst/>
            </a:prstGeom>
            <a:ln>
              <a:solidFill>
                <a:srgbClr val="ACC700">
                  <a:alpha val="42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717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745"/>
            <a:ext cx="7559873" cy="640690"/>
          </a:xfrm>
        </p:spPr>
        <p:txBody>
          <a:bodyPr lIns="0" tIns="0" rIns="0" bIns="0"/>
          <a:lstStyle/>
          <a:p>
            <a:r>
              <a:rPr lang="pl-PL" sz="2400" dirty="0"/>
              <a:t>Zasoby </a:t>
            </a:r>
            <a:r>
              <a:rPr lang="pl-PL" sz="2400" dirty="0" smtClean="0"/>
              <a:t>informacyjne do </a:t>
            </a:r>
            <a:r>
              <a:rPr lang="pl-PL" sz="2400" dirty="0"/>
              <a:t>prowadzenia kampanii</a:t>
            </a:r>
          </a:p>
        </p:txBody>
      </p:sp>
      <p:sp>
        <p:nvSpPr>
          <p:cNvPr id="54" name="TextBox 3">
            <a:extLst>
              <a:ext uri="{FF2B5EF4-FFF2-40B4-BE49-F238E27FC236}">
                <a16:creationId xmlns="" xmlns:a16="http://schemas.microsoft.com/office/drawing/2014/main" id="{641A4D49-063B-2945-873E-FABD123404C8}"/>
              </a:ext>
            </a:extLst>
          </p:cNvPr>
          <p:cNvSpPr txBox="1"/>
          <p:nvPr/>
        </p:nvSpPr>
        <p:spPr>
          <a:xfrm>
            <a:off x="527939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3"/>
              </a:rPr>
              <a:t>Publikacje</a:t>
            </a:r>
          </a:p>
        </p:txBody>
      </p:sp>
      <p:sp>
        <p:nvSpPr>
          <p:cNvPr id="55" name="Rettangolo con angoli arrotondati 54">
            <a:hlinkClick r:id="rId3"/>
            <a:extLst>
              <a:ext uri="{FF2B5EF4-FFF2-40B4-BE49-F238E27FC236}">
                <a16:creationId xmlns="" xmlns:a16="http://schemas.microsoft.com/office/drawing/2014/main" id="{49D06F5A-3872-204A-AB23-8A5682A9B9B4}"/>
              </a:ext>
            </a:extLst>
          </p:cNvPr>
          <p:cNvSpPr/>
          <p:nvPr/>
        </p:nvSpPr>
        <p:spPr>
          <a:xfrm>
            <a:off x="527940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7" name="TextBox 3">
            <a:extLst>
              <a:ext uri="{FF2B5EF4-FFF2-40B4-BE49-F238E27FC236}">
                <a16:creationId xmlns="" xmlns:a16="http://schemas.microsoft.com/office/drawing/2014/main" id="{98F7926A-C38F-3B49-82B8-FF6177DDCDBE}"/>
              </a:ext>
            </a:extLst>
          </p:cNvPr>
          <p:cNvSpPr txBox="1"/>
          <p:nvPr/>
        </p:nvSpPr>
        <p:spPr>
          <a:xfrm>
            <a:off x="2510363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 dirty="0">
                <a:solidFill>
                  <a:schemeClr val="accent1"/>
                </a:solidFill>
                <a:cs typeface="Trebuchet MS"/>
                <a:hlinkClick r:id="rId5"/>
              </a:rPr>
              <a:t>Materiały </a:t>
            </a:r>
            <a:r>
              <a:rPr lang="pl-PL" sz="1200" b="1" dirty="0" smtClean="0">
                <a:solidFill>
                  <a:schemeClr val="accent1"/>
                </a:solidFill>
                <a:cs typeface="Trebuchet MS"/>
                <a:hlinkClick r:id="rId5"/>
              </a:rPr>
              <a:t>do </a:t>
            </a:r>
            <a:r>
              <a:rPr lang="pl-PL" sz="1200" b="1" dirty="0">
                <a:solidFill>
                  <a:schemeClr val="accent1"/>
                </a:solidFill>
                <a:cs typeface="Trebuchet MS"/>
                <a:hlinkClick r:id="rId5"/>
              </a:rPr>
              <a:t>prowadzenia kampanii</a:t>
            </a:r>
          </a:p>
        </p:txBody>
      </p:sp>
      <p:sp>
        <p:nvSpPr>
          <p:cNvPr id="58" name="Rettangolo con angoli arrotondati 57">
            <a:hlinkClick r:id="rId5"/>
            <a:extLst>
              <a:ext uri="{FF2B5EF4-FFF2-40B4-BE49-F238E27FC236}">
                <a16:creationId xmlns="" xmlns:a16="http://schemas.microsoft.com/office/drawing/2014/main" id="{DB8FD88E-0D39-D04D-B0A7-3862772AC56A}"/>
              </a:ext>
            </a:extLst>
          </p:cNvPr>
          <p:cNvSpPr/>
          <p:nvPr/>
        </p:nvSpPr>
        <p:spPr>
          <a:xfrm>
            <a:off x="2510364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6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0" name="TextBox 3">
            <a:extLst>
              <a:ext uri="{FF2B5EF4-FFF2-40B4-BE49-F238E27FC236}">
                <a16:creationId xmlns="" xmlns:a16="http://schemas.microsoft.com/office/drawing/2014/main" id="{690F9809-BB40-C341-ACC1-FEAA13662006}"/>
              </a:ext>
            </a:extLst>
          </p:cNvPr>
          <p:cNvSpPr txBox="1"/>
          <p:nvPr/>
        </p:nvSpPr>
        <p:spPr>
          <a:xfrm>
            <a:off x="4492787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7"/>
              </a:rPr>
              <a:t>Zestaw narzędzi do prowadzenia kampanii</a:t>
            </a:r>
          </a:p>
        </p:txBody>
      </p:sp>
      <p:sp>
        <p:nvSpPr>
          <p:cNvPr id="61" name="Rettangolo con angoli arrotondati 60">
            <a:hlinkClick r:id="rId7"/>
            <a:extLst>
              <a:ext uri="{FF2B5EF4-FFF2-40B4-BE49-F238E27FC236}">
                <a16:creationId xmlns="" xmlns:a16="http://schemas.microsoft.com/office/drawing/2014/main" id="{11B59399-4BFF-904D-808C-8190F0C035F3}"/>
              </a:ext>
            </a:extLst>
          </p:cNvPr>
          <p:cNvSpPr/>
          <p:nvPr/>
        </p:nvSpPr>
        <p:spPr>
          <a:xfrm>
            <a:off x="4492788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8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3" name="TextBox 3">
            <a:extLst>
              <a:ext uri="{FF2B5EF4-FFF2-40B4-BE49-F238E27FC236}">
                <a16:creationId xmlns="" xmlns:a16="http://schemas.microsoft.com/office/drawing/2014/main" id="{1B5927A5-70D5-844A-ADD7-76625FDD4CB4}"/>
              </a:ext>
            </a:extLst>
          </p:cNvPr>
          <p:cNvSpPr txBox="1"/>
          <p:nvPr/>
        </p:nvSpPr>
        <p:spPr>
          <a:xfrm>
            <a:off x="6475212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 dirty="0">
                <a:solidFill>
                  <a:schemeClr val="accent1"/>
                </a:solidFill>
                <a:cs typeface="Trebuchet MS"/>
                <a:hlinkClick r:id="rId9"/>
              </a:rPr>
              <a:t>Filmy </a:t>
            </a:r>
            <a:r>
              <a:rPr lang="pl-PL" sz="1200" b="1" dirty="0" smtClean="0">
                <a:solidFill>
                  <a:schemeClr val="accent1"/>
                </a:solidFill>
                <a:cs typeface="Trebuchet MS"/>
                <a:hlinkClick r:id="rId9"/>
              </a:rPr>
              <a:t>z serii „Napo”</a:t>
            </a:r>
            <a:endParaRPr lang="pl-PL" sz="1200" b="1" dirty="0">
              <a:solidFill>
                <a:schemeClr val="accent1"/>
              </a:solidFill>
              <a:cs typeface="Trebuchet MS"/>
              <a:hlinkClick r:id="rId9"/>
            </a:endParaRPr>
          </a:p>
        </p:txBody>
      </p:sp>
      <p:sp>
        <p:nvSpPr>
          <p:cNvPr id="64" name="Rettangolo con angoli arrotondati 63">
            <a:hlinkClick r:id="rId9"/>
            <a:extLst>
              <a:ext uri="{FF2B5EF4-FFF2-40B4-BE49-F238E27FC236}">
                <a16:creationId xmlns="" xmlns:a16="http://schemas.microsoft.com/office/drawing/2014/main" id="{8F5E9510-F1D8-8F4D-A14F-AB3EADA8DCA5}"/>
              </a:ext>
            </a:extLst>
          </p:cNvPr>
          <p:cNvSpPr/>
          <p:nvPr/>
        </p:nvSpPr>
        <p:spPr>
          <a:xfrm>
            <a:off x="6475213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0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6" name="TextBox 3">
            <a:extLst>
              <a:ext uri="{FF2B5EF4-FFF2-40B4-BE49-F238E27FC236}">
                <a16:creationId xmlns="" xmlns:a16="http://schemas.microsoft.com/office/drawing/2014/main" id="{252EDFDC-DD85-7B4D-A2E4-5EE3AD9119D0}"/>
              </a:ext>
            </a:extLst>
          </p:cNvPr>
          <p:cNvSpPr txBox="1"/>
          <p:nvPr/>
        </p:nvSpPr>
        <p:spPr>
          <a:xfrm>
            <a:off x="527939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1"/>
              </a:rPr>
              <a:t>OSHwiki</a:t>
            </a:r>
          </a:p>
        </p:txBody>
      </p:sp>
      <p:sp>
        <p:nvSpPr>
          <p:cNvPr id="67" name="Rettangolo con angoli arrotondati 66">
            <a:hlinkClick r:id="rId11"/>
            <a:extLst>
              <a:ext uri="{FF2B5EF4-FFF2-40B4-BE49-F238E27FC236}">
                <a16:creationId xmlns="" xmlns:a16="http://schemas.microsoft.com/office/drawing/2014/main" id="{393E5697-88AB-1543-84E9-545014E09E6E}"/>
              </a:ext>
            </a:extLst>
          </p:cNvPr>
          <p:cNvSpPr/>
          <p:nvPr/>
        </p:nvSpPr>
        <p:spPr>
          <a:xfrm>
            <a:off x="527940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2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9" name="TextBox 3">
            <a:extLst>
              <a:ext uri="{FF2B5EF4-FFF2-40B4-BE49-F238E27FC236}">
                <a16:creationId xmlns="" xmlns:a16="http://schemas.microsoft.com/office/drawing/2014/main" id="{2DCF56B5-47AC-8B49-9297-751FD8A12126}"/>
              </a:ext>
            </a:extLst>
          </p:cNvPr>
          <p:cNvSpPr txBox="1"/>
          <p:nvPr/>
        </p:nvSpPr>
        <p:spPr>
          <a:xfrm>
            <a:off x="2510363" y="3998658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3"/>
              </a:rPr>
              <a:t>Praktyczne narzędzia</a:t>
            </a:r>
          </a:p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3"/>
              </a:rPr>
              <a:t>i wytyczne</a:t>
            </a:r>
          </a:p>
        </p:txBody>
      </p:sp>
      <p:sp>
        <p:nvSpPr>
          <p:cNvPr id="70" name="Rettangolo con angoli arrotondati 69">
            <a:hlinkClick r:id="rId13"/>
            <a:extLst>
              <a:ext uri="{FF2B5EF4-FFF2-40B4-BE49-F238E27FC236}">
                <a16:creationId xmlns="" xmlns:a16="http://schemas.microsoft.com/office/drawing/2014/main" id="{8DA707C4-F112-664C-AC3E-5475E6F2923B}"/>
              </a:ext>
            </a:extLst>
          </p:cNvPr>
          <p:cNvSpPr/>
          <p:nvPr/>
        </p:nvSpPr>
        <p:spPr>
          <a:xfrm>
            <a:off x="2510364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2" name="TextBox 3">
            <a:extLst>
              <a:ext uri="{FF2B5EF4-FFF2-40B4-BE49-F238E27FC236}">
                <a16:creationId xmlns="" xmlns:a16="http://schemas.microsoft.com/office/drawing/2014/main" id="{7C00CD0A-98F9-CB49-9F1F-1D053DD78889}"/>
              </a:ext>
            </a:extLst>
          </p:cNvPr>
          <p:cNvSpPr txBox="1"/>
          <p:nvPr/>
        </p:nvSpPr>
        <p:spPr>
          <a:xfrm>
            <a:off x="4492787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5"/>
              </a:rPr>
              <a:t>Studia przypadków</a:t>
            </a:r>
          </a:p>
        </p:txBody>
      </p:sp>
      <p:sp>
        <p:nvSpPr>
          <p:cNvPr id="73" name="Rettangolo con angoli arrotondati 72">
            <a:hlinkClick r:id="rId15"/>
            <a:extLst>
              <a:ext uri="{FF2B5EF4-FFF2-40B4-BE49-F238E27FC236}">
                <a16:creationId xmlns="" xmlns:a16="http://schemas.microsoft.com/office/drawing/2014/main" id="{87481864-AE44-D145-A947-37B1CEAD0459}"/>
              </a:ext>
            </a:extLst>
          </p:cNvPr>
          <p:cNvSpPr/>
          <p:nvPr/>
        </p:nvSpPr>
        <p:spPr>
          <a:xfrm>
            <a:off x="4492788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6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5" name="TextBox 3">
            <a:extLst>
              <a:ext uri="{FF2B5EF4-FFF2-40B4-BE49-F238E27FC236}">
                <a16:creationId xmlns="" xmlns:a16="http://schemas.microsoft.com/office/drawing/2014/main" id="{64E9984E-5735-8C4C-BC73-6A6C18D88CCB}"/>
              </a:ext>
            </a:extLst>
          </p:cNvPr>
          <p:cNvSpPr txBox="1"/>
          <p:nvPr/>
        </p:nvSpPr>
        <p:spPr>
          <a:xfrm>
            <a:off x="6475212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7"/>
              </a:rPr>
              <a:t>Przepisy prawne</a:t>
            </a:r>
          </a:p>
        </p:txBody>
      </p:sp>
      <p:sp>
        <p:nvSpPr>
          <p:cNvPr id="76" name="Rettangolo con angoli arrotondati 75">
            <a:hlinkClick r:id="rId17"/>
            <a:extLst>
              <a:ext uri="{FF2B5EF4-FFF2-40B4-BE49-F238E27FC236}">
                <a16:creationId xmlns="" xmlns:a16="http://schemas.microsoft.com/office/drawing/2014/main" id="{64EB01B3-5F3C-DC4B-97C3-0F5BE824D861}"/>
              </a:ext>
            </a:extLst>
          </p:cNvPr>
          <p:cNvSpPr/>
          <p:nvPr/>
        </p:nvSpPr>
        <p:spPr>
          <a:xfrm>
            <a:off x="6475213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8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23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39" y="-1"/>
            <a:ext cx="7481935" cy="635945"/>
          </a:xfrm>
        </p:spPr>
        <p:txBody>
          <a:bodyPr lIns="0" tIns="0" rIns="0" bIns="0"/>
          <a:lstStyle/>
          <a:p>
            <a:r>
              <a:rPr lang="pl-PL" sz="2400" dirty="0"/>
              <a:t>Jak wziąć udział w kampanii?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="" xmlns:a16="http://schemas.microsoft.com/office/drawing/2014/main" id="{AACEA93C-4F34-8647-9D05-C55D7036EF4C}"/>
              </a:ext>
            </a:extLst>
          </p:cNvPr>
          <p:cNvSpPr txBox="1"/>
          <p:nvPr/>
        </p:nvSpPr>
        <p:spPr>
          <a:xfrm>
            <a:off x="1519151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3"/>
              </a:rPr>
              <a:t>Europejski Tydzień</a:t>
            </a:r>
          </a:p>
        </p:txBody>
      </p:sp>
      <p:sp>
        <p:nvSpPr>
          <p:cNvPr id="24" name="Rettangolo con angoli arrotondati 23">
            <a:hlinkClick r:id="rId3"/>
            <a:extLst>
              <a:ext uri="{FF2B5EF4-FFF2-40B4-BE49-F238E27FC236}">
                <a16:creationId xmlns="" xmlns:a16="http://schemas.microsoft.com/office/drawing/2014/main" id="{5AB30924-049C-754A-85DB-28FDEBBF444E}"/>
              </a:ext>
            </a:extLst>
          </p:cNvPr>
          <p:cNvSpPr/>
          <p:nvPr/>
        </p:nvSpPr>
        <p:spPr>
          <a:xfrm>
            <a:off x="1519152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4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TextBox 3">
            <a:extLst>
              <a:ext uri="{FF2B5EF4-FFF2-40B4-BE49-F238E27FC236}">
                <a16:creationId xmlns="" xmlns:a16="http://schemas.microsoft.com/office/drawing/2014/main" id="{9E26C0B7-D8D4-1A45-8EF6-5E10DFF345A8}"/>
              </a:ext>
            </a:extLst>
          </p:cNvPr>
          <p:cNvSpPr txBox="1"/>
          <p:nvPr/>
        </p:nvSpPr>
        <p:spPr>
          <a:xfrm>
            <a:off x="3501575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5"/>
              </a:rPr>
              <a:t>Partnerstwo w ramach kampanii</a:t>
            </a:r>
          </a:p>
        </p:txBody>
      </p:sp>
      <p:sp>
        <p:nvSpPr>
          <p:cNvPr id="26" name="Rettangolo con angoli arrotondati 25">
            <a:hlinkClick r:id="rId5"/>
            <a:extLst>
              <a:ext uri="{FF2B5EF4-FFF2-40B4-BE49-F238E27FC236}">
                <a16:creationId xmlns="" xmlns:a16="http://schemas.microsoft.com/office/drawing/2014/main" id="{C46D7997-6A76-5644-92CD-9EB9B7F4206B}"/>
              </a:ext>
            </a:extLst>
          </p:cNvPr>
          <p:cNvSpPr/>
          <p:nvPr/>
        </p:nvSpPr>
        <p:spPr>
          <a:xfrm>
            <a:off x="3501576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6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extBox 3">
            <a:extLst>
              <a:ext uri="{FF2B5EF4-FFF2-40B4-BE49-F238E27FC236}">
                <a16:creationId xmlns="" xmlns:a16="http://schemas.microsoft.com/office/drawing/2014/main" id="{BC3D7309-1FAD-C248-860C-FFF503EBA0D6}"/>
              </a:ext>
            </a:extLst>
          </p:cNvPr>
          <p:cNvSpPr txBox="1"/>
          <p:nvPr/>
        </p:nvSpPr>
        <p:spPr>
          <a:xfrm>
            <a:off x="5483999" y="221171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 dirty="0">
                <a:solidFill>
                  <a:schemeClr val="accent1"/>
                </a:solidFill>
                <a:cs typeface="Trebuchet MS"/>
                <a:hlinkClick r:id="rId7"/>
              </a:rPr>
              <a:t>Konkurs </a:t>
            </a:r>
            <a:r>
              <a:rPr lang="pl-PL" sz="1200" b="1" dirty="0" smtClean="0">
                <a:solidFill>
                  <a:schemeClr val="accent1"/>
                </a:solidFill>
                <a:cs typeface="Trebuchet MS"/>
                <a:hlinkClick r:id="rId7"/>
              </a:rPr>
              <a:t>Dobrych </a:t>
            </a:r>
            <a:r>
              <a:rPr lang="pl-PL" sz="1200" b="1" dirty="0">
                <a:solidFill>
                  <a:schemeClr val="accent1"/>
                </a:solidFill>
                <a:cs typeface="Trebuchet MS"/>
                <a:hlinkClick r:id="rId7"/>
              </a:rPr>
              <a:t>P</a:t>
            </a:r>
            <a:r>
              <a:rPr lang="pl-PL" sz="1200" b="1" dirty="0" smtClean="0">
                <a:solidFill>
                  <a:schemeClr val="accent1"/>
                </a:solidFill>
                <a:cs typeface="Trebuchet MS"/>
                <a:hlinkClick r:id="rId7"/>
              </a:rPr>
              <a:t>raktyk</a:t>
            </a:r>
            <a:endParaRPr lang="pl-PL" sz="1200" b="1" dirty="0">
              <a:solidFill>
                <a:schemeClr val="accent1"/>
              </a:solidFill>
              <a:cs typeface="Trebuchet MS"/>
              <a:hlinkClick r:id="rId7"/>
            </a:endParaRPr>
          </a:p>
        </p:txBody>
      </p:sp>
      <p:sp>
        <p:nvSpPr>
          <p:cNvPr id="28" name="Rettangolo con angoli arrotondati 27">
            <a:hlinkClick r:id="rId7"/>
            <a:extLst>
              <a:ext uri="{FF2B5EF4-FFF2-40B4-BE49-F238E27FC236}">
                <a16:creationId xmlns="" xmlns:a16="http://schemas.microsoft.com/office/drawing/2014/main" id="{218E440A-5518-564C-9FAD-CD3E3460EC92}"/>
              </a:ext>
            </a:extLst>
          </p:cNvPr>
          <p:cNvSpPr/>
          <p:nvPr/>
        </p:nvSpPr>
        <p:spPr>
          <a:xfrm>
            <a:off x="5484000" y="109557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8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9" name="TextBox 3">
            <a:extLst>
              <a:ext uri="{FF2B5EF4-FFF2-40B4-BE49-F238E27FC236}">
                <a16:creationId xmlns="" xmlns:a16="http://schemas.microsoft.com/office/drawing/2014/main" id="{C45F702A-F941-2242-B4CC-5E135CA46652}"/>
              </a:ext>
            </a:extLst>
          </p:cNvPr>
          <p:cNvSpPr txBox="1"/>
          <p:nvPr/>
        </p:nvSpPr>
        <p:spPr>
          <a:xfrm>
            <a:off x="527939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9"/>
              </a:rPr>
              <a:t>Zestaw narzędzi do prowadzenia kampanii</a:t>
            </a:r>
          </a:p>
        </p:txBody>
      </p:sp>
      <p:sp>
        <p:nvSpPr>
          <p:cNvPr id="30" name="Rettangolo con angoli arrotondati 29">
            <a:hlinkClick r:id="rId9"/>
            <a:extLst>
              <a:ext uri="{FF2B5EF4-FFF2-40B4-BE49-F238E27FC236}">
                <a16:creationId xmlns="" xmlns:a16="http://schemas.microsoft.com/office/drawing/2014/main" id="{C9E63BB8-81BA-CA46-8D22-912A07C8706A}"/>
              </a:ext>
            </a:extLst>
          </p:cNvPr>
          <p:cNvSpPr/>
          <p:nvPr/>
        </p:nvSpPr>
        <p:spPr>
          <a:xfrm>
            <a:off x="527940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0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TextBox 3">
            <a:extLst>
              <a:ext uri="{FF2B5EF4-FFF2-40B4-BE49-F238E27FC236}">
                <a16:creationId xmlns="" xmlns:a16="http://schemas.microsoft.com/office/drawing/2014/main" id="{F682761C-A262-B542-A175-60A9B90879FF}"/>
              </a:ext>
            </a:extLst>
          </p:cNvPr>
          <p:cNvSpPr txBox="1"/>
          <p:nvPr/>
        </p:nvSpPr>
        <p:spPr>
          <a:xfrm>
            <a:off x="2510363" y="3921964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1"/>
              </a:rPr>
              <a:t>Materiały do prowadzenia kampanii</a:t>
            </a:r>
          </a:p>
        </p:txBody>
      </p:sp>
      <p:sp>
        <p:nvSpPr>
          <p:cNvPr id="32" name="Rettangolo con angoli arrotondati 31">
            <a:hlinkClick r:id="rId11"/>
            <a:extLst>
              <a:ext uri="{FF2B5EF4-FFF2-40B4-BE49-F238E27FC236}">
                <a16:creationId xmlns="" xmlns:a16="http://schemas.microsoft.com/office/drawing/2014/main" id="{3D6A1172-F7BC-8044-88EC-412029693673}"/>
              </a:ext>
            </a:extLst>
          </p:cNvPr>
          <p:cNvSpPr/>
          <p:nvPr/>
        </p:nvSpPr>
        <p:spPr>
          <a:xfrm>
            <a:off x="2510364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2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3" name="TextBox 3">
            <a:extLst>
              <a:ext uri="{FF2B5EF4-FFF2-40B4-BE49-F238E27FC236}">
                <a16:creationId xmlns="" xmlns:a16="http://schemas.microsoft.com/office/drawing/2014/main" id="{A218E24A-669C-8443-A2D1-EE4317507E6F}"/>
              </a:ext>
            </a:extLst>
          </p:cNvPr>
          <p:cNvSpPr txBox="1"/>
          <p:nvPr/>
        </p:nvSpPr>
        <p:spPr>
          <a:xfrm>
            <a:off x="4492787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>
                <a:solidFill>
                  <a:schemeClr val="accent1"/>
                </a:solidFill>
                <a:cs typeface="Trebuchet MS"/>
                <a:hlinkClick r:id="rId13"/>
              </a:rPr>
              <a:t>Wydarzenia</a:t>
            </a:r>
          </a:p>
        </p:txBody>
      </p:sp>
      <p:sp>
        <p:nvSpPr>
          <p:cNvPr id="34" name="Rettangolo con angoli arrotondati 33">
            <a:hlinkClick r:id="rId13"/>
            <a:extLst>
              <a:ext uri="{FF2B5EF4-FFF2-40B4-BE49-F238E27FC236}">
                <a16:creationId xmlns="" xmlns:a16="http://schemas.microsoft.com/office/drawing/2014/main" id="{F0350AF5-6140-BB43-BFBF-D94C4392F467}"/>
              </a:ext>
            </a:extLst>
          </p:cNvPr>
          <p:cNvSpPr/>
          <p:nvPr/>
        </p:nvSpPr>
        <p:spPr>
          <a:xfrm>
            <a:off x="4492788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4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TextBox 3">
            <a:extLst>
              <a:ext uri="{FF2B5EF4-FFF2-40B4-BE49-F238E27FC236}">
                <a16:creationId xmlns="" xmlns:a16="http://schemas.microsoft.com/office/drawing/2014/main" id="{D1F14980-EF38-9F43-BC06-25F35914E1E1}"/>
              </a:ext>
            </a:extLst>
          </p:cNvPr>
          <p:cNvSpPr txBox="1"/>
          <p:nvPr/>
        </p:nvSpPr>
        <p:spPr>
          <a:xfrm>
            <a:off x="6475212" y="3936300"/>
            <a:ext cx="1667796" cy="26897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1200" b="1" dirty="0" smtClean="0">
                <a:solidFill>
                  <a:schemeClr val="accent1"/>
                </a:solidFill>
                <a:cs typeface="Trebuchet MS"/>
                <a:hlinkClick r:id="rId15"/>
              </a:rPr>
              <a:t>Poświadczenie  </a:t>
            </a:r>
            <a:r>
              <a:rPr lang="pl-PL" sz="1200" b="1" dirty="0">
                <a:solidFill>
                  <a:schemeClr val="accent1"/>
                </a:solidFill>
                <a:cs typeface="Trebuchet MS"/>
                <a:hlinkClick r:id="rId15"/>
              </a:rPr>
              <a:t>uczestnictwa</a:t>
            </a:r>
          </a:p>
        </p:txBody>
      </p:sp>
      <p:sp>
        <p:nvSpPr>
          <p:cNvPr id="36" name="Rettangolo con angoli arrotondati 35">
            <a:hlinkClick r:id="rId15"/>
            <a:extLst>
              <a:ext uri="{FF2B5EF4-FFF2-40B4-BE49-F238E27FC236}">
                <a16:creationId xmlns="" xmlns:a16="http://schemas.microsoft.com/office/drawing/2014/main" id="{EAE1D457-1B09-2543-B3F9-58A68F4CC5BC}"/>
              </a:ext>
            </a:extLst>
          </p:cNvPr>
          <p:cNvSpPr/>
          <p:nvPr/>
        </p:nvSpPr>
        <p:spPr>
          <a:xfrm>
            <a:off x="6475213" y="2820162"/>
            <a:ext cx="1667796" cy="973423"/>
          </a:xfrm>
          <a:prstGeom prst="roundRect">
            <a:avLst>
              <a:gd name="adj" fmla="val 11563"/>
            </a:avLst>
          </a:prstGeom>
          <a:blipFill>
            <a:blip r:embed="rId16"/>
            <a:stretch>
              <a:fillRect/>
            </a:stretch>
          </a:blipFill>
          <a:ln w="38100">
            <a:solidFill>
              <a:srgbClr val="ACC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50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0"/>
            <a:ext cx="6840562" cy="665308"/>
          </a:xfrm>
        </p:spPr>
        <p:txBody>
          <a:bodyPr lIns="0" tIns="0" rIns="0" bIns="0"/>
          <a:lstStyle/>
          <a:p>
            <a:pPr>
              <a:lnSpc>
                <a:spcPts val="2000"/>
              </a:lnSpc>
            </a:pPr>
            <a:r>
              <a:rPr lang="pl-PL" sz="2400" dirty="0"/>
              <a:t>Dołącz do kampanii </a:t>
            </a:r>
            <a:r>
              <a:rPr lang="pl-PL" sz="2400" dirty="0" smtClean="0"/>
              <a:t>„</a:t>
            </a:r>
            <a:r>
              <a:rPr lang="pl-PL" sz="2400" dirty="0"/>
              <a:t>Dźwigaj z </a:t>
            </a:r>
            <a:r>
              <a:rPr lang="pl-PL" sz="2400" dirty="0" smtClean="0"/>
              <a:t>głową”!</a:t>
            </a:r>
            <a:endParaRPr lang="pl-PL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7534"/>
            <a:ext cx="7180579" cy="40390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001" y="843558"/>
            <a:ext cx="8284450" cy="3645000"/>
          </a:xfrm>
        </p:spPr>
        <p:txBody>
          <a:bodyPr>
            <a:normAutofit/>
          </a:bodyPr>
          <a:lstStyle/>
          <a:p>
            <a:pPr>
              <a:buSzPct val="120000"/>
              <a:buBlip>
                <a:blip r:embed="rId4"/>
              </a:buBlip>
            </a:pPr>
            <a:r>
              <a:rPr lang="pl-PL" sz="1600" dirty="0">
                <a:solidFill>
                  <a:schemeClr val="accent1"/>
                </a:solidFill>
              </a:rPr>
              <a:t>Więcej informacji można znaleźć na stronie internetowej kampanii:</a:t>
            </a:r>
          </a:p>
          <a:p>
            <a:pPr marL="189000" lvl="1" indent="0">
              <a:buSzPct val="120000"/>
              <a:buNone/>
            </a:pPr>
            <a:r>
              <a:rPr lang="pl-PL" sz="1600" b="1" dirty="0">
                <a:solidFill>
                  <a:schemeClr val="accent1"/>
                </a:solidFill>
                <a:hlinkClick r:id="rId5"/>
              </a:rPr>
              <a:t>www.healthy-workplaces.eu</a:t>
            </a:r>
          </a:p>
          <a:p>
            <a:pPr lvl="1">
              <a:buSzPct val="120000"/>
              <a:buBlip>
                <a:blip r:embed="rId4"/>
              </a:buBlip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4"/>
              </a:buBlip>
            </a:pPr>
            <a:r>
              <a:rPr lang="pl-PL" sz="1600" dirty="0" smtClean="0">
                <a:solidFill>
                  <a:schemeClr val="accent1"/>
                </a:solidFill>
              </a:rPr>
              <a:t>Zaprenumeruj </a:t>
            </a:r>
            <a:r>
              <a:rPr lang="pl-PL" sz="1600" dirty="0">
                <a:solidFill>
                  <a:schemeClr val="accent1"/>
                </a:solidFill>
              </a:rPr>
              <a:t>biuletyn </a:t>
            </a:r>
            <a:r>
              <a:rPr lang="pl-PL" sz="1600" dirty="0" smtClean="0">
                <a:solidFill>
                  <a:schemeClr val="accent1"/>
                </a:solidFill>
              </a:rPr>
              <a:t>nt.</a:t>
            </a:r>
            <a:r>
              <a:rPr lang="pl-PL" sz="1600" dirty="0">
                <a:solidFill>
                  <a:schemeClr val="accent1"/>
                </a:solidFill>
              </a:rPr>
              <a:t> kampanii:</a:t>
            </a:r>
          </a:p>
          <a:p>
            <a:pPr marL="189000" lvl="1" indent="0">
              <a:buSzPct val="120000"/>
              <a:buNone/>
            </a:pPr>
            <a:r>
              <a:rPr lang="pl-PL" sz="1600" b="1" u="sng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https://healthy-workplaces.eu/en/healthy-workplaces-newsletter</a:t>
            </a:r>
          </a:p>
          <a:p>
            <a:pPr lvl="1">
              <a:buSzPct val="120000"/>
              <a:buBlip>
                <a:blip r:embed="rId4"/>
              </a:buBlip>
            </a:pPr>
            <a:endParaRPr lang="en-US" sz="1600" b="1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4"/>
              </a:buBlip>
            </a:pPr>
            <a:r>
              <a:rPr lang="pl-PL" sz="1600" dirty="0">
                <a:solidFill>
                  <a:schemeClr val="accent1"/>
                </a:solidFill>
              </a:rPr>
              <a:t>Śledź aktualne informacje o działaniach i wydarzeniach w mediach społecznościowych:</a:t>
            </a:r>
          </a:p>
          <a:p>
            <a:pPr marL="0" indent="0">
              <a:buSzPct val="120000"/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buSzPct val="120000"/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buSzPct val="120000"/>
              <a:buBlip>
                <a:blip r:embed="rId4"/>
              </a:buBlip>
            </a:pPr>
            <a:r>
              <a:rPr lang="pl-PL" sz="1600" dirty="0">
                <a:solidFill>
                  <a:schemeClr val="accent1"/>
                </a:solidFill>
              </a:rPr>
              <a:t>Dowiedz się o wydarzeniach w swoim kraju we właściwym krajowym punkcie centralnym:</a:t>
            </a:r>
          </a:p>
          <a:p>
            <a:pPr marL="189000" lvl="1" indent="0">
              <a:buSzPct val="120000"/>
              <a:buNone/>
            </a:pPr>
            <a:r>
              <a:rPr lang="pl-PL" sz="1600" b="1" u="sng" dirty="0">
                <a:solidFill>
                  <a:schemeClr val="accent1"/>
                </a:solidFill>
              </a:rPr>
              <a:t>https://healthy-workplaces.eu/en/campaign-partners/national-focal-points</a:t>
            </a:r>
          </a:p>
        </p:txBody>
      </p:sp>
      <p:pic>
        <p:nvPicPr>
          <p:cNvPr id="6" name="Picture 14" descr="https://g.twimg.com/Twitter_logo_blue.png">
            <a:hlinkClick r:id="rId7"/>
            <a:extLst>
              <a:ext uri="{FF2B5EF4-FFF2-40B4-BE49-F238E27FC236}">
                <a16:creationId xmlns="" xmlns:a16="http://schemas.microsoft.com/office/drawing/2014/main" id="{D3E089A8-B42F-BE4F-A861-7BCC1F2CB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464" y="3075806"/>
            <a:ext cx="354287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fbcdn-sphotos-b-a.akamaihd.net/hphotos-ak-xap1/t31.0-8/1271084_10152203108461729_809245696_o.png?dl=1">
            <a:hlinkClick r:id="rId9"/>
            <a:extLst>
              <a:ext uri="{FF2B5EF4-FFF2-40B4-BE49-F238E27FC236}">
                <a16:creationId xmlns="" xmlns:a16="http://schemas.microsoft.com/office/drawing/2014/main" id="{58B762EE-C070-0F4F-B862-66BE1D7E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895" y="307580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lh4.googleusercontent.com/9Difi9bypu9-FoUsfFWpX6odYLLjXQk_q0aPxZBSFynecMOSLoKRKWRWIfZdXRGOdXMZCahrLBG6vWrwIeT-A26iDjTucgFVCP0Fuzr79BHW5kLJ3sw">
            <a:hlinkClick r:id="rId11"/>
            <a:extLst>
              <a:ext uri="{FF2B5EF4-FFF2-40B4-BE49-F238E27FC236}">
                <a16:creationId xmlns="" xmlns:a16="http://schemas.microsoft.com/office/drawing/2014/main" id="{DE27942B-F58C-0648-B346-E78565C2B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3071" y="307580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cincoaescomunicacion.com/wp-content/uploads/2013/11/linkedin-3.jpg">
            <a:hlinkClick r:id="rId13"/>
            <a:extLst>
              <a:ext uri="{FF2B5EF4-FFF2-40B4-BE49-F238E27FC236}">
                <a16:creationId xmlns="" xmlns:a16="http://schemas.microsoft.com/office/drawing/2014/main" id="{C9029C70-40FF-9445-8577-70D817EA7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247" y="3075806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o 14">
            <a:extLst>
              <a:ext uri="{FF2B5EF4-FFF2-40B4-BE49-F238E27FC236}">
                <a16:creationId xmlns="" xmlns:a16="http://schemas.microsoft.com/office/drawing/2014/main" id="{0388CFF4-22DC-564E-AEE6-A3C3FAC44CCF}"/>
              </a:ext>
            </a:extLst>
          </p:cNvPr>
          <p:cNvGrpSpPr/>
          <p:nvPr/>
        </p:nvGrpSpPr>
        <p:grpSpPr>
          <a:xfrm rot="704466">
            <a:off x="7250414" y="632039"/>
            <a:ext cx="1699955" cy="1785428"/>
            <a:chOff x="4921269" y="-1388222"/>
            <a:chExt cx="2273300" cy="2387600"/>
          </a:xfrm>
        </p:grpSpPr>
        <p:pic>
          <p:nvPicPr>
            <p:cNvPr id="12" name="Immagine 11">
              <a:extLst>
                <a:ext uri="{FF2B5EF4-FFF2-40B4-BE49-F238E27FC236}">
                  <a16:creationId xmlns="" xmlns:a16="http://schemas.microsoft.com/office/drawing/2014/main" id="{221ACE0B-D1BE-F24B-8EAD-069F63F57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269" y="-1388222"/>
              <a:ext cx="2273300" cy="2387600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="" xmlns:a16="http://schemas.microsoft.com/office/drawing/2014/main" id="{4909E122-8126-7748-9F57-56B48E9DA9C5}"/>
                </a:ext>
              </a:extLst>
            </p:cNvPr>
            <p:cNvSpPr txBox="1"/>
            <p:nvPr/>
          </p:nvSpPr>
          <p:spPr>
            <a:xfrm>
              <a:off x="4932040" y="-351729"/>
              <a:ext cx="2016224" cy="55825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</a:rPr>
                <a:t>2020</a:t>
              </a:r>
            </a:p>
            <a:p>
              <a:pPr algn="ctr"/>
              <a:r>
                <a:rPr lang="pl-PL" b="1">
                  <a:solidFill>
                    <a:schemeClr val="accent1"/>
                  </a:solidFill>
                </a:rPr>
                <a:t>październik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="" xmlns:a16="http://schemas.microsoft.com/office/drawing/2014/main" id="{1C202612-45C3-614B-8BCA-84796AFFC35F}"/>
                </a:ext>
              </a:extLst>
            </p:cNvPr>
            <p:cNvSpPr txBox="1"/>
            <p:nvPr/>
          </p:nvSpPr>
          <p:spPr>
            <a:xfrm>
              <a:off x="4941522" y="310347"/>
              <a:ext cx="2028485" cy="5762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400" b="1">
                  <a:solidFill>
                    <a:srgbClr val="ACC700"/>
                  </a:solidFill>
                </a:rPr>
                <a:t>POCZĄTEK KAMPANII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915816" y="3056061"/>
            <a:ext cx="21836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b="1">
                <a:solidFill>
                  <a:srgbClr val="ACC700"/>
                </a:solidFill>
              </a:rPr>
              <a:t>#EUhealthyworkplaces </a:t>
            </a:r>
          </a:p>
        </p:txBody>
      </p:sp>
    </p:spTree>
    <p:extLst>
      <p:ext uri="{BB962C8B-B14F-4D97-AF65-F5344CB8AC3E}">
        <p14:creationId xmlns:p14="http://schemas.microsoft.com/office/powerpoint/2010/main" val="180339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915988"/>
            <a:ext cx="5706173" cy="3312368"/>
          </a:xfrm>
        </p:spPr>
        <p:txBody>
          <a:bodyPr lIns="0" tIns="0" rIns="0" bIns="0">
            <a:noAutofit/>
          </a:bodyPr>
          <a:lstStyle/>
          <a:p>
            <a:r>
              <a:rPr lang="pl-PL" sz="1800" dirty="0"/>
              <a:t>Na czym polega problem?</a:t>
            </a:r>
          </a:p>
          <a:p>
            <a:r>
              <a:rPr lang="pl-PL" sz="1800" dirty="0" smtClean="0"/>
              <a:t>Części ciała narażone </a:t>
            </a:r>
            <a:r>
              <a:rPr lang="pl-PL" sz="1800" dirty="0"/>
              <a:t>na zaburzenia układu mięśniowo-szkieletowego</a:t>
            </a:r>
          </a:p>
          <a:p>
            <a:r>
              <a:rPr lang="pl-PL" sz="1800" dirty="0"/>
              <a:t>Czym są zaburzenia układu mięśniowo-szkieletowego związane z pracą?</a:t>
            </a:r>
          </a:p>
          <a:p>
            <a:r>
              <a:rPr lang="pl-PL" sz="1800" dirty="0"/>
              <a:t>Radzenie sobie z zaburzeniami układu mięśniowo-szkieletowego</a:t>
            </a:r>
          </a:p>
          <a:p>
            <a:r>
              <a:rPr lang="pl-PL" sz="1800" dirty="0"/>
              <a:t>Zagrożenia i zapobieganie</a:t>
            </a:r>
          </a:p>
          <a:p>
            <a:r>
              <a:rPr lang="pl-PL" sz="1800" dirty="0"/>
              <a:t>EU-OSHA i partnerzy kampanii</a:t>
            </a:r>
          </a:p>
          <a:p>
            <a:r>
              <a:rPr lang="pl-PL" sz="1800" dirty="0"/>
              <a:t>Narzędzia i zasoby związane z kampanią </a:t>
            </a:r>
          </a:p>
          <a:p>
            <a:r>
              <a:rPr lang="pl-PL" sz="1800" dirty="0"/>
              <a:t>Jak wziąć udział w kampanii?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208" y="1347614"/>
            <a:ext cx="2358229" cy="285741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="" xmlns:a16="http://schemas.microsoft.com/office/drawing/2014/main" id="{FE67E1C7-DA33-3742-8620-2EC6C9701E0F}"/>
              </a:ext>
            </a:extLst>
          </p:cNvPr>
          <p:cNvSpPr txBox="1">
            <a:spLocks/>
          </p:cNvSpPr>
          <p:nvPr/>
        </p:nvSpPr>
        <p:spPr>
          <a:xfrm>
            <a:off x="539750" y="0"/>
            <a:ext cx="7470122" cy="6995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/>
              <a:t>Informacje ogólne</a:t>
            </a:r>
          </a:p>
        </p:txBody>
      </p:sp>
    </p:spTree>
    <p:extLst>
      <p:ext uri="{BB962C8B-B14F-4D97-AF65-F5344CB8AC3E}">
        <p14:creationId xmlns:p14="http://schemas.microsoft.com/office/powerpoint/2010/main" val="292929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15988"/>
            <a:ext cx="3168154" cy="287610"/>
          </a:xfrm>
        </p:spPr>
        <p:txBody>
          <a:bodyPr lIns="0" tIns="0" rIns="0" bIns="0"/>
          <a:lstStyle/>
          <a:p>
            <a:r>
              <a:rPr lang="pl-PL" sz="1400" dirty="0">
                <a:solidFill>
                  <a:srgbClr val="ACC700"/>
                </a:solidFill>
              </a:rPr>
              <a:t>EU-OSHA, ESENER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95536" y="1275606"/>
            <a:ext cx="4248472" cy="2922473"/>
          </a:xfrm>
        </p:spPr>
        <p:txBody>
          <a:bodyPr vert="horz" lIns="0" tIns="0" rIns="0" bIns="0" rtlCol="0" anchor="t" anchorCtr="0">
            <a:noAutofit/>
          </a:bodyPr>
          <a:lstStyle/>
          <a:p>
            <a:pPr defTabSz="257175">
              <a:spcBef>
                <a:spcPts val="338"/>
              </a:spcBef>
            </a:pPr>
            <a:r>
              <a:rPr lang="pl-PL" sz="1800" dirty="0" smtClean="0"/>
              <a:t>Zaburzenia układu mięśniowo – szkieletowego wskutek: </a:t>
            </a:r>
            <a:endParaRPr lang="pl-PL" sz="1800" dirty="0"/>
          </a:p>
          <a:p>
            <a:pPr marL="342900" indent="-342900" defTabSz="257175">
              <a:spcBef>
                <a:spcPts val="338"/>
              </a:spcBef>
              <a:buFont typeface="Arial" panose="020B0604020202020204" pitchFamily="34" charset="0"/>
              <a:buChar char="•"/>
            </a:pPr>
            <a:r>
              <a:rPr lang="pl-PL" sz="1800" dirty="0" smtClean="0"/>
              <a:t>wykonywania powtarzalnych ruchów </a:t>
            </a:r>
            <a:r>
              <a:rPr lang="pl-PL" sz="1800" dirty="0"/>
              <a:t>rąk i ramion</a:t>
            </a:r>
          </a:p>
          <a:p>
            <a:pPr marL="342900" indent="-342900" defTabSz="257175">
              <a:spcBef>
                <a:spcPts val="338"/>
              </a:spcBef>
              <a:buFont typeface="Arial" panose="020B0604020202020204" pitchFamily="34" charset="0"/>
              <a:buChar char="•"/>
            </a:pPr>
            <a:r>
              <a:rPr lang="pl-PL" sz="1800" dirty="0" smtClean="0"/>
              <a:t>długotrwałego siedzenia</a:t>
            </a:r>
            <a:endParaRPr lang="pl-PL" sz="1800" dirty="0"/>
          </a:p>
          <a:p>
            <a:pPr marL="342900" indent="-342900" defTabSz="257175">
              <a:spcBef>
                <a:spcPts val="338"/>
              </a:spcBef>
              <a:buFont typeface="Arial" panose="020B0604020202020204" pitchFamily="34" charset="0"/>
              <a:buChar char="•"/>
            </a:pPr>
            <a:r>
              <a:rPr lang="pl-PL" sz="1800" dirty="0" smtClean="0"/>
              <a:t>podnoszenia </a:t>
            </a:r>
            <a:r>
              <a:rPr lang="pl-PL" sz="1800" dirty="0"/>
              <a:t>lub </a:t>
            </a:r>
            <a:r>
              <a:rPr lang="pl-PL" sz="1800" dirty="0" smtClean="0"/>
              <a:t>przenoszenia </a:t>
            </a:r>
            <a:r>
              <a:rPr lang="pl-PL" sz="1800" dirty="0"/>
              <a:t>osób lub </a:t>
            </a:r>
            <a:r>
              <a:rPr lang="pl-PL" sz="1800" dirty="0" smtClean="0"/>
              <a:t>ciężarów</a:t>
            </a:r>
          </a:p>
          <a:p>
            <a:pPr defTabSz="257175">
              <a:spcBef>
                <a:spcPts val="338"/>
              </a:spcBef>
            </a:pPr>
            <a:r>
              <a:rPr lang="pl-PL" sz="1800" dirty="0"/>
              <a:t>s</a:t>
            </a:r>
            <a:r>
              <a:rPr lang="pl-PL" sz="1800" dirty="0" smtClean="0"/>
              <a:t>tanowią 3/4 </a:t>
            </a:r>
            <a:r>
              <a:rPr lang="pl-PL" sz="1800" dirty="0"/>
              <a:t>czynników ryzyka </a:t>
            </a:r>
            <a:r>
              <a:rPr lang="pl-PL" sz="1800" dirty="0" smtClean="0"/>
              <a:t>najczęściej wskazywanych w </a:t>
            </a:r>
            <a:r>
              <a:rPr lang="pl-PL" sz="1800" dirty="0"/>
              <a:t>odniesieniu do bezpieczeństwa </a:t>
            </a:r>
            <a:r>
              <a:rPr lang="pl-PL" sz="1800" dirty="0" smtClean="0"/>
              <a:t>pracy </a:t>
            </a:r>
          </a:p>
          <a:p>
            <a:pPr defTabSz="257175">
              <a:spcBef>
                <a:spcPts val="338"/>
              </a:spcBef>
            </a:pPr>
            <a:r>
              <a:rPr lang="pl-PL" sz="1800" dirty="0" smtClean="0"/>
              <a:t>i zdrowia pracowników.  </a:t>
            </a:r>
            <a:endParaRPr lang="pl-PL" sz="1800" dirty="0"/>
          </a:p>
          <a:p>
            <a:pPr marL="342900" indent="-342900" defTabSz="257175">
              <a:spcBef>
                <a:spcPts val="338"/>
              </a:spcBef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87F3F53-F634-B04E-B8FC-4FC25901A911}"/>
              </a:ext>
            </a:extLst>
          </p:cNvPr>
          <p:cNvSpPr txBox="1">
            <a:spLocks/>
          </p:cNvSpPr>
          <p:nvPr/>
        </p:nvSpPr>
        <p:spPr>
          <a:xfrm>
            <a:off x="539750" y="0"/>
            <a:ext cx="7470122" cy="6995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/>
              <a:t>Na czym polega problem?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14333" y="1203598"/>
            <a:ext cx="3430075" cy="3168377"/>
            <a:chOff x="4526301" y="1203598"/>
            <a:chExt cx="3430075" cy="3168377"/>
          </a:xfrm>
        </p:grpSpPr>
        <p:pic>
          <p:nvPicPr>
            <p:cNvPr id="27" name="Immagine 26">
              <a:extLst>
                <a:ext uri="{FF2B5EF4-FFF2-40B4-BE49-F238E27FC236}">
                  <a16:creationId xmlns="" xmlns:a16="http://schemas.microsoft.com/office/drawing/2014/main" id="{DC426717-A75C-0F45-9C25-9E8D895F1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6301" y="1203598"/>
              <a:ext cx="977259" cy="1512167"/>
            </a:xfrm>
            <a:prstGeom prst="rect">
              <a:avLst/>
            </a:prstGeom>
          </p:spPr>
        </p:pic>
        <p:pic>
          <p:nvPicPr>
            <p:cNvPr id="20" name="Immagine 19">
              <a:extLst>
                <a:ext uri="{FF2B5EF4-FFF2-40B4-BE49-F238E27FC236}">
                  <a16:creationId xmlns="" xmlns:a16="http://schemas.microsoft.com/office/drawing/2014/main" id="{2F2A8ADF-9A25-3041-9AD5-C8B8F2E6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55529" y="1203598"/>
              <a:ext cx="2300847" cy="1512167"/>
            </a:xfrm>
            <a:prstGeom prst="rect">
              <a:avLst/>
            </a:prstGeom>
          </p:spPr>
        </p:pic>
        <p:pic>
          <p:nvPicPr>
            <p:cNvPr id="29" name="Immagine 28">
              <a:extLst>
                <a:ext uri="{FF2B5EF4-FFF2-40B4-BE49-F238E27FC236}">
                  <a16:creationId xmlns="" xmlns:a16="http://schemas.microsoft.com/office/drawing/2014/main" id="{BB6BEA24-9E1C-0440-93DD-1B91A7286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6301" y="2854667"/>
              <a:ext cx="1699812" cy="1517308"/>
            </a:xfrm>
            <a:prstGeom prst="rect">
              <a:avLst/>
            </a:prstGeom>
          </p:spPr>
        </p:pic>
        <p:pic>
          <p:nvPicPr>
            <p:cNvPr id="31" name="Immagine 30">
              <a:extLst>
                <a:ext uri="{FF2B5EF4-FFF2-40B4-BE49-F238E27FC236}">
                  <a16:creationId xmlns="" xmlns:a16="http://schemas.microsoft.com/office/drawing/2014/main" id="{9A6E1394-A3F2-8547-B6E6-691A5E152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72200" y="2854667"/>
              <a:ext cx="1584176" cy="1517308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="" xmlns:a16="http://schemas.microsoft.com/office/drawing/2014/main" id="{00CC9189-D019-3143-8C89-41D0A4753D05}"/>
                </a:ext>
              </a:extLst>
            </p:cNvPr>
            <p:cNvSpPr txBox="1"/>
            <p:nvPr/>
          </p:nvSpPr>
          <p:spPr>
            <a:xfrm rot="16200000">
              <a:off x="4391502" y="1432904"/>
              <a:ext cx="407164" cy="461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pl-PL" sz="300" b="1">
                  <a:solidFill>
                    <a:schemeClr val="bg1"/>
                  </a:solidFill>
                </a:rPr>
                <a:t>©iStockphoto / kadmy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="" xmlns:a16="http://schemas.microsoft.com/office/drawing/2014/main" id="{42313677-7B95-CD4B-A83C-A4B97634A1D4}"/>
                </a:ext>
              </a:extLst>
            </p:cNvPr>
            <p:cNvSpPr txBox="1"/>
            <p:nvPr/>
          </p:nvSpPr>
          <p:spPr>
            <a:xfrm rot="16200000">
              <a:off x="5529203" y="1432903"/>
              <a:ext cx="436017" cy="461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pl-PL" sz="300" b="1">
                  <a:solidFill>
                    <a:schemeClr val="bg1"/>
                  </a:solidFill>
                </a:rPr>
                <a:t>©iStockphoto / simonkr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="" xmlns:a16="http://schemas.microsoft.com/office/drawing/2014/main" id="{EC00D3BC-E647-BD4A-BC0D-5B0D01FCAF74}"/>
                </a:ext>
              </a:extLst>
            </p:cNvPr>
            <p:cNvSpPr txBox="1"/>
            <p:nvPr/>
          </p:nvSpPr>
          <p:spPr>
            <a:xfrm rot="16200000">
              <a:off x="4325779" y="3178012"/>
              <a:ext cx="538610" cy="461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pl-PL" sz="300" b="1">
                  <a:solidFill>
                    <a:schemeClr val="bg1"/>
                  </a:solidFill>
                </a:rPr>
                <a:t>©iStockphoto / Image Source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="" xmlns:a16="http://schemas.microsoft.com/office/drawing/2014/main" id="{0B0EB355-A0ED-2849-91B1-00BAF75B70B9}"/>
                </a:ext>
              </a:extLst>
            </p:cNvPr>
            <p:cNvSpPr txBox="1"/>
            <p:nvPr/>
          </p:nvSpPr>
          <p:spPr>
            <a:xfrm rot="16200000">
              <a:off x="6101806" y="3273991"/>
              <a:ext cx="730970" cy="461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pl-PL" sz="300" b="1">
                  <a:solidFill>
                    <a:schemeClr val="bg1"/>
                  </a:solidFill>
                </a:rPr>
                <a:t>©iStockphoto / Jacob Ammentorp Lund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053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15988"/>
            <a:ext cx="4040656" cy="540000"/>
          </a:xfrm>
        </p:spPr>
        <p:txBody>
          <a:bodyPr lIns="0" tIns="0" rIns="0" bIns="0"/>
          <a:lstStyle/>
          <a:p>
            <a:r>
              <a:rPr lang="pl-PL" sz="1400">
                <a:solidFill>
                  <a:srgbClr val="ACC700"/>
                </a:solidFill>
              </a:rPr>
              <a:t>EWCS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9749" y="1620000"/>
            <a:ext cx="7560643" cy="519702"/>
          </a:xfrm>
        </p:spPr>
        <p:txBody>
          <a:bodyPr lIns="0" tIns="0" rIns="0" bIns="0">
            <a:noAutofit/>
          </a:bodyPr>
          <a:lstStyle/>
          <a:p>
            <a:r>
              <a:rPr lang="pl-PL" sz="1950" dirty="0"/>
              <a:t>Około 3/5 pracowników w UE uskarża się na zaburzenia układu </a:t>
            </a:r>
            <a:r>
              <a:rPr lang="pl-PL" sz="1950" dirty="0" smtClean="0"/>
              <a:t>mięśniowo - szkieletowego</a:t>
            </a:r>
            <a:endParaRPr lang="pl-PL" sz="1950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B4ED40CB-1A01-2E43-805B-2F295DF76ADB}"/>
              </a:ext>
            </a:extLst>
          </p:cNvPr>
          <p:cNvSpPr txBox="1">
            <a:spLocks/>
          </p:cNvSpPr>
          <p:nvPr/>
        </p:nvSpPr>
        <p:spPr>
          <a:xfrm>
            <a:off x="539750" y="0"/>
            <a:ext cx="7470122" cy="6995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/>
              <a:t>Na czym polega problem?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3631549F-0545-C04E-A0AA-1732103AFE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539750" y="2499741"/>
            <a:ext cx="2232681" cy="187223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8114C947-2CC3-8440-9FDF-0542942B4F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6317" y="2499741"/>
            <a:ext cx="2241986" cy="187223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5D5616DD-2340-9D48-8FD2-77937D80BA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2189" y="2499742"/>
            <a:ext cx="2232537" cy="18722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BB5C33E3-4B34-0249-99C5-5D9CA08C16CB}"/>
              </a:ext>
            </a:extLst>
          </p:cNvPr>
          <p:cNvSpPr txBox="1"/>
          <p:nvPr/>
        </p:nvSpPr>
        <p:spPr>
          <a:xfrm rot="16200000">
            <a:off x="2417630" y="4039744"/>
            <a:ext cx="466474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bg1"/>
                </a:solidFill>
              </a:rPr>
              <a:t>©iStockphoto / endopack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8218DD84-3A6F-7E4E-9EFD-C53087BD95FE}"/>
              </a:ext>
            </a:extLst>
          </p:cNvPr>
          <p:cNvSpPr txBox="1"/>
          <p:nvPr/>
        </p:nvSpPr>
        <p:spPr>
          <a:xfrm rot="16200000">
            <a:off x="3026555" y="4072605"/>
            <a:ext cx="400752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bg1"/>
                </a:solidFill>
              </a:rPr>
              <a:t>©iStockphoto / davidf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28E608C1-C269-A246-B13F-AC6B7D70689F}"/>
              </a:ext>
            </a:extLst>
          </p:cNvPr>
          <p:cNvSpPr txBox="1"/>
          <p:nvPr/>
        </p:nvSpPr>
        <p:spPr>
          <a:xfrm rot="16200000">
            <a:off x="7546902" y="3984440"/>
            <a:ext cx="577082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bg1"/>
                </a:solidFill>
              </a:rPr>
              <a:t>©iStockphoto / AntonioGuillem</a:t>
            </a:r>
          </a:p>
        </p:txBody>
      </p:sp>
    </p:spTree>
    <p:extLst>
      <p:ext uri="{BB962C8B-B14F-4D97-AF65-F5344CB8AC3E}">
        <p14:creationId xmlns:p14="http://schemas.microsoft.com/office/powerpoint/2010/main" val="405062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36000"/>
            <a:ext cx="3312170" cy="540000"/>
          </a:xfrm>
        </p:spPr>
        <p:txBody>
          <a:bodyPr lIns="0" tIns="0" rIns="0" bIns="0">
            <a:noAutofit/>
          </a:bodyPr>
          <a:lstStyle/>
          <a:p>
            <a:r>
              <a:rPr lang="pl-PL" sz="1400">
                <a:solidFill>
                  <a:srgbClr val="ACC700"/>
                </a:solidFill>
              </a:rPr>
              <a:t>Eurostat, Badanie aktywności ekonomicznej ludności w 2013 r.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95536" y="1635646"/>
            <a:ext cx="4104456" cy="2520000"/>
          </a:xfrm>
        </p:spPr>
        <p:txBody>
          <a:bodyPr lIns="0" tIns="0" rIns="0" bIns="0">
            <a:noAutofit/>
          </a:bodyPr>
          <a:lstStyle/>
          <a:p>
            <a:r>
              <a:rPr lang="pl-PL" sz="2000" dirty="0" smtClean="0"/>
              <a:t>60 % wszystkich </a:t>
            </a:r>
            <a:r>
              <a:rPr lang="pl-PL" sz="2000" dirty="0"/>
              <a:t>pracowników w </a:t>
            </a:r>
            <a:r>
              <a:rPr lang="pl-PL" sz="2000" dirty="0" smtClean="0"/>
              <a:t>UE skarżących się na problemy zdrowotne związane z</a:t>
            </a:r>
            <a:r>
              <a:rPr lang="pl-PL" sz="2000" dirty="0"/>
              <a:t> </a:t>
            </a:r>
            <a:r>
              <a:rPr lang="pl-PL" sz="2000" dirty="0" smtClean="0"/>
              <a:t>pracą, uznaje </a:t>
            </a:r>
            <a:r>
              <a:rPr lang="pl-PL" sz="2000" dirty="0"/>
              <a:t>zaburzenia układu </a:t>
            </a:r>
            <a:r>
              <a:rPr lang="pl-PL" sz="2000" dirty="0" smtClean="0"/>
              <a:t>mięśniowo -</a:t>
            </a:r>
            <a:r>
              <a:rPr lang="pl-PL" sz="2000" dirty="0"/>
              <a:t>szkieletowego</a:t>
            </a:r>
            <a:br>
              <a:rPr lang="pl-PL" sz="2000" dirty="0"/>
            </a:br>
            <a:r>
              <a:rPr lang="pl-PL" sz="2000" dirty="0"/>
              <a:t>za </a:t>
            </a:r>
            <a:r>
              <a:rPr lang="pl-PL" sz="2000" dirty="0" smtClean="0"/>
              <a:t>najpoważniejsze z nich. </a:t>
            </a:r>
            <a:endParaRPr lang="pl-PL" sz="2000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62D11A14-1FDB-BD43-BD93-7A5BB24FD1A1}"/>
              </a:ext>
            </a:extLst>
          </p:cNvPr>
          <p:cNvSpPr txBox="1">
            <a:spLocks/>
          </p:cNvSpPr>
          <p:nvPr/>
        </p:nvSpPr>
        <p:spPr>
          <a:xfrm>
            <a:off x="539750" y="0"/>
            <a:ext cx="7470122" cy="6995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257175" rtl="0" eaLnBrk="1" latinLnBrk="0" hangingPunct="1">
              <a:spcBef>
                <a:spcPct val="0"/>
              </a:spcBef>
              <a:buNone/>
              <a:defRPr sz="135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dirty="0"/>
              <a:t>Na czym polega problem?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AC8B1427-E79D-5847-8BD4-CD33A06D3B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389" y="1406137"/>
            <a:ext cx="1182483" cy="141447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="" xmlns:a16="http://schemas.microsoft.com/office/drawing/2014/main" id="{318A0F77-DF99-DB41-B9FA-F489050E5D6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1919" y="2957504"/>
            <a:ext cx="2107953" cy="141446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1BA0EB0B-06FF-B847-8C9A-93861BE2CC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438" y="2957504"/>
            <a:ext cx="1182483" cy="141447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C8FC3D07-E4C8-4D49-806B-EEAFC8BE870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438" y="1406137"/>
            <a:ext cx="2121048" cy="141447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F5F55AB5-3E0C-4641-9AC8-CCEE201CED77}"/>
              </a:ext>
            </a:extLst>
          </p:cNvPr>
          <p:cNvSpPr txBox="1"/>
          <p:nvPr/>
        </p:nvSpPr>
        <p:spPr>
          <a:xfrm rot="16200000">
            <a:off x="4327390" y="2472358"/>
            <a:ext cx="567463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bg1"/>
                </a:solidFill>
              </a:rPr>
              <a:t>©iStockphoto / SDI Production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8174C18B-B470-A946-8B18-24E5D9464DD2}"/>
              </a:ext>
            </a:extLst>
          </p:cNvPr>
          <p:cNvSpPr txBox="1"/>
          <p:nvPr/>
        </p:nvSpPr>
        <p:spPr>
          <a:xfrm rot="16200000">
            <a:off x="7678222" y="2525954"/>
            <a:ext cx="458459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bg1"/>
                </a:solidFill>
              </a:rPr>
              <a:t>©iStockphoto / Baloncici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E53B033A-40E0-3141-ABA0-9FCB993984DE}"/>
              </a:ext>
            </a:extLst>
          </p:cNvPr>
          <p:cNvSpPr txBox="1"/>
          <p:nvPr/>
        </p:nvSpPr>
        <p:spPr>
          <a:xfrm rot="16200000">
            <a:off x="5452822" y="3202098"/>
            <a:ext cx="423193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tx1">
                    <a:lumMod val="50000"/>
                    <a:lumOff val="50000"/>
                  </a:schemeClr>
                </a:solidFill>
              </a:rPr>
              <a:t>©iStockphoto / zoranm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B74AD598-EACA-7E4D-8D99-22EC6A57C2E2}"/>
              </a:ext>
            </a:extLst>
          </p:cNvPr>
          <p:cNvSpPr txBox="1"/>
          <p:nvPr/>
        </p:nvSpPr>
        <p:spPr>
          <a:xfrm rot="16200000">
            <a:off x="7698944" y="3193915"/>
            <a:ext cx="426400" cy="461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pl-PL" sz="300" b="1">
                <a:solidFill>
                  <a:schemeClr val="bg1"/>
                </a:solidFill>
              </a:rPr>
              <a:t>©iStockphoto / andresr</a:t>
            </a:r>
          </a:p>
        </p:txBody>
      </p:sp>
    </p:spTree>
    <p:extLst>
      <p:ext uri="{BB962C8B-B14F-4D97-AF65-F5344CB8AC3E}">
        <p14:creationId xmlns:p14="http://schemas.microsoft.com/office/powerpoint/2010/main" val="71513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5177"/>
            <a:ext cx="8496746" cy="660895"/>
          </a:xfrm>
        </p:spPr>
        <p:txBody>
          <a:bodyPr lIns="0" tIns="0" rIns="0" bIns="0"/>
          <a:lstStyle/>
          <a:p>
            <a:pPr algn="ctr"/>
            <a:r>
              <a:rPr lang="pl-PL" sz="2000" dirty="0">
                <a:solidFill>
                  <a:schemeClr val="accent1"/>
                </a:solidFill>
                <a:latin typeface="Myriad Pro" panose="020B0503030403020204" pitchFamily="34" charset="0"/>
              </a:rPr>
              <a:t/>
            </a:r>
            <a:br>
              <a:rPr lang="pl-PL" sz="2000" dirty="0">
                <a:solidFill>
                  <a:schemeClr val="accent1"/>
                </a:solidFill>
                <a:latin typeface="Myriad Pro" panose="020B0503030403020204" pitchFamily="34" charset="0"/>
              </a:rPr>
            </a:br>
            <a:r>
              <a:rPr lang="pl-PL" sz="2000" dirty="0">
                <a:solidFill>
                  <a:schemeClr val="accent1"/>
                </a:solidFill>
              </a:rPr>
              <a:t>Części ciała </a:t>
            </a:r>
            <a:r>
              <a:rPr lang="pl-PL" sz="2000" dirty="0" smtClean="0">
                <a:solidFill>
                  <a:schemeClr val="accent1"/>
                </a:solidFill>
              </a:rPr>
              <a:t>narażone </a:t>
            </a:r>
            <a:r>
              <a:rPr lang="pl-PL" sz="2000" dirty="0">
                <a:solidFill>
                  <a:schemeClr val="accent1"/>
                </a:solidFill>
              </a:rPr>
              <a:t>na </a:t>
            </a:r>
            <a:r>
              <a:rPr lang="pl-PL" sz="2000" dirty="0" smtClean="0">
                <a:solidFill>
                  <a:schemeClr val="accent1"/>
                </a:solidFill>
              </a:rPr>
              <a:t>zaburzenia mięśniowo - szkieletowe</a:t>
            </a:r>
            <a:r>
              <a:rPr lang="pl-PL" sz="2000" dirty="0">
                <a:solidFill>
                  <a:schemeClr val="accent1"/>
                </a:solidFill>
                <a:latin typeface="Myriad Pro" panose="020B0503030403020204" pitchFamily="34" charset="0"/>
              </a:rPr>
              <a:t/>
            </a:r>
            <a:br>
              <a:rPr lang="pl-PL" sz="2000" dirty="0">
                <a:solidFill>
                  <a:schemeClr val="accent1"/>
                </a:solidFill>
                <a:latin typeface="Myriad Pro" panose="020B0503030403020204" pitchFamily="34" charset="0"/>
              </a:rPr>
            </a:br>
            <a:endParaRPr lang="pl-PL" sz="2000" dirty="0">
              <a:solidFill>
                <a:schemeClr val="accent1"/>
              </a:solidFill>
              <a:latin typeface="Myriad Pro" panose="020B0503030403020204" pitchFamily="34" charset="0"/>
            </a:endParaRPr>
          </a:p>
        </p:txBody>
      </p:sp>
      <p:grpSp>
        <p:nvGrpSpPr>
          <p:cNvPr id="28" name="Gruppo 27">
            <a:extLst>
              <a:ext uri="{FF2B5EF4-FFF2-40B4-BE49-F238E27FC236}">
                <a16:creationId xmlns="" xmlns:a16="http://schemas.microsoft.com/office/drawing/2014/main" id="{78CF137D-590C-574C-ADF1-02FF86B16D1C}"/>
              </a:ext>
            </a:extLst>
          </p:cNvPr>
          <p:cNvGrpSpPr/>
          <p:nvPr/>
        </p:nvGrpSpPr>
        <p:grpSpPr>
          <a:xfrm>
            <a:off x="3491880" y="1328153"/>
            <a:ext cx="4937074" cy="2755765"/>
            <a:chOff x="3864868" y="1478077"/>
            <a:chExt cx="4606469" cy="25712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4868" y="1478077"/>
              <a:ext cx="4606469" cy="224967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013933" y="3772307"/>
              <a:ext cx="10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latin typeface="+mj-lt"/>
                  <a:ea typeface="+mj-ea"/>
                  <a:cs typeface="Trebuchet MS"/>
                </a:rPr>
                <a:t>Plecy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28102" y="3772307"/>
              <a:ext cx="10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latin typeface="+mj-lt"/>
                  <a:ea typeface="+mj-ea"/>
                  <a:cs typeface="Trebuchet MS"/>
                </a:rPr>
                <a:t>Kończyny górne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41546" y="3772307"/>
              <a:ext cx="10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>
                  <a:solidFill>
                    <a:schemeClr val="accent1"/>
                  </a:solidFill>
                  <a:cs typeface="Trebuchet MS"/>
                </a:rPr>
                <a:t>Kończyny dolne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61305" y="1324189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Szyja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1305" y="1566965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Ramiona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61305" y="2119960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Łokcie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1305" y="2329241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Plecy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61305" y="2590947"/>
            <a:ext cx="970535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Nadgarstki/</a:t>
            </a:r>
            <a:b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</a:br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ręce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1305" y="3302964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Kolana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61305" y="3914133"/>
            <a:ext cx="970535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pl-PL" sz="1000" b="1">
                <a:solidFill>
                  <a:schemeClr val="accent1"/>
                </a:solidFill>
                <a:latin typeface="+mj-lt"/>
                <a:ea typeface="+mj-ea"/>
                <a:cs typeface="Trebuchet MS"/>
              </a:rPr>
              <a:t>Kostki/stopy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="" xmlns:a16="http://schemas.microsoft.com/office/drawing/2014/main" id="{66A34F25-84D2-7C46-8A38-D5DC02E73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0" y="655719"/>
            <a:ext cx="1951359" cy="3833027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F2F6C363-170E-1140-8654-7B65F90B6E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4" y="971976"/>
            <a:ext cx="1397076" cy="3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40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347614"/>
            <a:ext cx="4536504" cy="2448272"/>
          </a:xfrm>
        </p:spPr>
        <p:txBody>
          <a:bodyPr lIns="0" tIns="0" rIns="0" bIns="0">
            <a:noAutofit/>
          </a:bodyPr>
          <a:lstStyle/>
          <a:p>
            <a:r>
              <a:rPr lang="pl-PL" sz="2000" dirty="0"/>
              <a:t>Osłabienie</a:t>
            </a:r>
            <a:r>
              <a:rPr lang="en-GB" sz="2000" dirty="0"/>
              <a:t> </a:t>
            </a:r>
            <a:r>
              <a:rPr lang="pl-PL" sz="2000" dirty="0" smtClean="0"/>
              <a:t>struktur ciała spowodowane </a:t>
            </a:r>
            <a:r>
              <a:rPr lang="pl-PL" sz="2000" dirty="0"/>
              <a:t>lub pogłębione </a:t>
            </a:r>
            <a:r>
              <a:rPr lang="pl-PL" sz="2000" dirty="0" smtClean="0"/>
              <a:t>wskutek wykonywania czynności związanych z pracą </a:t>
            </a:r>
            <a:endParaRPr lang="pl-PL" sz="2000" dirty="0"/>
          </a:p>
          <a:p>
            <a:r>
              <a:rPr lang="pl-PL" sz="2000" dirty="0" smtClean="0"/>
              <a:t>Wpływają na to czynniki </a:t>
            </a:r>
            <a:r>
              <a:rPr lang="pl-PL" sz="2000" dirty="0"/>
              <a:t>fizyczne, psychospołeczne, organizacyjne i </a:t>
            </a:r>
            <a:r>
              <a:rPr lang="pl-PL" sz="2000" dirty="0" smtClean="0"/>
              <a:t>indywidualne.</a:t>
            </a:r>
            <a:endParaRPr lang="pl-PL" sz="20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B28337FA-D9E9-B14B-B25F-ACA2748C2CC0}"/>
              </a:ext>
            </a:extLst>
          </p:cNvPr>
          <p:cNvSpPr txBox="1">
            <a:spLocks/>
          </p:cNvSpPr>
          <p:nvPr/>
        </p:nvSpPr>
        <p:spPr>
          <a:xfrm>
            <a:off x="539750" y="38647"/>
            <a:ext cx="8388374" cy="6608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i="0" kern="1200" baseline="0">
                <a:solidFill>
                  <a:schemeClr val="tx2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2000"/>
              </a:lnSpc>
            </a:pPr>
            <a:r>
              <a:rPr lang="pl-PL" sz="2000" dirty="0">
                <a:solidFill>
                  <a:schemeClr val="accent1"/>
                </a:solidFill>
              </a:rPr>
              <a:t>Czym są zaburzenia układu mięśniowo-szkieletowego związane z pracą?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418A3B34-48E4-2C48-81D4-AAC148010E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" b="7694"/>
          <a:stretch/>
        </p:blipFill>
        <p:spPr>
          <a:xfrm>
            <a:off x="4861377" y="842076"/>
            <a:ext cx="2623197" cy="3296136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="" xmlns:a16="http://schemas.microsoft.com/office/drawing/2014/main" id="{9F3D7D94-9EAA-7946-BC33-086AC2645C18}"/>
              </a:ext>
            </a:extLst>
          </p:cNvPr>
          <p:cNvSpPr/>
          <p:nvPr/>
        </p:nvSpPr>
        <p:spPr>
          <a:xfrm>
            <a:off x="7487963" y="1038510"/>
            <a:ext cx="108372" cy="108372"/>
          </a:xfrm>
          <a:prstGeom prst="ellipse">
            <a:avLst/>
          </a:prstGeom>
          <a:solidFill>
            <a:srgbClr val="E64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E659FF73-7DB1-5B4A-957D-EE8EC5821F6D}"/>
              </a:ext>
            </a:extLst>
          </p:cNvPr>
          <p:cNvSpPr txBox="1"/>
          <p:nvPr/>
        </p:nvSpPr>
        <p:spPr>
          <a:xfrm>
            <a:off x="7596335" y="981829"/>
            <a:ext cx="1007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Bóle i dolegliwości</a:t>
            </a:r>
          </a:p>
        </p:txBody>
      </p:sp>
      <p:sp>
        <p:nvSpPr>
          <p:cNvPr id="9" name="Ovale 8">
            <a:extLst>
              <a:ext uri="{FF2B5EF4-FFF2-40B4-BE49-F238E27FC236}">
                <a16:creationId xmlns="" xmlns:a16="http://schemas.microsoft.com/office/drawing/2014/main" id="{A4372AB5-2FB6-D642-9F92-4799A3084453}"/>
              </a:ext>
            </a:extLst>
          </p:cNvPr>
          <p:cNvSpPr/>
          <p:nvPr/>
        </p:nvSpPr>
        <p:spPr>
          <a:xfrm>
            <a:off x="7485704" y="1388926"/>
            <a:ext cx="108372" cy="1083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3AF6B84C-77D5-9B43-9E74-1BB02D2E7703}"/>
              </a:ext>
            </a:extLst>
          </p:cNvPr>
          <p:cNvSpPr txBox="1"/>
          <p:nvPr/>
        </p:nvSpPr>
        <p:spPr>
          <a:xfrm>
            <a:off x="7596336" y="1340000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Objawy stresowe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20CA59DD-EC10-0348-8A61-79424DA39685}"/>
              </a:ext>
            </a:extLst>
          </p:cNvPr>
          <p:cNvSpPr txBox="1"/>
          <p:nvPr/>
        </p:nvSpPr>
        <p:spPr>
          <a:xfrm>
            <a:off x="5092287" y="4140819"/>
            <a:ext cx="864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Przód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9B30F1FF-2B8D-4D47-AC85-782ECCEF384C}"/>
              </a:ext>
            </a:extLst>
          </p:cNvPr>
          <p:cNvSpPr txBox="1"/>
          <p:nvPr/>
        </p:nvSpPr>
        <p:spPr>
          <a:xfrm>
            <a:off x="6415354" y="4140819"/>
            <a:ext cx="864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i="1">
                <a:solidFill>
                  <a:schemeClr val="tx1">
                    <a:lumMod val="65000"/>
                    <a:lumOff val="35000"/>
                  </a:schemeClr>
                </a:solidFill>
              </a:rPr>
              <a:t>Plecy</a:t>
            </a:r>
          </a:p>
        </p:txBody>
      </p:sp>
    </p:spTree>
    <p:extLst>
      <p:ext uri="{BB962C8B-B14F-4D97-AF65-F5344CB8AC3E}">
        <p14:creationId xmlns:p14="http://schemas.microsoft.com/office/powerpoint/2010/main" val="276954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2" r="19972"/>
          <a:stretch/>
        </p:blipFill>
        <p:spPr>
          <a:xfrm>
            <a:off x="4211960" y="876993"/>
            <a:ext cx="3744417" cy="3507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7" t="16595" r="30260" b="13414"/>
          <a:stretch/>
        </p:blipFill>
        <p:spPr>
          <a:xfrm>
            <a:off x="4885279" y="2428657"/>
            <a:ext cx="3341045" cy="19917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7" t="59544" b="11823"/>
          <a:stretch/>
        </p:blipFill>
        <p:spPr>
          <a:xfrm>
            <a:off x="3601379" y="3490411"/>
            <a:ext cx="1509442" cy="10255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31590"/>
            <a:ext cx="3600400" cy="3140069"/>
          </a:xfrm>
        </p:spPr>
        <p:txBody>
          <a:bodyPr lIns="0" tIns="0" rIns="0" bIns="0">
            <a:normAutofit/>
          </a:bodyPr>
          <a:lstStyle/>
          <a:p>
            <a:r>
              <a:rPr lang="pl-PL" sz="2000" dirty="0">
                <a:solidFill>
                  <a:schemeClr val="accent1"/>
                </a:solidFill>
              </a:rPr>
              <a:t>Zaburzeniom układu mięśniowo-szkieletowego można zapobiegać i można je kontrolować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Podejście zintegrowane</a:t>
            </a:r>
            <a:br>
              <a:rPr lang="pl-PL" sz="2000" dirty="0">
                <a:solidFill>
                  <a:schemeClr val="accent1"/>
                </a:solidFill>
              </a:rPr>
            </a:br>
            <a:r>
              <a:rPr lang="pl-PL" sz="2000" dirty="0">
                <a:solidFill>
                  <a:schemeClr val="accent1"/>
                </a:solidFill>
              </a:rPr>
              <a:t>i kultura zapobiegania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Działania oparte</a:t>
            </a:r>
            <a:br>
              <a:rPr lang="pl-PL" sz="2000" dirty="0">
                <a:solidFill>
                  <a:schemeClr val="accent1"/>
                </a:solidFill>
              </a:rPr>
            </a:br>
            <a:r>
              <a:rPr lang="pl-PL" sz="2000" dirty="0">
                <a:solidFill>
                  <a:schemeClr val="accent1"/>
                </a:solidFill>
              </a:rPr>
              <a:t>na ogólnych zasadach</a:t>
            </a:r>
            <a:br>
              <a:rPr lang="pl-PL" sz="2000" dirty="0">
                <a:solidFill>
                  <a:schemeClr val="accent1"/>
                </a:solidFill>
              </a:rPr>
            </a:br>
            <a:r>
              <a:rPr lang="pl-PL" sz="2000" dirty="0" smtClean="0">
                <a:solidFill>
                  <a:schemeClr val="accent1"/>
                </a:solidFill>
              </a:rPr>
              <a:t>profilaktyki.</a:t>
            </a:r>
            <a:endParaRPr lang="pl-PL" sz="2000" dirty="0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235927FE-E68F-B143-A6DD-76F09837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2007"/>
            <a:ext cx="8280722" cy="627535"/>
          </a:xfrm>
        </p:spPr>
        <p:txBody>
          <a:bodyPr lIns="0" tIns="0" rIns="0" bIns="0"/>
          <a:lstStyle/>
          <a:p>
            <a:pPr>
              <a:lnSpc>
                <a:spcPts val="2000"/>
              </a:lnSpc>
            </a:pPr>
            <a:r>
              <a:rPr lang="pl-PL" sz="2000" dirty="0">
                <a:solidFill>
                  <a:schemeClr val="accent1"/>
                </a:solidFill>
              </a:rPr>
              <a:t>Radzenie sobie z zaburzeniami układu mięśniowo-szkieletowego</a:t>
            </a:r>
          </a:p>
        </p:txBody>
      </p:sp>
    </p:spTree>
    <p:extLst>
      <p:ext uri="{BB962C8B-B14F-4D97-AF65-F5344CB8AC3E}">
        <p14:creationId xmlns:p14="http://schemas.microsoft.com/office/powerpoint/2010/main" val="174969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-1"/>
            <a:ext cx="7632700" cy="666103"/>
          </a:xfrm>
        </p:spPr>
        <p:txBody>
          <a:bodyPr lIns="0" tIns="0" rIns="0" bIns="0"/>
          <a:lstStyle/>
          <a:p>
            <a:r>
              <a:rPr lang="pl-PL" sz="2000" dirty="0">
                <a:solidFill>
                  <a:schemeClr val="accent1"/>
                </a:solidFill>
              </a:rPr>
              <a:t>Ocena ryzyka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51520" y="843558"/>
            <a:ext cx="4608512" cy="3454399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l-PL" sz="2000" dirty="0">
                <a:solidFill>
                  <a:schemeClr val="accent1"/>
                </a:solidFill>
              </a:rPr>
              <a:t>Kluczowa dla skutecznej profilaktyki</a:t>
            </a:r>
          </a:p>
          <a:p>
            <a:r>
              <a:rPr lang="pl-PL" sz="2000" dirty="0" smtClean="0">
                <a:solidFill>
                  <a:schemeClr val="accent1"/>
                </a:solidFill>
              </a:rPr>
              <a:t>Powinni w niej uczestniczyć wszyscy </a:t>
            </a:r>
            <a:r>
              <a:rPr lang="pl-PL" sz="2000" dirty="0">
                <a:solidFill>
                  <a:schemeClr val="accent1"/>
                </a:solidFill>
              </a:rPr>
              <a:t>— pracodawcy, kierownictwo, pracownicy i służby BHP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Należy </a:t>
            </a:r>
            <a:r>
              <a:rPr lang="pl-PL" sz="2000" dirty="0" smtClean="0">
                <a:solidFill>
                  <a:schemeClr val="accent1"/>
                </a:solidFill>
              </a:rPr>
              <a:t>nią objąć </a:t>
            </a:r>
            <a:r>
              <a:rPr lang="pl-PL" sz="2000" dirty="0">
                <a:solidFill>
                  <a:schemeClr val="accent1"/>
                </a:solidFill>
              </a:rPr>
              <a:t>wszystkie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pl-PL" sz="2000" dirty="0">
                <a:solidFill>
                  <a:schemeClr val="accent1"/>
                </a:solidFill>
              </a:rPr>
              <a:t>grupy pracowników</a:t>
            </a:r>
          </a:p>
          <a:p>
            <a:r>
              <a:rPr lang="pl-PL" sz="2000" dirty="0">
                <a:solidFill>
                  <a:schemeClr val="accent1"/>
                </a:solidFill>
              </a:rPr>
              <a:t>Proces trzeba </a:t>
            </a:r>
            <a:r>
              <a:rPr lang="pl-PL" sz="2000" dirty="0" smtClean="0">
                <a:solidFill>
                  <a:schemeClr val="accent1"/>
                </a:solidFill>
              </a:rPr>
              <a:t>regularnym ponawiać i aktualizować </a:t>
            </a:r>
            <a:endParaRPr lang="pl-PL" sz="2000" dirty="0">
              <a:solidFill>
                <a:schemeClr val="accent1"/>
              </a:solidFill>
            </a:endParaRPr>
          </a:p>
          <a:p>
            <a:r>
              <a:rPr lang="pl-PL" sz="2000" dirty="0">
                <a:solidFill>
                  <a:schemeClr val="accent1"/>
                </a:solidFill>
              </a:rPr>
              <a:t>Dostępne są </a:t>
            </a:r>
            <a:r>
              <a:rPr lang="pl-PL" sz="2000" dirty="0" smtClean="0">
                <a:solidFill>
                  <a:schemeClr val="accent1"/>
                </a:solidFill>
              </a:rPr>
              <a:t>narzędzia, </a:t>
            </a:r>
            <a:r>
              <a:rPr lang="pl-PL" sz="2000" dirty="0">
                <a:solidFill>
                  <a:schemeClr val="accent1"/>
                </a:solidFill>
              </a:rPr>
              <a:t>instrumenty i </a:t>
            </a:r>
            <a:r>
              <a:rPr lang="pl-PL" sz="2000" dirty="0" smtClean="0">
                <a:solidFill>
                  <a:schemeClr val="accent1"/>
                </a:solidFill>
              </a:rPr>
              <a:t>wskazówki typu „krok </a:t>
            </a:r>
            <a:r>
              <a:rPr lang="pl-PL" sz="2000" dirty="0">
                <a:solidFill>
                  <a:schemeClr val="accent1"/>
                </a:solidFill>
              </a:rPr>
              <a:t>po </a:t>
            </a:r>
            <a:r>
              <a:rPr lang="pl-PL" sz="2000" dirty="0" smtClean="0">
                <a:solidFill>
                  <a:schemeClr val="accent1"/>
                </a:solidFill>
              </a:rPr>
              <a:t>kroku”.</a:t>
            </a:r>
            <a:endParaRPr lang="pl-PL" sz="2000" dirty="0">
              <a:solidFill>
                <a:schemeClr val="accent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78232" y="1143309"/>
            <a:ext cx="3319182" cy="3217052"/>
          </a:xfrm>
          <a:prstGeom prst="ellipse">
            <a:avLst/>
          </a:prstGeom>
          <a:gradFill>
            <a:gsLst>
              <a:gs pos="0">
                <a:srgbClr val="ACC700">
                  <a:lumMod val="100000"/>
                  <a:alpha val="0"/>
                </a:srgbClr>
              </a:gs>
              <a:gs pos="100000">
                <a:srgbClr val="ACC700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ACC7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1"/>
          <a:stretch/>
        </p:blipFill>
        <p:spPr>
          <a:xfrm>
            <a:off x="5183167" y="1814715"/>
            <a:ext cx="3709313" cy="21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73208"/>
      </p:ext>
    </p:extLst>
  </p:cSld>
  <p:clrMapOvr>
    <a:masterClrMapping/>
  </p:clrMapOvr>
</p:sld>
</file>

<file path=ppt/theme/theme1.xml><?xml version="1.0" encoding="utf-8"?>
<a:theme xmlns:a="http://schemas.openxmlformats.org/drawingml/2006/main" name="HWC2018-19_Template_16-9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="" xmlns:thm15="http://schemas.microsoft.com/office/thememl/2012/main" name="EUOSHA Campaign 2016-16-9.potx" id="{F7474474-7AE0-46FF-A261-8B9A1ECF96C7}" vid="{E01BF529-0D02-40D8-AC94-E487908172DF}"/>
    </a:ext>
  </a:extLst>
</a:theme>
</file>

<file path=ppt/theme/theme2.xml><?xml version="1.0" encoding="utf-8"?>
<a:theme xmlns:a="http://schemas.openxmlformats.org/drawingml/2006/main" name="EUOSHA Campaign 2020 - wide_b">
  <a:themeElements>
    <a:clrScheme name="EU-OSHA Healthy Workplaces Campaign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CC700"/>
      </a:accent2>
      <a:accent3>
        <a:srgbClr val="B1B3B4"/>
      </a:accent3>
      <a:accent4>
        <a:srgbClr val="E64715"/>
      </a:accent4>
      <a:accent5>
        <a:srgbClr val="58585A"/>
      </a:accent5>
      <a:accent6>
        <a:srgbClr val="DEE999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Healthy Workplaces Campaign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CC700"/>
        </a:accent2>
        <a:accent3>
          <a:srgbClr val="B1B3B4"/>
        </a:accent3>
        <a:accent4>
          <a:srgbClr val="E64715"/>
        </a:accent4>
        <a:accent5>
          <a:srgbClr val="58585A"/>
        </a:accent5>
        <a:accent6>
          <a:srgbClr val="DEE999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="" xmlns:thm15="http://schemas.microsoft.com/office/thememl/2012/main" name="EUOSHA Campaign 2020 - wide_b" id="{683C7705-B448-4B82-85ED-C4D3ED68A7C1}" vid="{2E393C0B-A3DD-4536-B9BF-FDD80EC072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isma" ma:contentTypeID="0x00833D4730E0C5DA4B89DC404D67C03FE7" ma:contentTypeVersion="" ma:contentTypeDescription="" ma:contentTypeScope="" ma:versionID="adb77441bbb558bdd27d33fd02d3abd5">
  <xsd:schema xmlns:xsd="http://www.w3.org/2001/XMLSchema" xmlns:xs="http://www.w3.org/2001/XMLSchema" xmlns:p="http://schemas.microsoft.com/office/2006/metadata/properties" xmlns:ns1="http://schemas.microsoft.com/sharepoint/v3" xmlns:ns2="30473D83-C5E0-4BDA-89DC-404D67C03FE7" targetNamespace="http://schemas.microsoft.com/office/2006/metadata/properties" ma:root="true" ma:fieldsID="954ce6eb25619ee595ed165b89bcdd05" ns1:_="" ns2:_="">
    <xsd:import namespace="http://schemas.microsoft.com/sharepoint/v3"/>
    <xsd:import namespace="30473D83-C5E0-4BDA-89DC-404D67C03FE7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SortBehavior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SyncClient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ItemChildCount" minOccurs="0"/>
                <xsd:element ref="ns1:FolderChildCount" minOccurs="0"/>
                <xsd:element ref="ns1:AppAuthor" minOccurs="0"/>
                <xsd:element ref="ns1:AppEditor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DocConcurrencyNumber" minOccurs="0"/>
                <xsd:element ref="ns1:TemplateUrl" minOccurs="0"/>
                <xsd:element ref="ns1:xd_ProgID" minOccurs="0"/>
                <xsd:element ref="ns1:xd_Signature" minOccurs="0"/>
                <xsd:element ref="ns2:Osoba" minOccurs="0"/>
                <xsd:element ref="ns2:NazwaPliku" minOccurs="0"/>
                <xsd:element ref="ns2:Odbiorcy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D" ma:index="0" nillable="true" ma:displayName="Identyfikator" ma:internalName="ID" ma:readOnly="true">
      <xsd:simpleType>
        <xsd:restriction base="dms:Unknown"/>
      </xsd:simpleType>
    </xsd:element>
    <xsd:element name="ContentTypeId" ma:index="1" nillable="true" ma:displayName="Identyfikator typu zawartości" ma:hidden="true" ma:internalName="ContentTypeId" ma:readOnly="true">
      <xsd:simpleType>
        <xsd:restriction base="dms:Unknown"/>
      </xsd:simpleType>
    </xsd:element>
    <xsd:element name="Author" ma:index="4" nillable="true" ma:displayName="Utworzony przez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Zmodyfikowane przez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Ma miejsca docelowe kopii" ma:hidden="true" ma:internalName="_HasCopyDestinations" ma:readOnly="true">
      <xsd:simpleType>
        <xsd:restriction base="dms:Boolean"/>
      </xsd:simpleType>
    </xsd:element>
    <xsd:element name="_CopySource" ma:index="8" nillable="true" ma:displayName="Źródło kopii" ma:internalName="_CopySource" ma:readOnly="true">
      <xsd:simpleType>
        <xsd:restriction base="dms:Text"/>
      </xsd:simpleType>
    </xsd:element>
    <xsd:element name="_ModerationStatus" ma:index="9" nillable="true" ma:displayName="Stan zatwierdzania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Komentarze osoby zatwierdzającej" ma:hidden="true" ma:internalName="_ModerationComments" ma:readOnly="true">
      <xsd:simpleType>
        <xsd:restriction base="dms:Note"/>
      </xsd:simpleType>
    </xsd:element>
    <xsd:element name="FileRef" ma:index="11" nillable="true" ma:displayName="Ścieżka adresu URL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Ścieżka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Zmodyfikowane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Utworzony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Rozmiar pliku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Typ elementu" ma:hidden="true" ma:list="Docs" ma:internalName="FSObjType" ma:readOnly="true" ma:showField="FSType">
      <xsd:simpleType>
        <xsd:restriction base="dms:Lookup"/>
      </xsd:simpleType>
    </xsd:element>
    <xsd:element name="SortBehavior" ma:index="17" nillable="true" ma:displayName="Typ sortowania" ma:hidden="true" ma:list="Docs" ma:internalName="SortBehavior" ma:readOnly="true" ma:showField="SortBehavior">
      <xsd:simpleType>
        <xsd:restriction base="dms:Lookup"/>
      </xsd:simpleType>
    </xsd:element>
    <xsd:element name="CheckedOutUserId" ma:index="19" nillable="true" ma:displayName="Identyfikator użytkownika, który wyewidencjonował elemen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20" nillable="true" ma:displayName="Wyewidencjonowany lokalnie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1" nillable="true" ma:displayName="Wyewidencjonowane d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3" nillable="true" ma:displayName="Unikatowy identyfikator" ma:hidden="true" ma:list="Docs" ma:internalName="UniqueId" ma:readOnly="true" ma:showField="UniqueId">
      <xsd:simpleType>
        <xsd:restriction base="dms:Lookup"/>
      </xsd:simpleType>
    </xsd:element>
    <xsd:element name="SyncClientId" ma:index="24" nillable="true" ma:displayName="Identyfikator klienta" ma:hidden="true" ma:list="Docs" ma:internalName="SyncClientId" ma:readOnly="true" ma:showField="SyncClientId">
      <xsd:simpleType>
        <xsd:restriction base="dms:Lookup"/>
      </xsd:simpleType>
    </xsd:element>
    <xsd:element name="ProgId" ma:index="25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6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7" nillable="true" ma:displayName="Stan wirusów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8" nillable="true" ma:displayName="Wyewidencjonowane d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9" nillable="true" ma:displayName="Komentarz zaewidencjonowania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3" nillable="true" ma:displayName="Typ plików" ma:hidden="true" ma:internalName="File_x0020_Type" ma:readOnly="true">
      <xsd:simpleType>
        <xsd:restriction base="dms:Text"/>
      </xsd:simpleType>
    </xsd:element>
    <xsd:element name="HTML_x0020_File_x0020_Type" ma:index="34" nillable="true" ma:displayName="Typ pliku HTML" ma:hidden="true" ma:internalName="HTML_x0020_File_x0020_Type" ma:readOnly="true">
      <xsd:simpleType>
        <xsd:restriction base="dms:Text"/>
      </xsd:simpleType>
    </xsd:element>
    <xsd:element name="_SourceUrl" ma:index="35" nillable="true" ma:displayName="Adres URL źródła" ma:hidden="true" ma:internalName="_SourceUrl">
      <xsd:simpleType>
        <xsd:restriction base="dms:Text"/>
      </xsd:simpleType>
    </xsd:element>
    <xsd:element name="_SharedFileIndex" ma:index="36" nillable="true" ma:displayName="Indeks udostępnionych plików" ma:hidden="true" ma:internalName="_SharedFileIndex">
      <xsd:simpleType>
        <xsd:restriction base="dms:Text"/>
      </xsd:simpleType>
    </xsd:element>
    <xsd:element name="MetaInfo" ma:index="48" nillable="true" ma:displayName="Zbiór właściwości" ma:hidden="true" ma:list="Docs" ma:internalName="MetaInfo" ma:showField="MetaInfo">
      <xsd:simpleType>
        <xsd:restriction base="dms:Lookup"/>
      </xsd:simpleType>
    </xsd:element>
    <xsd:element name="_Level" ma:index="49" nillable="true" ma:displayName="Poziom" ma:hidden="true" ma:internalName="_Level" ma:readOnly="true">
      <xsd:simpleType>
        <xsd:restriction base="dms:Unknown"/>
      </xsd:simpleType>
    </xsd:element>
    <xsd:element name="_IsCurrentVersion" ma:index="50" nillable="true" ma:displayName="Jest bieżącą wersją" ma:hidden="true" ma:internalName="_IsCurrentVersion" ma:readOnly="true">
      <xsd:simpleType>
        <xsd:restriction base="dms:Boolean"/>
      </xsd:simpleType>
    </xsd:element>
    <xsd:element name="ItemChildCount" ma:index="51" nillable="true" ma:displayName="Liczba elementów podrzędnych elementu" ma:hidden="true" ma:list="Docs" ma:internalName="ItemChildCount" ma:readOnly="true" ma:showField="ItemChildCount">
      <xsd:simpleType>
        <xsd:restriction base="dms:Lookup"/>
      </xsd:simpleType>
    </xsd:element>
    <xsd:element name="FolderChildCount" ma:index="52" nillable="true" ma:displayName="Liczba elementów podrzędnych folderu" ma:hidden="true" ma:list="Docs" ma:internalName="FolderChildCount" ma:readOnly="true" ma:showField="FolderChildCount">
      <xsd:simpleType>
        <xsd:restriction base="dms:Lookup"/>
      </xsd:simpleType>
    </xsd:element>
    <xsd:element name="AppAuthor" ma:index="53" nillable="true" ma:displayName="Aplikacja utworzona przez" ma:list="AppPrincipals" ma:internalName="AppAuthor" ma:readOnly="true" ma:showField="Title">
      <xsd:simpleType>
        <xsd:restriction base="dms:Lookup"/>
      </xsd:simpleType>
    </xsd:element>
    <xsd:element name="AppEditor" ma:index="54" nillable="true" ma:displayName="Aplikacja zmodyfikowana przez" ma:list="AppPrincipals" ma:internalName="AppEditor" ma:readOnly="true" ma:showField="Title">
      <xsd:simpleType>
        <xsd:restriction base="dms:Lookup"/>
      </xsd:simpleType>
    </xsd:element>
    <xsd:element name="owshiddenversion" ma:index="58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9" nillable="true" ma:displayName="Wersja interfejsu użytkownika" ma:hidden="true" ma:internalName="_UIVersion" ma:readOnly="true">
      <xsd:simpleType>
        <xsd:restriction base="dms:Unknown"/>
      </xsd:simpleType>
    </xsd:element>
    <xsd:element name="_UIVersionString" ma:index="60" nillable="true" ma:displayName="Wersja" ma:internalName="_UIVersionString" ma:readOnly="true">
      <xsd:simpleType>
        <xsd:restriction base="dms:Text"/>
      </xsd:simpleType>
    </xsd:element>
    <xsd:element name="InstanceID" ma:index="61" nillable="true" ma:displayName="Identyfikator wystąpienia" ma:hidden="true" ma:internalName="InstanceID" ma:readOnly="true">
      <xsd:simpleType>
        <xsd:restriction base="dms:Unknown"/>
      </xsd:simpleType>
    </xsd:element>
    <xsd:element name="Order" ma:index="62" nillable="true" ma:displayName="Kolejność" ma:hidden="true" ma:internalName="Order">
      <xsd:simpleType>
        <xsd:restriction base="dms:Number"/>
      </xsd:simpleType>
    </xsd:element>
    <xsd:element name="GUID" ma:index="63" nillable="true" ma:displayName="Identyfikator GUID" ma:hidden="true" ma:internalName="GUID" ma:readOnly="true">
      <xsd:simpleType>
        <xsd:restriction base="dms:Unknown"/>
      </xsd:simpleType>
    </xsd:element>
    <xsd:element name="WorkflowVersion" ma:index="64" nillable="true" ma:displayName="Wersja przepływu pracy" ma:hidden="true" ma:internalName="WorkflowVersion" ma:readOnly="true">
      <xsd:simpleType>
        <xsd:restriction base="dms:Unknown"/>
      </xsd:simpleType>
    </xsd:element>
    <xsd:element name="WorkflowInstanceID" ma:index="65" nillable="true" ma:displayName="Identyfikator wystąpienia przepływu pracy" ma:hidden="true" ma:internalName="WorkflowInstanceID" ma:readOnly="true">
      <xsd:simpleType>
        <xsd:restriction base="dms:Unknown"/>
      </xsd:simpleType>
    </xsd:element>
    <xsd:element name="ParentVersionString" ma:index="66" nillable="true" ma:displayName="Wersja źródła (konwertowany dok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67" nillable="true" ma:displayName="Nazwa źródła (konwertowany dokument)" ma:hidden="true" ma:list="Docs" ma:internalName="ParentLeafName" ma:readOnly="true" ma:showField="ParentLeafName">
      <xsd:simpleType>
        <xsd:restriction base="dms:Lookup"/>
      </xsd:simpleType>
    </xsd:element>
    <xsd:element name="DocConcurrencyNumber" ma:index="68" nillable="true" ma:displayName="Numer współbieżności dokumentu" ma:hidden="true" ma:list="Docs" ma:internalName="DocConcurrencyNumber" ma:readOnly="true" ma:showField="DocConcurrencyNumber">
      <xsd:simpleType>
        <xsd:restriction base="dms:Lookup"/>
      </xsd:simpleType>
    </xsd:element>
    <xsd:element name="TemplateUrl" ma:index="70" nillable="true" ma:displayName="Łącze szablonu" ma:hidden="true" ma:internalName="TemplateUrl">
      <xsd:simpleType>
        <xsd:restriction base="dms:Text"/>
      </xsd:simpleType>
    </xsd:element>
    <xsd:element name="xd_ProgID" ma:index="71" nillable="true" ma:displayName="Łącze pliku HTML" ma:hidden="true" ma:internalName="xd_ProgID">
      <xsd:simpleType>
        <xsd:restriction base="dms:Text"/>
      </xsd:simpleType>
    </xsd:element>
    <xsd:element name="xd_Signature" ma:index="72" nillable="true" ma:displayName="Jest podpisane" ma:hidden="true" ma:internalName="xd_Signature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73D83-C5E0-4BDA-89DC-404D67C03FE7" elementFormDefault="qualified">
    <xsd:import namespace="http://schemas.microsoft.com/office/2006/documentManagement/types"/>
    <xsd:import namespace="http://schemas.microsoft.com/office/infopath/2007/PartnerControls"/>
    <xsd:element name="Osoba" ma:index="75" nillable="true" ma:displayName="Osoba" ma:description="" ma:internalName="Osoba">
      <xsd:simpleType>
        <xsd:restriction base="dms:Text"/>
      </xsd:simpleType>
    </xsd:element>
    <xsd:element name="NazwaPliku" ma:index="76" nillable="true" ma:displayName="NazwaPliku" ma:description="" ma:internalName="NazwaPliku">
      <xsd:simpleType>
        <xsd:restriction base="dms:Text"/>
      </xsd:simpleType>
    </xsd:element>
    <xsd:element name="Odbiorcy2" ma:index="77" nillable="true" ma:displayName="Odbiorcy2" ma:description="" ma:internalName="Odbiorcy2">
      <xsd:simpleType>
        <xsd:restriction base="dms:Choice">
          <xsd:enumeration value="Wszyscy"/>
          <xsd:enumeration value="GUS"/>
          <xsd:enumeration value="COI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Typ zawartości"/>
        <xsd:element ref="dc:title" minOccurs="0" maxOccurs="1" ma:index="69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TypeId xmlns="http://schemas.microsoft.com/sharepoint/v3">0x00833D4730E0C5DA4B89DC404D67C03FE7</ContentTypeId>
    <TemplateUrl xmlns="http://schemas.microsoft.com/sharepoint/v3" xsi:nil="true"/>
    <Osoba xmlns="30473D83-C5E0-4BDA-89DC-404D67C03FE7">GIP\000047</Osoba>
    <Odbiorcy2 xmlns="30473D83-C5E0-4BDA-89DC-404D67C03FE7" xsi:nil="true"/>
    <NazwaPliku xmlns="30473D83-C5E0-4BDA-89DC-404D67C03FE7">PREZENTACJA dot. KAMPANII.pptx.pptx</NazwaPliku>
    <_SourceUrl xmlns="http://schemas.microsoft.com/sharepoint/v3" xsi:nil="true"/>
    <xd_ProgID xmlns="http://schemas.microsoft.com/sharepoint/v3" xsi:nil="true"/>
    <Order xmlns="http://schemas.microsoft.com/sharepoint/v3" xsi:nil="true"/>
    <_SharedFileIndex xmlns="http://schemas.microsoft.com/sharepoint/v3" xsi:nil="true"/>
    <MetaInfo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FF6DF94-058E-4B17-B428-B5DBE3078B6F}"/>
</file>

<file path=customXml/itemProps2.xml><?xml version="1.0" encoding="utf-8"?>
<ds:datastoreItem xmlns:ds="http://schemas.openxmlformats.org/officeDocument/2006/customXml" ds:itemID="{8581C9A3-6A85-4F20-896A-16251D9DAE38}"/>
</file>

<file path=docProps/app.xml><?xml version="1.0" encoding="utf-8"?>
<Properties xmlns="http://schemas.openxmlformats.org/officeDocument/2006/extended-properties" xmlns:vt="http://schemas.openxmlformats.org/officeDocument/2006/docPropsVTypes">
  <Template>HWC2018-19_Template_16-9.potx</Template>
  <TotalTime>4140</TotalTime>
  <Words>868</Words>
  <Application>Microsoft Office PowerPoint</Application>
  <PresentationFormat>Pokaz na ekranie (16:9)</PresentationFormat>
  <Paragraphs>295</Paragraphs>
  <Slides>15</Slides>
  <Notes>15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17" baseType="lpstr">
      <vt:lpstr>HWC2018-19_Template_16-9</vt:lpstr>
      <vt:lpstr>EUOSHA Campaign 2020 - wide_b</vt:lpstr>
      <vt:lpstr>Zaburzenia układu mięśniowo-szkieletowego związane z pracą – zapobiegania i kontrola</vt:lpstr>
      <vt:lpstr>Prezentacja programu PowerPoint</vt:lpstr>
      <vt:lpstr>EU-OSHA, ESENER 2019</vt:lpstr>
      <vt:lpstr>EWCS 2015</vt:lpstr>
      <vt:lpstr>Eurostat, Badanie aktywności ekonomicznej ludności w 2013 r.</vt:lpstr>
      <vt:lpstr> Części ciała narażone na zaburzenia mięśniowo - szkieletowe </vt:lpstr>
      <vt:lpstr>Prezentacja programu PowerPoint</vt:lpstr>
      <vt:lpstr>Radzenie sobie z zaburzeniami układu mięśniowo-szkieletowego</vt:lpstr>
      <vt:lpstr>Ocena ryzyka</vt:lpstr>
      <vt:lpstr>Obszary interwencji – obszary priorytetowe</vt:lpstr>
      <vt:lpstr>COVID-19: Zaburzenia układu mięśniowo-szkieletowego a praca zdalna</vt:lpstr>
      <vt:lpstr>EU-OSHA i partnerzy kampanii</vt:lpstr>
      <vt:lpstr>Zasoby informacyjne do prowadzenia kampanii</vt:lpstr>
      <vt:lpstr>Jak wziąć udział w kampanii?</vt:lpstr>
      <vt:lpstr>Dołącz do kampanii „Dźwigaj z głową”!</vt:lpstr>
    </vt:vector>
  </TitlesOfParts>
  <Company>CDT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CDT</dc:creator>
  <cp:lastModifiedBy>Elżbieta Głowińska</cp:lastModifiedBy>
  <cp:revision>394</cp:revision>
  <cp:lastPrinted>2019-10-04T15:07:06Z</cp:lastPrinted>
  <dcterms:created xsi:type="dcterms:W3CDTF">2015-10-14T15:05:30Z</dcterms:created>
  <dcterms:modified xsi:type="dcterms:W3CDTF">2020-08-13T11:47:15Z</dcterms:modified>
</cp:coreProperties>
</file>