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  <p:sldMasterId id="2147483662" r:id="rId2"/>
  </p:sldMasterIdLst>
  <p:notesMasterIdLst>
    <p:notesMasterId r:id="rId36"/>
  </p:notesMasterIdLst>
  <p:sldIdLst>
    <p:sldId id="256" r:id="rId3"/>
    <p:sldId id="293" r:id="rId4"/>
    <p:sldId id="258" r:id="rId5"/>
    <p:sldId id="279" r:id="rId6"/>
    <p:sldId id="264" r:id="rId7"/>
    <p:sldId id="277" r:id="rId8"/>
    <p:sldId id="276" r:id="rId9"/>
    <p:sldId id="278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1" r:id="rId22"/>
    <p:sldId id="282" r:id="rId23"/>
    <p:sldId id="280" r:id="rId24"/>
    <p:sldId id="287" r:id="rId25"/>
    <p:sldId id="288" r:id="rId26"/>
    <p:sldId id="283" r:id="rId27"/>
    <p:sldId id="285" r:id="rId28"/>
    <p:sldId id="286" r:id="rId29"/>
    <p:sldId id="289" r:id="rId30"/>
    <p:sldId id="290" r:id="rId31"/>
    <p:sldId id="291" r:id="rId32"/>
    <p:sldId id="292" r:id="rId33"/>
    <p:sldId id="261" r:id="rId34"/>
    <p:sldId id="262" r:id="rId35"/>
  </p:sldIdLst>
  <p:sldSz cx="9144000" cy="6858000" type="screen4x3"/>
  <p:notesSz cx="6858000" cy="9144000"/>
  <p:embeddedFontLst>
    <p:embeddedFont>
      <p:font typeface="Tunga" panose="020B0502040204020203" pitchFamily="34" charset="0"/>
      <p:regular r:id="rId37"/>
      <p:bold r:id="rId38"/>
    </p:embeddedFont>
    <p:embeddedFont>
      <p:font typeface="Arial Black" panose="020B0A04020102020204" pitchFamily="34" charset="0"/>
      <p:bold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Franklin Gothic Medium" panose="020B0603020102020204" pitchFamily="34" charset="0"/>
      <p:regular r:id="rId44"/>
      <p:italic r:id="rId45"/>
    </p:embeddedFont>
    <p:embeddedFont>
      <p:font typeface="Franklin Gothic Book" panose="020B0503020102020204" pitchFamily="34" charset="0"/>
      <p:regular r:id="rId46"/>
      <p: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00" autoAdjust="0"/>
  </p:normalViewPr>
  <p:slideViewPr>
    <p:cSldViewPr snapToGrid="0">
      <p:cViewPr>
        <p:scale>
          <a:sx n="106" d="100"/>
          <a:sy n="106" d="100"/>
        </p:scale>
        <p:origin x="-176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7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230152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0100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6969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5077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5760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4662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5224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3265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5075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6306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0636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7340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75646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98264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50271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02797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8471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72243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45601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17994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88594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43823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8844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77856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18570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90465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77143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4802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8666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687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8472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0602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1952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2097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6598920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6647686" y="0"/>
            <a:ext cx="25146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 rot="5400000">
            <a:off x="4808537" y="2247902"/>
            <a:ext cx="5851525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 rot="5400000">
            <a:off x="541337" y="220662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2640597" y="6377458"/>
            <a:ext cx="38364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0" y="2602519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749808" y="118871"/>
            <a:ext cx="8013191" cy="16367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740664" y="1828800"/>
            <a:ext cx="8022336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3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5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6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8237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3715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7315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80264" algn="l" rtl="0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648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8237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3715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7315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80264" algn="l" rtl="0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698986"/>
            <a:ext cx="4040187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57200" y="2449511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20269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60019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8585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92964" algn="l" rtl="0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4645025" y="1698986"/>
            <a:ext cx="4041774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4645025" y="2449511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20269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60019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8585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92964" algn="l" rtl="0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67838" y="152400"/>
            <a:ext cx="2523743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019376" y="1743133"/>
            <a:ext cx="5920640" cy="4558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635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61467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59435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167838" y="1730017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64592" y="155447"/>
            <a:ext cx="2525149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idx="2"/>
          </p:nvPr>
        </p:nvSpPr>
        <p:spPr>
          <a:xfrm>
            <a:off x="2903805" y="1484808"/>
            <a:ext cx="6247396" cy="5373192"/>
          </a:xfrm>
          <a:prstGeom prst="rect">
            <a:avLst/>
          </a:prstGeom>
          <a:solidFill>
            <a:srgbClr val="BABABB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164592" y="1170432"/>
            <a:ext cx="2523743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035808" y="1170432"/>
            <a:ext cx="5193791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2259195" y="-26804"/>
            <a:ext cx="4625608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adomosci24.pl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ctrTitle"/>
          </p:nvPr>
        </p:nvSpPr>
        <p:spPr>
          <a:xfrm>
            <a:off x="17883" y="2492896"/>
            <a:ext cx="9144000" cy="1080120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700"/>
              </a:buClr>
              <a:buSzPct val="25000"/>
              <a:buFont typeface="Arial Black"/>
              <a:buNone/>
            </a:pPr>
            <a:r>
              <a:rPr lang="pl-PL" sz="2880" b="1" i="0" u="none" strike="noStrike" cap="none" dirty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TEMAT </a:t>
            </a:r>
            <a:r>
              <a:rPr lang="pl-PL" sz="2880" dirty="0">
                <a:latin typeface="Arial Black"/>
                <a:ea typeface="Arial Black"/>
                <a:cs typeface="Arial Black"/>
                <a:sym typeface="Arial Black"/>
              </a:rPr>
              <a:t>33</a:t>
            </a:r>
            <a:r>
              <a:rPr lang="pl-PL" sz="2880" b="1" i="0" u="none" strike="noStrike" cap="none" dirty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32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Zjawisko </a:t>
            </a:r>
            <a:r>
              <a:rPr lang="pl-PL" sz="320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powodzi</a:t>
            </a:r>
            <a:endParaRPr lang="pl-PL" sz="32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subTitle" idx="1"/>
          </p:nvPr>
        </p:nvSpPr>
        <p:spPr>
          <a:xfrm>
            <a:off x="5436096" y="5301207"/>
            <a:ext cx="3707903" cy="336129"/>
          </a:xfrm>
          <a:prstGeom prst="rect">
            <a:avLst/>
          </a:prstGeom>
          <a:noFill/>
          <a:ln>
            <a:noFill/>
          </a:ln>
        </p:spPr>
        <p:txBody>
          <a:bodyPr lIns="118850" tIns="0" rIns="4570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lang="pl-PL" sz="2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2025948" y="404768"/>
            <a:ext cx="6984776" cy="936103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lvl="0" algn="ctr">
              <a:buClr>
                <a:srgbClr val="FFC700"/>
              </a:buClr>
              <a:buSzPct val="25000"/>
            </a:pPr>
            <a: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SZKOLENIE  PODSTAWOWE </a:t>
            </a:r>
            <a:b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STRAŻAKÓW RATOWNIKÓW OSP</a:t>
            </a:r>
            <a:endParaRPr lang="pl-PL" sz="333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Powodzie opadowe (O) </a:t>
            </a:r>
          </a:p>
        </p:txBody>
      </p:sp>
      <p:sp>
        <p:nvSpPr>
          <p:cNvPr id="141" name="Shape 141"/>
          <p:cNvSpPr/>
          <p:nvPr/>
        </p:nvSpPr>
        <p:spPr>
          <a:xfrm>
            <a:off x="121023" y="1636810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chemeClr val="tx1"/>
                </a:solidFill>
              </a:rPr>
              <a:t>Powodzie te najczęściej występują w maju, czerwcu, lipcu, sierpniu i wrześniu. Jak wskazuje nazwa są one związane z występowaniem silnych nawalnych lub rozległych opadów.  Ich zasięg i gwałtowność przebiegu zależą od charakteru deszczu, czasu jego trwania, stopnia uwilgotnienia zlewni w momencie wystąpienia.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117777829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Powodzie opadowe (O) - podział </a:t>
            </a:r>
          </a:p>
        </p:txBody>
      </p:sp>
      <p:sp>
        <p:nvSpPr>
          <p:cNvPr id="141" name="Shape 141"/>
          <p:cNvSpPr/>
          <p:nvPr/>
        </p:nvSpPr>
        <p:spPr>
          <a:xfrm>
            <a:off x="121023" y="1636810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chemeClr val="tx1"/>
                </a:solidFill>
              </a:rPr>
              <a:t>Z uwagi na charakter deszczu powodzie te można podzielić na wywołane deszczami: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q"/>
            </a:pPr>
            <a:r>
              <a:rPr lang="pl-PL" sz="2400" b="1" dirty="0">
                <a:solidFill>
                  <a:srgbClr val="FF0000"/>
                </a:solidFill>
              </a:rPr>
              <a:t>nawalnymi (On) </a:t>
            </a:r>
            <a:r>
              <a:rPr lang="pl-PL" sz="2400" b="1" dirty="0">
                <a:solidFill>
                  <a:schemeClr val="tx1"/>
                </a:solidFill>
              </a:rPr>
              <a:t>– gwałtowne, lecz z reguły krótkotrwałe i mające niewielki zasięg terytorialny (lokalne), ale mogące powodować dotkliwe straty ze względu na bardzo szybki i trudny do przewidzenia przybór wody (na terenach nizinnych opad rzędu 60-80 mm).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28993355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Powodzie opadowe (O) - podział </a:t>
            </a: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q"/>
            </a:pPr>
            <a:r>
              <a:rPr lang="pl-PL" sz="2400" b="1" dirty="0">
                <a:solidFill>
                  <a:srgbClr val="FF0000"/>
                </a:solidFill>
              </a:rPr>
              <a:t>frontalnymi (Of) – </a:t>
            </a:r>
            <a:r>
              <a:rPr lang="pl-PL" sz="2400" b="1" dirty="0">
                <a:solidFill>
                  <a:schemeClr val="tx1"/>
                </a:solidFill>
              </a:rPr>
              <a:t>posiadaj podobny przebieg do nawalnych lecz znacznie większy zasięg terytorialny.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q"/>
            </a:pPr>
            <a:r>
              <a:rPr lang="pl-PL" sz="2400" b="1" dirty="0">
                <a:solidFill>
                  <a:srgbClr val="FF0000"/>
                </a:solidFill>
              </a:rPr>
              <a:t>rozlewnymi (Or) – </a:t>
            </a:r>
            <a:r>
              <a:rPr lang="pl-PL" sz="2400" b="1" dirty="0">
                <a:solidFill>
                  <a:schemeClr val="tx1"/>
                </a:solidFill>
              </a:rPr>
              <a:t>wywołane długotrwałymi opadami. Zasięg tych powodzi jest największy i może obejmować nawet całe dorzecze. Z analiz wielkości opadów wynika, że  wielkość spadającego deszczu w ciągu 2-4 dni może znacznie przekroczyć normę miesięczną.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9546269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Powodzie opadowe (O) </a:t>
            </a: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r>
              <a:rPr lang="pl-PL" sz="2000" b="1" dirty="0">
                <a:solidFill>
                  <a:schemeClr val="tx1"/>
                </a:solidFill>
              </a:rPr>
              <a:t>Powódź opadowa – Elbląg 13.10.2009 r. obrona budynku przy ul. Panieńskiej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915" y="2512069"/>
            <a:ext cx="6395192" cy="424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394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Powodzie roztopowe (R) </a:t>
            </a: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/>
              <a:t>Powodzie te są związane z gwałtownym topnieniem pokrywy śnieżnej. Najczęściej występują w drugiej połowie lutego, w marcu oraz w pierwszej dekadzie kwietnia. Warunkami sprzyjającymi ich występowaniu są, gwałtowne ocieplenia z jednoczesnym wystąpieniem deszczu przy jeszcze zamarzniętym podłożu – co powoduje gwałtowny odpływ powierzchniowy wód. Zasięg terytorialny powodzi roztopowych jest bardzo duży.</a:t>
            </a:r>
          </a:p>
        </p:txBody>
      </p:sp>
    </p:spTree>
    <p:extLst>
      <p:ext uri="{BB962C8B-B14F-4D97-AF65-F5344CB8AC3E}">
        <p14:creationId xmlns:p14="http://schemas.microsoft.com/office/powerpoint/2010/main" val="9865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Powodzie roztopowe (R) </a:t>
            </a: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/>
              <a:t>Powódź roztopowa – m. Stegny 05.02.2011 r. gm. Pasłęk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713" y="2015996"/>
            <a:ext cx="7049341" cy="471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4913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Powodzie sztormowe (</a:t>
            </a:r>
            <a:r>
              <a:rPr lang="pl-PL" sz="2800" b="1" i="0" u="none" strike="noStrike" cap="none" dirty="0" err="1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Sz</a:t>
            </a: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/>
              <a:t>Powodzie tego typu wywołane są silnymi wiatrami wiejącymi od morza  w kierunku lądu i sytuacją baryczną. Wody morskie pod wpływem wiatru w zalewach i ujściach rzek utrudniają odpływ wód rzecznych, co powoduje ich piętrzenie i zalewanie terenów przyległych. </a:t>
            </a:r>
          </a:p>
        </p:txBody>
      </p:sp>
    </p:spTree>
    <p:extLst>
      <p:ext uri="{BB962C8B-B14F-4D97-AF65-F5344CB8AC3E}">
        <p14:creationId xmlns:p14="http://schemas.microsoft.com/office/powerpoint/2010/main" val="206298959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Powodzie sztormowe (</a:t>
            </a:r>
            <a:r>
              <a:rPr lang="pl-PL" sz="2800" b="1" i="0" u="none" strike="noStrike" cap="none" dirty="0" err="1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Sz</a:t>
            </a: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/>
              <a:t>Mogą również powstać w wyniku przelewania się wody przez wały lub inne zabezpieczenia przeciwpowodziowe terenów depresyjnych, których nie brakuje w powiecie elbląskim. Występują one głównie w grudniu, lutym i styczniu, ale nie jest to regułą i mogą wystąpić również w miesiącach letnich.</a:t>
            </a:r>
          </a:p>
        </p:txBody>
      </p:sp>
    </p:spTree>
    <p:extLst>
      <p:ext uri="{BB962C8B-B14F-4D97-AF65-F5344CB8AC3E}">
        <p14:creationId xmlns:p14="http://schemas.microsoft.com/office/powerpoint/2010/main" val="39774572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Powodzie sztormowe (</a:t>
            </a:r>
            <a:r>
              <a:rPr lang="pl-PL" sz="2800" b="1" i="0" u="none" strike="noStrike" cap="none" dirty="0" err="1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Sz</a:t>
            </a: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/>
              <a:t>Powódź sztormowa tzw.  „cofka” – Elbląg 14.01.2012 r.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45" y="2095182"/>
            <a:ext cx="6963267" cy="462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909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Powodzie zimowe (Z)</a:t>
            </a: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/>
              <a:t>Powodzie zimowe dzielimy na: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 err="1"/>
              <a:t>śryżowe</a:t>
            </a:r>
            <a:r>
              <a:rPr lang="pl-PL" sz="2000" b="1" dirty="0"/>
              <a:t> ( </a:t>
            </a:r>
            <a:r>
              <a:rPr lang="pl-PL" sz="2400" b="1" dirty="0" err="1"/>
              <a:t>Z</a:t>
            </a:r>
            <a:r>
              <a:rPr lang="pl-PL" sz="2000" b="1" baseline="-25000" dirty="0" err="1"/>
              <a:t>ś</a:t>
            </a:r>
            <a:r>
              <a:rPr lang="pl-PL" sz="2000" b="1" dirty="0"/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zatorowe</a:t>
            </a:r>
            <a:r>
              <a:rPr lang="pl-PL" sz="2000" b="1" dirty="0"/>
              <a:t> (</a:t>
            </a:r>
            <a:r>
              <a:rPr lang="pl-PL" sz="2400" b="1" dirty="0" err="1"/>
              <a:t>Z</a:t>
            </a:r>
            <a:r>
              <a:rPr lang="pl-PL" sz="1200" b="1" dirty="0" err="1"/>
              <a:t>z</a:t>
            </a:r>
            <a:r>
              <a:rPr lang="pl-PL" sz="2000" b="1" dirty="0"/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2000" b="1" dirty="0"/>
          </a:p>
          <a:p>
            <a:pPr>
              <a:lnSpc>
                <a:spcPct val="150000"/>
              </a:lnSpc>
            </a:pPr>
            <a:r>
              <a:rPr lang="pl-PL" sz="2400" b="1" dirty="0"/>
              <a:t>Różnią się przyczynami powstawania, przebiegiem, lokalizacją, zasięgiem, okresem występowania i towarzyszącymi im warunkami atmosferycznymi.</a:t>
            </a:r>
          </a:p>
        </p:txBody>
      </p:sp>
    </p:spTree>
    <p:extLst>
      <p:ext uri="{BB962C8B-B14F-4D97-AF65-F5344CB8AC3E}">
        <p14:creationId xmlns:p14="http://schemas.microsoft.com/office/powerpoint/2010/main" val="188868640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MATERIAŁ NAUCZANIA</a:t>
            </a:r>
            <a:endParaRPr lang="pl-PL" altLang="pl-PL" sz="36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295089" cy="4633035"/>
          </a:xfrm>
        </p:spPr>
        <p:txBody>
          <a:bodyPr>
            <a:normAutofit/>
          </a:bodyPr>
          <a:lstStyle/>
          <a:p>
            <a:r>
              <a:rPr lang="pl-PL" dirty="0" smtClean="0"/>
              <a:t> Zjawisko </a:t>
            </a:r>
            <a:r>
              <a:rPr lang="pl-PL" dirty="0"/>
              <a:t>podtopienia, wezbrania i </a:t>
            </a:r>
            <a:r>
              <a:rPr lang="pl-PL" dirty="0" smtClean="0"/>
              <a:t>powodzi;</a:t>
            </a:r>
          </a:p>
          <a:p>
            <a:r>
              <a:rPr lang="pl-PL" dirty="0" smtClean="0"/>
              <a:t> Rodzaje wezbrań;</a:t>
            </a:r>
          </a:p>
          <a:p>
            <a:r>
              <a:rPr lang="pl-PL" dirty="0" smtClean="0"/>
              <a:t> </a:t>
            </a:r>
            <a:r>
              <a:rPr lang="pl-PL" dirty="0"/>
              <a:t>Charakterystyka fali </a:t>
            </a:r>
            <a:r>
              <a:rPr lang="pl-PL" dirty="0" smtClean="0"/>
              <a:t>powodziowej;</a:t>
            </a:r>
          </a:p>
          <a:p>
            <a:r>
              <a:rPr lang="pl-PL" dirty="0" smtClean="0"/>
              <a:t> Fazy </a:t>
            </a:r>
            <a:r>
              <a:rPr lang="pl-PL" dirty="0"/>
              <a:t>powodzi.</a:t>
            </a:r>
          </a:p>
          <a:p>
            <a:endParaRPr lang="pl-PL" dirty="0"/>
          </a:p>
          <a:p>
            <a:endParaRPr lang="pl-PL" dirty="0" smtClean="0"/>
          </a:p>
          <a:p>
            <a:pPr marL="118872" indent="0" algn="r">
              <a:buNone/>
            </a:pPr>
            <a:r>
              <a:rPr lang="pl-PL" dirty="0" smtClean="0"/>
              <a:t>Czas</a:t>
            </a:r>
            <a:r>
              <a:rPr lang="pl-PL" smtClean="0"/>
              <a:t>: 1T</a:t>
            </a:r>
            <a:endParaRPr lang="pl-PL" dirty="0"/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36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Powodzie </a:t>
            </a:r>
            <a:r>
              <a:rPr lang="pl-PL" sz="2800" b="1" i="0" u="none" strike="noStrike" cap="none" dirty="0" err="1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śryżowe</a:t>
            </a: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pl-PL" sz="2800" b="1" i="0" u="none" strike="noStrike" cap="none" dirty="0" err="1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pl-PL" sz="2000" b="1" i="0" u="none" strike="noStrike" cap="none" dirty="0" err="1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ś</a:t>
            </a: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/>
              <a:t>Mają miejsce w sytuacji, kiedy duże ilości tworzącego się śryżu i lodu dennego powodują „zatykanie” całego przekroju poprzecznego rzeki. Następuje wówczas spiętrzenie wody, które może spowodować lokalne przelanie się wody ponad koroną wału przeciwpowodziowego. Występują tylko w warunkach sprzyjających tworzeniu się śryżu, a więc przy gwałtownym spadku temperatury do ok. –10 </a:t>
            </a:r>
            <a:r>
              <a:rPr lang="pl-PL" sz="2400" b="1" baseline="30000" dirty="0" err="1"/>
              <a:t>o</a:t>
            </a:r>
            <a:r>
              <a:rPr lang="pl-PL" sz="2400" b="1" dirty="0" err="1"/>
              <a:t>C</a:t>
            </a:r>
            <a:r>
              <a:rPr lang="pl-PL" sz="2400" b="1" dirty="0"/>
              <a:t>, przeważnie nocą przy bezchmurnym niebie.</a:t>
            </a:r>
          </a:p>
        </p:txBody>
      </p:sp>
    </p:spTree>
    <p:extLst>
      <p:ext uri="{BB962C8B-B14F-4D97-AF65-F5344CB8AC3E}">
        <p14:creationId xmlns:p14="http://schemas.microsoft.com/office/powerpoint/2010/main" val="10680608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Powodzie zatorowe (</a:t>
            </a:r>
            <a:r>
              <a:rPr lang="pl-PL" sz="2800" b="1" i="0" u="none" strike="noStrike" cap="none" dirty="0" err="1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pl-PL" sz="2000" b="1" i="0" u="none" strike="noStrike" cap="none" dirty="0" err="1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/>
              <a:t>Spowodowane są zatorami w czasie spływu lodów. </a:t>
            </a:r>
          </a:p>
          <a:p>
            <a:pPr>
              <a:lnSpc>
                <a:spcPct val="150000"/>
              </a:lnSpc>
            </a:pPr>
            <a:endParaRPr lang="pl-PL" sz="2400" b="1" dirty="0"/>
          </a:p>
          <a:p>
            <a:pPr>
              <a:lnSpc>
                <a:spcPct val="150000"/>
              </a:lnSpc>
            </a:pPr>
            <a:endParaRPr lang="pl-PL" sz="2400" b="1" dirty="0"/>
          </a:p>
          <a:p>
            <a:pPr>
              <a:lnSpc>
                <a:spcPct val="150000"/>
              </a:lnSpc>
            </a:pPr>
            <a:endParaRPr lang="pl-PL" sz="2400" b="1" dirty="0"/>
          </a:p>
          <a:p>
            <a:pPr>
              <a:lnSpc>
                <a:spcPct val="150000"/>
              </a:lnSpc>
            </a:pPr>
            <a:endParaRPr lang="pl-PL" sz="2400" b="1" dirty="0"/>
          </a:p>
          <a:p>
            <a:pPr>
              <a:lnSpc>
                <a:spcPct val="150000"/>
              </a:lnSpc>
            </a:pPr>
            <a:endParaRPr lang="pl-PL" sz="2400" b="1" dirty="0"/>
          </a:p>
          <a:p>
            <a:pPr>
              <a:lnSpc>
                <a:spcPct val="150000"/>
              </a:lnSpc>
            </a:pPr>
            <a:endParaRPr lang="pl-PL" sz="2400" b="1" dirty="0"/>
          </a:p>
          <a:p>
            <a:pPr>
              <a:lnSpc>
                <a:spcPct val="150000"/>
              </a:lnSpc>
            </a:pPr>
            <a:endParaRPr lang="pl-PL" sz="2400" b="1" dirty="0"/>
          </a:p>
          <a:p>
            <a:pPr>
              <a:lnSpc>
                <a:spcPct val="150000"/>
              </a:lnSpc>
            </a:pPr>
            <a:endParaRPr lang="pl-PL" sz="2400" b="1" dirty="0"/>
          </a:p>
          <a:p>
            <a:pPr algn="ctr">
              <a:lnSpc>
                <a:spcPct val="150000"/>
              </a:lnSpc>
            </a:pPr>
            <a:r>
              <a:rPr lang="pl-PL" sz="2000" b="1" dirty="0"/>
              <a:t>Zator na rzece </a:t>
            </a:r>
            <a:r>
              <a:rPr lang="pl-PL" sz="2000" b="1" dirty="0" err="1"/>
              <a:t>Kumiela</a:t>
            </a:r>
            <a:r>
              <a:rPr lang="pl-PL" sz="2000" b="1" dirty="0"/>
              <a:t>. Elbląg 24.02.2012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133" y="2039848"/>
            <a:ext cx="6422578" cy="426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383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dirty="0" smtClean="0"/>
              <a:t>Charakterystyka fali powodziowej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3901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/>
              <a:t>Przejściowe zjawisko hydrologiczne powstające w naturalnych ciekach wodnych, zbiornikach wodnych, kanałach lub na morzu w wyniku nagłego spływu dużych mas wody opadowej, lub roztopowej, masa wodna tworzy wysoki stan poziomu wody w kształcie wału przesuwającego się wzdłuż cieku wodnego, stwarzając potencjalne zagrożenie powodziowe</a:t>
            </a:r>
          </a:p>
        </p:txBody>
      </p:sp>
    </p:spTree>
    <p:extLst>
      <p:ext uri="{BB962C8B-B14F-4D97-AF65-F5344CB8AC3E}">
        <p14:creationId xmlns:p14="http://schemas.microsoft.com/office/powerpoint/2010/main" val="41183547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dirty="0" smtClean="0"/>
              <a:t>Charakterystyka fali powodziowej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/>
              <a:t>Fala ma wyraźny początek, fazę wznoszenia, punkt</a:t>
            </a:r>
          </a:p>
          <a:p>
            <a:pPr>
              <a:lnSpc>
                <a:spcPct val="150000"/>
              </a:lnSpc>
            </a:pPr>
            <a:r>
              <a:rPr lang="pl-PL" sz="2400" b="1" dirty="0"/>
              <a:t>kulminacyjny i fazę opadania (rys.). W miarę przesuwania się</a:t>
            </a:r>
          </a:p>
          <a:p>
            <a:pPr>
              <a:lnSpc>
                <a:spcPct val="150000"/>
              </a:lnSpc>
            </a:pPr>
            <a:r>
              <a:rPr lang="pl-PL" sz="2400" b="1" dirty="0"/>
              <a:t>jej z biegiem rzeki, czoło fali ulega skróceniu, a sama fala ulega wydłużeniu. W przypadku powstania w górnym odcinku rzeki kilku pojedynczych fal, mogą się one połączyć i utworzyć w środkowym i dolnym biegu jeden szczyt. </a:t>
            </a:r>
          </a:p>
        </p:txBody>
      </p:sp>
    </p:spTree>
    <p:extLst>
      <p:ext uri="{BB962C8B-B14F-4D97-AF65-F5344CB8AC3E}">
        <p14:creationId xmlns:p14="http://schemas.microsoft.com/office/powerpoint/2010/main" val="345756014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dirty="0" smtClean="0"/>
              <a:t>Charakterystyka fali powodziowej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/>
              <a:t>Jest to związane z tym, że prędkość przemieszczania się fal w górnym biegu rzeki jest zawsze większa niż na odcinkach środkowym i dolnym.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98" y="3253653"/>
            <a:ext cx="454342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0302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dirty="0"/>
              <a:t>Fala powodziowa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/>
              <a:t>Fala powodziowa rz. Wisła 20.05.2010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38" y="2024029"/>
            <a:ext cx="6311489" cy="473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593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dirty="0"/>
              <a:t>Fazy powodzi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/>
              <a:t>Fazy powodzi: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przybór wody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fala (fale) kulminacyjne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opadanie wody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powrót do stanu normalnego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42628051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dirty="0"/>
              <a:t>Fazy działań powodziowych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alarmowanie i ostrzeganie ludności z terenów zagrożonych falą powodziową przy wykorzystaniu dostępnych urządzeń nagłaśniających oraz środków łączności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ratowanie i ewakuacja ludzi i zwierząt z terenów zalanych i zagrożonych zalaniem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zaopatrywanie ludności na odciętych terenach w żywność, lekarstwa, wodę do picia, itp.,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77517527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dirty="0"/>
              <a:t>Fazy działań powodziowych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umacnianie i ochrona wałów oraz budowa doraźnych wałów p. powodziowych (uszczelnianie folią i workami z  piaskiem przesiąkających wałów, likwidowanie wyrw w obwałowaniach),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ochrona mostów i obiektów strategicznych zagrożonych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współpraca w usuwaniu zatorów lodowych,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świadczenie usług transportowych mających na celu dostarczenie żywności, wody pitnej, lekarstw itp., </a:t>
            </a:r>
          </a:p>
        </p:txBody>
      </p:sp>
    </p:spTree>
    <p:extLst>
      <p:ext uri="{BB962C8B-B14F-4D97-AF65-F5344CB8AC3E}">
        <p14:creationId xmlns:p14="http://schemas.microsoft.com/office/powerpoint/2010/main" val="315094414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dirty="0"/>
              <a:t>Fazy działań powodziowych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dozorowanie stanu obwałowania i koryt rzek 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pomoc w nawiązywaniu łączności z innymi służbami,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oświetlanie terenu akcji posiadanym sprzętem,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udrażnianiu przepustów i usuwaniu zapór tworzonych przez spływające z wody krzewy i gałęzie,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wypompowywaniu wody z budynków mieszkalnych, gospodarczych i obiektów komunalnych,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pomoc w odkażaniu terenów,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7184369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Zjawisko podtopienia, wezbrania i powodzi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94129" y="1636810"/>
            <a:ext cx="9049870" cy="20476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rgbClr val="FF0000"/>
                </a:solidFill>
              </a:rPr>
              <a:t>Podtopienia</a:t>
            </a:r>
            <a:r>
              <a:rPr lang="pl-PL" sz="2400" b="1" dirty="0">
                <a:solidFill>
                  <a:schemeClr val="dk1"/>
                </a:solidFill>
              </a:rPr>
              <a:t> – zalania terenów z innych przyczyn niż powódź. Przyczynami podtopień mogą być np.: wypełnienie retencji gruntowej zlewni, duże opady deszczu oraz przesiąki wody przez wały przeciwpowodziowe.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283" y="3887345"/>
            <a:ext cx="3603502" cy="2702627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586283" y="6569747"/>
            <a:ext cx="3491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Podtopienie ul. Nowowiejska Elbląg 07.2011</a:t>
            </a: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dirty="0"/>
              <a:t>Fazy działań powodziowych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zabezpieczenie przed pożarami terenów zdewastowanych,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inne prace zlecone przez sztaby kryzysowe,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przekazywanie meldunków do sztabów kryzysowych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5252895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dirty="0"/>
              <a:t>Organizacja terenu akcji przeciwpowodziowej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872" y="1607726"/>
            <a:ext cx="5988874" cy="511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3632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BIBLIOGRAFIA</a:t>
            </a:r>
          </a:p>
        </p:txBody>
      </p:sp>
      <p:sp>
        <p:nvSpPr>
          <p:cNvPr id="179" name="Shape 179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2"/>
          </p:nvPr>
        </p:nvSpPr>
        <p:spPr>
          <a:xfrm>
            <a:off x="467543" y="1832843"/>
            <a:ext cx="8216267" cy="461015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/>
            <a:r>
              <a:rPr lang="pl-PL" dirty="0">
                <a:latin typeface="Arial"/>
                <a:ea typeface="Arial"/>
                <a:cs typeface="Arial"/>
                <a:sym typeface="Arial"/>
              </a:rPr>
              <a:t>„</a:t>
            </a:r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Szkolenie Strażaków Ratowników OSP z zakresu działań przeciwpowodziowych oraz ratownictwa na wodach</a:t>
            </a:r>
            <a:r>
              <a:rPr lang="pl-PL" dirty="0"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 Praca zbiorowa CNBOP 2009</a:t>
            </a:r>
          </a:p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Vademecum ochrony przeciwpowodziowej, Bednarczyk S. i in., KZGW, Gdańsk 2006</a:t>
            </a:r>
          </a:p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Bednarczyk S., Mackiewicz St.: Powodzie na Bobrze oraz jego dopływach, Materiały Forum Naukowo-Technicznego, t.3, Ustroń </a:t>
            </a:r>
            <a:r>
              <a:rPr lang="pl-PL" sz="2400" dirty="0" err="1">
                <a:latin typeface="Arial"/>
                <a:ea typeface="Arial"/>
                <a:cs typeface="Arial"/>
                <a:sym typeface="Arial"/>
              </a:rPr>
              <a:t>k.Wisły</a:t>
            </a:r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, 1997. </a:t>
            </a:r>
          </a:p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Ziobro J. : „Powódź – zjawisko powtarzalne” </a:t>
            </a:r>
          </a:p>
          <a:p>
            <a:pPr lvl="0" indent="-324612"/>
            <a:endParaRPr lang="pl-PL" sz="2400" dirty="0">
              <a:latin typeface="Arial"/>
              <a:ea typeface="Arial"/>
              <a:cs typeface="Arial"/>
              <a:sym typeface="Arial"/>
            </a:endParaRPr>
          </a:p>
          <a:p>
            <a:pPr lvl="0" indent="-324612"/>
            <a:endParaRPr lang="pl-PL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52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INDEKS MATERIAŁÓW POBRANYCH Z INTERNETU</a:t>
            </a:r>
          </a:p>
        </p:txBody>
      </p:sp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107504" y="1832844"/>
            <a:ext cx="8921000" cy="418844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Zdjęcie 1: KM PSP Elbląg</a:t>
            </a: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Zdjęcie 2 : Pobrano z dziennikelbląski.pl</a:t>
            </a: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Zdjęcie 3: KM PSP Elbląg</a:t>
            </a: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Zdjęcie 4: KM PSP Elbląg</a:t>
            </a: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Zdjęcie 5: KM PSP Elbląg</a:t>
            </a: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Zdjęcie 6: Witold Sadowski</a:t>
            </a:r>
          </a:p>
          <a:p>
            <a:pPr lvl="0" indent="-324612"/>
            <a:r>
              <a:rPr lang="pl-PL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Zdjęcie 7</a:t>
            </a:r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:  Bednarczyk S. i in., Vademecum ochrony przeciwpowodziowej, KZGW, Gdańsk 2006</a:t>
            </a:r>
            <a:endParaRPr lang="pl-PL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Zdjęcie 8: </a:t>
            </a:r>
            <a:r>
              <a:rPr lang="pl-PL" sz="2400" dirty="0">
                <a:latin typeface="Arial"/>
                <a:ea typeface="Arial"/>
                <a:cs typeface="Arial"/>
                <a:sym typeface="Arial"/>
                <a:hlinkClick r:id="rId3"/>
              </a:rPr>
              <a:t>www.wiadomosci24.pl</a:t>
            </a:r>
            <a:endParaRPr lang="pl-PL" sz="2400" dirty="0">
              <a:latin typeface="Arial"/>
              <a:ea typeface="Arial"/>
              <a:cs typeface="Arial"/>
              <a:sym typeface="Arial"/>
            </a:endParaRPr>
          </a:p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Zdjęcie 9: Szkolenie Strażaków Ratowników OSP z zakresu działań przeciwpowodziowych oraz ratownictwa na wodach</a:t>
            </a:r>
            <a:endParaRPr lang="pl-PL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</a:pPr>
            <a:endParaRPr lang="pl-PL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endParaRPr lang="pl-PL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body" idx="2"/>
          </p:nvPr>
        </p:nvSpPr>
        <p:spPr>
          <a:xfrm>
            <a:off x="5940151" y="51571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94129" y="1636810"/>
            <a:ext cx="9049870" cy="20476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rgbClr val="FF0000"/>
                </a:solidFill>
              </a:rPr>
              <a:t>Wezbranie – </a:t>
            </a:r>
            <a:r>
              <a:rPr lang="pl-PL" sz="2400" b="1" dirty="0">
                <a:solidFill>
                  <a:schemeClr val="tx1"/>
                </a:solidFill>
              </a:rPr>
              <a:t>znaczny wzrost stanów wody w ciekach i jeziorach, wywołany zwiększonym zasilaniem (opady, topnienie śniegu) lub zahamowaniem odpływu (zatory lodowe lub </a:t>
            </a:r>
            <a:r>
              <a:rPr lang="pl-PL" sz="2400" b="1" dirty="0" err="1">
                <a:solidFill>
                  <a:schemeClr val="tx1"/>
                </a:solidFill>
              </a:rPr>
              <a:t>śryżowe</a:t>
            </a:r>
            <a:r>
              <a:rPr lang="pl-PL" sz="2400" b="1" dirty="0">
                <a:solidFill>
                  <a:schemeClr val="tx1"/>
                </a:solidFill>
              </a:rPr>
              <a:t>, wiatr wiejący przeciwnie do kierunku przepływu wody). </a:t>
            </a:r>
            <a:endParaRPr sz="2400" b="1" i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428" y="4130627"/>
            <a:ext cx="5390100" cy="23956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219113" y="6538316"/>
            <a:ext cx="47982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tx1"/>
                </a:solidFill>
                <a:latin typeface="Calibri"/>
                <a:sym typeface="Calibri"/>
              </a:rPr>
              <a:t>Wezbranie rzeka Elbląg 28.12.2015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Zjawisko podtopienia, wezbrania i powodzi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436182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94129" y="1636810"/>
            <a:ext cx="9049870" cy="34865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rgbClr val="FF0000"/>
                </a:solidFill>
              </a:rPr>
              <a:t>Powódź –</a:t>
            </a:r>
            <a:r>
              <a:rPr lang="pl-PL" sz="2400" b="1" dirty="0">
                <a:solidFill>
                  <a:schemeClr val="tx1"/>
                </a:solidFill>
              </a:rPr>
              <a:t> czasowe pokrycie przez wodę terenu, który w normalnych warunkach nie jest pokryty wodą, powstałe na skutek wezbrania wody w ciekach naturalnych, zbiornikach wodnych, kanałach oraz od strony morza, powodujące zagrożenie dla życia i zdrowia ludzi, środowiska, dziedzictwa kulturowego oraz działalności gospodarczej.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8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Zjawisko podtopienia, wezbrania i powodzi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45407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Klasyfikacja i rodzaje powodzi</a:t>
            </a:r>
          </a:p>
        </p:txBody>
      </p:sp>
      <p:sp>
        <p:nvSpPr>
          <p:cNvPr id="141" name="Shape 141"/>
          <p:cNvSpPr/>
          <p:nvPr/>
        </p:nvSpPr>
        <p:spPr>
          <a:xfrm>
            <a:off x="121023" y="1636810"/>
            <a:ext cx="9022975" cy="34865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rgbClr val="FF0000"/>
                </a:solidFill>
              </a:rPr>
              <a:t>Powodzie</a:t>
            </a:r>
            <a:r>
              <a:rPr lang="pl-PL" sz="2400" b="1" dirty="0">
                <a:solidFill>
                  <a:schemeClr val="tx1"/>
                </a:solidFill>
              </a:rPr>
              <a:t> dzieli się według kryteriów: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zasięgu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wielkości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genezy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1057061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Klasyfikacja i rodzaje powodzi</a:t>
            </a:r>
          </a:p>
        </p:txBody>
      </p:sp>
      <p:sp>
        <p:nvSpPr>
          <p:cNvPr id="141" name="Shape 141"/>
          <p:cNvSpPr/>
          <p:nvPr/>
        </p:nvSpPr>
        <p:spPr>
          <a:xfrm>
            <a:off x="121024" y="1456701"/>
            <a:ext cx="9022975" cy="52211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chemeClr val="tx1"/>
                </a:solidFill>
              </a:rPr>
              <a:t>Ze względu na zasięg: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FF0000"/>
                </a:solidFill>
              </a:rPr>
              <a:t>lokalne</a:t>
            </a:r>
            <a:r>
              <a:rPr lang="pl-PL" sz="2400" b="1" dirty="0">
                <a:solidFill>
                  <a:schemeClr val="tx1"/>
                </a:solidFill>
              </a:rPr>
              <a:t> - obejmujące swym zasięgiem małe zlewnie, są one spowodowane opadami nawalnymi o dużym natężeniu, określanymi potocznie „oberwaniem chmury”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FF0000"/>
                </a:solidFill>
              </a:rPr>
              <a:t>regionalne</a:t>
            </a:r>
            <a:r>
              <a:rPr lang="pl-PL" sz="2400" b="1" dirty="0">
                <a:solidFill>
                  <a:schemeClr val="tx1"/>
                </a:solidFill>
              </a:rPr>
              <a:t> – obejmują na ogół jeden region hydrograficzny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FF0000"/>
                </a:solidFill>
              </a:rPr>
              <a:t>krajowe</a:t>
            </a:r>
            <a:r>
              <a:rPr lang="pl-PL" sz="2400" b="1" dirty="0">
                <a:solidFill>
                  <a:schemeClr val="tx1"/>
                </a:solidFill>
              </a:rPr>
              <a:t> - obejmujące kilka regionów hydrograficznych. Ich przyczyną są zwykle długotrwałe deszcze obejmujące swym zasięgiem duże obszary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22670096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Klasyfikacja i rodzaje powodzi</a:t>
            </a:r>
          </a:p>
        </p:txBody>
      </p:sp>
      <p:sp>
        <p:nvSpPr>
          <p:cNvPr id="141" name="Shape 141"/>
          <p:cNvSpPr/>
          <p:nvPr/>
        </p:nvSpPr>
        <p:spPr>
          <a:xfrm>
            <a:off x="121023" y="1636810"/>
            <a:ext cx="9022975" cy="34865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chemeClr val="tx1"/>
                </a:solidFill>
              </a:rPr>
              <a:t>Ze względu na wielkość: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zwyczajne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wielkie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katastrofalne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27279337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Rodzaje powodzi</a:t>
            </a:r>
          </a:p>
        </p:txBody>
      </p:sp>
      <p:sp>
        <p:nvSpPr>
          <p:cNvPr id="141" name="Shape 141"/>
          <p:cNvSpPr/>
          <p:nvPr/>
        </p:nvSpPr>
        <p:spPr>
          <a:xfrm>
            <a:off x="121023" y="1636810"/>
            <a:ext cx="9022975" cy="42375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rgbClr val="FF0000"/>
                </a:solidFill>
              </a:rPr>
              <a:t>Powodzie</a:t>
            </a:r>
            <a:r>
              <a:rPr lang="pl-PL" sz="2400" b="1" dirty="0">
                <a:solidFill>
                  <a:schemeClr val="tx1"/>
                </a:solidFill>
              </a:rPr>
              <a:t> ze względu na ich proces powstawania możemy podzielić na: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opadowe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roztopowe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zimowe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sztormowe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712510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ąty">
  <a:themeElements>
    <a:clrScheme name="Kąty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Kąt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ą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1494</Words>
  <Application>Microsoft Office PowerPoint</Application>
  <PresentationFormat>Pokaz na ekranie (4:3)</PresentationFormat>
  <Paragraphs>232</Paragraphs>
  <Slides>33</Slides>
  <Notes>33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33</vt:i4>
      </vt:variant>
    </vt:vector>
  </HeadingPairs>
  <TitlesOfParts>
    <vt:vector size="43" baseType="lpstr">
      <vt:lpstr>Arial</vt:lpstr>
      <vt:lpstr>Tunga</vt:lpstr>
      <vt:lpstr>Noto Sans Symbols</vt:lpstr>
      <vt:lpstr>Wingdings</vt:lpstr>
      <vt:lpstr>Arial Black</vt:lpstr>
      <vt:lpstr>Calibri</vt:lpstr>
      <vt:lpstr>Franklin Gothic Medium</vt:lpstr>
      <vt:lpstr>Franklin Gothic Book</vt:lpstr>
      <vt:lpstr>Moduł</vt:lpstr>
      <vt:lpstr>Kąty</vt:lpstr>
      <vt:lpstr>TEMAT 33:  Zjawisko powodzi</vt:lpstr>
      <vt:lpstr>MATERIAŁ NAUCZANIA</vt:lpstr>
      <vt:lpstr>Zjawisko podtopienia, wezbrania i powodzi</vt:lpstr>
      <vt:lpstr>Zjawisko podtopienia, wezbrania i powodzi</vt:lpstr>
      <vt:lpstr>Zjawisko podtopienia, wezbrania i powodzi</vt:lpstr>
      <vt:lpstr>Klasyfikacja i rodzaje powodzi</vt:lpstr>
      <vt:lpstr>Klasyfikacja i rodzaje powodzi</vt:lpstr>
      <vt:lpstr>Klasyfikacja i rodzaje powodzi</vt:lpstr>
      <vt:lpstr>Rodzaje powodzi</vt:lpstr>
      <vt:lpstr>Powodzie opadowe (O) </vt:lpstr>
      <vt:lpstr>Powodzie opadowe (O) - podział </vt:lpstr>
      <vt:lpstr>Powodzie opadowe (O) - podział </vt:lpstr>
      <vt:lpstr>Powodzie opadowe (O) </vt:lpstr>
      <vt:lpstr>Powodzie roztopowe (R) </vt:lpstr>
      <vt:lpstr>Powodzie roztopowe (R) </vt:lpstr>
      <vt:lpstr>Powodzie sztormowe (Sz) </vt:lpstr>
      <vt:lpstr>Powodzie sztormowe (Sz) </vt:lpstr>
      <vt:lpstr>Powodzie sztormowe (Sz) </vt:lpstr>
      <vt:lpstr>Powodzie zimowe (Z)</vt:lpstr>
      <vt:lpstr>Powodzie śryżowe (Zś)</vt:lpstr>
      <vt:lpstr>Powodzie zatorowe (Zz)</vt:lpstr>
      <vt:lpstr>Charakterystyka fali powodziowej</vt:lpstr>
      <vt:lpstr>Charakterystyka fali powodziowej</vt:lpstr>
      <vt:lpstr>Charakterystyka fali powodziowej</vt:lpstr>
      <vt:lpstr>Fala powodziowa</vt:lpstr>
      <vt:lpstr>Fazy powodzi</vt:lpstr>
      <vt:lpstr>Fazy działań powodziowych</vt:lpstr>
      <vt:lpstr>Fazy działań powodziowych</vt:lpstr>
      <vt:lpstr>Fazy działań powodziowych</vt:lpstr>
      <vt:lpstr>Fazy działań powodziowych</vt:lpstr>
      <vt:lpstr>Organizacja terenu akcji przeciwpowodziowej</vt:lpstr>
      <vt:lpstr>BIBLIOGRAFIA</vt:lpstr>
      <vt:lpstr>INDEKS MATERIAŁÓW POBRANYCH Z INTERNETU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 33:  Zjawisko powodzi.</dc:title>
  <dc:creator>Boss</dc:creator>
  <cp:lastModifiedBy>Admin</cp:lastModifiedBy>
  <cp:revision>32</cp:revision>
  <dcterms:modified xsi:type="dcterms:W3CDTF">2016-12-17T08:29:08Z</dcterms:modified>
</cp:coreProperties>
</file>