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1" r:id="rId9"/>
    <p:sldId id="273" r:id="rId10"/>
    <p:sldId id="269" r:id="rId11"/>
    <p:sldId id="271" r:id="rId12"/>
    <p:sldId id="272" r:id="rId13"/>
    <p:sldId id="268" r:id="rId14"/>
    <p:sldId id="267" r:id="rId15"/>
    <p:sldId id="258" r:id="rId16"/>
  </p:sldIdLst>
  <p:sldSz cx="12192000" cy="6858000"/>
  <p:notesSz cx="9929813" cy="67992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łązka Anna" initials="GA" lastIdx="13" clrIdx="0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  <p:cmAuthor id="2" name="Leśniak Julia" initials="LJ" lastIdx="3" clrIdx="1">
    <p:extLst>
      <p:ext uri="{19B8F6BF-5375-455C-9EA6-DF929625EA0E}">
        <p15:presenceInfo xmlns:p15="http://schemas.microsoft.com/office/powerpoint/2012/main" userId="S::jlesniak@pzh.gov.pl::d8253797-c411-4c6d-b573-be2ef9d684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9E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942917126352218E-2"/>
          <c:y val="0.10988114543369062"/>
          <c:w val="0.72661384812964303"/>
          <c:h val="0.791807983625360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 w="254000" cap="sq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dLbl>
              <c:idx val="1"/>
              <c:layout>
                <c:manualLayout>
                  <c:x val="-2.9531093959622987E-3"/>
                  <c:y val="-5.2141940730925929E-2"/>
                </c:manualLayout>
              </c:layout>
              <c:tx>
                <c:rich>
                  <a:bodyPr/>
                  <a:lstStyle/>
                  <a:p>
                    <a:fld id="{CAE86F75-5966-47C6-88D4-4410D016F735}" type="VALUE">
                      <a:rPr lang="en-US" sz="900" b="1">
                        <a:solidFill>
                          <a:srgbClr val="002060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74-4428-A4E6-E5AE2E3CD343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2.314755815273681E-3"/>
                  <c:y val="-4.66203822726733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25 242 690,59 </a:t>
                    </a:r>
                    <a:r>
                      <a:rPr lang="en-US" dirty="0" err="1"/>
                      <a:t>zł</a:t>
                    </a:r>
                    <a:endParaRPr lang="en-US" dirty="0"/>
                  </a:p>
                </c:rich>
              </c:tx>
              <c:numFmt formatCode="#,##0.00\ &quot;zł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BCD-48DC-8C86-D048E1848C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1">
                  <c:v>Planowany</c:v>
                </c:pt>
                <c:pt idx="2">
                  <c:v>Faktyczny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1">
                  <c:v>28411595</c:v>
                </c:pt>
                <c:pt idx="2" formatCode="#,##0.00">
                  <c:v>25242690.59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CD-48DC-8C86-D048E1848C7A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EU</c:v>
                </c:pt>
              </c:strCache>
            </c:strRef>
          </c:tx>
          <c:spPr>
            <a:solidFill>
              <a:srgbClr val="FF33CC"/>
            </a:solidFill>
            <a:ln w="254000" cap="sq">
              <a:solidFill>
                <a:srgbClr val="FF33CC"/>
              </a:solidFill>
              <a:miter lim="800000"/>
            </a:ln>
            <a:effectLst/>
          </c:spPr>
          <c:invertIfNegative val="0"/>
          <c:dLbls>
            <c:dLbl>
              <c:idx val="1"/>
              <c:layout>
                <c:manualLayout>
                  <c:x val="1.2031014792965616E-2"/>
                  <c:y val="-2.1597701518807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BCD-48DC-8C86-D048E1848C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522780995040087E-2"/>
                  <c:y val="-3.31511867048079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BCD-48DC-8C86-D048E1848C7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Arkusz1!$A$2:$A$5</c:f>
              <c:strCache>
                <c:ptCount val="3"/>
                <c:pt idx="1">
                  <c:v>Planowany</c:v>
                </c:pt>
                <c:pt idx="2">
                  <c:v>Faktyczny</c:v>
                </c:pt>
              </c:strCache>
            </c:strRef>
          </c:cat>
          <c:val>
            <c:numRef>
              <c:f>Arkusz1!$C$2:$C$5</c:f>
              <c:numCache>
                <c:formatCode>General</c:formatCode>
                <c:ptCount val="4"/>
                <c:pt idx="1">
                  <c:v>24044732.84</c:v>
                </c:pt>
                <c:pt idx="2">
                  <c:v>21632889.039999999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CD-48DC-8C86-D048E1848C7A}"/>
            </c:ext>
          </c:extLst>
        </c:ser>
        <c:ser>
          <c:idx val="2"/>
          <c:order val="2"/>
          <c:tx>
            <c:strRef>
              <c:f>Arkusz1!$D$1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Arkusz1!$A$2:$A$5</c:f>
              <c:strCache>
                <c:ptCount val="3"/>
                <c:pt idx="1">
                  <c:v>Planowany</c:v>
                </c:pt>
                <c:pt idx="2">
                  <c:v>Faktyczny</c:v>
                </c:pt>
              </c:strCache>
            </c:strRef>
          </c:cat>
          <c:val>
            <c:numRef>
              <c:f>Arkusz1!$D$2:$D$5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BCD-48DC-8C86-D048E1848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"/>
        <c:overlap val="-94"/>
        <c:axId val="533399016"/>
        <c:axId val="533405288"/>
      </c:barChart>
      <c:catAx>
        <c:axId val="533399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3405288"/>
        <c:crosses val="autoZero"/>
        <c:auto val="1"/>
        <c:lblAlgn val="ctr"/>
        <c:lblOffset val="100"/>
        <c:noMultiLvlLbl val="0"/>
      </c:catAx>
      <c:valAx>
        <c:axId val="533405288"/>
        <c:scaling>
          <c:orientation val="minMax"/>
          <c:max val="3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3399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01.11.2021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758825" y="2146228"/>
            <a:ext cx="9196220" cy="181588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chemeClr val="bg1"/>
                </a:solidFill>
              </a:rPr>
              <a:t>Raport końcowy Projektu </a:t>
            </a:r>
            <a:r>
              <a:rPr lang="pl-PL" sz="2800" b="1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ProfiBaza - Cyfrowe udostępnienie informacji publicznej na temat sytuacji zdrowotnej ludności oraz realizacji programów zdrowotnych dla potrzeb profilaktyki chorób i promocji zdrowia w Polsce</a:t>
            </a:r>
            <a:endParaRPr lang="pl-PL" sz="2800" b="1" dirty="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916199" y="1223527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sz="24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600719"/>
              </p:ext>
            </p:extLst>
          </p:nvPr>
        </p:nvGraphicFramePr>
        <p:xfrm>
          <a:off x="1223790" y="2166147"/>
          <a:ext cx="9421542" cy="3724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2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813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259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51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Otwarte API do udostępniania danych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KRI, </a:t>
                      </a:r>
                      <a:r>
                        <a:rPr lang="pl-PL" sz="11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struktur danych i znaczenia danych zawartych w tych strukturach, określonych w rozporządzeniu KRI</a:t>
                      </a:r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1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59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do importowania danych zewnętrznych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KRI, </a:t>
                      </a:r>
                      <a:r>
                        <a:rPr lang="pl-PL" sz="11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struktur danych i znaczenia danych zawartych w tych strukturach, określonych w rozporządzeniu KRI</a:t>
                      </a:r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1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57778781"/>
                  </a:ext>
                </a:extLst>
              </a:tr>
              <a:tr h="875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do komunikacji (pobierania danych)                              z istniejącym w NIZP PZH- PIB Systemem Chorobowości Szpitalnej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KRI, </a:t>
                      </a:r>
                      <a:r>
                        <a:rPr lang="pl-PL" sz="11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struktur danych i znaczenia danych zawartych w tych strukturach, określonych w rozporządzeniu KRI</a:t>
                      </a:r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7413">
                <a:tc>
                  <a:txBody>
                    <a:bodyPr/>
                    <a:lstStyle/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służące wymianie danych</a:t>
                      </a:r>
                    </a:p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systemem </a:t>
                      </a:r>
                      <a:r>
                        <a:rPr lang="pl-PL" sz="11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EpiBaza</a:t>
                      </a: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stosowanie minimalnych wymagań dla systemów teleinformatycznych, określonych w rozdziale IV KRI, </a:t>
                      </a:r>
                      <a:r>
                        <a:rPr lang="pl-PL" sz="1100" b="0" i="0" u="none" strike="noStrike" kern="1200" baseline="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stosowanie struktur danych i znaczenia danych zawartych w tych strukturach, określonych w rozporządzeniu KRI</a:t>
                      </a:r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sz="1100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46025" y="108166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sz="24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13387" y="1762217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Okres trwałości: </a:t>
            </a:r>
            <a:r>
              <a:rPr lang="pl-PL" dirty="0">
                <a:solidFill>
                  <a:srgbClr val="002060"/>
                </a:solidFill>
              </a:rPr>
              <a:t>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dirty="0">
                <a:solidFill>
                  <a:srgbClr val="002060"/>
                </a:solidFill>
              </a:rPr>
              <a:t>budżet NIZP PZH - PIB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2060"/>
                </a:solidFill>
              </a:rPr>
              <a:t>Najważniejsze ryzyka:</a:t>
            </a:r>
            <a:endParaRPr lang="pl-PL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80336"/>
              </p:ext>
            </p:extLst>
          </p:nvPr>
        </p:nvGraphicFramePr>
        <p:xfrm>
          <a:off x="1060153" y="3064253"/>
          <a:ext cx="9881419" cy="286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59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429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500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8245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21266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3635">
                <a:tc>
                  <a:txBody>
                    <a:bodyPr/>
                    <a:lstStyle/>
                    <a:p>
                      <a:pPr algn="ctr"/>
                      <a:r>
                        <a:rPr lang="pl-PL" sz="10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Zmniejszenie wartości wskaźników produktu i rezultatu w okresie trwałości </a:t>
                      </a:r>
                      <a:endParaRPr lang="pl-PL" sz="1000" b="1" i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Unikanie zagrożenia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6011">
                <a:tc>
                  <a:txBody>
                    <a:bodyPr/>
                    <a:lstStyle/>
                    <a:p>
                      <a:pPr algn="ctr"/>
                      <a:r>
                        <a:rPr lang="pl-PL" sz="10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Zmiana charakteru lub własności projektu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Współdzielenie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8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</a:t>
                      </a:r>
                      <a:r>
                        <a:rPr lang="pl-PL" sz="1000" b="1" i="0" kern="120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kwalifikowalności środków nierozliczonych przez instytucję pośredniczącą Wniosków  o Płatność</a:t>
                      </a:r>
                      <a:endParaRPr lang="pl-PL" sz="1000" b="1" i="0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pl-PL" sz="1000" i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5898540"/>
                  </a:ext>
                </a:extLst>
              </a:tr>
              <a:tr h="538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Zmiany legislacyjne, zmiany prawne wpływające na kształt systemów teleinformatycznych.</a:t>
                      </a:r>
                    </a:p>
                    <a:p>
                      <a:pPr algn="ctr"/>
                      <a:endParaRPr lang="pl-PL" sz="1000" i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00" i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Tolerowanie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538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574250" y="1205820"/>
            <a:ext cx="8429445" cy="67221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1800" b="1" dirty="0">
                <a:solidFill>
                  <a:schemeClr val="accent5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ProfiBaza - Cyfrowe udostępnienie informacji publicznej na temat sytuacji zdrowotnej ludności oraz realizacji programów zdrowotnych dla potrzeb profilaktyki chorób                            i promocji zdrowia w Polsce</a:t>
            </a:r>
            <a:endParaRPr lang="pl-PL" sz="1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85894" y="2253329"/>
            <a:ext cx="1110898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Wnioskodawca:</a:t>
            </a:r>
            <a:r>
              <a:rPr lang="pl-PL" sz="1600" dirty="0">
                <a:solidFill>
                  <a:srgbClr val="002060"/>
                </a:solidFill>
              </a:rPr>
              <a:t> Narodowy Instytut Zdrowia  Publicznego PZH – Państwowy Instytut Badawczy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Beneficjent:</a:t>
            </a:r>
            <a:r>
              <a:rPr lang="pl-PL" sz="1600" dirty="0">
                <a:solidFill>
                  <a:srgbClr val="002060"/>
                </a:solidFill>
              </a:rPr>
              <a:t> Narodowy Instytut Zdrowia  Publicznego PZH – Państwowy Instytut Badawczy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Partnerzy:</a:t>
            </a:r>
            <a:r>
              <a:rPr lang="pl-PL" sz="1600" dirty="0">
                <a:solidFill>
                  <a:srgbClr val="002060"/>
                </a:solidFill>
              </a:rPr>
              <a:t> - </a:t>
            </a:r>
          </a:p>
          <a:p>
            <a:pPr marL="285750" indent="-285750"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1600" b="1" dirty="0">
                <a:solidFill>
                  <a:srgbClr val="002060"/>
                </a:solidFill>
              </a:rPr>
              <a:t>Źródło finansowania:</a:t>
            </a:r>
            <a:r>
              <a:rPr lang="pl-PL" sz="1600" dirty="0">
                <a:solidFill>
                  <a:srgbClr val="002060"/>
                </a:solidFill>
              </a:rPr>
              <a:t> Program Polska Cyfrowa – Europejski Fundusz Rozwoju Regionalnego (84,63%)                                                                  </a:t>
            </a:r>
            <a:r>
              <a:rPr lang="pl-PL" sz="16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Oś Priorytetowa II, E-administracja i otwarty rząd Działanie 2.3 Cyfrowa dostępność i użyteczność informacji sektora publicznego Poddziałanie 2.3.1 Cyfrowe udostępnienie informacji sektora publicznego ze źródeł administracyjnych i zasobów nauki         </a:t>
            </a:r>
            <a:r>
              <a:rPr lang="pl-PL" sz="1600" dirty="0">
                <a:solidFill>
                  <a:srgbClr val="002060"/>
                </a:solidFill>
              </a:rPr>
              <a:t>Budżet Państwa (15,37%)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1400" dirty="0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476655" y="4221322"/>
            <a:ext cx="12192000" cy="77718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endParaRPr lang="pl-PL" sz="28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CEL PROJEKTU:</a:t>
            </a:r>
            <a:endParaRPr lang="pl-PL" sz="20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76655" y="4998506"/>
            <a:ext cx="109274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584200" rtl="0" eaLnBrk="1" fontAlgn="auto" latinLnBrk="0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600" b="0" dirty="0">
                <a:solidFill>
                  <a:schemeClr val="accent5">
                    <a:lumMod val="50000"/>
                  </a:schemeClr>
                </a:solidFill>
              </a:rPr>
              <a:t>U</a:t>
            </a: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sym typeface="Helvetica Neue"/>
              </a:rPr>
              <a:t>dostępnienie do ponownego wykorzystania w celach poznawczych, naukowych, administracyjnych i komercyjnych gromadzonych przez NIZP PZH-PIB oraz inne podmioty zasobów informacji sektora publicznego dotyczących profilaktyki chorób </a:t>
            </a:r>
            <a:r>
              <a:rPr kumimoji="0" lang="pl-PL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sym typeface="Helvetica Neue"/>
              </a:rPr>
              <a:t>            i </a:t>
            </a:r>
            <a:r>
              <a:rPr kumimoji="0" lang="pl-PL" sz="1600" b="0" i="0" u="none" strike="noStrike" kern="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sym typeface="Helvetica Neue"/>
              </a:rPr>
              <a:t>promocji zdrowia, a także sytuacji zdrowotnej ludności w Polsce.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20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933928"/>
              </p:ext>
            </p:extLst>
          </p:nvPr>
        </p:nvGraphicFramePr>
        <p:xfrm>
          <a:off x="1834798" y="2003465"/>
          <a:ext cx="8819170" cy="94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030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597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80704">
                <a:tc>
                  <a:txBody>
                    <a:bodyPr/>
                    <a:lstStyle/>
                    <a:p>
                      <a:r>
                        <a:rPr lang="pl-PL" b="1" i="0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2018-03-01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2021-02-28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4080">
                <a:tc>
                  <a:txBody>
                    <a:bodyPr/>
                    <a:lstStyle/>
                    <a:p>
                      <a:r>
                        <a:rPr lang="pl-PL" b="1" i="0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2018-03-01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dirty="0">
                          <a:solidFill>
                            <a:srgbClr val="0070C0"/>
                          </a:solidFill>
                        </a:rPr>
                        <a:t>2021-05-29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148383" y="2955929"/>
            <a:ext cx="12192000" cy="999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2800" dirty="0"/>
          </a:p>
        </p:txBody>
      </p:sp>
      <p:graphicFrame>
        <p:nvGraphicFramePr>
          <p:cNvPr id="8" name="Wykres 7">
            <a:extLst>
              <a:ext uri="{FF2B5EF4-FFF2-40B4-BE49-F238E27FC236}">
                <a16:creationId xmlns="" xmlns:a16="http://schemas.microsoft.com/office/drawing/2014/main" id="{F7588586-2B51-4BB9-9024-D90F90254E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158861"/>
              </p:ext>
            </p:extLst>
          </p:nvPr>
        </p:nvGraphicFramePr>
        <p:xfrm>
          <a:off x="1987643" y="3449255"/>
          <a:ext cx="8513479" cy="323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-83844" y="107199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sz="28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="" xmlns:a16="http://schemas.microsoft.com/office/drawing/2014/main" id="{F2392BA3-678E-4E8E-953C-053723D9C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767418"/>
              </p:ext>
            </p:extLst>
          </p:nvPr>
        </p:nvGraphicFramePr>
        <p:xfrm>
          <a:off x="1110589" y="1585288"/>
          <a:ext cx="10685885" cy="5134736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3314041">
                  <a:extLst>
                    <a:ext uri="{9D8B030D-6E8A-4147-A177-3AD203B41FA5}">
                      <a16:colId xmlns="" xmlns:a16="http://schemas.microsoft.com/office/drawing/2014/main" val="3947488149"/>
                    </a:ext>
                  </a:extLst>
                </a:gridCol>
                <a:gridCol w="1624187">
                  <a:extLst>
                    <a:ext uri="{9D8B030D-6E8A-4147-A177-3AD203B41FA5}">
                      <a16:colId xmlns="" xmlns:a16="http://schemas.microsoft.com/office/drawing/2014/main" val="2872224768"/>
                    </a:ext>
                  </a:extLst>
                </a:gridCol>
                <a:gridCol w="1437726">
                  <a:extLst>
                    <a:ext uri="{9D8B030D-6E8A-4147-A177-3AD203B41FA5}">
                      <a16:colId xmlns="" xmlns:a16="http://schemas.microsoft.com/office/drawing/2014/main" val="1197444432"/>
                    </a:ext>
                  </a:extLst>
                </a:gridCol>
                <a:gridCol w="4309931">
                  <a:extLst>
                    <a:ext uri="{9D8B030D-6E8A-4147-A177-3AD203B41FA5}">
                      <a16:colId xmlns="" xmlns:a16="http://schemas.microsoft.com/office/drawing/2014/main" val="1782804364"/>
                    </a:ext>
                  </a:extLst>
                </a:gridCol>
              </a:tblGrid>
              <a:tr h="487395"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zadania/kamienia milowego</a:t>
                      </a:r>
                      <a:r>
                        <a:rPr lang="pl-PL" sz="10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9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 data </a:t>
                      </a:r>
                    </a:p>
                    <a:p>
                      <a:pPr algn="ctr" rtl="0" fontAlgn="base"/>
                      <a:r>
                        <a:rPr lang="pl-PL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zakończenia</a:t>
                      </a:r>
                      <a:r>
                        <a:rPr lang="pl-PL" sz="10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9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Data faktycznego </a:t>
                      </a:r>
                    </a:p>
                    <a:p>
                      <a:pPr algn="ctr" rtl="0" fontAlgn="base"/>
                      <a:r>
                        <a:rPr lang="pl-PL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zakończenia</a:t>
                      </a:r>
                      <a:r>
                        <a:rPr lang="pl-PL" sz="1000" b="1" i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9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endParaRPr lang="pl-PL" sz="10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pl-PL" sz="1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realizacji kamienia milowego</a:t>
                      </a:r>
                      <a:endParaRPr lang="pl-PL" sz="1000" b="1" i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0837" marR="60837" marT="30419" marB="3041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9E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414789"/>
                  </a:ext>
                </a:extLst>
              </a:tr>
              <a:tr h="207794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Opracowany standard gromadzenia danych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11-2018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11-2018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9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92047755"/>
                  </a:ext>
                </a:extLst>
              </a:tr>
              <a:tr h="207794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Dane cyfrowe zintegrowane i ustandaryzowane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01-2021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01-2021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9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5913113"/>
                  </a:ext>
                </a:extLst>
              </a:tr>
              <a:tr h="258063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Opracowany ostateczny model wizualizacji danych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01-2021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01-2021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141710897"/>
                  </a:ext>
                </a:extLst>
              </a:tr>
              <a:tr h="105462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Zakończony audyt i wprowadzone zalecenia 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10-2019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02-2020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Osiągnięty - Kamień milowy został osiągnięty przed datą punktu ostatecznego. Audytowi zarządczemu poddana została kampania mailingowa, której pierwsza fala została zrealizowana z końcem grudnia 2019 roku. Audyt po realizacji pierwszej fali kampanii mailingowej miał kluczowe znaczenie dla dalszej realizacji działań informacyjno-promocyjnych projektu ze względu na dużą i złożoną grupę odbiorców projektu. Przeprowadzone działania pozwoliły na wprowadzenie zmian wynikających z zaleceń </a:t>
                      </a:r>
                      <a:r>
                        <a:rPr lang="pl-PL" sz="90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poaudytowych</a:t>
                      </a:r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 kolejnych falach a tym samym efektywną realizację założeń projektu</a:t>
                      </a:r>
                      <a:endParaRPr lang="pl-PL" sz="900" b="0" i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ase"/>
                      <a:endParaRPr lang="pl-PL" sz="900" b="0" i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09473148"/>
                  </a:ext>
                </a:extLst>
              </a:tr>
              <a:tr h="96056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Ogłoszenie o zamówieniu (budowa oprogramowania)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05-2019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06-2019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Osiągnięty</a:t>
                      </a:r>
                    </a:p>
                    <a:p>
                      <a:pPr algn="ctr"/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wynikało z konieczności uściślenia  architektury rozwiązania budowy oprogramowania (zapisy Studium Wykonalności wymagały przeglądu po 2 latach od powstania dokumentu), w związku z powyższym należało dopracować OPZ aby uniknąć konieczności doszczegółowienia dokumentacji przetargowej na etapie uruchomionego postępowania. </a:t>
                      </a:r>
                      <a:endParaRPr lang="pl-PL" sz="900" b="0" i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73772609"/>
                  </a:ext>
                </a:extLst>
              </a:tr>
              <a:tr h="207794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Udostępnienie wersji pilotażowej 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06-2020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06-2020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9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5801247"/>
                  </a:ext>
                </a:extLst>
              </a:tr>
              <a:tr h="960565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Udostępnienie narzędzia do gromadzenia danych bieżących  (danych gromadzonych po zakończeniu projektu)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12-2020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02-2021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Osiągnięty </a:t>
                      </a:r>
                    </a:p>
                    <a:p>
                      <a:pPr algn="ctr"/>
                      <a:r>
                        <a:rPr lang="pl-PL" sz="9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 realizacji Kamienia Milowego w pierwszej planowanej dacie zakończenia, wynikało z faktu zawarcia umowy na dostawę sprzętu serwerowego w grudniu 2020, co podyktowane było niedostępnością urządzeń serwerowych wynikającą z sytuacji epidemiologicznej i trudnościami dostawami serwerów niezbędnych do uruchomienia produkcyjnego</a:t>
                      </a:r>
                      <a:endParaRPr lang="pl-PL" sz="900" b="0" i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93806055"/>
                  </a:ext>
                </a:extLst>
              </a:tr>
              <a:tr h="358348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Opracowanie i udostępnienie narzędzia do przetwarzania danych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11-2020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11-2020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9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95788369"/>
                  </a:ext>
                </a:extLst>
              </a:tr>
              <a:tr h="207794">
                <a:tc>
                  <a:txBody>
                    <a:bodyPr/>
                    <a:lstStyle/>
                    <a:p>
                      <a:pPr algn="l" rtl="0" fontAlgn="base"/>
                      <a:r>
                        <a:rPr lang="pl-PL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Zrealizowana konferencja na zakończenie projektu</a:t>
                      </a: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05-2021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105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05-2021 </a:t>
                      </a:r>
                      <a:r>
                        <a:rPr lang="pl-PL" sz="105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​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pl-PL" sz="900" b="0" i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Osiągnięty</a:t>
                      </a:r>
                    </a:p>
                  </a:txBody>
                  <a:tcPr marL="60837" marR="60837" marT="30419" marB="304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5910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50889" y="1148092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sz="18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549791"/>
              </p:ext>
            </p:extLst>
          </p:nvPr>
        </p:nvGraphicFramePr>
        <p:xfrm>
          <a:off x="1572149" y="1705436"/>
          <a:ext cx="9807051" cy="503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6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94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93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21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718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ProfiBaza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96082683"/>
                  </a:ext>
                </a:extLst>
              </a:tr>
              <a:tr h="51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Otwarte API do udostępniania danych</a:t>
                      </a:r>
                      <a:endParaRPr lang="pl-PL" sz="1100" b="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05.2021</a:t>
                      </a:r>
                      <a:endParaRPr lang="pl-PL" sz="1100" i="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2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do importowania danych zewnętrznych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6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do komunikacji (pobierania danych) z istniejącym w NIZP PZH-PIB Systemem Chorobowości Szpitalnej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2621">
                <a:tc>
                  <a:txBody>
                    <a:bodyPr/>
                    <a:lstStyle/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służący do udostępniania danych dla systemów CSIOZ</a:t>
                      </a:r>
                    </a:p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(w szczególności dla Systemu Statystyki w Ochronie Zdrowia (SSOZ)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40730326"/>
                  </a:ext>
                </a:extLst>
              </a:tr>
              <a:tr h="522621">
                <a:tc>
                  <a:txBody>
                    <a:bodyPr/>
                    <a:lstStyle/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służące wymianie danych</a:t>
                      </a:r>
                    </a:p>
                    <a:p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systemem </a:t>
                      </a:r>
                      <a:r>
                        <a:rPr lang="pl-PL" sz="11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EpiBaza</a:t>
                      </a:r>
                      <a:r>
                        <a:rPr lang="pl-PL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05.2021</a:t>
                      </a:r>
                      <a:endParaRPr lang="pl-PL" sz="110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1698654"/>
                  </a:ext>
                </a:extLst>
              </a:tr>
              <a:tr h="522621">
                <a:tc>
                  <a:txBody>
                    <a:bodyPr/>
                    <a:lstStyle/>
                    <a:p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 dokumenty zawierające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82704179"/>
                  </a:ext>
                </a:extLst>
              </a:tr>
              <a:tr h="522621">
                <a:tc>
                  <a:txBody>
                    <a:bodyPr/>
                    <a:lstStyle/>
                    <a:p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on-line dokumenty zawierające informacje sektora publicznego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05.2021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68837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19" y="1105450"/>
            <a:ext cx="8640961" cy="750596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br>
              <a:rPr lang="pl-PL" sz="3200" b="1" dirty="0">
                <a:solidFill>
                  <a:srgbClr val="002060"/>
                </a:solidFill>
                <a:cs typeface="Times New Roman" pitchFamily="18" charset="0"/>
              </a:rPr>
            </a:br>
            <a:r>
              <a:rPr lang="pl-PL" sz="1800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sz="2000" dirty="0"/>
          </a:p>
        </p:txBody>
      </p: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97ED45B9-87C9-4C39-AFBB-B9E28BDA1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324" y="2228850"/>
            <a:ext cx="1034415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0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103427"/>
              </p:ext>
            </p:extLst>
          </p:nvPr>
        </p:nvGraphicFramePr>
        <p:xfrm>
          <a:off x="611556" y="2133549"/>
          <a:ext cx="11262820" cy="3827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7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70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39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3482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102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pobrań/odtworzeń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1 050 000,00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0*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14053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273469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publicznego.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8 591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8 591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76963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</a:t>
                      </a:r>
                      <a:r>
                        <a:rPr lang="pl-PL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zdigitalizowanych</a:t>
                      </a: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dokumentów zawierających informacje sektora publicznego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76 838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184 769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54298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637705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 – </a:t>
                      </a:r>
                      <a:r>
                        <a:rPr lang="pl-PL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</a:t>
                      </a: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25,7 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59093171"/>
                  </a:ext>
                </a:extLst>
              </a:tr>
              <a:tr h="3242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wygenerowanych kluczy API</a:t>
                      </a:r>
                      <a:endParaRPr lang="pl-PL" sz="11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szt.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1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pole tekstowe 1">
            <a:extLst>
              <a:ext uri="{FF2B5EF4-FFF2-40B4-BE49-F238E27FC236}">
                <a16:creationId xmlns="" xmlns:a16="http://schemas.microsoft.com/office/drawing/2014/main" id="{76BCFC93-FE4D-4031-9595-C49C6317675C}"/>
              </a:ext>
            </a:extLst>
          </p:cNvPr>
          <p:cNvSpPr txBox="1"/>
          <p:nvPr/>
        </p:nvSpPr>
        <p:spPr>
          <a:xfrm>
            <a:off x="611556" y="6071505"/>
            <a:ext cx="11496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000" dirty="0">
                <a:solidFill>
                  <a:schemeClr val="accent5">
                    <a:lumMod val="50000"/>
                  </a:schemeClr>
                </a:solidFill>
              </a:rPr>
              <a:t>* Planowany termin osiągnięcia 12.2021 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0" y="120232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KORZYŚCI Z PROJEKTU</a:t>
            </a:r>
            <a:endParaRPr lang="pl-PL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373366"/>
              </p:ext>
            </p:extLst>
          </p:nvPr>
        </p:nvGraphicFramePr>
        <p:xfrm>
          <a:off x="988140" y="1857570"/>
          <a:ext cx="10215716" cy="4503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39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617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31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27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Przyspieszenie reakcji na niekorzystne zjawiska zdrowotne, w tym zagrożenia zdrowia publicznego;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Organy administracji rządowej,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państwowe jednostki organizacyjne (w tym agencje wykonawcze),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samorządy terytorialne, realizujące zadania własne związane z promocją                             lub ochroną zdrowia.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b="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75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lvl="0"/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Poprawa sprawności i skuteczności działań w obszarze profilaktyki chorób </a:t>
                      </a:r>
                      <a:b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promocji zdrowia;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Organy administracji rządowej,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państwowe jednostki organizacyjne (w tym agencje wykonawcze),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samorządy terytorialne, realizujące zadania własne związane z promocją             </a:t>
                      </a:r>
                      <a:r>
                        <a:rPr lang="pl-PL" sz="1100" i="0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  </a:t>
                      </a:r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 lub ochroną zdrowia.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27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Efektywne opracowywanie planów szybkiego reagowania (zwalczania </a:t>
                      </a:r>
                      <a:b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zapobiegania) przez jednostki administracji państwowej i samorządowej </a:t>
                      </a:r>
                      <a:b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przypadku szerokiego spektrum chorób;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Organy administracji rządowej,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państwowe jednostki organizacyjne (w tym agencje wykonawcze),</a:t>
                      </a:r>
                    </a:p>
                    <a:p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samorządy terytorialne, realizujące zadania własne związane z promocją                 lub ochroną zdrowia.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4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Zwiększenie wykorzystania oraz poprawa dostępności do danych z obszaru zdrowia</a:t>
                      </a: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2343574"/>
                  </a:ext>
                </a:extLst>
              </a:tr>
              <a:tr h="441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Zapewnienie dodatkowego źródła informacji przy opracowywaniu analiz kosztów </a:t>
                      </a:r>
                      <a:b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100" b="1" i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efektywności programów ochrony zdrowia oraz skali problemów zdrowotnych</a:t>
                      </a:r>
                      <a:endParaRPr lang="pl-PL" sz="1100" i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Organy administracji rządowej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15481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3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22244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2800" b="1" dirty="0">
                <a:solidFill>
                  <a:srgbClr val="002060"/>
                </a:solidFill>
                <a:cs typeface="Times New Roman" pitchFamily="18" charset="0"/>
              </a:rPr>
              <a:t>KORZYŚCI Z PROJEKTU (cd.)</a:t>
            </a:r>
            <a:endParaRPr lang="pl-PL" sz="1600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48596"/>
              </p:ext>
            </p:extLst>
          </p:nvPr>
        </p:nvGraphicFramePr>
        <p:xfrm>
          <a:off x="1003177" y="1862509"/>
          <a:ext cx="10200680" cy="4075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89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617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4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Opis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254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Ułatwienie i przyspieszenie transferu wyników badań i danych źródłowych krajowych         do globalnych baz danych;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0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Podmioty sektora ochrony zdrowia, Instytuty naukowo-badawcze</a:t>
                      </a:r>
                      <a:endParaRPr lang="pl-PL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54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Pozytywny wpływ na promocję działalności naukowo-badawczej NIZP PZH-PIB oraz jednostek samorządu terytorialnego w kontekście działań na rzecz ochrony zdrowia             i lepsze wykorzystanie tej pracy;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Instytutu naukowo badawcze, NIZP PZH-PIB , jednostki samorządu terytorialnego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254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Zwiększenie szans na rozwój innowacyjności w Polsce, poprzez zwiększenie dostępności cennych zbiorów danych;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Przedsiębiorstwa, </a:t>
                      </a:r>
                      <a:r>
                        <a:rPr lang="pl-PL" sz="1100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Podmioty sektora ochrony zdrowia, ogół społeczeństwa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941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kern="120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Rozwój sektora usług doradczych, w tym szczególnie nowych firm;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Przedsiębiorstwa (m.in. sektora farmaceutycznego, sportu i rekreacji)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2343574"/>
                  </a:ext>
                </a:extLst>
              </a:tr>
              <a:tr h="3952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b="1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Wzrost świadomości społecznej o zagrożeniach w obszarze zdrowia publicznego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200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Ogół społeczeństwa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15481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8882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5df3a10b-8748-402e-bef4-aee373db4dbb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13376</TotalTime>
  <Words>1154</Words>
  <Application>Microsoft Office PowerPoint</Application>
  <PresentationFormat>Panoramiczny</PresentationFormat>
  <Paragraphs>222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113</cp:revision>
  <cp:lastPrinted>2021-10-19T12:50:25Z</cp:lastPrinted>
  <dcterms:created xsi:type="dcterms:W3CDTF">2017-01-27T12:50:17Z</dcterms:created>
  <dcterms:modified xsi:type="dcterms:W3CDTF">2021-11-01T17:44:14Z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