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256" r:id="rId5"/>
    <p:sldId id="259" r:id="rId6"/>
    <p:sldId id="260" r:id="rId7"/>
    <p:sldId id="261" r:id="rId8"/>
    <p:sldId id="270" r:id="rId9"/>
    <p:sldId id="269" r:id="rId10"/>
    <p:sldId id="267" r:id="rId11"/>
    <p:sldId id="258" r:id="rId12"/>
  </p:sldIdLst>
  <p:sldSz cx="12192000" cy="6858000"/>
  <p:notesSz cx="6797675" cy="992822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łązka Anna" initials="GA" lastIdx="5" clrIdx="0">
    <p:extLst>
      <p:ext uri="{19B8F6BF-5375-455C-9EA6-DF929625EA0E}">
        <p15:presenceInfo xmlns:p15="http://schemas.microsoft.com/office/powerpoint/2012/main" userId="S-1-5-21-3954371645-834304607-549911658-82285" providerId="AD"/>
      </p:ext>
    </p:extLst>
  </p:cmAuthor>
  <p:cmAuthor id="2" name="Anna Gałązka" initials="AG" lastIdx="2" clrIdx="1">
    <p:extLst>
      <p:ext uri="{19B8F6BF-5375-455C-9EA6-DF929625EA0E}">
        <p15:presenceInfo xmlns:p15="http://schemas.microsoft.com/office/powerpoint/2012/main" userId="Anna Gałązka" providerId="None"/>
      </p:ext>
    </p:extLst>
  </p:cmAuthor>
  <p:cmAuthor id="3" name="Robert Rolecki" initials="RR" lastIdx="1" clrIdx="2">
    <p:extLst>
      <p:ext uri="{19B8F6BF-5375-455C-9EA6-DF929625EA0E}">
        <p15:presenceInfo xmlns:p15="http://schemas.microsoft.com/office/powerpoint/2012/main" userId="S-1-5-21-3153561442-2002647851-1979006609-14125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5E0C2B-4B6E-4611-8BCC-C83A54F487F5}" v="96" dt="2020-05-05T13:54:42.432"/>
    <p1510:client id="{0B5EB86F-DE86-4DA9-95B2-3F3907BA089F}" v="170" dt="2020-05-05T13:50:24.036"/>
    <p1510:client id="{6FE65F89-7346-41C6-A948-A49576AAC4BA}" v="12" dt="2020-05-05T13:50:48.212"/>
    <p1510:client id="{D632AA55-48DC-475B-B4D0-304271DA107A}" v="4" dt="2020-05-05T13:50:36.3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75" autoAdjust="0"/>
  </p:normalViewPr>
  <p:slideViewPr>
    <p:cSldViewPr snapToGrid="0">
      <p:cViewPr varScale="1">
        <p:scale>
          <a:sx n="84" d="100"/>
          <a:sy n="84" d="100"/>
        </p:scale>
        <p:origin x="629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odlewski Marcin (Britenet)" userId="S::m.godlewski@mc.gov.pl::930c73a9-afe2-4d6f-a9bf-ab7250a92d83" providerId="AD" clId="Web-{D632AA55-48DC-475B-B4D0-304271DA107A}"/>
    <pc:docChg chg="modSld">
      <pc:chgData name="Godlewski Marcin (Britenet)" userId="S::m.godlewski@mc.gov.pl::930c73a9-afe2-4d6f-a9bf-ab7250a92d83" providerId="AD" clId="Web-{D632AA55-48DC-475B-B4D0-304271DA107A}" dt="2020-05-05T13:50:36.321" v="3"/>
      <pc:docMkLst>
        <pc:docMk/>
      </pc:docMkLst>
      <pc:sldChg chg="delSp modSp">
        <pc:chgData name="Godlewski Marcin (Britenet)" userId="S::m.godlewski@mc.gov.pl::930c73a9-afe2-4d6f-a9bf-ab7250a92d83" providerId="AD" clId="Web-{D632AA55-48DC-475B-B4D0-304271DA107A}" dt="2020-05-05T13:50:36.321" v="3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D632AA55-48DC-475B-B4D0-304271DA107A}" dt="2020-05-05T13:50:33.992" v="1"/>
          <ac:spMkLst>
            <pc:docMk/>
            <pc:sldMk cId="3598284323" sldId="256"/>
            <ac:spMk id="41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D632AA55-48DC-475B-B4D0-304271DA107A}" dt="2020-05-05T13:50:33.274" v="0"/>
          <ac:spMkLst>
            <pc:docMk/>
            <pc:sldMk cId="3598284323" sldId="256"/>
            <ac:spMk id="59" creationId="{00000000-0000-0000-0000-000000000000}"/>
          </ac:spMkLst>
        </pc:spChg>
        <pc:cxnChg chg="mod">
          <ac:chgData name="Godlewski Marcin (Britenet)" userId="S::m.godlewski@mc.gov.pl::930c73a9-afe2-4d6f-a9bf-ab7250a92d83" providerId="AD" clId="Web-{D632AA55-48DC-475B-B4D0-304271DA107A}" dt="2020-05-05T13:50:33.992" v="1"/>
          <ac:cxnSpMkLst>
            <pc:docMk/>
            <pc:sldMk cId="3598284323" sldId="256"/>
            <ac:cxnSpMk id="5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D632AA55-48DC-475B-B4D0-304271DA107A}" dt="2020-05-05T13:50:36.321" v="3"/>
          <ac:cxnSpMkLst>
            <pc:docMk/>
            <pc:sldMk cId="3598284323" sldId="256"/>
            <ac:cxnSpMk id="56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D632AA55-48DC-475B-B4D0-304271DA107A}" dt="2020-05-05T13:50:33.992" v="1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D632AA55-48DC-475B-B4D0-304271DA107A}" dt="2020-05-05T13:50:35.164" v="2"/>
          <ac:cxnSpMkLst>
            <pc:docMk/>
            <pc:sldMk cId="3598284323" sldId="256"/>
            <ac:cxnSpMk id="65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0B5EB86F-DE86-4DA9-95B2-3F3907BA089F}"/>
    <pc:docChg chg="addSld modSld">
      <pc:chgData name="Godlewski Marcin (Britenet)" userId="S::m.godlewski@mc.gov.pl::930c73a9-afe2-4d6f-a9bf-ab7250a92d83" providerId="AD" clId="Web-{0B5EB86F-DE86-4DA9-95B2-3F3907BA089F}" dt="2020-05-05T13:50:24.036" v="168"/>
      <pc:docMkLst>
        <pc:docMk/>
      </pc:docMkLst>
      <pc:sldChg chg="addSp delSp modSp mod setBg">
        <pc:chgData name="Godlewski Marcin (Britenet)" userId="S::m.godlewski@mc.gov.pl::930c73a9-afe2-4d6f-a9bf-ab7250a92d83" providerId="AD" clId="Web-{0B5EB86F-DE86-4DA9-95B2-3F3907BA089F}" dt="2020-05-05T13:50:24.036" v="168"/>
        <pc:sldMkLst>
          <pc:docMk/>
          <pc:sldMk cId="3598284323" sldId="256"/>
        </pc:sldMkLst>
        <pc:spChg chg="del mod">
          <ac:chgData name="Godlewski Marcin (Britenet)" userId="S::m.godlewski@mc.gov.pl::930c73a9-afe2-4d6f-a9bf-ab7250a92d83" providerId="AD" clId="Web-{0B5EB86F-DE86-4DA9-95B2-3F3907BA089F}" dt="2020-05-05T13:50:09.583" v="153"/>
          <ac:spMkLst>
            <pc:docMk/>
            <pc:sldMk cId="3598284323" sldId="256"/>
            <ac:spMk id="4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05.692" v="149"/>
          <ac:spMkLst>
            <pc:docMk/>
            <pc:sldMk cId="3598284323" sldId="256"/>
            <ac:spMk id="10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21.083" v="166"/>
          <ac:spMkLst>
            <pc:docMk/>
            <pc:sldMk cId="3598284323" sldId="256"/>
            <ac:spMk id="13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06.973" v="150"/>
          <ac:spMkLst>
            <pc:docMk/>
            <pc:sldMk cId="3598284323" sldId="256"/>
            <ac:spMk id="16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7.374" v="63" actId="1076"/>
          <ac:spMkLst>
            <pc:docMk/>
            <pc:sldMk cId="3598284323" sldId="256"/>
            <ac:spMk id="22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6.411" v="161"/>
          <ac:spMkLst>
            <pc:docMk/>
            <pc:sldMk cId="3598284323" sldId="256"/>
            <ac:spMk id="32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38.249" v="61" actId="1076"/>
          <ac:spMkLst>
            <pc:docMk/>
            <pc:sldMk cId="3598284323" sldId="256"/>
            <ac:spMk id="41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35.894" v="146" actId="1076"/>
          <ac:spMkLst>
            <pc:docMk/>
            <pc:sldMk cId="3598284323" sldId="256"/>
            <ac:spMk id="43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38.202" v="60" actId="1076"/>
          <ac:spMkLst>
            <pc:docMk/>
            <pc:sldMk cId="3598284323" sldId="256"/>
            <ac:spMk id="47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39:35.123" v="42" actId="1076"/>
          <ac:spMkLst>
            <pc:docMk/>
            <pc:sldMk cId="3598284323" sldId="256"/>
            <ac:spMk id="49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39:36.920" v="43" actId="1076"/>
          <ac:spMkLst>
            <pc:docMk/>
            <pc:sldMk cId="3598284323" sldId="256"/>
            <ac:spMk id="50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4.583" v="159"/>
          <ac:spMkLst>
            <pc:docMk/>
            <pc:sldMk cId="3598284323" sldId="256"/>
            <ac:spMk id="51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37:31.091" v="10"/>
          <ac:spMkLst>
            <pc:docMk/>
            <pc:sldMk cId="3598284323" sldId="256"/>
            <ac:spMk id="53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1.296" v="62" actId="1076"/>
          <ac:spMkLst>
            <pc:docMk/>
            <pc:sldMk cId="3598284323" sldId="256"/>
            <ac:spMk id="57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43.253" v="147" actId="1076"/>
          <ac:spMkLst>
            <pc:docMk/>
            <pc:sldMk cId="3598284323" sldId="256"/>
            <ac:spMk id="59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3.630" v="158"/>
          <ac:spMkLst>
            <pc:docMk/>
            <pc:sldMk cId="3598284323" sldId="256"/>
            <ac:spMk id="63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1.427" v="155"/>
          <ac:spMkLst>
            <pc:docMk/>
            <pc:sldMk cId="3598284323" sldId="256"/>
            <ac:spMk id="66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7.452" v="64" actId="1076"/>
          <ac:spMkLst>
            <pc:docMk/>
            <pc:sldMk cId="3598284323" sldId="256"/>
            <ac:spMk id="74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15.940" v="137" actId="1076"/>
          <ac:spMkLst>
            <pc:docMk/>
            <pc:sldMk cId="3598284323" sldId="256"/>
            <ac:spMk id="79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5.614" v="160"/>
          <ac:spMkLst>
            <pc:docMk/>
            <pc:sldMk cId="3598284323" sldId="256"/>
            <ac:spMk id="80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3:33.063" v="98" actId="20577"/>
          <ac:spMkLst>
            <pc:docMk/>
            <pc:sldMk cId="3598284323" sldId="256"/>
            <ac:spMk id="108" creationId="{00000000-0000-0000-0000-000000000000}"/>
          </ac:spMkLst>
        </pc:spChg>
        <pc:cxnChg chg="del mod">
          <ac:chgData name="Godlewski Marcin (Britenet)" userId="S::m.godlewski@mc.gov.pl::930c73a9-afe2-4d6f-a9bf-ab7250a92d83" providerId="AD" clId="Web-{0B5EB86F-DE86-4DA9-95B2-3F3907BA089F}" dt="2020-05-05T13:50:08.708" v="152"/>
          <ac:cxnSpMkLst>
            <pc:docMk/>
            <pc:sldMk cId="3598284323" sldId="256"/>
            <ac:cxnSpMk id="6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8.911" v="164"/>
          <ac:cxnSpMkLst>
            <pc:docMk/>
            <pc:sldMk cId="3598284323" sldId="256"/>
            <ac:cxnSpMk id="1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07.864" v="151"/>
          <ac:cxnSpMkLst>
            <pc:docMk/>
            <pc:sldMk cId="3598284323" sldId="256"/>
            <ac:cxnSpMk id="21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7.452" v="64" actId="1076"/>
          <ac:cxnSpMkLst>
            <pc:docMk/>
            <pc:sldMk cId="3598284323" sldId="256"/>
            <ac:cxnSpMk id="3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22.817" v="167"/>
          <ac:cxnSpMkLst>
            <pc:docMk/>
            <pc:sldMk cId="3598284323" sldId="256"/>
            <ac:cxnSpMk id="40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1.442" v="157"/>
          <ac:cxnSpMkLst>
            <pc:docMk/>
            <pc:sldMk cId="3598284323" sldId="256"/>
            <ac:cxnSpMk id="45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7.739" v="163"/>
          <ac:cxnSpMkLst>
            <pc:docMk/>
            <pc:sldMk cId="3598284323" sldId="256"/>
            <ac:cxnSpMk id="46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9.802" v="165"/>
          <ac:cxnSpMkLst>
            <pc:docMk/>
            <pc:sldMk cId="3598284323" sldId="256"/>
            <ac:cxnSpMk id="48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1.296" v="62" actId="1076"/>
          <ac:cxnSpMkLst>
            <pc:docMk/>
            <pc:sldMk cId="3598284323" sldId="256"/>
            <ac:cxnSpMk id="52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7.374" v="63" actId="1076"/>
          <ac:cxnSpMkLst>
            <pc:docMk/>
            <pc:sldMk cId="3598284323" sldId="256"/>
            <ac:cxnSpMk id="54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1.296" v="62" actId="1076"/>
          <ac:cxnSpMkLst>
            <pc:docMk/>
            <pc:sldMk cId="3598284323" sldId="256"/>
            <ac:cxnSpMk id="55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50:14.583" v="159"/>
          <ac:cxnSpMkLst>
            <pc:docMk/>
            <pc:sldMk cId="3598284323" sldId="256"/>
            <ac:cxnSpMk id="56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58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0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1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24.036" v="168"/>
          <ac:cxnSpMkLst>
            <pc:docMk/>
            <pc:sldMk cId="3598284323" sldId="256"/>
            <ac:cxnSpMk id="64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43.253" v="147" actId="1076"/>
          <ac:cxnSpMkLst>
            <pc:docMk/>
            <pc:sldMk cId="3598284323" sldId="256"/>
            <ac:cxnSpMk id="65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50:11.427" v="155"/>
          <ac:cxnSpMkLst>
            <pc:docMk/>
            <pc:sldMk cId="3598284323" sldId="256"/>
            <ac:cxnSpMk id="67" creationId="{00000000-0000-0000-0000-000000000000}"/>
          </ac:cxnSpMkLst>
        </pc:cxnChg>
        <pc:cxnChg chg="add del mod">
          <ac:chgData name="Godlewski Marcin (Britenet)" userId="S::m.godlewski@mc.gov.pl::930c73a9-afe2-4d6f-a9bf-ab7250a92d83" providerId="AD" clId="Web-{0B5EB86F-DE86-4DA9-95B2-3F3907BA089F}" dt="2020-05-05T13:50:11.395" v="154"/>
          <ac:cxnSpMkLst>
            <pc:docMk/>
            <pc:sldMk cId="3598284323" sldId="256"/>
            <ac:cxnSpMk id="68" creationId="{2DCAB380-FB6A-458A-A8A8-745945B92A34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81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7.052" v="162"/>
          <ac:cxnSpMkLst>
            <pc:docMk/>
            <pc:sldMk cId="3598284323" sldId="256"/>
            <ac:cxnSpMk id="107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1.442" v="156"/>
          <ac:cxnSpMkLst>
            <pc:docMk/>
            <pc:sldMk cId="3598284323" sldId="256"/>
            <ac:cxnSpMk id="140" creationId="{00000000-0000-0000-0000-000000000000}"/>
          </ac:cxnSpMkLst>
        </pc:cxnChg>
      </pc:sldChg>
      <pc:sldChg chg="add replId">
        <pc:chgData name="Godlewski Marcin (Britenet)" userId="S::m.godlewski@mc.gov.pl::930c73a9-afe2-4d6f-a9bf-ab7250a92d83" providerId="AD" clId="Web-{0B5EB86F-DE86-4DA9-95B2-3F3907BA089F}" dt="2020-05-05T13:50:02.708" v="148"/>
        <pc:sldMkLst>
          <pc:docMk/>
          <pc:sldMk cId="4234984123" sldId="257"/>
        </pc:sldMkLst>
      </pc:sldChg>
    </pc:docChg>
  </pc:docChgLst>
  <pc:docChgLst>
    <pc:chgData clId="Web-{6FE65F89-7346-41C6-A948-A49576AAC4BA}"/>
    <pc:docChg chg="modSld">
      <pc:chgData name="" userId="" providerId="" clId="Web-{6FE65F89-7346-41C6-A948-A49576AAC4BA}" dt="2020-05-05T13:50:43.899" v="0"/>
      <pc:docMkLst>
        <pc:docMk/>
      </pc:docMkLst>
      <pc:sldChg chg="delSp modSp">
        <pc:chgData name="" userId="" providerId="" clId="Web-{6FE65F89-7346-41C6-A948-A49576AAC4BA}" dt="2020-05-05T13:50:43.899" v="0"/>
        <pc:sldMkLst>
          <pc:docMk/>
          <pc:sldMk cId="3598284323" sldId="256"/>
        </pc:sldMkLst>
        <pc:spChg chg="del">
          <ac:chgData name="" userId="" providerId="" clId="Web-{6FE65F89-7346-41C6-A948-A49576AAC4BA}" dt="2020-05-05T13:50:43.899" v="0"/>
          <ac:spMkLst>
            <pc:docMk/>
            <pc:sldMk cId="3598284323" sldId="256"/>
            <ac:spMk id="22" creationId="{00000000-0000-0000-0000-000000000000}"/>
          </ac:spMkLst>
        </pc:spChg>
        <pc:cxnChg chg="mod">
          <ac:chgData name="" userId="" providerId="" clId="Web-{6FE65F89-7346-41C6-A948-A49576AAC4BA}" dt="2020-05-05T13:50:43.899" v="0"/>
          <ac:cxnSpMkLst>
            <pc:docMk/>
            <pc:sldMk cId="3598284323" sldId="256"/>
            <ac:cxnSpMk id="38" creationId="{00000000-0000-0000-0000-000000000000}"/>
          </ac:cxnSpMkLst>
        </pc:cxnChg>
        <pc:cxnChg chg="mod">
          <ac:chgData name="" userId="" providerId="" clId="Web-{6FE65F89-7346-41C6-A948-A49576AAC4BA}" dt="2020-05-05T13:50:43.899" v="0"/>
          <ac:cxnSpMkLst>
            <pc:docMk/>
            <pc:sldMk cId="3598284323" sldId="256"/>
            <ac:cxnSpMk id="54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6FE65F89-7346-41C6-A948-A49576AAC4BA}"/>
    <pc:docChg chg="modSld">
      <pc:chgData name="Godlewski Marcin (Britenet)" userId="S::m.godlewski@mc.gov.pl::930c73a9-afe2-4d6f-a9bf-ab7250a92d83" providerId="AD" clId="Web-{6FE65F89-7346-41C6-A948-A49576AAC4BA}" dt="2020-05-05T13:50:48.212" v="10"/>
      <pc:docMkLst>
        <pc:docMk/>
      </pc:docMkLst>
      <pc:sldChg chg="delSp modSp">
        <pc:chgData name="Godlewski Marcin (Britenet)" userId="S::m.godlewski@mc.gov.pl::930c73a9-afe2-4d6f-a9bf-ab7250a92d83" providerId="AD" clId="Web-{6FE65F89-7346-41C6-A948-A49576AAC4BA}" dt="2020-05-05T13:50:48.212" v="10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6FE65F89-7346-41C6-A948-A49576AAC4BA}" dt="2020-05-05T13:50:48.212" v="7"/>
          <ac:spMkLst>
            <pc:docMk/>
            <pc:sldMk cId="3598284323" sldId="256"/>
            <ac:spMk id="43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6FE65F89-7346-41C6-A948-A49576AAC4BA}" dt="2020-05-05T13:50:48.196" v="6"/>
          <ac:spMkLst>
            <pc:docMk/>
            <pc:sldMk cId="3598284323" sldId="256"/>
            <ac:spMk id="57" creationId="{00000000-0000-0000-0000-000000000000}"/>
          </ac:spMkLst>
        </pc:spChg>
        <pc:cxnChg chg="del mod">
          <ac:chgData name="Godlewski Marcin (Britenet)" userId="S::m.godlewski@mc.gov.pl::930c73a9-afe2-4d6f-a9bf-ab7250a92d83" providerId="AD" clId="Web-{6FE65F89-7346-41C6-A948-A49576AAC4BA}" dt="2020-05-05T13:50:45.525" v="0"/>
          <ac:cxnSpMkLst>
            <pc:docMk/>
            <pc:sldMk cId="3598284323" sldId="256"/>
            <ac:cxnSpMk id="3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4"/>
          <ac:cxnSpMkLst>
            <pc:docMk/>
            <pc:sldMk cId="3598284323" sldId="256"/>
            <ac:cxnSpMk id="5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10"/>
          <ac:cxnSpMkLst>
            <pc:docMk/>
            <pc:sldMk cId="3598284323" sldId="256"/>
            <ac:cxnSpMk id="54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3"/>
          <ac:cxnSpMkLst>
            <pc:docMk/>
            <pc:sldMk cId="3598284323" sldId="256"/>
            <ac:cxnSpMk id="55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9"/>
          <ac:cxnSpMkLst>
            <pc:docMk/>
            <pc:sldMk cId="3598284323" sldId="256"/>
            <ac:cxnSpMk id="5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8"/>
          <ac:cxnSpMkLst>
            <pc:docMk/>
            <pc:sldMk cId="3598284323" sldId="256"/>
            <ac:cxnSpMk id="60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2"/>
          <ac:cxnSpMkLst>
            <pc:docMk/>
            <pc:sldMk cId="3598284323" sldId="256"/>
            <ac:cxnSpMk id="61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1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5"/>
          <ac:cxnSpMkLst>
            <pc:docMk/>
            <pc:sldMk cId="3598284323" sldId="256"/>
            <ac:cxnSpMk id="81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025E0C2B-4B6E-4611-8BCC-C83A54F487F5}"/>
    <pc:docChg chg="addSld modSld sldOrd">
      <pc:chgData name="Godlewski Marcin (Britenet)" userId="S::m.godlewski@mc.gov.pl::930c73a9-afe2-4d6f-a9bf-ab7250a92d83" providerId="AD" clId="Web-{025E0C2B-4B6E-4611-8BCC-C83A54F487F5}" dt="2020-05-05T13:54:42.432" v="92" actId="1076"/>
      <pc:docMkLst>
        <pc:docMk/>
      </pc:docMkLst>
      <pc:sldChg chg="delSp modSp mod setBg">
        <pc:chgData name="Godlewski Marcin (Britenet)" userId="S::m.godlewski@mc.gov.pl::930c73a9-afe2-4d6f-a9bf-ab7250a92d83" providerId="AD" clId="Web-{025E0C2B-4B6E-4611-8BCC-C83A54F487F5}" dt="2020-05-05T13:53:27.432" v="60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025E0C2B-4B6E-4611-8BCC-C83A54F487F5}" dt="2020-05-05T13:50:56.575" v="1"/>
          <ac:spMkLst>
            <pc:docMk/>
            <pc:sldMk cId="3598284323" sldId="256"/>
            <ac:spMk id="47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9.246" v="3"/>
          <ac:spMkLst>
            <pc:docMk/>
            <pc:sldMk cId="3598284323" sldId="256"/>
            <ac:spMk id="49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7.840" v="2"/>
          <ac:spMkLst>
            <pc:docMk/>
            <pc:sldMk cId="3598284323" sldId="256"/>
            <ac:spMk id="50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5.418" v="0"/>
          <ac:spMkLst>
            <pc:docMk/>
            <pc:sldMk cId="3598284323" sldId="256"/>
            <ac:spMk id="74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1:00.137" v="4"/>
          <ac:spMkLst>
            <pc:docMk/>
            <pc:sldMk cId="3598284323" sldId="256"/>
            <ac:spMk id="79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25E0C2B-4B6E-4611-8BCC-C83A54F487F5}" dt="2020-05-05T13:52:19.589" v="59" actId="1076"/>
          <ac:spMkLst>
            <pc:docMk/>
            <pc:sldMk cId="3598284323" sldId="256"/>
            <ac:spMk id="108" creationId="{00000000-0000-0000-0000-000000000000}"/>
          </ac:spMkLst>
        </pc:spChg>
      </pc:sldChg>
      <pc:sldChg chg="modSp add ord replId">
        <pc:chgData name="Godlewski Marcin (Britenet)" userId="S::m.godlewski@mc.gov.pl::930c73a9-afe2-4d6f-a9bf-ab7250a92d83" providerId="AD" clId="Web-{025E0C2B-4B6E-4611-8BCC-C83A54F487F5}" dt="2020-05-05T13:54:42.432" v="92" actId="1076"/>
        <pc:sldMkLst>
          <pc:docMk/>
          <pc:sldMk cId="297459643" sldId="258"/>
        </pc:sldMkLst>
        <pc:spChg chg="mod">
          <ac:chgData name="Godlewski Marcin (Britenet)" userId="S::m.godlewski@mc.gov.pl::930c73a9-afe2-4d6f-a9bf-ab7250a92d83" providerId="AD" clId="Web-{025E0C2B-4B6E-4611-8BCC-C83A54F487F5}" dt="2020-05-05T13:54:42.432" v="92" actId="1076"/>
          <ac:spMkLst>
            <pc:docMk/>
            <pc:sldMk cId="297459643" sldId="258"/>
            <ac:spMk id="108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Arkusz_programu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Ogółem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5103386845307107E-3"/>
                  <c:y val="6.77047168063628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9AE6-46FC-A937-8A37794601EF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5103386845305724E-3"/>
                  <c:y val="1.354094336127263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9AE6-46FC-A937-8A37794601EF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Arkusz1!$A$2:$A$3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Arkusz1!$B$2:$B$3</c:f>
              <c:numCache>
                <c:formatCode>#,##0.00</c:formatCode>
                <c:ptCount val="2"/>
                <c:pt idx="0">
                  <c:v>96616500</c:v>
                </c:pt>
                <c:pt idx="1">
                  <c:v>114523062.5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AE6-46FC-A937-8A37794601EF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W tym środki UE</c:v>
                </c:pt>
              </c:strCache>
            </c:strRef>
          </c:tx>
          <c:spPr>
            <a:solidFill>
              <a:srgbClr val="FF33CC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0572370791714837E-2"/>
                  <c:y val="3.385235840318158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9AE6-46FC-A937-8A37794601EF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3593048160776148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9AE6-46FC-A937-8A37794601EF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0" i="0" u="none" strike="noStrike" kern="1200" baseline="0">
                    <a:solidFill>
                      <a:srgbClr val="D22E90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Arkusz1!$A$2:$A$3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Arkusz1!$C$2:$C$3</c:f>
              <c:numCache>
                <c:formatCode>#,##0.00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9AE6-46FC-A937-8A37794601E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21"/>
        <c:axId val="438656320"/>
        <c:axId val="438647304"/>
      </c:barChart>
      <c:catAx>
        <c:axId val="438656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38647304"/>
        <c:crossesAt val="0"/>
        <c:auto val="1"/>
        <c:lblAlgn val="ctr"/>
        <c:lblOffset val="100"/>
        <c:noMultiLvlLbl val="0"/>
      </c:catAx>
      <c:valAx>
        <c:axId val="438647304"/>
        <c:scaling>
          <c:orientation val="minMax"/>
          <c:max val="120000000"/>
        </c:scaling>
        <c:delete val="0"/>
        <c:axPos val="l"/>
        <c:majorGridlines>
          <c:spPr>
            <a:ln w="9525" cap="flat" cmpd="sng" algn="ctr">
              <a:gradFill>
                <a:gsLst>
                  <a:gs pos="9901">
                    <a:srgbClr val="EEF5FB"/>
                  </a:gs>
                  <a:gs pos="56764">
                    <a:srgbClr val="C4DBF0"/>
                  </a:gs>
                  <a:gs pos="44687">
                    <a:srgbClr val="CFE2F3"/>
                  </a:gs>
                  <a:gs pos="0">
                    <a:srgbClr val="EEF5FB"/>
                  </a:gs>
                  <a:gs pos="39657">
                    <a:srgbClr val="D4E5F4"/>
                  </a:gs>
                  <a:gs pos="34627">
                    <a:srgbClr val="D8E8F5"/>
                  </a:gs>
                  <a:gs pos="24568">
                    <a:srgbClr val="E1EDF7"/>
                  </a:gs>
                  <a:gs pos="74000">
                    <a:srgbClr val="5B9BD5">
                      <a:lumMod val="45000"/>
                      <a:lumOff val="55000"/>
                    </a:srgbClr>
                  </a:gs>
                  <a:gs pos="83000">
                    <a:srgbClr val="5B9BD5">
                      <a:lumMod val="45000"/>
                      <a:lumOff val="55000"/>
                    </a:srgbClr>
                  </a:gs>
                  <a:gs pos="100000">
                    <a:srgbClr val="5B9BD5">
                      <a:lumMod val="30000"/>
                      <a:lumOff val="70000"/>
                    </a:srgbClr>
                  </a:gs>
                </a:gsLst>
                <a:lin ang="5400000" scaled="1"/>
              </a:gradFill>
              <a:round/>
            </a:ln>
            <a:effectLst/>
          </c:spPr>
        </c:majorGridlines>
        <c:numFmt formatCode="#,##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386563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C64F32-5EA2-46F6-A8C3-8E43AD7AFED7}" type="datetimeFigureOut">
              <a:rPr lang="pl-PL" smtClean="0"/>
              <a:t>25.01.2023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105794-F0A1-4C3A-ABB9-6AFB8309B5F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389799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05794-F0A1-4C3A-ABB9-6AFB8309B5F1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115100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05794-F0A1-4C3A-ABB9-6AFB8309B5F1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92820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25.01.2023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25.01.2023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25.01.2023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25.01.2023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25.01.2023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25.01.2023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25.01.2023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25.01.2023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25.01.2023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25.01.2023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25.01.2023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25.01.2023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755648" y="2146228"/>
            <a:ext cx="8757320" cy="304698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 dirty="0" smtClean="0">
                <a:solidFill>
                  <a:schemeClr val="bg1"/>
                </a:solidFill>
              </a:rPr>
              <a:t>Zapewnienie technicznych               i organizacyjnych warunków funkcjonowania Systemu Dozoru Elektronicznego SDE3</a:t>
            </a:r>
            <a:endParaRPr lang="pl-PL" sz="4800" b="1" dirty="0">
              <a:solidFill>
                <a:schemeClr val="bg1"/>
              </a:solidFill>
              <a:cs typeface="Calibri"/>
            </a:endParaRP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388606" y="1240142"/>
            <a:ext cx="8427822" cy="1128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Wnioskodawca</a:t>
            </a:r>
            <a:r>
              <a:rPr lang="pl-PL" dirty="0" smtClean="0">
                <a:solidFill>
                  <a:srgbClr val="002060"/>
                </a:solidFill>
              </a:rPr>
              <a:t>: </a:t>
            </a:r>
            <a:r>
              <a:rPr lang="pl-PL" dirty="0">
                <a:solidFill>
                  <a:srgbClr val="002060"/>
                </a:solidFill>
              </a:rPr>
              <a:t>Minister Sprawiedliwości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Beneficjent</a:t>
            </a:r>
            <a:r>
              <a:rPr lang="pl-PL" dirty="0" smtClean="0">
                <a:solidFill>
                  <a:srgbClr val="002060"/>
                </a:solidFill>
              </a:rPr>
              <a:t>: Służba Więzienna, Biuro Dozoru Elektronicznego CZSW</a:t>
            </a:r>
            <a:endParaRPr lang="pl-PL" dirty="0">
              <a:solidFill>
                <a:srgbClr val="002060"/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Partnerzy</a:t>
            </a:r>
            <a:r>
              <a:rPr lang="pl-PL" dirty="0" smtClean="0">
                <a:solidFill>
                  <a:srgbClr val="002060"/>
                </a:solidFill>
              </a:rPr>
              <a:t>: nie dotyczy</a:t>
            </a:r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66985" y="4293637"/>
            <a:ext cx="11889884" cy="64454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CEL PROJEKTU</a:t>
            </a:r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784533" y="4982157"/>
            <a:ext cx="108292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Zwiększenie skutecznej ochrony osób pokrzywdzonych przestępstwem przed potencjalnymi zagrożeniami ze strony sprawców oraz podwyższenie standardów bezpieczeństwa i stabilności wykonywania kar, środków karnych i zabezpieczających w systemie dozoru elektronicznego.</a:t>
            </a:r>
            <a:endParaRPr lang="pl-PL" sz="1600" dirty="0">
              <a:solidFill>
                <a:srgbClr val="0070C0"/>
              </a:solidFill>
            </a:endParaRPr>
          </a:p>
        </p:txBody>
      </p:sp>
      <p:sp>
        <p:nvSpPr>
          <p:cNvPr id="8" name="Podtytuł 2"/>
          <p:cNvSpPr txBox="1">
            <a:spLocks/>
          </p:cNvSpPr>
          <p:nvPr/>
        </p:nvSpPr>
        <p:spPr>
          <a:xfrm>
            <a:off x="1983605" y="225390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OKRES REALIZACJI PROJEKTU</a:t>
            </a:r>
            <a:endParaRPr lang="pl-PL" dirty="0"/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814175"/>
              </p:ext>
            </p:extLst>
          </p:nvPr>
        </p:nvGraphicFramePr>
        <p:xfrm>
          <a:off x="538590" y="3048478"/>
          <a:ext cx="10946674" cy="937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352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59637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66677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36421">
                <a:tc>
                  <a:txBody>
                    <a:bodyPr/>
                    <a:lstStyle/>
                    <a:p>
                      <a:r>
                        <a:rPr lang="pl-PL" b="1" dirty="0" smtClean="0">
                          <a:solidFill>
                            <a:schemeClr val="bg1"/>
                          </a:solidFill>
                        </a:rPr>
                        <a:t>Planowany: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0" dirty="0" smtClean="0">
                          <a:solidFill>
                            <a:srgbClr val="0070C0"/>
                          </a:solidFill>
                        </a:rPr>
                        <a:t>2018-05-01</a:t>
                      </a:r>
                      <a:endParaRPr lang="pl-PL" sz="1400" b="0" i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2022-10-01</a:t>
                      </a:r>
                      <a:endParaRPr kumimoji="0" lang="pl-P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00959">
                <a:tc>
                  <a:txBody>
                    <a:bodyPr/>
                    <a:lstStyle/>
                    <a:p>
                      <a:r>
                        <a:rPr lang="pl-PL" b="1" dirty="0" smtClean="0">
                          <a:solidFill>
                            <a:schemeClr val="bg1"/>
                          </a:solidFill>
                        </a:rPr>
                        <a:t>Faktyczny:</a:t>
                      </a:r>
                      <a:endParaRPr lang="pl-PL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2018-05-01</a:t>
                      </a:r>
                      <a:endParaRPr kumimoji="0" lang="pl-P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2022-10-01</a:t>
                      </a:r>
                      <a:endParaRPr kumimoji="0" lang="pl-P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 txBox="1">
            <a:spLocks/>
          </p:cNvSpPr>
          <p:nvPr/>
        </p:nvSpPr>
        <p:spPr>
          <a:xfrm>
            <a:off x="257240" y="1108390"/>
            <a:ext cx="11391008" cy="96713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200"/>
              </a:spcAft>
              <a:buNone/>
            </a:pP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Źródło finansowania</a:t>
            </a:r>
            <a:r>
              <a:rPr lang="pl-PL" b="1" dirty="0" smtClean="0">
                <a:solidFill>
                  <a:srgbClr val="002060"/>
                </a:solidFill>
                <a:cs typeface="Times New Roman" pitchFamily="18" charset="0"/>
              </a:rPr>
              <a:t>: </a:t>
            </a:r>
            <a:r>
              <a:rPr lang="pl-PL" sz="2400" b="1" dirty="0" smtClean="0">
                <a:solidFill>
                  <a:srgbClr val="002060"/>
                </a:solidFill>
                <a:cs typeface="Times New Roman" pitchFamily="18" charset="0"/>
              </a:rPr>
              <a:t>budżet państwa, część 37 - sprawiedliwość.					           	           Projekt nie był dofinansowany z funduszy UE.</a:t>
            </a:r>
            <a:endParaRPr lang="pl-PL" sz="2400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sp>
        <p:nvSpPr>
          <p:cNvPr id="11" name="Podtytuł 2"/>
          <p:cNvSpPr txBox="1">
            <a:spLocks/>
          </p:cNvSpPr>
          <p:nvPr/>
        </p:nvSpPr>
        <p:spPr>
          <a:xfrm>
            <a:off x="-512266" y="2311354"/>
            <a:ext cx="12033504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 smtClean="0">
                <a:solidFill>
                  <a:srgbClr val="002060"/>
                </a:solidFill>
                <a:cs typeface="Times New Roman" pitchFamily="18" charset="0"/>
              </a:rPr>
              <a:t>KOSZT REALIZACJI PROJEKTU</a:t>
            </a:r>
            <a:endParaRPr lang="pl-PL" sz="4000" dirty="0"/>
          </a:p>
        </p:txBody>
      </p:sp>
      <p:graphicFrame>
        <p:nvGraphicFramePr>
          <p:cNvPr id="7" name="Wykres 6">
            <a:extLst>
              <a:ext uri="{FF2B5EF4-FFF2-40B4-BE49-F238E27FC236}">
                <a16:creationId xmlns="" xmlns:a16="http://schemas.microsoft.com/office/drawing/2014/main" id="{E67421DB-2265-2F5A-8032-CE755EBE609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73980890"/>
              </p:ext>
            </p:extLst>
          </p:nvPr>
        </p:nvGraphicFramePr>
        <p:xfrm>
          <a:off x="1300131" y="3178904"/>
          <a:ext cx="8408710" cy="35099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71248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823147" y="1265709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</a:t>
            </a:r>
            <a:r>
              <a:rPr lang="pl-PL" sz="4000" b="1" dirty="0" smtClean="0">
                <a:solidFill>
                  <a:srgbClr val="002060"/>
                </a:solidFill>
                <a:cs typeface="Times New Roman" pitchFamily="18" charset="0"/>
              </a:rPr>
              <a:t>PROJEKTU</a:t>
            </a:r>
            <a:endParaRPr lang="pl-PL" b="1" dirty="0" smtClean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9348341"/>
              </p:ext>
            </p:extLst>
          </p:nvPr>
        </p:nvGraphicFramePr>
        <p:xfrm>
          <a:off x="689270" y="2129028"/>
          <a:ext cx="10777430" cy="39268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2694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3487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435608"/>
                <a:gridCol w="1080000"/>
              </a:tblGrid>
              <a:tr h="9144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Uwagi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Zorganizowane Zespoły Terenowe i utworzony Ośrodek Główny Podmiotu Dozorującego</a:t>
                      </a:r>
                      <a:endParaRPr lang="pl-PL" sz="1200" b="0" i="0" kern="1200" dirty="0" smtClean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2018-08-13</a:t>
                      </a:r>
                      <a:endParaRPr lang="pl-PL" sz="1200" b="0" i="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2018-08-13</a:t>
                      </a:r>
                      <a:endParaRPr lang="pl-PL" sz="12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000" b="0" i="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Infrastruktura techniczno-systemowa zgodna ze specyfikacją  w opisie przedmiotu zamówienia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2018-08-13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2018-08-13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Oprogramowanie systemowe, licencje i wymagane certyfikaty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2018-08-13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2018-08-13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Wykonane testy infrastruktury techniczno-systemowej oraz aplikacji SDE24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2018-08-13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2018-08-13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050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Wdrożone nowe funkcjonalności/moduły systemu SDE: Patrol, Patrol Mobile, Moduł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Ewidencji Zgłoszeń, zmodernizowana Aplikacja SDE24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2018-08-13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2018-08-13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Leasing urządzeń monitorujących:  RS – rejestrator stacjonarny 7000 szt.,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NM – nadajnik 7000 szt., RP – rejestrator przenośny 650 szt., NM-GPS – nadajnik z funkcją lokalizacji GPS 650 szt.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2019-09-30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2019-09-30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Wdrożenie środka zabezpieczającego w postaci dozoru mobilnego</a:t>
                      </a:r>
                      <a:endParaRPr lang="pl-PL" sz="1200" b="0" i="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2018-09-30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2018-09-30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5160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75522" y="148478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</a:t>
            </a:r>
            <a:r>
              <a:rPr lang="pl-PL" sz="4000" b="1" dirty="0" smtClean="0">
                <a:solidFill>
                  <a:srgbClr val="002060"/>
                </a:solidFill>
                <a:cs typeface="Times New Roman" pitchFamily="18" charset="0"/>
              </a:rPr>
              <a:t>PROJEKTU</a:t>
            </a:r>
            <a:endParaRPr lang="pl-PL" b="1" dirty="0" smtClean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6860342"/>
              </p:ext>
            </p:extLst>
          </p:nvPr>
        </p:nvGraphicFramePr>
        <p:xfrm>
          <a:off x="266218" y="2364087"/>
          <a:ext cx="11530256" cy="29517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6191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6165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41801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98867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9726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Uwagi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332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Przeszkoleni administratorzy systemu i operatorzy CM oraz funkcjonariusze i pracownicy SW – 436 osób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2018-08-13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2018-08-13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Zapewniona usługa utrzymania systemu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2018-08-31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2018-08-31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2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Przejęcie do systemu wszystkich osób objętych dotychczasowym systemem wraz z migracją bazy danych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2018-09-30</a:t>
                      </a:r>
                      <a:endParaRPr lang="pl-PL" sz="1200" b="0" i="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2018-09-30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l-PL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Modernizacja i wdrożenie Aplikacji SDE24 w nowym środowisku produkcyjnym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2019-03-30</a:t>
                      </a:r>
                      <a:endParaRPr lang="pl-PL" sz="1200" b="0" i="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2019-03-30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l-PL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Dokumentacja systemu SDE3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2019-03-30</a:t>
                      </a:r>
                      <a:endParaRPr lang="pl-PL" sz="1200" b="0" i="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2019-03-30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l-PL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4381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75522" y="148478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 smtClean="0">
                <a:solidFill>
                  <a:srgbClr val="002060"/>
                </a:solidFill>
                <a:cs typeface="Times New Roman" pitchFamily="18" charset="0"/>
              </a:rPr>
              <a:t>WSKAŹNIKI EFEKTYWNOŚCI PROJEKTU</a:t>
            </a:r>
            <a:endParaRPr lang="pl-PL" b="1" dirty="0" smtClean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0346057"/>
              </p:ext>
            </p:extLst>
          </p:nvPr>
        </p:nvGraphicFramePr>
        <p:xfrm>
          <a:off x="339364" y="2347558"/>
          <a:ext cx="11368726" cy="29211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9710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33860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38574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2918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1809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910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</a:t>
                      </a: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wskaźnika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Jednostka miary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 wskaźnika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Planowana wartość</a:t>
                      </a:r>
                      <a:r>
                        <a:rPr lang="pl-PL" sz="1400" b="1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docelowa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Wartość osiągnięta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037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2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Liczba wydanych nowych/znowelizowanych aktów wykonawczych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2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szt.</a:t>
                      </a:r>
                      <a:endParaRPr kumimoji="0" lang="pl-PL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2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produktu</a:t>
                      </a:r>
                      <a:endParaRPr kumimoji="0" lang="pl-PL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2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kumimoji="0" lang="pl-PL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2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kumimoji="0" lang="pl-PL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789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2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Umożliwienie wydawania poleceń sprawcy przestępstw za pomocą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2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systemu dozoru elektronicznego i zwiększenie kontroli zachowań</a:t>
                      </a:r>
                      <a:endParaRPr kumimoji="0" lang="pl-PL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2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kumimoji="0" lang="pl-PL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2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endParaRPr kumimoji="0" lang="pl-PL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2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endParaRPr kumimoji="0" lang="pl-PL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447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2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Ilość zdarzeń raportowanych/ naruszeń (skuteczność działań po otrzymaniu uprawnień funkcjonariuszy SW wykonujących zadania terenowe)</a:t>
                      </a:r>
                      <a:endParaRPr kumimoji="0" lang="pl-PL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2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kumimoji="0" lang="pl-PL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rezultatu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2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90</a:t>
                      </a:r>
                      <a:endParaRPr kumimoji="0" lang="pl-PL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2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90</a:t>
                      </a:r>
                      <a:endParaRPr kumimoji="0" lang="pl-PL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789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2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Odsetek uchyleń postanowień o odbywaniu kary w SDE3 do ogólnej liczby wykonywanych kar</a:t>
                      </a:r>
                      <a:endParaRPr kumimoji="0" lang="pl-PL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2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kumimoji="0" lang="pl-PL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rezultatu</a:t>
                      </a:r>
                      <a:endParaRPr kumimoji="0" lang="pl-PL" sz="11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2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kumimoji="0" lang="pl-PL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2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kumimoji="0" lang="pl-PL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3969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805158" y="1240366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TRWAŁOŚĆ PROJEKTU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738416" y="1990962"/>
            <a:ext cx="106431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Okres </a:t>
            </a:r>
            <a:r>
              <a:rPr lang="pl-PL" dirty="0" smtClean="0">
                <a:solidFill>
                  <a:srgbClr val="002060"/>
                </a:solidFill>
              </a:rPr>
              <a:t>trwałości: pięć lat</a:t>
            </a:r>
          </a:p>
          <a:p>
            <a:pPr marL="269875" indent="-269875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pl-PL" dirty="0" smtClean="0">
                <a:solidFill>
                  <a:srgbClr val="002060"/>
                </a:solidFill>
              </a:rPr>
              <a:t>Źródło </a:t>
            </a:r>
            <a:r>
              <a:rPr lang="pl-PL" dirty="0">
                <a:solidFill>
                  <a:srgbClr val="002060"/>
                </a:solidFill>
              </a:rPr>
              <a:t>finansowania utrzymania produktów </a:t>
            </a:r>
            <a:r>
              <a:rPr lang="pl-PL" dirty="0" smtClean="0">
                <a:solidFill>
                  <a:srgbClr val="002060"/>
                </a:solidFill>
              </a:rPr>
              <a:t>projektu: </a:t>
            </a:r>
            <a:r>
              <a:rPr lang="pl-PL" dirty="0">
                <a:solidFill>
                  <a:srgbClr val="002060"/>
                </a:solidFill>
                <a:cs typeface="Times New Roman" pitchFamily="18" charset="0"/>
              </a:rPr>
              <a:t>budżet państwa, część 37 - </a:t>
            </a:r>
            <a:r>
              <a:rPr lang="pl-PL" dirty="0" smtClean="0">
                <a:solidFill>
                  <a:srgbClr val="002060"/>
                </a:solidFill>
                <a:cs typeface="Times New Roman" pitchFamily="18" charset="0"/>
              </a:rPr>
              <a:t>sprawiedliwość</a:t>
            </a:r>
            <a:endParaRPr lang="pl-PL" dirty="0">
              <a:solidFill>
                <a:srgbClr val="002060"/>
              </a:solidFill>
            </a:endParaRPr>
          </a:p>
          <a:p>
            <a:pPr marL="269875" indent="-269875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Najważniejsze ryzyka:</a:t>
            </a:r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2024538"/>
              </p:ext>
            </p:extLst>
          </p:nvPr>
        </p:nvGraphicFramePr>
        <p:xfrm>
          <a:off x="523949" y="3252216"/>
          <a:ext cx="11272525" cy="29733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5711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2199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35664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43676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87324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Nazwa ryzyka</a:t>
                      </a:r>
                      <a:endParaRPr lang="pl-PL" sz="16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Siła oddziaływania </a:t>
                      </a:r>
                      <a:endParaRPr lang="pl-PL" sz="16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Prawdopodobieństwo wystąpienia ryzyka</a:t>
                      </a:r>
                      <a:endParaRPr lang="pl-PL" sz="16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Reakcja na ryzyko</a:t>
                      </a:r>
                      <a:endParaRPr lang="pl-PL" sz="16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83586">
                <a:tc>
                  <a:txBody>
                    <a:bodyPr/>
                    <a:lstStyle/>
                    <a:p>
                      <a:r>
                        <a:rPr lang="pl-PL" sz="1200" i="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Ryzyko opóźnienia pełnego wdrożenia kolejnej edycji systemu dozoru elektronicznego</a:t>
                      </a:r>
                      <a:endParaRPr lang="pl-PL" sz="1200" i="0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średnia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średnie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i="0" strike="noStrike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Zawarcie w umowie zapisów gwarantujących</a:t>
                      </a:r>
                      <a:r>
                        <a:rPr lang="pl-PL" sz="1200" i="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 realizację harmonogramu. Organizowanie spotkań koordynacyjnych</a:t>
                      </a:r>
                      <a:r>
                        <a:rPr lang="pl-PL" sz="1200" i="0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 komitetu sterującego                                        z kierownictwem wykonawcy</a:t>
                      </a:r>
                      <a:endParaRPr lang="pl-PL" sz="1200" i="0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83586">
                <a:tc>
                  <a:txBody>
                    <a:bodyPr/>
                    <a:lstStyle/>
                    <a:p>
                      <a:r>
                        <a:rPr lang="pl-PL" sz="1200" i="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Zmiany przepisów prawa </a:t>
                      </a:r>
                      <a:r>
                        <a:rPr lang="pl-PL" sz="1200" i="0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skutkujące koniecznością modernizacji lub rozbudowy funkcjonalności systemu</a:t>
                      </a:r>
                      <a:endParaRPr lang="pl-PL" sz="1200" i="0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duża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średnie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200" i="0" strike="noStrike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Śledzenie inicjatyw i procesów legislacyjnych, kontakty z przedstawicielami MS, wczesne przygotowanie propozycji rozwiązań</a:t>
                      </a:r>
                      <a:endParaRPr lang="pl-PL" sz="1200" i="0" strike="noStrike" kern="1200" baseline="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83586">
                <a:tc>
                  <a:txBody>
                    <a:bodyPr/>
                    <a:lstStyle/>
                    <a:p>
                      <a:r>
                        <a:rPr lang="pl-PL" sz="1200" i="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Błędne funkcjonowanie urządzeń monitorujących                             w scenariuszu zakazu zbliżania się do osób i obiektów lub nieprecyzyjna lokalizacja osoby objętej systemem                         w stosunku do zdefiniowanych stref</a:t>
                      </a:r>
                      <a:endParaRPr lang="pl-PL" sz="1200" i="0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i="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duża</a:t>
                      </a:r>
                      <a:endParaRPr lang="pl-PL" sz="1200" i="0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średnie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200" i="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Testowanie działania dostarczanych, wymienianych                  i serwisowanych urządzeń monitorujących w trakcie odbiorów oraz ich pracy w  systemie, utrzymywanie przez ZT minimalnego zapasu urządzeń</a:t>
                      </a:r>
                      <a:endParaRPr lang="pl-PL" sz="1200" i="0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7632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Pakiet 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0F86658914CB4B80809DCDA8479AE9" ma:contentTypeVersion="11" ma:contentTypeDescription="Utwórz nowy dokument." ma:contentTypeScope="" ma:versionID="c04a8f917ae432799b65c28e2f3309c1">
  <xsd:schema xmlns:xsd="http://www.w3.org/2001/XMLSchema" xmlns:xs="http://www.w3.org/2001/XMLSchema" xmlns:p="http://schemas.microsoft.com/office/2006/metadata/properties" xmlns:ns2="9affde3b-50dd-4e74-9e2c-6b9654ae514a" xmlns:ns3="5df3a10b-8748-402e-bef4-aee373db4dbb" targetNamespace="http://schemas.microsoft.com/office/2006/metadata/properties" ma:root="true" ma:fieldsID="aee99c735deaede188f95562412e745f" ns2:_="" ns3:_="">
    <xsd:import namespace="9affde3b-50dd-4e74-9e2c-6b9654ae514a"/>
    <xsd:import namespace="5df3a10b-8748-402e-bef4-aee373db4d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fde3b-50dd-4e74-9e2c-6b9654ae5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3a10b-8748-402e-bef4-aee373db4d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6E28105-763F-4193-B043-C170AA0A0327}">
  <ds:schemaRefs>
    <ds:schemaRef ds:uri="5df3a10b-8748-402e-bef4-aee373db4dbb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9affde3b-50dd-4e74-9e2c-6b9654ae514a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75806B2-E0D8-4DA6-91AA-1D6F1E7B486A}">
  <ds:schemaRefs>
    <ds:schemaRef ds:uri="5df3a10b-8748-402e-bef4-aee373db4dbb"/>
    <ds:schemaRef ds:uri="9affde3b-50dd-4e74-9e2c-6b9654ae51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1414</TotalTime>
  <Words>486</Words>
  <Application>Microsoft Office PowerPoint</Application>
  <PresentationFormat>Panoramiczny</PresentationFormat>
  <Paragraphs>113</Paragraphs>
  <Slides>8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Anna Gałązka</cp:lastModifiedBy>
  <cp:revision>112</cp:revision>
  <cp:lastPrinted>2023-01-25T09:54:00Z</cp:lastPrinted>
  <dcterms:created xsi:type="dcterms:W3CDTF">2017-01-27T12:50:17Z</dcterms:created>
  <dcterms:modified xsi:type="dcterms:W3CDTF">2023-01-25T14:06:09Z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</Properties>
</file>