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3" r:id="rId1"/>
  </p:sldMasterIdLst>
  <p:notesMasterIdLst>
    <p:notesMasterId r:id="rId17"/>
  </p:notesMasterIdLst>
  <p:sldIdLst>
    <p:sldId id="268" r:id="rId2"/>
    <p:sldId id="271" r:id="rId3"/>
    <p:sldId id="284" r:id="rId4"/>
    <p:sldId id="272" r:id="rId5"/>
    <p:sldId id="285" r:id="rId6"/>
    <p:sldId id="274" r:id="rId7"/>
    <p:sldId id="273" r:id="rId8"/>
    <p:sldId id="282" r:id="rId9"/>
    <p:sldId id="280" r:id="rId10"/>
    <p:sldId id="275" r:id="rId11"/>
    <p:sldId id="276" r:id="rId12"/>
    <p:sldId id="277" r:id="rId13"/>
    <p:sldId id="278" r:id="rId14"/>
    <p:sldId id="283" r:id="rId15"/>
    <p:sldId id="279" r:id="rId16"/>
  </p:sldIdLst>
  <p:sldSz cx="9144000" cy="6858000" type="screen4x3"/>
  <p:notesSz cx="6797675" cy="987266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B0F0"/>
    <a:srgbClr val="FF0066"/>
    <a:srgbClr val="FAC8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3" autoAdjust="0"/>
    <p:restoredTop sz="95071" autoAdjust="0"/>
  </p:normalViewPr>
  <p:slideViewPr>
    <p:cSldViewPr snapToGrid="0" snapToObjects="1">
      <p:cViewPr varScale="1">
        <p:scale>
          <a:sx n="104" d="100"/>
          <a:sy n="104" d="100"/>
        </p:scale>
        <p:origin x="-9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633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633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537B7BB3-2DAE-2047-B912-3ADFE87EC276}" type="datetimeFigureOut">
              <a:rPr lang="en-US" smtClean="0"/>
              <a:t>5/27/2019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45659" cy="493633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D03175A4-93D1-634C-8EA8-40CF2547FFB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6777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175A4-93D1-634C-8EA8-40CF2547FFB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7496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3"/>
          <p:cNvSpPr>
            <a:spLocks/>
          </p:cNvSpPr>
          <p:nvPr userDrawn="1"/>
        </p:nvSpPr>
        <p:spPr bwMode="auto">
          <a:xfrm>
            <a:off x="8363013" y="6153028"/>
            <a:ext cx="274676" cy="276944"/>
          </a:xfrm>
          <a:custGeom>
            <a:avLst/>
            <a:gdLst>
              <a:gd name="T0" fmla="*/ 174 w 348"/>
              <a:gd name="T1" fmla="*/ 346 h 346"/>
              <a:gd name="T2" fmla="*/ 174 w 348"/>
              <a:gd name="T3" fmla="*/ 346 h 346"/>
              <a:gd name="T4" fmla="*/ 348 w 348"/>
              <a:gd name="T5" fmla="*/ 173 h 346"/>
              <a:gd name="T6" fmla="*/ 174 w 348"/>
              <a:gd name="T7" fmla="*/ 0 h 346"/>
              <a:gd name="T8" fmla="*/ 0 w 348"/>
              <a:gd name="T9" fmla="*/ 173 h 346"/>
              <a:gd name="T10" fmla="*/ 174 w 348"/>
              <a:gd name="T11" fmla="*/ 34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8" h="346">
                <a:moveTo>
                  <a:pt x="174" y="346"/>
                </a:moveTo>
                <a:lnTo>
                  <a:pt x="174" y="346"/>
                </a:lnTo>
                <a:cubicBezTo>
                  <a:pt x="270" y="346"/>
                  <a:pt x="348" y="269"/>
                  <a:pt x="348" y="173"/>
                </a:cubicBezTo>
                <a:cubicBezTo>
                  <a:pt x="348" y="77"/>
                  <a:pt x="270" y="0"/>
                  <a:pt x="174" y="0"/>
                </a:cubicBezTo>
                <a:cubicBezTo>
                  <a:pt x="78" y="0"/>
                  <a:pt x="0" y="77"/>
                  <a:pt x="0" y="173"/>
                </a:cubicBezTo>
                <a:cubicBezTo>
                  <a:pt x="0" y="269"/>
                  <a:pt x="78" y="346"/>
                  <a:pt x="174" y="34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asellaDiTesto 2"/>
          <p:cNvSpPr txBox="1"/>
          <p:nvPr userDrawn="1"/>
        </p:nvSpPr>
        <p:spPr>
          <a:xfrm>
            <a:off x="8252710" y="6138363"/>
            <a:ext cx="49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5D1EE4D-0FE4-4130-B891-F42546581C77}" type="slidenum">
              <a:rPr lang="it-IT" sz="1400" b="1" smtClean="0">
                <a:solidFill>
                  <a:schemeClr val="bg1"/>
                </a:solidFill>
              </a:rPr>
              <a:t>‹#›</a:t>
            </a:fld>
            <a:endParaRPr lang="it-IT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itolo 5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es-ES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Modifica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ahee.iss.i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21" y="354629"/>
            <a:ext cx="1266371" cy="1835526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1152166" y="5105401"/>
            <a:ext cx="396047" cy="16835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68501" b="-15201"/>
          <a:stretch/>
        </p:blipFill>
        <p:spPr>
          <a:xfrm>
            <a:off x="1578259" y="6296200"/>
            <a:ext cx="700473" cy="561800"/>
          </a:xfrm>
          <a:prstGeom prst="rect">
            <a:avLst/>
          </a:prstGeom>
        </p:spPr>
      </p:pic>
      <p:sp>
        <p:nvSpPr>
          <p:cNvPr id="19" name="Rettangolo 18"/>
          <p:cNvSpPr/>
          <p:nvPr/>
        </p:nvSpPr>
        <p:spPr>
          <a:xfrm>
            <a:off x="759031" y="4044462"/>
            <a:ext cx="348358" cy="27445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Gruppo 2"/>
          <p:cNvGrpSpPr/>
          <p:nvPr/>
        </p:nvGrpSpPr>
        <p:grpSpPr>
          <a:xfrm>
            <a:off x="1801398" y="659276"/>
            <a:ext cx="6378091" cy="1152343"/>
            <a:chOff x="1801398" y="659276"/>
            <a:chExt cx="6378091" cy="1152343"/>
          </a:xfrm>
        </p:grpSpPr>
        <p:sp>
          <p:nvSpPr>
            <p:cNvPr id="13" name="CasellaDiTesto 12"/>
            <p:cNvSpPr txBox="1"/>
            <p:nvPr/>
          </p:nvSpPr>
          <p:spPr>
            <a:xfrm>
              <a:off x="2563272" y="1042178"/>
              <a:ext cx="561621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4400" b="1" dirty="0" smtClean="0">
                  <a:solidFill>
                    <a:srgbClr val="0070C0"/>
                  </a:solidFill>
                </a:rPr>
                <a:t>H</a:t>
              </a:r>
              <a:r>
                <a:rPr lang="it-IT" sz="3200" b="1" dirty="0" smtClean="0">
                  <a:solidFill>
                    <a:srgbClr val="0070C0"/>
                  </a:solidFill>
                </a:rPr>
                <a:t>EALTH </a:t>
              </a:r>
              <a:r>
                <a:rPr lang="it-IT" sz="4400" b="1" dirty="0">
                  <a:solidFill>
                    <a:srgbClr val="0070C0"/>
                  </a:solidFill>
                </a:rPr>
                <a:t>E</a:t>
              </a:r>
              <a:r>
                <a:rPr lang="it-IT" sz="3200" b="1" dirty="0" smtClean="0">
                  <a:solidFill>
                    <a:srgbClr val="0070C0"/>
                  </a:solidFill>
                </a:rPr>
                <a:t>QUITY </a:t>
              </a:r>
              <a:r>
                <a:rPr lang="it-IT" sz="4400" b="1" dirty="0">
                  <a:solidFill>
                    <a:srgbClr val="0070C0"/>
                  </a:solidFill>
                </a:rPr>
                <a:t>E</a:t>
              </a:r>
              <a:r>
                <a:rPr lang="it-IT" sz="3200" b="1" dirty="0" smtClean="0">
                  <a:solidFill>
                    <a:srgbClr val="0070C0"/>
                  </a:solidFill>
                </a:rPr>
                <a:t>UROPE</a:t>
              </a:r>
              <a:endParaRPr lang="es-ES" sz="3200" b="1" dirty="0">
                <a:solidFill>
                  <a:srgbClr val="0070C0"/>
                </a:solidFill>
              </a:endParaRPr>
            </a:p>
          </p:txBody>
        </p:sp>
        <p:sp>
          <p:nvSpPr>
            <p:cNvPr id="51" name="Rettangolo 50"/>
            <p:cNvSpPr/>
            <p:nvPr/>
          </p:nvSpPr>
          <p:spPr>
            <a:xfrm>
              <a:off x="1801398" y="659276"/>
              <a:ext cx="374153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4000" b="1" dirty="0">
                  <a:solidFill>
                    <a:srgbClr val="FFC000"/>
                  </a:solidFill>
                </a:rPr>
                <a:t>J</a:t>
              </a:r>
              <a:r>
                <a:rPr lang="it-IT" sz="3200" b="1" dirty="0">
                  <a:solidFill>
                    <a:srgbClr val="FFC000"/>
                  </a:solidFill>
                </a:rPr>
                <a:t>OINT </a:t>
              </a:r>
              <a:r>
                <a:rPr lang="it-IT" sz="4000" b="1" dirty="0">
                  <a:solidFill>
                    <a:srgbClr val="FFC000"/>
                  </a:solidFill>
                </a:rPr>
                <a:t>A</a:t>
              </a:r>
              <a:r>
                <a:rPr lang="it-IT" sz="3200" b="1" dirty="0">
                  <a:solidFill>
                    <a:srgbClr val="FFC000"/>
                  </a:solidFill>
                </a:rPr>
                <a:t>CTION </a:t>
              </a:r>
            </a:p>
          </p:txBody>
        </p:sp>
      </p:grpSp>
      <p:sp>
        <p:nvSpPr>
          <p:cNvPr id="70" name="Rettangolo 69"/>
          <p:cNvSpPr/>
          <p:nvPr/>
        </p:nvSpPr>
        <p:spPr>
          <a:xfrm>
            <a:off x="334320" y="2374900"/>
            <a:ext cx="379933" cy="44140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Obraz 10" descr="cid:ii_147ef78b7d8675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727" y="5054934"/>
            <a:ext cx="2354761" cy="141285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asellaDiTesto 12"/>
          <p:cNvSpPr txBox="1"/>
          <p:nvPr/>
        </p:nvSpPr>
        <p:spPr>
          <a:xfrm>
            <a:off x="2354791" y="2636188"/>
            <a:ext cx="56096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Krajowy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zień Informacyjny</a:t>
            </a:r>
          </a:p>
          <a:p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Trzeciego Programu działań Unii w dziedzinie zdrowia</a:t>
            </a:r>
          </a:p>
          <a:p>
            <a:endParaRPr lang="pl-P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Warszawa, 28.05.2019 </a:t>
            </a:r>
            <a:endParaRPr lang="es-E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54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00" y="1216152"/>
            <a:ext cx="682706" cy="989539"/>
          </a:xfrm>
          <a:prstGeom prst="rect">
            <a:avLst/>
          </a:prstGeom>
        </p:spPr>
      </p:pic>
      <p:pic>
        <p:nvPicPr>
          <p:cNvPr id="3" name="Obraz 2" descr="cid:ii_147ef78b7d8675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0" y="389217"/>
            <a:ext cx="1127758" cy="6766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69"/>
          <p:cNvSpPr/>
          <p:nvPr/>
        </p:nvSpPr>
        <p:spPr>
          <a:xfrm>
            <a:off x="334320" y="2374900"/>
            <a:ext cx="379933" cy="44140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ttangolo 16"/>
          <p:cNvSpPr/>
          <p:nvPr/>
        </p:nvSpPr>
        <p:spPr>
          <a:xfrm>
            <a:off x="1152166" y="5105401"/>
            <a:ext cx="396047" cy="16835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ttangolo 18"/>
          <p:cNvSpPr/>
          <p:nvPr/>
        </p:nvSpPr>
        <p:spPr>
          <a:xfrm>
            <a:off x="759031" y="4044462"/>
            <a:ext cx="348358" cy="27445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Prostokąt 7"/>
          <p:cNvSpPr/>
          <p:nvPr/>
        </p:nvSpPr>
        <p:spPr>
          <a:xfrm>
            <a:off x="2212848" y="704636"/>
            <a:ext cx="6327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Pakiety robocze</a:t>
            </a:r>
          </a:p>
        </p:txBody>
      </p:sp>
      <p:pic>
        <p:nvPicPr>
          <p:cNvPr id="1026" name="Picture 2" descr="H:\Documents\Documents\DZP\AAA_ustawa zdr publ\JAHEE\communication\chart WP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213" y="1833521"/>
            <a:ext cx="7197471" cy="414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535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00" y="1216152"/>
            <a:ext cx="682706" cy="989539"/>
          </a:xfrm>
          <a:prstGeom prst="rect">
            <a:avLst/>
          </a:prstGeom>
        </p:spPr>
      </p:pic>
      <p:pic>
        <p:nvPicPr>
          <p:cNvPr id="3" name="Obraz 2" descr="cid:ii_147ef78b7d8675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0" y="389217"/>
            <a:ext cx="1127758" cy="6766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/>
          <p:cNvSpPr/>
          <p:nvPr/>
        </p:nvSpPr>
        <p:spPr>
          <a:xfrm>
            <a:off x="2212848" y="1414780"/>
            <a:ext cx="6592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Krok 1.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oparciu o najlepszą dostępną wiedzę,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 ramach pięciu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tematycznych pakietów roboczych (WP5-WP8)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opracowywane są ramy do analizy polityk w poszczególnych obszarach (monitorowanie, środowisko, migracje, dostęp do świadczeń zdrowotnych i socjalnych, uwzględnianie zdrowia w politykach tradycyjnie niezwiązanych ze zdrowiem). </a:t>
            </a:r>
          </a:p>
          <a:p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WP4 opracowuje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ogólne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dotyczące integracji komponentu przeciwdziałania nierównościom w zdrowiu w politykach sektorowych i horyzontalnych. </a:t>
            </a:r>
          </a:p>
          <a:p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Następnie na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poziomie kraju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opracowywane są analizy odpowiednich elementów polityk kraju i powstaje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pięć szczegółowych ocen kraju (dla każdej WP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tematycznej). MZ zakończyło ostatnio pierwszy etap zbierania danych nt. polityk publicznych w ramach WP4 i WP9.</a:t>
            </a:r>
          </a:p>
          <a:p>
            <a:endParaRPr lang="pl-PL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Krok </a:t>
            </a:r>
            <a:r>
              <a:rPr lang="pl-PL" sz="1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Kraje uczestniczące wprowadzą wybór działań mających na celu wyeliminowanie nierówności zdrowotnych, poprzez analizę rozwiązań z innych państw.</a:t>
            </a:r>
          </a:p>
          <a:p>
            <a:endParaRPr lang="pl-PL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Krok </a:t>
            </a:r>
            <a:r>
              <a:rPr lang="pl-PL" sz="1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ostatnim kroku zostaną opracowane i rozpowszechnione zalecenia oparte na najlepszych osiągniętych wynikach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69"/>
          <p:cNvSpPr/>
          <p:nvPr/>
        </p:nvSpPr>
        <p:spPr>
          <a:xfrm>
            <a:off x="334320" y="2374900"/>
            <a:ext cx="379933" cy="44140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ttangolo 16"/>
          <p:cNvSpPr/>
          <p:nvPr/>
        </p:nvSpPr>
        <p:spPr>
          <a:xfrm>
            <a:off x="1152166" y="5105401"/>
            <a:ext cx="396047" cy="16835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ttangolo 18"/>
          <p:cNvSpPr/>
          <p:nvPr/>
        </p:nvSpPr>
        <p:spPr>
          <a:xfrm>
            <a:off x="759031" y="4044462"/>
            <a:ext cx="348358" cy="27445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Prostokąt 7"/>
          <p:cNvSpPr/>
          <p:nvPr/>
        </p:nvSpPr>
        <p:spPr>
          <a:xfrm>
            <a:off x="2212848" y="704636"/>
            <a:ext cx="6327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Etapy</a:t>
            </a:r>
          </a:p>
        </p:txBody>
      </p:sp>
    </p:spTree>
    <p:extLst>
      <p:ext uri="{BB962C8B-B14F-4D97-AF65-F5344CB8AC3E}">
        <p14:creationId xmlns:p14="http://schemas.microsoft.com/office/powerpoint/2010/main" val="3313108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00" y="1216152"/>
            <a:ext cx="682706" cy="989539"/>
          </a:xfrm>
          <a:prstGeom prst="rect">
            <a:avLst/>
          </a:prstGeom>
        </p:spPr>
      </p:pic>
      <p:pic>
        <p:nvPicPr>
          <p:cNvPr id="3" name="Obraz 2" descr="cid:ii_147ef78b7d8675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0" y="389217"/>
            <a:ext cx="1127758" cy="6766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/>
          <p:cNvSpPr/>
          <p:nvPr/>
        </p:nvSpPr>
        <p:spPr>
          <a:xfrm>
            <a:off x="2212848" y="1478788"/>
            <a:ext cx="639165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Declaration</a:t>
            </a:r>
            <a:r>
              <a:rPr lang="pl-PL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Honour</a:t>
            </a:r>
          </a:p>
          <a:p>
            <a:r>
              <a:rPr lang="pl-PL" sz="1200" dirty="0"/>
              <a:t>Podpisane w styczniu 2018 r. przez wszystkie podmioty powiązane w PL</a:t>
            </a:r>
          </a:p>
          <a:p>
            <a:endParaRPr lang="pl-PL" sz="1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Agreement</a:t>
            </a:r>
          </a:p>
          <a:p>
            <a:r>
              <a:rPr lang="pl-PL" sz="1200" dirty="0" smtClean="0"/>
              <a:t>Umowa Podstawowa – umowa </a:t>
            </a:r>
            <a:r>
              <a:rPr lang="pl-PL" sz="1200" dirty="0"/>
              <a:t>o grant na realizację Działania, </a:t>
            </a:r>
            <a:r>
              <a:rPr lang="pl-PL" sz="1200" dirty="0" smtClean="0"/>
              <a:t>nr umowy 801600 </a:t>
            </a:r>
            <a:r>
              <a:rPr lang="pl-PL" sz="1200" dirty="0"/>
              <a:t>– JAHEE, </a:t>
            </a:r>
            <a:r>
              <a:rPr lang="pl-PL" sz="1200" dirty="0" smtClean="0"/>
              <a:t>zawarta </a:t>
            </a:r>
            <a:r>
              <a:rPr lang="pl-PL" sz="1200" dirty="0"/>
              <a:t>w dniu 18.06.2018 r. pomiędzy Agencją Wykonawczą ds. Konsumentów, Zdrowia, Rolnictwa i Żywności, umocowaną przez Komisję Europejską i reprezentowaną przez Panią </a:t>
            </a:r>
            <a:r>
              <a:rPr lang="pl-PL" sz="1200" dirty="0" err="1"/>
              <a:t>Veronique</a:t>
            </a:r>
            <a:r>
              <a:rPr lang="pl-PL" sz="1200" dirty="0"/>
              <a:t> </a:t>
            </a:r>
            <a:r>
              <a:rPr lang="pl-PL" sz="1200" dirty="0" err="1"/>
              <a:t>Wasbauer</a:t>
            </a:r>
            <a:r>
              <a:rPr lang="pl-PL" sz="1200" dirty="0"/>
              <a:t>, Dyrektora Agencji, a umocowanym przez pozostałych </a:t>
            </a:r>
            <a:r>
              <a:rPr lang="pl-PL" sz="1200" dirty="0" smtClean="0"/>
              <a:t>(24) Beneficjentów </a:t>
            </a:r>
            <a:r>
              <a:rPr lang="pl-PL" sz="1200" dirty="0" err="1"/>
              <a:t>Istituto</a:t>
            </a:r>
            <a:r>
              <a:rPr lang="pl-PL" sz="1200" dirty="0"/>
              <a:t> </a:t>
            </a:r>
            <a:r>
              <a:rPr lang="pl-PL" sz="1200" dirty="0" err="1"/>
              <a:t>Superiore</a:t>
            </a:r>
            <a:r>
              <a:rPr lang="pl-PL" sz="1200" dirty="0"/>
              <a:t> di </a:t>
            </a:r>
            <a:r>
              <a:rPr lang="pl-PL" sz="1200" dirty="0" err="1"/>
              <a:t>Sanita</a:t>
            </a:r>
            <a:r>
              <a:rPr lang="pl-PL" sz="1200" dirty="0"/>
              <a:t> (ISS), Koordynatorem, reprezentowanym przez Pana Gualtiero </a:t>
            </a:r>
            <a:r>
              <a:rPr lang="pl-PL" sz="1200" dirty="0" err="1" smtClean="0"/>
              <a:t>Ricciardi</a:t>
            </a:r>
            <a:r>
              <a:rPr lang="pl-PL" sz="1200" dirty="0" smtClean="0"/>
              <a:t>. Umowa określa wszystkie warunki współpracy.</a:t>
            </a:r>
          </a:p>
          <a:p>
            <a:endParaRPr lang="pl-PL" sz="1200" dirty="0" smtClean="0"/>
          </a:p>
          <a:p>
            <a:r>
              <a:rPr lang="pl-PL" sz="1400" dirty="0" err="1">
                <a:solidFill>
                  <a:srgbClr val="0070C0"/>
                </a:solidFill>
              </a:rPr>
              <a:t>Consortium</a:t>
            </a:r>
            <a:r>
              <a:rPr lang="pl-PL" sz="1400" dirty="0">
                <a:solidFill>
                  <a:srgbClr val="0070C0"/>
                </a:solidFill>
              </a:rPr>
              <a:t> Agreement</a:t>
            </a:r>
            <a:endParaRPr lang="pl-PL" sz="1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1200" dirty="0" smtClean="0"/>
              <a:t>Umowa Partnerska – umowa zawarta </a:t>
            </a:r>
            <a:r>
              <a:rPr lang="pl-PL" sz="1200" dirty="0"/>
              <a:t>pomiędzy wszystkimi zaangażowanymi w realizację Działania podmiotami, tj. podmiotami o statusie </a:t>
            </a:r>
            <a:r>
              <a:rPr lang="pl-PL" sz="1200" i="1" dirty="0" err="1"/>
              <a:t>competent</a:t>
            </a:r>
            <a:r>
              <a:rPr lang="pl-PL" sz="1200" i="1" dirty="0"/>
              <a:t> </a:t>
            </a:r>
            <a:r>
              <a:rPr lang="pl-PL" sz="1200" i="1" dirty="0" err="1"/>
              <a:t>authorities</a:t>
            </a:r>
            <a:r>
              <a:rPr lang="pl-PL" sz="1200" dirty="0"/>
              <a:t> oraz o statusie </a:t>
            </a:r>
            <a:r>
              <a:rPr lang="pl-PL" sz="1200" i="1" dirty="0" err="1"/>
              <a:t>affiliated</a:t>
            </a:r>
            <a:r>
              <a:rPr lang="pl-PL" sz="1200" i="1" dirty="0"/>
              <a:t> </a:t>
            </a:r>
            <a:r>
              <a:rPr lang="pl-PL" sz="1200" i="1" dirty="0" err="1"/>
              <a:t>entities</a:t>
            </a:r>
            <a:r>
              <a:rPr lang="pl-PL" sz="1200" dirty="0"/>
              <a:t>. </a:t>
            </a:r>
            <a:endParaRPr lang="pl-PL" sz="1200" dirty="0" smtClean="0"/>
          </a:p>
          <a:p>
            <a:pPr lvl="0"/>
            <a:endParaRPr lang="pl-PL" sz="1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Umowy o udzielenie dotacji pomiędzy MZ i 3 instytucjami powiązanymi w PL</a:t>
            </a:r>
          </a:p>
          <a:p>
            <a:pPr lvl="0"/>
            <a:r>
              <a:rPr lang="pl-PL" sz="1200" dirty="0" smtClean="0">
                <a:solidFill>
                  <a:prstClr val="black"/>
                </a:solidFill>
              </a:rPr>
              <a:t>Umowy te są wieloletnie, podlegają aneksowaniu, nakładają dodatkowe obowiązki sprawozdawcze wynikające z ustawy o finansach publicznych.</a:t>
            </a:r>
            <a:endParaRPr lang="pl-PL" sz="1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69"/>
          <p:cNvSpPr/>
          <p:nvPr/>
        </p:nvSpPr>
        <p:spPr>
          <a:xfrm>
            <a:off x="334320" y="2374900"/>
            <a:ext cx="379933" cy="44140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ttangolo 16"/>
          <p:cNvSpPr/>
          <p:nvPr/>
        </p:nvSpPr>
        <p:spPr>
          <a:xfrm>
            <a:off x="1152166" y="5105401"/>
            <a:ext cx="396047" cy="16835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ttangolo 18"/>
          <p:cNvSpPr/>
          <p:nvPr/>
        </p:nvSpPr>
        <p:spPr>
          <a:xfrm>
            <a:off x="759031" y="4044462"/>
            <a:ext cx="348358" cy="27445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Prostokąt 7"/>
          <p:cNvSpPr/>
          <p:nvPr/>
        </p:nvSpPr>
        <p:spPr>
          <a:xfrm>
            <a:off x="2212848" y="704636"/>
            <a:ext cx="6327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Ramy formalne współpracy</a:t>
            </a:r>
          </a:p>
        </p:txBody>
      </p:sp>
    </p:spTree>
    <p:extLst>
      <p:ext uri="{BB962C8B-B14F-4D97-AF65-F5344CB8AC3E}">
        <p14:creationId xmlns:p14="http://schemas.microsoft.com/office/powerpoint/2010/main" val="393742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00" y="1216152"/>
            <a:ext cx="682706" cy="989539"/>
          </a:xfrm>
          <a:prstGeom prst="rect">
            <a:avLst/>
          </a:prstGeom>
        </p:spPr>
      </p:pic>
      <p:pic>
        <p:nvPicPr>
          <p:cNvPr id="3" name="Obraz 2" descr="cid:ii_147ef78b7d8675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0" y="389217"/>
            <a:ext cx="1127758" cy="6766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/>
          <p:cNvSpPr/>
          <p:nvPr/>
        </p:nvSpPr>
        <p:spPr>
          <a:xfrm>
            <a:off x="2212848" y="1277620"/>
            <a:ext cx="6702552" cy="4829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endParaRPr lang="pl-PL" dirty="0"/>
          </a:p>
          <a:p>
            <a:pPr>
              <a:lnSpc>
                <a:spcPct val="114000"/>
              </a:lnSpc>
            </a:pPr>
            <a:r>
              <a:rPr lang="pl-PL" dirty="0" smtClean="0"/>
              <a:t>Łączna wartość projektu </a:t>
            </a:r>
            <a:r>
              <a:rPr lang="pl-PL" dirty="0">
                <a:solidFill>
                  <a:srgbClr val="0070C0"/>
                </a:solidFill>
              </a:rPr>
              <a:t>3.124.996,28 EUR </a:t>
            </a:r>
            <a:r>
              <a:rPr lang="pl-PL" dirty="0"/>
              <a:t>(100%), w tym finansowanie – </a:t>
            </a:r>
            <a:r>
              <a:rPr lang="pl-PL" dirty="0">
                <a:solidFill>
                  <a:srgbClr val="0070C0"/>
                </a:solidFill>
              </a:rPr>
              <a:t>2.499.997,02 EUR </a:t>
            </a:r>
            <a:r>
              <a:rPr lang="pl-PL" dirty="0"/>
              <a:t>(80%) </a:t>
            </a:r>
            <a:endParaRPr lang="pl-PL" dirty="0" smtClean="0"/>
          </a:p>
          <a:p>
            <a:pPr>
              <a:lnSpc>
                <a:spcPct val="114000"/>
              </a:lnSpc>
            </a:pPr>
            <a:r>
              <a:rPr lang="pl-PL" dirty="0" smtClean="0"/>
              <a:t>i </a:t>
            </a:r>
            <a:r>
              <a:rPr lang="pl-PL" dirty="0"/>
              <a:t>współfinansowanie </a:t>
            </a:r>
            <a:r>
              <a:rPr lang="pl-PL" dirty="0" smtClean="0"/>
              <a:t>– </a:t>
            </a:r>
            <a:r>
              <a:rPr lang="pl-PL" dirty="0" smtClean="0">
                <a:solidFill>
                  <a:srgbClr val="0070C0"/>
                </a:solidFill>
              </a:rPr>
              <a:t>624.999,26 </a:t>
            </a:r>
            <a:r>
              <a:rPr lang="pl-PL" dirty="0">
                <a:solidFill>
                  <a:srgbClr val="0070C0"/>
                </a:solidFill>
              </a:rPr>
              <a:t>EUR</a:t>
            </a:r>
            <a:r>
              <a:rPr lang="pl-PL" dirty="0"/>
              <a:t> (20</a:t>
            </a:r>
            <a:r>
              <a:rPr lang="pl-PL" dirty="0" smtClean="0"/>
              <a:t>%).</a:t>
            </a:r>
          </a:p>
          <a:p>
            <a:pPr>
              <a:lnSpc>
                <a:spcPct val="114000"/>
              </a:lnSpc>
            </a:pPr>
            <a:endParaRPr lang="pl-PL" dirty="0"/>
          </a:p>
          <a:p>
            <a:pPr lvl="0">
              <a:lnSpc>
                <a:spcPct val="114000"/>
              </a:lnSpc>
            </a:pPr>
            <a:r>
              <a:rPr lang="pl-PL" dirty="0">
                <a:effectLst>
                  <a:outerShdw sx="0" sy="0">
                    <a:srgbClr val="000000"/>
                  </a:outerShdw>
                </a:effectLst>
              </a:rPr>
              <a:t>Wartość projektu dla PL: </a:t>
            </a:r>
            <a:r>
              <a:rPr lang="pl-PL" dirty="0">
                <a:solidFill>
                  <a:srgbClr val="0070C0"/>
                </a:solidFill>
                <a:effectLst>
                  <a:outerShdw sx="0" sy="0">
                    <a:srgbClr val="000000"/>
                  </a:outerShdw>
                </a:effectLst>
              </a:rPr>
              <a:t>31.977,60 EUR</a:t>
            </a:r>
            <a:r>
              <a:rPr lang="pl-PL" dirty="0">
                <a:effectLst>
                  <a:outerShdw sx="0" sy="0">
                    <a:srgbClr val="000000"/>
                  </a:outerShdw>
                </a:effectLst>
              </a:rPr>
              <a:t>, w tym:</a:t>
            </a:r>
          </a:p>
          <a:p>
            <a:pPr lvl="0">
              <a:lnSpc>
                <a:spcPct val="114000"/>
              </a:lnSpc>
            </a:pPr>
            <a:r>
              <a:rPr lang="pl-PL" dirty="0" smtClean="0"/>
              <a:t>finansowanie </a:t>
            </a:r>
            <a:r>
              <a:rPr lang="pl-PL" dirty="0"/>
              <a:t>– </a:t>
            </a:r>
            <a:r>
              <a:rPr lang="pl-PL" dirty="0">
                <a:solidFill>
                  <a:srgbClr val="0070C0"/>
                </a:solidFill>
              </a:rPr>
              <a:t>25.582,07 EUR </a:t>
            </a:r>
            <a:r>
              <a:rPr lang="pl-PL" dirty="0"/>
              <a:t>(80</a:t>
            </a:r>
            <a:r>
              <a:rPr lang="pl-PL" dirty="0" smtClean="0"/>
              <a:t>%) </a:t>
            </a:r>
          </a:p>
          <a:p>
            <a:pPr lvl="0">
              <a:lnSpc>
                <a:spcPct val="114000"/>
              </a:lnSpc>
            </a:pPr>
            <a:r>
              <a:rPr lang="pl-PL" dirty="0" smtClean="0"/>
              <a:t>(dotychczas przelano </a:t>
            </a:r>
            <a:r>
              <a:rPr lang="pl-PL" dirty="0" smtClean="0">
                <a:solidFill>
                  <a:srgbClr val="FF9933"/>
                </a:solidFill>
              </a:rPr>
              <a:t>7.674,62 EUR</a:t>
            </a:r>
            <a:r>
              <a:rPr lang="pl-PL" dirty="0" smtClean="0"/>
              <a:t>)</a:t>
            </a:r>
            <a:endParaRPr lang="pl-PL" dirty="0"/>
          </a:p>
          <a:p>
            <a:pPr lvl="0">
              <a:lnSpc>
                <a:spcPct val="114000"/>
              </a:lnSpc>
            </a:pPr>
            <a:r>
              <a:rPr lang="pl-PL" dirty="0"/>
              <a:t>i</a:t>
            </a:r>
            <a:r>
              <a:rPr lang="pl-PL" dirty="0" smtClean="0"/>
              <a:t> współfinansowanie </a:t>
            </a:r>
            <a:r>
              <a:rPr lang="pl-PL" dirty="0"/>
              <a:t>– </a:t>
            </a:r>
            <a:r>
              <a:rPr lang="pl-PL" dirty="0">
                <a:solidFill>
                  <a:srgbClr val="0070C0"/>
                </a:solidFill>
              </a:rPr>
              <a:t>6.395,53 EUR (</a:t>
            </a:r>
            <a:r>
              <a:rPr lang="pl-PL" dirty="0"/>
              <a:t>20%),</a:t>
            </a:r>
          </a:p>
          <a:p>
            <a:pPr>
              <a:lnSpc>
                <a:spcPct val="114000"/>
              </a:lnSpc>
            </a:pPr>
            <a:r>
              <a:rPr lang="pl-PL" dirty="0"/>
              <a:t>co stanowi udział strony </a:t>
            </a:r>
            <a:r>
              <a:rPr lang="pl-PL" dirty="0" smtClean="0"/>
              <a:t>polskiej (MZ, NIZP-PZH, ŚUM, CM UJ)</a:t>
            </a:r>
            <a:endParaRPr lang="pl-PL" dirty="0"/>
          </a:p>
          <a:p>
            <a:pPr>
              <a:lnSpc>
                <a:spcPct val="114000"/>
              </a:lnSpc>
            </a:pPr>
            <a:endParaRPr lang="pl-PL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pl-PL" dirty="0"/>
              <a:t>Wydatki przewidziane zostały w trzech </a:t>
            </a:r>
            <a:r>
              <a:rPr lang="pl-PL" dirty="0" smtClean="0"/>
              <a:t>kategoriach:</a:t>
            </a:r>
          </a:p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pl-PL" dirty="0" smtClean="0"/>
              <a:t>koszty </a:t>
            </a:r>
            <a:r>
              <a:rPr lang="pl-PL" dirty="0"/>
              <a:t>wynagrodzeń, </a:t>
            </a:r>
            <a:endParaRPr lang="pl-PL" dirty="0" smtClean="0"/>
          </a:p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pl-PL" dirty="0" smtClean="0"/>
              <a:t>podróży </a:t>
            </a:r>
            <a:r>
              <a:rPr lang="pl-PL" dirty="0"/>
              <a:t>służbowych oraz </a:t>
            </a:r>
            <a:endParaRPr lang="pl-PL" dirty="0" smtClean="0"/>
          </a:p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pl-PL" dirty="0" smtClean="0"/>
              <a:t>koszty </a:t>
            </a:r>
            <a:r>
              <a:rPr lang="pl-PL" dirty="0"/>
              <a:t>pośrednie.</a:t>
            </a:r>
            <a:endParaRPr lang="pl-PL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69"/>
          <p:cNvSpPr/>
          <p:nvPr/>
        </p:nvSpPr>
        <p:spPr>
          <a:xfrm>
            <a:off x="334320" y="2374900"/>
            <a:ext cx="379933" cy="44140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ttangolo 16"/>
          <p:cNvSpPr/>
          <p:nvPr/>
        </p:nvSpPr>
        <p:spPr>
          <a:xfrm>
            <a:off x="1152166" y="5105401"/>
            <a:ext cx="396047" cy="16835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ttangolo 18"/>
          <p:cNvSpPr/>
          <p:nvPr/>
        </p:nvSpPr>
        <p:spPr>
          <a:xfrm>
            <a:off x="759031" y="4044462"/>
            <a:ext cx="348358" cy="27445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Prostokąt 7"/>
          <p:cNvSpPr/>
          <p:nvPr/>
        </p:nvSpPr>
        <p:spPr>
          <a:xfrm>
            <a:off x="2212848" y="704636"/>
            <a:ext cx="6327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Finansowanie projektu</a:t>
            </a:r>
          </a:p>
        </p:txBody>
      </p:sp>
    </p:spTree>
    <p:extLst>
      <p:ext uri="{BB962C8B-B14F-4D97-AF65-F5344CB8AC3E}">
        <p14:creationId xmlns:p14="http://schemas.microsoft.com/office/powerpoint/2010/main" val="1506739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00" y="1216152"/>
            <a:ext cx="682706" cy="989539"/>
          </a:xfrm>
          <a:prstGeom prst="rect">
            <a:avLst/>
          </a:prstGeom>
        </p:spPr>
      </p:pic>
      <p:pic>
        <p:nvPicPr>
          <p:cNvPr id="3" name="Obraz 2" descr="cid:ii_147ef78b7d8675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0" y="389217"/>
            <a:ext cx="1127758" cy="6766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69"/>
          <p:cNvSpPr/>
          <p:nvPr/>
        </p:nvSpPr>
        <p:spPr>
          <a:xfrm>
            <a:off x="334320" y="2374900"/>
            <a:ext cx="379933" cy="44140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ttangolo 16"/>
          <p:cNvSpPr/>
          <p:nvPr/>
        </p:nvSpPr>
        <p:spPr>
          <a:xfrm>
            <a:off x="1152166" y="5105401"/>
            <a:ext cx="396047" cy="16835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ttangolo 18"/>
          <p:cNvSpPr/>
          <p:nvPr/>
        </p:nvSpPr>
        <p:spPr>
          <a:xfrm>
            <a:off x="759031" y="4044462"/>
            <a:ext cx="348358" cy="27445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Prostokąt 7"/>
          <p:cNvSpPr/>
          <p:nvPr/>
        </p:nvSpPr>
        <p:spPr>
          <a:xfrm>
            <a:off x="2212848" y="704636"/>
            <a:ext cx="6327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Dlaczego warto?</a:t>
            </a:r>
          </a:p>
        </p:txBody>
      </p:sp>
      <p:pic>
        <p:nvPicPr>
          <p:cNvPr id="2050" name="Picture 2" descr="C:\Users\j.glazewska\Desktop\2017-05-30_19h30_5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431" y="1710921"/>
            <a:ext cx="5309144" cy="360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ostokąt 8"/>
          <p:cNvSpPr/>
          <p:nvPr/>
        </p:nvSpPr>
        <p:spPr>
          <a:xfrm>
            <a:off x="2285999" y="5336971"/>
            <a:ext cx="53285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i="1" dirty="0" smtClean="0"/>
              <a:t>Źródło: https</a:t>
            </a:r>
            <a:r>
              <a:rPr lang="pl-PL" sz="800" i="1" dirty="0"/>
              <a:t>://interactioninstitute.org/illustrating-equality-vs-equity/</a:t>
            </a:r>
          </a:p>
        </p:txBody>
      </p:sp>
    </p:spTree>
    <p:extLst>
      <p:ext uri="{BB962C8B-B14F-4D97-AF65-F5344CB8AC3E}">
        <p14:creationId xmlns:p14="http://schemas.microsoft.com/office/powerpoint/2010/main" val="1733233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00" y="1216152"/>
            <a:ext cx="682706" cy="989539"/>
          </a:xfrm>
          <a:prstGeom prst="rect">
            <a:avLst/>
          </a:prstGeom>
        </p:spPr>
      </p:pic>
      <p:pic>
        <p:nvPicPr>
          <p:cNvPr id="3" name="Obraz 2" descr="cid:ii_147ef78b7d8675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0" y="389217"/>
            <a:ext cx="1127758" cy="6766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/>
          <p:cNvSpPr/>
          <p:nvPr/>
        </p:nvSpPr>
        <p:spPr>
          <a:xfrm>
            <a:off x="2221992" y="2374900"/>
            <a:ext cx="61356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Dziękuję za uwagę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pl-PL" sz="2800" dirty="0">
                <a:hlinkClick r:id="rId4"/>
              </a:rPr>
              <a:t>https://jahee.iss.it/</a:t>
            </a:r>
            <a:endParaRPr lang="pl-PL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69"/>
          <p:cNvSpPr/>
          <p:nvPr/>
        </p:nvSpPr>
        <p:spPr>
          <a:xfrm>
            <a:off x="334320" y="2374900"/>
            <a:ext cx="379933" cy="44140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ttangolo 16"/>
          <p:cNvSpPr/>
          <p:nvPr/>
        </p:nvSpPr>
        <p:spPr>
          <a:xfrm>
            <a:off x="1152166" y="5105401"/>
            <a:ext cx="396047" cy="16835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ttangolo 18"/>
          <p:cNvSpPr/>
          <p:nvPr/>
        </p:nvSpPr>
        <p:spPr>
          <a:xfrm>
            <a:off x="759031" y="4044462"/>
            <a:ext cx="348358" cy="27445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Prostokąt 8"/>
          <p:cNvSpPr/>
          <p:nvPr/>
        </p:nvSpPr>
        <p:spPr>
          <a:xfrm>
            <a:off x="2109216" y="5105401"/>
            <a:ext cx="6135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Joanna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Głażewska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Departament Zdrowia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Publicznego i Rodziny Ministerstwo Zdrowia</a:t>
            </a:r>
          </a:p>
          <a:p>
            <a:r>
              <a:rPr lang="pl-PL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j.glazewska@mz.gov.pl</a:t>
            </a:r>
            <a:endParaRPr lang="pl-PL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567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00" y="1216152"/>
            <a:ext cx="682706" cy="989539"/>
          </a:xfrm>
          <a:prstGeom prst="rect">
            <a:avLst/>
          </a:prstGeom>
        </p:spPr>
      </p:pic>
      <p:pic>
        <p:nvPicPr>
          <p:cNvPr id="3" name="Obraz 2" descr="cid:ii_147ef78b7d8675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0" y="389217"/>
            <a:ext cx="1127758" cy="6766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/>
          <p:cNvSpPr/>
          <p:nvPr/>
        </p:nvSpPr>
        <p:spPr>
          <a:xfrm>
            <a:off x="2212848" y="3069844"/>
            <a:ext cx="63276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d</a:t>
            </a:r>
            <a:r>
              <a:rPr lang="pl-PL" sz="2400" dirty="0" smtClean="0"/>
              <a:t>ziałanie z </a:t>
            </a:r>
            <a:r>
              <a:rPr lang="pl-PL" sz="2400" dirty="0"/>
              <a:t>naboru w </a:t>
            </a:r>
            <a:r>
              <a:rPr lang="pl-PL" sz="2400" dirty="0" smtClean="0"/>
              <a:t>2017 r. </a:t>
            </a:r>
          </a:p>
          <a:p>
            <a:endParaRPr lang="pl-PL" sz="2400" dirty="0" smtClean="0"/>
          </a:p>
          <a:p>
            <a:r>
              <a:rPr lang="pl-PL" sz="2400" dirty="0"/>
              <a:t>u</a:t>
            </a:r>
            <a:r>
              <a:rPr lang="pl-PL" sz="2400" dirty="0" smtClean="0"/>
              <a:t>mowa nr </a:t>
            </a:r>
            <a:r>
              <a:rPr lang="pl-PL" sz="2400" dirty="0"/>
              <a:t>801600 – JAHEE – HP-JA-2017</a:t>
            </a:r>
            <a:endParaRPr lang="pl-PL" sz="2400" dirty="0" smtClean="0"/>
          </a:p>
          <a:p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36 miesięcy </a:t>
            </a:r>
          </a:p>
          <a:p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 czerwca 2018 r. – 31 maja 2021 r.</a:t>
            </a:r>
          </a:p>
        </p:txBody>
      </p:sp>
      <p:sp>
        <p:nvSpPr>
          <p:cNvPr id="5" name="Rettangolo 69"/>
          <p:cNvSpPr/>
          <p:nvPr/>
        </p:nvSpPr>
        <p:spPr>
          <a:xfrm>
            <a:off x="334320" y="2374900"/>
            <a:ext cx="379933" cy="44140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ttangolo 16"/>
          <p:cNvSpPr/>
          <p:nvPr/>
        </p:nvSpPr>
        <p:spPr>
          <a:xfrm>
            <a:off x="1152166" y="5105401"/>
            <a:ext cx="396047" cy="16835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ttangolo 18"/>
          <p:cNvSpPr/>
          <p:nvPr/>
        </p:nvSpPr>
        <p:spPr>
          <a:xfrm>
            <a:off x="759031" y="4044462"/>
            <a:ext cx="348358" cy="27445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Prostokąt 7"/>
          <p:cNvSpPr/>
          <p:nvPr/>
        </p:nvSpPr>
        <p:spPr>
          <a:xfrm>
            <a:off x="2212848" y="704636"/>
            <a:ext cx="6327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Czas trwania projektu </a:t>
            </a:r>
          </a:p>
        </p:txBody>
      </p:sp>
      <p:sp>
        <p:nvSpPr>
          <p:cNvPr id="10" name="CasellaDiTesto 12"/>
          <p:cNvSpPr txBox="1"/>
          <p:nvPr/>
        </p:nvSpPr>
        <p:spPr>
          <a:xfrm>
            <a:off x="2563272" y="1606367"/>
            <a:ext cx="56162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>
                <a:solidFill>
                  <a:srgbClr val="0070C0"/>
                </a:solidFill>
              </a:rPr>
              <a:t>H</a:t>
            </a:r>
            <a:r>
              <a:rPr lang="it-IT" sz="3200" b="1" dirty="0" smtClean="0">
                <a:solidFill>
                  <a:srgbClr val="0070C0"/>
                </a:solidFill>
              </a:rPr>
              <a:t>EALTH </a:t>
            </a:r>
            <a:r>
              <a:rPr lang="it-IT" sz="4400" b="1" dirty="0">
                <a:solidFill>
                  <a:srgbClr val="0070C0"/>
                </a:solidFill>
              </a:rPr>
              <a:t>E</a:t>
            </a:r>
            <a:r>
              <a:rPr lang="it-IT" sz="3200" b="1" dirty="0" smtClean="0">
                <a:solidFill>
                  <a:srgbClr val="0070C0"/>
                </a:solidFill>
              </a:rPr>
              <a:t>QUITY </a:t>
            </a:r>
            <a:r>
              <a:rPr lang="it-IT" sz="4400" b="1" dirty="0">
                <a:solidFill>
                  <a:srgbClr val="0070C0"/>
                </a:solidFill>
              </a:rPr>
              <a:t>E</a:t>
            </a:r>
            <a:r>
              <a:rPr lang="it-IT" sz="3200" b="1" dirty="0" smtClean="0">
                <a:solidFill>
                  <a:srgbClr val="0070C0"/>
                </a:solidFill>
              </a:rPr>
              <a:t>UROPE</a:t>
            </a:r>
            <a:endParaRPr lang="es-ES" sz="3200" b="1" dirty="0">
              <a:solidFill>
                <a:srgbClr val="0070C0"/>
              </a:solidFill>
            </a:endParaRPr>
          </a:p>
        </p:txBody>
      </p:sp>
      <p:sp>
        <p:nvSpPr>
          <p:cNvPr id="11" name="Rettangolo 50"/>
          <p:cNvSpPr/>
          <p:nvPr/>
        </p:nvSpPr>
        <p:spPr>
          <a:xfrm>
            <a:off x="1801398" y="1223465"/>
            <a:ext cx="37415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FFC000"/>
                </a:solidFill>
              </a:rPr>
              <a:t>J</a:t>
            </a:r>
            <a:r>
              <a:rPr lang="it-IT" sz="3200" b="1" dirty="0">
                <a:solidFill>
                  <a:srgbClr val="FFC000"/>
                </a:solidFill>
              </a:rPr>
              <a:t>OINT </a:t>
            </a:r>
            <a:r>
              <a:rPr lang="it-IT" sz="4000" b="1" dirty="0">
                <a:solidFill>
                  <a:srgbClr val="FFC000"/>
                </a:solidFill>
              </a:rPr>
              <a:t>A</a:t>
            </a:r>
            <a:r>
              <a:rPr lang="it-IT" sz="3200" b="1" dirty="0">
                <a:solidFill>
                  <a:srgbClr val="FFC000"/>
                </a:solidFill>
              </a:rPr>
              <a:t>CTION </a:t>
            </a:r>
          </a:p>
        </p:txBody>
      </p:sp>
    </p:spTree>
    <p:extLst>
      <p:ext uri="{BB962C8B-B14F-4D97-AF65-F5344CB8AC3E}">
        <p14:creationId xmlns:p14="http://schemas.microsoft.com/office/powerpoint/2010/main" val="4026767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00" y="1216152"/>
            <a:ext cx="682706" cy="989539"/>
          </a:xfrm>
          <a:prstGeom prst="rect">
            <a:avLst/>
          </a:prstGeom>
        </p:spPr>
      </p:pic>
      <p:pic>
        <p:nvPicPr>
          <p:cNvPr id="3" name="Obraz 2" descr="cid:ii_147ef78b7d8675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0" y="389217"/>
            <a:ext cx="1127758" cy="6766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/>
          <p:cNvSpPr/>
          <p:nvPr/>
        </p:nvSpPr>
        <p:spPr>
          <a:xfrm>
            <a:off x="2212848" y="1332484"/>
            <a:ext cx="651967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Poprawa </a:t>
            </a:r>
            <a:r>
              <a:rPr lang="pl-PL" dirty="0"/>
              <a:t>zdrowia i dobrostanu obywateli </a:t>
            </a:r>
            <a:r>
              <a:rPr lang="pl-PL" dirty="0" smtClean="0"/>
              <a:t>UE, </a:t>
            </a:r>
            <a:br>
              <a:rPr lang="pl-PL" dirty="0" smtClean="0"/>
            </a:br>
            <a:r>
              <a:rPr lang="pl-PL" dirty="0" smtClean="0"/>
              <a:t>osiągnięcie </a:t>
            </a:r>
            <a:r>
              <a:rPr lang="pl-PL" dirty="0">
                <a:solidFill>
                  <a:srgbClr val="0070C0"/>
                </a:solidFill>
              </a:rPr>
              <a:t>większej równości w zdrowiu </a:t>
            </a:r>
            <a:r>
              <a:rPr lang="pl-PL" dirty="0"/>
              <a:t>we wszystkich grupach </a:t>
            </a:r>
            <a:r>
              <a:rPr lang="pl-PL" dirty="0" smtClean="0"/>
              <a:t>społecznych w </a:t>
            </a:r>
            <a:r>
              <a:rPr lang="pl-PL" dirty="0" err="1" smtClean="0"/>
              <a:t>PCzł</a:t>
            </a:r>
            <a:r>
              <a:rPr lang="pl-PL" dirty="0" smtClean="0"/>
              <a:t>.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  </a:t>
            </a:r>
            <a:endParaRPr lang="pl-PL" dirty="0"/>
          </a:p>
          <a:p>
            <a:r>
              <a:rPr lang="pl-PL" dirty="0"/>
              <a:t>Jak? Poprzez przyczynienie się do: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pl-PL" dirty="0"/>
              <a:t>ułatwienia wymiany wiedzy i uczenia </a:t>
            </a:r>
            <a:r>
              <a:rPr lang="pl-PL" dirty="0" smtClean="0"/>
              <a:t>się;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pl-PL" dirty="0" smtClean="0"/>
              <a:t>zidentyfikowania </a:t>
            </a:r>
            <a:r>
              <a:rPr lang="pl-PL" dirty="0"/>
              <a:t>wskaźników sukcesu, barier i </a:t>
            </a:r>
            <a:r>
              <a:rPr lang="pl-PL" dirty="0" smtClean="0"/>
              <a:t>wyzwań;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pl-PL" dirty="0"/>
              <a:t>stworzenia katalogu </a:t>
            </a:r>
            <a:r>
              <a:rPr lang="pl-PL" dirty="0" smtClean="0"/>
              <a:t>działań (dobrych praktyk) </a:t>
            </a:r>
            <a:r>
              <a:rPr lang="pl-PL" dirty="0"/>
              <a:t>i zaleceń do podjęcia i wdrożenia na poziomie krajowym, regionalnym i lokalnym; 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pl-PL" dirty="0" smtClean="0"/>
              <a:t>usprawnienia </a:t>
            </a:r>
            <a:r>
              <a:rPr lang="pl-PL" dirty="0"/>
              <a:t>planowania i rozwoju polityk mających na celu zwalczanie nierówności w zdrowiu w UE na poziomie europejskim, krajowym, regionalnym i </a:t>
            </a:r>
            <a:r>
              <a:rPr lang="pl-PL" dirty="0" smtClean="0"/>
              <a:t>lokalnym.</a:t>
            </a:r>
          </a:p>
        </p:txBody>
      </p:sp>
      <p:sp>
        <p:nvSpPr>
          <p:cNvPr id="5" name="Rettangolo 69"/>
          <p:cNvSpPr/>
          <p:nvPr/>
        </p:nvSpPr>
        <p:spPr>
          <a:xfrm>
            <a:off x="334320" y="2374900"/>
            <a:ext cx="379933" cy="44140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ttangolo 16"/>
          <p:cNvSpPr/>
          <p:nvPr/>
        </p:nvSpPr>
        <p:spPr>
          <a:xfrm>
            <a:off x="1152166" y="5105401"/>
            <a:ext cx="396047" cy="16835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ttangolo 18"/>
          <p:cNvSpPr/>
          <p:nvPr/>
        </p:nvSpPr>
        <p:spPr>
          <a:xfrm>
            <a:off x="759031" y="4044462"/>
            <a:ext cx="348358" cy="27445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Prostokąt 7"/>
          <p:cNvSpPr/>
          <p:nvPr/>
        </p:nvSpPr>
        <p:spPr>
          <a:xfrm>
            <a:off x="2212848" y="704636"/>
            <a:ext cx="6327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Cele projektu </a:t>
            </a:r>
          </a:p>
        </p:txBody>
      </p:sp>
    </p:spTree>
    <p:extLst>
      <p:ext uri="{BB962C8B-B14F-4D97-AF65-F5344CB8AC3E}">
        <p14:creationId xmlns:p14="http://schemas.microsoft.com/office/powerpoint/2010/main" val="202132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00" y="1216152"/>
            <a:ext cx="682706" cy="989539"/>
          </a:xfrm>
          <a:prstGeom prst="rect">
            <a:avLst/>
          </a:prstGeom>
        </p:spPr>
      </p:pic>
      <p:pic>
        <p:nvPicPr>
          <p:cNvPr id="3" name="Obraz 2" descr="cid:ii_147ef78b7d8675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0" y="389217"/>
            <a:ext cx="1127758" cy="6766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69"/>
          <p:cNvSpPr/>
          <p:nvPr/>
        </p:nvSpPr>
        <p:spPr>
          <a:xfrm>
            <a:off x="334320" y="2374900"/>
            <a:ext cx="379933" cy="44140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ttangolo 16"/>
          <p:cNvSpPr/>
          <p:nvPr/>
        </p:nvSpPr>
        <p:spPr>
          <a:xfrm>
            <a:off x="1152166" y="5105401"/>
            <a:ext cx="396047" cy="16835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ttangolo 18"/>
          <p:cNvSpPr/>
          <p:nvPr/>
        </p:nvSpPr>
        <p:spPr>
          <a:xfrm>
            <a:off x="759031" y="4044462"/>
            <a:ext cx="348358" cy="27445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Prostokąt 7"/>
          <p:cNvSpPr/>
          <p:nvPr/>
        </p:nvSpPr>
        <p:spPr>
          <a:xfrm>
            <a:off x="2212848" y="704636"/>
            <a:ext cx="6327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Temat projektu a sytuacja w PL</a:t>
            </a:r>
          </a:p>
        </p:txBody>
      </p:sp>
      <p:sp>
        <p:nvSpPr>
          <p:cNvPr id="9" name="Prostokąt 8"/>
          <p:cNvSpPr/>
          <p:nvPr/>
        </p:nvSpPr>
        <p:spPr>
          <a:xfrm>
            <a:off x="2286000" y="1333881"/>
            <a:ext cx="6373368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FontTx/>
              <a:buChar char="-"/>
            </a:pPr>
            <a:r>
              <a:rPr lang="pl-PL" sz="1600" dirty="0" smtClean="0"/>
              <a:t>Sytuacja zdrowotna w Polsce nieustannie się poprawia.</a:t>
            </a:r>
          </a:p>
          <a:p>
            <a:pPr marL="285750" lvl="0" indent="-285750">
              <a:spcBef>
                <a:spcPts val="600"/>
              </a:spcBef>
              <a:buFontTx/>
              <a:buChar char="-"/>
            </a:pPr>
            <a:r>
              <a:rPr lang="pl-PL" sz="1600" dirty="0" smtClean="0"/>
              <a:t>Wzrost nie odbywa się w sposób równomierny – zauważamy bardzo duże różnice w stanie zdrowia pomiędzy województwami, powiatami, miastami a nawet dzielnicami jednego miasta. </a:t>
            </a:r>
          </a:p>
          <a:p>
            <a:pPr marL="285750" lvl="0" indent="-285750">
              <a:spcBef>
                <a:spcPts val="600"/>
              </a:spcBef>
              <a:buFontTx/>
              <a:buChar char="-"/>
            </a:pPr>
            <a:r>
              <a:rPr lang="pl-PL" sz="1600" dirty="0" smtClean="0"/>
              <a:t>Różnic tych nie da się wytłumaczyć gorszym dostępem do szpitala czy poradni. Zasadniczy wpływ wywierają czynniki społeczno-ekonomiczne, jak poziom wykształcenia, dochody czy miejsce zamieszkania. </a:t>
            </a:r>
          </a:p>
          <a:p>
            <a:pPr marL="285750" lvl="0" indent="-285750">
              <a:spcBef>
                <a:spcPts val="600"/>
              </a:spcBef>
              <a:buFontTx/>
              <a:buChar char="-"/>
            </a:pPr>
            <a:r>
              <a:rPr lang="pl-PL" sz="1600" dirty="0" smtClean="0"/>
              <a:t>Do zmian sytuacji zdrowotnej populacji przyczynia się wiele czynników nieobjętych zakresem działania Ministra Zdrowia. Czynniki środowiskowe – zarówno społeczno-ekonomiczne jak i te w miejscu pracy, nauki, zamieszkania i rekreacji, determinują bardzo istotnie poziom ryzyka powstania wielu chorób. </a:t>
            </a:r>
          </a:p>
          <a:p>
            <a:pPr marL="285750" lvl="0" indent="-285750">
              <a:spcBef>
                <a:spcPts val="600"/>
              </a:spcBef>
              <a:buFontTx/>
              <a:buChar char="-"/>
            </a:pPr>
            <a:r>
              <a:rPr lang="pl-PL" sz="1600" dirty="0" smtClean="0">
                <a:solidFill>
                  <a:srgbClr val="0070C0"/>
                </a:solidFill>
              </a:rPr>
              <a:t>Przykład: długość </a:t>
            </a:r>
            <a:r>
              <a:rPr lang="pl-PL" sz="1600" dirty="0">
                <a:solidFill>
                  <a:srgbClr val="0070C0"/>
                </a:solidFill>
              </a:rPr>
              <a:t>życia jest silnie różnicowana przez czynniki społeczne – w roku 2016 mężczyźni w wieku 30 lat z wykształceniem wyższym mogli oczekiwać, że będą żyli ok. 5,6 lat dłużej niż mężczyźni z wykształceniem średnim (włączając do tej grupy zasadnicze zawodowe), a aż o ok. 12,0 lat dłużej niż mężczyźni z wykształceniem gimnazjalnym i niższym. </a:t>
            </a:r>
          </a:p>
        </p:txBody>
      </p:sp>
    </p:spTree>
    <p:extLst>
      <p:ext uri="{BB962C8B-B14F-4D97-AF65-F5344CB8AC3E}">
        <p14:creationId xmlns:p14="http://schemas.microsoft.com/office/powerpoint/2010/main" val="1516377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00" y="1216152"/>
            <a:ext cx="682706" cy="989539"/>
          </a:xfrm>
          <a:prstGeom prst="rect">
            <a:avLst/>
          </a:prstGeom>
        </p:spPr>
      </p:pic>
      <p:pic>
        <p:nvPicPr>
          <p:cNvPr id="3" name="Obraz 2" descr="cid:ii_147ef78b7d8675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0" y="389217"/>
            <a:ext cx="1127758" cy="6766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69"/>
          <p:cNvSpPr/>
          <p:nvPr/>
        </p:nvSpPr>
        <p:spPr>
          <a:xfrm>
            <a:off x="334320" y="2374900"/>
            <a:ext cx="379933" cy="44140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ttangolo 16"/>
          <p:cNvSpPr/>
          <p:nvPr/>
        </p:nvSpPr>
        <p:spPr>
          <a:xfrm>
            <a:off x="1152166" y="5105401"/>
            <a:ext cx="396047" cy="16835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ttangolo 18"/>
          <p:cNvSpPr/>
          <p:nvPr/>
        </p:nvSpPr>
        <p:spPr>
          <a:xfrm>
            <a:off x="759031" y="4044462"/>
            <a:ext cx="348358" cy="27445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Prostokąt 7"/>
          <p:cNvSpPr/>
          <p:nvPr/>
        </p:nvSpPr>
        <p:spPr>
          <a:xfrm>
            <a:off x="2212848" y="704636"/>
            <a:ext cx="6327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Temat projektu a sytuacja w PL</a:t>
            </a:r>
          </a:p>
        </p:txBody>
      </p:sp>
      <p:sp>
        <p:nvSpPr>
          <p:cNvPr id="9" name="Prostokąt 8"/>
          <p:cNvSpPr/>
          <p:nvPr/>
        </p:nvSpPr>
        <p:spPr>
          <a:xfrm>
            <a:off x="2267712" y="1324737"/>
            <a:ext cx="65745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FontTx/>
              <a:buChar char="-"/>
            </a:pPr>
            <a:r>
              <a:rPr lang="pl-PL" sz="1600" dirty="0" smtClean="0"/>
              <a:t>Wprowadzając </a:t>
            </a:r>
            <a:r>
              <a:rPr lang="pl-PL" sz="1600" dirty="0"/>
              <a:t>do porządku prawnego ustawę z dnia 11 września 2015 r. o zdrowiu publicznym (Dz. U. z 2018 r. poz. </a:t>
            </a:r>
            <a:r>
              <a:rPr lang="pl-PL" sz="1600" dirty="0" smtClean="0"/>
              <a:t>1492, ze zm.), </a:t>
            </a:r>
            <a:r>
              <a:rPr lang="pl-PL" sz="1600" dirty="0"/>
              <a:t>Polska dołączyła do grona państw posiadających wyraźną podstawę prawną do realizacji międzysektorowej polityki na rzecz zdrowia populacji. </a:t>
            </a:r>
          </a:p>
          <a:p>
            <a:pPr marL="285750" lvl="0" indent="-285750">
              <a:spcBef>
                <a:spcPts val="600"/>
              </a:spcBef>
              <a:buFontTx/>
              <a:buChar char="-"/>
            </a:pPr>
            <a:r>
              <a:rPr lang="pl-PL" sz="1600" dirty="0" smtClean="0"/>
              <a:t>Jest </a:t>
            </a:r>
            <a:r>
              <a:rPr lang="pl-PL" sz="1600" dirty="0"/>
              <a:t>to początek porządkowania systemu zdrowia publicznego, który jednocześnie musi na bieżąco dostosowywać się do zmieniających się potrzeb i uwarunkowań tak zdrowotnych jak i społecznych czy ekonomicznych. Obecnie analizowane są rozwiązania w perspektywie do 2030 </a:t>
            </a:r>
            <a:r>
              <a:rPr lang="pl-PL" sz="1600" dirty="0" smtClean="0"/>
              <a:t>r.</a:t>
            </a:r>
          </a:p>
          <a:p>
            <a:pPr marL="285750" lvl="0" indent="-285750">
              <a:spcBef>
                <a:spcPts val="600"/>
              </a:spcBef>
              <a:buFontTx/>
              <a:buChar char="-"/>
            </a:pPr>
            <a:r>
              <a:rPr lang="pl-PL" sz="1600" dirty="0" smtClean="0"/>
              <a:t>Dzięki </a:t>
            </a:r>
            <a:r>
              <a:rPr lang="pl-PL" sz="1600" dirty="0"/>
              <a:t>pracom badawczym i analitycznym wykonanym w ostatnich latach udało się lepiej poznać skalę tego problemu w Polsce i przygotować ramy prawne umożliwiające podjęcie aktywnej polityki w tym obszarze. </a:t>
            </a:r>
            <a:endParaRPr lang="pl-PL" sz="1600" dirty="0" smtClean="0"/>
          </a:p>
          <a:p>
            <a:pPr marL="285750" lvl="0" indent="-285750">
              <a:spcBef>
                <a:spcPts val="600"/>
              </a:spcBef>
              <a:buFontTx/>
              <a:buChar char="-"/>
            </a:pPr>
            <a:r>
              <a:rPr lang="pl-PL" sz="1600" dirty="0" smtClean="0"/>
              <a:t>Celem </a:t>
            </a:r>
            <a:r>
              <a:rPr lang="pl-PL" sz="1600" dirty="0"/>
              <a:t>strategicznym ustawy </a:t>
            </a:r>
            <a:r>
              <a:rPr lang="pl-PL" sz="1600" dirty="0" smtClean="0"/>
              <a:t>o </a:t>
            </a:r>
            <a:r>
              <a:rPr lang="pl-PL" sz="1600" dirty="0"/>
              <a:t>zdrowiu publicznym oraz </a:t>
            </a:r>
            <a:r>
              <a:rPr lang="pl-PL" sz="1600" dirty="0" smtClean="0"/>
              <a:t>wydanego </a:t>
            </a:r>
            <a:r>
              <a:rPr lang="pl-PL" sz="1600" dirty="0"/>
              <a:t>na jej podstawie rozporządzenia Rady Ministrów z dnia 4 sierpnia 2016 r. w sprawie Narodowego Programu Zdrowia na lata 2016-2020 (Dz. U. poz. 1492</a:t>
            </a:r>
            <a:r>
              <a:rPr lang="pl-PL" sz="1600" dirty="0" smtClean="0"/>
              <a:t>), </a:t>
            </a:r>
            <a:r>
              <a:rPr lang="pl-PL" sz="1600" dirty="0"/>
              <a:t>jest przeciwdziałanie społecznym nierównościom w zdrowiu. </a:t>
            </a:r>
          </a:p>
          <a:p>
            <a:pPr lvl="0">
              <a:spcBef>
                <a:spcPts val="600"/>
              </a:spcBef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511607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00" y="1216152"/>
            <a:ext cx="682706" cy="989539"/>
          </a:xfrm>
          <a:prstGeom prst="rect">
            <a:avLst/>
          </a:prstGeom>
        </p:spPr>
      </p:pic>
      <p:pic>
        <p:nvPicPr>
          <p:cNvPr id="3" name="Obraz 2" descr="cid:ii_147ef78b7d8675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0" y="389217"/>
            <a:ext cx="1127758" cy="6766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/>
          <p:cNvSpPr/>
          <p:nvPr/>
        </p:nvSpPr>
        <p:spPr>
          <a:xfrm>
            <a:off x="2212848" y="2374900"/>
            <a:ext cx="61356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l-P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ompetent</a:t>
            </a:r>
            <a:r>
              <a:rPr lang="pl-P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authorieties</a:t>
            </a:r>
            <a:r>
              <a:rPr lang="pl-P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l-PL" sz="28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beneficient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Affiliated</a:t>
            </a:r>
            <a:r>
              <a:rPr lang="pl-P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entieties</a:t>
            </a:r>
            <a:r>
              <a:rPr lang="pl-P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			– podmioty powiązane</a:t>
            </a:r>
          </a:p>
          <a:p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69"/>
          <p:cNvSpPr/>
          <p:nvPr/>
        </p:nvSpPr>
        <p:spPr>
          <a:xfrm>
            <a:off x="334320" y="2374900"/>
            <a:ext cx="379933" cy="44140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ttangolo 16"/>
          <p:cNvSpPr/>
          <p:nvPr/>
        </p:nvSpPr>
        <p:spPr>
          <a:xfrm>
            <a:off x="1152166" y="5105401"/>
            <a:ext cx="396047" cy="16835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ttangolo 18"/>
          <p:cNvSpPr/>
          <p:nvPr/>
        </p:nvSpPr>
        <p:spPr>
          <a:xfrm>
            <a:off x="759031" y="4044462"/>
            <a:ext cx="348358" cy="27445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Prostokąt 7"/>
          <p:cNvSpPr/>
          <p:nvPr/>
        </p:nvSpPr>
        <p:spPr>
          <a:xfrm>
            <a:off x="2212848" y="704636"/>
            <a:ext cx="6327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Uczestnicy projektu</a:t>
            </a:r>
          </a:p>
        </p:txBody>
      </p:sp>
    </p:spTree>
    <p:extLst>
      <p:ext uri="{BB962C8B-B14F-4D97-AF65-F5344CB8AC3E}">
        <p14:creationId xmlns:p14="http://schemas.microsoft.com/office/powerpoint/2010/main" val="3151614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00" y="1216152"/>
            <a:ext cx="682706" cy="989539"/>
          </a:xfrm>
          <a:prstGeom prst="rect">
            <a:avLst/>
          </a:prstGeom>
        </p:spPr>
      </p:pic>
      <p:pic>
        <p:nvPicPr>
          <p:cNvPr id="3" name="Obraz 2" descr="cid:ii_147ef78b7d8675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0" y="389217"/>
            <a:ext cx="1127758" cy="6766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69"/>
          <p:cNvSpPr/>
          <p:nvPr/>
        </p:nvSpPr>
        <p:spPr>
          <a:xfrm>
            <a:off x="334320" y="2374900"/>
            <a:ext cx="379933" cy="44140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ttangolo 16"/>
          <p:cNvSpPr/>
          <p:nvPr/>
        </p:nvSpPr>
        <p:spPr>
          <a:xfrm>
            <a:off x="1152166" y="5105401"/>
            <a:ext cx="396047" cy="16835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ttangolo 18"/>
          <p:cNvSpPr/>
          <p:nvPr/>
        </p:nvSpPr>
        <p:spPr>
          <a:xfrm>
            <a:off x="759031" y="4044462"/>
            <a:ext cx="348358" cy="27445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Prostokąt 7"/>
          <p:cNvSpPr/>
          <p:nvPr/>
        </p:nvSpPr>
        <p:spPr>
          <a:xfrm>
            <a:off x="2212848" y="466892"/>
            <a:ext cx="6327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Uczestnicy projektu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sygnatariusze GA </a:t>
            </a:r>
          </a:p>
        </p:txBody>
      </p:sp>
      <p:sp>
        <p:nvSpPr>
          <p:cNvPr id="9" name="Prostokąt 8"/>
          <p:cNvSpPr/>
          <p:nvPr/>
        </p:nvSpPr>
        <p:spPr>
          <a:xfrm>
            <a:off x="1714500" y="1139024"/>
            <a:ext cx="7324344" cy="5480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1100" b="1" dirty="0" smtClean="0"/>
              <a:t>Italy</a:t>
            </a:r>
            <a:r>
              <a:rPr lang="en-US" sz="1100" dirty="0"/>
              <a:t> – ISTITUTO SUPERIORE DI SANITA’ (Coordinator)</a:t>
            </a:r>
            <a:endParaRPr lang="pl-PL" sz="1100" dirty="0"/>
          </a:p>
          <a:p>
            <a:pPr lvl="0">
              <a:lnSpc>
                <a:spcPct val="114000"/>
              </a:lnSpc>
            </a:pPr>
            <a:r>
              <a:rPr lang="en-US" sz="1100" b="1" dirty="0"/>
              <a:t>Belgium</a:t>
            </a:r>
            <a:r>
              <a:rPr lang="en-US" sz="1100" dirty="0"/>
              <a:t> – SERVICE PUBLIC FEDERAL SANTE PUBLIQUE, SECURITE DE LA CHAINE ALIMENTAIRE ET ENVIRONNEMENT</a:t>
            </a:r>
            <a:endParaRPr lang="pl-PL" sz="1100" dirty="0"/>
          </a:p>
          <a:p>
            <a:pPr lvl="0">
              <a:lnSpc>
                <a:spcPct val="114000"/>
              </a:lnSpc>
            </a:pPr>
            <a:r>
              <a:rPr lang="en-US" sz="1100" b="1" dirty="0"/>
              <a:t>Bosnia and Herzegovina</a:t>
            </a:r>
            <a:r>
              <a:rPr lang="en-US" sz="1100" dirty="0"/>
              <a:t> – MINISTRY OF CIVIL AFFAIRS OF BOSNIA AND HERZEGOVINA</a:t>
            </a:r>
            <a:endParaRPr lang="pl-PL" sz="1100" dirty="0"/>
          </a:p>
          <a:p>
            <a:pPr lvl="0">
              <a:lnSpc>
                <a:spcPct val="114000"/>
              </a:lnSpc>
            </a:pPr>
            <a:r>
              <a:rPr lang="en-US" sz="1100" b="1" dirty="0"/>
              <a:t>Bulgaria</a:t>
            </a:r>
            <a:r>
              <a:rPr lang="en-US" sz="1100" dirty="0"/>
              <a:t> – NATIONAL CENTRE OF PUBLIC HEALTH AND ANALYSES – NATSIONALEN CENTAR PO OBSHTESTVENO ZDRAVE I ANALIZI</a:t>
            </a:r>
            <a:endParaRPr lang="pl-PL" sz="1100" dirty="0"/>
          </a:p>
          <a:p>
            <a:pPr lvl="0">
              <a:lnSpc>
                <a:spcPct val="114000"/>
              </a:lnSpc>
            </a:pPr>
            <a:r>
              <a:rPr lang="en-US" sz="1100" b="1" dirty="0"/>
              <a:t>Croatia</a:t>
            </a:r>
            <a:r>
              <a:rPr lang="en-US" sz="1100" dirty="0"/>
              <a:t> – CROATIAN INSTITUTE OF PUBLIC HEALTH</a:t>
            </a:r>
            <a:endParaRPr lang="pl-PL" sz="1100" dirty="0"/>
          </a:p>
          <a:p>
            <a:pPr lvl="0">
              <a:lnSpc>
                <a:spcPct val="114000"/>
              </a:lnSpc>
            </a:pPr>
            <a:r>
              <a:rPr lang="pl-PL" sz="1100" b="1" dirty="0" err="1"/>
              <a:t>Cyprus</a:t>
            </a:r>
            <a:r>
              <a:rPr lang="pl-PL" sz="1100" dirty="0"/>
              <a:t> – MINISTRY OF HEALTH</a:t>
            </a:r>
          </a:p>
          <a:p>
            <a:pPr lvl="0">
              <a:lnSpc>
                <a:spcPct val="114000"/>
              </a:lnSpc>
            </a:pPr>
            <a:r>
              <a:rPr lang="en-US" sz="1100" b="1" dirty="0"/>
              <a:t>Czech Republic</a:t>
            </a:r>
            <a:r>
              <a:rPr lang="en-US" sz="1100" dirty="0"/>
              <a:t> – THE NATIONAL INSTITUTE OF PUBLIC HEALTH</a:t>
            </a:r>
            <a:endParaRPr lang="pl-PL" sz="1100" dirty="0"/>
          </a:p>
          <a:p>
            <a:pPr lvl="0">
              <a:lnSpc>
                <a:spcPct val="114000"/>
              </a:lnSpc>
            </a:pPr>
            <a:r>
              <a:rPr lang="en-US" sz="1100" b="1" dirty="0"/>
              <a:t>Denmark</a:t>
            </a:r>
            <a:r>
              <a:rPr lang="en-US" sz="1100" dirty="0"/>
              <a:t> – BRIDGE TO BETTER HEALTH – REGION ZEALAND</a:t>
            </a:r>
            <a:endParaRPr lang="pl-PL" sz="1100" dirty="0"/>
          </a:p>
          <a:p>
            <a:pPr lvl="0">
              <a:lnSpc>
                <a:spcPct val="114000"/>
              </a:lnSpc>
            </a:pPr>
            <a:r>
              <a:rPr lang="en-US" sz="1100" b="1" dirty="0"/>
              <a:t>Estonia</a:t>
            </a:r>
            <a:r>
              <a:rPr lang="en-US" sz="1100" dirty="0"/>
              <a:t> – THE NATIONAL INSTITUTE FOR HEALTH DEVELOPMENT</a:t>
            </a:r>
            <a:endParaRPr lang="pl-PL" sz="1100" dirty="0"/>
          </a:p>
          <a:p>
            <a:pPr lvl="0">
              <a:lnSpc>
                <a:spcPct val="114000"/>
              </a:lnSpc>
            </a:pPr>
            <a:r>
              <a:rPr lang="en-US" sz="1100" b="1" dirty="0"/>
              <a:t>Finland</a:t>
            </a:r>
            <a:r>
              <a:rPr lang="en-US" sz="1100" dirty="0"/>
              <a:t> – NATIONAL INSTITUTE FOR HEALTH AND WELFARE</a:t>
            </a:r>
            <a:endParaRPr lang="pl-PL" sz="1100" dirty="0"/>
          </a:p>
          <a:p>
            <a:pPr lvl="0">
              <a:lnSpc>
                <a:spcPct val="114000"/>
              </a:lnSpc>
            </a:pPr>
            <a:r>
              <a:rPr lang="en-US" sz="1100" b="1" dirty="0"/>
              <a:t>France</a:t>
            </a:r>
            <a:r>
              <a:rPr lang="en-US" sz="1100" dirty="0"/>
              <a:t> – MINISTERE DES AFFAIRES SOCIALES DE LA SANTE</a:t>
            </a:r>
            <a:endParaRPr lang="pl-PL" sz="1100" dirty="0"/>
          </a:p>
          <a:p>
            <a:pPr lvl="0">
              <a:lnSpc>
                <a:spcPct val="114000"/>
              </a:lnSpc>
            </a:pPr>
            <a:r>
              <a:rPr lang="en-US" sz="1100" b="1" dirty="0"/>
              <a:t>Germany</a:t>
            </a:r>
            <a:r>
              <a:rPr lang="en-US" sz="1100" dirty="0"/>
              <a:t> – BUNDESZENTRALE FÜR GESUNDHEITLICHE AUFKLAERUNG / FEDERAL CENTRE FOR HEALTH EDUCATION</a:t>
            </a:r>
            <a:endParaRPr lang="pl-PL" sz="1100" dirty="0"/>
          </a:p>
          <a:p>
            <a:pPr lvl="0">
              <a:lnSpc>
                <a:spcPct val="114000"/>
              </a:lnSpc>
            </a:pPr>
            <a:r>
              <a:rPr lang="en-US" sz="1100" b="1" dirty="0"/>
              <a:t>Greece</a:t>
            </a:r>
            <a:r>
              <a:rPr lang="en-US" sz="1100" dirty="0"/>
              <a:t> – 6TH HEALTH REGION OF PELOPONNESE, IONIAN ISLANDS, EPIRUS &amp; WESTERN GREECE</a:t>
            </a:r>
            <a:endParaRPr lang="pl-PL" sz="1100" dirty="0"/>
          </a:p>
          <a:p>
            <a:pPr lvl="0">
              <a:lnSpc>
                <a:spcPct val="114000"/>
              </a:lnSpc>
            </a:pPr>
            <a:r>
              <a:rPr lang="en-US" sz="1100" b="1" dirty="0"/>
              <a:t>Lithuania</a:t>
            </a:r>
            <a:r>
              <a:rPr lang="en-US" sz="1100" dirty="0"/>
              <a:t> – HIGIENOS INSTITUTAS (INSTITUTE OF HYGIENE OCCUPATIONAL HEALTH CENTRE)</a:t>
            </a:r>
            <a:endParaRPr lang="pl-PL" sz="1100" dirty="0"/>
          </a:p>
          <a:p>
            <a:pPr lvl="0">
              <a:lnSpc>
                <a:spcPct val="114000"/>
              </a:lnSpc>
            </a:pPr>
            <a:r>
              <a:rPr lang="en-US" sz="1100" b="1" dirty="0"/>
              <a:t>Netherlands</a:t>
            </a:r>
            <a:r>
              <a:rPr lang="en-US" sz="1100" dirty="0"/>
              <a:t> – DUTCH MINISTRY OF HEALTH, WELFARE AND SPORT</a:t>
            </a:r>
            <a:endParaRPr lang="pl-PL" sz="1100" dirty="0"/>
          </a:p>
          <a:p>
            <a:pPr lvl="0">
              <a:lnSpc>
                <a:spcPct val="114000"/>
              </a:lnSpc>
            </a:pPr>
            <a:r>
              <a:rPr lang="en-US" sz="1100" b="1" dirty="0"/>
              <a:t>Norway</a:t>
            </a:r>
            <a:r>
              <a:rPr lang="en-US" sz="1100" dirty="0"/>
              <a:t> – THE NORWEGIAN INSTTUTE OF PUBLIC HEALTH</a:t>
            </a:r>
            <a:endParaRPr lang="pl-PL" sz="1100" dirty="0"/>
          </a:p>
          <a:p>
            <a:pPr lvl="0">
              <a:lnSpc>
                <a:spcPct val="114000"/>
              </a:lnSpc>
            </a:pPr>
            <a:r>
              <a:rPr lang="pl-PL" sz="1100" b="1" dirty="0">
                <a:solidFill>
                  <a:srgbClr val="0070C0"/>
                </a:solidFill>
              </a:rPr>
              <a:t>Poland</a:t>
            </a:r>
            <a:r>
              <a:rPr lang="pl-PL" sz="1100" dirty="0">
                <a:solidFill>
                  <a:srgbClr val="0070C0"/>
                </a:solidFill>
              </a:rPr>
              <a:t> – MINISTRY OF HEALTH</a:t>
            </a:r>
          </a:p>
          <a:p>
            <a:pPr lvl="0">
              <a:lnSpc>
                <a:spcPct val="114000"/>
              </a:lnSpc>
            </a:pPr>
            <a:r>
              <a:rPr lang="en-US" sz="1100" b="1" dirty="0"/>
              <a:t>Portugal</a:t>
            </a:r>
            <a:r>
              <a:rPr lang="en-US" sz="1100" dirty="0"/>
              <a:t> – MINISTERIO DA SAUDE- REPUBLICA PORTUGUESA</a:t>
            </a:r>
            <a:endParaRPr lang="pl-PL" sz="1100" dirty="0"/>
          </a:p>
          <a:p>
            <a:pPr lvl="0">
              <a:lnSpc>
                <a:spcPct val="114000"/>
              </a:lnSpc>
            </a:pPr>
            <a:r>
              <a:rPr lang="en-US" sz="1100" b="1" dirty="0"/>
              <a:t>Romania</a:t>
            </a:r>
            <a:r>
              <a:rPr lang="en-US" sz="1100" dirty="0"/>
              <a:t> – NATIONAL SCHOOL OF PUBLIC HEALTH, MANAGEMENT AND PROFESSIONAL DEVELOPMENT</a:t>
            </a:r>
            <a:endParaRPr lang="pl-PL" sz="1100" dirty="0"/>
          </a:p>
          <a:p>
            <a:pPr lvl="0">
              <a:lnSpc>
                <a:spcPct val="114000"/>
              </a:lnSpc>
            </a:pPr>
            <a:r>
              <a:rPr lang="en-US" sz="1100" b="1" dirty="0"/>
              <a:t>Serbia</a:t>
            </a:r>
            <a:r>
              <a:rPr lang="en-US" sz="1100" dirty="0"/>
              <a:t> – INSTITUTE OF PUBLIC HEALTH OF REPUBLIC OF SERBIA “DR MILAN JOVANOVIĆ BATUT”</a:t>
            </a:r>
            <a:endParaRPr lang="pl-PL" sz="1100" dirty="0"/>
          </a:p>
          <a:p>
            <a:pPr lvl="0">
              <a:lnSpc>
                <a:spcPct val="114000"/>
              </a:lnSpc>
            </a:pPr>
            <a:r>
              <a:rPr lang="en-US" sz="1100" b="1" dirty="0"/>
              <a:t>Slovakia</a:t>
            </a:r>
            <a:r>
              <a:rPr lang="en-US" sz="1100" dirty="0"/>
              <a:t> – MINISTRY OF HEALTH OF THE SLOVAK REPUBLIC</a:t>
            </a:r>
            <a:endParaRPr lang="pl-PL" sz="1100" dirty="0"/>
          </a:p>
          <a:p>
            <a:pPr lvl="0">
              <a:lnSpc>
                <a:spcPct val="114000"/>
              </a:lnSpc>
            </a:pPr>
            <a:r>
              <a:rPr lang="en-US" sz="1100" b="1" dirty="0"/>
              <a:t>Slovenia</a:t>
            </a:r>
            <a:r>
              <a:rPr lang="en-US" sz="1100" dirty="0"/>
              <a:t> – NATIONAL INSTITUTE OF PUBLIC HEALTH</a:t>
            </a:r>
            <a:endParaRPr lang="pl-PL" sz="1100" dirty="0"/>
          </a:p>
          <a:p>
            <a:pPr lvl="0">
              <a:lnSpc>
                <a:spcPct val="114000"/>
              </a:lnSpc>
            </a:pPr>
            <a:r>
              <a:rPr lang="en-US" sz="1100" b="1" dirty="0"/>
              <a:t>Spain</a:t>
            </a:r>
            <a:r>
              <a:rPr lang="en-US" sz="1100" dirty="0"/>
              <a:t> – ESCUELA ANDALUZA DE SALUD PÚBLICA</a:t>
            </a:r>
            <a:endParaRPr lang="pl-PL" sz="1100" dirty="0"/>
          </a:p>
          <a:p>
            <a:pPr lvl="0">
              <a:lnSpc>
                <a:spcPct val="114000"/>
              </a:lnSpc>
            </a:pPr>
            <a:r>
              <a:rPr lang="en-US" sz="1100" b="1" dirty="0"/>
              <a:t>Sweden</a:t>
            </a:r>
            <a:r>
              <a:rPr lang="en-US" sz="1100" dirty="0"/>
              <a:t> – FOLKHÄLSOMYNDIGHETEN – THE PUBLIC HEALTH AGENCY OF SWEDEN</a:t>
            </a:r>
            <a:endParaRPr lang="pl-PL" sz="1100" dirty="0"/>
          </a:p>
          <a:p>
            <a:pPr lvl="0">
              <a:lnSpc>
                <a:spcPct val="114000"/>
              </a:lnSpc>
            </a:pPr>
            <a:r>
              <a:rPr lang="pl-PL" sz="1100" b="1" dirty="0"/>
              <a:t>United </a:t>
            </a:r>
            <a:r>
              <a:rPr lang="pl-PL" sz="1100" b="1" dirty="0" err="1"/>
              <a:t>Kingdom</a:t>
            </a:r>
            <a:r>
              <a:rPr lang="pl-PL" sz="1100" dirty="0"/>
              <a:t> – WELSH GOVERNMENT</a:t>
            </a:r>
          </a:p>
        </p:txBody>
      </p:sp>
    </p:spTree>
    <p:extLst>
      <p:ext uri="{BB962C8B-B14F-4D97-AF65-F5344CB8AC3E}">
        <p14:creationId xmlns:p14="http://schemas.microsoft.com/office/powerpoint/2010/main" val="3175290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00" y="1216152"/>
            <a:ext cx="682706" cy="989539"/>
          </a:xfrm>
          <a:prstGeom prst="rect">
            <a:avLst/>
          </a:prstGeom>
        </p:spPr>
      </p:pic>
      <p:pic>
        <p:nvPicPr>
          <p:cNvPr id="3" name="Obraz 2" descr="cid:ii_147ef78b7d8675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0" y="389217"/>
            <a:ext cx="1127758" cy="6766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69"/>
          <p:cNvSpPr/>
          <p:nvPr/>
        </p:nvSpPr>
        <p:spPr>
          <a:xfrm>
            <a:off x="334320" y="2374900"/>
            <a:ext cx="379933" cy="44140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ttangolo 16"/>
          <p:cNvSpPr/>
          <p:nvPr/>
        </p:nvSpPr>
        <p:spPr>
          <a:xfrm>
            <a:off x="1152166" y="5105401"/>
            <a:ext cx="396047" cy="16835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ttangolo 18"/>
          <p:cNvSpPr/>
          <p:nvPr/>
        </p:nvSpPr>
        <p:spPr>
          <a:xfrm>
            <a:off x="759031" y="4044462"/>
            <a:ext cx="348358" cy="27445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Prostokąt 7"/>
          <p:cNvSpPr/>
          <p:nvPr/>
        </p:nvSpPr>
        <p:spPr>
          <a:xfrm>
            <a:off x="2212848" y="466892"/>
            <a:ext cx="6675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Uczestnicy projektu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podmioty powiązane</a:t>
            </a:r>
          </a:p>
        </p:txBody>
      </p:sp>
      <p:sp>
        <p:nvSpPr>
          <p:cNvPr id="9" name="Prostokąt 8"/>
          <p:cNvSpPr/>
          <p:nvPr/>
        </p:nvSpPr>
        <p:spPr>
          <a:xfrm>
            <a:off x="1783080" y="953536"/>
            <a:ext cx="7187184" cy="6009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100" b="1" dirty="0" err="1" smtClean="0"/>
              <a:t>Italy</a:t>
            </a:r>
            <a:endParaRPr lang="pl-PL" sz="1100" dirty="0"/>
          </a:p>
          <a:p>
            <a:pPr lvl="1"/>
            <a:r>
              <a:rPr lang="pl-PL" sz="1000" dirty="0"/>
              <a:t>PIEDMONT REGION-ASLTO3</a:t>
            </a:r>
          </a:p>
          <a:p>
            <a:pPr lvl="1"/>
            <a:r>
              <a:rPr lang="pl-PL" sz="1000" dirty="0"/>
              <a:t>ITALIAN MINISTRY OF HEALTH</a:t>
            </a:r>
          </a:p>
          <a:p>
            <a:pPr lvl="1"/>
            <a:r>
              <a:rPr lang="en-US" sz="1000" dirty="0"/>
              <a:t>NATIONAL AGENCY FOR REGIONAL HAELTH SERVICES</a:t>
            </a:r>
            <a:endParaRPr lang="pl-PL" sz="1000" dirty="0"/>
          </a:p>
          <a:p>
            <a:pPr lvl="1"/>
            <a:r>
              <a:rPr lang="en-US" sz="1000" dirty="0"/>
              <a:t>NATIONAL INSTITUTE FOR HEALTH, MIGRATION AND POVERTY</a:t>
            </a:r>
            <a:endParaRPr lang="pl-PL" sz="1000" dirty="0"/>
          </a:p>
          <a:p>
            <a:pPr lvl="0"/>
            <a:r>
              <a:rPr lang="pl-PL" sz="1100" b="1" dirty="0" err="1"/>
              <a:t>Belgium</a:t>
            </a:r>
            <a:endParaRPr lang="pl-PL" sz="1100" dirty="0"/>
          </a:p>
          <a:p>
            <a:pPr lvl="1"/>
            <a:r>
              <a:rPr lang="en-US" sz="1000" dirty="0"/>
              <a:t>FLANDERS (AGENSCHAP ZORG EN GEZONDHEID)</a:t>
            </a:r>
            <a:endParaRPr lang="pl-PL" sz="1000" dirty="0"/>
          </a:p>
          <a:p>
            <a:pPr lvl="1"/>
            <a:r>
              <a:rPr lang="en-US" sz="1000" dirty="0"/>
              <a:t>WALLONIE (AGENCE POUR UNE VIE DE QUALITÉ)</a:t>
            </a:r>
            <a:endParaRPr lang="pl-PL" sz="1000" dirty="0"/>
          </a:p>
          <a:p>
            <a:pPr lvl="0"/>
            <a:r>
              <a:rPr lang="pl-PL" sz="1100" b="1" dirty="0" err="1"/>
              <a:t>Bosnia</a:t>
            </a:r>
            <a:r>
              <a:rPr lang="pl-PL" sz="1100" b="1" dirty="0"/>
              <a:t> and </a:t>
            </a:r>
            <a:r>
              <a:rPr lang="pl-PL" sz="1100" b="1" dirty="0" err="1"/>
              <a:t>Herzegovina</a:t>
            </a:r>
            <a:endParaRPr lang="pl-PL" sz="1100" dirty="0"/>
          </a:p>
          <a:p>
            <a:pPr lvl="1"/>
            <a:r>
              <a:rPr lang="pl-PL" sz="1000" dirty="0"/>
              <a:t>FEDERAL MINISTRY OF HEALTH</a:t>
            </a:r>
          </a:p>
          <a:p>
            <a:pPr lvl="0"/>
            <a:r>
              <a:rPr lang="pl-PL" sz="1100" b="1" dirty="0"/>
              <a:t>Germany</a:t>
            </a:r>
            <a:endParaRPr lang="pl-PL" sz="1100" dirty="0"/>
          </a:p>
          <a:p>
            <a:pPr lvl="1"/>
            <a:r>
              <a:rPr lang="pl-PL" sz="1000" dirty="0"/>
              <a:t>ROBERT KOCH INSTITUT</a:t>
            </a:r>
          </a:p>
          <a:p>
            <a:pPr lvl="0"/>
            <a:r>
              <a:rPr lang="pl-PL" sz="1100" b="1" dirty="0" err="1"/>
              <a:t>Netherlands</a:t>
            </a:r>
            <a:endParaRPr lang="pl-PL" sz="1100" dirty="0"/>
          </a:p>
          <a:p>
            <a:pPr lvl="1"/>
            <a:r>
              <a:rPr lang="pl-PL" sz="1000" dirty="0"/>
              <a:t>NATIONAL INSTITUTE OF PUBLIC HEALTH</a:t>
            </a:r>
          </a:p>
          <a:p>
            <a:pPr lvl="1"/>
            <a:r>
              <a:rPr lang="en-US" sz="1000" dirty="0"/>
              <a:t>PHAROS (DUTCH CENTRE OF EXPERTISE ON HEALTH DISPARITIES)</a:t>
            </a:r>
            <a:endParaRPr lang="pl-PL" sz="1000" dirty="0"/>
          </a:p>
          <a:p>
            <a:pPr lvl="0"/>
            <a:r>
              <a:rPr lang="pl-PL" sz="1100" b="1" dirty="0">
                <a:solidFill>
                  <a:srgbClr val="0070C0"/>
                </a:solidFill>
              </a:rPr>
              <a:t>Poland</a:t>
            </a:r>
            <a:endParaRPr lang="pl-PL" sz="1100" dirty="0">
              <a:solidFill>
                <a:srgbClr val="0070C0"/>
              </a:solidFill>
            </a:endParaRPr>
          </a:p>
          <a:p>
            <a:pPr lvl="1"/>
            <a:r>
              <a:rPr lang="en-US" sz="1000" dirty="0">
                <a:solidFill>
                  <a:srgbClr val="0070C0"/>
                </a:solidFill>
              </a:rPr>
              <a:t>THE NATIONAL INSTITUTE OF PUBLIC HEALTH – NATIONAL INSTITUTE OF HYGIENE</a:t>
            </a:r>
            <a:endParaRPr lang="pl-PL" sz="1000" dirty="0">
              <a:solidFill>
                <a:srgbClr val="0070C0"/>
              </a:solidFill>
            </a:endParaRPr>
          </a:p>
          <a:p>
            <a:pPr lvl="1"/>
            <a:r>
              <a:rPr lang="en-US" sz="1000" dirty="0">
                <a:solidFill>
                  <a:srgbClr val="0070C0"/>
                </a:solidFill>
              </a:rPr>
              <a:t>THE INSTITUTE OF PUBLIC HEALTH, JAGIELLONIAN UNIVERSITY MEDICAL COLLEGE</a:t>
            </a:r>
            <a:endParaRPr lang="pl-PL" sz="1000" dirty="0">
              <a:solidFill>
                <a:srgbClr val="0070C0"/>
              </a:solidFill>
            </a:endParaRPr>
          </a:p>
          <a:p>
            <a:pPr lvl="1"/>
            <a:r>
              <a:rPr lang="pl-PL" sz="1000" dirty="0">
                <a:solidFill>
                  <a:srgbClr val="0070C0"/>
                </a:solidFill>
              </a:rPr>
              <a:t>MEDICAL UNIVERSITY OF SILESIA</a:t>
            </a:r>
          </a:p>
          <a:p>
            <a:pPr lvl="0"/>
            <a:r>
              <a:rPr lang="pl-PL" sz="1100" b="1" dirty="0"/>
              <a:t>Romania</a:t>
            </a:r>
            <a:endParaRPr lang="pl-PL" sz="1100" dirty="0"/>
          </a:p>
          <a:p>
            <a:pPr lvl="1"/>
            <a:r>
              <a:rPr lang="en-US" sz="1000" dirty="0"/>
              <a:t>NATIONAL INSTITUTE FOR MOTHER AND CHILD HEALTH “ALESSANDRESCU </a:t>
            </a:r>
            <a:r>
              <a:rPr lang="en-US" sz="1000" dirty="0" smtClean="0"/>
              <a:t>RUSESCU“</a:t>
            </a:r>
            <a:endParaRPr lang="pl-PL" sz="1000" dirty="0"/>
          </a:p>
          <a:p>
            <a:pPr lvl="0"/>
            <a:r>
              <a:rPr lang="pl-PL" sz="1100" b="1" dirty="0"/>
              <a:t>Serbia</a:t>
            </a:r>
            <a:endParaRPr lang="pl-PL" sz="1100" dirty="0"/>
          </a:p>
          <a:p>
            <a:pPr lvl="1"/>
            <a:r>
              <a:rPr lang="pl-PL" sz="1000" dirty="0"/>
              <a:t>AUTONOMOUS PROVINCE OF VOJVODINA</a:t>
            </a:r>
          </a:p>
          <a:p>
            <a:pPr lvl="1"/>
            <a:r>
              <a:rPr lang="pl-PL" sz="1000" dirty="0"/>
              <a:t>MEDICAL SCHOOL, UNIVERSITY OF BELGRADE</a:t>
            </a:r>
          </a:p>
          <a:p>
            <a:pPr lvl="1"/>
            <a:r>
              <a:rPr lang="en-US" sz="1000" dirty="0"/>
              <a:t>INSTITUTE OF PUBLIC HEALTH OF VOJVODINA</a:t>
            </a:r>
            <a:endParaRPr lang="pl-PL" sz="1000" dirty="0"/>
          </a:p>
          <a:p>
            <a:pPr lvl="1"/>
            <a:r>
              <a:rPr lang="pl-PL" sz="1000" dirty="0"/>
              <a:t>INSTITUE OF PUBLIC HEALTH, NIS</a:t>
            </a:r>
          </a:p>
          <a:p>
            <a:pPr lvl="1"/>
            <a:r>
              <a:rPr lang="pl-PL" sz="1000" dirty="0"/>
              <a:t>INSTITUTE OF SOCIAL SCIENCIES</a:t>
            </a:r>
          </a:p>
          <a:p>
            <a:pPr lvl="0"/>
            <a:r>
              <a:rPr lang="pl-PL" sz="1100" b="1" dirty="0" err="1"/>
              <a:t>Spain</a:t>
            </a:r>
            <a:endParaRPr lang="pl-PL" sz="1100" dirty="0"/>
          </a:p>
          <a:p>
            <a:pPr lvl="1"/>
            <a:r>
              <a:rPr lang="en-US" sz="1000" dirty="0"/>
              <a:t>FUNDACIÓN PARA EL FOMENTO DE LA INVESTIGACIÓN SANITARIA Y BIOMÉDICA DE LA COMUNIDAD VALENCIANA (FISABIO-SALUD PÚBLICA)</a:t>
            </a:r>
            <a:endParaRPr lang="pl-PL" sz="1000" dirty="0"/>
          </a:p>
          <a:p>
            <a:pPr lvl="1"/>
            <a:r>
              <a:rPr lang="en-US" sz="1000" dirty="0"/>
              <a:t>DIRECCIÓN DE SALUD PÚBLICA Y ADICCIONES DEL DEPARTAMENTO DE SALUD DEL GOBIERNO VASCO</a:t>
            </a:r>
            <a:endParaRPr lang="pl-PL" sz="1000" dirty="0"/>
          </a:p>
          <a:p>
            <a:pPr lvl="1"/>
            <a:r>
              <a:rPr lang="en-US" sz="1000" dirty="0"/>
              <a:t>AGÈNCIA DE SALUD PÚBLICA DE BARCELONA</a:t>
            </a:r>
            <a:endParaRPr lang="pl-PL" sz="1000" dirty="0"/>
          </a:p>
          <a:p>
            <a:pPr lvl="1"/>
            <a:r>
              <a:rPr lang="en-US" sz="1000" dirty="0"/>
              <a:t>DIRECCIÓN GENERAL DE SALUD PÚBLICA, CALIDAD E INNOVACIÓN, MINISTERIO DE SANIDAD, SERVICIOS SOCIALES E IGUALDAD</a:t>
            </a:r>
            <a:endParaRPr lang="pl-PL" sz="1000" dirty="0"/>
          </a:p>
          <a:p>
            <a:pPr lvl="0"/>
            <a:r>
              <a:rPr lang="pl-PL" sz="1100" b="1" dirty="0"/>
              <a:t>United </a:t>
            </a:r>
            <a:r>
              <a:rPr lang="pl-PL" sz="1100" b="1" dirty="0" err="1"/>
              <a:t>Kingdom</a:t>
            </a:r>
            <a:endParaRPr lang="pl-PL" sz="1100" dirty="0"/>
          </a:p>
          <a:p>
            <a:pPr lvl="1"/>
            <a:r>
              <a:rPr lang="pl-PL" sz="1000" dirty="0"/>
              <a:t>PUBLIC HEALTH </a:t>
            </a:r>
            <a:r>
              <a:rPr lang="pl-PL" sz="1000" dirty="0" smtClean="0"/>
              <a:t>WALES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3693546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00" y="1216152"/>
            <a:ext cx="682706" cy="989539"/>
          </a:xfrm>
          <a:prstGeom prst="rect">
            <a:avLst/>
          </a:prstGeom>
        </p:spPr>
      </p:pic>
      <p:pic>
        <p:nvPicPr>
          <p:cNvPr id="3" name="Obraz 2" descr="cid:ii_147ef78b7d8675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0" y="389217"/>
            <a:ext cx="1127758" cy="6766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/>
          <p:cNvSpPr/>
          <p:nvPr/>
        </p:nvSpPr>
        <p:spPr>
          <a:xfrm>
            <a:off x="1920240" y="1459139"/>
            <a:ext cx="69311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dirty="0" smtClean="0"/>
              <a:t>9 </a:t>
            </a:r>
            <a:r>
              <a:rPr lang="pl-PL" sz="1600" dirty="0"/>
              <a:t>Pakietów Roboczych (</a:t>
            </a:r>
            <a:r>
              <a:rPr lang="pl-PL" sz="1600" i="1" dirty="0" err="1" smtClean="0"/>
              <a:t>Work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Packages</a:t>
            </a:r>
            <a:r>
              <a:rPr lang="pl-PL" sz="1600" dirty="0" smtClean="0"/>
              <a:t>) – PL w 8:</a:t>
            </a:r>
          </a:p>
          <a:p>
            <a:pPr>
              <a:lnSpc>
                <a:spcPct val="150000"/>
              </a:lnSpc>
            </a:pPr>
            <a:endParaRPr lang="pl-PL" sz="1600" dirty="0" smtClean="0"/>
          </a:p>
          <a:p>
            <a:pPr>
              <a:lnSpc>
                <a:spcPct val="150000"/>
              </a:lnSpc>
            </a:pPr>
            <a:r>
              <a:rPr lang="pl-PL" sz="1600" dirty="0" smtClean="0"/>
              <a:t>WP1 </a:t>
            </a:r>
            <a:r>
              <a:rPr lang="pl-PL" sz="1600" dirty="0"/>
              <a:t>– Zarządzanie </a:t>
            </a:r>
            <a:r>
              <a:rPr lang="pl-PL" sz="1600" dirty="0" smtClean="0"/>
              <a:t>Działaniem </a:t>
            </a:r>
            <a:r>
              <a:rPr lang="pl-PL" sz="1600" dirty="0" smtClean="0">
                <a:solidFill>
                  <a:srgbClr val="00B0F0"/>
                </a:solidFill>
              </a:rPr>
              <a:t>MZ</a:t>
            </a:r>
          </a:p>
          <a:p>
            <a:pPr>
              <a:lnSpc>
                <a:spcPct val="150000"/>
              </a:lnSpc>
            </a:pPr>
            <a:r>
              <a:rPr lang="pl-PL" sz="1600" dirty="0" smtClean="0"/>
              <a:t>WP2 </a:t>
            </a:r>
            <a:r>
              <a:rPr lang="pl-PL" sz="1600" dirty="0"/>
              <a:t>– Upowszechnianie </a:t>
            </a:r>
            <a:r>
              <a:rPr lang="pl-PL" sz="1600" dirty="0" smtClean="0"/>
              <a:t>rezultatów </a:t>
            </a:r>
            <a:r>
              <a:rPr lang="pl-PL" sz="1600" dirty="0" smtClean="0">
                <a:solidFill>
                  <a:srgbClr val="00B0F0"/>
                </a:solidFill>
              </a:rPr>
              <a:t>MZ</a:t>
            </a:r>
            <a:endParaRPr lang="pl-PL" sz="1600" dirty="0" smtClean="0"/>
          </a:p>
          <a:p>
            <a:pPr>
              <a:lnSpc>
                <a:spcPct val="150000"/>
              </a:lnSpc>
            </a:pPr>
            <a:r>
              <a:rPr lang="pl-PL" sz="1600" dirty="0" smtClean="0"/>
              <a:t>WP3 </a:t>
            </a:r>
            <a:r>
              <a:rPr lang="pl-PL" sz="1600" dirty="0"/>
              <a:t>– </a:t>
            </a:r>
            <a:r>
              <a:rPr lang="pl-PL" sz="1600" dirty="0" smtClean="0"/>
              <a:t>Ewaluacja </a:t>
            </a:r>
            <a:r>
              <a:rPr lang="pl-PL" sz="1600" dirty="0" smtClean="0">
                <a:solidFill>
                  <a:srgbClr val="00B0F0"/>
                </a:solidFill>
              </a:rPr>
              <a:t>MZ</a:t>
            </a:r>
            <a:endParaRPr lang="pl-PL" sz="1600" dirty="0" smtClean="0"/>
          </a:p>
          <a:p>
            <a:pPr>
              <a:lnSpc>
                <a:spcPct val="150000"/>
              </a:lnSpc>
            </a:pPr>
            <a:r>
              <a:rPr lang="pl-PL" sz="1600" dirty="0" smtClean="0"/>
              <a:t>WP4 </a:t>
            </a:r>
            <a:r>
              <a:rPr lang="pl-PL" sz="1600" dirty="0"/>
              <a:t>– Integracja do polityk krajowych i utrzymanie </a:t>
            </a:r>
            <a:r>
              <a:rPr lang="pl-PL" sz="1600" dirty="0" smtClean="0"/>
              <a:t>rezultatów </a:t>
            </a:r>
            <a:r>
              <a:rPr lang="pl-PL" sz="1600" dirty="0" smtClean="0">
                <a:solidFill>
                  <a:srgbClr val="00B0F0"/>
                </a:solidFill>
              </a:rPr>
              <a:t>MZ</a:t>
            </a:r>
            <a:endParaRPr lang="pl-PL" sz="1600" dirty="0" smtClean="0"/>
          </a:p>
          <a:p>
            <a:pPr>
              <a:lnSpc>
                <a:spcPct val="150000"/>
              </a:lnSpc>
            </a:pPr>
            <a:r>
              <a:rPr lang="pl-PL" sz="1600" dirty="0" smtClean="0"/>
              <a:t>WP5 </a:t>
            </a:r>
            <a:r>
              <a:rPr lang="pl-PL" sz="1600" dirty="0"/>
              <a:t>– </a:t>
            </a:r>
            <a:r>
              <a:rPr lang="pl-PL" sz="1600" dirty="0" smtClean="0"/>
              <a:t>Monitorowanie </a:t>
            </a:r>
            <a:r>
              <a:rPr lang="pl-PL" sz="1600" dirty="0" smtClean="0">
                <a:solidFill>
                  <a:srgbClr val="FF9933"/>
                </a:solidFill>
              </a:rPr>
              <a:t>NIZP-PZH</a:t>
            </a:r>
          </a:p>
          <a:p>
            <a:pPr>
              <a:lnSpc>
                <a:spcPct val="150000"/>
              </a:lnSpc>
            </a:pPr>
            <a:r>
              <a:rPr lang="pl-PL" sz="1600" dirty="0" smtClean="0"/>
              <a:t>WP6 </a:t>
            </a:r>
            <a:r>
              <a:rPr lang="pl-PL" sz="1600" dirty="0"/>
              <a:t>– Środowiska zdrowego </a:t>
            </a:r>
            <a:r>
              <a:rPr lang="pl-PL" sz="1600" dirty="0" smtClean="0"/>
              <a:t>życia </a:t>
            </a:r>
            <a:r>
              <a:rPr lang="pl-PL" sz="1600" dirty="0">
                <a:solidFill>
                  <a:srgbClr val="FF9933"/>
                </a:solidFill>
              </a:rPr>
              <a:t>ŚUM</a:t>
            </a:r>
          </a:p>
          <a:p>
            <a:pPr>
              <a:lnSpc>
                <a:spcPct val="150000"/>
              </a:lnSpc>
            </a:pPr>
            <a:r>
              <a:rPr lang="pl-PL" sz="1600" dirty="0" smtClean="0"/>
              <a:t>WP7 – Migracje i zdrowie</a:t>
            </a:r>
          </a:p>
          <a:p>
            <a:pPr>
              <a:lnSpc>
                <a:spcPct val="150000"/>
              </a:lnSpc>
            </a:pPr>
            <a:r>
              <a:rPr lang="pl-PL" sz="1600" dirty="0" smtClean="0"/>
              <a:t>WP8 </a:t>
            </a:r>
            <a:r>
              <a:rPr lang="pl-PL" sz="1600" dirty="0"/>
              <a:t>– Poprawa dostępu do świadczeń zdrowotnych i </a:t>
            </a:r>
            <a:r>
              <a:rPr lang="pl-PL" sz="1600" dirty="0" smtClean="0"/>
              <a:t>socjalnych </a:t>
            </a:r>
            <a:r>
              <a:rPr lang="pl-PL" sz="1600" dirty="0">
                <a:solidFill>
                  <a:srgbClr val="FF9933"/>
                </a:solidFill>
              </a:rPr>
              <a:t>UJ CM</a:t>
            </a:r>
          </a:p>
          <a:p>
            <a:pPr>
              <a:lnSpc>
                <a:spcPct val="150000"/>
              </a:lnSpc>
            </a:pPr>
            <a:r>
              <a:rPr lang="pl-PL" sz="1600" dirty="0" smtClean="0"/>
              <a:t>WP9 </a:t>
            </a:r>
            <a:r>
              <a:rPr lang="pl-PL" sz="1600" dirty="0"/>
              <a:t>– Zdrowie i równość we wszystkich politykach – </a:t>
            </a:r>
            <a:r>
              <a:rPr lang="pl-PL" sz="1600" dirty="0" smtClean="0"/>
              <a:t>zarządzanie </a:t>
            </a:r>
            <a:r>
              <a:rPr lang="pl-PL" sz="1600" dirty="0" smtClean="0">
                <a:solidFill>
                  <a:srgbClr val="00B0F0"/>
                </a:solidFill>
              </a:rPr>
              <a:t>MZ</a:t>
            </a:r>
            <a:endParaRPr lang="pl-PL" sz="1600" dirty="0"/>
          </a:p>
        </p:txBody>
      </p:sp>
      <p:sp>
        <p:nvSpPr>
          <p:cNvPr id="5" name="Rettangolo 69"/>
          <p:cNvSpPr/>
          <p:nvPr/>
        </p:nvSpPr>
        <p:spPr>
          <a:xfrm>
            <a:off x="334320" y="2374900"/>
            <a:ext cx="379933" cy="44140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ttangolo 16"/>
          <p:cNvSpPr/>
          <p:nvPr/>
        </p:nvSpPr>
        <p:spPr>
          <a:xfrm>
            <a:off x="1152166" y="5105401"/>
            <a:ext cx="396047" cy="16835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ttangolo 18"/>
          <p:cNvSpPr/>
          <p:nvPr/>
        </p:nvSpPr>
        <p:spPr>
          <a:xfrm>
            <a:off x="759031" y="4044462"/>
            <a:ext cx="348358" cy="27445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Prostokąt 7"/>
          <p:cNvSpPr/>
          <p:nvPr/>
        </p:nvSpPr>
        <p:spPr>
          <a:xfrm>
            <a:off x="2212848" y="704636"/>
            <a:ext cx="6327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Pakiety robocze</a:t>
            </a:r>
          </a:p>
        </p:txBody>
      </p:sp>
    </p:spTree>
    <p:extLst>
      <p:ext uri="{BB962C8B-B14F-4D97-AF65-F5344CB8AC3E}">
        <p14:creationId xmlns:p14="http://schemas.microsoft.com/office/powerpoint/2010/main" val="13633601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Verde gia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2705</TotalTime>
  <Words>1012</Words>
  <Application>Microsoft Office PowerPoint</Application>
  <PresentationFormat>Pokaz na ekranie (4:3)</PresentationFormat>
  <Paragraphs>158</Paragraphs>
  <Slides>15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Angles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Giacomo</dc:creator>
  <cp:lastModifiedBy>Głażewska Joanna</cp:lastModifiedBy>
  <cp:revision>260</cp:revision>
  <cp:lastPrinted>2018-06-18T08:05:24Z</cp:lastPrinted>
  <dcterms:created xsi:type="dcterms:W3CDTF">2018-05-30T09:15:47Z</dcterms:created>
  <dcterms:modified xsi:type="dcterms:W3CDTF">2019-05-27T07:03:13Z</dcterms:modified>
</cp:coreProperties>
</file>