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9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C174F-D6F5-4503-9231-7C53543A342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842982D7-4892-420C-92BF-8CC28AFFC59D}">
      <dgm:prSet phldrT="[Tekst]"/>
      <dgm:spPr/>
      <dgm:t>
        <a:bodyPr/>
        <a:lstStyle/>
        <a:p>
          <a:r>
            <a:rPr lang="pl-PL" dirty="0" smtClean="0"/>
            <a:t>Uczestnik J.R</a:t>
          </a:r>
          <a:endParaRPr lang="pl-PL" dirty="0"/>
        </a:p>
      </dgm:t>
    </dgm:pt>
    <dgm:pt modelId="{6860B5C8-DA8F-481E-8847-8DABF5C8B1B2}" type="parTrans" cxnId="{B85F8E96-FC1A-497F-B720-EACA417685AB}">
      <dgm:prSet/>
      <dgm:spPr/>
      <dgm:t>
        <a:bodyPr/>
        <a:lstStyle/>
        <a:p>
          <a:endParaRPr lang="pl-PL"/>
        </a:p>
      </dgm:t>
    </dgm:pt>
    <dgm:pt modelId="{CF3FB03F-22EE-4CC8-A035-93385F855196}" type="sibTrans" cxnId="{B85F8E96-FC1A-497F-B720-EACA417685AB}">
      <dgm:prSet/>
      <dgm:spPr/>
      <dgm:t>
        <a:bodyPr/>
        <a:lstStyle/>
        <a:p>
          <a:endParaRPr lang="pl-PL"/>
        </a:p>
      </dgm:t>
    </dgm:pt>
    <dgm:pt modelId="{2E636EDB-56FE-4290-9F4B-1B1679AE341A}">
      <dgm:prSet phldrT="[Tekst]"/>
      <dgm:spPr/>
      <dgm:t>
        <a:bodyPr/>
        <a:lstStyle/>
        <a:p>
          <a:r>
            <a:rPr lang="pl-PL" dirty="0" smtClean="0"/>
            <a:t>pracuje w ZAKŁADZIE AKTYWNOŚCI ZAWODOWEJ przy wsparciu TRENERA PRACY</a:t>
          </a:r>
          <a:endParaRPr lang="pl-PL" dirty="0"/>
        </a:p>
      </dgm:t>
    </dgm:pt>
    <dgm:pt modelId="{F54D393E-B550-42F2-8932-5A6FE2437564}" type="parTrans" cxnId="{791E6527-D6C5-4114-BE6F-5439B6EF4D1D}">
      <dgm:prSet/>
      <dgm:spPr/>
      <dgm:t>
        <a:bodyPr/>
        <a:lstStyle/>
        <a:p>
          <a:endParaRPr lang="pl-PL"/>
        </a:p>
      </dgm:t>
    </dgm:pt>
    <dgm:pt modelId="{1977A3DE-7D0A-46B2-A494-3B2C8212BAB7}" type="sibTrans" cxnId="{791E6527-D6C5-4114-BE6F-5439B6EF4D1D}">
      <dgm:prSet/>
      <dgm:spPr/>
      <dgm:t>
        <a:bodyPr/>
        <a:lstStyle/>
        <a:p>
          <a:endParaRPr lang="pl-PL"/>
        </a:p>
      </dgm:t>
    </dgm:pt>
    <dgm:pt modelId="{B54B5BA7-057E-44BA-AC78-3F94A2DBF03F}">
      <dgm:prSet phldrT="[Tekst]"/>
      <dgm:spPr/>
      <dgm:t>
        <a:bodyPr/>
        <a:lstStyle/>
        <a:p>
          <a:r>
            <a:rPr lang="pl-PL" dirty="0" smtClean="0"/>
            <a:t>FORMY AKTYWNOŚCI </a:t>
          </a:r>
          <a:br>
            <a:rPr lang="pl-PL" dirty="0" smtClean="0"/>
          </a:br>
          <a:r>
            <a:rPr lang="pl-PL" dirty="0" smtClean="0"/>
            <a:t>poza pracą organizuje mu </a:t>
          </a:r>
          <a:br>
            <a:rPr lang="pl-PL" dirty="0" smtClean="0"/>
          </a:br>
          <a:r>
            <a:rPr lang="pl-PL" dirty="0" smtClean="0"/>
            <a:t>KLUB AKTYWNOŚCI ON </a:t>
          </a:r>
          <a:br>
            <a:rPr lang="pl-PL" dirty="0" smtClean="0"/>
          </a:br>
          <a:r>
            <a:rPr lang="pl-PL" dirty="0" smtClean="0"/>
            <a:t>i TRENERZY AKTYWNOŚCI</a:t>
          </a:r>
          <a:endParaRPr lang="pl-PL" dirty="0"/>
        </a:p>
      </dgm:t>
    </dgm:pt>
    <dgm:pt modelId="{F987060B-2D3C-4BA3-80ED-462D6CC99BFC}" type="parTrans" cxnId="{9FEAEF56-79B0-468B-AEC8-5A91E8E85BE5}">
      <dgm:prSet/>
      <dgm:spPr/>
      <dgm:t>
        <a:bodyPr/>
        <a:lstStyle/>
        <a:p>
          <a:endParaRPr lang="pl-PL"/>
        </a:p>
      </dgm:t>
    </dgm:pt>
    <dgm:pt modelId="{316FFE7B-FAE4-43BB-9626-D968CE84C1FB}" type="sibTrans" cxnId="{9FEAEF56-79B0-468B-AEC8-5A91E8E85BE5}">
      <dgm:prSet/>
      <dgm:spPr/>
      <dgm:t>
        <a:bodyPr/>
        <a:lstStyle/>
        <a:p>
          <a:endParaRPr lang="pl-PL"/>
        </a:p>
      </dgm:t>
    </dgm:pt>
    <dgm:pt modelId="{88703463-A51C-4227-BF9D-CCD0323B8662}">
      <dgm:prSet phldrT="[Tekst]"/>
      <dgm:spPr/>
      <dgm:t>
        <a:bodyPr/>
        <a:lstStyle/>
        <a:p>
          <a:r>
            <a:rPr lang="pl-PL" dirty="0" smtClean="0"/>
            <a:t>J. R. obecnie mieszka </a:t>
          </a:r>
          <a:br>
            <a:rPr lang="pl-PL" dirty="0" smtClean="0"/>
          </a:br>
          <a:r>
            <a:rPr lang="pl-PL" dirty="0" smtClean="0"/>
            <a:t>w </a:t>
          </a:r>
          <a:br>
            <a:rPr lang="pl-PL" dirty="0" smtClean="0"/>
          </a:br>
          <a:r>
            <a:rPr lang="pl-PL" dirty="0" smtClean="0"/>
            <a:t>MIESZKANIU WSPOMAGANYM, gdzie wspiera go ASYSTENT OSOBISTY ON</a:t>
          </a:r>
          <a:endParaRPr lang="pl-PL" dirty="0"/>
        </a:p>
      </dgm:t>
    </dgm:pt>
    <dgm:pt modelId="{EFBFD8BF-0615-441D-8C6B-7627CA190BE1}" type="parTrans" cxnId="{3732EC2B-E206-43AF-AF3E-9C865D71132D}">
      <dgm:prSet/>
      <dgm:spPr/>
      <dgm:t>
        <a:bodyPr/>
        <a:lstStyle/>
        <a:p>
          <a:endParaRPr lang="pl-PL"/>
        </a:p>
      </dgm:t>
    </dgm:pt>
    <dgm:pt modelId="{303DDD82-0966-4F48-A9F7-CCE126435D1F}" type="sibTrans" cxnId="{3732EC2B-E206-43AF-AF3E-9C865D71132D}">
      <dgm:prSet/>
      <dgm:spPr/>
      <dgm:t>
        <a:bodyPr/>
        <a:lstStyle/>
        <a:p>
          <a:endParaRPr lang="pl-PL"/>
        </a:p>
      </dgm:t>
    </dgm:pt>
    <dgm:pt modelId="{83093A5B-149F-4C25-AE27-E23C5C87A631}">
      <dgm:prSet phldrT="[Tekst]"/>
      <dgm:spPr/>
      <dgm:t>
        <a:bodyPr/>
        <a:lstStyle/>
        <a:p>
          <a:r>
            <a:rPr lang="pl-PL" dirty="0" smtClean="0"/>
            <a:t>w razie potrzeby może korzystać z pomocy specjalistów zatrudnionych </a:t>
          </a:r>
          <a:br>
            <a:rPr lang="pl-PL" dirty="0" smtClean="0"/>
          </a:br>
          <a:r>
            <a:rPr lang="pl-PL" dirty="0" smtClean="0"/>
            <a:t>w Stowarzyszeniu </a:t>
          </a:r>
          <a:br>
            <a:rPr lang="pl-PL" dirty="0" smtClean="0"/>
          </a:br>
          <a:r>
            <a:rPr lang="pl-PL" dirty="0" smtClean="0"/>
            <a:t>PSYCHOLOG, PSYCHIATRA itp.</a:t>
          </a:r>
          <a:endParaRPr lang="pl-PL" dirty="0"/>
        </a:p>
      </dgm:t>
    </dgm:pt>
    <dgm:pt modelId="{EFAA0B8F-BABE-428C-B77B-D978E0495647}" type="parTrans" cxnId="{6FEFB325-A5BA-4E1A-8556-874B98E658E0}">
      <dgm:prSet/>
      <dgm:spPr/>
      <dgm:t>
        <a:bodyPr/>
        <a:lstStyle/>
        <a:p>
          <a:endParaRPr lang="pl-PL"/>
        </a:p>
      </dgm:t>
    </dgm:pt>
    <dgm:pt modelId="{B574A3AF-56EE-4397-9ADD-97A7930B3C90}" type="sibTrans" cxnId="{6FEFB325-A5BA-4E1A-8556-874B98E658E0}">
      <dgm:prSet/>
      <dgm:spPr/>
      <dgm:t>
        <a:bodyPr/>
        <a:lstStyle/>
        <a:p>
          <a:endParaRPr lang="pl-PL"/>
        </a:p>
      </dgm:t>
    </dgm:pt>
    <dgm:pt modelId="{463FBAAB-E869-4EF6-8249-E847790182B8}">
      <dgm:prSet phldrT="[Tekst]"/>
      <dgm:spPr/>
      <dgm:t>
        <a:bodyPr/>
        <a:lstStyle/>
        <a:p>
          <a:r>
            <a:rPr lang="pl-PL" dirty="0" smtClean="0"/>
            <a:t>Rodzice J. R., którzy są starsi </a:t>
          </a:r>
          <a:br>
            <a:rPr lang="pl-PL" dirty="0" smtClean="0"/>
          </a:br>
          <a:r>
            <a:rPr lang="pl-PL" dirty="0" smtClean="0"/>
            <a:t>i schorowani otrzymują wsparcie  </a:t>
          </a:r>
          <a:br>
            <a:rPr lang="pl-PL" dirty="0" smtClean="0"/>
          </a:br>
          <a:r>
            <a:rPr lang="pl-PL" dirty="0" smtClean="0"/>
            <a:t>WOLONTARIUSZY ON</a:t>
          </a:r>
          <a:br>
            <a:rPr lang="pl-PL" dirty="0" smtClean="0"/>
          </a:br>
          <a:r>
            <a:rPr lang="pl-PL" dirty="0" smtClean="0"/>
            <a:t>w czynnościach dnia codziennego</a:t>
          </a:r>
          <a:endParaRPr lang="pl-PL" dirty="0"/>
        </a:p>
      </dgm:t>
    </dgm:pt>
    <dgm:pt modelId="{A79D5683-CB91-4B63-9E92-78AD7444818C}" type="parTrans" cxnId="{A74C2D7F-EAE8-4602-B35C-C6696A2D2617}">
      <dgm:prSet/>
      <dgm:spPr/>
      <dgm:t>
        <a:bodyPr/>
        <a:lstStyle/>
        <a:p>
          <a:endParaRPr lang="pl-PL"/>
        </a:p>
      </dgm:t>
    </dgm:pt>
    <dgm:pt modelId="{AF255D8F-A14B-4285-B6E5-DAFB44147281}" type="sibTrans" cxnId="{A74C2D7F-EAE8-4602-B35C-C6696A2D2617}">
      <dgm:prSet/>
      <dgm:spPr/>
      <dgm:t>
        <a:bodyPr/>
        <a:lstStyle/>
        <a:p>
          <a:endParaRPr lang="pl-PL"/>
        </a:p>
      </dgm:t>
    </dgm:pt>
    <dgm:pt modelId="{496AF377-E000-4A4A-B544-6018504FAE38}" type="pres">
      <dgm:prSet presAssocID="{113C174F-D6F5-4503-9231-7C53543A34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97E6702-2275-442C-9D99-C427B1D40B95}" type="pres">
      <dgm:prSet presAssocID="{842982D7-4892-420C-92BF-8CC28AFFC59D}" presName="centerShape" presStyleLbl="node0" presStyleIdx="0" presStyleCnt="1"/>
      <dgm:spPr/>
      <dgm:t>
        <a:bodyPr/>
        <a:lstStyle/>
        <a:p>
          <a:endParaRPr lang="pl-PL"/>
        </a:p>
      </dgm:t>
    </dgm:pt>
    <dgm:pt modelId="{AEADFD69-D75E-4849-B0BC-EE19437EF7A1}" type="pres">
      <dgm:prSet presAssocID="{F54D393E-B550-42F2-8932-5A6FE2437564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A2EFCB15-C377-4CAF-A772-C223B9B853F7}" type="pres">
      <dgm:prSet presAssocID="{2E636EDB-56FE-4290-9F4B-1B1679AE341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A3E524-FE4E-4F87-95E0-375A9F84025B}" type="pres">
      <dgm:prSet presAssocID="{F987060B-2D3C-4BA3-80ED-462D6CC99BFC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CB0FA2AC-23E1-4398-A05A-41817CB526E3}" type="pres">
      <dgm:prSet presAssocID="{B54B5BA7-057E-44BA-AC78-3F94A2DBF03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9CA102-031D-4E91-A2D1-093A1B5476DC}" type="pres">
      <dgm:prSet presAssocID="{EFBFD8BF-0615-441D-8C6B-7627CA190BE1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A01DF31C-4950-4917-8CA2-ACF9EAA0917B}" type="pres">
      <dgm:prSet presAssocID="{88703463-A51C-4227-BF9D-CCD0323B86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25AC9E-3B84-421E-8A9E-C8B6F717C3DD}" type="pres">
      <dgm:prSet presAssocID="{EFAA0B8F-BABE-428C-B77B-D978E0495647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F8AF9886-35A8-4C31-853C-AD1046CC770D}" type="pres">
      <dgm:prSet presAssocID="{83093A5B-149F-4C25-AE27-E23C5C87A63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6778F2-557C-4FB5-A968-56405EF64B3F}" type="pres">
      <dgm:prSet presAssocID="{A79D5683-CB91-4B63-9E92-78AD7444818C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A010084C-8ECE-4EEF-959C-F25C2F4D853B}" type="pres">
      <dgm:prSet presAssocID="{463FBAAB-E869-4EF6-8249-E847790182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FEAEF56-79B0-468B-AEC8-5A91E8E85BE5}" srcId="{842982D7-4892-420C-92BF-8CC28AFFC59D}" destId="{B54B5BA7-057E-44BA-AC78-3F94A2DBF03F}" srcOrd="1" destOrd="0" parTransId="{F987060B-2D3C-4BA3-80ED-462D6CC99BFC}" sibTransId="{316FFE7B-FAE4-43BB-9626-D968CE84C1FB}"/>
    <dgm:cxn modelId="{6FEFB325-A5BA-4E1A-8556-874B98E658E0}" srcId="{842982D7-4892-420C-92BF-8CC28AFFC59D}" destId="{83093A5B-149F-4C25-AE27-E23C5C87A631}" srcOrd="3" destOrd="0" parTransId="{EFAA0B8F-BABE-428C-B77B-D978E0495647}" sibTransId="{B574A3AF-56EE-4397-9ADD-97A7930B3C90}"/>
    <dgm:cxn modelId="{13E69203-1949-465C-9B21-1A114F64B31D}" type="presOf" srcId="{EFAA0B8F-BABE-428C-B77B-D978E0495647}" destId="{9625AC9E-3B84-421E-8A9E-C8B6F717C3DD}" srcOrd="0" destOrd="0" presId="urn:microsoft.com/office/officeart/2005/8/layout/radial4"/>
    <dgm:cxn modelId="{336F6B67-F04C-40E5-9199-2ECD40A57A51}" type="presOf" srcId="{2E636EDB-56FE-4290-9F4B-1B1679AE341A}" destId="{A2EFCB15-C377-4CAF-A772-C223B9B853F7}" srcOrd="0" destOrd="0" presId="urn:microsoft.com/office/officeart/2005/8/layout/radial4"/>
    <dgm:cxn modelId="{34A654C2-5A6C-4E2D-95CB-DA7838AA87B0}" type="presOf" srcId="{113C174F-D6F5-4503-9231-7C53543A3428}" destId="{496AF377-E000-4A4A-B544-6018504FAE38}" srcOrd="0" destOrd="0" presId="urn:microsoft.com/office/officeart/2005/8/layout/radial4"/>
    <dgm:cxn modelId="{3732EC2B-E206-43AF-AF3E-9C865D71132D}" srcId="{842982D7-4892-420C-92BF-8CC28AFFC59D}" destId="{88703463-A51C-4227-BF9D-CCD0323B8662}" srcOrd="2" destOrd="0" parTransId="{EFBFD8BF-0615-441D-8C6B-7627CA190BE1}" sibTransId="{303DDD82-0966-4F48-A9F7-CCE126435D1F}"/>
    <dgm:cxn modelId="{791E6527-D6C5-4114-BE6F-5439B6EF4D1D}" srcId="{842982D7-4892-420C-92BF-8CC28AFFC59D}" destId="{2E636EDB-56FE-4290-9F4B-1B1679AE341A}" srcOrd="0" destOrd="0" parTransId="{F54D393E-B550-42F2-8932-5A6FE2437564}" sibTransId="{1977A3DE-7D0A-46B2-A494-3B2C8212BAB7}"/>
    <dgm:cxn modelId="{B85F8E96-FC1A-497F-B720-EACA417685AB}" srcId="{113C174F-D6F5-4503-9231-7C53543A3428}" destId="{842982D7-4892-420C-92BF-8CC28AFFC59D}" srcOrd="0" destOrd="0" parTransId="{6860B5C8-DA8F-481E-8847-8DABF5C8B1B2}" sibTransId="{CF3FB03F-22EE-4CC8-A035-93385F855196}"/>
    <dgm:cxn modelId="{6C08944A-AA27-476B-9185-B9CA46683274}" type="presOf" srcId="{F54D393E-B550-42F2-8932-5A6FE2437564}" destId="{AEADFD69-D75E-4849-B0BC-EE19437EF7A1}" srcOrd="0" destOrd="0" presId="urn:microsoft.com/office/officeart/2005/8/layout/radial4"/>
    <dgm:cxn modelId="{F3382739-8DA2-48CA-BC92-22FD81BE38C3}" type="presOf" srcId="{83093A5B-149F-4C25-AE27-E23C5C87A631}" destId="{F8AF9886-35A8-4C31-853C-AD1046CC770D}" srcOrd="0" destOrd="0" presId="urn:microsoft.com/office/officeart/2005/8/layout/radial4"/>
    <dgm:cxn modelId="{3E77FB9D-CF5B-40CF-8D96-C6F7771E4061}" type="presOf" srcId="{A79D5683-CB91-4B63-9E92-78AD7444818C}" destId="{626778F2-557C-4FB5-A968-56405EF64B3F}" srcOrd="0" destOrd="0" presId="urn:microsoft.com/office/officeart/2005/8/layout/radial4"/>
    <dgm:cxn modelId="{566DBA2D-4968-47BA-9F1C-3CADB6A4CB5F}" type="presOf" srcId="{842982D7-4892-420C-92BF-8CC28AFFC59D}" destId="{297E6702-2275-442C-9D99-C427B1D40B95}" srcOrd="0" destOrd="0" presId="urn:microsoft.com/office/officeart/2005/8/layout/radial4"/>
    <dgm:cxn modelId="{C5FE94ED-E9CA-41FA-8191-47994922A712}" type="presOf" srcId="{B54B5BA7-057E-44BA-AC78-3F94A2DBF03F}" destId="{CB0FA2AC-23E1-4398-A05A-41817CB526E3}" srcOrd="0" destOrd="0" presId="urn:microsoft.com/office/officeart/2005/8/layout/radial4"/>
    <dgm:cxn modelId="{9245B273-B8F7-46AA-B254-AEDDB3EA8791}" type="presOf" srcId="{F987060B-2D3C-4BA3-80ED-462D6CC99BFC}" destId="{89A3E524-FE4E-4F87-95E0-375A9F84025B}" srcOrd="0" destOrd="0" presId="urn:microsoft.com/office/officeart/2005/8/layout/radial4"/>
    <dgm:cxn modelId="{DE9E06F1-671C-45F9-9F88-F1555B80C3FB}" type="presOf" srcId="{88703463-A51C-4227-BF9D-CCD0323B8662}" destId="{A01DF31C-4950-4917-8CA2-ACF9EAA0917B}" srcOrd="0" destOrd="0" presId="urn:microsoft.com/office/officeart/2005/8/layout/radial4"/>
    <dgm:cxn modelId="{4A81181C-6B44-430F-8ADD-3F92E1682918}" type="presOf" srcId="{463FBAAB-E869-4EF6-8249-E847790182B8}" destId="{A010084C-8ECE-4EEF-959C-F25C2F4D853B}" srcOrd="0" destOrd="0" presId="urn:microsoft.com/office/officeart/2005/8/layout/radial4"/>
    <dgm:cxn modelId="{73A975FD-0A05-4760-9542-CD72AD27BFE9}" type="presOf" srcId="{EFBFD8BF-0615-441D-8C6B-7627CA190BE1}" destId="{149CA102-031D-4E91-A2D1-093A1B5476DC}" srcOrd="0" destOrd="0" presId="urn:microsoft.com/office/officeart/2005/8/layout/radial4"/>
    <dgm:cxn modelId="{A74C2D7F-EAE8-4602-B35C-C6696A2D2617}" srcId="{842982D7-4892-420C-92BF-8CC28AFFC59D}" destId="{463FBAAB-E869-4EF6-8249-E847790182B8}" srcOrd="4" destOrd="0" parTransId="{A79D5683-CB91-4B63-9E92-78AD7444818C}" sibTransId="{AF255D8F-A14B-4285-B6E5-DAFB44147281}"/>
    <dgm:cxn modelId="{4B969C92-9B80-466D-AAFA-1582C87B0A27}" type="presParOf" srcId="{496AF377-E000-4A4A-B544-6018504FAE38}" destId="{297E6702-2275-442C-9D99-C427B1D40B95}" srcOrd="0" destOrd="0" presId="urn:microsoft.com/office/officeart/2005/8/layout/radial4"/>
    <dgm:cxn modelId="{70E2886C-5342-4BAB-AEF2-11BA668E9E78}" type="presParOf" srcId="{496AF377-E000-4A4A-B544-6018504FAE38}" destId="{AEADFD69-D75E-4849-B0BC-EE19437EF7A1}" srcOrd="1" destOrd="0" presId="urn:microsoft.com/office/officeart/2005/8/layout/radial4"/>
    <dgm:cxn modelId="{B3C4F79E-50EE-4551-8ED0-7DD193929B0C}" type="presParOf" srcId="{496AF377-E000-4A4A-B544-6018504FAE38}" destId="{A2EFCB15-C377-4CAF-A772-C223B9B853F7}" srcOrd="2" destOrd="0" presId="urn:microsoft.com/office/officeart/2005/8/layout/radial4"/>
    <dgm:cxn modelId="{E1CD98A0-DE31-4E5E-952F-9AFF86713140}" type="presParOf" srcId="{496AF377-E000-4A4A-B544-6018504FAE38}" destId="{89A3E524-FE4E-4F87-95E0-375A9F84025B}" srcOrd="3" destOrd="0" presId="urn:microsoft.com/office/officeart/2005/8/layout/radial4"/>
    <dgm:cxn modelId="{ED703A2E-C3C9-47EA-A7C8-B359AB49CD36}" type="presParOf" srcId="{496AF377-E000-4A4A-B544-6018504FAE38}" destId="{CB0FA2AC-23E1-4398-A05A-41817CB526E3}" srcOrd="4" destOrd="0" presId="urn:microsoft.com/office/officeart/2005/8/layout/radial4"/>
    <dgm:cxn modelId="{F5C82CCB-3132-4C29-BE09-3C872CB41F13}" type="presParOf" srcId="{496AF377-E000-4A4A-B544-6018504FAE38}" destId="{149CA102-031D-4E91-A2D1-093A1B5476DC}" srcOrd="5" destOrd="0" presId="urn:microsoft.com/office/officeart/2005/8/layout/radial4"/>
    <dgm:cxn modelId="{8BCC9930-A30D-4774-B28A-494194EF3EBA}" type="presParOf" srcId="{496AF377-E000-4A4A-B544-6018504FAE38}" destId="{A01DF31C-4950-4917-8CA2-ACF9EAA0917B}" srcOrd="6" destOrd="0" presId="urn:microsoft.com/office/officeart/2005/8/layout/radial4"/>
    <dgm:cxn modelId="{8FB59F74-7F3F-4DBC-9CDE-15E08B50CB95}" type="presParOf" srcId="{496AF377-E000-4A4A-B544-6018504FAE38}" destId="{9625AC9E-3B84-421E-8A9E-C8B6F717C3DD}" srcOrd="7" destOrd="0" presId="urn:microsoft.com/office/officeart/2005/8/layout/radial4"/>
    <dgm:cxn modelId="{D1C04626-E56D-469D-B1B7-F65345F5F17A}" type="presParOf" srcId="{496AF377-E000-4A4A-B544-6018504FAE38}" destId="{F8AF9886-35A8-4C31-853C-AD1046CC770D}" srcOrd="8" destOrd="0" presId="urn:microsoft.com/office/officeart/2005/8/layout/radial4"/>
    <dgm:cxn modelId="{EC4E43F6-A711-4737-8A6A-43D1326914F6}" type="presParOf" srcId="{496AF377-E000-4A4A-B544-6018504FAE38}" destId="{626778F2-557C-4FB5-A968-56405EF64B3F}" srcOrd="9" destOrd="0" presId="urn:microsoft.com/office/officeart/2005/8/layout/radial4"/>
    <dgm:cxn modelId="{A0E5B2C9-29FD-4357-9839-B7DCAACEF292}" type="presParOf" srcId="{496AF377-E000-4A4A-B544-6018504FAE38}" destId="{A010084C-8ECE-4EEF-959C-F25C2F4D853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E6702-2275-442C-9D99-C427B1D40B95}">
      <dsp:nvSpPr>
        <dsp:cNvPr id="0" name=""/>
        <dsp:cNvSpPr/>
      </dsp:nvSpPr>
      <dsp:spPr>
        <a:xfrm>
          <a:off x="2598528" y="2616535"/>
          <a:ext cx="1800873" cy="18008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kern="1200" dirty="0" smtClean="0"/>
            <a:t>Uczestnik J.R</a:t>
          </a:r>
          <a:endParaRPr lang="pl-PL" sz="2500" kern="1200" dirty="0"/>
        </a:p>
      </dsp:txBody>
      <dsp:txXfrm>
        <a:off x="2862260" y="2880267"/>
        <a:ext cx="1273409" cy="1273409"/>
      </dsp:txXfrm>
    </dsp:sp>
    <dsp:sp modelId="{AEADFD69-D75E-4849-B0BC-EE19437EF7A1}">
      <dsp:nvSpPr>
        <dsp:cNvPr id="0" name=""/>
        <dsp:cNvSpPr/>
      </dsp:nvSpPr>
      <dsp:spPr>
        <a:xfrm rot="10800000">
          <a:off x="855950" y="3260347"/>
          <a:ext cx="1646736" cy="5132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FCB15-C377-4CAF-A772-C223B9B853F7}">
      <dsp:nvSpPr>
        <dsp:cNvPr id="0" name=""/>
        <dsp:cNvSpPr/>
      </dsp:nvSpPr>
      <dsp:spPr>
        <a:xfrm>
          <a:off x="535" y="2832639"/>
          <a:ext cx="1710830" cy="13686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pracuje w ZAKŁADZIE AKTYWNOŚCI ZAWODOWEJ przy wsparciu TRENERA PRACY</a:t>
          </a:r>
          <a:endParaRPr lang="pl-PL" sz="1200" kern="1200" dirty="0"/>
        </a:p>
      </dsp:txBody>
      <dsp:txXfrm>
        <a:off x="40622" y="2872726"/>
        <a:ext cx="1630656" cy="1288490"/>
      </dsp:txXfrm>
    </dsp:sp>
    <dsp:sp modelId="{89A3E524-FE4E-4F87-95E0-375A9F84025B}">
      <dsp:nvSpPr>
        <dsp:cNvPr id="0" name=""/>
        <dsp:cNvSpPr/>
      </dsp:nvSpPr>
      <dsp:spPr>
        <a:xfrm rot="13500000">
          <a:off x="1388912" y="1973662"/>
          <a:ext cx="1646736" cy="5132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FA2AC-23E1-4398-A05A-41817CB526E3}">
      <dsp:nvSpPr>
        <dsp:cNvPr id="0" name=""/>
        <dsp:cNvSpPr/>
      </dsp:nvSpPr>
      <dsp:spPr>
        <a:xfrm>
          <a:off x="774656" y="963746"/>
          <a:ext cx="1710830" cy="1368664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FORMY AKTYWNOŚCI </a:t>
          </a:r>
          <a:br>
            <a:rPr lang="pl-PL" sz="1200" kern="1200" dirty="0" smtClean="0"/>
          </a:br>
          <a:r>
            <a:rPr lang="pl-PL" sz="1200" kern="1200" dirty="0" smtClean="0"/>
            <a:t>poza pracą organizuje mu </a:t>
          </a:r>
          <a:br>
            <a:rPr lang="pl-PL" sz="1200" kern="1200" dirty="0" smtClean="0"/>
          </a:br>
          <a:r>
            <a:rPr lang="pl-PL" sz="1200" kern="1200" dirty="0" smtClean="0"/>
            <a:t>KLUB AKTYWNOŚCI ON </a:t>
          </a:r>
          <a:br>
            <a:rPr lang="pl-PL" sz="1200" kern="1200" dirty="0" smtClean="0"/>
          </a:br>
          <a:r>
            <a:rPr lang="pl-PL" sz="1200" kern="1200" dirty="0" smtClean="0"/>
            <a:t>i TRENERZY AKTYWNOŚCI</a:t>
          </a:r>
          <a:endParaRPr lang="pl-PL" sz="1200" kern="1200" dirty="0"/>
        </a:p>
      </dsp:txBody>
      <dsp:txXfrm>
        <a:off x="814743" y="1003833"/>
        <a:ext cx="1630656" cy="1288490"/>
      </dsp:txXfrm>
    </dsp:sp>
    <dsp:sp modelId="{149CA102-031D-4E91-A2D1-093A1B5476DC}">
      <dsp:nvSpPr>
        <dsp:cNvPr id="0" name=""/>
        <dsp:cNvSpPr/>
      </dsp:nvSpPr>
      <dsp:spPr>
        <a:xfrm rot="16200000">
          <a:off x="2675597" y="1440700"/>
          <a:ext cx="1646736" cy="5132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DF31C-4950-4917-8CA2-ACF9EAA0917B}">
      <dsp:nvSpPr>
        <dsp:cNvPr id="0" name=""/>
        <dsp:cNvSpPr/>
      </dsp:nvSpPr>
      <dsp:spPr>
        <a:xfrm>
          <a:off x="2643550" y="189625"/>
          <a:ext cx="1710830" cy="136866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J. R. obecnie mieszka </a:t>
          </a:r>
          <a:br>
            <a:rPr lang="pl-PL" sz="1200" kern="1200" dirty="0" smtClean="0"/>
          </a:br>
          <a:r>
            <a:rPr lang="pl-PL" sz="1200" kern="1200" dirty="0" smtClean="0"/>
            <a:t>w </a:t>
          </a:r>
          <a:br>
            <a:rPr lang="pl-PL" sz="1200" kern="1200" dirty="0" smtClean="0"/>
          </a:br>
          <a:r>
            <a:rPr lang="pl-PL" sz="1200" kern="1200" dirty="0" smtClean="0"/>
            <a:t>MIESZKANIU WSPOMAGANYM, gdzie wspiera go ASYSTENT OSOBISTY ON</a:t>
          </a:r>
          <a:endParaRPr lang="pl-PL" sz="1200" kern="1200" dirty="0"/>
        </a:p>
      </dsp:txBody>
      <dsp:txXfrm>
        <a:off x="2683637" y="229712"/>
        <a:ext cx="1630656" cy="1288490"/>
      </dsp:txXfrm>
    </dsp:sp>
    <dsp:sp modelId="{9625AC9E-3B84-421E-8A9E-C8B6F717C3DD}">
      <dsp:nvSpPr>
        <dsp:cNvPr id="0" name=""/>
        <dsp:cNvSpPr/>
      </dsp:nvSpPr>
      <dsp:spPr>
        <a:xfrm rot="18900000">
          <a:off x="3962282" y="1973662"/>
          <a:ext cx="1646736" cy="5132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F9886-35A8-4C31-853C-AD1046CC770D}">
      <dsp:nvSpPr>
        <dsp:cNvPr id="0" name=""/>
        <dsp:cNvSpPr/>
      </dsp:nvSpPr>
      <dsp:spPr>
        <a:xfrm>
          <a:off x="4512444" y="963746"/>
          <a:ext cx="1710830" cy="1368664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 razie potrzeby może korzystać z pomocy specjalistów zatrudnionych </a:t>
          </a:r>
          <a:br>
            <a:rPr lang="pl-PL" sz="1200" kern="1200" dirty="0" smtClean="0"/>
          </a:br>
          <a:r>
            <a:rPr lang="pl-PL" sz="1200" kern="1200" dirty="0" smtClean="0"/>
            <a:t>w Stowarzyszeniu </a:t>
          </a:r>
          <a:br>
            <a:rPr lang="pl-PL" sz="1200" kern="1200" dirty="0" smtClean="0"/>
          </a:br>
          <a:r>
            <a:rPr lang="pl-PL" sz="1200" kern="1200" dirty="0" smtClean="0"/>
            <a:t>PSYCHOLOG, PSYCHIATRA itp.</a:t>
          </a:r>
          <a:endParaRPr lang="pl-PL" sz="1200" kern="1200" dirty="0"/>
        </a:p>
      </dsp:txBody>
      <dsp:txXfrm>
        <a:off x="4552531" y="1003833"/>
        <a:ext cx="1630656" cy="1288490"/>
      </dsp:txXfrm>
    </dsp:sp>
    <dsp:sp modelId="{626778F2-557C-4FB5-A968-56405EF64B3F}">
      <dsp:nvSpPr>
        <dsp:cNvPr id="0" name=""/>
        <dsp:cNvSpPr/>
      </dsp:nvSpPr>
      <dsp:spPr>
        <a:xfrm>
          <a:off x="4495244" y="3260347"/>
          <a:ext cx="1646736" cy="51324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0084C-8ECE-4EEF-959C-F25C2F4D853B}">
      <dsp:nvSpPr>
        <dsp:cNvPr id="0" name=""/>
        <dsp:cNvSpPr/>
      </dsp:nvSpPr>
      <dsp:spPr>
        <a:xfrm>
          <a:off x="5286565" y="2832639"/>
          <a:ext cx="1710830" cy="136866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Rodzice J. R., którzy są starsi </a:t>
          </a:r>
          <a:br>
            <a:rPr lang="pl-PL" sz="1200" kern="1200" dirty="0" smtClean="0"/>
          </a:br>
          <a:r>
            <a:rPr lang="pl-PL" sz="1200" kern="1200" dirty="0" smtClean="0"/>
            <a:t>i schorowani otrzymują wsparcie  </a:t>
          </a:r>
          <a:br>
            <a:rPr lang="pl-PL" sz="1200" kern="1200" dirty="0" smtClean="0"/>
          </a:br>
          <a:r>
            <a:rPr lang="pl-PL" sz="1200" kern="1200" dirty="0" smtClean="0"/>
            <a:t>WOLONTARIUSZY ON</a:t>
          </a:r>
          <a:br>
            <a:rPr lang="pl-PL" sz="1200" kern="1200" dirty="0" smtClean="0"/>
          </a:br>
          <a:r>
            <a:rPr lang="pl-PL" sz="1200" kern="1200" dirty="0" smtClean="0"/>
            <a:t>w czynnościach dnia codziennego</a:t>
          </a:r>
          <a:endParaRPr lang="pl-PL" sz="1200" kern="1200" dirty="0"/>
        </a:p>
      </dsp:txBody>
      <dsp:txXfrm>
        <a:off x="5326652" y="2872726"/>
        <a:ext cx="1630656" cy="1288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8572960-883D-4BF9-B79D-4285F6D07A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042E91-9DC3-4542-AC8C-7BECF85900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EA98-499F-44B7-90B0-7615C648AA14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26EC22C-69E9-4F8A-88B7-4FC51046D7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7292DB9-E7A4-4893-83A2-0950615F6E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AD4C4-11C2-4BCB-B93B-EBE7832D0D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739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3B7354-853B-478B-9B90-3FD8C3FE2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6DFCD24-2AA1-4427-BA1C-E23940459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116BCB-E214-4024-AF7F-43FB4996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1E743D-7A58-43E5-B054-5DC8862F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7D929A-5BAB-4E6B-88C0-1B7E8ECE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60A372-72A2-4889-A6E8-727096FBD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0581" y="23813"/>
            <a:ext cx="801083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5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7BB2EF-644D-48DC-94DA-4D0C257B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F94A84D-F7F9-460F-AFF3-98327A661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598ED7-9305-4B27-80BA-B3251E6D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297A7B-F27F-4DFF-A640-19E6A664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0DAE65-0F93-4253-B447-3DCE107F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370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2DB530-F00C-46E8-8D39-22B281F7B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525CA26-C035-40DF-B7C9-322E5A19C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8A17D0-83CB-4206-A54A-5B18E246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7405AF0-B50C-471B-810C-A30E05CD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8A2243-FC5B-4DE7-A012-58BAB970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2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EBB7E3-B6F1-4CD2-992C-F08830E6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7F4FC2-A000-449A-8EF0-AB425B246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206AEF-F1AE-4039-9FC6-BDADB5EA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541A44-9F4C-45BF-86E8-A9440F6D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B76B55-52D5-4BEB-A52A-B9B47447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71638A0-E884-48FC-BCA2-509088E10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88719" y="230188"/>
            <a:ext cx="8014562" cy="112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4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B38793-E29E-409B-9FFE-427081BC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DC008B-FB66-4F9E-A7C3-A1734EBC7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C4F7A4-CD0F-4BA2-BD34-C042D630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93A9BC-FFF5-4FF6-A5B6-81AFD1DE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8F772BC-2761-4E7D-B047-D044A5BB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188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884697-C9E6-4030-9C59-D6CD8082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840ACD-3E46-4E82-BE22-B85AA50C1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E952BED-7EA0-4CE6-B525-F7ABDB637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5727D91-7BF7-4615-8AAA-1016BEA8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F64B606-185B-4166-B366-3A9BF025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871B69-04A8-417D-A63E-DF3BF797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116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A59C16-F3D4-4124-8B9C-14651319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8441D0-2AE8-47D5-9FC4-F1E66CEB4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93EA0B-E10F-460B-B08E-5B941CDED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CB82FE4-8880-40E8-868D-E0E56F05FE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60D6354-843C-4BB4-B032-15BF606F0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90FD900-D1D3-4284-B484-BCF80341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632A754-132B-4DB2-90F5-CFE58B6E1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6370082-356A-4563-80F2-1D7912A4F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26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56EC52-91B5-41A3-8CB5-5A53C1C6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2A493D4-BF6D-4453-9D2E-379DA951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80D005D-9001-40C8-A239-42BBC646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8EC4C9B-51E1-4F2E-975A-5DF76FDF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28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4D310E6-78E5-4474-8194-B7AF23E8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ADDFCD9-B00B-4A8D-8CB8-DEC0D6D8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578A24F-E6CC-4D07-B31E-CDE2C36D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77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4D698A-234A-46B7-8892-70ADE044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555E84-5EFD-42D2-9E9D-42F4EB0D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155745-BFC4-4C43-A76E-A1E7BAE4F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FB8B82-9BD6-424E-B536-B7621BA3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61158D-75AF-4C05-AD1F-D60B3B99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E42CF55-8E4A-451B-8B53-FE2D502A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40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EB1D64-AB0A-435B-8757-7192D88D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96EFA73-4F09-49F1-A618-27822AE29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5A8C2CB-CE5F-4368-8210-6CFBB9FC3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11EE65B-5225-4862-82A9-7DF95CDA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AAFC-3408-4F41-B94B-AD8E2A025211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DE11C0-66A2-41FD-941F-2A5D3811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5C63C1-4679-464C-B985-7010C22D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65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DEA71D-46AF-4D19-8AAC-F9B677AD7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9E488-C6C8-4E45-9AED-032B34927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6550D9-4F76-48B5-9D6D-D7D839D58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FAAFC-3408-4F41-B94B-AD8E2A025211}" type="datetimeFigureOut">
              <a:rPr lang="pl-PL" smtClean="0"/>
              <a:t>05.06.2022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3ED045-BBB6-460B-9027-F8422B1E9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858294-5CDA-40CE-A0E0-93FC4DE1E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BA041-1BB6-486F-873C-003D445CD4AA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B052B61-9BE1-45CD-A68C-EBC1A79FCC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62162" y="6311900"/>
            <a:ext cx="1072989" cy="45114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9A01B28-1411-428C-B219-B5B87B0DB0C9}"/>
              </a:ext>
            </a:extLst>
          </p:cNvPr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5567799" y="6176963"/>
            <a:ext cx="890870" cy="61464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6B1D39B-4DFE-4DEA-A893-C8BEDAE3BAF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15005" y="5931994"/>
            <a:ext cx="2261812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8826C-8B5B-4CF9-994F-6451242D8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03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Konferencja regionalna</a:t>
            </a:r>
            <a:br>
              <a:rPr lang="pl-PL" b="1" dirty="0"/>
            </a:br>
            <a:r>
              <a:rPr lang="pl-PL" b="1" dirty="0"/>
              <a:t>„Deinstytucjonalizacja usług społecznych – dobre praktyki”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E213AB3-AD36-479E-BD80-F9AE8F7FD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37764"/>
            <a:ext cx="9144000" cy="1655762"/>
          </a:xfrm>
        </p:spPr>
        <p:txBody>
          <a:bodyPr/>
          <a:lstStyle/>
          <a:p>
            <a:r>
              <a:rPr lang="pl-PL" dirty="0"/>
              <a:t>Projekt nr POWR.02.08.00-00-0113/21 </a:t>
            </a:r>
          </a:p>
          <a:p>
            <a:r>
              <a:rPr lang="pl-PL" dirty="0"/>
              <a:t>„Opracowanie i pilotażowe wdrożenie mechanizmów i planów deinstytucjonalizacji usług społecznych”</a:t>
            </a:r>
          </a:p>
        </p:txBody>
      </p:sp>
    </p:spTree>
    <p:extLst>
      <p:ext uri="{BB962C8B-B14F-4D97-AF65-F5344CB8AC3E}">
        <p14:creationId xmlns:p14="http://schemas.microsoft.com/office/powerpoint/2010/main" val="3755108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8127" y="1100041"/>
            <a:ext cx="10515600" cy="1325563"/>
          </a:xfrm>
        </p:spPr>
        <p:txBody>
          <a:bodyPr/>
          <a:lstStyle/>
          <a:p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Centrum Wolontariusza </a:t>
            </a:r>
            <a:endParaRPr lang="pl-PL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8127" y="23151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Zrzesza </a:t>
            </a: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ludzi dobrej woli, którzy chcą poświęcić swój czas dorosłym osobom z różnymi niepełnosprawnościami ze swojego otoczenia. </a:t>
            </a:r>
            <a:endParaRPr lang="pl-PL" dirty="0" smtClean="0">
              <a:latin typeface="Poppins" panose="00000500000000000000" pitchFamily="2" charset="-18"/>
              <a:cs typeface="Poppins" panose="00000500000000000000" pitchFamily="2" charset="-18"/>
            </a:endParaRPr>
          </a:p>
          <a:p>
            <a:pPr marL="0" indent="0">
              <a:buNone/>
            </a:pP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Wolontariusze </a:t>
            </a: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pomagają w prostych czynnościach dnia </a:t>
            </a: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codziennego</a:t>
            </a: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, przez co ułatwiają życie swoim </a:t>
            </a: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uczestnikom.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296" y="4360384"/>
            <a:ext cx="1707908" cy="170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6312" y="1825625"/>
            <a:ext cx="5117488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Ilość mieszkań </a:t>
            </a:r>
          </a:p>
          <a:p>
            <a:endParaRPr lang="pl-PL" dirty="0"/>
          </a:p>
          <a:p>
            <a:r>
              <a:rPr lang="pl-PL" dirty="0" smtClean="0"/>
              <a:t>5 w Województwie </a:t>
            </a:r>
            <a:r>
              <a:rPr lang="pl-PL" dirty="0"/>
              <a:t>P</a:t>
            </a:r>
            <a:r>
              <a:rPr lang="pl-PL" dirty="0" smtClean="0"/>
              <a:t>odlaskim </a:t>
            </a:r>
          </a:p>
          <a:p>
            <a:r>
              <a:rPr lang="pl-PL" dirty="0" smtClean="0"/>
              <a:t>6 w Mieście Białystok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91" y="1399093"/>
            <a:ext cx="4158673" cy="44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52" y="1255205"/>
            <a:ext cx="7056284" cy="49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7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491961"/>
            <a:ext cx="10515600" cy="205361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Samodzielności i autonomii </a:t>
            </a: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/>
            </a:r>
            <a:b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tyle </a:t>
            </a: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ile to możliwe. </a:t>
            </a:r>
            <a:b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Wsparcia tyle ile jest to niezbędne.</a:t>
            </a:r>
            <a:b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297382"/>
            <a:ext cx="10515600" cy="2879580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Nacisk = opór </a:t>
            </a:r>
          </a:p>
          <a:p>
            <a:pPr marL="0" indent="0" algn="ctr">
              <a:buNone/>
            </a:pP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Naturalność wsparcia </a:t>
            </a:r>
          </a:p>
          <a:p>
            <a:pPr marL="0" indent="0" algn="ctr">
              <a:buNone/>
            </a:pP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Podążanie za klientem</a:t>
            </a:r>
          </a:p>
          <a:p>
            <a:pPr marL="0" indent="0" algn="ctr">
              <a:buNone/>
            </a:pP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Charakter instytucji to nie tylko budynek - to atmosfera</a:t>
            </a:r>
          </a:p>
          <a:p>
            <a:pPr marL="0" indent="0" algn="ctr">
              <a:buNone/>
            </a:pP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Autorytet oparty na osobowości nie funkcji</a:t>
            </a:r>
          </a:p>
          <a:p>
            <a:pPr marL="0" indent="0" algn="ctr">
              <a:buNone/>
            </a:pPr>
            <a:endParaRPr lang="pl-PL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47242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6180"/>
            <a:ext cx="10515600" cy="1325563"/>
          </a:xfrm>
        </p:spPr>
        <p:txBody>
          <a:bodyPr/>
          <a:lstStyle/>
          <a:p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Mieszkania w województwie </a:t>
            </a:r>
            <a:endParaRPr lang="pl-PL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	Regionalny </a:t>
            </a: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Ośrodek Polityki Społecznej w Białymstoku realizuje projektu pn. „W poszukiwaniu modelowych rozwiązań” </a:t>
            </a: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/>
            </a:r>
            <a:b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w </a:t>
            </a: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partnerstwie ze Stowarzyszeniem Inicjatyw </a:t>
            </a:r>
            <a:r>
              <a:rPr lang="pl-PL" dirty="0" err="1">
                <a:latin typeface="Poppins" panose="00000500000000000000" pitchFamily="2" charset="-18"/>
                <a:cs typeface="Poppins" panose="00000500000000000000" pitchFamily="2" charset="-18"/>
              </a:rPr>
              <a:t>Społeczno</a:t>
            </a: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 – Gospodarczych im. Króla Zygmunta Augusta w Augustowie oraz Polskim Stowarzyszeniem na rzecz Osób </a:t>
            </a: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/>
            </a:r>
            <a:b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z </a:t>
            </a: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Niepełnosprawnością Intelektualną Koło w Suwałkach w ramach Programu Operacyjnego Wiedza Edukacja Rozwój, współfinansowanego ze środków Europejskiego Funduszu Społecznego na lata 2014-2020, Oś. Priorytetowa II Efektywne polityki publiczne dla rynku pracy, gospodarki i edukacji, Działanie 2.8 Rozwój usług społecznych świadczonych </a:t>
            </a:r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w </a:t>
            </a:r>
            <a:r>
              <a:rPr lang="pl-PL" dirty="0">
                <a:latin typeface="Poppins" panose="00000500000000000000" pitchFamily="2" charset="-18"/>
                <a:cs typeface="Poppins" panose="00000500000000000000" pitchFamily="2" charset="-18"/>
              </a:rPr>
              <a:t>środowisku lokalnym.</a:t>
            </a:r>
          </a:p>
        </p:txBody>
      </p:sp>
    </p:spTree>
    <p:extLst>
      <p:ext uri="{BB962C8B-B14F-4D97-AF65-F5344CB8AC3E}">
        <p14:creationId xmlns:p14="http://schemas.microsoft.com/office/powerpoint/2010/main" val="25633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01" y="1530657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179" y="1530657"/>
            <a:ext cx="3158158" cy="421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706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418" y="1668967"/>
            <a:ext cx="6010662" cy="450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48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6552" y="757819"/>
            <a:ext cx="10515600" cy="1325563"/>
          </a:xfrm>
        </p:spPr>
        <p:txBody>
          <a:bodyPr/>
          <a:lstStyle/>
          <a:p>
            <a:r>
              <a:rPr lang="pl-PL" dirty="0" smtClean="0"/>
              <a:t>Mieszkania Białystok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6552" y="1592034"/>
            <a:ext cx="7653593" cy="45971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Projekt Zintegrowany REMONT – EFRR, funkcjonowanie EFS </a:t>
            </a:r>
            <a:endParaRPr lang="pl-PL" dirty="0"/>
          </a:p>
          <a:p>
            <a:r>
              <a:rPr lang="pl-PL" dirty="0"/>
              <a:t>Stowarzyszenie My dla Innych dysponuje 4 mieszkaniami w centrum Białegostoku (Zamenhofa 8/1, Zamenhofa 8/2, Rynek Kościuszki 15a/10, Grochowa 4a/24) pozyskanymi od Zarządu Mienia Komunalnego na podstawie umowy najmu na czas nieoznaczony. W 2021 roku w mieszkaniach został przeprowadzony kompleksowy remont ze środków pochodzących z dotacji z Europejskiego Funduszu Rozwoju Regionalnego (otrzymana dotacja: 190 880,44 zł) oraz Państwowego Funduszu Rehabilitacji Osób Niepełnosprawnych (otrzymana dotacja: 33 684,80 zł). Część kosztów dotyczących remontu została pokryta ze środków własnych Stowarzyszenia. Zakupione zostało również brakujące wyposażenie mieszkań (meble, sprzęt komputerowy dla mieszkańców, sprzęt AGD i RTV oraz pozostałe niezbędne akcesoria).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46" y="1324179"/>
            <a:ext cx="3639127" cy="48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74" y="1497883"/>
            <a:ext cx="3266661" cy="4367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27" y="1600377"/>
            <a:ext cx="3314201" cy="4430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4939" y="2082564"/>
            <a:ext cx="4412883" cy="330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1292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8182" y="983961"/>
            <a:ext cx="10515600" cy="1325563"/>
          </a:xfrm>
        </p:spPr>
        <p:txBody>
          <a:bodyPr/>
          <a:lstStyle/>
          <a:p>
            <a:r>
              <a:rPr lang="pl-PL" dirty="0" smtClean="0">
                <a:latin typeface="Poppins" panose="00000500000000000000" pitchFamily="2" charset="-18"/>
                <a:cs typeface="Poppins" panose="00000500000000000000" pitchFamily="2" charset="-18"/>
              </a:rPr>
              <a:t>Mieszkania Wspomagane </a:t>
            </a:r>
            <a:endParaRPr lang="pl-PL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8182" y="1995054"/>
            <a:ext cx="10485582" cy="378690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1400" dirty="0" smtClean="0">
                <a:latin typeface="Poppins" panose="00000500000000000000" pitchFamily="2" charset="-18"/>
                <a:cs typeface="Poppins" panose="00000500000000000000" pitchFamily="2" charset="-18"/>
              </a:rPr>
              <a:t>Od maja 2021 roku w mieszkaniach realizowany jest projekt pn. „Mieszkalnictwo wspomagane” finansowany ze środków Europejskiego Funduszu Społecznego (otrzymana dotacja: 982 945,00 zł). Możliwość czasowego zamieszkania w wyposażonym mieszkaniu wspomaganym;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400" dirty="0" smtClean="0">
                <a:latin typeface="Poppins" panose="00000500000000000000" pitchFamily="2" charset="-18"/>
                <a:cs typeface="Poppins" panose="00000500000000000000" pitchFamily="2" charset="-18"/>
              </a:rPr>
              <a:t>Zapewnienie warunków samodzielnego funkcjonowania w środowisku oraz pomoc w integracji ze społecznością lokalną poprzez zapewnienie wsparcia następujących osób: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pl-PL" sz="1400" b="1" dirty="0" smtClean="0">
                <a:latin typeface="Poppins" panose="00000500000000000000" pitchFamily="2" charset="-18"/>
                <a:cs typeface="Poppins" panose="00000500000000000000" pitchFamily="2" charset="-18"/>
              </a:rPr>
              <a:t>opiekuna mieszkania, asystenta osobistego,  psychologa, psychiatry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1400" dirty="0" smtClean="0">
                <a:latin typeface="Poppins" panose="00000500000000000000" pitchFamily="2" charset="-18"/>
                <a:cs typeface="Poppins" panose="00000500000000000000" pitchFamily="2" charset="-18"/>
              </a:rPr>
              <a:t>Wsparcie jest realizowane w trzech etapach:</a:t>
            </a:r>
          </a:p>
          <a:p>
            <a:pPr>
              <a:lnSpc>
                <a:spcPct val="120000"/>
              </a:lnSpc>
            </a:pPr>
            <a:r>
              <a:rPr lang="pl-PL" sz="1400" dirty="0" smtClean="0">
                <a:latin typeface="Poppins" panose="00000500000000000000" pitchFamily="2" charset="-18"/>
                <a:cs typeface="Poppins" panose="00000500000000000000" pitchFamily="2" charset="-18"/>
              </a:rPr>
              <a:t>etap dopasowania – warsztaty diagnozujące,</a:t>
            </a:r>
          </a:p>
          <a:p>
            <a:pPr>
              <a:lnSpc>
                <a:spcPct val="120000"/>
              </a:lnSpc>
            </a:pPr>
            <a:r>
              <a:rPr lang="pl-PL" sz="1400" dirty="0" smtClean="0">
                <a:latin typeface="Poppins" panose="00000500000000000000" pitchFamily="2" charset="-18"/>
                <a:cs typeface="Poppins" panose="00000500000000000000" pitchFamily="2" charset="-18"/>
              </a:rPr>
              <a:t>etap treningowy – określenie celów oraz indywidualnego planu działania; usługi asystenckie z użyciem metody treningu aktywności w mieszkaniach wspomaganych, przy wsparciu kadry specjalistów,</a:t>
            </a:r>
          </a:p>
          <a:p>
            <a:pPr>
              <a:lnSpc>
                <a:spcPct val="120000"/>
              </a:lnSpc>
            </a:pPr>
            <a:r>
              <a:rPr lang="pl-PL" sz="1400" dirty="0" smtClean="0">
                <a:latin typeface="Poppins" panose="00000500000000000000" pitchFamily="2" charset="-18"/>
                <a:cs typeface="Poppins" panose="00000500000000000000" pitchFamily="2" charset="-18"/>
              </a:rPr>
              <a:t>etap usamodzielnienia – realizacja celów określonych na etapie treningowym w mieszkaniach wspomaganych zawartych w indywidualnym planie usamodzielnienia przy wsparciu kadry specjalistów.</a:t>
            </a:r>
            <a:endParaRPr lang="pl-PL" sz="14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3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4562000E-9ADB-4650-81FD-F4BCE6B285F2}"/>
              </a:ext>
            </a:extLst>
          </p:cNvPr>
          <p:cNvSpPr txBox="1">
            <a:spLocks/>
          </p:cNvSpPr>
          <p:nvPr/>
        </p:nvSpPr>
        <p:spPr>
          <a:xfrm>
            <a:off x="1524000" y="194096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6600" b="1" dirty="0"/>
              <a:t>Rozwój usług opiekuńczych</a:t>
            </a:r>
          </a:p>
          <a:p>
            <a:pPr algn="ctr"/>
            <a:r>
              <a:rPr lang="pl-PL" sz="6600" b="1" dirty="0"/>
              <a:t>w tym usług sąsiedzkich</a:t>
            </a:r>
          </a:p>
        </p:txBody>
      </p:sp>
    </p:spTree>
    <p:extLst>
      <p:ext uri="{BB962C8B-B14F-4D97-AF65-F5344CB8AC3E}">
        <p14:creationId xmlns:p14="http://schemas.microsoft.com/office/powerpoint/2010/main" val="348663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6" y="2147130"/>
            <a:ext cx="5469759" cy="364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799" y="1455017"/>
            <a:ext cx="5241474" cy="349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89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710" y="1113271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Poppins" panose="00000500000000000000" pitchFamily="2" charset="-18"/>
                <a:cs typeface="Poppins" panose="00000500000000000000" pitchFamily="2" charset="-18"/>
              </a:rPr>
              <a:t>MIESZKANIA CHRONIONE – TRENINGOWE – TBS </a:t>
            </a:r>
            <a:r>
              <a:rPr lang="pl-PL" sz="2800" dirty="0" smtClean="0">
                <a:latin typeface="Poppins" panose="00000500000000000000" pitchFamily="2" charset="-18"/>
                <a:cs typeface="Poppins" panose="00000500000000000000" pitchFamily="2" charset="-18"/>
              </a:rPr>
              <a:t/>
            </a:r>
            <a:br>
              <a:rPr lang="pl-PL" sz="2800" dirty="0" smtClean="0">
                <a:latin typeface="Poppins" panose="00000500000000000000" pitchFamily="2" charset="-18"/>
                <a:cs typeface="Poppins" panose="00000500000000000000" pitchFamily="2" charset="-18"/>
              </a:rPr>
            </a:br>
            <a:r>
              <a:rPr lang="pl-PL" sz="2800" dirty="0" smtClean="0">
                <a:latin typeface="Poppins" panose="00000500000000000000" pitchFamily="2" charset="-18"/>
                <a:cs typeface="Poppins" panose="00000500000000000000" pitchFamily="2" charset="-18"/>
              </a:rPr>
              <a:t>– </a:t>
            </a:r>
            <a:r>
              <a:rPr lang="pl-PL" sz="2800" dirty="0">
                <a:latin typeface="Poppins" panose="00000500000000000000" pitchFamily="2" charset="-18"/>
                <a:cs typeface="Poppins" panose="00000500000000000000" pitchFamily="2" charset="-18"/>
              </a:rPr>
              <a:t>MIASTO BIAŁYSTOK</a:t>
            </a:r>
            <a:br>
              <a:rPr lang="pl-PL" sz="2800" dirty="0">
                <a:latin typeface="Poppins" panose="00000500000000000000" pitchFamily="2" charset="-18"/>
                <a:cs typeface="Poppins" panose="00000500000000000000" pitchFamily="2" charset="-18"/>
              </a:rPr>
            </a:br>
            <a:endParaRPr lang="pl-PL" sz="2800" dirty="0"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2691" y="198128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300" dirty="0" smtClean="0"/>
              <a:t>Projekt „Zapewnienie wsparcia osobom chorującym psychicznie poprzez prowadzenie mieszkań chronionych-treningowych” polega na prowadzeniu dwóch mieszkań treningowych dla osób z zaburzeniami psychicznymi. Mieszkania chronione - treningowe znajdują się przy ul. Pietkiewicza 6 oraz przy ul. Komisji Edukacji Narodowej 38 w lokalach z zasobów Miasta Białystok, zostało w nich utworzonych 7 miejsc dla osób z niepełnosprawnościami. </a:t>
            </a:r>
          </a:p>
          <a:p>
            <a:r>
              <a:rPr lang="pl-PL" sz="2300" dirty="0"/>
              <a:t>Pobyt w mieszkaniach chronionych - treningowych jest formą wsparcia zapewniającą warunki samodzielnego funkcjonowania w środowisku i integracji ze społecznością lokalną, przygotowującą osoby tam przebywające </a:t>
            </a:r>
            <a:r>
              <a:rPr lang="pl-PL" sz="2300" dirty="0" smtClean="0"/>
              <a:t>do </a:t>
            </a:r>
            <a:r>
              <a:rPr lang="pl-PL" sz="2300" dirty="0"/>
              <a:t>samodzielnego życia lub uzyskania/utrwalenia niezależności umożliwiającej funkcjonowanie poza domem </a:t>
            </a:r>
            <a:r>
              <a:rPr lang="pl-PL" sz="2300" dirty="0" smtClean="0"/>
              <a:t>rodzinnym. </a:t>
            </a:r>
            <a:endParaRPr lang="pl-PL" sz="2300" dirty="0"/>
          </a:p>
          <a:p>
            <a:r>
              <a:rPr lang="pl-PL" sz="2300" dirty="0" smtClean="0"/>
              <a:t>Miejsce </a:t>
            </a:r>
            <a:r>
              <a:rPr lang="pl-PL" sz="2300" dirty="0"/>
              <a:t>na </a:t>
            </a:r>
            <a:r>
              <a:rPr lang="pl-PL" sz="2300" dirty="0" smtClean="0"/>
              <a:t>tzw</a:t>
            </a:r>
            <a:r>
              <a:rPr lang="pl-PL" sz="2300" dirty="0"/>
              <a:t>. pobyt krótkoterminowy dotyczący nieprzewidzianych sytuacji życiowych, jednak w zależności od potrzeb pobyt jednej osoby w mieszkaniu może wynosić od 6 miesięcy do 24 miesięcy.</a:t>
            </a:r>
          </a:p>
          <a:p>
            <a:r>
              <a:rPr lang="pl-PL" sz="2300" dirty="0"/>
              <a:t>Koszty związane z utrzymaniem mieszkania pokrywane są z Budżetu Miasta Białystok, zaś koszty związane z potrzebami bytowymi mieszkańcy zaspokajają we własnym zakresie.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47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8492"/>
            <a:ext cx="12192000" cy="408517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347736" y="5303670"/>
            <a:ext cx="819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3E11C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Rafał Średziński tel. 692394183 e-mail: rafalsredzinski@mydlainnych.pl</a:t>
            </a:r>
            <a:endParaRPr lang="pl-PL" dirty="0">
              <a:solidFill>
                <a:srgbClr val="3E11CD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056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18492"/>
            <a:ext cx="12192000" cy="40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8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601748" y="1905960"/>
            <a:ext cx="6416675" cy="1039812"/>
          </a:xfrm>
        </p:spPr>
        <p:txBody>
          <a:bodyPr/>
          <a:lstStyle/>
          <a:p>
            <a:pPr algn="ctr" eaLnBrk="1" hangingPunct="1"/>
            <a:r>
              <a:rPr lang="pl-PL" altLang="pl-PL" b="1" dirty="0" smtClean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Misja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76335" y="3199479"/>
            <a:ext cx="6667500" cy="344328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Misją organizacji jest pomoc drugiemu człowiekowi </a:t>
            </a:r>
            <a:r>
              <a:rPr lang="pl-PL" sz="2400" dirty="0" smtClean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w </a:t>
            </a:r>
            <a:r>
              <a:rPr lang="pl-PL" sz="2400" dirty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jego </a:t>
            </a:r>
            <a:r>
              <a:rPr lang="pl-PL" sz="2400" dirty="0" smtClean="0">
                <a:solidFill>
                  <a:schemeClr val="tx1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podmiotowym funkcjonowaniu. </a:t>
            </a:r>
          </a:p>
          <a:p>
            <a:pPr indent="-182880" eaLnBrk="1" fontAlgn="auto" hangingPunct="1">
              <a:spcAft>
                <a:spcPts val="0"/>
              </a:spcAft>
              <a:defRPr/>
            </a:pPr>
            <a:endParaRPr lang="pl-PL" sz="2400" dirty="0">
              <a:solidFill>
                <a:srgbClr val="FFFFFF"/>
              </a:solidFill>
            </a:endParaRPr>
          </a:p>
        </p:txBody>
      </p:sp>
      <p:pic>
        <p:nvPicPr>
          <p:cNvPr id="512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79" y="1467239"/>
            <a:ext cx="2485961" cy="43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1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4" y="1300984"/>
            <a:ext cx="2485961" cy="43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ytuł 1"/>
          <p:cNvSpPr txBox="1">
            <a:spLocks/>
          </p:cNvSpPr>
          <p:nvPr/>
        </p:nvSpPr>
        <p:spPr bwMode="auto">
          <a:xfrm>
            <a:off x="4076987" y="1300984"/>
            <a:ext cx="641667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Wizja</a:t>
            </a:r>
            <a:r>
              <a:rPr kumimoji="0" lang="pl-PL" altLang="pl-PL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126" name="Prostokąt 3"/>
          <p:cNvSpPr>
            <a:spLocks noChangeArrowheads="1"/>
          </p:cNvSpPr>
          <p:nvPr/>
        </p:nvSpPr>
        <p:spPr bwMode="auto">
          <a:xfrm>
            <a:off x="2724727" y="2499884"/>
            <a:ext cx="9121197" cy="344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FFCA08"/>
              </a:buClr>
              <a:buSzPct val="80000"/>
              <a:buFontTx/>
              <a:buNone/>
              <a:tabLst/>
              <a:defRPr/>
            </a:pPr>
            <a:r>
              <a:rPr kumimoji="0" lang="pl-PL" altLang="pl-PL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	Wizją Stowarzyszenia jest perspektywa</a:t>
            </a:r>
            <a:r>
              <a:rPr lang="pl-PL" altLang="pl-PL" sz="2200" dirty="0">
                <a:latin typeface="Poppins" panose="00000500000000000000" pitchFamily="2" charset="-18"/>
                <a:cs typeface="Poppins" panose="00000500000000000000" pitchFamily="2" charset="-18"/>
              </a:rPr>
              <a:t> </a:t>
            </a:r>
            <a:r>
              <a:rPr kumimoji="0" lang="pl-PL" altLang="pl-PL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Poppins" panose="00000500000000000000" pitchFamily="2" charset="-18"/>
                <a:cs typeface="Poppins" panose="00000500000000000000" pitchFamily="2" charset="-18"/>
              </a:rPr>
              <a:t>funkcjonowania osoby z niepełnosprawnością - Osoba z niepełnosprawnością jest równoprawnym obywatelem Miasta Białegostoku, który w maksymalnie możliwy sposób samodzielnie funkcjonuje w swojej społeczności lokalnej. Czerpie dochód ze świadczonej przez siebie pracy, mieszka w społeczności miejskiej w niemasowym podmiocie, aktywnie spędza czas wolny w grupie rówieśniczej. Przez osobę z niepełnosprawnością rozumiemy osobę, która w swoim funkcjonowaniu napotyka bariery utrudniające jej pełny i skuteczny udział w życiu społecznym, na zasadzie równości z innymi osobami.</a:t>
            </a:r>
          </a:p>
        </p:txBody>
      </p:sp>
    </p:spTree>
    <p:extLst>
      <p:ext uri="{BB962C8B-B14F-4D97-AF65-F5344CB8AC3E}">
        <p14:creationId xmlns:p14="http://schemas.microsoft.com/office/powerpoint/2010/main" val="122248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15402534"/>
              </p:ext>
            </p:extLst>
          </p:nvPr>
        </p:nvGraphicFramePr>
        <p:xfrm>
          <a:off x="2321560" y="1525588"/>
          <a:ext cx="6997931" cy="4607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6004" y="983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3E11CD"/>
                </a:solidFill>
                <a:latin typeface="Poppins" panose="00000500000000000000" pitchFamily="2" charset="-18"/>
                <a:cs typeface="Poppins" panose="00000500000000000000" pitchFamily="2" charset="-18"/>
              </a:rPr>
              <a:t>Dlaczego mieszkania są dla nas ważne ?</a:t>
            </a:r>
            <a:endParaRPr lang="pl-PL" sz="4000" dirty="0">
              <a:solidFill>
                <a:srgbClr val="3E11CD"/>
              </a:solidFill>
              <a:latin typeface="Poppins" panose="00000500000000000000" pitchFamily="2" charset="-18"/>
              <a:cs typeface="Poppins" panose="00000500000000000000" pitchFamily="2" charset="-1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92" y="1956620"/>
            <a:ext cx="12236392" cy="4100052"/>
          </a:xfrm>
        </p:spPr>
      </p:pic>
    </p:spTree>
    <p:extLst>
      <p:ext uri="{BB962C8B-B14F-4D97-AF65-F5344CB8AC3E}">
        <p14:creationId xmlns:p14="http://schemas.microsoft.com/office/powerpoint/2010/main" val="9741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211" y="1661652"/>
            <a:ext cx="9822252" cy="314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71" y="1445342"/>
            <a:ext cx="9455932" cy="39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821</Words>
  <Application>Microsoft Office PowerPoint</Application>
  <PresentationFormat>Panoramiczny</PresentationFormat>
  <Paragraphs>48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Corbel</vt:lpstr>
      <vt:lpstr>Poppins</vt:lpstr>
      <vt:lpstr>Motyw pakietu Office</vt:lpstr>
      <vt:lpstr>Konferencja regionalna „Deinstytucjonalizacja usług społecznych – dobre praktyki”</vt:lpstr>
      <vt:lpstr>Prezentacja programu PowerPoint</vt:lpstr>
      <vt:lpstr>Prezentacja programu PowerPoint</vt:lpstr>
      <vt:lpstr>Misja</vt:lpstr>
      <vt:lpstr>Prezentacja programu PowerPoint</vt:lpstr>
      <vt:lpstr>Prezentacja programu PowerPoint</vt:lpstr>
      <vt:lpstr>Dlaczego mieszkania są dla nas ważne ?</vt:lpstr>
      <vt:lpstr>Prezentacja programu PowerPoint</vt:lpstr>
      <vt:lpstr>Prezentacja programu PowerPoint</vt:lpstr>
      <vt:lpstr>Centrum Wolontariusza </vt:lpstr>
      <vt:lpstr>Prezentacja programu PowerPoint</vt:lpstr>
      <vt:lpstr>Prezentacja programu PowerPoint</vt:lpstr>
      <vt:lpstr>Samodzielności i autonomii  tyle ile to możliwe.  Wsparcia tyle ile jest to niezbędne. </vt:lpstr>
      <vt:lpstr>Mieszkania w województwie </vt:lpstr>
      <vt:lpstr>Prezentacja programu PowerPoint</vt:lpstr>
      <vt:lpstr>Prezentacja programu PowerPoint</vt:lpstr>
      <vt:lpstr>Mieszkania Białystok </vt:lpstr>
      <vt:lpstr>Prezentacja programu PowerPoint</vt:lpstr>
      <vt:lpstr>Mieszkania Wspomagane </vt:lpstr>
      <vt:lpstr>Prezentacja programu PowerPoint</vt:lpstr>
      <vt:lpstr>MIESZKANIA CHRONIONE – TRENINGOWE – TBS  – MIASTO BIAŁYSTOK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Fundacji Flexi Mind</dc:title>
  <dc:creator>Iwona</dc:creator>
  <cp:lastModifiedBy>rafal</cp:lastModifiedBy>
  <cp:revision>7</cp:revision>
  <dcterms:created xsi:type="dcterms:W3CDTF">2022-04-21T07:02:10Z</dcterms:created>
  <dcterms:modified xsi:type="dcterms:W3CDTF">2022-06-05T16:29:27Z</dcterms:modified>
</cp:coreProperties>
</file>