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842" r:id="rId2"/>
    <p:sldMasterId id="2147483881" r:id="rId3"/>
    <p:sldMasterId id="2147483894" r:id="rId4"/>
  </p:sldMasterIdLst>
  <p:notesMasterIdLst>
    <p:notesMasterId r:id="rId16"/>
  </p:notesMasterIdLst>
  <p:sldIdLst>
    <p:sldId id="1093" r:id="rId5"/>
    <p:sldId id="1087" r:id="rId6"/>
    <p:sldId id="1089" r:id="rId7"/>
    <p:sldId id="1061" r:id="rId8"/>
    <p:sldId id="1063" r:id="rId9"/>
    <p:sldId id="1069" r:id="rId10"/>
    <p:sldId id="1064" r:id="rId11"/>
    <p:sldId id="1090" r:id="rId12"/>
    <p:sldId id="1097" r:id="rId13"/>
    <p:sldId id="1096" r:id="rId14"/>
    <p:sldId id="1095" r:id="rId15"/>
  </p:sldIdLst>
  <p:sldSz cx="12192000" cy="6858000"/>
  <p:notesSz cx="6797675" cy="99266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ekcja domyślna" id="{A1735FFB-78E3-4DEB-9379-C983EB99A454}">
          <p14:sldIdLst>
            <p14:sldId id="1093"/>
            <p14:sldId id="1087"/>
            <p14:sldId id="1089"/>
            <p14:sldId id="1061"/>
            <p14:sldId id="1063"/>
            <p14:sldId id="1069"/>
            <p14:sldId id="1064"/>
            <p14:sldId id="1090"/>
            <p14:sldId id="1097"/>
            <p14:sldId id="1096"/>
            <p14:sldId id="10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cławiak Iwona" initials="WI" lastIdx="2" clrIdx="0">
    <p:extLst>
      <p:ext uri="{19B8F6BF-5375-455C-9EA6-DF929625EA0E}">
        <p15:presenceInfo xmlns:p15="http://schemas.microsoft.com/office/powerpoint/2012/main" userId="S-1-5-21-114579573-3725427031-314597805-18992" providerId="AD"/>
      </p:ext>
    </p:extLst>
  </p:cmAuthor>
  <p:cmAuthor id="2" name="Biadun Marta" initials="BM" lastIdx="1" clrIdx="1">
    <p:extLst>
      <p:ext uri="{19B8F6BF-5375-455C-9EA6-DF929625EA0E}">
        <p15:presenceInfo xmlns:p15="http://schemas.microsoft.com/office/powerpoint/2012/main" userId="S-1-5-21-114579573-3725427031-314597805-249036" providerId="AD"/>
      </p:ext>
    </p:extLst>
  </p:cmAuthor>
  <p:cmAuthor id="3" name="Gutowska Monika" initials="GM" lastIdx="8" clrIdx="2">
    <p:extLst>
      <p:ext uri="{19B8F6BF-5375-455C-9EA6-DF929625EA0E}">
        <p15:presenceInfo xmlns:p15="http://schemas.microsoft.com/office/powerpoint/2012/main" userId="S-1-5-21-114579573-3725427031-314597805-14233" providerId="AD"/>
      </p:ext>
    </p:extLst>
  </p:cmAuthor>
  <p:cmAuthor id="4" name="Borkowska Aleksandra" initials="BA" lastIdx="1" clrIdx="3">
    <p:extLst>
      <p:ext uri="{19B8F6BF-5375-455C-9EA6-DF929625EA0E}">
        <p15:presenceInfo xmlns:p15="http://schemas.microsoft.com/office/powerpoint/2012/main" userId="S-1-5-21-114579573-3725427031-314597805-224026" providerId="AD"/>
      </p:ext>
    </p:extLst>
  </p:cmAuthor>
  <p:cmAuthor id="5" name="Patocka-Hromińska Grażyna" initials="PG" lastIdx="1" clrIdx="4">
    <p:extLst>
      <p:ext uri="{19B8F6BF-5375-455C-9EA6-DF929625EA0E}">
        <p15:presenceInfo xmlns:p15="http://schemas.microsoft.com/office/powerpoint/2012/main" userId="S-1-5-21-114579573-3725427031-314597805-179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7C"/>
    <a:srgbClr val="EAEFF7"/>
    <a:srgbClr val="C6D9F1"/>
    <a:srgbClr val="CCCFD7"/>
    <a:srgbClr val="E7E9EC"/>
    <a:srgbClr val="D2DEEF"/>
    <a:srgbClr val="5B9BD5"/>
    <a:srgbClr val="C5E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Styl pośredni 1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9" autoAdjust="0"/>
    <p:restoredTop sz="95501" autoAdjust="0"/>
  </p:normalViewPr>
  <p:slideViewPr>
    <p:cSldViewPr>
      <p:cViewPr varScale="1">
        <p:scale>
          <a:sx n="63" d="100"/>
          <a:sy n="63" d="100"/>
        </p:scale>
        <p:origin x="848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873" cy="496652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197" y="0"/>
            <a:ext cx="2945873" cy="496652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092BEB-F15C-408E-AE17-D4544C34A627}" type="datetimeFigureOut">
              <a:rPr lang="pl-PL"/>
              <a:pPr>
                <a:defRPr/>
              </a:pPr>
              <a:t>2019-12-11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9" tIns="46099" rIns="92199" bIns="46099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47" y="4715793"/>
            <a:ext cx="5438783" cy="4466667"/>
          </a:xfrm>
          <a:prstGeom prst="rect">
            <a:avLst/>
          </a:prstGeom>
        </p:spPr>
        <p:txBody>
          <a:bodyPr vert="horz" lIns="92199" tIns="46099" rIns="92199" bIns="46099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8390"/>
            <a:ext cx="2945873" cy="496652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197" y="9428390"/>
            <a:ext cx="2945873" cy="496652"/>
          </a:xfrm>
          <a:prstGeom prst="rect">
            <a:avLst/>
          </a:prstGeom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482FAFF-551E-4616-A7AA-5FE68CB3B93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445678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169863" y="1463675"/>
            <a:ext cx="7018338" cy="3948113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FD9B77-8127-4B28-AAA3-7B5561BDEFC3}" type="slidenum">
              <a:rPr lang="pl-PL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003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FD9B77-8127-4B28-AAA3-7B5561BDEFC3}" type="slidenum">
              <a:rPr lang="pl-PL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595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FD9B77-8127-4B28-AAA3-7B5561BDEFC3}" type="slidenum">
              <a:rPr lang="pl-PL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315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729A0-C39F-4610-89F5-919CA2BA7F7B}" type="slidenum">
              <a:rPr lang="pl-PL" altLang="pl-PL" smtClean="0"/>
              <a:pPr/>
              <a:t>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83504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B873A-944F-4409-85AC-FEEA56D3DE4D}" type="datetimeFigureOut">
              <a:rPr lang="pl-PL"/>
              <a:pPr>
                <a:defRPr/>
              </a:pPr>
              <a:t>2019-12-11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8717F-FF0A-42A9-901F-3D09BFFE13A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5963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FB79-5DD1-4C25-960B-324EFE6830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758-F537-4E1B-9D3E-E781DFFC98C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55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FB79-5DD1-4C25-960B-324EFE6830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758-F537-4E1B-9D3E-E781DFFC98C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6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FB79-5DD1-4C25-960B-324EFE6830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758-F537-4E1B-9D3E-E781DFFC98C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9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FB79-5DD1-4C25-960B-324EFE6830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758-F537-4E1B-9D3E-E781DFFC98C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83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FB79-5DD1-4C25-960B-324EFE6830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758-F537-4E1B-9D3E-E781DFFC98C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10896600" y="6381750"/>
            <a:ext cx="960438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FEC01BC-3F2B-453C-A460-CA4967FD10B7}" type="slidenum">
              <a:rPr lang="pl-PL" altLang="pl-PL" sz="1200" smtClean="0">
                <a:solidFill>
                  <a:prstClr val="black"/>
                </a:solidFill>
                <a:latin typeface="Arial" panose="020B0604020202020204" pitchFamily="34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pl-PL" altLang="pl-PL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pole tekstowe 2"/>
          <p:cNvSpPr txBox="1">
            <a:spLocks noChangeArrowheads="1"/>
          </p:cNvSpPr>
          <p:nvPr userDrawn="1"/>
        </p:nvSpPr>
        <p:spPr bwMode="auto">
          <a:xfrm>
            <a:off x="10896600" y="6381750"/>
            <a:ext cx="960438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C06B599-DC74-4625-B32D-635306934C5D}" type="slidenum">
              <a:rPr lang="pl-PL" altLang="pl-PL" sz="1200" smtClean="0">
                <a:solidFill>
                  <a:prstClr val="black"/>
                </a:solidFill>
                <a:latin typeface="Arial" panose="020B0604020202020204" pitchFamily="34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pl-PL" altLang="pl-PL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" name="Obraz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325438"/>
            <a:ext cx="15113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/>
          <p:nvPr userDrawn="1"/>
        </p:nvSpPr>
        <p:spPr>
          <a:xfrm>
            <a:off x="192088" y="188913"/>
            <a:ext cx="2159000" cy="792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pic>
        <p:nvPicPr>
          <p:cNvPr id="7" name="Obraz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236538"/>
            <a:ext cx="19431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90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FB79-5DD1-4C25-960B-324EFE6830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758-F537-4E1B-9D3E-E781DFFC98C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1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FB79-5DD1-4C25-960B-324EFE6830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758-F537-4E1B-9D3E-E781DFFC98C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55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FB79-5DD1-4C25-960B-324EFE6830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758-F537-4E1B-9D3E-E781DFFC98C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1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FB79-5DD1-4C25-960B-324EFE6830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758-F537-4E1B-9D3E-E781DFFC98C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>
            <a:spLocks noChangeArrowheads="1"/>
          </p:cNvSpPr>
          <p:nvPr userDrawn="1"/>
        </p:nvSpPr>
        <p:spPr bwMode="auto">
          <a:xfrm>
            <a:off x="11064875" y="6524625"/>
            <a:ext cx="960438" cy="231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2386E7A7-DF29-47AA-A43C-15569638E09A}" type="slidenum">
              <a:rPr lang="pl-PL" altLang="pl-PL" sz="900" smtClean="0"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pl-PL" altLang="pl-PL" sz="900" dirty="0">
              <a:latin typeface="Arial" panose="020B0604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325438"/>
            <a:ext cx="15113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 userDrawn="1"/>
        </p:nvSpPr>
        <p:spPr>
          <a:xfrm>
            <a:off x="192088" y="188913"/>
            <a:ext cx="2159000" cy="792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7" name="Obraz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236538"/>
            <a:ext cx="19431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12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FB79-5DD1-4C25-960B-324EFE6830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758-F537-4E1B-9D3E-E781DFFC98C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2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FB79-5DD1-4C25-960B-324EFE6830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758-F537-4E1B-9D3E-E781DFFC98C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8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FB79-5DD1-4C25-960B-324EFE6830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758-F537-4E1B-9D3E-E781DFFC98C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76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FB79-5DD1-4C25-960B-324EFE6830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758-F537-4E1B-9D3E-E781DFFC98C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37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FB79-5DD1-4C25-960B-324EFE6830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758-F537-4E1B-9D3E-E781DFFC98C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27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FB79-5DD1-4C25-960B-324EFE6830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758-F537-4E1B-9D3E-E781DFFC98C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7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FB79-5DD1-4C25-960B-324EFE6830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758-F537-4E1B-9D3E-E781DFFC98C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89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10896600" y="6381750"/>
            <a:ext cx="960438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FEC01BC-3F2B-453C-A460-CA4967FD10B7}" type="slidenum">
              <a:rPr lang="pl-PL" altLang="pl-PL" sz="1200" smtClean="0">
                <a:solidFill>
                  <a:prstClr val="black"/>
                </a:solidFill>
                <a:latin typeface="Arial" panose="020B0604020202020204" pitchFamily="34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pl-PL" altLang="pl-PL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pole tekstowe 2"/>
          <p:cNvSpPr txBox="1">
            <a:spLocks noChangeArrowheads="1"/>
          </p:cNvSpPr>
          <p:nvPr userDrawn="1"/>
        </p:nvSpPr>
        <p:spPr bwMode="auto">
          <a:xfrm>
            <a:off x="10896600" y="6381750"/>
            <a:ext cx="960438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C06B599-DC74-4625-B32D-635306934C5D}" type="slidenum">
              <a:rPr lang="pl-PL" altLang="pl-PL" sz="1200" smtClean="0">
                <a:solidFill>
                  <a:prstClr val="black"/>
                </a:solidFill>
                <a:latin typeface="Arial" panose="020B0604020202020204" pitchFamily="34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pl-PL" altLang="pl-PL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" name="Obraz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325438"/>
            <a:ext cx="15113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/>
          <p:nvPr userDrawn="1"/>
        </p:nvSpPr>
        <p:spPr>
          <a:xfrm>
            <a:off x="192088" y="188913"/>
            <a:ext cx="2159000" cy="792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pic>
        <p:nvPicPr>
          <p:cNvPr id="7" name="Obraz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236538"/>
            <a:ext cx="19431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0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>
            <a:spLocks noChangeArrowheads="1"/>
          </p:cNvSpPr>
          <p:nvPr userDrawn="1"/>
        </p:nvSpPr>
        <p:spPr bwMode="auto">
          <a:xfrm>
            <a:off x="11064875" y="6524625"/>
            <a:ext cx="960438" cy="231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2386E7A7-DF29-47AA-A43C-15569638E09A}" type="slidenum">
              <a:rPr lang="pl-PL" altLang="pl-PL" sz="900" smtClean="0"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pl-PL" altLang="pl-PL" sz="900" dirty="0">
              <a:latin typeface="Arial" panose="020B0604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325438"/>
            <a:ext cx="15113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 userDrawn="1"/>
        </p:nvSpPr>
        <p:spPr>
          <a:xfrm>
            <a:off x="192088" y="188913"/>
            <a:ext cx="2159000" cy="792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7" name="Obraz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236538"/>
            <a:ext cx="19431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60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>
            <a:spLocks noChangeArrowheads="1"/>
          </p:cNvSpPr>
          <p:nvPr userDrawn="1"/>
        </p:nvSpPr>
        <p:spPr bwMode="auto">
          <a:xfrm>
            <a:off x="11064875" y="6524625"/>
            <a:ext cx="960438" cy="231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2386E7A7-DF29-47AA-A43C-15569638E09A}" type="slidenum">
              <a:rPr lang="pl-PL" altLang="pl-PL" sz="900" smtClean="0"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pl-PL" altLang="pl-PL" sz="900" dirty="0">
              <a:latin typeface="Arial" panose="020B0604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325438"/>
            <a:ext cx="15113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 userDrawn="1"/>
        </p:nvSpPr>
        <p:spPr>
          <a:xfrm>
            <a:off x="192088" y="188913"/>
            <a:ext cx="2159000" cy="792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7" name="Obraz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236538"/>
            <a:ext cx="19431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35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>
            <a:spLocks noChangeArrowheads="1"/>
          </p:cNvSpPr>
          <p:nvPr userDrawn="1"/>
        </p:nvSpPr>
        <p:spPr bwMode="auto">
          <a:xfrm>
            <a:off x="11064875" y="6524625"/>
            <a:ext cx="960438" cy="231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386E7A7-DF29-47AA-A43C-15569638E09A}" type="slidenum">
              <a:rPr lang="pl-PL" altLang="pl-PL" sz="900" smtClean="0">
                <a:solidFill>
                  <a:prstClr val="black"/>
                </a:solidFill>
                <a:latin typeface="Arial" panose="020B0604020202020204" pitchFamily="34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pl-PL" altLang="pl-PL" sz="9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325438"/>
            <a:ext cx="15113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 userDrawn="1"/>
        </p:nvSpPr>
        <p:spPr>
          <a:xfrm>
            <a:off x="192088" y="188913"/>
            <a:ext cx="2159000" cy="792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pic>
        <p:nvPicPr>
          <p:cNvPr id="7" name="Obraz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236538"/>
            <a:ext cx="19431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89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FB79-5DD1-4C25-960B-324EFE6830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758-F537-4E1B-9D3E-E781DFFC98C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29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FB79-5DD1-4C25-960B-324EFE6830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758-F537-4E1B-9D3E-E781DFFC98C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74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FB79-5DD1-4C25-960B-324EFE6830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758-F537-4E1B-9D3E-E781DFFC98C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4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FB79-5DD1-4C25-960B-324EFE6830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758-F537-4E1B-9D3E-E781DFFC98C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7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FB79-5DD1-4C25-960B-324EFE6830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758-F537-4E1B-9D3E-E781DFFC98C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66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FB79-5DD1-4C25-960B-324EFE6830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758-F537-4E1B-9D3E-E781DFFC98C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1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FB79-5DD1-4C25-960B-324EFE6830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758-F537-4E1B-9D3E-E781DFFC98C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10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FB79-5DD1-4C25-960B-324EFE6830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758-F537-4E1B-9D3E-E781DFFC98C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6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FB79-5DD1-4C25-960B-324EFE6830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758-F537-4E1B-9D3E-E781DFFC98C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84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FB79-5DD1-4C25-960B-324EFE6830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758-F537-4E1B-9D3E-E781DFFC98C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9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FB79-5DD1-4C25-960B-324EFE6830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758-F537-4E1B-9D3E-E781DFFC98C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32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FB79-5DD1-4C25-960B-324EFE6830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758-F537-4E1B-9D3E-E781DFFC98C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30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10896600" y="6381750"/>
            <a:ext cx="960438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FEC01BC-3F2B-453C-A460-CA4967FD10B7}" type="slidenum">
              <a:rPr lang="pl-PL" altLang="pl-PL" sz="1200" smtClean="0">
                <a:solidFill>
                  <a:prstClr val="black"/>
                </a:solidFill>
                <a:latin typeface="Arial" panose="020B0604020202020204" pitchFamily="34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pl-PL" altLang="pl-PL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pole tekstowe 2"/>
          <p:cNvSpPr txBox="1">
            <a:spLocks noChangeArrowheads="1"/>
          </p:cNvSpPr>
          <p:nvPr userDrawn="1"/>
        </p:nvSpPr>
        <p:spPr bwMode="auto">
          <a:xfrm>
            <a:off x="10896600" y="6381750"/>
            <a:ext cx="960438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C06B599-DC74-4625-B32D-635306934C5D}" type="slidenum">
              <a:rPr lang="pl-PL" altLang="pl-PL" sz="1200" smtClean="0">
                <a:solidFill>
                  <a:prstClr val="black"/>
                </a:solidFill>
                <a:latin typeface="Arial" panose="020B0604020202020204" pitchFamily="34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pl-PL" altLang="pl-PL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" name="Obraz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325438"/>
            <a:ext cx="15113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/>
          <p:nvPr userDrawn="1"/>
        </p:nvSpPr>
        <p:spPr>
          <a:xfrm>
            <a:off x="192088" y="188913"/>
            <a:ext cx="2159000" cy="792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pic>
        <p:nvPicPr>
          <p:cNvPr id="7" name="Obraz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236538"/>
            <a:ext cx="19431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50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FB79-5DD1-4C25-960B-324EFE6830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758-F537-4E1B-9D3E-E781DFFC98C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45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FB79-5DD1-4C25-960B-324EFE6830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758-F537-4E1B-9D3E-E781DFFC98C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36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FB79-5DD1-4C25-960B-324EFE6830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758-F537-4E1B-9D3E-E781DFFC98C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4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FB79-5DD1-4C25-960B-324EFE6830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758-F537-4E1B-9D3E-E781DFFC98C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04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FB79-5DD1-4C25-960B-324EFE6830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2019-12-11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758-F537-4E1B-9D3E-E781DFFC98C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C2CCE9-C8FD-401B-9257-4184018BB5C1}" type="datetimeFigureOut">
              <a:rPr lang="pl-PL"/>
              <a:pPr>
                <a:defRPr/>
              </a:pPr>
              <a:t>2019-12-11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180D7B4-7BFE-418A-9B98-EA6E34C805B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841" r:id="rId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65AFB79-5DD1-4C25-960B-324EFE6830AB}" type="datetimeFigureOut">
              <a:rPr lang="pl-PL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2019-12-11</a:t>
            </a:fld>
            <a:endParaRPr lang="pl-PL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9A20758-F537-4E1B-9D3E-E781DFFC98C4}" type="slidenum">
              <a:rPr lang="pl-PL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97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65AFB79-5DD1-4C25-960B-324EFE6830AB}" type="datetimeFigureOut">
              <a:rPr lang="pl-PL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2019-12-11</a:t>
            </a:fld>
            <a:endParaRPr lang="pl-PL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9A20758-F537-4E1B-9D3E-E781DFFC98C4}" type="slidenum">
              <a:rPr lang="pl-PL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17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908" r:id="rId13"/>
    <p:sldLayoutId id="2147483909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65AFB79-5DD1-4C25-960B-324EFE6830AB}" type="datetimeFigureOut">
              <a:rPr lang="pl-PL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2019-12-11</a:t>
            </a:fld>
            <a:endParaRPr lang="pl-PL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9A20758-F537-4E1B-9D3E-E781DFFC98C4}" type="slidenum">
              <a:rPr lang="pl-PL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81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plk-sa.pl/typo3temp/_processed_/csm_20151204_113808_685522001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2"/>
          <a:stretch/>
        </p:blipFill>
        <p:spPr bwMode="auto">
          <a:xfrm>
            <a:off x="1464281" y="-4763"/>
            <a:ext cx="1072771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2192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pole tekstowe 5"/>
          <p:cNvSpPr txBox="1">
            <a:spLocks noChangeArrowheads="1"/>
          </p:cNvSpPr>
          <p:nvPr/>
        </p:nvSpPr>
        <p:spPr bwMode="auto">
          <a:xfrm>
            <a:off x="2080143" y="5160734"/>
            <a:ext cx="681282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800" b="1" dirty="0" smtClean="0">
                <a:latin typeface="Arial" panose="020B0604020202020204" pitchFamily="34" charset="0"/>
              </a:rPr>
              <a:t>Realizowane i planowane do realizacji inwestycje kolejowe na terenie województwa warmińsko-mazurskiego</a:t>
            </a:r>
            <a:endParaRPr lang="pl-PL" altLang="pl-PL" sz="2800" b="1" dirty="0">
              <a:latin typeface="Arial" panose="020B0604020202020204" pitchFamily="34" charset="0"/>
            </a:endParaRPr>
          </a:p>
        </p:txBody>
      </p:sp>
      <p:pic>
        <p:nvPicPr>
          <p:cNvPr id="17414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369888"/>
            <a:ext cx="1512888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9405708" y="6204531"/>
            <a:ext cx="253845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1500" dirty="0">
                <a:latin typeface="Arial" panose="020B0604020202020204" pitchFamily="34" charset="0"/>
              </a:rPr>
              <a:t> Olsztyn, 12 grudnia 2019 r.</a:t>
            </a:r>
            <a:endParaRPr lang="pl-PL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58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1340768"/>
            <a:ext cx="10081120" cy="53285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Grupa 11"/>
          <p:cNvGrpSpPr/>
          <p:nvPr/>
        </p:nvGrpSpPr>
        <p:grpSpPr>
          <a:xfrm>
            <a:off x="4496699" y="4428929"/>
            <a:ext cx="2465306" cy="948651"/>
            <a:chOff x="4496699" y="4428929"/>
            <a:chExt cx="2465306" cy="948651"/>
          </a:xfrm>
        </p:grpSpPr>
        <p:sp>
          <p:nvSpPr>
            <p:cNvPr id="10" name="Prostokąt 9"/>
            <p:cNvSpPr/>
            <p:nvPr/>
          </p:nvSpPr>
          <p:spPr>
            <a:xfrm>
              <a:off x="4496699" y="4812426"/>
              <a:ext cx="2465306" cy="565154"/>
            </a:xfrm>
            <a:prstGeom prst="rect">
              <a:avLst/>
            </a:prstGeom>
            <a:solidFill>
              <a:srgbClr val="FFCCCC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200" dirty="0">
                  <a:solidFill>
                    <a:schemeClr val="tx1"/>
                  </a:solidFill>
                </a:rPr>
                <a:t>Olsztyn Główny – Szczytno – Ełk </a:t>
              </a:r>
            </a:p>
            <a:p>
              <a:pPr algn="ctr"/>
              <a:r>
                <a:rPr lang="pl-PL" sz="1200" dirty="0">
                  <a:solidFill>
                    <a:schemeClr val="tx1"/>
                  </a:solidFill>
                </a:rPr>
                <a:t>z </a:t>
              </a:r>
              <a:r>
                <a:rPr lang="pl-PL" sz="1200" b="1" dirty="0">
                  <a:solidFill>
                    <a:schemeClr val="tx1"/>
                  </a:solidFill>
                </a:rPr>
                <a:t>3h </a:t>
              </a:r>
              <a:r>
                <a:rPr lang="pl-PL" sz="1200" b="1" dirty="0" smtClean="0">
                  <a:solidFill>
                    <a:schemeClr val="tx1"/>
                  </a:solidFill>
                </a:rPr>
                <a:t>36 </a:t>
              </a:r>
              <a:r>
                <a:rPr lang="pl-PL" sz="1200" b="1" dirty="0">
                  <a:solidFill>
                    <a:schemeClr val="tx1"/>
                  </a:solidFill>
                </a:rPr>
                <a:t>min </a:t>
              </a:r>
              <a:r>
                <a:rPr lang="pl-PL" sz="1200" dirty="0">
                  <a:solidFill>
                    <a:schemeClr val="tx1"/>
                  </a:solidFill>
                </a:rPr>
                <a:t>do ok. </a:t>
              </a:r>
              <a:r>
                <a:rPr lang="pl-PL" sz="1200" b="1" dirty="0">
                  <a:solidFill>
                    <a:schemeClr val="tx1"/>
                  </a:solidFill>
                </a:rPr>
                <a:t>2h </a:t>
              </a:r>
              <a:r>
                <a:rPr lang="pl-PL" sz="1200" b="1" dirty="0" smtClean="0">
                  <a:solidFill>
                    <a:schemeClr val="tx1"/>
                  </a:solidFill>
                </a:rPr>
                <a:t>25 </a:t>
              </a:r>
              <a:r>
                <a:rPr lang="pl-PL" sz="1200" b="1" dirty="0">
                  <a:solidFill>
                    <a:schemeClr val="tx1"/>
                  </a:solidFill>
                </a:rPr>
                <a:t>min</a:t>
              </a:r>
              <a:endParaRPr lang="pl-PL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5" name="Łącznik prosty ze strzałką 4"/>
            <p:cNvCxnSpPr>
              <a:stCxn id="10" idx="0"/>
            </p:cNvCxnSpPr>
            <p:nvPr/>
          </p:nvCxnSpPr>
          <p:spPr>
            <a:xfrm flipH="1" flipV="1">
              <a:off x="5564998" y="4428929"/>
              <a:ext cx="164354" cy="38349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upa 7"/>
          <p:cNvGrpSpPr/>
          <p:nvPr/>
        </p:nvGrpSpPr>
        <p:grpSpPr>
          <a:xfrm>
            <a:off x="1186990" y="4428929"/>
            <a:ext cx="2816648" cy="805194"/>
            <a:chOff x="1186990" y="4428929"/>
            <a:chExt cx="2816648" cy="805194"/>
          </a:xfrm>
        </p:grpSpPr>
        <p:sp>
          <p:nvSpPr>
            <p:cNvPr id="15" name="Prostokąt 14"/>
            <p:cNvSpPr/>
            <p:nvPr/>
          </p:nvSpPr>
          <p:spPr>
            <a:xfrm>
              <a:off x="1186990" y="4668969"/>
              <a:ext cx="2346224" cy="565154"/>
            </a:xfrm>
            <a:prstGeom prst="rect">
              <a:avLst/>
            </a:prstGeom>
            <a:solidFill>
              <a:srgbClr val="CCFFCC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200" dirty="0">
                  <a:solidFill>
                    <a:schemeClr val="tx1"/>
                  </a:solidFill>
                </a:rPr>
                <a:t>Działdowo – Olsztyn Główny, </a:t>
              </a:r>
            </a:p>
            <a:p>
              <a:pPr algn="ctr"/>
              <a:r>
                <a:rPr lang="pl-PL" sz="1200" dirty="0">
                  <a:solidFill>
                    <a:schemeClr val="tx1"/>
                  </a:solidFill>
                </a:rPr>
                <a:t>z </a:t>
              </a:r>
              <a:r>
                <a:rPr lang="pl-PL" sz="1200" b="1" dirty="0">
                  <a:solidFill>
                    <a:schemeClr val="tx1"/>
                  </a:solidFill>
                </a:rPr>
                <a:t>1h </a:t>
              </a:r>
              <a:r>
                <a:rPr lang="pl-PL" sz="1200" b="1" dirty="0" smtClean="0">
                  <a:solidFill>
                    <a:schemeClr val="tx1"/>
                  </a:solidFill>
                </a:rPr>
                <a:t>7 </a:t>
              </a:r>
              <a:r>
                <a:rPr lang="pl-PL" sz="1200" b="1" dirty="0">
                  <a:solidFill>
                    <a:schemeClr val="tx1"/>
                  </a:solidFill>
                </a:rPr>
                <a:t>min</a:t>
              </a:r>
              <a:r>
                <a:rPr lang="pl-PL" sz="1200" dirty="0">
                  <a:solidFill>
                    <a:schemeClr val="tx1"/>
                  </a:solidFill>
                </a:rPr>
                <a:t> do ok. </a:t>
              </a:r>
              <a:r>
                <a:rPr lang="pl-PL" sz="1200" b="1" dirty="0" smtClean="0">
                  <a:solidFill>
                    <a:schemeClr val="tx1"/>
                  </a:solidFill>
                </a:rPr>
                <a:t>59 min</a:t>
              </a:r>
              <a:endParaRPr lang="pl-PL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Łącznik prosty ze strzałką 15"/>
            <p:cNvCxnSpPr>
              <a:stCxn id="15" idx="0"/>
            </p:cNvCxnSpPr>
            <p:nvPr/>
          </p:nvCxnSpPr>
          <p:spPr>
            <a:xfrm flipV="1">
              <a:off x="2360102" y="4428929"/>
              <a:ext cx="1643536" cy="24004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upa 5"/>
          <p:cNvGrpSpPr/>
          <p:nvPr/>
        </p:nvGrpSpPr>
        <p:grpSpPr>
          <a:xfrm>
            <a:off x="1127448" y="3239766"/>
            <a:ext cx="2465306" cy="849429"/>
            <a:chOff x="1127448" y="3239766"/>
            <a:chExt cx="2465306" cy="849429"/>
          </a:xfrm>
        </p:grpSpPr>
        <p:sp>
          <p:nvSpPr>
            <p:cNvPr id="7" name="Prostokąt 6"/>
            <p:cNvSpPr/>
            <p:nvPr/>
          </p:nvSpPr>
          <p:spPr>
            <a:xfrm>
              <a:off x="1127448" y="3239766"/>
              <a:ext cx="2465306" cy="5651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200" dirty="0">
                  <a:solidFill>
                    <a:schemeClr val="tx1"/>
                  </a:solidFill>
                </a:rPr>
                <a:t>Iława Główna – Olsztyn Główny, </a:t>
              </a:r>
            </a:p>
            <a:p>
              <a:pPr algn="ctr"/>
              <a:r>
                <a:rPr lang="pl-PL" sz="1200" dirty="0">
                  <a:solidFill>
                    <a:schemeClr val="tx1"/>
                  </a:solidFill>
                </a:rPr>
                <a:t>z </a:t>
              </a:r>
              <a:r>
                <a:rPr lang="pl-PL" sz="1200" b="1" dirty="0" smtClean="0">
                  <a:solidFill>
                    <a:schemeClr val="tx1"/>
                  </a:solidFill>
                </a:rPr>
                <a:t>52 </a:t>
              </a:r>
              <a:r>
                <a:rPr lang="pl-PL" sz="1200" b="1" dirty="0">
                  <a:solidFill>
                    <a:schemeClr val="tx1"/>
                  </a:solidFill>
                </a:rPr>
                <a:t>min </a:t>
              </a:r>
              <a:r>
                <a:rPr lang="pl-PL" sz="1200" dirty="0">
                  <a:solidFill>
                    <a:schemeClr val="tx1"/>
                  </a:solidFill>
                </a:rPr>
                <a:t>do ok. </a:t>
              </a:r>
              <a:r>
                <a:rPr lang="pl-PL" sz="1200" b="1" dirty="0">
                  <a:solidFill>
                    <a:schemeClr val="tx1"/>
                  </a:solidFill>
                </a:rPr>
                <a:t>44 min</a:t>
              </a:r>
              <a:endParaRPr lang="pl-PL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Łącznik prosty ze strzałką 21"/>
            <p:cNvCxnSpPr/>
            <p:nvPr/>
          </p:nvCxnSpPr>
          <p:spPr>
            <a:xfrm>
              <a:off x="2360100" y="3819541"/>
              <a:ext cx="493061" cy="26965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upa 3"/>
          <p:cNvGrpSpPr/>
          <p:nvPr/>
        </p:nvGrpSpPr>
        <p:grpSpPr>
          <a:xfrm>
            <a:off x="1384721" y="2027025"/>
            <a:ext cx="2783270" cy="1212742"/>
            <a:chOff x="1384721" y="2027025"/>
            <a:chExt cx="2783270" cy="1212742"/>
          </a:xfrm>
        </p:grpSpPr>
        <p:sp>
          <p:nvSpPr>
            <p:cNvPr id="11" name="Prostokąt 10"/>
            <p:cNvSpPr/>
            <p:nvPr/>
          </p:nvSpPr>
          <p:spPr>
            <a:xfrm>
              <a:off x="1384721" y="2027025"/>
              <a:ext cx="2043679" cy="928467"/>
            </a:xfrm>
            <a:prstGeom prst="rect">
              <a:avLst/>
            </a:prstGeom>
            <a:solidFill>
              <a:srgbClr val="CCCCFF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200" dirty="0">
                  <a:solidFill>
                    <a:schemeClr val="tx1"/>
                  </a:solidFill>
                </a:rPr>
                <a:t>Olsztyn Główny</a:t>
              </a:r>
              <a:r>
                <a:rPr lang="pl-PL" sz="1200" dirty="0" smtClean="0">
                  <a:solidFill>
                    <a:schemeClr val="tx1"/>
                  </a:solidFill>
                </a:rPr>
                <a:t> </a:t>
              </a:r>
              <a:r>
                <a:rPr lang="pl-PL" sz="1200" dirty="0">
                  <a:solidFill>
                    <a:schemeClr val="tx1"/>
                  </a:solidFill>
                </a:rPr>
                <a:t>– </a:t>
              </a:r>
              <a:r>
                <a:rPr lang="pl-PL" sz="1200" dirty="0" smtClean="0">
                  <a:solidFill>
                    <a:schemeClr val="tx1"/>
                  </a:solidFill>
                </a:rPr>
                <a:t>Gutkowo - Dobre Miasto, </a:t>
              </a:r>
              <a:endParaRPr lang="pl-PL" sz="1200" dirty="0">
                <a:solidFill>
                  <a:schemeClr val="tx1"/>
                </a:solidFill>
              </a:endParaRPr>
            </a:p>
            <a:p>
              <a:pPr algn="ctr"/>
              <a:r>
                <a:rPr lang="pl-PL" sz="1200" dirty="0">
                  <a:solidFill>
                    <a:schemeClr val="tx1"/>
                  </a:solidFill>
                </a:rPr>
                <a:t>z </a:t>
              </a:r>
              <a:r>
                <a:rPr lang="pl-PL" sz="1200" b="1" dirty="0" smtClean="0">
                  <a:solidFill>
                    <a:schemeClr val="tx1"/>
                  </a:solidFill>
                </a:rPr>
                <a:t>47 </a:t>
              </a:r>
              <a:r>
                <a:rPr lang="pl-PL" sz="1200" b="1" dirty="0">
                  <a:solidFill>
                    <a:schemeClr val="tx1"/>
                  </a:solidFill>
                </a:rPr>
                <a:t>min </a:t>
              </a:r>
              <a:r>
                <a:rPr lang="pl-PL" sz="1200" dirty="0">
                  <a:solidFill>
                    <a:schemeClr val="tx1"/>
                  </a:solidFill>
                </a:rPr>
                <a:t>do ok:</a:t>
              </a:r>
            </a:p>
            <a:p>
              <a:pPr algn="ctr"/>
              <a:r>
                <a:rPr lang="pl-PL" sz="1200" b="1" dirty="0" smtClean="0">
                  <a:solidFill>
                    <a:schemeClr val="tx1"/>
                  </a:solidFill>
                </a:rPr>
                <a:t>39 </a:t>
              </a:r>
              <a:r>
                <a:rPr lang="pl-PL" sz="1200" b="1" dirty="0">
                  <a:solidFill>
                    <a:schemeClr val="tx1"/>
                  </a:solidFill>
                </a:rPr>
                <a:t>min </a:t>
              </a:r>
            </a:p>
          </p:txBody>
        </p:sp>
        <p:cxnSp>
          <p:nvCxnSpPr>
            <p:cNvPr id="25" name="Łącznik prosty ze strzałką 24"/>
            <p:cNvCxnSpPr>
              <a:stCxn id="11" idx="3"/>
            </p:cNvCxnSpPr>
            <p:nvPr/>
          </p:nvCxnSpPr>
          <p:spPr>
            <a:xfrm>
              <a:off x="3428399" y="2491259"/>
              <a:ext cx="739592" cy="74850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upa 18"/>
          <p:cNvGrpSpPr/>
          <p:nvPr/>
        </p:nvGrpSpPr>
        <p:grpSpPr>
          <a:xfrm>
            <a:off x="3868710" y="1461871"/>
            <a:ext cx="2383129" cy="746811"/>
            <a:chOff x="3868710" y="1461871"/>
            <a:chExt cx="2383129" cy="746811"/>
          </a:xfrm>
        </p:grpSpPr>
        <p:sp>
          <p:nvSpPr>
            <p:cNvPr id="9" name="Prostokąt 8"/>
            <p:cNvSpPr/>
            <p:nvPr/>
          </p:nvSpPr>
          <p:spPr>
            <a:xfrm>
              <a:off x="3868710" y="1461871"/>
              <a:ext cx="2383129" cy="565154"/>
            </a:xfrm>
            <a:prstGeom prst="rect">
              <a:avLst/>
            </a:prstGeom>
            <a:solidFill>
              <a:srgbClr val="CCECFF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200" dirty="0">
                  <a:solidFill>
                    <a:schemeClr val="tx1"/>
                  </a:solidFill>
                </a:rPr>
                <a:t>Olsztyn Główny – Korsze – Ełk </a:t>
              </a:r>
            </a:p>
            <a:p>
              <a:pPr algn="ctr"/>
              <a:r>
                <a:rPr lang="pl-PL" sz="1200" dirty="0">
                  <a:solidFill>
                    <a:schemeClr val="tx1"/>
                  </a:solidFill>
                </a:rPr>
                <a:t>z </a:t>
              </a:r>
              <a:r>
                <a:rPr lang="pl-PL" sz="1200" b="1" dirty="0">
                  <a:solidFill>
                    <a:schemeClr val="tx1"/>
                  </a:solidFill>
                </a:rPr>
                <a:t>2h </a:t>
              </a:r>
              <a:r>
                <a:rPr lang="pl-PL" sz="1200" b="1" dirty="0" smtClean="0">
                  <a:solidFill>
                    <a:schemeClr val="tx1"/>
                  </a:solidFill>
                </a:rPr>
                <a:t>12 </a:t>
              </a:r>
              <a:r>
                <a:rPr lang="pl-PL" sz="1200" b="1" dirty="0">
                  <a:solidFill>
                    <a:schemeClr val="tx1"/>
                  </a:solidFill>
                </a:rPr>
                <a:t>min </a:t>
              </a:r>
              <a:r>
                <a:rPr lang="pl-PL" sz="1200" dirty="0">
                  <a:solidFill>
                    <a:schemeClr val="tx1"/>
                  </a:solidFill>
                </a:rPr>
                <a:t>do ok. </a:t>
              </a:r>
              <a:r>
                <a:rPr lang="pl-PL" sz="1200" b="1" dirty="0">
                  <a:solidFill>
                    <a:schemeClr val="tx1"/>
                  </a:solidFill>
                </a:rPr>
                <a:t>1h </a:t>
              </a:r>
              <a:r>
                <a:rPr lang="pl-PL" sz="1200" b="1" dirty="0" smtClean="0">
                  <a:solidFill>
                    <a:schemeClr val="tx1"/>
                  </a:solidFill>
                </a:rPr>
                <a:t>41 </a:t>
              </a:r>
              <a:r>
                <a:rPr lang="pl-PL" sz="1200" b="1" dirty="0">
                  <a:solidFill>
                    <a:schemeClr val="tx1"/>
                  </a:solidFill>
                </a:rPr>
                <a:t>min</a:t>
              </a:r>
              <a:r>
                <a:rPr lang="pl-PL" sz="1200" dirty="0">
                  <a:solidFill>
                    <a:schemeClr val="tx1"/>
                  </a:solidFill>
                </a:rPr>
                <a:t> </a:t>
              </a:r>
            </a:p>
          </p:txBody>
        </p:sp>
        <p:cxnSp>
          <p:nvCxnSpPr>
            <p:cNvPr id="28" name="Łącznik prosty ze strzałką 27"/>
            <p:cNvCxnSpPr>
              <a:stCxn id="9" idx="2"/>
            </p:cNvCxnSpPr>
            <p:nvPr/>
          </p:nvCxnSpPr>
          <p:spPr>
            <a:xfrm>
              <a:off x="5060276" y="2027025"/>
              <a:ext cx="669077" cy="18165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upa 19"/>
          <p:cNvGrpSpPr/>
          <p:nvPr/>
        </p:nvGrpSpPr>
        <p:grpSpPr>
          <a:xfrm>
            <a:off x="6736996" y="1663713"/>
            <a:ext cx="2155588" cy="1087231"/>
            <a:chOff x="6736996" y="1663713"/>
            <a:chExt cx="2155588" cy="1087231"/>
          </a:xfrm>
        </p:grpSpPr>
        <p:sp>
          <p:nvSpPr>
            <p:cNvPr id="14" name="Prostokąt 13"/>
            <p:cNvSpPr/>
            <p:nvPr/>
          </p:nvSpPr>
          <p:spPr>
            <a:xfrm>
              <a:off x="6736996" y="1663713"/>
              <a:ext cx="2155588" cy="595430"/>
            </a:xfrm>
            <a:prstGeom prst="rect">
              <a:avLst/>
            </a:prstGeom>
            <a:solidFill>
              <a:srgbClr val="CCECFF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200" dirty="0">
                  <a:solidFill>
                    <a:schemeClr val="tx1"/>
                  </a:solidFill>
                </a:rPr>
                <a:t>Korsze – Ełk </a:t>
              </a:r>
            </a:p>
            <a:p>
              <a:pPr algn="ctr"/>
              <a:r>
                <a:rPr lang="pl-PL" sz="1200" dirty="0">
                  <a:solidFill>
                    <a:schemeClr val="tx1"/>
                  </a:solidFill>
                </a:rPr>
                <a:t>z</a:t>
              </a:r>
              <a:r>
                <a:rPr lang="pl-PL" sz="1200" b="1" dirty="0">
                  <a:solidFill>
                    <a:schemeClr val="tx1"/>
                  </a:solidFill>
                </a:rPr>
                <a:t> 1h </a:t>
              </a:r>
              <a:r>
                <a:rPr lang="pl-PL" sz="1200" b="1" dirty="0" smtClean="0">
                  <a:solidFill>
                    <a:schemeClr val="tx1"/>
                  </a:solidFill>
                </a:rPr>
                <a:t>25 </a:t>
              </a:r>
              <a:r>
                <a:rPr lang="pl-PL" sz="1200" b="1" dirty="0">
                  <a:solidFill>
                    <a:schemeClr val="tx1"/>
                  </a:solidFill>
                </a:rPr>
                <a:t>min</a:t>
              </a:r>
              <a:r>
                <a:rPr lang="pl-PL" sz="1200" dirty="0">
                  <a:solidFill>
                    <a:schemeClr val="tx1"/>
                  </a:solidFill>
                </a:rPr>
                <a:t> do ok. </a:t>
              </a:r>
              <a:r>
                <a:rPr lang="pl-PL" sz="1200" b="1" dirty="0">
                  <a:solidFill>
                    <a:schemeClr val="tx1"/>
                  </a:solidFill>
                </a:rPr>
                <a:t>1h </a:t>
              </a:r>
              <a:endParaRPr lang="pl-PL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34" name="Łącznik prosty ze strzałką 33"/>
            <p:cNvCxnSpPr/>
            <p:nvPr/>
          </p:nvCxnSpPr>
          <p:spPr>
            <a:xfrm flipH="1">
              <a:off x="7701597" y="2259142"/>
              <a:ext cx="113191" cy="49180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upa 16"/>
          <p:cNvGrpSpPr/>
          <p:nvPr/>
        </p:nvGrpSpPr>
        <p:grpSpPr>
          <a:xfrm>
            <a:off x="7242857" y="4166538"/>
            <a:ext cx="1725714" cy="1211042"/>
            <a:chOff x="7242857" y="4166538"/>
            <a:chExt cx="1725714" cy="1211042"/>
          </a:xfrm>
        </p:grpSpPr>
        <p:sp>
          <p:nvSpPr>
            <p:cNvPr id="13" name="Prostokąt 12"/>
            <p:cNvSpPr/>
            <p:nvPr/>
          </p:nvSpPr>
          <p:spPr>
            <a:xfrm>
              <a:off x="7242857" y="4691321"/>
              <a:ext cx="1725714" cy="686259"/>
            </a:xfrm>
            <a:prstGeom prst="rect">
              <a:avLst/>
            </a:prstGeom>
            <a:solidFill>
              <a:srgbClr val="FFCCCC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200" dirty="0">
                  <a:solidFill>
                    <a:schemeClr val="tx1"/>
                  </a:solidFill>
                </a:rPr>
                <a:t>Szczytno – Ełk </a:t>
              </a:r>
            </a:p>
            <a:p>
              <a:pPr algn="ctr"/>
              <a:r>
                <a:rPr lang="pl-PL" sz="1200" dirty="0">
                  <a:solidFill>
                    <a:schemeClr val="tx1"/>
                  </a:solidFill>
                </a:rPr>
                <a:t>z </a:t>
              </a:r>
              <a:r>
                <a:rPr lang="pl-PL" sz="1200" b="1" dirty="0">
                  <a:solidFill>
                    <a:schemeClr val="tx1"/>
                  </a:solidFill>
                </a:rPr>
                <a:t>2h </a:t>
              </a:r>
              <a:r>
                <a:rPr lang="pl-PL" sz="1200" b="1" dirty="0" smtClean="0">
                  <a:solidFill>
                    <a:schemeClr val="tx1"/>
                  </a:solidFill>
                </a:rPr>
                <a:t>55 </a:t>
              </a:r>
              <a:r>
                <a:rPr lang="pl-PL" sz="1200" b="1" dirty="0">
                  <a:solidFill>
                    <a:schemeClr val="tx1"/>
                  </a:solidFill>
                </a:rPr>
                <a:t>min</a:t>
              </a:r>
              <a:r>
                <a:rPr lang="pl-PL" sz="1200" dirty="0">
                  <a:solidFill>
                    <a:schemeClr val="tx1"/>
                  </a:solidFill>
                </a:rPr>
                <a:t> do ok. </a:t>
              </a:r>
              <a:r>
                <a:rPr lang="pl-PL" sz="1200" b="1" dirty="0">
                  <a:solidFill>
                    <a:schemeClr val="tx1"/>
                  </a:solidFill>
                </a:rPr>
                <a:t>1h </a:t>
              </a:r>
              <a:r>
                <a:rPr lang="pl-PL" sz="1200" b="1" dirty="0" smtClean="0">
                  <a:solidFill>
                    <a:schemeClr val="tx1"/>
                  </a:solidFill>
                </a:rPr>
                <a:t>43 </a:t>
              </a:r>
              <a:r>
                <a:rPr lang="pl-PL" sz="1200" b="1" dirty="0">
                  <a:solidFill>
                    <a:schemeClr val="tx1"/>
                  </a:solidFill>
                </a:rPr>
                <a:t>min</a:t>
              </a:r>
              <a:endParaRPr lang="pl-PL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37" name="Łącznik prosty ze strzałką 36"/>
            <p:cNvCxnSpPr>
              <a:stCxn id="13" idx="0"/>
            </p:cNvCxnSpPr>
            <p:nvPr/>
          </p:nvCxnSpPr>
          <p:spPr>
            <a:xfrm flipH="1" flipV="1">
              <a:off x="7758192" y="4166538"/>
              <a:ext cx="347522" cy="52478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pole tekstowe 5"/>
          <p:cNvSpPr txBox="1">
            <a:spLocks noChangeArrowheads="1"/>
          </p:cNvSpPr>
          <p:nvPr/>
        </p:nvSpPr>
        <p:spPr bwMode="auto">
          <a:xfrm>
            <a:off x="2985283" y="41982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</a:rPr>
              <a:t>Efekty realizowanych inwestycji</a:t>
            </a:r>
          </a:p>
        </p:txBody>
      </p:sp>
    </p:spTree>
    <p:extLst>
      <p:ext uri="{BB962C8B-B14F-4D97-AF65-F5344CB8AC3E}">
        <p14:creationId xmlns:p14="http://schemas.microsoft.com/office/powerpoint/2010/main" val="266848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plk-sa.pl/typo3temp/_processed_/csm_20151204_113808_685522001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2"/>
          <a:stretch/>
        </p:blipFill>
        <p:spPr bwMode="auto">
          <a:xfrm>
            <a:off x="1464281" y="-4763"/>
            <a:ext cx="1072771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2192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pole tekstowe 5"/>
          <p:cNvSpPr txBox="1">
            <a:spLocks noChangeArrowheads="1"/>
          </p:cNvSpPr>
          <p:nvPr/>
        </p:nvSpPr>
        <p:spPr bwMode="auto">
          <a:xfrm>
            <a:off x="2333841" y="5710918"/>
            <a:ext cx="68128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800" b="1" dirty="0" smtClean="0">
                <a:latin typeface="Arial" panose="020B0604020202020204" pitchFamily="34" charset="0"/>
              </a:rPr>
              <a:t>Dziękuję za uwagę</a:t>
            </a:r>
            <a:endParaRPr lang="pl-PL" altLang="pl-PL" sz="2800" b="1" dirty="0">
              <a:latin typeface="Arial" panose="020B0604020202020204" pitchFamily="34" charset="0"/>
            </a:endParaRPr>
          </a:p>
        </p:txBody>
      </p:sp>
      <p:pic>
        <p:nvPicPr>
          <p:cNvPr id="17414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369888"/>
            <a:ext cx="1512888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36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stopki 1"/>
          <p:cNvSpPr txBox="1">
            <a:spLocks/>
          </p:cNvSpPr>
          <p:nvPr/>
        </p:nvSpPr>
        <p:spPr>
          <a:xfrm>
            <a:off x="3025634" y="6614615"/>
            <a:ext cx="6041607" cy="316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l-PL" dirty="0">
                <a:solidFill>
                  <a:prstClr val="black"/>
                </a:solidFill>
                <a:latin typeface="Arial"/>
              </a:rPr>
              <a:t>Źródło: Opracowanie PLK-IBP na podstawie danych z EPM </a:t>
            </a:r>
            <a:r>
              <a:rPr lang="pl-PL" dirty="0" smtClean="0">
                <a:solidFill>
                  <a:prstClr val="black"/>
                </a:solidFill>
                <a:latin typeface="Arial"/>
              </a:rPr>
              <a:t>( stan </a:t>
            </a:r>
            <a:r>
              <a:rPr lang="pl-PL" dirty="0">
                <a:solidFill>
                  <a:prstClr val="black"/>
                </a:solidFill>
                <a:latin typeface="Arial"/>
              </a:rPr>
              <a:t>na </a:t>
            </a:r>
            <a:r>
              <a:rPr lang="pl-PL" dirty="0" smtClean="0">
                <a:solidFill>
                  <a:prstClr val="black"/>
                </a:solidFill>
                <a:latin typeface="Arial"/>
              </a:rPr>
              <a:t>30.11.2019 </a:t>
            </a:r>
            <a:r>
              <a:rPr lang="pl-PL" dirty="0">
                <a:solidFill>
                  <a:prstClr val="black"/>
                </a:solidFill>
                <a:latin typeface="Arial"/>
              </a:rPr>
              <a:t>r.)</a:t>
            </a:r>
          </a:p>
        </p:txBody>
      </p:sp>
      <p:sp>
        <p:nvSpPr>
          <p:cNvPr id="15" name="Symbol zastępczy stopki 1"/>
          <p:cNvSpPr txBox="1">
            <a:spLocks/>
          </p:cNvSpPr>
          <p:nvPr/>
        </p:nvSpPr>
        <p:spPr>
          <a:xfrm>
            <a:off x="1558546" y="6236684"/>
            <a:ext cx="5880427" cy="221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pl-PL" altLang="pl-PL" sz="1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28" name="Grupa 27"/>
          <p:cNvGrpSpPr/>
          <p:nvPr/>
        </p:nvGrpSpPr>
        <p:grpSpPr>
          <a:xfrm>
            <a:off x="630769" y="1233159"/>
            <a:ext cx="3696997" cy="5476732"/>
            <a:chOff x="630769" y="1233159"/>
            <a:chExt cx="3696997" cy="5476732"/>
          </a:xfrm>
        </p:grpSpPr>
        <p:sp>
          <p:nvSpPr>
            <p:cNvPr id="4" name="pole tekstowe 3"/>
            <p:cNvSpPr txBox="1"/>
            <p:nvPr/>
          </p:nvSpPr>
          <p:spPr>
            <a:xfrm>
              <a:off x="630769" y="1950929"/>
              <a:ext cx="1355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pl-PL" sz="1200" b="1" dirty="0">
                  <a:solidFill>
                    <a:srgbClr val="002060"/>
                  </a:solidFill>
                  <a:latin typeface="Arial" panose="020B0604020202020204" pitchFamily="34" charset="0"/>
                  <a:cs typeface="+mn-cs"/>
                </a:rPr>
                <a:t>kwiecień 2016</a:t>
              </a: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2059972" y="4950012"/>
              <a:ext cx="1736330" cy="1759879"/>
              <a:chOff x="963462" y="5301208"/>
              <a:chExt cx="1736330" cy="1759879"/>
            </a:xfrm>
          </p:grpSpPr>
          <p:sp>
            <p:nvSpPr>
              <p:cNvPr id="7" name="pole tekstowe 6"/>
              <p:cNvSpPr txBox="1"/>
              <p:nvPr/>
            </p:nvSpPr>
            <p:spPr>
              <a:xfrm>
                <a:off x="971600" y="5301208"/>
                <a:ext cx="1728192" cy="215444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l-PL" sz="8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+mn-cs"/>
                  </a:rPr>
                  <a:t>zakończone: 3,0 mld PLN</a:t>
                </a:r>
              </a:p>
            </p:txBody>
          </p:sp>
          <p:sp>
            <p:nvSpPr>
              <p:cNvPr id="8" name="pole tekstowe 7"/>
              <p:cNvSpPr txBox="1"/>
              <p:nvPr/>
            </p:nvSpPr>
            <p:spPr>
              <a:xfrm>
                <a:off x="971600" y="5586601"/>
                <a:ext cx="1728192" cy="215444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l-PL" sz="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+mn-cs"/>
                  </a:rPr>
                  <a:t>w realizacji: 8,3 mld PLN</a:t>
                </a:r>
              </a:p>
            </p:txBody>
          </p:sp>
          <p:sp>
            <p:nvSpPr>
              <p:cNvPr id="9" name="pole tekstowe 8"/>
              <p:cNvSpPr txBox="1"/>
              <p:nvPr/>
            </p:nvSpPr>
            <p:spPr>
              <a:xfrm>
                <a:off x="971600" y="5878989"/>
                <a:ext cx="1728192" cy="338554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l-PL" sz="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+mn-cs"/>
                  </a:rPr>
                  <a:t>projekty UE – w realizacji dok. projektowa: 11,4 mld PLN</a:t>
                </a:r>
              </a:p>
            </p:txBody>
          </p:sp>
          <p:sp>
            <p:nvSpPr>
              <p:cNvPr id="10" name="pole tekstowe 9"/>
              <p:cNvSpPr txBox="1"/>
              <p:nvPr/>
            </p:nvSpPr>
            <p:spPr>
              <a:xfrm>
                <a:off x="971599" y="6294487"/>
                <a:ext cx="1728192" cy="215444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l-PL" sz="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+mn-cs"/>
                  </a:rPr>
                  <a:t>przetargi w toku: 16,3 mld PLN</a:t>
                </a:r>
              </a:p>
            </p:txBody>
          </p:sp>
          <p:sp>
            <p:nvSpPr>
              <p:cNvPr id="11" name="pole tekstowe 10"/>
              <p:cNvSpPr txBox="1"/>
              <p:nvPr/>
            </p:nvSpPr>
            <p:spPr>
              <a:xfrm>
                <a:off x="963462" y="6845643"/>
                <a:ext cx="1728192" cy="21544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l-PL" sz="8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+mn-cs"/>
                  </a:rPr>
                  <a:t>planowane: 23,5 mld PLN</a:t>
                </a:r>
              </a:p>
            </p:txBody>
          </p:sp>
          <p:sp>
            <p:nvSpPr>
              <p:cNvPr id="12" name="pole tekstowe 11"/>
              <p:cNvSpPr txBox="1"/>
              <p:nvPr/>
            </p:nvSpPr>
            <p:spPr>
              <a:xfrm>
                <a:off x="971599" y="6570065"/>
                <a:ext cx="1728192" cy="215444"/>
              </a:xfrm>
              <a:prstGeom prst="rect">
                <a:avLst/>
              </a:prstGeom>
              <a:pattFill prst="ltDnDiag">
                <a:fgClr>
                  <a:srgbClr val="CF0808"/>
                </a:fgClr>
                <a:bgClr>
                  <a:srgbClr val="FC5454"/>
                </a:bgClr>
              </a:pattFill>
              <a:ln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l-PL" sz="8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+mn-cs"/>
                  </a:rPr>
                  <a:t>budżet: 3,9 mld PLN</a:t>
                </a:r>
              </a:p>
            </p:txBody>
          </p:sp>
        </p:grpSp>
        <p:grpSp>
          <p:nvGrpSpPr>
            <p:cNvPr id="16" name="Grupa 15"/>
            <p:cNvGrpSpPr/>
            <p:nvPr/>
          </p:nvGrpSpPr>
          <p:grpSpPr>
            <a:xfrm>
              <a:off x="1664380" y="1233159"/>
              <a:ext cx="2663386" cy="562566"/>
              <a:chOff x="222332" y="1101315"/>
              <a:chExt cx="3782227" cy="758643"/>
            </a:xfrm>
          </p:grpSpPr>
          <p:sp>
            <p:nvSpPr>
              <p:cNvPr id="17" name="Prostokąt zaokrąglony 16"/>
              <p:cNvSpPr/>
              <p:nvPr/>
            </p:nvSpPr>
            <p:spPr>
              <a:xfrm>
                <a:off x="1196247" y="1101315"/>
                <a:ext cx="2808312" cy="758643"/>
              </a:xfrm>
              <a:prstGeom prst="round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1200" kern="0" dirty="0" smtClean="0">
                  <a:solidFill>
                    <a:prstClr val="white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8" name="Prostokąt zaokrąglony 17"/>
              <p:cNvSpPr/>
              <p:nvPr/>
            </p:nvSpPr>
            <p:spPr>
              <a:xfrm>
                <a:off x="284664" y="1101316"/>
                <a:ext cx="2524306" cy="758641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1200" kern="0" dirty="0" smtClean="0">
                  <a:solidFill>
                    <a:prstClr val="white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9" name="pole tekstowe 13"/>
              <p:cNvSpPr txBox="1"/>
              <p:nvPr/>
            </p:nvSpPr>
            <p:spPr>
              <a:xfrm>
                <a:off x="222332" y="1130390"/>
                <a:ext cx="2489200" cy="715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r>
                  <a:rPr lang="pl-PL" sz="1050" b="1" dirty="0">
                    <a:solidFill>
                      <a:srgbClr val="002060"/>
                    </a:solidFill>
                    <a:latin typeface="Arial" panose="020B0604020202020204" pitchFamily="34" charset="0"/>
                  </a:rPr>
                  <a:t>Wartość programu KPK </a:t>
                </a:r>
              </a:p>
              <a:p>
                <a:pPr algn="ctr">
                  <a:defRPr/>
                </a:pPr>
                <a:r>
                  <a:rPr lang="pl-PL" sz="900" b="1" dirty="0">
                    <a:solidFill>
                      <a:srgbClr val="002060"/>
                    </a:solidFill>
                    <a:latin typeface="Arial" panose="020B0604020202020204" pitchFamily="34" charset="0"/>
                  </a:rPr>
                  <a:t>(aktualizacja KPK przyjęta Uchwałą RM z VI 2018 r.): </a:t>
                </a:r>
              </a:p>
            </p:txBody>
          </p:sp>
          <p:sp>
            <p:nvSpPr>
              <p:cNvPr id="20" name="pole tekstowe 19"/>
              <p:cNvSpPr txBox="1"/>
              <p:nvPr/>
            </p:nvSpPr>
            <p:spPr>
              <a:xfrm>
                <a:off x="2952857" y="1204361"/>
                <a:ext cx="954263" cy="498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b="1" kern="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+mn-cs"/>
                  </a:rPr>
                  <a:t>66,4</a:t>
                </a:r>
              </a:p>
            </p:txBody>
          </p:sp>
        </p:grpSp>
      </p:grpSp>
      <p:grpSp>
        <p:nvGrpSpPr>
          <p:cNvPr id="42" name="Grupa 41"/>
          <p:cNvGrpSpPr/>
          <p:nvPr/>
        </p:nvGrpSpPr>
        <p:grpSpPr>
          <a:xfrm>
            <a:off x="8248033" y="1230655"/>
            <a:ext cx="3943967" cy="5566787"/>
            <a:chOff x="8248033" y="1230655"/>
            <a:chExt cx="3943967" cy="5566787"/>
          </a:xfrm>
        </p:grpSpPr>
        <p:grpSp>
          <p:nvGrpSpPr>
            <p:cNvPr id="21" name="Grupa 20"/>
            <p:cNvGrpSpPr/>
            <p:nvPr/>
          </p:nvGrpSpPr>
          <p:grpSpPr>
            <a:xfrm>
              <a:off x="8248033" y="1230655"/>
              <a:ext cx="2900737" cy="680411"/>
              <a:chOff x="5233961" y="1101315"/>
              <a:chExt cx="3719895" cy="758643"/>
            </a:xfrm>
          </p:grpSpPr>
          <p:sp>
            <p:nvSpPr>
              <p:cNvPr id="22" name="Prostokąt zaokrąglony 21"/>
              <p:cNvSpPr/>
              <p:nvPr/>
            </p:nvSpPr>
            <p:spPr>
              <a:xfrm>
                <a:off x="6145544" y="1101315"/>
                <a:ext cx="2808312" cy="758643"/>
              </a:xfrm>
              <a:prstGeom prst="round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5B9BD5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1400" kern="0" dirty="0" smtClean="0">
                  <a:solidFill>
                    <a:prstClr val="white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3" name="Prostokąt zaokrąglony 22"/>
              <p:cNvSpPr/>
              <p:nvPr/>
            </p:nvSpPr>
            <p:spPr>
              <a:xfrm>
                <a:off x="5233961" y="1101316"/>
                <a:ext cx="2524306" cy="758641"/>
              </a:xfrm>
              <a:prstGeom prst="round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28575" cap="flat" cmpd="sng" algn="ctr">
                <a:solidFill>
                  <a:srgbClr val="5B9BD5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sz="1400" kern="0" dirty="0" smtClean="0">
                  <a:solidFill>
                    <a:prstClr val="white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4" name="pole tekstowe 13"/>
              <p:cNvSpPr txBox="1"/>
              <p:nvPr/>
            </p:nvSpPr>
            <p:spPr>
              <a:xfrm>
                <a:off x="5347168" y="1155185"/>
                <a:ext cx="2297890" cy="591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r>
                  <a:rPr lang="pl-PL" sz="1050" b="1" dirty="0">
                    <a:solidFill>
                      <a:srgbClr val="002060"/>
                    </a:solidFill>
                    <a:latin typeface="Arial" panose="020B0604020202020204" pitchFamily="34" charset="0"/>
                  </a:rPr>
                  <a:t>Wartość programu KPK </a:t>
                </a:r>
              </a:p>
              <a:p>
                <a:pPr algn="ctr">
                  <a:defRPr/>
                </a:pPr>
                <a:r>
                  <a:rPr lang="pl-PL" sz="900" b="1" dirty="0">
                    <a:solidFill>
                      <a:srgbClr val="002060"/>
                    </a:solidFill>
                    <a:latin typeface="Arial" panose="020B0604020202020204" pitchFamily="34" charset="0"/>
                  </a:rPr>
                  <a:t>(aktualizacja KPK przyjęta Uchwałą RM z </a:t>
                </a:r>
                <a:r>
                  <a:rPr lang="pl-PL" sz="900" b="1" dirty="0" smtClean="0">
                    <a:solidFill>
                      <a:srgbClr val="002060"/>
                    </a:solidFill>
                    <a:latin typeface="Arial" panose="020B0604020202020204" pitchFamily="34" charset="0"/>
                  </a:rPr>
                  <a:t>IX </a:t>
                </a:r>
                <a:r>
                  <a:rPr lang="pl-PL" sz="900" b="1" dirty="0">
                    <a:solidFill>
                      <a:srgbClr val="002060"/>
                    </a:solidFill>
                    <a:latin typeface="Arial" panose="020B0604020202020204" pitchFamily="34" charset="0"/>
                  </a:rPr>
                  <a:t>2019 r.):</a:t>
                </a:r>
              </a:p>
            </p:txBody>
          </p:sp>
          <p:sp>
            <p:nvSpPr>
              <p:cNvPr id="25" name="pole tekstowe 24"/>
              <p:cNvSpPr txBox="1"/>
              <p:nvPr/>
            </p:nvSpPr>
            <p:spPr>
              <a:xfrm>
                <a:off x="7907010" y="1257579"/>
                <a:ext cx="954262" cy="446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2000" b="1" kern="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+mn-cs"/>
                  </a:rPr>
                  <a:t>75,7</a:t>
                </a:r>
              </a:p>
            </p:txBody>
          </p:sp>
        </p:grpSp>
        <p:sp>
          <p:nvSpPr>
            <p:cNvPr id="26" name="pole tekstowe 25"/>
            <p:cNvSpPr txBox="1"/>
            <p:nvPr/>
          </p:nvSpPr>
          <p:spPr>
            <a:xfrm>
              <a:off x="10704512" y="2031754"/>
              <a:ext cx="14874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pl-PL" sz="1200" b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listopad </a:t>
              </a:r>
              <a:r>
                <a:rPr lang="pl-PL" sz="1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+mn-cs"/>
                </a:rPr>
                <a:t>2019</a:t>
              </a:r>
              <a:endParaRPr lang="pl-PL" sz="1200" b="1" dirty="0">
                <a:solidFill>
                  <a:srgbClr val="002060"/>
                </a:solidFill>
                <a:latin typeface="Arial" panose="020B0604020202020204" pitchFamily="34" charset="0"/>
                <a:cs typeface="+mn-cs"/>
              </a:endParaRPr>
            </a:p>
          </p:txBody>
        </p:sp>
        <p:grpSp>
          <p:nvGrpSpPr>
            <p:cNvPr id="29" name="Grupa 28"/>
            <p:cNvGrpSpPr/>
            <p:nvPr/>
          </p:nvGrpSpPr>
          <p:grpSpPr>
            <a:xfrm>
              <a:off x="8539281" y="4864750"/>
              <a:ext cx="2059719" cy="1932692"/>
              <a:chOff x="6554787" y="4681140"/>
              <a:chExt cx="2090117" cy="1932692"/>
            </a:xfrm>
          </p:grpSpPr>
          <p:grpSp>
            <p:nvGrpSpPr>
              <p:cNvPr id="30" name="Grupa 29"/>
              <p:cNvGrpSpPr/>
              <p:nvPr/>
            </p:nvGrpSpPr>
            <p:grpSpPr>
              <a:xfrm>
                <a:off x="6554787" y="4681140"/>
                <a:ext cx="2085839" cy="1932692"/>
                <a:chOff x="971597" y="5370372"/>
                <a:chExt cx="1728195" cy="1932692"/>
              </a:xfrm>
            </p:grpSpPr>
            <p:sp>
              <p:nvSpPr>
                <p:cNvPr id="33" name="pole tekstowe 49"/>
                <p:cNvSpPr txBox="1"/>
                <p:nvPr/>
              </p:nvSpPr>
              <p:spPr>
                <a:xfrm>
                  <a:off x="971598" y="5370372"/>
                  <a:ext cx="1728192" cy="215444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>
                  <a:defPPr>
                    <a:defRPr lang="pl-PL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pl-PL" sz="800" b="1" dirty="0">
                      <a:solidFill>
                        <a:prstClr val="white"/>
                      </a:solidFill>
                      <a:latin typeface="Arial" panose="020B0604020202020204" pitchFamily="34" charset="0"/>
                    </a:rPr>
                    <a:t>zakończone: </a:t>
                  </a:r>
                  <a:r>
                    <a:rPr lang="pl-PL" sz="800" b="1" dirty="0" smtClean="0">
                      <a:solidFill>
                        <a:prstClr val="white"/>
                      </a:solidFill>
                      <a:latin typeface="Arial" panose="020B0604020202020204" pitchFamily="34" charset="0"/>
                    </a:rPr>
                    <a:t>11,0 </a:t>
                  </a:r>
                  <a:r>
                    <a:rPr lang="pl-PL" sz="800" b="1" dirty="0">
                      <a:solidFill>
                        <a:prstClr val="white"/>
                      </a:solidFill>
                      <a:latin typeface="Arial" panose="020B0604020202020204" pitchFamily="34" charset="0"/>
                    </a:rPr>
                    <a:t>mld PLN</a:t>
                  </a:r>
                </a:p>
              </p:txBody>
            </p:sp>
            <p:sp>
              <p:nvSpPr>
                <p:cNvPr id="34" name="pole tekstowe 50"/>
                <p:cNvSpPr txBox="1"/>
                <p:nvPr/>
              </p:nvSpPr>
              <p:spPr>
                <a:xfrm>
                  <a:off x="971600" y="5630400"/>
                  <a:ext cx="1728192" cy="215444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>
                  <a:defPPr>
                    <a:defRPr lang="pl-PL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pl-PL" sz="800" b="1" dirty="0">
                      <a:solidFill>
                        <a:srgbClr val="002060"/>
                      </a:solidFill>
                      <a:latin typeface="Arial" panose="020B0604020202020204" pitchFamily="34" charset="0"/>
                    </a:rPr>
                    <a:t>w realizacji: </a:t>
                  </a:r>
                  <a:r>
                    <a:rPr lang="pl-PL" sz="800" b="1" dirty="0" smtClean="0">
                      <a:solidFill>
                        <a:srgbClr val="002060"/>
                      </a:solidFill>
                      <a:latin typeface="Arial" panose="020B0604020202020204" pitchFamily="34" charset="0"/>
                    </a:rPr>
                    <a:t>45,9 mld </a:t>
                  </a:r>
                  <a:r>
                    <a:rPr lang="pl-PL" sz="800" b="1" dirty="0">
                      <a:solidFill>
                        <a:srgbClr val="002060"/>
                      </a:solidFill>
                      <a:latin typeface="Arial" panose="020B0604020202020204" pitchFamily="34" charset="0"/>
                    </a:rPr>
                    <a:t>PLN</a:t>
                  </a:r>
                </a:p>
              </p:txBody>
            </p:sp>
            <p:sp>
              <p:nvSpPr>
                <p:cNvPr id="35" name="pole tekstowe 51"/>
                <p:cNvSpPr txBox="1"/>
                <p:nvPr/>
              </p:nvSpPr>
              <p:spPr>
                <a:xfrm>
                  <a:off x="971598" y="5903026"/>
                  <a:ext cx="1728192" cy="338554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>
                  <a:defPPr>
                    <a:defRPr lang="pl-PL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pl-PL" sz="800" b="1" dirty="0">
                      <a:solidFill>
                        <a:srgbClr val="002060"/>
                      </a:solidFill>
                      <a:latin typeface="Arial" panose="020B0604020202020204" pitchFamily="34" charset="0"/>
                    </a:rPr>
                    <a:t>trwa projektowanie - projekty UE: </a:t>
                  </a:r>
                  <a:r>
                    <a:rPr lang="pl-PL" sz="800" b="1" dirty="0" smtClean="0">
                      <a:solidFill>
                        <a:srgbClr val="002060"/>
                      </a:solidFill>
                      <a:latin typeface="Arial" panose="020B0604020202020204" pitchFamily="34" charset="0"/>
                    </a:rPr>
                    <a:t>3,7 </a:t>
                  </a:r>
                  <a:r>
                    <a:rPr lang="pl-PL" sz="800" b="1" dirty="0">
                      <a:solidFill>
                        <a:srgbClr val="002060"/>
                      </a:solidFill>
                      <a:latin typeface="Arial" panose="020B0604020202020204" pitchFamily="34" charset="0"/>
                    </a:rPr>
                    <a:t>mld PLN</a:t>
                  </a:r>
                </a:p>
              </p:txBody>
            </p:sp>
            <p:sp>
              <p:nvSpPr>
                <p:cNvPr id="36" name="pole tekstowe 52"/>
                <p:cNvSpPr txBox="1"/>
                <p:nvPr/>
              </p:nvSpPr>
              <p:spPr>
                <a:xfrm>
                  <a:off x="971599" y="6294487"/>
                  <a:ext cx="1728192" cy="21544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>
                  <a:defPPr>
                    <a:defRPr lang="pl-PL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pl-PL" sz="800" b="1" dirty="0">
                      <a:solidFill>
                        <a:srgbClr val="002060"/>
                      </a:solidFill>
                      <a:latin typeface="Arial" panose="020B0604020202020204" pitchFamily="34" charset="0"/>
                    </a:rPr>
                    <a:t>przetargi w </a:t>
                  </a:r>
                  <a:r>
                    <a:rPr lang="pl-PL" sz="800" b="1" dirty="0" smtClean="0">
                      <a:solidFill>
                        <a:srgbClr val="002060"/>
                      </a:solidFill>
                      <a:latin typeface="Arial" panose="020B0604020202020204" pitchFamily="34" charset="0"/>
                    </a:rPr>
                    <a:t>toku: 10,9 mld </a:t>
                  </a:r>
                  <a:r>
                    <a:rPr lang="pl-PL" sz="800" b="1" dirty="0">
                      <a:solidFill>
                        <a:srgbClr val="002060"/>
                      </a:solidFill>
                      <a:latin typeface="Arial" panose="020B0604020202020204" pitchFamily="34" charset="0"/>
                    </a:rPr>
                    <a:t>PLN</a:t>
                  </a:r>
                </a:p>
              </p:txBody>
            </p:sp>
            <p:sp>
              <p:nvSpPr>
                <p:cNvPr id="37" name="pole tekstowe 53"/>
                <p:cNvSpPr txBox="1"/>
                <p:nvPr/>
              </p:nvSpPr>
              <p:spPr>
                <a:xfrm>
                  <a:off x="971597" y="7087620"/>
                  <a:ext cx="1728192" cy="215444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>
                  <a:defPPr>
                    <a:defRPr lang="pl-PL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pl-PL" sz="800" b="1" dirty="0">
                      <a:solidFill>
                        <a:prstClr val="white"/>
                      </a:solidFill>
                      <a:latin typeface="Arial" panose="020B0604020202020204" pitchFamily="34" charset="0"/>
                    </a:rPr>
                    <a:t>planowane: </a:t>
                  </a:r>
                  <a:r>
                    <a:rPr lang="pl-PL" sz="800" b="1" dirty="0" smtClean="0">
                      <a:solidFill>
                        <a:prstClr val="white"/>
                      </a:solidFill>
                      <a:latin typeface="Arial" panose="020B0604020202020204" pitchFamily="34" charset="0"/>
                    </a:rPr>
                    <a:t>1,0 </a:t>
                  </a:r>
                  <a:r>
                    <a:rPr lang="pl-PL" sz="800" b="1" dirty="0">
                      <a:solidFill>
                        <a:prstClr val="white"/>
                      </a:solidFill>
                      <a:latin typeface="Arial" panose="020B0604020202020204" pitchFamily="34" charset="0"/>
                    </a:rPr>
                    <a:t>mld PLN</a:t>
                  </a:r>
                </a:p>
              </p:txBody>
            </p:sp>
          </p:grpSp>
          <p:sp>
            <p:nvSpPr>
              <p:cNvPr id="31" name="pole tekstowe 47"/>
              <p:cNvSpPr txBox="1"/>
              <p:nvPr/>
            </p:nvSpPr>
            <p:spPr>
              <a:xfrm>
                <a:off x="6559066" y="5867646"/>
                <a:ext cx="2085838" cy="215444"/>
              </a:xfrm>
              <a:prstGeom prst="rect">
                <a:avLst/>
              </a:prstGeom>
              <a:pattFill prst="dkDnDiag">
                <a:fgClr>
                  <a:srgbClr val="E23B3B"/>
                </a:fgClr>
                <a:bgClr>
                  <a:srgbClr val="F9AFAF"/>
                </a:bgClr>
              </a:pattFill>
              <a:ln>
                <a:solidFill>
                  <a:srgbClr val="FDA9A9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pl-PL" sz="800" b="1" dirty="0">
                    <a:solidFill>
                      <a:srgbClr val="002060"/>
                    </a:solidFill>
                    <a:latin typeface="Arial" panose="020B0604020202020204" pitchFamily="34" charset="0"/>
                  </a:rPr>
                  <a:t>SW – projekty UE: </a:t>
                </a:r>
                <a:r>
                  <a:rPr lang="pl-PL" sz="800" b="1" dirty="0" smtClean="0">
                    <a:solidFill>
                      <a:srgbClr val="002060"/>
                    </a:solidFill>
                    <a:latin typeface="Arial" panose="020B0604020202020204" pitchFamily="34" charset="0"/>
                  </a:rPr>
                  <a:t>0,8 mld </a:t>
                </a:r>
                <a:r>
                  <a:rPr lang="pl-PL" sz="800" b="1" dirty="0">
                    <a:solidFill>
                      <a:srgbClr val="002060"/>
                    </a:solidFill>
                    <a:latin typeface="Arial" panose="020B0604020202020204" pitchFamily="34" charset="0"/>
                  </a:rPr>
                  <a:t>PLN</a:t>
                </a:r>
              </a:p>
            </p:txBody>
          </p:sp>
          <p:sp>
            <p:nvSpPr>
              <p:cNvPr id="32" name="pole tekstowe 48"/>
              <p:cNvSpPr txBox="1"/>
              <p:nvPr/>
            </p:nvSpPr>
            <p:spPr>
              <a:xfrm>
                <a:off x="6559066" y="6135997"/>
                <a:ext cx="2085838" cy="215444"/>
              </a:xfrm>
              <a:prstGeom prst="rect">
                <a:avLst/>
              </a:prstGeom>
              <a:pattFill prst="dkVert">
                <a:fgClr>
                  <a:srgbClr val="FC5454"/>
                </a:fgClr>
                <a:bgClr>
                  <a:srgbClr val="FECECE"/>
                </a:bgClr>
              </a:pattFill>
              <a:ln>
                <a:solidFill>
                  <a:srgbClr val="FC8C8C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>
                <a:defPPr>
                  <a:defRPr lang="pl-PL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pl-PL" sz="800" b="1" dirty="0">
                    <a:solidFill>
                      <a:srgbClr val="002060"/>
                    </a:solidFill>
                    <a:latin typeface="Arial" panose="020B0604020202020204" pitchFamily="34" charset="0"/>
                  </a:rPr>
                  <a:t>budżet: </a:t>
                </a:r>
                <a:r>
                  <a:rPr lang="pl-PL" sz="800" b="1" dirty="0" smtClean="0">
                    <a:solidFill>
                      <a:srgbClr val="002060"/>
                    </a:solidFill>
                    <a:latin typeface="Arial" panose="020B0604020202020204" pitchFamily="34" charset="0"/>
                  </a:rPr>
                  <a:t>2,4 </a:t>
                </a:r>
                <a:r>
                  <a:rPr lang="pl-PL" sz="800" b="1" dirty="0">
                    <a:solidFill>
                      <a:srgbClr val="002060"/>
                    </a:solidFill>
                    <a:latin typeface="Arial" panose="020B0604020202020204" pitchFamily="34" charset="0"/>
                  </a:rPr>
                  <a:t>mld PLN</a:t>
                </a:r>
              </a:p>
            </p:txBody>
          </p:sp>
        </p:grpSp>
      </p:grpSp>
      <p:pic>
        <p:nvPicPr>
          <p:cNvPr id="38" name="Obraz 37"/>
          <p:cNvPicPr>
            <a:picLocks noChangeAspect="1"/>
          </p:cNvPicPr>
          <p:nvPr/>
        </p:nvPicPr>
        <p:blipFill rotWithShape="1">
          <a:blip r:embed="rId2"/>
          <a:srcRect l="17309" r="16515"/>
          <a:stretch/>
        </p:blipFill>
        <p:spPr>
          <a:xfrm>
            <a:off x="1486904" y="1622341"/>
            <a:ext cx="3018338" cy="3381688"/>
          </a:xfrm>
          <a:prstGeom prst="rect">
            <a:avLst/>
          </a:prstGeom>
        </p:spPr>
      </p:pic>
      <p:pic>
        <p:nvPicPr>
          <p:cNvPr id="40" name="Obraz 39"/>
          <p:cNvPicPr>
            <a:picLocks noChangeAspect="1"/>
          </p:cNvPicPr>
          <p:nvPr/>
        </p:nvPicPr>
        <p:blipFill rotWithShape="1">
          <a:blip r:embed="rId3"/>
          <a:srcRect l="23208" t="6397" r="23974" b="6397"/>
          <a:stretch/>
        </p:blipFill>
        <p:spPr>
          <a:xfrm>
            <a:off x="8043018" y="1865890"/>
            <a:ext cx="3083664" cy="3038973"/>
          </a:xfrm>
          <a:prstGeom prst="rect">
            <a:avLst/>
          </a:prstGeom>
        </p:spPr>
      </p:pic>
      <p:grpSp>
        <p:nvGrpSpPr>
          <p:cNvPr id="41" name="Grupa 40"/>
          <p:cNvGrpSpPr/>
          <p:nvPr/>
        </p:nvGrpSpPr>
        <p:grpSpPr>
          <a:xfrm>
            <a:off x="4260798" y="1363494"/>
            <a:ext cx="3516449" cy="5211198"/>
            <a:chOff x="4260798" y="1363494"/>
            <a:chExt cx="3516449" cy="5211198"/>
          </a:xfrm>
        </p:grpSpPr>
        <p:sp>
          <p:nvSpPr>
            <p:cNvPr id="2" name="Strzałka w lewo 1"/>
            <p:cNvSpPr/>
            <p:nvPr/>
          </p:nvSpPr>
          <p:spPr>
            <a:xfrm rot="10800000">
              <a:off x="4748714" y="4745464"/>
              <a:ext cx="2855140" cy="1829228"/>
            </a:xfrm>
            <a:prstGeom prst="leftArrow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kern="0" smtClea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" name="Tytuł 2"/>
            <p:cNvSpPr txBox="1">
              <a:spLocks/>
            </p:cNvSpPr>
            <p:nvPr/>
          </p:nvSpPr>
          <p:spPr bwMode="auto">
            <a:xfrm>
              <a:off x="4260798" y="1363494"/>
              <a:ext cx="3516449" cy="373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pl-PL" altLang="pl-PL" sz="12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(lista podstawowa KPK, </a:t>
              </a:r>
              <a:r>
                <a:rPr lang="pl-PL" altLang="pl-PL" sz="1200" b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mld </a:t>
              </a:r>
              <a:r>
                <a:rPr lang="pl-PL" altLang="pl-PL" sz="12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PLN)</a:t>
              </a:r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5015880" y="5312579"/>
              <a:ext cx="1584176" cy="307777"/>
            </a:xfrm>
            <a:prstGeom prst="rect">
              <a:avLst/>
            </a:prstGeom>
            <a:solidFill>
              <a:sysClr val="window" lastClr="FFFFFF"/>
            </a:solidFill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400" kern="0" dirty="0" smtClean="0">
                  <a:solidFill>
                    <a:srgbClr val="1172B7"/>
                  </a:solidFill>
                  <a:latin typeface="Arial" panose="020B0604020202020204" pitchFamily="34" charset="0"/>
                  <a:cs typeface="+mn-cs"/>
                </a:rPr>
                <a:t>+ </a:t>
              </a:r>
              <a:r>
                <a:rPr lang="pl-PL" sz="1400" kern="0" dirty="0" smtClean="0">
                  <a:solidFill>
                    <a:srgbClr val="1172B7"/>
                  </a:solidFill>
                  <a:latin typeface="Arial" panose="020B0604020202020204" pitchFamily="34" charset="0"/>
                </a:rPr>
                <a:t>8,0</a:t>
              </a:r>
              <a:r>
                <a:rPr lang="pl-PL" sz="1400" kern="0" dirty="0" smtClean="0">
                  <a:solidFill>
                    <a:srgbClr val="1172B7"/>
                  </a:solidFill>
                  <a:latin typeface="Arial" panose="020B0604020202020204" pitchFamily="34" charset="0"/>
                  <a:cs typeface="+mn-cs"/>
                </a:rPr>
                <a:t> mld PLN</a:t>
              </a:r>
            </a:p>
          </p:txBody>
        </p:sp>
        <p:sp>
          <p:nvSpPr>
            <p:cNvPr id="27" name="pole tekstowe 26"/>
            <p:cNvSpPr txBox="1"/>
            <p:nvPr/>
          </p:nvSpPr>
          <p:spPr>
            <a:xfrm>
              <a:off x="5015880" y="5706072"/>
              <a:ext cx="1584176" cy="307777"/>
            </a:xfrm>
            <a:prstGeom prst="rect">
              <a:avLst/>
            </a:prstGeom>
            <a:solidFill>
              <a:sysClr val="window" lastClr="FFFFFF"/>
            </a:solidFill>
            <a:ln w="28575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400" kern="0" dirty="0" smtClean="0">
                  <a:solidFill>
                    <a:srgbClr val="00B050"/>
                  </a:solidFill>
                  <a:latin typeface="Arial" panose="020B0604020202020204" pitchFamily="34" charset="0"/>
                  <a:cs typeface="+mn-cs"/>
                </a:rPr>
                <a:t>+ </a:t>
              </a:r>
              <a:r>
                <a:rPr lang="pl-PL" sz="1400" kern="0" dirty="0" smtClean="0">
                  <a:solidFill>
                    <a:srgbClr val="00B050"/>
                  </a:solidFill>
                  <a:latin typeface="Arial" panose="020B0604020202020204" pitchFamily="34" charset="0"/>
                </a:rPr>
                <a:t>37,6</a:t>
              </a:r>
              <a:r>
                <a:rPr lang="pl-PL" sz="1400" kern="0" dirty="0" smtClean="0">
                  <a:solidFill>
                    <a:srgbClr val="00B050"/>
                  </a:solidFill>
                  <a:latin typeface="Arial" panose="020B0604020202020204" pitchFamily="34" charset="0"/>
                  <a:cs typeface="+mn-cs"/>
                </a:rPr>
                <a:t> mld PLN</a:t>
              </a:r>
            </a:p>
          </p:txBody>
        </p:sp>
        <p:sp>
          <p:nvSpPr>
            <p:cNvPr id="39" name="pole tekstowe 38"/>
            <p:cNvSpPr txBox="1"/>
            <p:nvPr/>
          </p:nvSpPr>
          <p:spPr>
            <a:xfrm>
              <a:off x="4944406" y="2548393"/>
              <a:ext cx="229680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l-PL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pl-PL" sz="1100" dirty="0">
                  <a:latin typeface="Arial" panose="020B0604020202020204" pitchFamily="34" charset="0"/>
                </a:rPr>
                <a:t>Od kwietnia </a:t>
              </a:r>
              <a:r>
                <a:rPr lang="pl-PL" sz="1100" dirty="0" smtClean="0">
                  <a:latin typeface="Arial" panose="020B0604020202020204" pitchFamily="34" charset="0"/>
                </a:rPr>
                <a:t>2016 r</a:t>
              </a:r>
              <a:r>
                <a:rPr lang="pl-PL" sz="1100" dirty="0">
                  <a:latin typeface="Arial" panose="020B0604020202020204" pitchFamily="34" charset="0"/>
                </a:rPr>
                <a:t>., w którym było z wartości pierwotnego KPK 17% inwestycji </a:t>
              </a:r>
              <a:r>
                <a:rPr lang="pl-PL" sz="1100" dirty="0" smtClean="0">
                  <a:latin typeface="Arial" panose="020B0604020202020204" pitchFamily="34" charset="0"/>
                </a:rPr>
                <a:t>zakończonych</a:t>
              </a:r>
            </a:p>
            <a:p>
              <a:pPr algn="ctr"/>
              <a:r>
                <a:rPr lang="pl-PL" sz="1100" dirty="0" smtClean="0">
                  <a:latin typeface="Arial" panose="020B0604020202020204" pitchFamily="34" charset="0"/>
                </a:rPr>
                <a:t> </a:t>
              </a:r>
              <a:r>
                <a:rPr lang="pl-PL" sz="1100" dirty="0">
                  <a:latin typeface="Arial" panose="020B0604020202020204" pitchFamily="34" charset="0"/>
                </a:rPr>
                <a:t>i w realizacji (11,3 mld PLN) do </a:t>
              </a:r>
              <a:r>
                <a:rPr lang="pl-PL" sz="1100" dirty="0" smtClean="0">
                  <a:latin typeface="Arial" panose="020B0604020202020204" pitchFamily="34" charset="0"/>
                </a:rPr>
                <a:t>listopada </a:t>
              </a:r>
              <a:r>
                <a:rPr lang="pl-PL" sz="1100" dirty="0">
                  <a:latin typeface="Arial" panose="020B0604020202020204" pitchFamily="34" charset="0"/>
                </a:rPr>
                <a:t>2019 r. nastąpił znaczący wzrost tego parametru </a:t>
              </a:r>
              <a:r>
                <a:rPr lang="pl-PL" sz="1100" b="1" dirty="0">
                  <a:latin typeface="Arial" panose="020B0604020202020204" pitchFamily="34" charset="0"/>
                </a:rPr>
                <a:t>do </a:t>
              </a:r>
              <a:r>
                <a:rPr lang="pl-PL" sz="1100" b="1" dirty="0" smtClean="0">
                  <a:latin typeface="Arial" panose="020B0604020202020204" pitchFamily="34" charset="0"/>
                </a:rPr>
                <a:t>ponad 75% </a:t>
              </a:r>
              <a:r>
                <a:rPr lang="pl-PL" sz="1100" b="1" dirty="0">
                  <a:latin typeface="Arial" panose="020B0604020202020204" pitchFamily="34" charset="0"/>
                </a:rPr>
                <a:t>wartości aktualnego KPK </a:t>
              </a:r>
              <a:r>
                <a:rPr lang="pl-PL" sz="1100" dirty="0">
                  <a:latin typeface="Arial" panose="020B0604020202020204" pitchFamily="34" charset="0"/>
                </a:rPr>
                <a:t>(</a:t>
              </a:r>
              <a:r>
                <a:rPr lang="pl-PL" sz="1100" dirty="0" smtClean="0">
                  <a:latin typeface="Arial" panose="020B0604020202020204" pitchFamily="34" charset="0"/>
                </a:rPr>
                <a:t>56,9 </a:t>
              </a:r>
              <a:r>
                <a:rPr lang="pl-PL" sz="1100" dirty="0">
                  <a:latin typeface="Arial" panose="020B0604020202020204" pitchFamily="34" charset="0"/>
                </a:rPr>
                <a:t>mld PLN)</a:t>
              </a:r>
              <a:r>
                <a:rPr lang="pl-PL" sz="1100" b="1" dirty="0">
                  <a:latin typeface="Arial" panose="020B0604020202020204" pitchFamily="34" charset="0"/>
                </a:rPr>
                <a:t>.</a:t>
              </a:r>
              <a:endParaRPr lang="pl-PL" sz="1100" dirty="0">
                <a:latin typeface="Arial" panose="020B0604020202020204" pitchFamily="34" charset="0"/>
              </a:endParaRPr>
            </a:p>
          </p:txBody>
        </p:sp>
      </p:grpSp>
      <p:sp>
        <p:nvSpPr>
          <p:cNvPr id="43" name="pole tekstowe 42"/>
          <p:cNvSpPr txBox="1">
            <a:spLocks noChangeArrowheads="1"/>
          </p:cNvSpPr>
          <p:nvPr/>
        </p:nvSpPr>
        <p:spPr bwMode="auto">
          <a:xfrm>
            <a:off x="3071664" y="322741"/>
            <a:ext cx="65527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None/>
            </a:pPr>
            <a:r>
              <a:rPr lang="pl-PL" sz="2800" b="1" dirty="0">
                <a:solidFill>
                  <a:prstClr val="white"/>
                </a:solidFill>
                <a:latin typeface="Arial" pitchFamily="34" charset="0"/>
              </a:rPr>
              <a:t>Postęp w realizacji inwestycji z KPK</a:t>
            </a:r>
          </a:p>
        </p:txBody>
      </p:sp>
    </p:spTree>
    <p:extLst>
      <p:ext uri="{BB962C8B-B14F-4D97-AF65-F5344CB8AC3E}">
        <p14:creationId xmlns:p14="http://schemas.microsoft.com/office/powerpoint/2010/main" val="191685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1196752"/>
            <a:ext cx="8219188" cy="5661248"/>
          </a:xfrm>
          <a:prstGeom prst="rect">
            <a:avLst/>
          </a:prstGeom>
        </p:spPr>
      </p:pic>
      <p:sp>
        <p:nvSpPr>
          <p:cNvPr id="5" name="pole tekstowe 4"/>
          <p:cNvSpPr txBox="1">
            <a:spLocks noChangeArrowheads="1"/>
          </p:cNvSpPr>
          <p:nvPr/>
        </p:nvSpPr>
        <p:spPr bwMode="auto">
          <a:xfrm>
            <a:off x="3071664" y="116632"/>
            <a:ext cx="655272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None/>
            </a:pPr>
            <a:r>
              <a:rPr lang="pl-PL" sz="2600" b="1" dirty="0">
                <a:solidFill>
                  <a:prstClr val="white"/>
                </a:solidFill>
                <a:latin typeface="Arial" pitchFamily="34" charset="0"/>
                <a:cs typeface="+mn-cs"/>
              </a:rPr>
              <a:t>Inwestycje na terenie województwa </a:t>
            </a:r>
            <a:r>
              <a:rPr lang="pl-PL" sz="2600" b="1" dirty="0" smtClean="0">
                <a:solidFill>
                  <a:prstClr val="white"/>
                </a:solidFill>
                <a:latin typeface="Arial" pitchFamily="34" charset="0"/>
                <a:cs typeface="+mn-cs"/>
              </a:rPr>
              <a:t>warmińsko-mazurskiego</a:t>
            </a:r>
            <a:endParaRPr lang="pl-PL" sz="2600" b="1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7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4150064" y="1556792"/>
            <a:ext cx="7909552" cy="507831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</a:pPr>
            <a:r>
              <a:rPr lang="pl-PL" sz="1100" b="1" u="sng" dirty="0">
                <a:solidFill>
                  <a:prstClr val="white"/>
                </a:solidFill>
                <a:latin typeface="Arial" panose="020B0604020202020204" pitchFamily="34" charset="0"/>
              </a:rPr>
              <a:t>Okres realizacji:</a:t>
            </a:r>
            <a:r>
              <a:rPr lang="pl-PL" sz="1100" b="1" dirty="0">
                <a:solidFill>
                  <a:prstClr val="white"/>
                </a:solidFill>
                <a:latin typeface="Arial" panose="020B0604020202020204" pitchFamily="34" charset="0"/>
              </a:rPr>
              <a:t>  </a:t>
            </a:r>
            <a:r>
              <a:rPr lang="pl-PL" sz="11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2017-2023</a:t>
            </a:r>
            <a:endParaRPr lang="pl-PL" sz="1100" b="1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1100" b="1" u="sng" dirty="0">
                <a:solidFill>
                  <a:prstClr val="white"/>
                </a:solidFill>
                <a:latin typeface="Arial" panose="020B0604020202020204" pitchFamily="34" charset="0"/>
              </a:rPr>
              <a:t>Wartość i źródło </a:t>
            </a:r>
            <a:r>
              <a:rPr lang="pl-PL" sz="1100" b="1" u="sng" dirty="0" smtClean="0">
                <a:solidFill>
                  <a:prstClr val="white"/>
                </a:solidFill>
                <a:latin typeface="Arial" panose="020B0604020202020204" pitchFamily="34" charset="0"/>
              </a:rPr>
              <a:t>finansowania</a:t>
            </a:r>
            <a:r>
              <a:rPr lang="pl-PL" sz="11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: </a:t>
            </a:r>
            <a:r>
              <a:rPr lang="pl-PL" sz="11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510,4 mln </a:t>
            </a:r>
            <a:r>
              <a:rPr lang="pl-PL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PLN </a:t>
            </a:r>
            <a:r>
              <a:rPr lang="pl-PL" sz="11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 PW) </a:t>
            </a:r>
            <a:r>
              <a:rPr lang="pl-PL" sz="8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Wartość wg </a:t>
            </a:r>
            <a:r>
              <a:rPr lang="pl-PL" sz="8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KPK 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4720119" y="4550563"/>
            <a:ext cx="3120756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200"/>
              </a:spcAft>
            </a:pPr>
            <a:r>
              <a:rPr lang="pl-PL" sz="1000" b="1" dirty="0" smtClean="0">
                <a:solidFill>
                  <a:srgbClr val="00497C"/>
                </a:solidFill>
                <a:latin typeface="Arial" panose="020B0604020202020204" pitchFamily="34" charset="0"/>
                <a:cs typeface="+mn-cs"/>
              </a:rPr>
              <a:t>ZREALIZOWANE:</a:t>
            </a:r>
          </a:p>
          <a:p>
            <a:pPr marL="803275" indent="-803275" eaLnBrk="1" fontAlgn="auto" hangingPunct="1">
              <a:spcBef>
                <a:spcPts val="0"/>
              </a:spcBef>
              <a:spcAft>
                <a:spcPts val="200"/>
              </a:spcAft>
            </a:pPr>
            <a:r>
              <a:rPr lang="pl-PL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2017-12-22 –</a:t>
            </a:r>
            <a:r>
              <a:rPr lang="pl-PL" sz="1000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 podpisanie Umowy o Dofinansowanie</a:t>
            </a:r>
          </a:p>
          <a:p>
            <a:pPr marL="803275" indent="-803275">
              <a:spcAft>
                <a:spcPts val="200"/>
              </a:spcAft>
            </a:pPr>
            <a:r>
              <a:rPr lang="pl-PL" sz="1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2017-09-18 </a:t>
            </a:r>
            <a:r>
              <a:rPr lang="pl-PL" sz="1000" b="1" dirty="0">
                <a:solidFill>
                  <a:prstClr val="black"/>
                </a:solidFill>
                <a:latin typeface="Arial" panose="020B0604020202020204" pitchFamily="34" charset="0"/>
              </a:rPr>
              <a:t>– </a:t>
            </a:r>
            <a:r>
              <a:rPr lang="pl-PL" sz="1000" dirty="0" smtClean="0">
                <a:solidFill>
                  <a:prstClr val="black"/>
                </a:solidFill>
                <a:latin typeface="Arial" panose="020B0604020202020204" pitchFamily="34" charset="0"/>
              </a:rPr>
              <a:t>podpisanie umowy na roboty </a:t>
            </a:r>
            <a:br>
              <a:rPr lang="pl-PL" sz="1000" dirty="0" smtClean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pl-PL" sz="1000" dirty="0" smtClean="0">
                <a:solidFill>
                  <a:prstClr val="black"/>
                </a:solidFill>
                <a:latin typeface="Arial" panose="020B0604020202020204" pitchFamily="34" charset="0"/>
              </a:rPr>
              <a:t>w systemie </a:t>
            </a:r>
            <a:r>
              <a:rPr lang="pl-PL" sz="10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PiB</a:t>
            </a:r>
            <a:endParaRPr lang="pl-PL" sz="1000" dirty="0" smtClean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  <a:p>
            <a:pPr marL="803275" indent="-803275">
              <a:spcAft>
                <a:spcPts val="200"/>
              </a:spcAft>
            </a:pPr>
            <a:r>
              <a:rPr lang="pl-PL" sz="10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2019-10-23 </a:t>
            </a:r>
            <a:r>
              <a:rPr lang="pl-PL" sz="1000" b="1" dirty="0">
                <a:solidFill>
                  <a:prstClr val="black"/>
                </a:solidFill>
                <a:latin typeface="Arial" panose="020B0604020202020204" pitchFamily="34" charset="0"/>
              </a:rPr>
              <a:t>– </a:t>
            </a:r>
            <a:r>
              <a:rPr lang="pl-PL" sz="1000" dirty="0">
                <a:solidFill>
                  <a:prstClr val="black"/>
                </a:solidFill>
                <a:latin typeface="Arial" panose="020B0604020202020204" pitchFamily="34" charset="0"/>
              </a:rPr>
              <a:t>uzyskanie decyzji </a:t>
            </a:r>
            <a:r>
              <a:rPr lang="pl-PL" sz="1000" dirty="0" smtClean="0">
                <a:solidFill>
                  <a:prstClr val="black"/>
                </a:solidFill>
                <a:latin typeface="Arial" panose="020B0604020202020204" pitchFamily="34" charset="0"/>
              </a:rPr>
              <a:t>administracyjnych </a:t>
            </a:r>
          </a:p>
          <a:p>
            <a:pPr marL="803275" indent="-803275">
              <a:spcAft>
                <a:spcPts val="200"/>
              </a:spcAft>
            </a:pPr>
            <a:r>
              <a:rPr lang="pl-PL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2019-08-12</a:t>
            </a:r>
            <a:r>
              <a:rPr lang="pl-PL" sz="1000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 – podpisanie umowy na projektowanie dla stacji Olsztyn Gł.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688664"/>
              </p:ext>
            </p:extLst>
          </p:nvPr>
        </p:nvGraphicFramePr>
        <p:xfrm>
          <a:off x="4150062" y="2169595"/>
          <a:ext cx="7909553" cy="1210212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22271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258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565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9249">
                <a:tc gridSpan="3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</a:rPr>
                        <a:t>EFEKTY POREALIZACYJNE</a:t>
                      </a:r>
                      <a:endParaRPr lang="pl-PL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686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900" spc="20" dirty="0">
                          <a:effectLst/>
                        </a:rPr>
                        <a:t>Zakładany nacisk na oś</a:t>
                      </a:r>
                      <a:endParaRPr lang="pl-PL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900" spc="20" dirty="0">
                          <a:effectLst/>
                        </a:rPr>
                        <a:t>221 </a:t>
                      </a:r>
                      <a:r>
                        <a:rPr lang="pl-PL" sz="900" spc="20" dirty="0" err="1">
                          <a:effectLst/>
                        </a:rPr>
                        <a:t>kN</a:t>
                      </a:r>
                      <a:r>
                        <a:rPr lang="pl-PL" sz="900" spc="20" dirty="0">
                          <a:effectLst/>
                        </a:rPr>
                        <a:t>/oś</a:t>
                      </a:r>
                      <a:endParaRPr lang="pl-PL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7848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900" spc="20" dirty="0">
                          <a:effectLst/>
                        </a:rPr>
                        <a:t>Długość odcinka</a:t>
                      </a:r>
                      <a:endParaRPr lang="pl-PL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900" kern="1200" dirty="0" smtClean="0">
                          <a:effectLst/>
                        </a:rPr>
                        <a:t>83 km</a:t>
                      </a:r>
                      <a:endParaRPr lang="pl-PL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7566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900" spc="20" dirty="0">
                          <a:effectLst/>
                        </a:rPr>
                        <a:t>Rodzaj inwestycji</a:t>
                      </a:r>
                      <a:endParaRPr lang="pl-PL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900" spc="20" dirty="0" smtClean="0">
                          <a:effectLst/>
                        </a:rPr>
                        <a:t>modernizacja istniejącej infrastruktury </a:t>
                      </a:r>
                      <a:endParaRPr lang="pl-PL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9102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900" spc="20" dirty="0">
                          <a:effectLst/>
                        </a:rPr>
                        <a:t>Prędkość pociągów:</a:t>
                      </a:r>
                      <a:endParaRPr lang="pl-PL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900" spc="20" dirty="0">
                          <a:effectLst/>
                        </a:rPr>
                        <a:t>Przed modernizacją</a:t>
                      </a:r>
                      <a:endParaRPr lang="pl-PL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900" spc="20" dirty="0">
                          <a:effectLst/>
                        </a:rPr>
                        <a:t>Po modernizacji</a:t>
                      </a:r>
                      <a:endParaRPr lang="pl-PL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126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900" spc="20" dirty="0">
                          <a:effectLst/>
                        </a:rPr>
                        <a:t>pasażerskich</a:t>
                      </a:r>
                      <a:endParaRPr lang="pl-PL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900" spc="20" dirty="0" smtClean="0">
                          <a:effectLst/>
                        </a:rPr>
                        <a:t>100 km/h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900" spc="20" dirty="0" smtClean="0">
                          <a:effectLst/>
                        </a:rPr>
                        <a:t>140/120 </a:t>
                      </a:r>
                      <a:r>
                        <a:rPr lang="pl-PL" sz="900" spc="20" dirty="0">
                          <a:effectLst/>
                        </a:rPr>
                        <a:t>km/h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342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900" spc="20" dirty="0">
                          <a:effectLst/>
                        </a:rPr>
                        <a:t>towarowych</a:t>
                      </a:r>
                      <a:endParaRPr lang="pl-PL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900" spc="20" dirty="0" smtClean="0">
                          <a:effectLst/>
                        </a:rPr>
                        <a:t>80 km/h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900" spc="20" dirty="0" smtClean="0">
                          <a:effectLst/>
                        </a:rPr>
                        <a:t>80 </a:t>
                      </a:r>
                      <a:r>
                        <a:rPr lang="pl-PL" sz="900" spc="20" dirty="0">
                          <a:effectLst/>
                        </a:rPr>
                        <a:t>km/h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pole tekstowe 11"/>
          <p:cNvSpPr txBox="1"/>
          <p:nvPr/>
        </p:nvSpPr>
        <p:spPr>
          <a:xfrm>
            <a:off x="8519315" y="4561165"/>
            <a:ext cx="340933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indent="-809625" algn="just" eaLnBrk="1" fontAlgn="auto" hangingPunct="1">
              <a:spcBef>
                <a:spcPts val="0"/>
              </a:spcBef>
              <a:spcAft>
                <a:spcPts val="200"/>
              </a:spcAft>
            </a:pPr>
            <a:r>
              <a:rPr lang="pl-PL" sz="1000" b="1" dirty="0" smtClean="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PLANOWANE:</a:t>
            </a:r>
          </a:p>
          <a:p>
            <a:pPr marL="630238" indent="-630238" eaLnBrk="1" fontAlgn="auto" hangingPunct="1">
              <a:spcBef>
                <a:spcPts val="0"/>
              </a:spcBef>
              <a:spcAft>
                <a:spcPts val="200"/>
              </a:spcAft>
            </a:pPr>
            <a:r>
              <a:rPr lang="pl-PL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2020-07</a:t>
            </a:r>
            <a:r>
              <a:rPr lang="pl-PL" sz="1000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 – ogłoszenie przetargu na roboty dla stacji Olsztyn Gł.</a:t>
            </a:r>
          </a:p>
          <a:p>
            <a:pPr marL="630238" indent="-630238" eaLnBrk="1" fontAlgn="auto" hangingPunct="1">
              <a:spcBef>
                <a:spcPts val="0"/>
              </a:spcBef>
              <a:spcAft>
                <a:spcPts val="200"/>
              </a:spcAft>
            </a:pPr>
            <a:r>
              <a:rPr lang="pl-PL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2021-02</a:t>
            </a:r>
            <a:r>
              <a:rPr lang="pl-PL" sz="1000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 – podpisanie umowy na roboty dla stacji Olsztyn</a:t>
            </a:r>
          </a:p>
          <a:p>
            <a:pPr marL="630238" indent="-630238" eaLnBrk="1" fontAlgn="auto" hangingPunct="1">
              <a:spcBef>
                <a:spcPts val="0"/>
              </a:spcBef>
              <a:spcAft>
                <a:spcPts val="200"/>
              </a:spcAft>
            </a:pPr>
            <a:r>
              <a:rPr lang="pl-PL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2023-11</a:t>
            </a:r>
            <a:r>
              <a:rPr lang="pl-PL" sz="1000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 – zakończenie robót w stacji Olsztyn</a:t>
            </a:r>
          </a:p>
        </p:txBody>
      </p:sp>
      <p:sp>
        <p:nvSpPr>
          <p:cNvPr id="14" name="pole tekstowe 5"/>
          <p:cNvSpPr txBox="1">
            <a:spLocks noChangeArrowheads="1"/>
          </p:cNvSpPr>
          <p:nvPr/>
        </p:nvSpPr>
        <p:spPr bwMode="auto">
          <a:xfrm>
            <a:off x="2985283" y="41982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  <a:cs typeface="+mn-cs"/>
              </a:rPr>
              <a:t>Prace na linii kolejowej nr 216 na odcinku Działdowo – Olsztyn</a:t>
            </a:r>
            <a:endParaRPr lang="pl-PL" altLang="pl-PL" sz="2400" b="1" dirty="0">
              <a:solidFill>
                <a:schemeClr val="bg1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15" name="MSOImageWebPart_WebPartWPQ3" descr="http://epm2013.plk-sa.pl/Projekty/WitrynyProjektowe/01077/Shared%20Documents/10.%20Mapa/Map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77" y="1432287"/>
            <a:ext cx="3907502" cy="502947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ymbol zastępczy stopki 1">
            <a:extLst>
              <a:ext uri="{FF2B5EF4-FFF2-40B4-BE49-F238E27FC236}">
                <a16:creationId xmlns:a16="http://schemas.microsoft.com/office/drawing/2014/main" xmlns="" id="{B8F988E0-36D6-4B5C-A96C-C4B1817F61AF}"/>
              </a:ext>
            </a:extLst>
          </p:cNvPr>
          <p:cNvSpPr txBox="1">
            <a:spLocks/>
          </p:cNvSpPr>
          <p:nvPr/>
        </p:nvSpPr>
        <p:spPr>
          <a:xfrm>
            <a:off x="4775444" y="6673092"/>
            <a:ext cx="2712171" cy="260648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l-PL" sz="800" i="1" dirty="0">
                <a:solidFill>
                  <a:prstClr val="black"/>
                </a:solidFill>
                <a:latin typeface="Arial"/>
              </a:rPr>
              <a:t>Źródło: Opracowanie PLK (stan na </a:t>
            </a:r>
            <a:r>
              <a:rPr lang="pl-PL" sz="800" i="1" dirty="0" smtClean="0">
                <a:solidFill>
                  <a:prstClr val="black"/>
                </a:solidFill>
                <a:latin typeface="Arial"/>
              </a:rPr>
              <a:t>05.12.2019 </a:t>
            </a:r>
            <a:r>
              <a:rPr lang="pl-PL" sz="800" i="1" dirty="0">
                <a:solidFill>
                  <a:prstClr val="black"/>
                </a:solidFill>
                <a:latin typeface="Arial"/>
              </a:rPr>
              <a:t>r.)</a:t>
            </a:r>
          </a:p>
        </p:txBody>
      </p:sp>
      <p:sp>
        <p:nvSpPr>
          <p:cNvPr id="17" name="Symbol zastępczy zawartości 3"/>
          <p:cNvSpPr txBox="1">
            <a:spLocks/>
          </p:cNvSpPr>
          <p:nvPr/>
        </p:nvSpPr>
        <p:spPr bwMode="auto">
          <a:xfrm>
            <a:off x="4152933" y="3504783"/>
            <a:ext cx="7909554" cy="536095"/>
          </a:xfrm>
          <a:prstGeom prst="rect">
            <a:avLst/>
          </a:prstGeom>
          <a:ln>
            <a:solidFill>
              <a:srgbClr val="00497C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Ø"/>
              <a:defRPr sz="16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  <a:defRPr sz="14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pl-PL" sz="1050" b="1" dirty="0" smtClean="0"/>
              <a:t>Lata realizacji</a:t>
            </a:r>
            <a:r>
              <a:rPr lang="pl-PL" sz="1050" dirty="0" smtClean="0"/>
              <a:t>: 2017 – 2023.</a:t>
            </a:r>
          </a:p>
          <a:p>
            <a:pPr marL="1076325" indent="-1071563"/>
            <a:r>
              <a:rPr lang="pl-PL" sz="1050" b="1" dirty="0"/>
              <a:t>Status </a:t>
            </a:r>
            <a:r>
              <a:rPr lang="pl-PL" sz="1050" b="1" dirty="0" smtClean="0">
                <a:solidFill>
                  <a:schemeClr val="tx1"/>
                </a:solidFill>
              </a:rPr>
              <a:t>projektu</a:t>
            </a:r>
            <a:r>
              <a:rPr lang="pl-PL" sz="1050" dirty="0" smtClean="0">
                <a:solidFill>
                  <a:schemeClr val="tx1"/>
                </a:solidFill>
              </a:rPr>
              <a:t>: Umowa z wykonawcą w trybie </a:t>
            </a:r>
            <a:r>
              <a:rPr lang="pl-PL" sz="1050" dirty="0" err="1" smtClean="0">
                <a:solidFill>
                  <a:schemeClr val="tx1"/>
                </a:solidFill>
              </a:rPr>
              <a:t>PiB</a:t>
            </a:r>
            <a:r>
              <a:rPr lang="pl-PL" sz="1050" dirty="0" smtClean="0">
                <a:solidFill>
                  <a:schemeClr val="tx1"/>
                </a:solidFill>
              </a:rPr>
              <a:t> podpisana 18.09.2017 r</a:t>
            </a:r>
            <a:r>
              <a:rPr lang="pl-PL" sz="1050" dirty="0">
                <a:solidFill>
                  <a:schemeClr val="tx1"/>
                </a:solidFill>
              </a:rPr>
              <a:t>. - w </a:t>
            </a:r>
            <a:r>
              <a:rPr lang="pl-PL" sz="1050" dirty="0" smtClean="0">
                <a:solidFill>
                  <a:schemeClr val="tx1"/>
                </a:solidFill>
              </a:rPr>
              <a:t>realizacji</a:t>
            </a:r>
          </a:p>
        </p:txBody>
      </p:sp>
      <p:sp>
        <p:nvSpPr>
          <p:cNvPr id="18" name="Symbol zastępczy zawartości 3"/>
          <p:cNvSpPr txBox="1">
            <a:spLocks/>
          </p:cNvSpPr>
          <p:nvPr/>
        </p:nvSpPr>
        <p:spPr bwMode="auto">
          <a:xfrm>
            <a:off x="4150061" y="5961879"/>
            <a:ext cx="7909554" cy="476701"/>
          </a:xfrm>
          <a:prstGeom prst="rect">
            <a:avLst/>
          </a:prstGeom>
          <a:ln>
            <a:solidFill>
              <a:srgbClr val="00497C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Ø"/>
              <a:defRPr sz="16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  <a:defRPr sz="14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pl-PL" sz="1050" b="1" dirty="0" smtClean="0"/>
              <a:t>Przywrócenie ruchu na odcinku Olsztyn </a:t>
            </a:r>
            <a:r>
              <a:rPr lang="pl-PL" sz="1050" b="1" dirty="0"/>
              <a:t>- </a:t>
            </a:r>
            <a:r>
              <a:rPr lang="pl-PL" sz="1050" b="1" dirty="0" smtClean="0"/>
              <a:t>Olsztynek: 16-10-2018</a:t>
            </a:r>
          </a:p>
          <a:p>
            <a:pPr algn="just">
              <a:spcBef>
                <a:spcPts val="0"/>
              </a:spcBef>
            </a:pPr>
            <a:r>
              <a:rPr lang="pl-PL" sz="1050" b="1" dirty="0" smtClean="0"/>
              <a:t>Przywrócenie ruchu na odcinek Olsztynek - Działdowo: 15-12-2019</a:t>
            </a:r>
            <a:endParaRPr lang="pl-PL" sz="1050" dirty="0" smtClean="0">
              <a:solidFill>
                <a:schemeClr val="tx1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4150061" y="4189486"/>
            <a:ext cx="7909554" cy="261610"/>
          </a:xfrm>
          <a:prstGeom prst="rect">
            <a:avLst/>
          </a:prstGeom>
          <a:solidFill>
            <a:srgbClr val="00497C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1100" b="1" dirty="0">
                <a:solidFill>
                  <a:schemeClr val="bg1"/>
                </a:solidFill>
                <a:latin typeface="Arial" panose="020B0604020202020204" pitchFamily="34" charset="0"/>
              </a:rPr>
              <a:t>Kalendarium kluczowych działań:</a:t>
            </a:r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525" y="4540451"/>
            <a:ext cx="589594" cy="589594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534" y="4545282"/>
            <a:ext cx="591738" cy="59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2" grpId="0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999656" y="46657"/>
            <a:ext cx="9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Budowa dworca Olsztyn Główny wraz z modernizacją </a:t>
            </a:r>
            <a:r>
              <a:rPr lang="pl-PL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pl-PL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l-PL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układu torowo-peronowego </a:t>
            </a:r>
            <a:r>
              <a:rPr lang="pl-PL" sz="2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 infrastruktury kolejowej </a:t>
            </a:r>
            <a:r>
              <a:rPr lang="pl-PL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pl-PL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l-PL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prace w </a:t>
            </a:r>
            <a:r>
              <a:rPr lang="pl-PL" sz="2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ramach Projektu LK 216</a:t>
            </a:r>
            <a:endParaRPr lang="pl-PL" sz="2000" b="1" dirty="0">
              <a:solidFill>
                <a:schemeClr val="bg1"/>
              </a:solidFill>
            </a:endParaRPr>
          </a:p>
        </p:txBody>
      </p:sp>
      <p:sp>
        <p:nvSpPr>
          <p:cNvPr id="4" name="Symbol zastępczy zawartości 3"/>
          <p:cNvSpPr txBox="1">
            <a:spLocks/>
          </p:cNvSpPr>
          <p:nvPr/>
        </p:nvSpPr>
        <p:spPr bwMode="auto">
          <a:xfrm>
            <a:off x="695400" y="4162566"/>
            <a:ext cx="3045159" cy="2366722"/>
          </a:xfrm>
          <a:prstGeom prst="rect">
            <a:avLst/>
          </a:prstGeom>
          <a:ln w="127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Ø"/>
              <a:defRPr sz="16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  <a:defRPr sz="14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pl-PL" sz="1400" b="1" dirty="0">
                <a:solidFill>
                  <a:srgbClr val="00497C"/>
                </a:solidFill>
              </a:rPr>
              <a:t>Lata realizacji</a:t>
            </a:r>
            <a:r>
              <a:rPr lang="pl-PL" sz="1400" dirty="0">
                <a:solidFill>
                  <a:srgbClr val="00497C"/>
                </a:solidFill>
              </a:rPr>
              <a:t>: </a:t>
            </a:r>
            <a:r>
              <a:rPr lang="pl-PL" sz="1400" dirty="0"/>
              <a:t>2017 – 2023.</a:t>
            </a:r>
          </a:p>
          <a:p>
            <a:pPr marL="1076325" indent="-1071563"/>
            <a:endParaRPr lang="pl-PL" sz="1400" b="1" dirty="0" smtClean="0"/>
          </a:p>
          <a:p>
            <a:pPr marL="1076325" indent="-1071563"/>
            <a:r>
              <a:rPr lang="pl-PL" sz="1400" b="1" dirty="0" smtClean="0">
                <a:solidFill>
                  <a:srgbClr val="00497C"/>
                </a:solidFill>
              </a:rPr>
              <a:t>Status </a:t>
            </a:r>
            <a:r>
              <a:rPr lang="pl-PL" sz="1400" b="1" dirty="0">
                <a:solidFill>
                  <a:srgbClr val="00497C"/>
                </a:solidFill>
              </a:rPr>
              <a:t>projektu</a:t>
            </a:r>
            <a:r>
              <a:rPr lang="pl-PL" sz="1400" dirty="0">
                <a:solidFill>
                  <a:srgbClr val="00497C"/>
                </a:solidFill>
              </a:rPr>
              <a:t>: </a:t>
            </a:r>
            <a:endParaRPr lang="pl-PL" sz="1400" dirty="0" smtClean="0">
              <a:solidFill>
                <a:srgbClr val="00497C"/>
              </a:solidFill>
            </a:endParaRPr>
          </a:p>
          <a:p>
            <a:pPr indent="4763"/>
            <a:r>
              <a:rPr lang="pl-PL" sz="1400" dirty="0" smtClean="0">
                <a:solidFill>
                  <a:schemeClr val="tx1"/>
                </a:solidFill>
              </a:rPr>
              <a:t>opracowanie </a:t>
            </a:r>
            <a:r>
              <a:rPr lang="pl-PL" sz="1400" dirty="0">
                <a:solidFill>
                  <a:schemeClr val="tx1"/>
                </a:solidFill>
              </a:rPr>
              <a:t>dokumentacji projektowej. Umowa podpisana </a:t>
            </a:r>
            <a:r>
              <a:rPr lang="pl-PL" sz="1400" dirty="0" smtClean="0">
                <a:solidFill>
                  <a:schemeClr val="tx1"/>
                </a:solidFill>
              </a:rPr>
              <a:t/>
            </a:r>
            <a:br>
              <a:rPr lang="pl-PL" sz="1400" dirty="0" smtClean="0">
                <a:solidFill>
                  <a:schemeClr val="tx1"/>
                </a:solidFill>
              </a:rPr>
            </a:br>
            <a:r>
              <a:rPr lang="pl-PL" sz="1400" dirty="0" smtClean="0">
                <a:solidFill>
                  <a:schemeClr val="tx1"/>
                </a:solidFill>
              </a:rPr>
              <a:t>w </a:t>
            </a:r>
            <a:r>
              <a:rPr lang="pl-PL" sz="1400" dirty="0">
                <a:solidFill>
                  <a:schemeClr val="tx1"/>
                </a:solidFill>
              </a:rPr>
              <a:t>dniu 12.08.2019 r.,</a:t>
            </a:r>
            <a:r>
              <a:rPr lang="pl-PL" sz="1400" dirty="0"/>
              <a:t> Przebudowa stacji Olsztyn Główny jest kolejnym etapem w ramach projektu „Prace na linii kolejowej nr 216 na odcinku Działdowo – Olsztyn”. </a:t>
            </a:r>
            <a:endParaRPr lang="pl-PL" sz="1400" dirty="0">
              <a:solidFill>
                <a:schemeClr val="tx1"/>
              </a:solidFill>
            </a:endParaRPr>
          </a:p>
        </p:txBody>
      </p:sp>
      <p:sp>
        <p:nvSpPr>
          <p:cNvPr id="5" name="Symbol zastępczy zawartości 3"/>
          <p:cNvSpPr txBox="1">
            <a:spLocks/>
          </p:cNvSpPr>
          <p:nvPr/>
        </p:nvSpPr>
        <p:spPr bwMode="auto">
          <a:xfrm>
            <a:off x="5591944" y="1445018"/>
            <a:ext cx="5760640" cy="1479926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Ø"/>
              <a:defRPr sz="16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  <a:defRPr sz="14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spcBef>
                <a:spcPct val="0"/>
              </a:spcBef>
              <a:defRPr/>
            </a:pPr>
            <a:r>
              <a:rPr lang="pl-PL" sz="1600" b="1" dirty="0" smtClean="0">
                <a:solidFill>
                  <a:prstClr val="black"/>
                </a:solidFill>
              </a:rPr>
              <a:t>Zakres prac, który został zrealizowany: </a:t>
            </a:r>
          </a:p>
          <a:p>
            <a:pPr marL="263525" indent="-263525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600" dirty="0" smtClean="0"/>
              <a:t>Został uzgodniony Projekt Robót Geologicznych </a:t>
            </a:r>
            <a:br>
              <a:rPr lang="pl-PL" sz="1600" dirty="0" smtClean="0"/>
            </a:br>
            <a:r>
              <a:rPr lang="pl-PL" sz="1600" dirty="0" smtClean="0"/>
              <a:t>oraz Program Badań Geotechnicznych</a:t>
            </a:r>
          </a:p>
          <a:p>
            <a:pPr marL="263525" indent="-263525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600" dirty="0" smtClean="0"/>
              <a:t>Trwają prace związane z opracowaniem koncepcji programowo-przestrzennej</a:t>
            </a:r>
            <a:endParaRPr lang="pl-PL" sz="1100" dirty="0">
              <a:solidFill>
                <a:srgbClr val="00B050"/>
              </a:solidFill>
            </a:endParaRPr>
          </a:p>
        </p:txBody>
      </p:sp>
      <p:pic>
        <p:nvPicPr>
          <p:cNvPr id="8" name="Obraz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23" y="1426330"/>
            <a:ext cx="2936875" cy="25106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ymbol zastępczy zawartości 3"/>
          <p:cNvSpPr txBox="1">
            <a:spLocks/>
          </p:cNvSpPr>
          <p:nvPr/>
        </p:nvSpPr>
        <p:spPr bwMode="auto">
          <a:xfrm>
            <a:off x="5593928" y="3086458"/>
            <a:ext cx="5760640" cy="344283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defPPr>
              <a:defRPr lang="pl-PL"/>
            </a:defPPr>
            <a:lvl1pPr marL="0" lvl="0" indent="0" eaLnBrk="1" hangingPunct="1">
              <a:buFont typeface="Arial" charset="0"/>
              <a:buNone/>
              <a:defRPr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Tx/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Tx/>
              <a:buFont typeface="Wingdings" pitchFamily="2" charset="2"/>
              <a:buChar char="Ø"/>
              <a:defRPr sz="1600"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Tx/>
              <a:buFont typeface="Arial" charset="0"/>
              <a:buChar char="–"/>
              <a:defRPr sz="1400"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400"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18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18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18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1800"/>
            </a:lvl9pPr>
          </a:lstStyle>
          <a:p>
            <a:r>
              <a:rPr lang="pl-PL" dirty="0"/>
              <a:t>Cele inwestycji:</a:t>
            </a:r>
          </a:p>
          <a:p>
            <a:pPr marL="263525" indent="-263525" eaLnBrk="0" hangingPunct="0">
              <a:spcBef>
                <a:spcPct val="200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b="0" dirty="0">
                <a:solidFill>
                  <a:schemeClr val="dk1"/>
                </a:solidFill>
              </a:rPr>
              <a:t>Podwyższenie i poszerzenie peronów </a:t>
            </a:r>
          </a:p>
          <a:p>
            <a:pPr marL="263525" indent="-263525" eaLnBrk="0" hangingPunct="0">
              <a:spcBef>
                <a:spcPct val="200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b="0" dirty="0">
                <a:solidFill>
                  <a:schemeClr val="dk1"/>
                </a:solidFill>
              </a:rPr>
              <a:t>Podwyższenie bezpieczeństwa – zamontowanie nowej antypoślizgowej nawierzchni i oświetlenia</a:t>
            </a:r>
          </a:p>
          <a:p>
            <a:pPr marL="263525" indent="-263525" eaLnBrk="0" hangingPunct="0">
              <a:spcBef>
                <a:spcPct val="200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b="0" dirty="0">
                <a:solidFill>
                  <a:schemeClr val="dk1"/>
                </a:solidFill>
              </a:rPr>
              <a:t>Dostosowanie stacji do potrzeb osób o ograniczonych możliwościach poruszania się</a:t>
            </a:r>
          </a:p>
          <a:p>
            <a:pPr marL="263525" indent="-263525" eaLnBrk="0" hangingPunct="0">
              <a:spcBef>
                <a:spcPct val="200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b="0" dirty="0">
                <a:solidFill>
                  <a:schemeClr val="dk1"/>
                </a:solidFill>
              </a:rPr>
              <a:t>Zamontowanie nowych urządzeń nagłaśniających.</a:t>
            </a:r>
          </a:p>
          <a:p>
            <a:pPr marL="263525" indent="-263525" eaLnBrk="0" hangingPunct="0">
              <a:spcBef>
                <a:spcPct val="200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b="0" dirty="0">
                <a:solidFill>
                  <a:schemeClr val="dk1"/>
                </a:solidFill>
              </a:rPr>
              <a:t>Odnowienie wiat na peronach</a:t>
            </a:r>
          </a:p>
          <a:p>
            <a:pPr marL="263525" indent="-263525" eaLnBrk="0" hangingPunct="0">
              <a:spcBef>
                <a:spcPct val="200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b="0" dirty="0">
                <a:solidFill>
                  <a:schemeClr val="dk1"/>
                </a:solidFill>
              </a:rPr>
              <a:t>Dostęp na perony od strony ul. Marii Zientary Malewskiej</a:t>
            </a:r>
          </a:p>
          <a:p>
            <a:pPr marL="263525" indent="-263525" eaLnBrk="0" hangingPunct="0">
              <a:spcBef>
                <a:spcPct val="200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b="0" dirty="0">
                <a:solidFill>
                  <a:schemeClr val="dk1"/>
                </a:solidFill>
              </a:rPr>
              <a:t>Wymiana torów, rozjazdów i urządzeń sterowania ruchem kolejowym na stacji</a:t>
            </a:r>
          </a:p>
          <a:p>
            <a:pPr marL="263525" indent="-263525" eaLnBrk="0" hangingPunct="0">
              <a:spcBef>
                <a:spcPct val="200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b="0" dirty="0">
                <a:solidFill>
                  <a:schemeClr val="dk1"/>
                </a:solidFill>
              </a:rPr>
              <a:t>Nowa nastawnia</a:t>
            </a:r>
          </a:p>
          <a:p>
            <a:endParaRPr lang="pl-PL" dirty="0"/>
          </a:p>
          <a:p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137" y="1426330"/>
            <a:ext cx="1138993" cy="113899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137" y="3058171"/>
            <a:ext cx="1138993" cy="113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1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5093274" y="1920485"/>
            <a:ext cx="6952025" cy="507831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</a:pPr>
            <a:r>
              <a:rPr lang="pl-PL" sz="1100" b="1" u="sng" dirty="0">
                <a:solidFill>
                  <a:prstClr val="white"/>
                </a:solidFill>
                <a:latin typeface="Arial" panose="020B0604020202020204" pitchFamily="34" charset="0"/>
              </a:rPr>
              <a:t>Okres realizacji:</a:t>
            </a:r>
            <a:r>
              <a:rPr lang="pl-PL" sz="1100" b="1" dirty="0">
                <a:solidFill>
                  <a:prstClr val="white"/>
                </a:solidFill>
                <a:latin typeface="Arial" panose="020B0604020202020204" pitchFamily="34" charset="0"/>
              </a:rPr>
              <a:t>  </a:t>
            </a:r>
            <a:r>
              <a:rPr lang="pl-PL" sz="11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2017-2020</a:t>
            </a:r>
            <a:endParaRPr lang="pl-PL" sz="1100" b="1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1100" b="1" u="sng" dirty="0">
                <a:solidFill>
                  <a:prstClr val="white"/>
                </a:solidFill>
                <a:latin typeface="Arial" panose="020B0604020202020204" pitchFamily="34" charset="0"/>
              </a:rPr>
              <a:t>Wartość i źródło </a:t>
            </a:r>
            <a:r>
              <a:rPr lang="pl-PL" sz="1100" b="1" u="sng" dirty="0" smtClean="0">
                <a:solidFill>
                  <a:prstClr val="white"/>
                </a:solidFill>
                <a:latin typeface="Arial" panose="020B0604020202020204" pitchFamily="34" charset="0"/>
              </a:rPr>
              <a:t>finansowania</a:t>
            </a:r>
            <a:r>
              <a:rPr lang="pl-PL" sz="1100" b="1" dirty="0" smtClean="0">
                <a:solidFill>
                  <a:prstClr val="white"/>
                </a:solidFill>
                <a:latin typeface="Arial" panose="020B0604020202020204" pitchFamily="34" charset="0"/>
              </a:rPr>
              <a:t>: </a:t>
            </a:r>
            <a:r>
              <a:rPr lang="pl-PL" sz="11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345,6 mln </a:t>
            </a:r>
            <a:r>
              <a:rPr lang="pl-PL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PLN </a:t>
            </a:r>
            <a:r>
              <a:rPr lang="pl-PL" sz="11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 PW) -</a:t>
            </a:r>
            <a:r>
              <a:rPr lang="pl-PL" sz="8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8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Wartość </a:t>
            </a:r>
            <a:r>
              <a:rPr lang="pl-PL" sz="8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 </a:t>
            </a:r>
            <a:r>
              <a:rPr lang="pl-PL" sz="8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KPK 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5682868" y="4935198"/>
            <a:ext cx="345060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200"/>
              </a:spcAft>
            </a:pPr>
            <a:r>
              <a:rPr lang="pl-PL" sz="1000" b="1" dirty="0" smtClean="0">
                <a:solidFill>
                  <a:srgbClr val="00497C"/>
                </a:solidFill>
                <a:latin typeface="Arial" panose="020B0604020202020204" pitchFamily="34" charset="0"/>
                <a:cs typeface="+mn-cs"/>
              </a:rPr>
              <a:t>ZREALIZOWANE: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200"/>
              </a:spcAft>
            </a:pPr>
            <a:r>
              <a:rPr lang="pl-PL" sz="1000" dirty="0" smtClean="0">
                <a:latin typeface="Arial" panose="020B0604020202020204" pitchFamily="34" charset="0"/>
                <a:cs typeface="+mn-cs"/>
              </a:rPr>
              <a:t>2017-08-28 – podpisanie umowy z wykonawcą </a:t>
            </a:r>
            <a:r>
              <a:rPr lang="pl-PL" sz="1000" dirty="0" err="1" smtClean="0">
                <a:latin typeface="Arial" panose="020B0604020202020204" pitchFamily="34" charset="0"/>
                <a:cs typeface="+mn-cs"/>
              </a:rPr>
              <a:t>PiB</a:t>
            </a:r>
            <a:endParaRPr lang="pl-PL" sz="1000" dirty="0" smtClean="0">
              <a:latin typeface="Arial" panose="020B0604020202020204" pitchFamily="34" charset="0"/>
              <a:cs typeface="+mn-cs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200"/>
              </a:spcAft>
            </a:pPr>
            <a:r>
              <a:rPr lang="pl-PL" sz="1000" dirty="0" smtClean="0">
                <a:latin typeface="Arial" panose="020B0604020202020204" pitchFamily="34" charset="0"/>
                <a:cs typeface="+mn-cs"/>
              </a:rPr>
              <a:t>2018-08-20 – pozyskanie decyzji administracyjnych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676241"/>
              </p:ext>
            </p:extLst>
          </p:nvPr>
        </p:nvGraphicFramePr>
        <p:xfrm>
          <a:off x="5093274" y="2555601"/>
          <a:ext cx="6952025" cy="1227864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9575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74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470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3356">
                <a:tc gridSpan="3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</a:rPr>
                        <a:t>EFEKTY POREALIZACYJNE</a:t>
                      </a:r>
                      <a:endParaRPr lang="pl-PL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686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900" spc="20" dirty="0">
                          <a:effectLst/>
                        </a:rPr>
                        <a:t>Zakładany nacisk na oś</a:t>
                      </a:r>
                      <a:endParaRPr lang="pl-PL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900" spc="20" dirty="0" smtClean="0">
                          <a:effectLst/>
                        </a:rPr>
                        <a:t>196 </a:t>
                      </a:r>
                      <a:r>
                        <a:rPr lang="pl-PL" sz="900" spc="20" dirty="0" err="1" smtClean="0">
                          <a:effectLst/>
                        </a:rPr>
                        <a:t>kN</a:t>
                      </a:r>
                      <a:r>
                        <a:rPr lang="pl-PL" sz="900" spc="20" dirty="0" smtClean="0">
                          <a:effectLst/>
                        </a:rPr>
                        <a:t>/oś</a:t>
                      </a:r>
                      <a:endParaRPr lang="pl-PL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848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900" spc="20" dirty="0">
                          <a:effectLst/>
                        </a:rPr>
                        <a:t>Długość odcinka</a:t>
                      </a:r>
                      <a:endParaRPr lang="pl-PL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900" dirty="0" smtClean="0">
                          <a:effectLst/>
                        </a:rPr>
                        <a:t>115,21 km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7566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900" spc="20" dirty="0">
                          <a:effectLst/>
                        </a:rPr>
                        <a:t>Rodzaj inwestycji</a:t>
                      </a:r>
                      <a:endParaRPr lang="pl-PL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900" dirty="0" smtClean="0">
                          <a:effectLst/>
                        </a:rPr>
                        <a:t>rewitalizacja</a:t>
                      </a:r>
                      <a:endParaRPr lang="pl-PL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9102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900" spc="20" dirty="0">
                          <a:effectLst/>
                        </a:rPr>
                        <a:t>Prędkość pociągów:</a:t>
                      </a:r>
                      <a:endParaRPr lang="pl-PL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900" spc="20" dirty="0">
                          <a:effectLst/>
                        </a:rPr>
                        <a:t>Przed modernizacją</a:t>
                      </a:r>
                      <a:endParaRPr lang="pl-PL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900" spc="20" dirty="0">
                          <a:effectLst/>
                        </a:rPr>
                        <a:t>Po modernizacji</a:t>
                      </a:r>
                      <a:endParaRPr lang="pl-PL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126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900" spc="20" dirty="0">
                          <a:effectLst/>
                        </a:rPr>
                        <a:t>pasażerskich</a:t>
                      </a:r>
                      <a:endParaRPr lang="pl-PL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900" spc="20" dirty="0" smtClean="0">
                          <a:effectLst/>
                        </a:rPr>
                        <a:t>70 km/h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900" spc="20" dirty="0" smtClean="0">
                          <a:effectLst/>
                        </a:rPr>
                        <a:t>120 </a:t>
                      </a:r>
                      <a:r>
                        <a:rPr lang="pl-PL" sz="900" spc="20" dirty="0">
                          <a:effectLst/>
                        </a:rPr>
                        <a:t>km/h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342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900" spc="20" dirty="0">
                          <a:effectLst/>
                        </a:rPr>
                        <a:t>towarowych</a:t>
                      </a:r>
                      <a:endParaRPr lang="pl-PL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900" spc="20" dirty="0" smtClean="0">
                          <a:effectLst/>
                        </a:rPr>
                        <a:t>50 km/h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900" spc="20" dirty="0" smtClean="0">
                          <a:effectLst/>
                        </a:rPr>
                        <a:t>80 </a:t>
                      </a:r>
                      <a:r>
                        <a:rPr lang="pl-PL" sz="900" spc="20" dirty="0">
                          <a:effectLst/>
                        </a:rPr>
                        <a:t>km/h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2" name="pole tekstowe 11"/>
          <p:cNvSpPr txBox="1"/>
          <p:nvPr/>
        </p:nvSpPr>
        <p:spPr>
          <a:xfrm>
            <a:off x="9336360" y="4946082"/>
            <a:ext cx="2708939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indent="-809625" algn="just" eaLnBrk="1" fontAlgn="auto" hangingPunct="1">
              <a:spcBef>
                <a:spcPts val="0"/>
              </a:spcBef>
              <a:spcAft>
                <a:spcPts val="200"/>
              </a:spcAft>
            </a:pPr>
            <a:r>
              <a:rPr lang="pl-PL" sz="1000" b="1" dirty="0" smtClean="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PLANOWANE </a:t>
            </a:r>
            <a:r>
              <a:rPr lang="pl-PL" sz="1000" b="1" dirty="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DO REALIZACJI</a:t>
            </a:r>
            <a:r>
              <a:rPr lang="pl-PL" sz="1000" b="1" dirty="0" smtClean="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:</a:t>
            </a:r>
          </a:p>
          <a:p>
            <a:pPr marL="809625" indent="-809625" eaLnBrk="1" fontAlgn="auto" hangingPunct="1">
              <a:spcBef>
                <a:spcPts val="0"/>
              </a:spcBef>
              <a:spcAft>
                <a:spcPts val="200"/>
              </a:spcAft>
            </a:pPr>
            <a:r>
              <a:rPr lang="pl-PL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2020-05 – </a:t>
            </a:r>
            <a:r>
              <a:rPr lang="pl-PL" sz="1000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zakończenie umowy na roboty</a:t>
            </a:r>
          </a:p>
        </p:txBody>
      </p:sp>
      <p:sp>
        <p:nvSpPr>
          <p:cNvPr id="15" name="Symbol zastępczy stopki 1">
            <a:extLst>
              <a:ext uri="{FF2B5EF4-FFF2-40B4-BE49-F238E27FC236}">
                <a16:creationId xmlns:a16="http://schemas.microsoft.com/office/drawing/2014/main" xmlns="" id="{B8F988E0-36D6-4B5C-A96C-C4B1817F61AF}"/>
              </a:ext>
            </a:extLst>
          </p:cNvPr>
          <p:cNvSpPr txBox="1">
            <a:spLocks/>
          </p:cNvSpPr>
          <p:nvPr/>
        </p:nvSpPr>
        <p:spPr>
          <a:xfrm>
            <a:off x="4775444" y="6673092"/>
            <a:ext cx="2712171" cy="260648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l-PL" sz="800" i="1" dirty="0">
                <a:solidFill>
                  <a:prstClr val="black"/>
                </a:solidFill>
                <a:latin typeface="Arial"/>
              </a:rPr>
              <a:t>Źródło: Opracowanie PLK (stan na </a:t>
            </a:r>
            <a:r>
              <a:rPr lang="pl-PL" sz="800" i="1" dirty="0" smtClean="0">
                <a:solidFill>
                  <a:prstClr val="black"/>
                </a:solidFill>
                <a:latin typeface="Arial"/>
              </a:rPr>
              <a:t>05.12.2019 </a:t>
            </a:r>
            <a:r>
              <a:rPr lang="pl-PL" sz="800" i="1" dirty="0">
                <a:solidFill>
                  <a:prstClr val="black"/>
                </a:solidFill>
                <a:latin typeface="Arial"/>
              </a:rPr>
              <a:t>r.)</a:t>
            </a:r>
          </a:p>
        </p:txBody>
      </p:sp>
      <p:sp>
        <p:nvSpPr>
          <p:cNvPr id="16" name="Symbol zastępczy zawartości 3"/>
          <p:cNvSpPr txBox="1">
            <a:spLocks/>
          </p:cNvSpPr>
          <p:nvPr/>
        </p:nvSpPr>
        <p:spPr bwMode="auto">
          <a:xfrm>
            <a:off x="5093275" y="3949260"/>
            <a:ext cx="6952024" cy="481064"/>
          </a:xfrm>
          <a:prstGeom prst="rect">
            <a:avLst/>
          </a:prstGeom>
          <a:ln>
            <a:solidFill>
              <a:srgbClr val="00497C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Ø"/>
              <a:defRPr sz="16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  <a:defRPr sz="14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pl-PL" sz="1050" b="1" dirty="0" smtClean="0"/>
              <a:t>Lata realizacji</a:t>
            </a:r>
            <a:r>
              <a:rPr lang="pl-PL" sz="1050" dirty="0" smtClean="0"/>
              <a:t>: 2017 – 2020</a:t>
            </a:r>
          </a:p>
          <a:p>
            <a:pPr marL="1076325" indent="-1071563"/>
            <a:r>
              <a:rPr lang="pl-PL" sz="1050" b="1" dirty="0"/>
              <a:t>Status </a:t>
            </a:r>
            <a:r>
              <a:rPr lang="pl-PL" sz="1050" b="1" dirty="0" smtClean="0">
                <a:solidFill>
                  <a:schemeClr val="tx1"/>
                </a:solidFill>
              </a:rPr>
              <a:t>projektu</a:t>
            </a:r>
            <a:r>
              <a:rPr lang="pl-PL" sz="1050" dirty="0" smtClean="0">
                <a:solidFill>
                  <a:schemeClr val="tx1"/>
                </a:solidFill>
              </a:rPr>
              <a:t>:</a:t>
            </a:r>
            <a:r>
              <a:rPr lang="pl-PL" sz="1050" dirty="0">
                <a:solidFill>
                  <a:schemeClr val="tx1"/>
                </a:solidFill>
              </a:rPr>
              <a:t> </a:t>
            </a:r>
            <a:r>
              <a:rPr lang="pl-PL" sz="1050" dirty="0" smtClean="0">
                <a:solidFill>
                  <a:schemeClr val="tx1"/>
                </a:solidFill>
              </a:rPr>
              <a:t>Umowa z wykonawcą w trybie </a:t>
            </a:r>
            <a:r>
              <a:rPr lang="pl-PL" sz="1050" dirty="0" err="1" smtClean="0">
                <a:solidFill>
                  <a:schemeClr val="tx1"/>
                </a:solidFill>
              </a:rPr>
              <a:t>PiB</a:t>
            </a:r>
            <a:r>
              <a:rPr lang="pl-PL" sz="1050" dirty="0" smtClean="0">
                <a:solidFill>
                  <a:schemeClr val="tx1"/>
                </a:solidFill>
              </a:rPr>
              <a:t> podpisana 18.09.2017r. - w realizacji.</a:t>
            </a:r>
          </a:p>
        </p:txBody>
      </p:sp>
      <p:sp>
        <p:nvSpPr>
          <p:cNvPr id="17" name="Symbol zastępczy zawartości 3"/>
          <p:cNvSpPr txBox="1">
            <a:spLocks/>
          </p:cNvSpPr>
          <p:nvPr/>
        </p:nvSpPr>
        <p:spPr bwMode="auto">
          <a:xfrm>
            <a:off x="5093274" y="5688603"/>
            <a:ext cx="6952025" cy="476701"/>
          </a:xfrm>
          <a:prstGeom prst="rect">
            <a:avLst/>
          </a:prstGeom>
          <a:ln>
            <a:solidFill>
              <a:srgbClr val="00497C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Ø"/>
              <a:defRPr sz="16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  <a:defRPr sz="14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pl-PL" sz="1050" b="1" dirty="0" smtClean="0">
                <a:solidFill>
                  <a:schemeClr val="tx1"/>
                </a:solidFill>
              </a:rPr>
              <a:t>Przywrócenie ruchu na odcinku Szczytno - Pisz: 2019-10-20</a:t>
            </a:r>
          </a:p>
          <a:p>
            <a:pPr algn="just">
              <a:spcBef>
                <a:spcPts val="0"/>
              </a:spcBef>
            </a:pPr>
            <a:r>
              <a:rPr lang="pl-PL" sz="1050" b="1" dirty="0" smtClean="0">
                <a:solidFill>
                  <a:schemeClr val="tx1"/>
                </a:solidFill>
              </a:rPr>
              <a:t>Przywrócenie ruchu na odcinku Pisz – Ełk 2019-12-15</a:t>
            </a:r>
            <a:endParaRPr lang="pl-PL" sz="1050" dirty="0" smtClean="0">
              <a:solidFill>
                <a:schemeClr val="tx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780831"/>
            <a:ext cx="4851961" cy="2527185"/>
          </a:xfrm>
          <a:prstGeom prst="rect">
            <a:avLst/>
          </a:prstGeom>
        </p:spPr>
      </p:pic>
      <p:sp>
        <p:nvSpPr>
          <p:cNvPr id="18" name="pole tekstowe 17"/>
          <p:cNvSpPr txBox="1"/>
          <p:nvPr/>
        </p:nvSpPr>
        <p:spPr>
          <a:xfrm>
            <a:off x="5093274" y="4611184"/>
            <a:ext cx="6966341" cy="261610"/>
          </a:xfrm>
          <a:prstGeom prst="rect">
            <a:avLst/>
          </a:prstGeom>
          <a:solidFill>
            <a:srgbClr val="00497C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1100" b="1" dirty="0">
                <a:solidFill>
                  <a:schemeClr val="bg1"/>
                </a:solidFill>
                <a:latin typeface="Arial" panose="020B0604020202020204" pitchFamily="34" charset="0"/>
              </a:rPr>
              <a:t>Kalendarium kluczowych działań:</a:t>
            </a: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274" y="4929369"/>
            <a:ext cx="589594" cy="589594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102" y="4948754"/>
            <a:ext cx="591738" cy="591738"/>
          </a:xfrm>
          <a:prstGeom prst="rect">
            <a:avLst/>
          </a:prstGeom>
        </p:spPr>
      </p:pic>
      <p:sp>
        <p:nvSpPr>
          <p:cNvPr id="21" name="pole tekstowe 5"/>
          <p:cNvSpPr txBox="1">
            <a:spLocks noChangeArrowheads="1"/>
          </p:cNvSpPr>
          <p:nvPr/>
        </p:nvSpPr>
        <p:spPr bwMode="auto">
          <a:xfrm>
            <a:off x="2985283" y="41982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  <a:cs typeface="+mn-cs"/>
              </a:rPr>
              <a:t>Prace na linii kolejowej nr 219 na odcinku Szczytno – Ełk </a:t>
            </a:r>
          </a:p>
        </p:txBody>
      </p:sp>
    </p:spTree>
    <p:extLst>
      <p:ext uri="{BB962C8B-B14F-4D97-AF65-F5344CB8AC3E}">
        <p14:creationId xmlns:p14="http://schemas.microsoft.com/office/powerpoint/2010/main" val="131500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2" grpId="0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5087888" y="1700808"/>
            <a:ext cx="6962396" cy="507831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</a:pPr>
            <a:r>
              <a:rPr lang="pl-PL" sz="1100" b="1" u="sng" dirty="0">
                <a:solidFill>
                  <a:prstClr val="white"/>
                </a:solidFill>
                <a:latin typeface="Arial" panose="020B0604020202020204" pitchFamily="34" charset="0"/>
              </a:rPr>
              <a:t>Okres realizacji:</a:t>
            </a:r>
            <a:r>
              <a:rPr lang="pl-PL" sz="1100" b="1" dirty="0">
                <a:solidFill>
                  <a:prstClr val="white"/>
                </a:solidFill>
                <a:latin typeface="Arial" panose="020B0604020202020204" pitchFamily="34" charset="0"/>
              </a:rPr>
              <a:t>  2019-2020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1100" b="1" u="sng" dirty="0" err="1" smtClean="0">
                <a:solidFill>
                  <a:prstClr val="white"/>
                </a:solidFill>
                <a:latin typeface="Arial" panose="020B0604020202020204" pitchFamily="34" charset="0"/>
              </a:rPr>
              <a:t>Żródło</a:t>
            </a:r>
            <a:r>
              <a:rPr lang="pl-PL" sz="1100" b="1" u="sng" dirty="0" smtClean="0">
                <a:solidFill>
                  <a:prstClr val="white"/>
                </a:solidFill>
                <a:latin typeface="Arial" panose="020B0604020202020204" pitchFamily="34" charset="0"/>
              </a:rPr>
              <a:t> finansowania: </a:t>
            </a:r>
            <a:r>
              <a:rPr lang="pl-PL" sz="11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RPO</a:t>
            </a:r>
            <a:r>
              <a:rPr lang="pl-PL" sz="8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800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5654042" y="4663240"/>
            <a:ext cx="2880900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200"/>
              </a:spcAft>
            </a:pPr>
            <a:r>
              <a:rPr lang="pl-PL" sz="1000" b="1" dirty="0">
                <a:solidFill>
                  <a:srgbClr val="00497C"/>
                </a:solidFill>
                <a:latin typeface="Arial" panose="020B0604020202020204" pitchFamily="34" charset="0"/>
                <a:cs typeface="+mn-cs"/>
              </a:rPr>
              <a:t>ZREALIZOWANE</a:t>
            </a:r>
            <a:r>
              <a:rPr lang="pl-PL" sz="1000" b="1" dirty="0" smtClean="0">
                <a:solidFill>
                  <a:srgbClr val="00497C"/>
                </a:solidFill>
                <a:latin typeface="Arial" panose="020B0604020202020204" pitchFamily="34" charset="0"/>
                <a:cs typeface="+mn-cs"/>
              </a:rPr>
              <a:t>:</a:t>
            </a:r>
          </a:p>
          <a:p>
            <a:pPr marL="720725" indent="-720725" eaLnBrk="1" fontAlgn="auto" hangingPunct="1">
              <a:spcBef>
                <a:spcPts val="0"/>
              </a:spcBef>
              <a:spcAft>
                <a:spcPts val="200"/>
              </a:spcAft>
            </a:pPr>
            <a:r>
              <a:rPr lang="pl-PL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2019-04-11 </a:t>
            </a:r>
            <a:r>
              <a:rPr lang="pl-PL" sz="1000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- podpisanie umowy z Wykonawcą projektu i robót budowlanych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77328"/>
              </p:ext>
            </p:extLst>
          </p:nvPr>
        </p:nvGraphicFramePr>
        <p:xfrm>
          <a:off x="5087888" y="2357808"/>
          <a:ext cx="6962396" cy="1183397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9604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515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503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9249">
                <a:tc gridSpan="3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</a:rPr>
                        <a:t>EFEKTY POREALIZACYJNE</a:t>
                      </a:r>
                      <a:endParaRPr lang="pl-PL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874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900" spc="20" dirty="0">
                          <a:effectLst/>
                        </a:rPr>
                        <a:t>Zakładany nacisk na oś</a:t>
                      </a:r>
                      <a:endParaRPr lang="pl-PL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900" spc="20" dirty="0">
                          <a:effectLst/>
                        </a:rPr>
                        <a:t>221 </a:t>
                      </a:r>
                      <a:r>
                        <a:rPr lang="pl-PL" sz="900" spc="20" dirty="0" err="1">
                          <a:effectLst/>
                        </a:rPr>
                        <a:t>kN</a:t>
                      </a:r>
                      <a:r>
                        <a:rPr lang="pl-PL" sz="900" spc="20" dirty="0">
                          <a:effectLst/>
                        </a:rPr>
                        <a:t>/oś</a:t>
                      </a:r>
                      <a:endParaRPr lang="pl-PL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7848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900" spc="20" dirty="0">
                          <a:effectLst/>
                        </a:rPr>
                        <a:t>Długość odcinka</a:t>
                      </a:r>
                      <a:endParaRPr lang="pl-PL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900" kern="1200" dirty="0" smtClean="0">
                          <a:effectLst/>
                        </a:rPr>
                        <a:t>6,3 km</a:t>
                      </a:r>
                      <a:endParaRPr lang="pl-PL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7566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900" spc="20" dirty="0">
                          <a:effectLst/>
                        </a:rPr>
                        <a:t>Rodzaj inwestycji</a:t>
                      </a:r>
                      <a:endParaRPr lang="pl-PL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900" spc="20" dirty="0">
                          <a:effectLst/>
                        </a:rPr>
                        <a:t>modernizacja istniejącej </a:t>
                      </a:r>
                      <a:r>
                        <a:rPr lang="pl-PL" sz="900" spc="20" dirty="0" smtClean="0">
                          <a:effectLst/>
                        </a:rPr>
                        <a:t>infrastruktury</a:t>
                      </a:r>
                      <a:endParaRPr lang="pl-PL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9102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900" spc="20" dirty="0">
                          <a:effectLst/>
                        </a:rPr>
                        <a:t>Prędkość pociągów:</a:t>
                      </a:r>
                      <a:endParaRPr lang="pl-PL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900" spc="20" dirty="0">
                          <a:effectLst/>
                        </a:rPr>
                        <a:t>Przed modernizacją</a:t>
                      </a:r>
                      <a:endParaRPr lang="pl-PL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900" spc="20" dirty="0">
                          <a:effectLst/>
                        </a:rPr>
                        <a:t>Po modernizacji</a:t>
                      </a:r>
                      <a:endParaRPr lang="pl-PL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126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900" spc="20" dirty="0">
                          <a:effectLst/>
                        </a:rPr>
                        <a:t>pasażerskich</a:t>
                      </a:r>
                      <a:endParaRPr lang="pl-PL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900" spc="20" dirty="0" smtClean="0">
                          <a:effectLst/>
                        </a:rPr>
                        <a:t>80 </a:t>
                      </a:r>
                      <a:r>
                        <a:rPr lang="pl-PL" sz="900" spc="20" dirty="0">
                          <a:effectLst/>
                        </a:rPr>
                        <a:t>km/h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900" spc="20" dirty="0" smtClean="0">
                          <a:effectLst/>
                        </a:rPr>
                        <a:t>100 </a:t>
                      </a:r>
                      <a:r>
                        <a:rPr lang="pl-PL" sz="900" spc="20" dirty="0">
                          <a:effectLst/>
                        </a:rPr>
                        <a:t>km/h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342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200"/>
                        </a:lnSpc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900" spc="20" dirty="0">
                          <a:effectLst/>
                        </a:rPr>
                        <a:t>towarowych</a:t>
                      </a:r>
                      <a:endParaRPr lang="pl-PL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900" spc="20" dirty="0" smtClean="0">
                          <a:effectLst/>
                        </a:rPr>
                        <a:t>80 </a:t>
                      </a:r>
                      <a:r>
                        <a:rPr lang="pl-PL" sz="900" spc="20" dirty="0">
                          <a:effectLst/>
                        </a:rPr>
                        <a:t>km/h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pl-PL" sz="900" spc="20" dirty="0" smtClean="0">
                          <a:effectLst/>
                        </a:rPr>
                        <a:t>80 </a:t>
                      </a:r>
                      <a:r>
                        <a:rPr lang="pl-PL" sz="900" spc="20" dirty="0">
                          <a:effectLst/>
                        </a:rPr>
                        <a:t>km/h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pole tekstowe 11"/>
          <p:cNvSpPr txBox="1"/>
          <p:nvPr/>
        </p:nvSpPr>
        <p:spPr>
          <a:xfrm>
            <a:off x="9357365" y="4664681"/>
            <a:ext cx="26642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indent="-809625" algn="just" eaLnBrk="1" fontAlgn="auto" hangingPunct="1">
              <a:spcBef>
                <a:spcPts val="0"/>
              </a:spcBef>
              <a:spcAft>
                <a:spcPts val="200"/>
              </a:spcAft>
            </a:pPr>
            <a:r>
              <a:rPr lang="pl-PL" sz="1000" b="1" dirty="0" smtClean="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PLANOWANE </a:t>
            </a:r>
            <a:r>
              <a:rPr lang="pl-PL" sz="1000" b="1" dirty="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DO REALIZACJI:</a:t>
            </a:r>
          </a:p>
          <a:p>
            <a:pPr marL="542925" indent="-542925" eaLnBrk="1" fontAlgn="auto" hangingPunct="1">
              <a:spcBef>
                <a:spcPts val="0"/>
              </a:spcBef>
              <a:spcAft>
                <a:spcPts val="200"/>
              </a:spcAft>
            </a:pPr>
            <a:r>
              <a:rPr lang="pl-PL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2019-09</a:t>
            </a:r>
            <a:r>
              <a:rPr lang="pl-PL" sz="1000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 - rozpoczęcie robót </a:t>
            </a:r>
          </a:p>
          <a:p>
            <a:pPr marL="542925" indent="-542925" eaLnBrk="1" fontAlgn="auto" hangingPunct="1">
              <a:spcBef>
                <a:spcPts val="0"/>
              </a:spcBef>
              <a:spcAft>
                <a:spcPts val="200"/>
              </a:spcAft>
            </a:pPr>
            <a:r>
              <a:rPr lang="pl-PL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2020-08</a:t>
            </a:r>
            <a:r>
              <a:rPr lang="pl-PL" sz="1000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 - zakończenie robót</a:t>
            </a:r>
          </a:p>
          <a:p>
            <a:pPr marL="542925" indent="-542925" eaLnBrk="1" fontAlgn="auto" hangingPunct="1">
              <a:spcBef>
                <a:spcPts val="0"/>
              </a:spcBef>
              <a:spcAft>
                <a:spcPts val="200"/>
              </a:spcAft>
            </a:pPr>
            <a:r>
              <a:rPr lang="pl-PL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2020-08</a:t>
            </a:r>
            <a:r>
              <a:rPr lang="pl-PL" sz="1000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 - zakończenie umowy na roboty</a:t>
            </a:r>
            <a:endParaRPr lang="pl-PL" sz="900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2395565"/>
            <a:ext cx="4889293" cy="3403461"/>
          </a:xfrm>
          <a:prstGeom prst="rect">
            <a:avLst/>
          </a:prstGeom>
        </p:spPr>
      </p:pic>
      <p:sp>
        <p:nvSpPr>
          <p:cNvPr id="15" name="Symbol zastępczy stopki 1">
            <a:extLst>
              <a:ext uri="{FF2B5EF4-FFF2-40B4-BE49-F238E27FC236}">
                <a16:creationId xmlns:a16="http://schemas.microsoft.com/office/drawing/2014/main" xmlns="" id="{B8F988E0-36D6-4B5C-A96C-C4B1817F61AF}"/>
              </a:ext>
            </a:extLst>
          </p:cNvPr>
          <p:cNvSpPr txBox="1">
            <a:spLocks/>
          </p:cNvSpPr>
          <p:nvPr/>
        </p:nvSpPr>
        <p:spPr>
          <a:xfrm>
            <a:off x="4775444" y="6673092"/>
            <a:ext cx="2712171" cy="260648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l-PL" sz="800" i="1" dirty="0">
                <a:solidFill>
                  <a:prstClr val="black"/>
                </a:solidFill>
                <a:latin typeface="Arial"/>
              </a:rPr>
              <a:t>Źródło: Opracowanie PLK (stan na </a:t>
            </a:r>
            <a:r>
              <a:rPr lang="pl-PL" sz="800" i="1" dirty="0" smtClean="0">
                <a:solidFill>
                  <a:prstClr val="black"/>
                </a:solidFill>
                <a:latin typeface="Arial"/>
              </a:rPr>
              <a:t>05.12.2019 </a:t>
            </a:r>
            <a:r>
              <a:rPr lang="pl-PL" sz="800" i="1" dirty="0">
                <a:solidFill>
                  <a:prstClr val="black"/>
                </a:solidFill>
                <a:latin typeface="Arial"/>
              </a:rPr>
              <a:t>r.)</a:t>
            </a:r>
          </a:p>
        </p:txBody>
      </p:sp>
      <p:sp>
        <p:nvSpPr>
          <p:cNvPr id="16" name="Symbol zastępczy zawartości 3"/>
          <p:cNvSpPr txBox="1">
            <a:spLocks/>
          </p:cNvSpPr>
          <p:nvPr/>
        </p:nvSpPr>
        <p:spPr bwMode="auto">
          <a:xfrm>
            <a:off x="5087888" y="3692957"/>
            <a:ext cx="6962396" cy="504095"/>
          </a:xfrm>
          <a:prstGeom prst="rect">
            <a:avLst/>
          </a:prstGeom>
          <a:ln>
            <a:solidFill>
              <a:srgbClr val="00497C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Ø"/>
              <a:defRPr sz="16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  <a:defRPr sz="14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pl-PL" sz="1050" b="1" dirty="0" smtClean="0"/>
              <a:t>Lata realizacji</a:t>
            </a:r>
            <a:r>
              <a:rPr lang="pl-PL" sz="1050" dirty="0" smtClean="0"/>
              <a:t>: 2019 – 2020</a:t>
            </a:r>
          </a:p>
          <a:p>
            <a:pPr marL="1076325" indent="-1071563"/>
            <a:r>
              <a:rPr lang="pl-PL" sz="1050" b="1" dirty="0" smtClean="0"/>
              <a:t>Status </a:t>
            </a:r>
            <a:r>
              <a:rPr lang="pl-PL" sz="1050" b="1" dirty="0" smtClean="0">
                <a:solidFill>
                  <a:schemeClr val="tx1"/>
                </a:solidFill>
              </a:rPr>
              <a:t>projektu</a:t>
            </a:r>
            <a:r>
              <a:rPr lang="pl-PL" sz="1050" dirty="0" smtClean="0">
                <a:solidFill>
                  <a:schemeClr val="tx1"/>
                </a:solidFill>
              </a:rPr>
              <a:t>:</a:t>
            </a:r>
            <a:r>
              <a:rPr lang="pl-PL" sz="1050" dirty="0"/>
              <a:t> </a:t>
            </a:r>
            <a:r>
              <a:rPr lang="pl-PL" sz="1050" dirty="0" smtClean="0"/>
              <a:t>Umowa z wykonawcą w trybie </a:t>
            </a:r>
            <a:r>
              <a:rPr lang="pl-PL" sz="1050" dirty="0" err="1"/>
              <a:t>PiB</a:t>
            </a:r>
            <a:r>
              <a:rPr lang="pl-PL" sz="1050" dirty="0"/>
              <a:t> </a:t>
            </a:r>
            <a:r>
              <a:rPr lang="pl-PL" sz="1050" dirty="0" smtClean="0"/>
              <a:t>podpisana </a:t>
            </a:r>
            <a:r>
              <a:rPr lang="pl-PL" sz="1050" dirty="0"/>
              <a:t>w dn. 11.04.2019 </a:t>
            </a:r>
            <a:r>
              <a:rPr lang="pl-PL" sz="1050" dirty="0" smtClean="0"/>
              <a:t>r. - w realizacji</a:t>
            </a:r>
            <a:endParaRPr lang="pl-PL" sz="1050" dirty="0" smtClean="0">
              <a:solidFill>
                <a:schemeClr val="tx1"/>
              </a:solidFill>
            </a:endParaRPr>
          </a:p>
        </p:txBody>
      </p:sp>
      <p:sp>
        <p:nvSpPr>
          <p:cNvPr id="17" name="Symbol zastępczy zawartości 3"/>
          <p:cNvSpPr txBox="1">
            <a:spLocks/>
          </p:cNvSpPr>
          <p:nvPr/>
        </p:nvSpPr>
        <p:spPr bwMode="auto">
          <a:xfrm>
            <a:off x="5087888" y="5484346"/>
            <a:ext cx="6962396" cy="476701"/>
          </a:xfrm>
          <a:prstGeom prst="rect">
            <a:avLst/>
          </a:prstGeom>
          <a:ln>
            <a:solidFill>
              <a:srgbClr val="00497C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Ø"/>
              <a:defRPr sz="16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  <a:defRPr sz="14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pl-PL" sz="1050" b="1" dirty="0" smtClean="0"/>
              <a:t>Zamknięcie linii na odcinku  Olsztyn – Gutkowo od 13.09.2019 r.</a:t>
            </a:r>
          </a:p>
          <a:p>
            <a:pPr algn="just">
              <a:spcBef>
                <a:spcPts val="0"/>
              </a:spcBef>
            </a:pPr>
            <a:r>
              <a:rPr lang="pl-PL" sz="1050" b="1" dirty="0" smtClean="0">
                <a:solidFill>
                  <a:schemeClr val="tx1"/>
                </a:solidFill>
              </a:rPr>
              <a:t>Otwarcie linii na odcinku Olsztyn – Gutkowo – 08.2020 r.</a:t>
            </a:r>
            <a:endParaRPr lang="pl-PL" sz="1050" dirty="0" smtClean="0">
              <a:solidFill>
                <a:schemeClr val="tx1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5087888" y="4333237"/>
            <a:ext cx="6962396" cy="261610"/>
          </a:xfrm>
          <a:prstGeom prst="rect">
            <a:avLst/>
          </a:prstGeom>
          <a:solidFill>
            <a:srgbClr val="00497C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1100" b="1" dirty="0">
                <a:solidFill>
                  <a:schemeClr val="bg1"/>
                </a:solidFill>
                <a:latin typeface="Arial" panose="020B0604020202020204" pitchFamily="34" charset="0"/>
              </a:rPr>
              <a:t>Kalendarium kluczowych działań:</a:t>
            </a: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167" y="4653292"/>
            <a:ext cx="589594" cy="589594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995" y="4672677"/>
            <a:ext cx="591738" cy="591738"/>
          </a:xfrm>
          <a:prstGeom prst="rect">
            <a:avLst/>
          </a:prstGeom>
        </p:spPr>
      </p:pic>
      <p:sp>
        <p:nvSpPr>
          <p:cNvPr id="21" name="pole tekstowe 5"/>
          <p:cNvSpPr txBox="1">
            <a:spLocks noChangeArrowheads="1"/>
          </p:cNvSpPr>
          <p:nvPr/>
        </p:nvSpPr>
        <p:spPr bwMode="auto">
          <a:xfrm>
            <a:off x="2985283" y="41982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pl-PL" sz="2400" b="1" dirty="0">
                <a:solidFill>
                  <a:schemeClr val="bg1"/>
                </a:solidFill>
                <a:latin typeface="Arial" panose="020B0604020202020204" pitchFamily="34" charset="0"/>
              </a:rPr>
              <a:t>Prace na linii kolejowej nr 220 na odcinku Olsztyn – Gutkowo </a:t>
            </a:r>
          </a:p>
        </p:txBody>
      </p:sp>
    </p:spTree>
    <p:extLst>
      <p:ext uri="{BB962C8B-B14F-4D97-AF65-F5344CB8AC3E}">
        <p14:creationId xmlns:p14="http://schemas.microsoft.com/office/powerpoint/2010/main" val="313088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2" grpId="0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196" y="1209905"/>
            <a:ext cx="9215609" cy="5627631"/>
          </a:xfrm>
          <a:prstGeom prst="rect">
            <a:avLst/>
          </a:prstGeom>
        </p:spPr>
      </p:pic>
      <p:sp>
        <p:nvSpPr>
          <p:cNvPr id="4" name="pole tekstowe 5"/>
          <p:cNvSpPr txBox="1">
            <a:spLocks noChangeArrowheads="1"/>
          </p:cNvSpPr>
          <p:nvPr/>
        </p:nvSpPr>
        <p:spPr bwMode="auto">
          <a:xfrm>
            <a:off x="3143671" y="188640"/>
            <a:ext cx="8915943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pl-PL" sz="2600" b="1" dirty="0">
                <a:solidFill>
                  <a:schemeClr val="bg1"/>
                </a:solidFill>
                <a:latin typeface="Arial" panose="020B0604020202020204" pitchFamily="34" charset="0"/>
                <a:cs typeface="+mn-cs"/>
              </a:rPr>
              <a:t>Zwiększenie funkcjonalności sieci kolejowej </a:t>
            </a:r>
            <a:r>
              <a:rPr lang="pl-PL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+mn-cs"/>
              </a:rPr>
              <a:t/>
            </a:r>
            <a:br>
              <a:rPr lang="pl-PL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+mn-cs"/>
              </a:rPr>
            </a:br>
            <a:r>
              <a:rPr lang="pl-PL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+mn-cs"/>
              </a:rPr>
              <a:t>jako </a:t>
            </a:r>
            <a:r>
              <a:rPr lang="pl-PL" sz="2600" b="1" dirty="0">
                <a:solidFill>
                  <a:schemeClr val="bg1"/>
                </a:solidFill>
                <a:latin typeface="Arial" panose="020B0604020202020204" pitchFamily="34" charset="0"/>
                <a:cs typeface="+mn-cs"/>
              </a:rPr>
              <a:t>efekty realizacji projektów </a:t>
            </a:r>
            <a:r>
              <a:rPr lang="pl-PL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+mn-cs"/>
              </a:rPr>
              <a:t>inwestycyjnych </a:t>
            </a:r>
            <a:endParaRPr lang="pl-PL" altLang="pl-PL" sz="2400" b="1" dirty="0">
              <a:solidFill>
                <a:schemeClr val="bg1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8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528" y="2204864"/>
            <a:ext cx="7927960" cy="4464496"/>
          </a:xfrm>
          <a:prstGeom prst="rect">
            <a:avLst/>
          </a:prstGeom>
        </p:spPr>
      </p:pic>
      <p:sp>
        <p:nvSpPr>
          <p:cNvPr id="3" name="Symbol zastępczy zawartości 3"/>
          <p:cNvSpPr txBox="1">
            <a:spLocks/>
          </p:cNvSpPr>
          <p:nvPr/>
        </p:nvSpPr>
        <p:spPr bwMode="auto">
          <a:xfrm>
            <a:off x="2152528" y="1412776"/>
            <a:ext cx="7927959" cy="576064"/>
          </a:xfrm>
          <a:prstGeom prst="rect">
            <a:avLst/>
          </a:prstGeom>
          <a:ln>
            <a:solidFill>
              <a:srgbClr val="00497C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Ø"/>
              <a:defRPr sz="16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–"/>
              <a:defRPr sz="14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pl-PL" sz="1600" b="1" dirty="0"/>
              <a:t>Projektowane przejście podziemne Jeziorna – Kapitańska </a:t>
            </a:r>
            <a:endParaRPr lang="pl-PL" sz="1600" b="1" dirty="0" smtClean="0"/>
          </a:p>
          <a:p>
            <a:pPr algn="ctr" eaLnBrk="1" hangingPunct="1">
              <a:spcBef>
                <a:spcPct val="0"/>
              </a:spcBef>
            </a:pPr>
            <a:r>
              <a:rPr lang="pl-PL" sz="1600" b="1" dirty="0" smtClean="0"/>
              <a:t>w </a:t>
            </a:r>
            <a:r>
              <a:rPr lang="pl-PL" sz="1600" b="1" dirty="0"/>
              <a:t>ramach projektu rewitalizacji linii kolejowej nr </a:t>
            </a:r>
            <a:r>
              <a:rPr lang="pl-PL" sz="1600" b="1" dirty="0" smtClean="0"/>
              <a:t>220 Olsztyn - Gutkowo</a:t>
            </a:r>
            <a:endParaRPr lang="pl-PL" sz="1600" b="1" dirty="0"/>
          </a:p>
        </p:txBody>
      </p:sp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3143671" y="188640"/>
            <a:ext cx="8915943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pl-PL" sz="2600" b="1" dirty="0">
                <a:solidFill>
                  <a:schemeClr val="bg1"/>
                </a:solidFill>
                <a:latin typeface="Arial" panose="020B0604020202020204" pitchFamily="34" charset="0"/>
                <a:cs typeface="+mn-cs"/>
              </a:rPr>
              <a:t>Zwiększenie funkcjonalności sieci kolejowej </a:t>
            </a:r>
            <a:r>
              <a:rPr lang="pl-PL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+mn-cs"/>
              </a:rPr>
              <a:t/>
            </a:r>
            <a:br>
              <a:rPr lang="pl-PL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+mn-cs"/>
              </a:rPr>
            </a:br>
            <a:r>
              <a:rPr lang="pl-PL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+mn-cs"/>
              </a:rPr>
              <a:t>jako </a:t>
            </a:r>
            <a:r>
              <a:rPr lang="pl-PL" sz="2600" b="1" dirty="0">
                <a:solidFill>
                  <a:schemeClr val="bg1"/>
                </a:solidFill>
                <a:latin typeface="Arial" panose="020B0604020202020204" pitchFamily="34" charset="0"/>
                <a:cs typeface="+mn-cs"/>
              </a:rPr>
              <a:t>efekty realizacji projektów </a:t>
            </a:r>
            <a:r>
              <a:rPr lang="pl-PL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+mn-cs"/>
              </a:rPr>
              <a:t>inwestycyjnych </a:t>
            </a:r>
            <a:endParaRPr lang="pl-PL" altLang="pl-PL" sz="2400" b="1" dirty="0">
              <a:solidFill>
                <a:schemeClr val="bg1"/>
              </a:solidFill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91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ja_plk_1">
  <a:themeElements>
    <a:clrScheme name="Niestandardowy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FFC000"/>
      </a:accent2>
      <a:accent3>
        <a:srgbClr val="BFBFBF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C0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prezentacja_plk_1</Template>
  <TotalTime>7216</TotalTime>
  <Words>902</Words>
  <Application>Microsoft Office PowerPoint</Application>
  <PresentationFormat>Panoramiczny</PresentationFormat>
  <Paragraphs>171</Paragraphs>
  <Slides>11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Times New Roman</vt:lpstr>
      <vt:lpstr>prezentacja_plk_1</vt:lpstr>
      <vt:lpstr>Motyw pakietu Office</vt:lpstr>
      <vt:lpstr>1_Motyw pakietu Office</vt:lpstr>
      <vt:lpstr>3_Motyw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PKP Polskie Linie Kolejowe S.A.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SG2-DTP-ILG5a-DM</dc:creator>
  <cp:lastModifiedBy>Kundzicz Adam</cp:lastModifiedBy>
  <cp:revision>1018</cp:revision>
  <cp:lastPrinted>2019-12-11T11:09:38Z</cp:lastPrinted>
  <dcterms:created xsi:type="dcterms:W3CDTF">2013-12-09T13:45:32Z</dcterms:created>
  <dcterms:modified xsi:type="dcterms:W3CDTF">2019-12-11T19:23:40Z</dcterms:modified>
</cp:coreProperties>
</file>