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slideLayouts/slideLayout2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notesSlides/notesSlide4.xml" ContentType="application/vnd.openxmlformats-officedocument.presentationml.notesSlide+xml"/>
  <Override PartName="/ppt/tags/tag2.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3.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4"/>
    <p:sldMasterId id="2147483900" r:id="rId5"/>
    <p:sldMasterId id="2147483929" r:id="rId6"/>
    <p:sldMasterId id="2147483935" r:id="rId7"/>
  </p:sldMasterIdLst>
  <p:notesMasterIdLst>
    <p:notesMasterId r:id="rId32"/>
  </p:notesMasterIdLst>
  <p:handoutMasterIdLst>
    <p:handoutMasterId r:id="rId33"/>
  </p:handoutMasterIdLst>
  <p:sldIdLst>
    <p:sldId id="301" r:id="rId8"/>
    <p:sldId id="336" r:id="rId9"/>
    <p:sldId id="338" r:id="rId10"/>
    <p:sldId id="339" r:id="rId11"/>
    <p:sldId id="340" r:id="rId12"/>
    <p:sldId id="342" r:id="rId13"/>
    <p:sldId id="388" r:id="rId14"/>
    <p:sldId id="399" r:id="rId15"/>
    <p:sldId id="425" r:id="rId16"/>
    <p:sldId id="426" r:id="rId17"/>
    <p:sldId id="404" r:id="rId18"/>
    <p:sldId id="424" r:id="rId19"/>
    <p:sldId id="422" r:id="rId20"/>
    <p:sldId id="400" r:id="rId21"/>
    <p:sldId id="429" r:id="rId22"/>
    <p:sldId id="358" r:id="rId23"/>
    <p:sldId id="423" r:id="rId24"/>
    <p:sldId id="386" r:id="rId25"/>
    <p:sldId id="415" r:id="rId26"/>
    <p:sldId id="427" r:id="rId27"/>
    <p:sldId id="428" r:id="rId28"/>
    <p:sldId id="411" r:id="rId29"/>
    <p:sldId id="412" r:id="rId30"/>
    <p:sldId id="387" r:id="rId31"/>
  </p:sldIdLst>
  <p:sldSz cx="12192000" cy="6858000"/>
  <p:notesSz cx="6797675" cy="9928225"/>
  <p:defaultTextStyle>
    <a:defPPr>
      <a:defRPr lang="en-US"/>
    </a:defPPr>
    <a:lvl1pPr algn="l" rtl="0" eaLnBrk="0" fontAlgn="base" hangingPunct="0">
      <a:spcBef>
        <a:spcPct val="0"/>
      </a:spcBef>
      <a:spcAft>
        <a:spcPct val="0"/>
      </a:spcAft>
      <a:defRPr sz="2400" kern="1200">
        <a:solidFill>
          <a:srgbClr val="000000"/>
        </a:solidFill>
        <a:latin typeface="Arial" panose="020B0604020202020204" pitchFamily="34" charset="0"/>
        <a:ea typeface="Geneva" pitchFamily="124" charset="-128"/>
        <a:cs typeface="+mn-cs"/>
      </a:defRPr>
    </a:lvl1pPr>
    <a:lvl2pPr marL="457200" algn="l" rtl="0" eaLnBrk="0" fontAlgn="base" hangingPunct="0">
      <a:spcBef>
        <a:spcPct val="0"/>
      </a:spcBef>
      <a:spcAft>
        <a:spcPct val="0"/>
      </a:spcAft>
      <a:defRPr sz="2400" kern="1200">
        <a:solidFill>
          <a:srgbClr val="000000"/>
        </a:solidFill>
        <a:latin typeface="Arial" panose="020B0604020202020204" pitchFamily="34" charset="0"/>
        <a:ea typeface="Geneva" pitchFamily="124" charset="-128"/>
        <a:cs typeface="+mn-cs"/>
      </a:defRPr>
    </a:lvl2pPr>
    <a:lvl3pPr marL="914400" algn="l" rtl="0" eaLnBrk="0" fontAlgn="base" hangingPunct="0">
      <a:spcBef>
        <a:spcPct val="0"/>
      </a:spcBef>
      <a:spcAft>
        <a:spcPct val="0"/>
      </a:spcAft>
      <a:defRPr sz="2400" kern="1200">
        <a:solidFill>
          <a:srgbClr val="000000"/>
        </a:solidFill>
        <a:latin typeface="Arial" panose="020B0604020202020204" pitchFamily="34" charset="0"/>
        <a:ea typeface="Geneva" pitchFamily="124" charset="-128"/>
        <a:cs typeface="+mn-cs"/>
      </a:defRPr>
    </a:lvl3pPr>
    <a:lvl4pPr marL="1371600" algn="l" rtl="0" eaLnBrk="0" fontAlgn="base" hangingPunct="0">
      <a:spcBef>
        <a:spcPct val="0"/>
      </a:spcBef>
      <a:spcAft>
        <a:spcPct val="0"/>
      </a:spcAft>
      <a:defRPr sz="2400" kern="1200">
        <a:solidFill>
          <a:srgbClr val="000000"/>
        </a:solidFill>
        <a:latin typeface="Arial" panose="020B0604020202020204" pitchFamily="34" charset="0"/>
        <a:ea typeface="Geneva" pitchFamily="124" charset="-128"/>
        <a:cs typeface="+mn-cs"/>
      </a:defRPr>
    </a:lvl4pPr>
    <a:lvl5pPr marL="1828800" algn="l" rtl="0" eaLnBrk="0" fontAlgn="base" hangingPunct="0">
      <a:spcBef>
        <a:spcPct val="0"/>
      </a:spcBef>
      <a:spcAft>
        <a:spcPct val="0"/>
      </a:spcAft>
      <a:defRPr sz="2400" kern="1200">
        <a:solidFill>
          <a:srgbClr val="000000"/>
        </a:solidFill>
        <a:latin typeface="Arial" panose="020B0604020202020204" pitchFamily="34" charset="0"/>
        <a:ea typeface="Geneva" pitchFamily="124" charset="-128"/>
        <a:cs typeface="+mn-cs"/>
      </a:defRPr>
    </a:lvl5pPr>
    <a:lvl6pPr marL="2286000" algn="l" defTabSz="914400" rtl="0" eaLnBrk="1" latinLnBrk="0" hangingPunct="1">
      <a:defRPr sz="2400" kern="1200">
        <a:solidFill>
          <a:srgbClr val="000000"/>
        </a:solidFill>
        <a:latin typeface="Arial" panose="020B0604020202020204" pitchFamily="34" charset="0"/>
        <a:ea typeface="Geneva" pitchFamily="124" charset="-128"/>
        <a:cs typeface="+mn-cs"/>
      </a:defRPr>
    </a:lvl6pPr>
    <a:lvl7pPr marL="2743200" algn="l" defTabSz="914400" rtl="0" eaLnBrk="1" latinLnBrk="0" hangingPunct="1">
      <a:defRPr sz="2400" kern="1200">
        <a:solidFill>
          <a:srgbClr val="000000"/>
        </a:solidFill>
        <a:latin typeface="Arial" panose="020B0604020202020204" pitchFamily="34" charset="0"/>
        <a:ea typeface="Geneva" pitchFamily="124" charset="-128"/>
        <a:cs typeface="+mn-cs"/>
      </a:defRPr>
    </a:lvl7pPr>
    <a:lvl8pPr marL="3200400" algn="l" defTabSz="914400" rtl="0" eaLnBrk="1" latinLnBrk="0" hangingPunct="1">
      <a:defRPr sz="2400" kern="1200">
        <a:solidFill>
          <a:srgbClr val="000000"/>
        </a:solidFill>
        <a:latin typeface="Arial" panose="020B0604020202020204" pitchFamily="34" charset="0"/>
        <a:ea typeface="Geneva" pitchFamily="124" charset="-128"/>
        <a:cs typeface="+mn-cs"/>
      </a:defRPr>
    </a:lvl8pPr>
    <a:lvl9pPr marL="3657600" algn="l" defTabSz="914400" rtl="0" eaLnBrk="1" latinLnBrk="0" hangingPunct="1">
      <a:defRPr sz="2400" kern="1200">
        <a:solidFill>
          <a:srgbClr val="000000"/>
        </a:solidFill>
        <a:latin typeface="Arial" panose="020B0604020202020204" pitchFamily="34" charset="0"/>
        <a:ea typeface="Geneva" pitchFamily="124" charset="-128"/>
        <a:cs typeface="+mn-cs"/>
      </a:defRPr>
    </a:lvl9pPr>
  </p:defaultTextStyle>
  <p:extLst>
    <p:ext uri="{EFAFB233-063F-42B5-8137-9DF3F51BA10A}">
      <p15:sldGuideLst xmlns:p15="http://schemas.microsoft.com/office/powerpoint/2012/main">
        <p15:guide id="1" orient="horz" pos="4020" userDrawn="1">
          <p15:clr>
            <a:srgbClr val="A4A3A4"/>
          </p15:clr>
        </p15:guide>
        <p15:guide id="2" orient="horz" pos="300" userDrawn="1">
          <p15:clr>
            <a:srgbClr val="A4A3A4"/>
          </p15:clr>
        </p15:guide>
        <p15:guide id="3" pos="7197" userDrawn="1">
          <p15:clr>
            <a:srgbClr val="A4A3A4"/>
          </p15:clr>
        </p15:guide>
        <p15:guide id="4" pos="393" userDrawn="1">
          <p15:clr>
            <a:srgbClr val="A4A3A4"/>
          </p15:clr>
        </p15:guide>
        <p15:guide id="5" orient="horz" pos="1979" userDrawn="1">
          <p15:clr>
            <a:srgbClr val="A4A3A4"/>
          </p15:clr>
        </p15:guide>
        <p15:guide id="6" orient="horz" pos="2160" userDrawn="1">
          <p15:clr>
            <a:srgbClr val="A4A3A4"/>
          </p15:clr>
        </p15:guide>
        <p15:guide id="7" orient="horz" pos="102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008080"/>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17" autoAdjust="0"/>
    <p:restoredTop sz="96168" autoAdjust="0"/>
  </p:normalViewPr>
  <p:slideViewPr>
    <p:cSldViewPr>
      <p:cViewPr varScale="1">
        <p:scale>
          <a:sx n="83" d="100"/>
          <a:sy n="83" d="100"/>
        </p:scale>
        <p:origin x="102" y="468"/>
      </p:cViewPr>
      <p:guideLst>
        <p:guide orient="horz" pos="4020"/>
        <p:guide orient="horz" pos="300"/>
        <p:guide pos="7197"/>
        <p:guide pos="393"/>
        <p:guide orient="horz" pos="1979"/>
        <p:guide orient="horz" pos="2160"/>
        <p:guide orient="horz" pos="1026"/>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6468"/>
    </p:cViewPr>
  </p:sorterViewPr>
  <p:notesViewPr>
    <p:cSldViewPr>
      <p:cViewPr varScale="1">
        <p:scale>
          <a:sx n="74" d="100"/>
          <a:sy n="74" d="100"/>
        </p:scale>
        <p:origin x="2124"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eaLnBrk="1" hangingPunct="1">
              <a:defRPr sz="1200">
                <a:solidFill>
                  <a:schemeClr val="tx1"/>
                </a:solidFill>
                <a:latin typeface="Arial" charset="0"/>
                <a:ea typeface="Geneva" charset="0"/>
                <a:cs typeface="Arial" charset="0"/>
              </a:defRPr>
            </a:lvl1pPr>
          </a:lstStyle>
          <a:p>
            <a:pPr>
              <a:defRPr/>
            </a:pPr>
            <a:r>
              <a:rPr lang="en-US"/>
              <a:t>Event Name Here</a:t>
            </a:r>
          </a:p>
        </p:txBody>
      </p:sp>
      <p:sp>
        <p:nvSpPr>
          <p:cNvPr id="25603" name="Rectangle 3"/>
          <p:cNvSpPr>
            <a:spLocks noGrp="1" noChangeArrowheads="1"/>
          </p:cNvSpPr>
          <p:nvPr>
            <p:ph type="dt" sz="quarter" idx="1"/>
          </p:nvPr>
        </p:nvSpPr>
        <p:spPr bwMode="auto">
          <a:xfrm>
            <a:off x="3849688"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Arial" charset="0"/>
                <a:ea typeface="Geneva" charset="0"/>
                <a:cs typeface="Arial" charset="0"/>
              </a:defRPr>
            </a:lvl1pPr>
          </a:lstStyle>
          <a:p>
            <a:pPr>
              <a:defRPr/>
            </a:pPr>
            <a:r>
              <a:rPr lang="en-US"/>
              <a:t>12/02/2007</a:t>
            </a:r>
          </a:p>
        </p:txBody>
      </p:sp>
      <p:sp>
        <p:nvSpPr>
          <p:cNvPr id="25604" name="Rectangle 4"/>
          <p:cNvSpPr>
            <a:spLocks noGrp="1" noChangeArrowheads="1"/>
          </p:cNvSpPr>
          <p:nvPr>
            <p:ph type="ftr" sz="quarter" idx="2"/>
          </p:nvPr>
        </p:nvSpPr>
        <p:spPr bwMode="auto">
          <a:xfrm>
            <a:off x="0" y="9429750"/>
            <a:ext cx="2946400" cy="49688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l" eaLnBrk="1" hangingPunct="1">
              <a:defRPr sz="1200">
                <a:solidFill>
                  <a:schemeClr val="tx1"/>
                </a:solidFill>
                <a:latin typeface="Arial" charset="0"/>
                <a:ea typeface="Geneva" charset="0"/>
                <a:cs typeface="Arial" charset="0"/>
              </a:defRPr>
            </a:lvl1pPr>
          </a:lstStyle>
          <a:p>
            <a:pPr>
              <a:defRPr/>
            </a:pPr>
            <a:r>
              <a:rPr lang="en-US"/>
              <a:t>Project Name: HMRC v1.8</a:t>
            </a:r>
          </a:p>
        </p:txBody>
      </p:sp>
      <p:sp>
        <p:nvSpPr>
          <p:cNvPr id="25605" name="Rectangle 5"/>
          <p:cNvSpPr>
            <a:spLocks noGrp="1" noChangeArrowheads="1"/>
          </p:cNvSpPr>
          <p:nvPr>
            <p:ph type="sldNum" sz="quarter" idx="3"/>
          </p:nvPr>
        </p:nvSpPr>
        <p:spPr bwMode="auto">
          <a:xfrm>
            <a:off x="3849688" y="9429750"/>
            <a:ext cx="2946400" cy="49688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defRPr>
            </a:lvl1pPr>
          </a:lstStyle>
          <a:p>
            <a:pPr>
              <a:defRPr/>
            </a:pPr>
            <a:fld id="{2AEA1C17-DB21-45EE-BD7F-9D4858880E20}" type="slidenum">
              <a:rPr lang="en-US"/>
              <a:pPr>
                <a:defRPr/>
              </a:pPr>
              <a:t>‹#›</a:t>
            </a:fld>
            <a:endParaRPr lang="en-US"/>
          </a:p>
        </p:txBody>
      </p:sp>
    </p:spTree>
    <p:extLst>
      <p:ext uri="{BB962C8B-B14F-4D97-AF65-F5344CB8AC3E}">
        <p14:creationId xmlns:p14="http://schemas.microsoft.com/office/powerpoint/2010/main" val="9939191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eaLnBrk="1" hangingPunct="1">
              <a:defRPr sz="1200">
                <a:solidFill>
                  <a:schemeClr val="tx1"/>
                </a:solidFill>
                <a:latin typeface="Arial" charset="0"/>
                <a:ea typeface="Geneva" charset="0"/>
                <a:cs typeface="Arial" charset="0"/>
              </a:defRPr>
            </a:lvl1pPr>
          </a:lstStyle>
          <a:p>
            <a:pPr>
              <a:defRPr/>
            </a:pPr>
            <a:r>
              <a:rPr lang="en-US"/>
              <a:t>Event Name Here</a:t>
            </a:r>
          </a:p>
        </p:txBody>
      </p:sp>
      <p:sp>
        <p:nvSpPr>
          <p:cNvPr id="24579" name="Rectangle 3"/>
          <p:cNvSpPr>
            <a:spLocks noGrp="1" noChangeArrowheads="1"/>
          </p:cNvSpPr>
          <p:nvPr>
            <p:ph type="dt" idx="1"/>
          </p:nvPr>
        </p:nvSpPr>
        <p:spPr bwMode="auto">
          <a:xfrm>
            <a:off x="3849688"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Arial" charset="0"/>
                <a:ea typeface="Geneva" charset="0"/>
                <a:cs typeface="Arial" charset="0"/>
              </a:defRPr>
            </a:lvl1pPr>
          </a:lstStyle>
          <a:p>
            <a:pPr>
              <a:defRPr/>
            </a:pPr>
            <a:r>
              <a:rPr lang="en-US"/>
              <a:t>12/02/2007</a:t>
            </a:r>
          </a:p>
        </p:txBody>
      </p:sp>
      <p:sp>
        <p:nvSpPr>
          <p:cNvPr id="8196"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1" name="Rectangle 5"/>
          <p:cNvSpPr>
            <a:spLocks noGrp="1" noChangeArrowheads="1"/>
          </p:cNvSpPr>
          <p:nvPr>
            <p:ph type="body" sz="quarter" idx="3"/>
          </p:nvPr>
        </p:nvSpPr>
        <p:spPr bwMode="auto">
          <a:xfrm>
            <a:off x="679450" y="4716463"/>
            <a:ext cx="5438775" cy="44672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4582" name="Rectangle 6"/>
          <p:cNvSpPr>
            <a:spLocks noGrp="1" noChangeArrowheads="1"/>
          </p:cNvSpPr>
          <p:nvPr>
            <p:ph type="ftr" sz="quarter" idx="4"/>
          </p:nvPr>
        </p:nvSpPr>
        <p:spPr bwMode="auto">
          <a:xfrm>
            <a:off x="0" y="9429750"/>
            <a:ext cx="2946400" cy="49688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l" eaLnBrk="1" hangingPunct="1">
              <a:defRPr sz="1200">
                <a:solidFill>
                  <a:schemeClr val="tx1"/>
                </a:solidFill>
                <a:latin typeface="Arial" charset="0"/>
                <a:ea typeface="Geneva" charset="0"/>
                <a:cs typeface="Arial" charset="0"/>
              </a:defRPr>
            </a:lvl1pPr>
          </a:lstStyle>
          <a:p>
            <a:pPr>
              <a:defRPr/>
            </a:pPr>
            <a:r>
              <a:rPr lang="en-US"/>
              <a:t>Project Name: HMRC v1.8</a:t>
            </a:r>
          </a:p>
        </p:txBody>
      </p:sp>
      <p:sp>
        <p:nvSpPr>
          <p:cNvPr id="24583" name="Rectangle 7"/>
          <p:cNvSpPr>
            <a:spLocks noGrp="1" noChangeArrowheads="1"/>
          </p:cNvSpPr>
          <p:nvPr>
            <p:ph type="sldNum" sz="quarter" idx="5"/>
          </p:nvPr>
        </p:nvSpPr>
        <p:spPr bwMode="auto">
          <a:xfrm>
            <a:off x="3849688" y="9429750"/>
            <a:ext cx="2946400" cy="49688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defRPr>
            </a:lvl1pPr>
          </a:lstStyle>
          <a:p>
            <a:pPr>
              <a:defRPr/>
            </a:pPr>
            <a:fld id="{E29DD465-50C8-4A72-B443-63F641AD8137}" type="slidenum">
              <a:rPr lang="en-US"/>
              <a:pPr>
                <a:defRPr/>
              </a:pPr>
              <a:t>‹#›</a:t>
            </a:fld>
            <a:endParaRPr lang="en-US"/>
          </a:p>
        </p:txBody>
      </p:sp>
    </p:spTree>
    <p:extLst>
      <p:ext uri="{BB962C8B-B14F-4D97-AF65-F5344CB8AC3E}">
        <p14:creationId xmlns:p14="http://schemas.microsoft.com/office/powerpoint/2010/main" val="2770322446"/>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Geneva" charset="0"/>
        <a:cs typeface="Geneva" charset="0"/>
      </a:defRPr>
    </a:lvl1pPr>
    <a:lvl2pPr marL="457200" algn="l" rtl="0" eaLnBrk="0" fontAlgn="base" hangingPunct="0">
      <a:spcBef>
        <a:spcPct val="30000"/>
      </a:spcBef>
      <a:spcAft>
        <a:spcPct val="0"/>
      </a:spcAft>
      <a:defRPr sz="1200" kern="1200">
        <a:solidFill>
          <a:schemeClr val="tx1"/>
        </a:solidFill>
        <a:latin typeface="Arial" charset="0"/>
        <a:ea typeface="Geneva"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charset="0"/>
        <a:cs typeface="Arial"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US"/>
              <a:t>Event Name Here</a:t>
            </a:r>
          </a:p>
        </p:txBody>
      </p:sp>
      <p:sp>
        <p:nvSpPr>
          <p:cNvPr id="5" name="Date Placeholder 4"/>
          <p:cNvSpPr>
            <a:spLocks noGrp="1"/>
          </p:cNvSpPr>
          <p:nvPr>
            <p:ph type="dt" idx="11"/>
          </p:nvPr>
        </p:nvSpPr>
        <p:spPr/>
        <p:txBody>
          <a:bodyPr/>
          <a:lstStyle/>
          <a:p>
            <a:pPr>
              <a:defRPr/>
            </a:pPr>
            <a:r>
              <a:rPr lang="en-US"/>
              <a:t>12/02/2007</a:t>
            </a:r>
          </a:p>
        </p:txBody>
      </p:sp>
      <p:sp>
        <p:nvSpPr>
          <p:cNvPr id="6" name="Footer Placeholder 5"/>
          <p:cNvSpPr>
            <a:spLocks noGrp="1"/>
          </p:cNvSpPr>
          <p:nvPr>
            <p:ph type="ftr" sz="quarter" idx="12"/>
          </p:nvPr>
        </p:nvSpPr>
        <p:spPr/>
        <p:txBody>
          <a:bodyPr/>
          <a:lstStyle/>
          <a:p>
            <a:pPr>
              <a:defRPr/>
            </a:pPr>
            <a:r>
              <a:rPr lang="en-US"/>
              <a:t>Project Name: HMRC v1.8</a:t>
            </a:r>
          </a:p>
        </p:txBody>
      </p:sp>
      <p:sp>
        <p:nvSpPr>
          <p:cNvPr id="7" name="Slide Number Placeholder 6"/>
          <p:cNvSpPr>
            <a:spLocks noGrp="1"/>
          </p:cNvSpPr>
          <p:nvPr>
            <p:ph type="sldNum" sz="quarter" idx="13"/>
          </p:nvPr>
        </p:nvSpPr>
        <p:spPr/>
        <p:txBody>
          <a:bodyPr/>
          <a:lstStyle/>
          <a:p>
            <a:pPr>
              <a:defRPr/>
            </a:pPr>
            <a:fld id="{E29DD465-50C8-4A72-B443-63F641AD8137}" type="slidenum">
              <a:rPr lang="en-US" smtClean="0"/>
              <a:pPr>
                <a:defRPr/>
              </a:pPr>
              <a:t>1</a:t>
            </a:fld>
            <a:endParaRPr lang="en-US"/>
          </a:p>
        </p:txBody>
      </p:sp>
    </p:spTree>
    <p:extLst>
      <p:ext uri="{BB962C8B-B14F-4D97-AF65-F5344CB8AC3E}">
        <p14:creationId xmlns:p14="http://schemas.microsoft.com/office/powerpoint/2010/main" val="4040330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nSpc>
                <a:spcPct val="100000"/>
              </a:lnSpc>
              <a:spcAft>
                <a:spcPts val="1200"/>
              </a:spcAft>
              <a:buClr>
                <a:srgbClr val="008080"/>
              </a:buClr>
            </a:pPr>
            <a:endParaRPr lang="en-GB" dirty="0"/>
          </a:p>
        </p:txBody>
      </p:sp>
      <p:sp>
        <p:nvSpPr>
          <p:cNvPr id="4" name="Slide Number Placeholder 3"/>
          <p:cNvSpPr>
            <a:spLocks noGrp="1"/>
          </p:cNvSpPr>
          <p:nvPr>
            <p:ph type="sldNum" sz="quarter" idx="10"/>
          </p:nvPr>
        </p:nvSpPr>
        <p:spPr/>
        <p:txBody>
          <a:bodyPr/>
          <a:lstStyle/>
          <a:p>
            <a:fld id="{BDC2ECBA-B4DF-4372-8E3D-6BE1916FA7C3}" type="slidenum">
              <a:rPr lang="en-GB" smtClean="0"/>
              <a:t>12</a:t>
            </a:fld>
            <a:endParaRPr lang="en-GB"/>
          </a:p>
        </p:txBody>
      </p:sp>
    </p:spTree>
    <p:extLst>
      <p:ext uri="{BB962C8B-B14F-4D97-AF65-F5344CB8AC3E}">
        <p14:creationId xmlns:p14="http://schemas.microsoft.com/office/powerpoint/2010/main" val="35867510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US"/>
              <a:t>Event Name Here</a:t>
            </a:r>
          </a:p>
        </p:txBody>
      </p:sp>
      <p:sp>
        <p:nvSpPr>
          <p:cNvPr id="5" name="Date Placeholder 4"/>
          <p:cNvSpPr>
            <a:spLocks noGrp="1"/>
          </p:cNvSpPr>
          <p:nvPr>
            <p:ph type="dt" idx="11"/>
          </p:nvPr>
        </p:nvSpPr>
        <p:spPr/>
        <p:txBody>
          <a:bodyPr/>
          <a:lstStyle/>
          <a:p>
            <a:pPr>
              <a:defRPr/>
            </a:pPr>
            <a:r>
              <a:rPr lang="en-US"/>
              <a:t>12/02/2007</a:t>
            </a:r>
          </a:p>
        </p:txBody>
      </p:sp>
      <p:sp>
        <p:nvSpPr>
          <p:cNvPr id="6" name="Footer Placeholder 5"/>
          <p:cNvSpPr>
            <a:spLocks noGrp="1"/>
          </p:cNvSpPr>
          <p:nvPr>
            <p:ph type="ftr" sz="quarter" idx="12"/>
          </p:nvPr>
        </p:nvSpPr>
        <p:spPr/>
        <p:txBody>
          <a:bodyPr/>
          <a:lstStyle/>
          <a:p>
            <a:pPr>
              <a:defRPr/>
            </a:pPr>
            <a:r>
              <a:rPr lang="en-US"/>
              <a:t>Project Name: HMRC v1.8</a:t>
            </a:r>
          </a:p>
        </p:txBody>
      </p:sp>
      <p:sp>
        <p:nvSpPr>
          <p:cNvPr id="7" name="Slide Number Placeholder 6"/>
          <p:cNvSpPr>
            <a:spLocks noGrp="1"/>
          </p:cNvSpPr>
          <p:nvPr>
            <p:ph type="sldNum" sz="quarter" idx="13"/>
          </p:nvPr>
        </p:nvSpPr>
        <p:spPr/>
        <p:txBody>
          <a:bodyPr/>
          <a:lstStyle/>
          <a:p>
            <a:pPr>
              <a:defRPr/>
            </a:pPr>
            <a:fld id="{E29DD465-50C8-4A72-B443-63F641AD8137}" type="slidenum">
              <a:rPr lang="en-US" smtClean="0"/>
              <a:pPr>
                <a:defRPr/>
              </a:pPr>
              <a:t>13</a:t>
            </a:fld>
            <a:endParaRPr lang="en-US"/>
          </a:p>
        </p:txBody>
      </p:sp>
    </p:spTree>
    <p:extLst>
      <p:ext uri="{BB962C8B-B14F-4D97-AF65-F5344CB8AC3E}">
        <p14:creationId xmlns:p14="http://schemas.microsoft.com/office/powerpoint/2010/main" val="21362002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US"/>
              <a:t>Event Name Here</a:t>
            </a:r>
          </a:p>
        </p:txBody>
      </p:sp>
      <p:sp>
        <p:nvSpPr>
          <p:cNvPr id="5" name="Date Placeholder 4"/>
          <p:cNvSpPr>
            <a:spLocks noGrp="1"/>
          </p:cNvSpPr>
          <p:nvPr>
            <p:ph type="dt" idx="11"/>
          </p:nvPr>
        </p:nvSpPr>
        <p:spPr/>
        <p:txBody>
          <a:bodyPr/>
          <a:lstStyle/>
          <a:p>
            <a:pPr>
              <a:defRPr/>
            </a:pPr>
            <a:r>
              <a:rPr lang="en-US"/>
              <a:t>12/02/2007</a:t>
            </a:r>
          </a:p>
        </p:txBody>
      </p:sp>
      <p:sp>
        <p:nvSpPr>
          <p:cNvPr id="6" name="Footer Placeholder 5"/>
          <p:cNvSpPr>
            <a:spLocks noGrp="1"/>
          </p:cNvSpPr>
          <p:nvPr>
            <p:ph type="ftr" sz="quarter" idx="12"/>
          </p:nvPr>
        </p:nvSpPr>
        <p:spPr/>
        <p:txBody>
          <a:bodyPr/>
          <a:lstStyle/>
          <a:p>
            <a:pPr>
              <a:defRPr/>
            </a:pPr>
            <a:r>
              <a:rPr lang="en-US"/>
              <a:t>Project Name: HMRC v1.8</a:t>
            </a:r>
          </a:p>
        </p:txBody>
      </p:sp>
      <p:sp>
        <p:nvSpPr>
          <p:cNvPr id="7" name="Slide Number Placeholder 6"/>
          <p:cNvSpPr>
            <a:spLocks noGrp="1"/>
          </p:cNvSpPr>
          <p:nvPr>
            <p:ph type="sldNum" sz="quarter" idx="13"/>
          </p:nvPr>
        </p:nvSpPr>
        <p:spPr/>
        <p:txBody>
          <a:bodyPr/>
          <a:lstStyle/>
          <a:p>
            <a:pPr>
              <a:defRPr/>
            </a:pPr>
            <a:fld id="{E29DD465-50C8-4A72-B443-63F641AD8137}" type="slidenum">
              <a:rPr lang="en-US" smtClean="0"/>
              <a:pPr>
                <a:defRPr/>
              </a:pPr>
              <a:t>14</a:t>
            </a:fld>
            <a:endParaRPr lang="en-US"/>
          </a:p>
        </p:txBody>
      </p:sp>
    </p:spTree>
    <p:extLst>
      <p:ext uri="{BB962C8B-B14F-4D97-AF65-F5344CB8AC3E}">
        <p14:creationId xmlns:p14="http://schemas.microsoft.com/office/powerpoint/2010/main" val="3728932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US"/>
              <a:t>Event Name Here</a:t>
            </a:r>
          </a:p>
        </p:txBody>
      </p:sp>
      <p:sp>
        <p:nvSpPr>
          <p:cNvPr id="5" name="Date Placeholder 4"/>
          <p:cNvSpPr>
            <a:spLocks noGrp="1"/>
          </p:cNvSpPr>
          <p:nvPr>
            <p:ph type="dt" idx="11"/>
          </p:nvPr>
        </p:nvSpPr>
        <p:spPr/>
        <p:txBody>
          <a:bodyPr/>
          <a:lstStyle/>
          <a:p>
            <a:pPr>
              <a:defRPr/>
            </a:pPr>
            <a:r>
              <a:rPr lang="en-US"/>
              <a:t>12/02/2007</a:t>
            </a:r>
          </a:p>
        </p:txBody>
      </p:sp>
      <p:sp>
        <p:nvSpPr>
          <p:cNvPr id="6" name="Footer Placeholder 5"/>
          <p:cNvSpPr>
            <a:spLocks noGrp="1"/>
          </p:cNvSpPr>
          <p:nvPr>
            <p:ph type="ftr" sz="quarter" idx="12"/>
          </p:nvPr>
        </p:nvSpPr>
        <p:spPr/>
        <p:txBody>
          <a:bodyPr/>
          <a:lstStyle/>
          <a:p>
            <a:pPr>
              <a:defRPr/>
            </a:pPr>
            <a:r>
              <a:rPr lang="en-US"/>
              <a:t>Project Name: HMRC v1.8</a:t>
            </a:r>
          </a:p>
        </p:txBody>
      </p:sp>
      <p:sp>
        <p:nvSpPr>
          <p:cNvPr id="7" name="Slide Number Placeholder 6"/>
          <p:cNvSpPr>
            <a:spLocks noGrp="1"/>
          </p:cNvSpPr>
          <p:nvPr>
            <p:ph type="sldNum" sz="quarter" idx="13"/>
          </p:nvPr>
        </p:nvSpPr>
        <p:spPr/>
        <p:txBody>
          <a:bodyPr/>
          <a:lstStyle/>
          <a:p>
            <a:pPr>
              <a:defRPr/>
            </a:pPr>
            <a:fld id="{E29DD465-50C8-4A72-B443-63F641AD8137}" type="slidenum">
              <a:rPr lang="en-US" smtClean="0"/>
              <a:pPr>
                <a:defRPr/>
              </a:pPr>
              <a:t>15</a:t>
            </a:fld>
            <a:endParaRPr lang="en-US"/>
          </a:p>
        </p:txBody>
      </p:sp>
    </p:spTree>
    <p:extLst>
      <p:ext uri="{BB962C8B-B14F-4D97-AF65-F5344CB8AC3E}">
        <p14:creationId xmlns:p14="http://schemas.microsoft.com/office/powerpoint/2010/main" val="5359585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US"/>
              <a:t>Event Name Here</a:t>
            </a:r>
          </a:p>
        </p:txBody>
      </p:sp>
      <p:sp>
        <p:nvSpPr>
          <p:cNvPr id="5" name="Date Placeholder 4"/>
          <p:cNvSpPr>
            <a:spLocks noGrp="1"/>
          </p:cNvSpPr>
          <p:nvPr>
            <p:ph type="dt" idx="11"/>
          </p:nvPr>
        </p:nvSpPr>
        <p:spPr/>
        <p:txBody>
          <a:bodyPr/>
          <a:lstStyle/>
          <a:p>
            <a:pPr>
              <a:defRPr/>
            </a:pPr>
            <a:r>
              <a:rPr lang="en-US"/>
              <a:t>12/02/2007</a:t>
            </a:r>
          </a:p>
        </p:txBody>
      </p:sp>
      <p:sp>
        <p:nvSpPr>
          <p:cNvPr id="6" name="Footer Placeholder 5"/>
          <p:cNvSpPr>
            <a:spLocks noGrp="1"/>
          </p:cNvSpPr>
          <p:nvPr>
            <p:ph type="ftr" sz="quarter" idx="12"/>
          </p:nvPr>
        </p:nvSpPr>
        <p:spPr/>
        <p:txBody>
          <a:bodyPr/>
          <a:lstStyle/>
          <a:p>
            <a:pPr>
              <a:defRPr/>
            </a:pPr>
            <a:r>
              <a:rPr lang="en-US"/>
              <a:t>Project Name: HMRC v1.8</a:t>
            </a:r>
          </a:p>
        </p:txBody>
      </p:sp>
      <p:sp>
        <p:nvSpPr>
          <p:cNvPr id="7" name="Slide Number Placeholder 6"/>
          <p:cNvSpPr>
            <a:spLocks noGrp="1"/>
          </p:cNvSpPr>
          <p:nvPr>
            <p:ph type="sldNum" sz="quarter" idx="13"/>
          </p:nvPr>
        </p:nvSpPr>
        <p:spPr/>
        <p:txBody>
          <a:bodyPr/>
          <a:lstStyle/>
          <a:p>
            <a:pPr>
              <a:defRPr/>
            </a:pPr>
            <a:fld id="{E29DD465-50C8-4A72-B443-63F641AD8137}" type="slidenum">
              <a:rPr lang="en-US" smtClean="0"/>
              <a:pPr>
                <a:defRPr/>
              </a:pPr>
              <a:t>16</a:t>
            </a:fld>
            <a:endParaRPr lang="en-US"/>
          </a:p>
        </p:txBody>
      </p:sp>
    </p:spTree>
    <p:extLst>
      <p:ext uri="{BB962C8B-B14F-4D97-AF65-F5344CB8AC3E}">
        <p14:creationId xmlns:p14="http://schemas.microsoft.com/office/powerpoint/2010/main" val="34052583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US"/>
              <a:t>Event Name Here</a:t>
            </a:r>
          </a:p>
        </p:txBody>
      </p:sp>
      <p:sp>
        <p:nvSpPr>
          <p:cNvPr id="5" name="Date Placeholder 4"/>
          <p:cNvSpPr>
            <a:spLocks noGrp="1"/>
          </p:cNvSpPr>
          <p:nvPr>
            <p:ph type="dt" idx="11"/>
          </p:nvPr>
        </p:nvSpPr>
        <p:spPr/>
        <p:txBody>
          <a:bodyPr/>
          <a:lstStyle/>
          <a:p>
            <a:pPr>
              <a:defRPr/>
            </a:pPr>
            <a:r>
              <a:rPr lang="en-US"/>
              <a:t>12/02/2007</a:t>
            </a:r>
          </a:p>
        </p:txBody>
      </p:sp>
      <p:sp>
        <p:nvSpPr>
          <p:cNvPr id="6" name="Footer Placeholder 5"/>
          <p:cNvSpPr>
            <a:spLocks noGrp="1"/>
          </p:cNvSpPr>
          <p:nvPr>
            <p:ph type="ftr" sz="quarter" idx="12"/>
          </p:nvPr>
        </p:nvSpPr>
        <p:spPr/>
        <p:txBody>
          <a:bodyPr/>
          <a:lstStyle/>
          <a:p>
            <a:pPr>
              <a:defRPr/>
            </a:pPr>
            <a:r>
              <a:rPr lang="en-US"/>
              <a:t>Project Name: HMRC v1.8</a:t>
            </a:r>
          </a:p>
        </p:txBody>
      </p:sp>
      <p:sp>
        <p:nvSpPr>
          <p:cNvPr id="7" name="Slide Number Placeholder 6"/>
          <p:cNvSpPr>
            <a:spLocks noGrp="1"/>
          </p:cNvSpPr>
          <p:nvPr>
            <p:ph type="sldNum" sz="quarter" idx="13"/>
          </p:nvPr>
        </p:nvSpPr>
        <p:spPr/>
        <p:txBody>
          <a:bodyPr/>
          <a:lstStyle/>
          <a:p>
            <a:pPr>
              <a:defRPr/>
            </a:pPr>
            <a:fld id="{E29DD465-50C8-4A72-B443-63F641AD8137}" type="slidenum">
              <a:rPr lang="en-US" smtClean="0"/>
              <a:pPr>
                <a:defRPr/>
              </a:pPr>
              <a:t>17</a:t>
            </a:fld>
            <a:endParaRPr lang="en-US"/>
          </a:p>
        </p:txBody>
      </p:sp>
    </p:spTree>
    <p:extLst>
      <p:ext uri="{BB962C8B-B14F-4D97-AF65-F5344CB8AC3E}">
        <p14:creationId xmlns:p14="http://schemas.microsoft.com/office/powerpoint/2010/main" val="19010657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DC2ECBA-B4DF-4372-8E3D-6BE1916FA7C3}" type="slidenum">
              <a:rPr lang="en-GB" smtClean="0">
                <a:solidFill>
                  <a:prstClr val="black"/>
                </a:solidFill>
              </a:rPr>
              <a:pPr/>
              <a:t>20</a:t>
            </a:fld>
            <a:endParaRPr lang="en-GB">
              <a:solidFill>
                <a:prstClr val="black"/>
              </a:solidFill>
            </a:endParaRPr>
          </a:p>
        </p:txBody>
      </p:sp>
    </p:spTree>
    <p:extLst>
      <p:ext uri="{BB962C8B-B14F-4D97-AF65-F5344CB8AC3E}">
        <p14:creationId xmlns:p14="http://schemas.microsoft.com/office/powerpoint/2010/main" val="3886473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DC2ECBA-B4DF-4372-8E3D-6BE1916FA7C3}" type="slidenum">
              <a:rPr lang="en-GB" smtClean="0">
                <a:solidFill>
                  <a:prstClr val="black"/>
                </a:solidFill>
              </a:rPr>
              <a:pPr/>
              <a:t>21</a:t>
            </a:fld>
            <a:endParaRPr lang="en-GB">
              <a:solidFill>
                <a:prstClr val="black"/>
              </a:solidFill>
            </a:endParaRPr>
          </a:p>
        </p:txBody>
      </p:sp>
    </p:spTree>
    <p:extLst>
      <p:ext uri="{BB962C8B-B14F-4D97-AF65-F5344CB8AC3E}">
        <p14:creationId xmlns:p14="http://schemas.microsoft.com/office/powerpoint/2010/main" val="3214736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US"/>
              <a:t>Event Name Here</a:t>
            </a:r>
          </a:p>
        </p:txBody>
      </p:sp>
      <p:sp>
        <p:nvSpPr>
          <p:cNvPr id="5" name="Date Placeholder 4"/>
          <p:cNvSpPr>
            <a:spLocks noGrp="1"/>
          </p:cNvSpPr>
          <p:nvPr>
            <p:ph type="dt" idx="11"/>
          </p:nvPr>
        </p:nvSpPr>
        <p:spPr/>
        <p:txBody>
          <a:bodyPr/>
          <a:lstStyle/>
          <a:p>
            <a:pPr>
              <a:defRPr/>
            </a:pPr>
            <a:r>
              <a:rPr lang="en-US"/>
              <a:t>12/02/2007</a:t>
            </a:r>
          </a:p>
        </p:txBody>
      </p:sp>
      <p:sp>
        <p:nvSpPr>
          <p:cNvPr id="6" name="Footer Placeholder 5"/>
          <p:cNvSpPr>
            <a:spLocks noGrp="1"/>
          </p:cNvSpPr>
          <p:nvPr>
            <p:ph type="ftr" sz="quarter" idx="12"/>
          </p:nvPr>
        </p:nvSpPr>
        <p:spPr/>
        <p:txBody>
          <a:bodyPr/>
          <a:lstStyle/>
          <a:p>
            <a:pPr>
              <a:defRPr/>
            </a:pPr>
            <a:r>
              <a:rPr lang="en-US"/>
              <a:t>Project Name: HMRC v1.8</a:t>
            </a:r>
          </a:p>
        </p:txBody>
      </p:sp>
      <p:sp>
        <p:nvSpPr>
          <p:cNvPr id="7" name="Slide Number Placeholder 6"/>
          <p:cNvSpPr>
            <a:spLocks noGrp="1"/>
          </p:cNvSpPr>
          <p:nvPr>
            <p:ph type="sldNum" sz="quarter" idx="13"/>
          </p:nvPr>
        </p:nvSpPr>
        <p:spPr/>
        <p:txBody>
          <a:bodyPr/>
          <a:lstStyle/>
          <a:p>
            <a:pPr>
              <a:defRPr/>
            </a:pPr>
            <a:fld id="{E29DD465-50C8-4A72-B443-63F641AD8137}" type="slidenum">
              <a:rPr lang="en-US" smtClean="0"/>
              <a:pPr>
                <a:defRPr/>
              </a:pPr>
              <a:t>22</a:t>
            </a:fld>
            <a:endParaRPr lang="en-US"/>
          </a:p>
        </p:txBody>
      </p:sp>
    </p:spTree>
    <p:extLst>
      <p:ext uri="{BB962C8B-B14F-4D97-AF65-F5344CB8AC3E}">
        <p14:creationId xmlns:p14="http://schemas.microsoft.com/office/powerpoint/2010/main" val="35626505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US"/>
              <a:t>Event Name Here</a:t>
            </a:r>
          </a:p>
        </p:txBody>
      </p:sp>
      <p:sp>
        <p:nvSpPr>
          <p:cNvPr id="5" name="Date Placeholder 4"/>
          <p:cNvSpPr>
            <a:spLocks noGrp="1"/>
          </p:cNvSpPr>
          <p:nvPr>
            <p:ph type="dt" idx="11"/>
          </p:nvPr>
        </p:nvSpPr>
        <p:spPr/>
        <p:txBody>
          <a:bodyPr/>
          <a:lstStyle/>
          <a:p>
            <a:pPr>
              <a:defRPr/>
            </a:pPr>
            <a:r>
              <a:rPr lang="en-US"/>
              <a:t>12/02/2007</a:t>
            </a:r>
          </a:p>
        </p:txBody>
      </p:sp>
      <p:sp>
        <p:nvSpPr>
          <p:cNvPr id="6" name="Footer Placeholder 5"/>
          <p:cNvSpPr>
            <a:spLocks noGrp="1"/>
          </p:cNvSpPr>
          <p:nvPr>
            <p:ph type="ftr" sz="quarter" idx="12"/>
          </p:nvPr>
        </p:nvSpPr>
        <p:spPr/>
        <p:txBody>
          <a:bodyPr/>
          <a:lstStyle/>
          <a:p>
            <a:pPr>
              <a:defRPr/>
            </a:pPr>
            <a:r>
              <a:rPr lang="en-US"/>
              <a:t>Project Name: HMRC v1.8</a:t>
            </a:r>
          </a:p>
        </p:txBody>
      </p:sp>
      <p:sp>
        <p:nvSpPr>
          <p:cNvPr id="7" name="Slide Number Placeholder 6"/>
          <p:cNvSpPr>
            <a:spLocks noGrp="1"/>
          </p:cNvSpPr>
          <p:nvPr>
            <p:ph type="sldNum" sz="quarter" idx="13"/>
          </p:nvPr>
        </p:nvSpPr>
        <p:spPr/>
        <p:txBody>
          <a:bodyPr/>
          <a:lstStyle/>
          <a:p>
            <a:pPr>
              <a:defRPr/>
            </a:pPr>
            <a:fld id="{E29DD465-50C8-4A72-B443-63F641AD8137}" type="slidenum">
              <a:rPr lang="en-US" smtClean="0"/>
              <a:pPr>
                <a:defRPr/>
              </a:pPr>
              <a:t>23</a:t>
            </a:fld>
            <a:endParaRPr lang="en-US"/>
          </a:p>
        </p:txBody>
      </p:sp>
    </p:spTree>
    <p:extLst>
      <p:ext uri="{BB962C8B-B14F-4D97-AF65-F5344CB8AC3E}">
        <p14:creationId xmlns:p14="http://schemas.microsoft.com/office/powerpoint/2010/main" val="586681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US"/>
              <a:t>Event Name Here</a:t>
            </a:r>
          </a:p>
        </p:txBody>
      </p:sp>
      <p:sp>
        <p:nvSpPr>
          <p:cNvPr id="5" name="Date Placeholder 4"/>
          <p:cNvSpPr>
            <a:spLocks noGrp="1"/>
          </p:cNvSpPr>
          <p:nvPr>
            <p:ph type="dt" idx="11"/>
          </p:nvPr>
        </p:nvSpPr>
        <p:spPr/>
        <p:txBody>
          <a:bodyPr/>
          <a:lstStyle/>
          <a:p>
            <a:pPr>
              <a:defRPr/>
            </a:pPr>
            <a:r>
              <a:rPr lang="en-US"/>
              <a:t>12/02/2007</a:t>
            </a:r>
          </a:p>
        </p:txBody>
      </p:sp>
      <p:sp>
        <p:nvSpPr>
          <p:cNvPr id="6" name="Footer Placeholder 5"/>
          <p:cNvSpPr>
            <a:spLocks noGrp="1"/>
          </p:cNvSpPr>
          <p:nvPr>
            <p:ph type="ftr" sz="quarter" idx="12"/>
          </p:nvPr>
        </p:nvSpPr>
        <p:spPr/>
        <p:txBody>
          <a:bodyPr/>
          <a:lstStyle/>
          <a:p>
            <a:pPr>
              <a:defRPr/>
            </a:pPr>
            <a:r>
              <a:rPr lang="en-US"/>
              <a:t>Project Name: HMRC v1.8</a:t>
            </a:r>
          </a:p>
        </p:txBody>
      </p:sp>
      <p:sp>
        <p:nvSpPr>
          <p:cNvPr id="7" name="Slide Number Placeholder 6"/>
          <p:cNvSpPr>
            <a:spLocks noGrp="1"/>
          </p:cNvSpPr>
          <p:nvPr>
            <p:ph type="sldNum" sz="quarter" idx="13"/>
          </p:nvPr>
        </p:nvSpPr>
        <p:spPr/>
        <p:txBody>
          <a:bodyPr/>
          <a:lstStyle/>
          <a:p>
            <a:pPr>
              <a:defRPr/>
            </a:pPr>
            <a:fld id="{E29DD465-50C8-4A72-B443-63F641AD8137}" type="slidenum">
              <a:rPr lang="en-US" smtClean="0"/>
              <a:pPr>
                <a:defRPr/>
              </a:pPr>
              <a:t>2</a:t>
            </a:fld>
            <a:endParaRPr lang="en-US"/>
          </a:p>
        </p:txBody>
      </p:sp>
    </p:spTree>
    <p:extLst>
      <p:ext uri="{BB962C8B-B14F-4D97-AF65-F5344CB8AC3E}">
        <p14:creationId xmlns:p14="http://schemas.microsoft.com/office/powerpoint/2010/main" val="484096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US"/>
              <a:t>Event Name Here</a:t>
            </a:r>
          </a:p>
        </p:txBody>
      </p:sp>
      <p:sp>
        <p:nvSpPr>
          <p:cNvPr id="5" name="Date Placeholder 4"/>
          <p:cNvSpPr>
            <a:spLocks noGrp="1"/>
          </p:cNvSpPr>
          <p:nvPr>
            <p:ph type="dt" idx="11"/>
          </p:nvPr>
        </p:nvSpPr>
        <p:spPr/>
        <p:txBody>
          <a:bodyPr/>
          <a:lstStyle/>
          <a:p>
            <a:pPr>
              <a:defRPr/>
            </a:pPr>
            <a:r>
              <a:rPr lang="en-US"/>
              <a:t>12/02/2007</a:t>
            </a:r>
          </a:p>
        </p:txBody>
      </p:sp>
      <p:sp>
        <p:nvSpPr>
          <p:cNvPr id="6" name="Footer Placeholder 5"/>
          <p:cNvSpPr>
            <a:spLocks noGrp="1"/>
          </p:cNvSpPr>
          <p:nvPr>
            <p:ph type="ftr" sz="quarter" idx="12"/>
          </p:nvPr>
        </p:nvSpPr>
        <p:spPr/>
        <p:txBody>
          <a:bodyPr/>
          <a:lstStyle/>
          <a:p>
            <a:pPr>
              <a:defRPr/>
            </a:pPr>
            <a:r>
              <a:rPr lang="en-US"/>
              <a:t>Project Name: HMRC v1.8</a:t>
            </a:r>
          </a:p>
        </p:txBody>
      </p:sp>
      <p:sp>
        <p:nvSpPr>
          <p:cNvPr id="7" name="Slide Number Placeholder 6"/>
          <p:cNvSpPr>
            <a:spLocks noGrp="1"/>
          </p:cNvSpPr>
          <p:nvPr>
            <p:ph type="sldNum" sz="quarter" idx="13"/>
          </p:nvPr>
        </p:nvSpPr>
        <p:spPr/>
        <p:txBody>
          <a:bodyPr/>
          <a:lstStyle/>
          <a:p>
            <a:pPr>
              <a:defRPr/>
            </a:pPr>
            <a:fld id="{E29DD465-50C8-4A72-B443-63F641AD8137}" type="slidenum">
              <a:rPr lang="en-US" smtClean="0"/>
              <a:pPr>
                <a:defRPr/>
              </a:pPr>
              <a:t>3</a:t>
            </a:fld>
            <a:endParaRPr lang="en-US"/>
          </a:p>
        </p:txBody>
      </p:sp>
    </p:spTree>
    <p:extLst>
      <p:ext uri="{BB962C8B-B14F-4D97-AF65-F5344CB8AC3E}">
        <p14:creationId xmlns:p14="http://schemas.microsoft.com/office/powerpoint/2010/main" val="1954409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DC2ECBA-B4DF-4372-8E3D-6BE1916FA7C3}" type="slidenum">
              <a:rPr lang="en-GB" smtClean="0">
                <a:solidFill>
                  <a:srgbClr val="000000"/>
                </a:solidFill>
              </a:rPr>
              <a:pPr/>
              <a:t>5</a:t>
            </a:fld>
            <a:endParaRPr lang="en-GB">
              <a:solidFill>
                <a:srgbClr val="000000"/>
              </a:solidFill>
            </a:endParaRPr>
          </a:p>
        </p:txBody>
      </p:sp>
    </p:spTree>
    <p:extLst>
      <p:ext uri="{BB962C8B-B14F-4D97-AF65-F5344CB8AC3E}">
        <p14:creationId xmlns:p14="http://schemas.microsoft.com/office/powerpoint/2010/main" val="389714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DC2ECBA-B4DF-4372-8E3D-6BE1916FA7C3}" type="slidenum">
              <a:rPr lang="en-GB" smtClean="0">
                <a:solidFill>
                  <a:srgbClr val="000000"/>
                </a:solidFill>
              </a:rPr>
              <a:pPr/>
              <a:t>6</a:t>
            </a:fld>
            <a:endParaRPr lang="en-GB">
              <a:solidFill>
                <a:srgbClr val="000000"/>
              </a:solidFill>
            </a:endParaRPr>
          </a:p>
        </p:txBody>
      </p:sp>
    </p:spTree>
    <p:extLst>
      <p:ext uri="{BB962C8B-B14F-4D97-AF65-F5344CB8AC3E}">
        <p14:creationId xmlns:p14="http://schemas.microsoft.com/office/powerpoint/2010/main" val="7817564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US"/>
              <a:t>Event Name Here</a:t>
            </a:r>
          </a:p>
        </p:txBody>
      </p:sp>
      <p:sp>
        <p:nvSpPr>
          <p:cNvPr id="5" name="Date Placeholder 4"/>
          <p:cNvSpPr>
            <a:spLocks noGrp="1"/>
          </p:cNvSpPr>
          <p:nvPr>
            <p:ph type="dt" idx="11"/>
          </p:nvPr>
        </p:nvSpPr>
        <p:spPr/>
        <p:txBody>
          <a:bodyPr/>
          <a:lstStyle/>
          <a:p>
            <a:pPr>
              <a:defRPr/>
            </a:pPr>
            <a:r>
              <a:rPr lang="en-US"/>
              <a:t>12/02/2007</a:t>
            </a:r>
          </a:p>
        </p:txBody>
      </p:sp>
      <p:sp>
        <p:nvSpPr>
          <p:cNvPr id="6" name="Footer Placeholder 5"/>
          <p:cNvSpPr>
            <a:spLocks noGrp="1"/>
          </p:cNvSpPr>
          <p:nvPr>
            <p:ph type="ftr" sz="quarter" idx="12"/>
          </p:nvPr>
        </p:nvSpPr>
        <p:spPr/>
        <p:txBody>
          <a:bodyPr/>
          <a:lstStyle/>
          <a:p>
            <a:pPr>
              <a:defRPr/>
            </a:pPr>
            <a:r>
              <a:rPr lang="en-US"/>
              <a:t>Project Name: HMRC v1.8</a:t>
            </a:r>
          </a:p>
        </p:txBody>
      </p:sp>
      <p:sp>
        <p:nvSpPr>
          <p:cNvPr id="7" name="Slide Number Placeholder 6"/>
          <p:cNvSpPr>
            <a:spLocks noGrp="1"/>
          </p:cNvSpPr>
          <p:nvPr>
            <p:ph type="sldNum" sz="quarter" idx="13"/>
          </p:nvPr>
        </p:nvSpPr>
        <p:spPr/>
        <p:txBody>
          <a:bodyPr/>
          <a:lstStyle/>
          <a:p>
            <a:pPr>
              <a:defRPr/>
            </a:pPr>
            <a:fld id="{E29DD465-50C8-4A72-B443-63F641AD8137}" type="slidenum">
              <a:rPr lang="en-US" smtClean="0"/>
              <a:pPr>
                <a:defRPr/>
              </a:pPr>
              <a:t>7</a:t>
            </a:fld>
            <a:endParaRPr lang="en-US"/>
          </a:p>
        </p:txBody>
      </p:sp>
    </p:spTree>
    <p:extLst>
      <p:ext uri="{BB962C8B-B14F-4D97-AF65-F5344CB8AC3E}">
        <p14:creationId xmlns:p14="http://schemas.microsoft.com/office/powerpoint/2010/main" val="32991585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US"/>
              <a:t>Event Name Here</a:t>
            </a:r>
          </a:p>
        </p:txBody>
      </p:sp>
      <p:sp>
        <p:nvSpPr>
          <p:cNvPr id="5" name="Date Placeholder 4"/>
          <p:cNvSpPr>
            <a:spLocks noGrp="1"/>
          </p:cNvSpPr>
          <p:nvPr>
            <p:ph type="dt" idx="11"/>
          </p:nvPr>
        </p:nvSpPr>
        <p:spPr/>
        <p:txBody>
          <a:bodyPr/>
          <a:lstStyle/>
          <a:p>
            <a:pPr>
              <a:defRPr/>
            </a:pPr>
            <a:r>
              <a:rPr lang="en-US"/>
              <a:t>12/02/2007</a:t>
            </a:r>
          </a:p>
        </p:txBody>
      </p:sp>
      <p:sp>
        <p:nvSpPr>
          <p:cNvPr id="6" name="Footer Placeholder 5"/>
          <p:cNvSpPr>
            <a:spLocks noGrp="1"/>
          </p:cNvSpPr>
          <p:nvPr>
            <p:ph type="ftr" sz="quarter" idx="12"/>
          </p:nvPr>
        </p:nvSpPr>
        <p:spPr/>
        <p:txBody>
          <a:bodyPr/>
          <a:lstStyle/>
          <a:p>
            <a:pPr>
              <a:defRPr/>
            </a:pPr>
            <a:r>
              <a:rPr lang="en-US"/>
              <a:t>Project Name: HMRC v1.8</a:t>
            </a:r>
          </a:p>
        </p:txBody>
      </p:sp>
      <p:sp>
        <p:nvSpPr>
          <p:cNvPr id="7" name="Slide Number Placeholder 6"/>
          <p:cNvSpPr>
            <a:spLocks noGrp="1"/>
          </p:cNvSpPr>
          <p:nvPr>
            <p:ph type="sldNum" sz="quarter" idx="13"/>
          </p:nvPr>
        </p:nvSpPr>
        <p:spPr/>
        <p:txBody>
          <a:bodyPr/>
          <a:lstStyle/>
          <a:p>
            <a:pPr>
              <a:defRPr/>
            </a:pPr>
            <a:fld id="{E29DD465-50C8-4A72-B443-63F641AD8137}" type="slidenum">
              <a:rPr lang="en-US" smtClean="0"/>
              <a:pPr>
                <a:defRPr/>
              </a:pPr>
              <a:t>8</a:t>
            </a:fld>
            <a:endParaRPr lang="en-US"/>
          </a:p>
        </p:txBody>
      </p:sp>
    </p:spTree>
    <p:extLst>
      <p:ext uri="{BB962C8B-B14F-4D97-AF65-F5344CB8AC3E}">
        <p14:creationId xmlns:p14="http://schemas.microsoft.com/office/powerpoint/2010/main" val="28172885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dirty="0"/>
          </a:p>
        </p:txBody>
      </p:sp>
      <p:sp>
        <p:nvSpPr>
          <p:cNvPr id="4" name="Slide Number Placeholder 3"/>
          <p:cNvSpPr>
            <a:spLocks noGrp="1"/>
          </p:cNvSpPr>
          <p:nvPr>
            <p:ph type="sldNum" sz="quarter" idx="10"/>
          </p:nvPr>
        </p:nvSpPr>
        <p:spPr/>
        <p:txBody>
          <a:bodyPr/>
          <a:lstStyle/>
          <a:p>
            <a:fld id="{BDC2ECBA-B4DF-4372-8E3D-6BE1916FA7C3}" type="slidenum">
              <a:rPr lang="en-GB" smtClean="0"/>
              <a:t>9</a:t>
            </a:fld>
            <a:endParaRPr lang="en-GB"/>
          </a:p>
        </p:txBody>
      </p:sp>
    </p:spTree>
    <p:extLst>
      <p:ext uri="{BB962C8B-B14F-4D97-AF65-F5344CB8AC3E}">
        <p14:creationId xmlns:p14="http://schemas.microsoft.com/office/powerpoint/2010/main" val="15734603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DC2ECBA-B4DF-4372-8E3D-6BE1916FA7C3}" type="slidenum">
              <a:rPr lang="en-GB" smtClean="0"/>
              <a:t>10</a:t>
            </a:fld>
            <a:endParaRPr lang="en-GB"/>
          </a:p>
        </p:txBody>
      </p:sp>
    </p:spTree>
    <p:extLst>
      <p:ext uri="{BB962C8B-B14F-4D97-AF65-F5344CB8AC3E}">
        <p14:creationId xmlns:p14="http://schemas.microsoft.com/office/powerpoint/2010/main" val="29098659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8" descr="100% HMRCppt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417" y="476251"/>
            <a:ext cx="1810512" cy="1115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Grp="1" noChangeArrowheads="1"/>
          </p:cNvSpPr>
          <p:nvPr>
            <p:ph type="ctrTitle"/>
          </p:nvPr>
        </p:nvSpPr>
        <p:spPr>
          <a:xfrm>
            <a:off x="624418" y="1988841"/>
            <a:ext cx="10943167" cy="1152823"/>
          </a:xfrm>
        </p:spPr>
        <p:txBody>
          <a:bodyPr anchor="b"/>
          <a:lstStyle>
            <a:lvl1pPr>
              <a:lnSpc>
                <a:spcPts val="3600"/>
              </a:lnSpc>
              <a:defRPr sz="4000">
                <a:solidFill>
                  <a:srgbClr val="008D8E"/>
                </a:solidFill>
              </a:defRPr>
            </a:lvl1pPr>
          </a:lstStyle>
          <a:p>
            <a:pPr lvl="0"/>
            <a:r>
              <a:rPr lang="en-US" noProof="0"/>
              <a:t>Click to edit Master title style</a:t>
            </a:r>
            <a:endParaRPr lang="en-US" noProof="0" dirty="0"/>
          </a:p>
        </p:txBody>
      </p:sp>
      <p:sp>
        <p:nvSpPr>
          <p:cNvPr id="4100" name="Rectangle 4"/>
          <p:cNvSpPr>
            <a:spLocks noGrp="1" noChangeArrowheads="1"/>
          </p:cNvSpPr>
          <p:nvPr>
            <p:ph type="subTitle" idx="1"/>
          </p:nvPr>
        </p:nvSpPr>
        <p:spPr>
          <a:xfrm>
            <a:off x="624418" y="3429000"/>
            <a:ext cx="10943167" cy="1139110"/>
          </a:xfrm>
        </p:spPr>
        <p:txBody>
          <a:bodyPr/>
          <a:lstStyle>
            <a:lvl1pPr marL="0" indent="0">
              <a:buFontTx/>
              <a:buNone/>
              <a:defRPr sz="2800">
                <a:solidFill>
                  <a:schemeClr val="tx1"/>
                </a:solidFill>
              </a:defRPr>
            </a:lvl1pPr>
          </a:lstStyle>
          <a:p>
            <a:pPr lvl="0"/>
            <a:r>
              <a:rPr lang="en-US" noProof="0"/>
              <a:t>Click to edit Master subtitle style</a:t>
            </a:r>
            <a:endParaRPr lang="en-US" noProof="0" dirty="0"/>
          </a:p>
        </p:txBody>
      </p:sp>
      <p:sp>
        <p:nvSpPr>
          <p:cNvPr id="5" name="Rectangle 4"/>
          <p:cNvSpPr>
            <a:spLocks noGrp="1" noChangeArrowheads="1"/>
          </p:cNvSpPr>
          <p:nvPr>
            <p:ph type="sldNum" sz="quarter" idx="10"/>
          </p:nvPr>
        </p:nvSpPr>
        <p:spPr/>
        <p:txBody>
          <a:bodyPr/>
          <a:lstStyle>
            <a:lvl1pPr algn="r" eaLnBrk="1" hangingPunct="1">
              <a:defRPr sz="900">
                <a:solidFill>
                  <a:schemeClr val="tx2"/>
                </a:solidFill>
              </a:defRPr>
            </a:lvl1pPr>
          </a:lstStyle>
          <a:p>
            <a:pPr>
              <a:defRPr/>
            </a:pPr>
            <a:fld id="{ED850FD3-804A-4B32-AE8C-41006A2A84F1}" type="slidenum">
              <a:rPr lang="en-US"/>
              <a:pPr>
                <a:defRPr/>
              </a:pPr>
              <a:t>‹#›</a:t>
            </a:fld>
            <a:endParaRPr lang="en-US" dirty="0"/>
          </a:p>
        </p:txBody>
      </p:sp>
      <p:sp>
        <p:nvSpPr>
          <p:cNvPr id="8" name="Footer Placeholder 7"/>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r>
              <a:rPr lang="en-GB"/>
              <a:t>               </a:t>
            </a:r>
          </a:p>
        </p:txBody>
      </p:sp>
    </p:spTree>
    <p:extLst>
      <p:ext uri="{BB962C8B-B14F-4D97-AF65-F5344CB8AC3E}">
        <p14:creationId xmlns:p14="http://schemas.microsoft.com/office/powerpoint/2010/main" val="319005524"/>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_No logo">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624418" y="1988841"/>
            <a:ext cx="10943167" cy="1152823"/>
          </a:xfrm>
        </p:spPr>
        <p:txBody>
          <a:bodyPr anchor="b"/>
          <a:lstStyle>
            <a:lvl1pPr>
              <a:lnSpc>
                <a:spcPts val="3600"/>
              </a:lnSpc>
              <a:defRPr sz="3600">
                <a:solidFill>
                  <a:srgbClr val="008D8E"/>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624418" y="3429000"/>
            <a:ext cx="10943167" cy="1139110"/>
          </a:xfrm>
        </p:spPr>
        <p:txBody>
          <a:bodyPr/>
          <a:lstStyle>
            <a:lvl1pPr marL="0" indent="0">
              <a:buNone/>
              <a:defRPr>
                <a:solidFill>
                  <a:schemeClr val="tx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a:ln/>
        </p:spPr>
        <p:txBody>
          <a:bodyPr/>
          <a:lstStyle>
            <a:lvl1pPr>
              <a:defRPr/>
            </a:lvl1pPr>
          </a:lstStyle>
          <a:p>
            <a:pPr>
              <a:defRPr/>
            </a:pPr>
            <a:fld id="{66006EB2-E525-4B67-B5B1-EBBB5F8ECB1B}" type="slidenum">
              <a:rPr lang="en-US"/>
              <a:pPr>
                <a:defRPr/>
              </a:pPr>
              <a:t>‹#›</a:t>
            </a:fld>
            <a:endParaRPr lang="en-US" dirty="0"/>
          </a:p>
        </p:txBody>
      </p:sp>
      <p:sp>
        <p:nvSpPr>
          <p:cNvPr id="7" name="Footer Placeholder 6"/>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r>
              <a:rPr lang="en-GB"/>
              <a:t>               </a:t>
            </a:r>
          </a:p>
        </p:txBody>
      </p:sp>
    </p:spTree>
    <p:extLst>
      <p:ext uri="{BB962C8B-B14F-4D97-AF65-F5344CB8AC3E}">
        <p14:creationId xmlns:p14="http://schemas.microsoft.com/office/powerpoint/2010/main" val="566561191"/>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_No logo">
    <p:spTree>
      <p:nvGrpSpPr>
        <p:cNvPr id="1" name=""/>
        <p:cNvGrpSpPr/>
        <p:nvPr/>
      </p:nvGrpSpPr>
      <p:grpSpPr>
        <a:xfrm>
          <a:off x="0" y="0"/>
          <a:ext cx="0" cy="0"/>
          <a:chOff x="0" y="0"/>
          <a:chExt cx="0" cy="0"/>
        </a:xfrm>
      </p:grpSpPr>
      <p:sp>
        <p:nvSpPr>
          <p:cNvPr id="2" name="Title 1"/>
          <p:cNvSpPr>
            <a:spLocks noGrp="1"/>
          </p:cNvSpPr>
          <p:nvPr>
            <p:ph type="title"/>
          </p:nvPr>
        </p:nvSpPr>
        <p:spPr>
          <a:xfrm>
            <a:off x="609600" y="476250"/>
            <a:ext cx="10972800" cy="831850"/>
          </a:xfrm>
        </p:spPr>
        <p:txBody>
          <a:bodyPr/>
          <a:lstStyle/>
          <a:p>
            <a:r>
              <a:rPr lang="en-GB"/>
              <a:t>Click to edit Master title style</a:t>
            </a:r>
            <a:endParaRPr lang="en-US" dirty="0"/>
          </a:p>
        </p:txBody>
      </p:sp>
      <p:sp>
        <p:nvSpPr>
          <p:cNvPr id="5" name="Rectangle 3"/>
          <p:cNvSpPr>
            <a:spLocks noGrp="1" noChangeArrowheads="1"/>
          </p:cNvSpPr>
          <p:nvPr>
            <p:ph idx="1"/>
          </p:nvPr>
        </p:nvSpPr>
        <p:spPr bwMode="auto">
          <a:xfrm>
            <a:off x="610263" y="1628776"/>
            <a:ext cx="10972800" cy="3946525"/>
          </a:xfrm>
          <a:prstGeom prst="rect">
            <a:avLst/>
          </a:prstGeom>
          <a:noFill/>
          <a:ln>
            <a:noFill/>
          </a:ln>
          <a:effectLst/>
          <a:extLst/>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4"/>
          <p:cNvSpPr>
            <a:spLocks noGrp="1" noChangeArrowheads="1"/>
          </p:cNvSpPr>
          <p:nvPr>
            <p:ph type="sldNum" sz="quarter" idx="10"/>
          </p:nvPr>
        </p:nvSpPr>
        <p:spPr>
          <a:ln/>
        </p:spPr>
        <p:txBody>
          <a:bodyPr/>
          <a:lstStyle>
            <a:lvl1pPr>
              <a:defRPr/>
            </a:lvl1pPr>
          </a:lstStyle>
          <a:p>
            <a:pPr>
              <a:defRPr/>
            </a:pPr>
            <a:fld id="{2ABCD67E-0851-4B42-9A08-9200C0B16A88}" type="slidenum">
              <a:rPr lang="en-US"/>
              <a:pPr>
                <a:defRPr/>
              </a:pPr>
              <a:t>‹#›</a:t>
            </a:fld>
            <a:endParaRPr lang="en-US" dirty="0"/>
          </a:p>
        </p:txBody>
      </p:sp>
      <p:sp>
        <p:nvSpPr>
          <p:cNvPr id="9" name="Footer Placeholder 8"/>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r>
              <a:rPr lang="en-GB"/>
              <a:t>               </a:t>
            </a:r>
          </a:p>
        </p:txBody>
      </p:sp>
    </p:spTree>
    <p:extLst>
      <p:ext uri="{BB962C8B-B14F-4D97-AF65-F5344CB8AC3E}">
        <p14:creationId xmlns:p14="http://schemas.microsoft.com/office/powerpoint/2010/main" val="263585626"/>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_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15" name="Content Placeholder 14"/>
          <p:cNvSpPr>
            <a:spLocks noGrp="1"/>
          </p:cNvSpPr>
          <p:nvPr>
            <p:ph sz="quarter" idx="11"/>
          </p:nvPr>
        </p:nvSpPr>
        <p:spPr>
          <a:xfrm>
            <a:off x="608807" y="1622724"/>
            <a:ext cx="5278967" cy="388778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Content Placeholder 16"/>
          <p:cNvSpPr>
            <a:spLocks noGrp="1"/>
          </p:cNvSpPr>
          <p:nvPr>
            <p:ph sz="quarter" idx="12"/>
          </p:nvPr>
        </p:nvSpPr>
        <p:spPr>
          <a:xfrm>
            <a:off x="6383867" y="1622724"/>
            <a:ext cx="5207000" cy="388778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Rectangle 4"/>
          <p:cNvSpPr>
            <a:spLocks noGrp="1" noChangeArrowheads="1"/>
          </p:cNvSpPr>
          <p:nvPr>
            <p:ph type="sldNum" sz="quarter" idx="13"/>
          </p:nvPr>
        </p:nvSpPr>
        <p:spPr>
          <a:ln/>
        </p:spPr>
        <p:txBody>
          <a:bodyPr/>
          <a:lstStyle>
            <a:lvl1pPr>
              <a:defRPr/>
            </a:lvl1pPr>
          </a:lstStyle>
          <a:p>
            <a:pPr>
              <a:defRPr/>
            </a:pPr>
            <a:fld id="{F2E35BB7-8EEE-4652-9382-90B03E24A098}" type="slidenum">
              <a:rPr lang="en-US"/>
              <a:pPr>
                <a:defRPr/>
              </a:pPr>
              <a:t>‹#›</a:t>
            </a:fld>
            <a:endParaRPr lang="en-US" dirty="0"/>
          </a:p>
        </p:txBody>
      </p:sp>
      <p:sp>
        <p:nvSpPr>
          <p:cNvPr id="8" name="Footer Placeholder 7"/>
          <p:cNvSpPr>
            <a:spLocks noGrp="1"/>
          </p:cNvSpPr>
          <p:nvPr>
            <p:ph type="ftr" sz="quarter" idx="14"/>
          </p:nvPr>
        </p:nvSpPr>
        <p:spPr>
          <a:xfrm>
            <a:off x="4318000" y="6223000"/>
            <a:ext cx="6731000" cy="203200"/>
          </a:xfrm>
        </p:spPr>
        <p:txBody>
          <a:bodyPr/>
          <a:lstStyle>
            <a:lvl1pPr algn="r">
              <a:defRPr sz="900">
                <a:latin typeface="Arial" panose="020B0604020202020204" pitchFamily="34" charset="0"/>
              </a:defRPr>
            </a:lvl1pPr>
          </a:lstStyle>
          <a:p>
            <a:r>
              <a:rPr lang="en-GB"/>
              <a:t>               </a:t>
            </a:r>
          </a:p>
        </p:txBody>
      </p:sp>
    </p:spTree>
    <p:extLst>
      <p:ext uri="{BB962C8B-B14F-4D97-AF65-F5344CB8AC3E}">
        <p14:creationId xmlns:p14="http://schemas.microsoft.com/office/powerpoint/2010/main" val="2999955579"/>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_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Rectangle 4"/>
          <p:cNvSpPr>
            <a:spLocks noGrp="1" noChangeArrowheads="1"/>
          </p:cNvSpPr>
          <p:nvPr>
            <p:ph type="sldNum" sz="quarter" idx="10"/>
          </p:nvPr>
        </p:nvSpPr>
        <p:spPr>
          <a:ln/>
        </p:spPr>
        <p:txBody>
          <a:bodyPr/>
          <a:lstStyle>
            <a:lvl1pPr>
              <a:defRPr/>
            </a:lvl1pPr>
          </a:lstStyle>
          <a:p>
            <a:pPr>
              <a:defRPr/>
            </a:pPr>
            <a:fld id="{A5C5EF24-FC46-4845-97A8-78256FC6984A}" type="slidenum">
              <a:rPr lang="en-US"/>
              <a:pPr>
                <a:defRPr/>
              </a:pPr>
              <a:t>‹#›</a:t>
            </a:fld>
            <a:endParaRPr lang="en-US" dirty="0"/>
          </a:p>
        </p:txBody>
      </p:sp>
      <p:sp>
        <p:nvSpPr>
          <p:cNvPr id="8" name="Footer Placeholder 7"/>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r>
              <a:rPr lang="en-GB"/>
              <a:t>               </a:t>
            </a:r>
          </a:p>
        </p:txBody>
      </p:sp>
    </p:spTree>
    <p:extLst>
      <p:ext uri="{BB962C8B-B14F-4D97-AF65-F5344CB8AC3E}">
        <p14:creationId xmlns:p14="http://schemas.microsoft.com/office/powerpoint/2010/main" val="3280921197"/>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_No logo">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2576849B-7E0F-4AEC-8F5E-67013DB3818A}" type="slidenum">
              <a:rPr lang="en-US"/>
              <a:pPr>
                <a:defRPr/>
              </a:pPr>
              <a:t>‹#›</a:t>
            </a:fld>
            <a:endParaRPr lang="en-US" dirty="0"/>
          </a:p>
        </p:txBody>
      </p:sp>
      <p:sp>
        <p:nvSpPr>
          <p:cNvPr id="7" name="Footer Placeholder 6"/>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r>
              <a:rPr lang="en-GB"/>
              <a:t>               </a:t>
            </a:r>
          </a:p>
        </p:txBody>
      </p:sp>
    </p:spTree>
    <p:extLst>
      <p:ext uri="{BB962C8B-B14F-4D97-AF65-F5344CB8AC3E}">
        <p14:creationId xmlns:p14="http://schemas.microsoft.com/office/powerpoint/2010/main" val="1174318368"/>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8" descr="100% HMRCppt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417" y="476251"/>
            <a:ext cx="1810512" cy="1115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Grp="1" noChangeArrowheads="1"/>
          </p:cNvSpPr>
          <p:nvPr>
            <p:ph type="ctrTitle"/>
          </p:nvPr>
        </p:nvSpPr>
        <p:spPr>
          <a:xfrm>
            <a:off x="624418" y="1988841"/>
            <a:ext cx="10943167" cy="1152823"/>
          </a:xfrm>
        </p:spPr>
        <p:txBody>
          <a:bodyPr anchor="b"/>
          <a:lstStyle>
            <a:lvl1pPr>
              <a:lnSpc>
                <a:spcPts val="3600"/>
              </a:lnSpc>
              <a:defRPr sz="4000">
                <a:solidFill>
                  <a:srgbClr val="008D8E"/>
                </a:solidFill>
              </a:defRPr>
            </a:lvl1pPr>
          </a:lstStyle>
          <a:p>
            <a:pPr lvl="0"/>
            <a:r>
              <a:rPr lang="en-US" noProof="0"/>
              <a:t>Click to edit Master title style</a:t>
            </a:r>
            <a:endParaRPr lang="en-US" noProof="0" dirty="0"/>
          </a:p>
        </p:txBody>
      </p:sp>
      <p:sp>
        <p:nvSpPr>
          <p:cNvPr id="4100" name="Rectangle 4"/>
          <p:cNvSpPr>
            <a:spLocks noGrp="1" noChangeArrowheads="1"/>
          </p:cNvSpPr>
          <p:nvPr>
            <p:ph type="subTitle" idx="1"/>
          </p:nvPr>
        </p:nvSpPr>
        <p:spPr>
          <a:xfrm>
            <a:off x="624418" y="3429000"/>
            <a:ext cx="10943167" cy="1139110"/>
          </a:xfrm>
        </p:spPr>
        <p:txBody>
          <a:bodyPr/>
          <a:lstStyle>
            <a:lvl1pPr marL="0" indent="0">
              <a:buFontTx/>
              <a:buNone/>
              <a:defRPr sz="2800">
                <a:solidFill>
                  <a:schemeClr val="tx1"/>
                </a:solidFill>
              </a:defRPr>
            </a:lvl1pPr>
          </a:lstStyle>
          <a:p>
            <a:pPr lvl="0"/>
            <a:r>
              <a:rPr lang="en-US" noProof="0"/>
              <a:t>Click to edit Master subtitle style</a:t>
            </a:r>
            <a:endParaRPr lang="en-US" noProof="0" dirty="0"/>
          </a:p>
        </p:txBody>
      </p:sp>
      <p:sp>
        <p:nvSpPr>
          <p:cNvPr id="5" name="Rectangle 4"/>
          <p:cNvSpPr>
            <a:spLocks noGrp="1" noChangeArrowheads="1"/>
          </p:cNvSpPr>
          <p:nvPr>
            <p:ph type="sldNum" sz="quarter" idx="10"/>
          </p:nvPr>
        </p:nvSpPr>
        <p:spPr/>
        <p:txBody>
          <a:bodyPr/>
          <a:lstStyle>
            <a:lvl1pPr algn="r" eaLnBrk="1" hangingPunct="1">
              <a:defRPr sz="900">
                <a:solidFill>
                  <a:schemeClr val="tx2"/>
                </a:solidFill>
              </a:defRPr>
            </a:lvl1pPr>
          </a:lstStyle>
          <a:p>
            <a:pPr>
              <a:defRPr/>
            </a:pPr>
            <a:fld id="{ED850FD3-804A-4B32-AE8C-41006A2A84F1}" type="slidenum">
              <a:rPr lang="en-US">
                <a:solidFill>
                  <a:srgbClr val="008D8E"/>
                </a:solidFill>
              </a:rPr>
              <a:pPr>
                <a:defRPr/>
              </a:pPr>
              <a:t>‹#›</a:t>
            </a:fld>
            <a:endParaRPr lang="en-US" dirty="0">
              <a:solidFill>
                <a:srgbClr val="008D8E"/>
              </a:solidFill>
            </a:endParaRPr>
          </a:p>
        </p:txBody>
      </p:sp>
      <p:sp>
        <p:nvSpPr>
          <p:cNvPr id="8" name="Footer Placeholder 7"/>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r>
              <a:rPr lang="en-GB">
                <a:solidFill>
                  <a:srgbClr val="3B3A3D"/>
                </a:solidFill>
              </a:rPr>
              <a:t>               </a:t>
            </a:r>
          </a:p>
        </p:txBody>
      </p:sp>
    </p:spTree>
    <p:extLst>
      <p:ext uri="{BB962C8B-B14F-4D97-AF65-F5344CB8AC3E}">
        <p14:creationId xmlns:p14="http://schemas.microsoft.com/office/powerpoint/2010/main" val="512936459"/>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76250"/>
            <a:ext cx="10972800" cy="831850"/>
          </a:xfrm>
        </p:spPr>
        <p:txBody>
          <a:bodyPr/>
          <a:lstStyle/>
          <a:p>
            <a:r>
              <a:rPr lang="en-US"/>
              <a:t>Click to edit Master title style</a:t>
            </a:r>
            <a:endParaRPr lang="en-US" dirty="0"/>
          </a:p>
        </p:txBody>
      </p:sp>
      <p:sp>
        <p:nvSpPr>
          <p:cNvPr id="5" name="Rectangle 3"/>
          <p:cNvSpPr>
            <a:spLocks noGrp="1" noChangeArrowheads="1"/>
          </p:cNvSpPr>
          <p:nvPr>
            <p:ph idx="1"/>
          </p:nvPr>
        </p:nvSpPr>
        <p:spPr bwMode="auto">
          <a:xfrm>
            <a:off x="610263" y="1628776"/>
            <a:ext cx="10972800" cy="3946525"/>
          </a:xfrm>
          <a:prstGeom prst="rect">
            <a:avLst/>
          </a:prstGeom>
          <a:noFill/>
          <a:ln>
            <a:noFill/>
          </a:ln>
          <a:effectLst/>
          <a:extLst/>
        </p:spPr>
        <p:txBody>
          <a:bodyPr/>
          <a:lstStyle>
            <a:lvl1pPr marL="270000" indent="-270000">
              <a:buClr>
                <a:schemeClr val="tx2"/>
              </a:buClr>
              <a:buFont typeface="Arial" panose="020B0604020202020204" pitchFamily="34" charset="0"/>
              <a:buChar char="•"/>
              <a:defRPr>
                <a:solidFill>
                  <a:schemeClr val="tx1"/>
                </a:solidFill>
              </a:defRPr>
            </a:lvl1pPr>
            <a:lvl2pPr marL="540000" indent="-270000">
              <a:buFont typeface="Arial" panose="020B0604020202020204" pitchFamily="34" charset="0"/>
              <a:buChar char="•"/>
              <a:defRPr>
                <a:solidFill>
                  <a:schemeClr val="tx1"/>
                </a:solidFill>
              </a:defRPr>
            </a:lvl2pPr>
            <a:lvl3pPr marL="810000" indent="-270000">
              <a:lnSpc>
                <a:spcPts val="2200"/>
              </a:lnSpc>
              <a:buFont typeface="Arial" panose="020B0604020202020204" pitchFamily="34" charset="0"/>
              <a:buChar char="•"/>
              <a:defRPr sz="1800">
                <a:solidFill>
                  <a:schemeClr val="tx1"/>
                </a:solidFill>
              </a:defRPr>
            </a:lvl3pPr>
            <a:lvl4pPr marL="1080000" indent="-270000">
              <a:lnSpc>
                <a:spcPts val="2200"/>
              </a:lnSpc>
              <a:buFont typeface="Arial" panose="020B0604020202020204" pitchFamily="34" charset="0"/>
              <a:buChar char="•"/>
              <a:defRPr sz="1800">
                <a:solidFill>
                  <a:schemeClr val="tx1"/>
                </a:solidFill>
              </a:defRPr>
            </a:lvl4pPr>
            <a:lvl5pPr marL="1365750" indent="-285750">
              <a:lnSpc>
                <a:spcPts val="2200"/>
              </a:lnSpc>
              <a:buClr>
                <a:schemeClr val="tx2"/>
              </a:buClr>
              <a:buFont typeface="Arial" panose="020B0604020202020204" pitchFamily="34" charset="0"/>
              <a:buChar cha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sldNum" sz="quarter" idx="10"/>
          </p:nvPr>
        </p:nvSpPr>
        <p:spPr>
          <a:ln/>
        </p:spPr>
        <p:txBody>
          <a:bodyPr/>
          <a:lstStyle>
            <a:lvl1pPr>
              <a:defRPr/>
            </a:lvl1pPr>
          </a:lstStyle>
          <a:p>
            <a:pPr>
              <a:defRPr/>
            </a:pPr>
            <a:fld id="{33932FC1-F83D-4223-BCC6-34681F250449}" type="slidenum">
              <a:rPr lang="en-US">
                <a:solidFill>
                  <a:srgbClr val="008D8E"/>
                </a:solidFill>
              </a:rPr>
              <a:pPr>
                <a:defRPr/>
              </a:pPr>
              <a:t>‹#›</a:t>
            </a:fld>
            <a:endParaRPr lang="en-US" dirty="0">
              <a:solidFill>
                <a:srgbClr val="008D8E"/>
              </a:solidFill>
            </a:endParaRPr>
          </a:p>
        </p:txBody>
      </p:sp>
      <p:pic>
        <p:nvPicPr>
          <p:cNvPr id="7" name="Picture 106" descr="57% HMRCppt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9018" y="5764213"/>
            <a:ext cx="1030224" cy="633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9"/>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r>
              <a:rPr lang="en-GB">
                <a:solidFill>
                  <a:srgbClr val="3B3A3D"/>
                </a:solidFill>
              </a:rPr>
              <a:t>               </a:t>
            </a:r>
          </a:p>
        </p:txBody>
      </p:sp>
    </p:spTree>
    <p:extLst>
      <p:ext uri="{BB962C8B-B14F-4D97-AF65-F5344CB8AC3E}">
        <p14:creationId xmlns:p14="http://schemas.microsoft.com/office/powerpoint/2010/main" val="4254396901"/>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5" name="Content Placeholder 14"/>
          <p:cNvSpPr>
            <a:spLocks noGrp="1"/>
          </p:cNvSpPr>
          <p:nvPr>
            <p:ph sz="quarter" idx="11"/>
          </p:nvPr>
        </p:nvSpPr>
        <p:spPr>
          <a:xfrm>
            <a:off x="608807" y="1622724"/>
            <a:ext cx="5278967" cy="38877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16"/>
          <p:cNvSpPr>
            <a:spLocks noGrp="1"/>
          </p:cNvSpPr>
          <p:nvPr>
            <p:ph sz="quarter" idx="12"/>
          </p:nvPr>
        </p:nvSpPr>
        <p:spPr>
          <a:xfrm>
            <a:off x="6383867" y="1622724"/>
            <a:ext cx="5207000" cy="38877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4"/>
          <p:cNvSpPr>
            <a:spLocks noGrp="1" noChangeArrowheads="1"/>
          </p:cNvSpPr>
          <p:nvPr>
            <p:ph type="sldNum" sz="quarter" idx="13"/>
          </p:nvPr>
        </p:nvSpPr>
        <p:spPr>
          <a:ln/>
        </p:spPr>
        <p:txBody>
          <a:bodyPr/>
          <a:lstStyle>
            <a:lvl1pPr>
              <a:defRPr/>
            </a:lvl1pPr>
          </a:lstStyle>
          <a:p>
            <a:pPr>
              <a:defRPr/>
            </a:pPr>
            <a:fld id="{FB0D2D2A-67A7-43CA-916C-678582CB36A5}" type="slidenum">
              <a:rPr lang="en-US">
                <a:solidFill>
                  <a:srgbClr val="008D8E"/>
                </a:solidFill>
              </a:rPr>
              <a:pPr>
                <a:defRPr/>
              </a:pPr>
              <a:t>‹#›</a:t>
            </a:fld>
            <a:endParaRPr lang="en-US" dirty="0">
              <a:solidFill>
                <a:srgbClr val="008D8E"/>
              </a:solidFill>
            </a:endParaRPr>
          </a:p>
        </p:txBody>
      </p:sp>
      <p:pic>
        <p:nvPicPr>
          <p:cNvPr id="8" name="Picture 106" descr="57% HMRCppt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9018" y="5764213"/>
            <a:ext cx="1030224" cy="633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Footer Placeholder 8"/>
          <p:cNvSpPr>
            <a:spLocks noGrp="1"/>
          </p:cNvSpPr>
          <p:nvPr>
            <p:ph type="ftr" sz="quarter" idx="14"/>
          </p:nvPr>
        </p:nvSpPr>
        <p:spPr>
          <a:xfrm>
            <a:off x="4318000" y="6223000"/>
            <a:ext cx="6731000" cy="203200"/>
          </a:xfrm>
        </p:spPr>
        <p:txBody>
          <a:bodyPr/>
          <a:lstStyle>
            <a:lvl1pPr algn="r">
              <a:defRPr sz="900">
                <a:latin typeface="Arial" panose="020B0604020202020204" pitchFamily="34" charset="0"/>
              </a:defRPr>
            </a:lvl1pPr>
          </a:lstStyle>
          <a:p>
            <a:r>
              <a:rPr lang="en-GB">
                <a:solidFill>
                  <a:srgbClr val="3B3A3D"/>
                </a:solidFill>
              </a:rPr>
              <a:t>               </a:t>
            </a:r>
          </a:p>
        </p:txBody>
      </p:sp>
    </p:spTree>
    <p:extLst>
      <p:ext uri="{BB962C8B-B14F-4D97-AF65-F5344CB8AC3E}">
        <p14:creationId xmlns:p14="http://schemas.microsoft.com/office/powerpoint/2010/main" val="177217648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Rectangle 4"/>
          <p:cNvSpPr>
            <a:spLocks noGrp="1" noChangeArrowheads="1"/>
          </p:cNvSpPr>
          <p:nvPr>
            <p:ph type="sldNum" sz="quarter" idx="10"/>
          </p:nvPr>
        </p:nvSpPr>
        <p:spPr>
          <a:ln/>
        </p:spPr>
        <p:txBody>
          <a:bodyPr/>
          <a:lstStyle>
            <a:lvl1pPr>
              <a:defRPr/>
            </a:lvl1pPr>
          </a:lstStyle>
          <a:p>
            <a:pPr>
              <a:defRPr/>
            </a:pPr>
            <a:fld id="{ACE97B3A-1F64-4EFF-ABCA-E9A830ED5156}" type="slidenum">
              <a:rPr lang="en-US">
                <a:solidFill>
                  <a:srgbClr val="008D8E"/>
                </a:solidFill>
              </a:rPr>
              <a:pPr>
                <a:defRPr/>
              </a:pPr>
              <a:t>‹#›</a:t>
            </a:fld>
            <a:endParaRPr lang="en-US" dirty="0">
              <a:solidFill>
                <a:srgbClr val="008D8E"/>
              </a:solidFill>
            </a:endParaRPr>
          </a:p>
        </p:txBody>
      </p:sp>
      <p:pic>
        <p:nvPicPr>
          <p:cNvPr id="6" name="Picture 106" descr="57% HMRCppt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9018" y="5764213"/>
            <a:ext cx="1030224" cy="633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Footer Placeholder 8"/>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r>
              <a:rPr lang="en-GB">
                <a:solidFill>
                  <a:srgbClr val="3B3A3D"/>
                </a:solidFill>
              </a:rPr>
              <a:t>               </a:t>
            </a:r>
          </a:p>
        </p:txBody>
      </p:sp>
    </p:spTree>
    <p:extLst>
      <p:ext uri="{BB962C8B-B14F-4D97-AF65-F5344CB8AC3E}">
        <p14:creationId xmlns:p14="http://schemas.microsoft.com/office/powerpoint/2010/main" val="2304359049"/>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9D7DA79E-9E42-4EB7-B9D0-17D95B0749E5}" type="slidenum">
              <a:rPr lang="en-US">
                <a:solidFill>
                  <a:srgbClr val="008D8E"/>
                </a:solidFill>
              </a:rPr>
              <a:pPr>
                <a:defRPr/>
              </a:pPr>
              <a:t>‹#›</a:t>
            </a:fld>
            <a:endParaRPr lang="en-US" dirty="0">
              <a:solidFill>
                <a:srgbClr val="008D8E"/>
              </a:solidFill>
            </a:endParaRPr>
          </a:p>
        </p:txBody>
      </p:sp>
      <p:pic>
        <p:nvPicPr>
          <p:cNvPr id="5" name="Picture 106" descr="57% HMRCppt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9018" y="5764213"/>
            <a:ext cx="1030224" cy="633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Footer Placeholder 7"/>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r>
              <a:rPr lang="en-GB">
                <a:solidFill>
                  <a:srgbClr val="3B3A3D"/>
                </a:solidFill>
              </a:rPr>
              <a:t>               </a:t>
            </a:r>
          </a:p>
        </p:txBody>
      </p:sp>
    </p:spTree>
    <p:extLst>
      <p:ext uri="{BB962C8B-B14F-4D97-AF65-F5344CB8AC3E}">
        <p14:creationId xmlns:p14="http://schemas.microsoft.com/office/powerpoint/2010/main" val="1119546607"/>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76250"/>
            <a:ext cx="10972800" cy="831850"/>
          </a:xfrm>
        </p:spPr>
        <p:txBody>
          <a:bodyPr/>
          <a:lstStyle/>
          <a:p>
            <a:r>
              <a:rPr lang="en-US"/>
              <a:t>Click to edit Master title style</a:t>
            </a:r>
            <a:endParaRPr lang="en-US" dirty="0"/>
          </a:p>
        </p:txBody>
      </p:sp>
      <p:sp>
        <p:nvSpPr>
          <p:cNvPr id="5" name="Rectangle 3"/>
          <p:cNvSpPr>
            <a:spLocks noGrp="1" noChangeArrowheads="1"/>
          </p:cNvSpPr>
          <p:nvPr>
            <p:ph idx="1"/>
          </p:nvPr>
        </p:nvSpPr>
        <p:spPr bwMode="auto">
          <a:xfrm>
            <a:off x="610263" y="1628776"/>
            <a:ext cx="10972800" cy="3946525"/>
          </a:xfrm>
          <a:prstGeom prst="rect">
            <a:avLst/>
          </a:prstGeom>
          <a:noFill/>
          <a:ln>
            <a:noFill/>
          </a:ln>
          <a:effectLst/>
          <a:extLst/>
        </p:spPr>
        <p:txBody>
          <a:bodyPr/>
          <a:lstStyle>
            <a:lvl1pPr marL="270000" indent="-270000">
              <a:buClr>
                <a:schemeClr val="tx2"/>
              </a:buClr>
              <a:buFont typeface="Arial" panose="020B0604020202020204" pitchFamily="34" charset="0"/>
              <a:buChar char="•"/>
              <a:defRPr>
                <a:solidFill>
                  <a:schemeClr val="tx1"/>
                </a:solidFill>
              </a:defRPr>
            </a:lvl1pPr>
            <a:lvl2pPr marL="540000" indent="-270000">
              <a:buFont typeface="Arial" panose="020B0604020202020204" pitchFamily="34" charset="0"/>
              <a:buChar char="•"/>
              <a:defRPr>
                <a:solidFill>
                  <a:schemeClr val="tx1"/>
                </a:solidFill>
              </a:defRPr>
            </a:lvl2pPr>
            <a:lvl3pPr marL="810000" indent="-270000">
              <a:lnSpc>
                <a:spcPts val="2200"/>
              </a:lnSpc>
              <a:buFont typeface="Arial" panose="020B0604020202020204" pitchFamily="34" charset="0"/>
              <a:buChar char="•"/>
              <a:defRPr sz="1800">
                <a:solidFill>
                  <a:schemeClr val="tx1"/>
                </a:solidFill>
              </a:defRPr>
            </a:lvl3pPr>
            <a:lvl4pPr marL="1080000" indent="-270000">
              <a:lnSpc>
                <a:spcPts val="2200"/>
              </a:lnSpc>
              <a:buFont typeface="Arial" panose="020B0604020202020204" pitchFamily="34" charset="0"/>
              <a:buChar char="•"/>
              <a:defRPr sz="1800">
                <a:solidFill>
                  <a:schemeClr val="tx1"/>
                </a:solidFill>
              </a:defRPr>
            </a:lvl4pPr>
            <a:lvl5pPr marL="1365750" indent="-285750">
              <a:lnSpc>
                <a:spcPts val="2200"/>
              </a:lnSpc>
              <a:buClr>
                <a:schemeClr val="tx2"/>
              </a:buClr>
              <a:buFont typeface="Arial" panose="020B0604020202020204" pitchFamily="34" charset="0"/>
              <a:buChar cha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sldNum" sz="quarter" idx="10"/>
          </p:nvPr>
        </p:nvSpPr>
        <p:spPr>
          <a:ln/>
        </p:spPr>
        <p:txBody>
          <a:bodyPr/>
          <a:lstStyle>
            <a:lvl1pPr>
              <a:defRPr/>
            </a:lvl1pPr>
          </a:lstStyle>
          <a:p>
            <a:pPr>
              <a:defRPr/>
            </a:pPr>
            <a:fld id="{33932FC1-F83D-4223-BCC6-34681F250449}" type="slidenum">
              <a:rPr lang="en-US"/>
              <a:pPr>
                <a:defRPr/>
              </a:pPr>
              <a:t>‹#›</a:t>
            </a:fld>
            <a:endParaRPr lang="en-US" dirty="0"/>
          </a:p>
        </p:txBody>
      </p:sp>
      <p:pic>
        <p:nvPicPr>
          <p:cNvPr id="7" name="Picture 106" descr="57% HMRCppt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9018" y="5764213"/>
            <a:ext cx="1030224" cy="633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9"/>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r>
              <a:rPr lang="en-GB"/>
              <a:t>               </a:t>
            </a:r>
          </a:p>
        </p:txBody>
      </p:sp>
    </p:spTree>
    <p:extLst>
      <p:ext uri="{BB962C8B-B14F-4D97-AF65-F5344CB8AC3E}">
        <p14:creationId xmlns:p14="http://schemas.microsoft.com/office/powerpoint/2010/main" val="2181829111"/>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9245055"/>
      </p:ext>
    </p:extLst>
  </p:cSld>
  <p:clrMapOvr>
    <a:masterClrMapping/>
  </p:clrMapOvr>
  <p:extLst>
    <p:ext uri="{DCECCB84-F9BA-43D5-87BE-67443E8EF086}">
      <p15:sldGuideLst xmlns:p15="http://schemas.microsoft.com/office/powerpoint/2012/main">
        <p15:guide id="1" pos="184">
          <p15:clr>
            <a:srgbClr val="CCCCCC"/>
          </p15:clr>
        </p15:guide>
        <p15:guide id="2" pos="5576">
          <p15:clr>
            <a:srgbClr val="CCCCCC"/>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5" name="Content Placeholder 14"/>
          <p:cNvSpPr>
            <a:spLocks noGrp="1"/>
          </p:cNvSpPr>
          <p:nvPr>
            <p:ph sz="quarter" idx="11"/>
          </p:nvPr>
        </p:nvSpPr>
        <p:spPr>
          <a:xfrm>
            <a:off x="608807" y="1622724"/>
            <a:ext cx="5278967" cy="38877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16"/>
          <p:cNvSpPr>
            <a:spLocks noGrp="1"/>
          </p:cNvSpPr>
          <p:nvPr>
            <p:ph sz="quarter" idx="12"/>
          </p:nvPr>
        </p:nvSpPr>
        <p:spPr>
          <a:xfrm>
            <a:off x="6383867" y="1622724"/>
            <a:ext cx="5207000" cy="38877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4"/>
          <p:cNvSpPr>
            <a:spLocks noGrp="1" noChangeArrowheads="1"/>
          </p:cNvSpPr>
          <p:nvPr>
            <p:ph type="sldNum" sz="quarter" idx="13"/>
          </p:nvPr>
        </p:nvSpPr>
        <p:spPr>
          <a:ln/>
        </p:spPr>
        <p:txBody>
          <a:bodyPr/>
          <a:lstStyle>
            <a:lvl1pPr>
              <a:defRPr/>
            </a:lvl1pPr>
          </a:lstStyle>
          <a:p>
            <a:pPr>
              <a:defRPr/>
            </a:pPr>
            <a:fld id="{FB0D2D2A-67A7-43CA-916C-678582CB36A5}" type="slidenum">
              <a:rPr lang="en-US"/>
              <a:pPr>
                <a:defRPr/>
              </a:pPr>
              <a:t>‹#›</a:t>
            </a:fld>
            <a:endParaRPr lang="en-US" dirty="0"/>
          </a:p>
        </p:txBody>
      </p:sp>
      <p:pic>
        <p:nvPicPr>
          <p:cNvPr id="8" name="Picture 106" descr="57% HMRCppt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9018" y="5764213"/>
            <a:ext cx="1030224" cy="633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Footer Placeholder 8"/>
          <p:cNvSpPr>
            <a:spLocks noGrp="1"/>
          </p:cNvSpPr>
          <p:nvPr>
            <p:ph type="ftr" sz="quarter" idx="14"/>
          </p:nvPr>
        </p:nvSpPr>
        <p:spPr>
          <a:xfrm>
            <a:off x="4318000" y="6223000"/>
            <a:ext cx="6731000" cy="203200"/>
          </a:xfrm>
        </p:spPr>
        <p:txBody>
          <a:bodyPr/>
          <a:lstStyle>
            <a:lvl1pPr algn="r">
              <a:defRPr sz="900">
                <a:latin typeface="Arial" panose="020B0604020202020204" pitchFamily="34" charset="0"/>
              </a:defRPr>
            </a:lvl1pPr>
          </a:lstStyle>
          <a:p>
            <a:r>
              <a:rPr lang="en-GB"/>
              <a:t>               </a:t>
            </a:r>
          </a:p>
        </p:txBody>
      </p:sp>
    </p:spTree>
    <p:extLst>
      <p:ext uri="{BB962C8B-B14F-4D97-AF65-F5344CB8AC3E}">
        <p14:creationId xmlns:p14="http://schemas.microsoft.com/office/powerpoint/2010/main" val="2257768170"/>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Rectangle 4"/>
          <p:cNvSpPr>
            <a:spLocks noGrp="1" noChangeArrowheads="1"/>
          </p:cNvSpPr>
          <p:nvPr>
            <p:ph type="sldNum" sz="quarter" idx="10"/>
          </p:nvPr>
        </p:nvSpPr>
        <p:spPr>
          <a:ln/>
        </p:spPr>
        <p:txBody>
          <a:bodyPr/>
          <a:lstStyle>
            <a:lvl1pPr>
              <a:defRPr/>
            </a:lvl1pPr>
          </a:lstStyle>
          <a:p>
            <a:pPr>
              <a:defRPr/>
            </a:pPr>
            <a:fld id="{ACE97B3A-1F64-4EFF-ABCA-E9A830ED5156}" type="slidenum">
              <a:rPr lang="en-US"/>
              <a:pPr>
                <a:defRPr/>
              </a:pPr>
              <a:t>‹#›</a:t>
            </a:fld>
            <a:endParaRPr lang="en-US" dirty="0"/>
          </a:p>
        </p:txBody>
      </p:sp>
      <p:pic>
        <p:nvPicPr>
          <p:cNvPr id="6" name="Picture 106" descr="57% HMRCppt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9018" y="5764213"/>
            <a:ext cx="1030224" cy="633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Footer Placeholder 8"/>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r>
              <a:rPr lang="en-GB"/>
              <a:t>               </a:t>
            </a:r>
          </a:p>
        </p:txBody>
      </p:sp>
    </p:spTree>
    <p:extLst>
      <p:ext uri="{BB962C8B-B14F-4D97-AF65-F5344CB8AC3E}">
        <p14:creationId xmlns:p14="http://schemas.microsoft.com/office/powerpoint/2010/main" val="3547228928"/>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9D7DA79E-9E42-4EB7-B9D0-17D95B0749E5}" type="slidenum">
              <a:rPr lang="en-US"/>
              <a:pPr>
                <a:defRPr/>
              </a:pPr>
              <a:t>‹#›</a:t>
            </a:fld>
            <a:endParaRPr lang="en-US" dirty="0"/>
          </a:p>
        </p:txBody>
      </p:sp>
      <p:pic>
        <p:nvPicPr>
          <p:cNvPr id="5" name="Picture 106" descr="57% HMRCppt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9018" y="5764213"/>
            <a:ext cx="1030224" cy="633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Footer Placeholder 7"/>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r>
              <a:rPr lang="en-GB"/>
              <a:t>               </a:t>
            </a:r>
          </a:p>
        </p:txBody>
      </p:sp>
    </p:spTree>
    <p:extLst>
      <p:ext uri="{BB962C8B-B14F-4D97-AF65-F5344CB8AC3E}">
        <p14:creationId xmlns:p14="http://schemas.microsoft.com/office/powerpoint/2010/main" val="1721405738"/>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Break_HMRC Green">
    <p:bg>
      <p:bgPr>
        <a:solidFill>
          <a:schemeClr val="tx2"/>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624418" y="1988841"/>
            <a:ext cx="10943167" cy="1152823"/>
          </a:xfrm>
        </p:spPr>
        <p:txBody>
          <a:bodyPr anchor="b"/>
          <a:lstStyle>
            <a:lvl1pPr>
              <a:lnSpc>
                <a:spcPts val="3600"/>
              </a:lnSpc>
              <a:defRPr sz="3600">
                <a:solidFill>
                  <a:schemeClr val="bg1"/>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624418" y="3429000"/>
            <a:ext cx="10943167" cy="1139110"/>
          </a:xfrm>
        </p:spPr>
        <p:txBody>
          <a:bodyPr/>
          <a:lstStyle>
            <a:lvl1pPr>
              <a:defRPr sz="2400">
                <a:solidFill>
                  <a:schemeClr val="bg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p:txBody>
          <a:bodyPr/>
          <a:lstStyle>
            <a:lvl1pPr algn="r" eaLnBrk="1" hangingPunct="1">
              <a:defRPr sz="900" smtClean="0">
                <a:solidFill>
                  <a:schemeClr val="bg1"/>
                </a:solidFill>
              </a:defRPr>
            </a:lvl1pPr>
          </a:lstStyle>
          <a:p>
            <a:pPr>
              <a:defRPr/>
            </a:pPr>
            <a:fld id="{0E4F1410-FC99-4619-81AC-27B8BCD5D096}" type="slidenum">
              <a:rPr lang="en-US"/>
              <a:pPr>
                <a:defRPr/>
              </a:pPr>
              <a:t>‹#›</a:t>
            </a:fld>
            <a:endParaRPr lang="en-US" dirty="0"/>
          </a:p>
        </p:txBody>
      </p:sp>
      <p:sp>
        <p:nvSpPr>
          <p:cNvPr id="6" name="Footer Placeholder 5"/>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r>
              <a:rPr lang="en-GB"/>
              <a:t>               </a:t>
            </a:r>
          </a:p>
        </p:txBody>
      </p:sp>
    </p:spTree>
    <p:extLst>
      <p:ext uri="{BB962C8B-B14F-4D97-AF65-F5344CB8AC3E}">
        <p14:creationId xmlns:p14="http://schemas.microsoft.com/office/powerpoint/2010/main" val="1109442619"/>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Break_Pantone 668">
    <p:bg>
      <p:bgPr>
        <a:solidFill>
          <a:schemeClr val="accent3"/>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624418" y="1988841"/>
            <a:ext cx="10943167" cy="1152823"/>
          </a:xfrm>
        </p:spPr>
        <p:txBody>
          <a:bodyPr anchor="b"/>
          <a:lstStyle>
            <a:lvl1pPr>
              <a:lnSpc>
                <a:spcPts val="3600"/>
              </a:lnSpc>
              <a:defRPr sz="3600">
                <a:solidFill>
                  <a:schemeClr val="bg1"/>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624418" y="3429000"/>
            <a:ext cx="10943167" cy="1139110"/>
          </a:xfrm>
        </p:spPr>
        <p:txBody>
          <a:bodyPr/>
          <a:lstStyle>
            <a:lvl1pPr>
              <a:defRPr sz="2400">
                <a:solidFill>
                  <a:schemeClr val="bg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p:txBody>
          <a:bodyPr/>
          <a:lstStyle>
            <a:lvl1pPr algn="r" eaLnBrk="1" hangingPunct="1">
              <a:defRPr sz="900" smtClean="0">
                <a:solidFill>
                  <a:schemeClr val="bg1"/>
                </a:solidFill>
              </a:defRPr>
            </a:lvl1pPr>
          </a:lstStyle>
          <a:p>
            <a:pPr>
              <a:defRPr/>
            </a:pPr>
            <a:fld id="{20D84BFA-D7F4-4200-ADAC-6B1A2058767E}" type="slidenum">
              <a:rPr lang="en-US"/>
              <a:pPr>
                <a:defRPr/>
              </a:pPr>
              <a:t>‹#›</a:t>
            </a:fld>
            <a:endParaRPr lang="en-US" dirty="0"/>
          </a:p>
        </p:txBody>
      </p:sp>
      <p:sp>
        <p:nvSpPr>
          <p:cNvPr id="6" name="Footer Placeholder 5"/>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r>
              <a:rPr lang="en-GB"/>
              <a:t>               </a:t>
            </a:r>
          </a:p>
        </p:txBody>
      </p:sp>
    </p:spTree>
    <p:extLst>
      <p:ext uri="{BB962C8B-B14F-4D97-AF65-F5344CB8AC3E}">
        <p14:creationId xmlns:p14="http://schemas.microsoft.com/office/powerpoint/2010/main" val="333309165"/>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Break_Pantone 1807">
    <p:bg>
      <p:bgPr>
        <a:solidFill>
          <a:schemeClr val="accent1"/>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624418" y="1988841"/>
            <a:ext cx="10943167" cy="1152823"/>
          </a:xfrm>
        </p:spPr>
        <p:txBody>
          <a:bodyPr anchor="b"/>
          <a:lstStyle>
            <a:lvl1pPr>
              <a:lnSpc>
                <a:spcPts val="3600"/>
              </a:lnSpc>
              <a:defRPr sz="3600">
                <a:solidFill>
                  <a:schemeClr val="bg1"/>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624418" y="3429000"/>
            <a:ext cx="10943167" cy="1139110"/>
          </a:xfrm>
        </p:spPr>
        <p:txBody>
          <a:bodyPr/>
          <a:lstStyle>
            <a:lvl1pPr>
              <a:defRPr>
                <a:solidFill>
                  <a:schemeClr val="bg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p:txBody>
          <a:bodyPr/>
          <a:lstStyle>
            <a:lvl1pPr algn="r" eaLnBrk="1" hangingPunct="1">
              <a:defRPr sz="900" smtClean="0">
                <a:solidFill>
                  <a:schemeClr val="bg1"/>
                </a:solidFill>
              </a:defRPr>
            </a:lvl1pPr>
          </a:lstStyle>
          <a:p>
            <a:pPr>
              <a:defRPr/>
            </a:pPr>
            <a:fld id="{9A703C34-9DC1-4D87-B0F1-3016CEA2B2C9}" type="slidenum">
              <a:rPr lang="en-US"/>
              <a:pPr>
                <a:defRPr/>
              </a:pPr>
              <a:t>‹#›</a:t>
            </a:fld>
            <a:endParaRPr lang="en-US" dirty="0"/>
          </a:p>
        </p:txBody>
      </p:sp>
      <p:sp>
        <p:nvSpPr>
          <p:cNvPr id="6" name="Footer Placeholder 5"/>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r>
              <a:rPr lang="en-GB"/>
              <a:t>               </a:t>
            </a:r>
          </a:p>
        </p:txBody>
      </p:sp>
    </p:spTree>
    <p:extLst>
      <p:ext uri="{BB962C8B-B14F-4D97-AF65-F5344CB8AC3E}">
        <p14:creationId xmlns:p14="http://schemas.microsoft.com/office/powerpoint/2010/main" val="2301405851"/>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Break_Pantone 371">
    <p:bg>
      <p:bgPr>
        <a:solidFill>
          <a:schemeClr val="bg2"/>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624418" y="1988841"/>
            <a:ext cx="10943167" cy="1152823"/>
          </a:xfrm>
        </p:spPr>
        <p:txBody>
          <a:bodyPr anchor="b"/>
          <a:lstStyle>
            <a:lvl1pPr>
              <a:lnSpc>
                <a:spcPts val="3600"/>
              </a:lnSpc>
              <a:defRPr sz="3600">
                <a:solidFill>
                  <a:schemeClr val="bg1"/>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624418" y="3429000"/>
            <a:ext cx="10943167" cy="1139110"/>
          </a:xfrm>
        </p:spPr>
        <p:txBody>
          <a:bodyPr/>
          <a:lstStyle>
            <a:lvl1pPr>
              <a:defRPr>
                <a:solidFill>
                  <a:schemeClr val="bg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p:txBody>
          <a:bodyPr/>
          <a:lstStyle>
            <a:lvl1pPr algn="r" eaLnBrk="1" hangingPunct="1">
              <a:defRPr sz="900" smtClean="0">
                <a:solidFill>
                  <a:schemeClr val="bg1"/>
                </a:solidFill>
              </a:defRPr>
            </a:lvl1pPr>
          </a:lstStyle>
          <a:p>
            <a:pPr>
              <a:defRPr/>
            </a:pPr>
            <a:fld id="{FB7DE0F2-F6A0-4571-A5B1-7E7F81412C9B}" type="slidenum">
              <a:rPr lang="en-US"/>
              <a:pPr>
                <a:defRPr/>
              </a:pPr>
              <a:t>‹#›</a:t>
            </a:fld>
            <a:endParaRPr lang="en-US" dirty="0"/>
          </a:p>
        </p:txBody>
      </p:sp>
      <p:sp>
        <p:nvSpPr>
          <p:cNvPr id="6" name="Footer Placeholder 5"/>
          <p:cNvSpPr>
            <a:spLocks noGrp="1"/>
          </p:cNvSpPr>
          <p:nvPr>
            <p:ph type="ftr" sz="quarter" idx="11"/>
          </p:nvPr>
        </p:nvSpPr>
        <p:spPr>
          <a:xfrm>
            <a:off x="4318000" y="6223000"/>
            <a:ext cx="6731000" cy="203200"/>
          </a:xfrm>
        </p:spPr>
        <p:txBody>
          <a:bodyPr/>
          <a:lstStyle>
            <a:lvl1pPr algn="r">
              <a:defRPr sz="900">
                <a:latin typeface="Arial" panose="020B0604020202020204" pitchFamily="34" charset="0"/>
              </a:defRPr>
            </a:lvl1pPr>
          </a:lstStyle>
          <a:p>
            <a:r>
              <a:rPr lang="en-GB"/>
              <a:t>               </a:t>
            </a:r>
          </a:p>
        </p:txBody>
      </p:sp>
    </p:spTree>
    <p:extLst>
      <p:ext uri="{BB962C8B-B14F-4D97-AF65-F5344CB8AC3E}">
        <p14:creationId xmlns:p14="http://schemas.microsoft.com/office/powerpoint/2010/main" val="89067669"/>
      </p:ext>
    </p:extLst>
  </p:cSld>
  <p:clrMapOvr>
    <a:overrideClrMapping bg1="lt1" tx1="dk1" bg2="lt2" tx2="dk2" accent1="accent1" accent2="accent2" accent3="accent3" accent4="accent4" accent5="accent5" accent6="accent6" hlink="hlink" folHlink="folHlink"/>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10" Type="http://schemas.openxmlformats.org/officeDocument/2006/relationships/theme" Target="../theme/theme2.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theme" Target="../theme/theme3.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94784" y="476250"/>
            <a:ext cx="10972800" cy="1080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dirty="0"/>
              <a:t>Main heading on two line</a:t>
            </a:r>
            <a:br>
              <a:rPr lang="en-GB" dirty="0"/>
            </a:br>
            <a:r>
              <a:rPr lang="en-GB" dirty="0"/>
              <a:t>Click to edit Master title style</a:t>
            </a:r>
            <a:endParaRPr lang="en-US" dirty="0"/>
          </a:p>
        </p:txBody>
      </p:sp>
      <p:sp>
        <p:nvSpPr>
          <p:cNvPr id="1027" name="Rectangle 3"/>
          <p:cNvSpPr>
            <a:spLocks noGrp="1" noChangeArrowheads="1"/>
          </p:cNvSpPr>
          <p:nvPr>
            <p:ph type="body" idx="1"/>
          </p:nvPr>
        </p:nvSpPr>
        <p:spPr bwMode="auto">
          <a:xfrm>
            <a:off x="594784" y="1628776"/>
            <a:ext cx="10972800" cy="394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076" name="Rectangle 4"/>
          <p:cNvSpPr>
            <a:spLocks noGrp="1" noChangeArrowheads="1"/>
          </p:cNvSpPr>
          <p:nvPr>
            <p:ph type="sldNum" sz="quarter" idx="4"/>
          </p:nvPr>
        </p:nvSpPr>
        <p:spPr bwMode="auto">
          <a:xfrm>
            <a:off x="11279718" y="6269038"/>
            <a:ext cx="306916" cy="138112"/>
          </a:xfrm>
          <a:prstGeom prst="rect">
            <a:avLst/>
          </a:prstGeom>
          <a:noFill/>
          <a:ln w="9525">
            <a:noFill/>
            <a:miter lim="800000"/>
            <a:headEnd/>
            <a:tailEnd/>
          </a:ln>
          <a:effectLst/>
          <a:extLst/>
        </p:spPr>
        <p:txBody>
          <a:bodyPr vert="horz" wrap="square" lIns="0" tIns="0" rIns="0" bIns="0" numCol="1" anchor="t" anchorCtr="0" compatLnSpc="1">
            <a:prstTxWarp prst="textNoShape">
              <a:avLst/>
            </a:prstTxWarp>
            <a:spAutoFit/>
          </a:bodyPr>
          <a:lstStyle>
            <a:lvl1pPr algn="r" eaLnBrk="1" hangingPunct="1">
              <a:defRPr sz="900">
                <a:solidFill>
                  <a:schemeClr val="tx2"/>
                </a:solidFill>
              </a:defRPr>
            </a:lvl1pPr>
          </a:lstStyle>
          <a:p>
            <a:pPr>
              <a:defRPr/>
            </a:pPr>
            <a:fld id="{974E3DFF-08E5-4388-9B09-59F0BF92291A}" type="slidenum">
              <a:rPr lang="en-US"/>
              <a:pPr>
                <a:defRPr/>
              </a:pPr>
              <a:t>‹#›</a:t>
            </a:fld>
            <a:endParaRPr lang="en-US" dirty="0"/>
          </a:p>
        </p:txBody>
      </p:sp>
      <p:sp>
        <p:nvSpPr>
          <p:cNvPr id="2" name="Footer Placeholder 1"/>
          <p:cNvSpPr>
            <a:spLocks noGrp="1"/>
          </p:cNvSpPr>
          <p:nvPr>
            <p:ph type="ftr" sz="quarter" idx="3"/>
          </p:nvPr>
        </p:nvSpPr>
        <p:spPr>
          <a:xfrm>
            <a:off x="2446867" y="6269038"/>
            <a:ext cx="8737600" cy="144462"/>
          </a:xfrm>
          <a:prstGeom prst="rect">
            <a:avLst/>
          </a:prstGeom>
        </p:spPr>
        <p:txBody>
          <a:bodyPr vert="horz" lIns="0" tIns="0" rIns="0" bIns="0" rtlCol="0" anchor="ctr"/>
          <a:lstStyle>
            <a:lvl1pPr algn="r">
              <a:defRPr sz="900" dirty="0" smtClean="0">
                <a:solidFill>
                  <a:schemeClr val="tx1"/>
                </a:solidFill>
              </a:defRPr>
            </a:lvl1pPr>
          </a:lstStyle>
          <a:p>
            <a:pPr>
              <a:defRPr/>
            </a:pPr>
            <a:r>
              <a:rPr lang="en-GB" b="1"/>
              <a:t>               </a:t>
            </a:r>
          </a:p>
        </p:txBody>
      </p:sp>
    </p:spTree>
  </p:cSld>
  <p:clrMap bg1="lt1" tx1="dk1" bg2="lt2" tx2="dk2" accent1="accent1" accent2="accent2" accent3="accent3" accent4="accent4" accent5="accent5" accent6="accent6" hlink="hlink" folHlink="folHlink"/>
  <p:sldLayoutIdLst>
    <p:sldLayoutId id="2147483924" r:id="rId1"/>
    <p:sldLayoutId id="2147483915" r:id="rId2"/>
    <p:sldLayoutId id="2147483916" r:id="rId3"/>
    <p:sldLayoutId id="2147483917" r:id="rId4"/>
    <p:sldLayoutId id="2147483918" r:id="rId5"/>
  </p:sldLayoutIdLst>
  <p:transition>
    <p:fade/>
  </p:transition>
  <p:hf sldNum="0" hdr="0" ftr="0" dt="0"/>
  <p:txStyles>
    <p:titleStyle>
      <a:lvl1pPr algn="l" rtl="0" eaLnBrk="1" fontAlgn="base" hangingPunct="1">
        <a:lnSpc>
          <a:spcPts val="4000"/>
        </a:lnSpc>
        <a:spcBef>
          <a:spcPct val="0"/>
        </a:spcBef>
        <a:spcAft>
          <a:spcPct val="0"/>
        </a:spcAft>
        <a:defRPr sz="3600">
          <a:solidFill>
            <a:schemeClr val="tx2"/>
          </a:solidFill>
          <a:latin typeface="+mj-lt"/>
          <a:ea typeface="+mj-ea"/>
          <a:cs typeface="Geneva" charset="0"/>
        </a:defRPr>
      </a:lvl1pPr>
      <a:lvl2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2pPr>
      <a:lvl3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3pPr>
      <a:lvl4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4pPr>
      <a:lvl5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5pPr>
      <a:lvl6pPr marL="4572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6pPr>
      <a:lvl7pPr marL="9144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7pPr>
      <a:lvl8pPr marL="13716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8pPr>
      <a:lvl9pPr marL="18288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9pPr>
    </p:titleStyle>
    <p:bodyStyle>
      <a:lvl1pPr marL="270000" indent="-270000" algn="l" rtl="0" eaLnBrk="1" fontAlgn="base" hangingPunct="1">
        <a:lnSpc>
          <a:spcPts val="2200"/>
        </a:lnSpc>
        <a:spcBef>
          <a:spcPct val="0"/>
        </a:spcBef>
        <a:spcAft>
          <a:spcPts val="800"/>
        </a:spcAft>
        <a:buClr>
          <a:schemeClr val="tx2"/>
        </a:buClr>
        <a:buFont typeface="Arial" panose="020B0604020202020204" pitchFamily="34" charset="0"/>
        <a:buChar char="•"/>
        <a:defRPr sz="2400">
          <a:solidFill>
            <a:schemeClr val="tx1"/>
          </a:solidFill>
          <a:latin typeface="+mn-lt"/>
          <a:ea typeface="+mn-ea"/>
          <a:cs typeface="Geneva" charset="0"/>
        </a:defRPr>
      </a:lvl1pPr>
      <a:lvl2pPr marL="540000" indent="-270000" algn="l" rtl="0" eaLnBrk="1" fontAlgn="base" hangingPunct="1">
        <a:lnSpc>
          <a:spcPts val="2200"/>
        </a:lnSpc>
        <a:spcBef>
          <a:spcPct val="0"/>
        </a:spcBef>
        <a:spcAft>
          <a:spcPts val="800"/>
        </a:spcAft>
        <a:buClr>
          <a:schemeClr val="tx2"/>
        </a:buClr>
        <a:buChar char="•"/>
        <a:defRPr sz="2400">
          <a:solidFill>
            <a:schemeClr val="tx1"/>
          </a:solidFill>
          <a:latin typeface="+mn-lt"/>
          <a:ea typeface="Geneva" charset="0"/>
          <a:cs typeface="+mn-cs"/>
        </a:defRPr>
      </a:lvl2pPr>
      <a:lvl3pPr marL="810000" indent="-270000" algn="l" rtl="0" eaLnBrk="1" fontAlgn="base" hangingPunct="1">
        <a:lnSpc>
          <a:spcPts val="2200"/>
        </a:lnSpc>
        <a:spcBef>
          <a:spcPct val="0"/>
        </a:spcBef>
        <a:spcAft>
          <a:spcPts val="800"/>
        </a:spcAft>
        <a:buClr>
          <a:schemeClr val="tx2"/>
        </a:buClr>
        <a:buChar char="•"/>
        <a:defRPr sz="2400">
          <a:solidFill>
            <a:schemeClr val="tx1"/>
          </a:solidFill>
          <a:latin typeface="+mn-lt"/>
          <a:ea typeface="Arial" charset="0"/>
          <a:cs typeface="+mn-cs"/>
        </a:defRPr>
      </a:lvl3pPr>
      <a:lvl4pPr marL="1080000" indent="-270000" algn="l" rtl="0" eaLnBrk="1" fontAlgn="base" hangingPunct="1">
        <a:lnSpc>
          <a:spcPts val="2200"/>
        </a:lnSpc>
        <a:spcBef>
          <a:spcPct val="0"/>
        </a:spcBef>
        <a:spcAft>
          <a:spcPts val="800"/>
        </a:spcAft>
        <a:buClr>
          <a:schemeClr val="tx2"/>
        </a:buClr>
        <a:buChar char="•"/>
        <a:defRPr sz="2400">
          <a:solidFill>
            <a:schemeClr val="tx1"/>
          </a:solidFill>
          <a:latin typeface="+mn-lt"/>
          <a:ea typeface="Arial" charset="0"/>
          <a:cs typeface="+mn-cs"/>
        </a:defRPr>
      </a:lvl4pPr>
      <a:lvl5pPr marL="1365750" indent="-285750" algn="l" rtl="0" eaLnBrk="1" fontAlgn="base" hangingPunct="1">
        <a:lnSpc>
          <a:spcPts val="2200"/>
        </a:lnSpc>
        <a:spcBef>
          <a:spcPct val="0"/>
        </a:spcBef>
        <a:spcAft>
          <a:spcPts val="800"/>
        </a:spcAft>
        <a:buClr>
          <a:schemeClr val="tx2"/>
        </a:buClr>
        <a:buFont typeface="Arial" panose="020B0604020202020204" pitchFamily="34" charset="0"/>
        <a:buChar char="•"/>
        <a:defRPr sz="2400">
          <a:solidFill>
            <a:schemeClr val="tx1"/>
          </a:solidFill>
          <a:latin typeface="+mn-lt"/>
          <a:ea typeface="Arial" charset="0"/>
          <a:cs typeface="+mn-cs"/>
        </a:defRPr>
      </a:lvl5pPr>
      <a:lvl6pPr marL="18923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6pPr>
      <a:lvl7pPr marL="23495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7pPr>
      <a:lvl8pPr marL="28067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8pPr>
      <a:lvl9pPr marL="32639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94784" y="476250"/>
            <a:ext cx="10972800" cy="1080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dirty="0"/>
              <a:t>Main heading on two line</a:t>
            </a:r>
            <a:br>
              <a:rPr lang="en-GB" dirty="0"/>
            </a:br>
            <a:r>
              <a:rPr lang="en-GB" dirty="0"/>
              <a:t>Click to edit Master title style</a:t>
            </a:r>
            <a:endParaRPr lang="en-US" dirty="0"/>
          </a:p>
        </p:txBody>
      </p:sp>
      <p:sp>
        <p:nvSpPr>
          <p:cNvPr id="2051" name="Rectangle 3"/>
          <p:cNvSpPr>
            <a:spLocks noGrp="1" noChangeArrowheads="1"/>
          </p:cNvSpPr>
          <p:nvPr>
            <p:ph type="body" idx="1"/>
          </p:nvPr>
        </p:nvSpPr>
        <p:spPr bwMode="auto">
          <a:xfrm>
            <a:off x="594784" y="1628776"/>
            <a:ext cx="10972800" cy="394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3076" name="Rectangle 4"/>
          <p:cNvSpPr>
            <a:spLocks noGrp="1" noChangeArrowheads="1"/>
          </p:cNvSpPr>
          <p:nvPr>
            <p:ph type="sldNum" sz="quarter" idx="4"/>
          </p:nvPr>
        </p:nvSpPr>
        <p:spPr bwMode="auto">
          <a:xfrm>
            <a:off x="11279718" y="6269038"/>
            <a:ext cx="306916" cy="138112"/>
          </a:xfrm>
          <a:prstGeom prst="rect">
            <a:avLst/>
          </a:prstGeom>
          <a:noFill/>
          <a:ln w="9525">
            <a:noFill/>
            <a:miter lim="800000"/>
            <a:headEnd/>
            <a:tailEnd/>
          </a:ln>
          <a:effectLst/>
          <a:extLst/>
        </p:spPr>
        <p:txBody>
          <a:bodyPr vert="horz" wrap="square" lIns="0" tIns="0" rIns="0" bIns="0" numCol="1" anchor="t" anchorCtr="0" compatLnSpc="1">
            <a:prstTxWarp prst="textNoShape">
              <a:avLst/>
            </a:prstTxWarp>
            <a:spAutoFit/>
          </a:bodyPr>
          <a:lstStyle>
            <a:lvl1pPr algn="r" eaLnBrk="1" hangingPunct="1">
              <a:defRPr sz="900">
                <a:solidFill>
                  <a:schemeClr val="tx2"/>
                </a:solidFill>
              </a:defRPr>
            </a:lvl1pPr>
          </a:lstStyle>
          <a:p>
            <a:pPr>
              <a:defRPr/>
            </a:pPr>
            <a:fld id="{388566CB-7C49-4866-A3DC-6474DCC44F35}" type="slidenum">
              <a:rPr lang="en-US"/>
              <a:pPr>
                <a:defRPr/>
              </a:pPr>
              <a:t>‹#›</a:t>
            </a:fld>
            <a:endParaRPr lang="en-US" dirty="0"/>
          </a:p>
        </p:txBody>
      </p:sp>
      <p:sp>
        <p:nvSpPr>
          <p:cNvPr id="2" name="Footer Placeholder 1"/>
          <p:cNvSpPr>
            <a:spLocks noGrp="1"/>
          </p:cNvSpPr>
          <p:nvPr>
            <p:ph type="ftr" sz="quarter" idx="3"/>
          </p:nvPr>
        </p:nvSpPr>
        <p:spPr>
          <a:xfrm>
            <a:off x="2446867" y="6269038"/>
            <a:ext cx="8737600" cy="144462"/>
          </a:xfrm>
          <a:prstGeom prst="rect">
            <a:avLst/>
          </a:prstGeom>
        </p:spPr>
        <p:txBody>
          <a:bodyPr vert="horz" lIns="0" tIns="0" rIns="0" bIns="0" rtlCol="0" anchor="ctr"/>
          <a:lstStyle>
            <a:lvl1pPr algn="r">
              <a:defRPr sz="900" dirty="0" smtClean="0">
                <a:solidFill>
                  <a:schemeClr val="tx1"/>
                </a:solidFill>
              </a:defRPr>
            </a:lvl1pPr>
          </a:lstStyle>
          <a:p>
            <a:pPr>
              <a:defRPr/>
            </a:pPr>
            <a:r>
              <a:rPr lang="en-GB" b="1"/>
              <a:t>               </a:t>
            </a:r>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19" r:id="rId5"/>
    <p:sldLayoutId id="2147483920" r:id="rId6"/>
    <p:sldLayoutId id="2147483921" r:id="rId7"/>
    <p:sldLayoutId id="2147483922" r:id="rId8"/>
    <p:sldLayoutId id="2147483923" r:id="rId9"/>
  </p:sldLayoutIdLst>
  <p:transition>
    <p:fade/>
  </p:transition>
  <p:hf sldNum="0" hdr="0" ftr="0" dt="0"/>
  <p:txStyles>
    <p:titleStyle>
      <a:lvl1pPr algn="l" rtl="0" eaLnBrk="0" fontAlgn="base" hangingPunct="0">
        <a:lnSpc>
          <a:spcPts val="4000"/>
        </a:lnSpc>
        <a:spcBef>
          <a:spcPct val="0"/>
        </a:spcBef>
        <a:spcAft>
          <a:spcPct val="0"/>
        </a:spcAft>
        <a:defRPr sz="3600">
          <a:solidFill>
            <a:schemeClr val="tx2"/>
          </a:solidFill>
          <a:latin typeface="+mj-lt"/>
          <a:ea typeface="+mj-ea"/>
          <a:cs typeface="Geneva" charset="0"/>
        </a:defRPr>
      </a:lvl1pPr>
      <a:lvl2pPr algn="l" rtl="0" eaLnBrk="0" fontAlgn="base" hangingPunct="0">
        <a:lnSpc>
          <a:spcPts val="3200"/>
        </a:lnSpc>
        <a:spcBef>
          <a:spcPct val="0"/>
        </a:spcBef>
        <a:spcAft>
          <a:spcPct val="0"/>
        </a:spcAft>
        <a:defRPr sz="2600">
          <a:solidFill>
            <a:schemeClr val="tx2"/>
          </a:solidFill>
          <a:latin typeface="Arial" charset="0"/>
          <a:ea typeface="Geneva" charset="0"/>
          <a:cs typeface="Geneva" charset="0"/>
        </a:defRPr>
      </a:lvl2pPr>
      <a:lvl3pPr algn="l" rtl="0" eaLnBrk="0" fontAlgn="base" hangingPunct="0">
        <a:lnSpc>
          <a:spcPts val="3200"/>
        </a:lnSpc>
        <a:spcBef>
          <a:spcPct val="0"/>
        </a:spcBef>
        <a:spcAft>
          <a:spcPct val="0"/>
        </a:spcAft>
        <a:defRPr sz="2600">
          <a:solidFill>
            <a:schemeClr val="tx2"/>
          </a:solidFill>
          <a:latin typeface="Arial" charset="0"/>
          <a:ea typeface="Geneva" charset="0"/>
          <a:cs typeface="Geneva" charset="0"/>
        </a:defRPr>
      </a:lvl3pPr>
      <a:lvl4pPr algn="l" rtl="0" eaLnBrk="0" fontAlgn="base" hangingPunct="0">
        <a:lnSpc>
          <a:spcPts val="3200"/>
        </a:lnSpc>
        <a:spcBef>
          <a:spcPct val="0"/>
        </a:spcBef>
        <a:spcAft>
          <a:spcPct val="0"/>
        </a:spcAft>
        <a:defRPr sz="2600">
          <a:solidFill>
            <a:schemeClr val="tx2"/>
          </a:solidFill>
          <a:latin typeface="Arial" charset="0"/>
          <a:ea typeface="Geneva" charset="0"/>
          <a:cs typeface="Geneva" charset="0"/>
        </a:defRPr>
      </a:lvl4pPr>
      <a:lvl5pPr algn="l" rtl="0" eaLnBrk="0" fontAlgn="base" hangingPunct="0">
        <a:lnSpc>
          <a:spcPts val="3200"/>
        </a:lnSpc>
        <a:spcBef>
          <a:spcPct val="0"/>
        </a:spcBef>
        <a:spcAft>
          <a:spcPct val="0"/>
        </a:spcAft>
        <a:defRPr sz="2600">
          <a:solidFill>
            <a:schemeClr val="tx2"/>
          </a:solidFill>
          <a:latin typeface="Arial" charset="0"/>
          <a:ea typeface="Geneva" charset="0"/>
          <a:cs typeface="Geneva" charset="0"/>
        </a:defRPr>
      </a:lvl5pPr>
      <a:lvl6pPr marL="4572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6pPr>
      <a:lvl7pPr marL="9144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7pPr>
      <a:lvl8pPr marL="13716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8pPr>
      <a:lvl9pPr marL="18288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9pPr>
    </p:titleStyle>
    <p:bodyStyle>
      <a:lvl1pPr marL="270000" indent="-270000" algn="l" rtl="0" eaLnBrk="0" fontAlgn="base" hangingPunct="0">
        <a:lnSpc>
          <a:spcPts val="2200"/>
        </a:lnSpc>
        <a:spcBef>
          <a:spcPct val="0"/>
        </a:spcBef>
        <a:spcAft>
          <a:spcPts val="800"/>
        </a:spcAft>
        <a:buClr>
          <a:schemeClr val="tx2"/>
        </a:buClr>
        <a:buFont typeface="Arial" panose="020B0604020202020204" pitchFamily="34" charset="0"/>
        <a:buChar char="•"/>
        <a:defRPr sz="2400">
          <a:solidFill>
            <a:schemeClr val="tx1"/>
          </a:solidFill>
          <a:latin typeface="+mn-lt"/>
          <a:ea typeface="+mn-ea"/>
          <a:cs typeface="Geneva" charset="0"/>
        </a:defRPr>
      </a:lvl1pPr>
      <a:lvl2pPr marL="540000" indent="-270000" algn="l" rtl="0" eaLnBrk="0" fontAlgn="base" hangingPunct="0">
        <a:lnSpc>
          <a:spcPts val="2200"/>
        </a:lnSpc>
        <a:spcBef>
          <a:spcPct val="0"/>
        </a:spcBef>
        <a:spcAft>
          <a:spcPts val="800"/>
        </a:spcAft>
        <a:buClr>
          <a:schemeClr val="tx2"/>
        </a:buClr>
        <a:buChar char="•"/>
        <a:defRPr sz="2400">
          <a:solidFill>
            <a:schemeClr val="tx1"/>
          </a:solidFill>
          <a:latin typeface="+mn-lt"/>
          <a:ea typeface="Geneva" charset="0"/>
          <a:cs typeface="+mn-cs"/>
        </a:defRPr>
      </a:lvl2pPr>
      <a:lvl3pPr marL="810000" indent="-270000" algn="l" rtl="0" eaLnBrk="0" fontAlgn="base" hangingPunct="0">
        <a:lnSpc>
          <a:spcPts val="2200"/>
        </a:lnSpc>
        <a:spcBef>
          <a:spcPct val="0"/>
        </a:spcBef>
        <a:spcAft>
          <a:spcPts val="800"/>
        </a:spcAft>
        <a:buClr>
          <a:schemeClr val="tx2"/>
        </a:buClr>
        <a:buChar char="•"/>
        <a:defRPr sz="2400">
          <a:solidFill>
            <a:schemeClr val="tx1"/>
          </a:solidFill>
          <a:latin typeface="+mn-lt"/>
          <a:ea typeface="Arial" charset="0"/>
          <a:cs typeface="+mn-cs"/>
        </a:defRPr>
      </a:lvl3pPr>
      <a:lvl4pPr marL="1080000" indent="-270000" algn="l" rtl="0" eaLnBrk="0" fontAlgn="base" hangingPunct="0">
        <a:lnSpc>
          <a:spcPts val="2200"/>
        </a:lnSpc>
        <a:spcBef>
          <a:spcPct val="0"/>
        </a:spcBef>
        <a:spcAft>
          <a:spcPts val="800"/>
        </a:spcAft>
        <a:buClr>
          <a:schemeClr val="tx2"/>
        </a:buClr>
        <a:buChar char="•"/>
        <a:defRPr sz="2400">
          <a:solidFill>
            <a:schemeClr val="tx1"/>
          </a:solidFill>
          <a:latin typeface="+mn-lt"/>
          <a:ea typeface="Arial" charset="0"/>
          <a:cs typeface="+mn-cs"/>
        </a:defRPr>
      </a:lvl4pPr>
      <a:lvl5pPr marL="1350000" indent="-270000" algn="l" rtl="0" eaLnBrk="0" fontAlgn="base" hangingPunct="0">
        <a:lnSpc>
          <a:spcPts val="2200"/>
        </a:lnSpc>
        <a:spcBef>
          <a:spcPct val="0"/>
        </a:spcBef>
        <a:spcAft>
          <a:spcPts val="800"/>
        </a:spcAft>
        <a:buClr>
          <a:schemeClr val="tx2"/>
        </a:buClr>
        <a:buFont typeface="Arial" panose="020B0604020202020204" pitchFamily="34" charset="0"/>
        <a:buChar char="•"/>
        <a:defRPr sz="2400">
          <a:solidFill>
            <a:schemeClr val="tx1"/>
          </a:solidFill>
          <a:latin typeface="+mn-lt"/>
          <a:ea typeface="Arial" charset="0"/>
          <a:cs typeface="+mn-cs"/>
        </a:defRPr>
      </a:lvl5pPr>
      <a:lvl6pPr marL="18923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6pPr>
      <a:lvl7pPr marL="23495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7pPr>
      <a:lvl8pPr marL="28067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8pPr>
      <a:lvl9pPr marL="32639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94784" y="476250"/>
            <a:ext cx="10972800" cy="1080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dirty="0"/>
              <a:t>Main heading on two line</a:t>
            </a:r>
            <a:br>
              <a:rPr lang="en-GB" dirty="0"/>
            </a:br>
            <a:r>
              <a:rPr lang="en-GB" dirty="0"/>
              <a:t>Click to edit Master title style</a:t>
            </a:r>
            <a:endParaRPr lang="en-US" dirty="0"/>
          </a:p>
        </p:txBody>
      </p:sp>
      <p:sp>
        <p:nvSpPr>
          <p:cNvPr id="1027" name="Rectangle 3"/>
          <p:cNvSpPr>
            <a:spLocks noGrp="1" noChangeArrowheads="1"/>
          </p:cNvSpPr>
          <p:nvPr>
            <p:ph type="body" idx="1"/>
          </p:nvPr>
        </p:nvSpPr>
        <p:spPr bwMode="auto">
          <a:xfrm>
            <a:off x="594784" y="1628776"/>
            <a:ext cx="10972800" cy="394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076" name="Rectangle 4"/>
          <p:cNvSpPr>
            <a:spLocks noGrp="1" noChangeArrowheads="1"/>
          </p:cNvSpPr>
          <p:nvPr>
            <p:ph type="sldNum" sz="quarter" idx="4"/>
          </p:nvPr>
        </p:nvSpPr>
        <p:spPr bwMode="auto">
          <a:xfrm>
            <a:off x="11279718" y="6269038"/>
            <a:ext cx="306916" cy="138112"/>
          </a:xfrm>
          <a:prstGeom prst="rect">
            <a:avLst/>
          </a:prstGeom>
          <a:noFill/>
          <a:ln w="9525">
            <a:noFill/>
            <a:miter lim="800000"/>
            <a:headEnd/>
            <a:tailEnd/>
          </a:ln>
          <a:effectLst/>
          <a:extLst/>
        </p:spPr>
        <p:txBody>
          <a:bodyPr vert="horz" wrap="square" lIns="0" tIns="0" rIns="0" bIns="0" numCol="1" anchor="t" anchorCtr="0" compatLnSpc="1">
            <a:prstTxWarp prst="textNoShape">
              <a:avLst/>
            </a:prstTxWarp>
            <a:spAutoFit/>
          </a:bodyPr>
          <a:lstStyle>
            <a:lvl1pPr algn="r" eaLnBrk="1" hangingPunct="1">
              <a:defRPr sz="900">
                <a:solidFill>
                  <a:schemeClr val="tx2"/>
                </a:solidFill>
              </a:defRPr>
            </a:lvl1pPr>
          </a:lstStyle>
          <a:p>
            <a:pPr>
              <a:defRPr/>
            </a:pPr>
            <a:fld id="{974E3DFF-08E5-4388-9B09-59F0BF92291A}" type="slidenum">
              <a:rPr lang="en-US">
                <a:solidFill>
                  <a:srgbClr val="008D8E"/>
                </a:solidFill>
              </a:rPr>
              <a:pPr>
                <a:defRPr/>
              </a:pPr>
              <a:t>‹#›</a:t>
            </a:fld>
            <a:endParaRPr lang="en-US" dirty="0">
              <a:solidFill>
                <a:srgbClr val="008D8E"/>
              </a:solidFill>
            </a:endParaRPr>
          </a:p>
        </p:txBody>
      </p:sp>
      <p:sp>
        <p:nvSpPr>
          <p:cNvPr id="2" name="Footer Placeholder 1"/>
          <p:cNvSpPr>
            <a:spLocks noGrp="1"/>
          </p:cNvSpPr>
          <p:nvPr>
            <p:ph type="ftr" sz="quarter" idx="3"/>
          </p:nvPr>
        </p:nvSpPr>
        <p:spPr>
          <a:xfrm>
            <a:off x="2446867" y="6269038"/>
            <a:ext cx="8737600" cy="144462"/>
          </a:xfrm>
          <a:prstGeom prst="rect">
            <a:avLst/>
          </a:prstGeom>
        </p:spPr>
        <p:txBody>
          <a:bodyPr vert="horz" lIns="0" tIns="0" rIns="0" bIns="0" rtlCol="0" anchor="ctr"/>
          <a:lstStyle>
            <a:lvl1pPr algn="r">
              <a:defRPr sz="900" dirty="0" smtClean="0">
                <a:solidFill>
                  <a:schemeClr val="tx1"/>
                </a:solidFill>
              </a:defRPr>
            </a:lvl1pPr>
          </a:lstStyle>
          <a:p>
            <a:pPr>
              <a:defRPr/>
            </a:pPr>
            <a:r>
              <a:rPr lang="en-GB" b="1">
                <a:solidFill>
                  <a:srgbClr val="3B3A3D"/>
                </a:solidFill>
              </a:rPr>
              <a:t>               </a:t>
            </a:r>
          </a:p>
        </p:txBody>
      </p:sp>
    </p:spTree>
    <p:extLst>
      <p:ext uri="{BB962C8B-B14F-4D97-AF65-F5344CB8AC3E}">
        <p14:creationId xmlns:p14="http://schemas.microsoft.com/office/powerpoint/2010/main" val="369836050"/>
      </p:ext>
    </p:extLst>
  </p:cSld>
  <p:clrMap bg1="lt1" tx1="dk1" bg2="lt2" tx2="dk2" accent1="accent1" accent2="accent2" accent3="accent3" accent4="accent4" accent5="accent5" accent6="accent6" hlink="hlink" folHlink="folHlink"/>
  <p:sldLayoutIdLst>
    <p:sldLayoutId id="2147483930" r:id="rId1"/>
    <p:sldLayoutId id="2147483931" r:id="rId2"/>
    <p:sldLayoutId id="2147483932" r:id="rId3"/>
    <p:sldLayoutId id="2147483933" r:id="rId4"/>
    <p:sldLayoutId id="2147483934" r:id="rId5"/>
  </p:sldLayoutIdLst>
  <p:transition>
    <p:fade/>
  </p:transition>
  <p:hf sldNum="0" hdr="0" ftr="0" dt="0"/>
  <p:txStyles>
    <p:titleStyle>
      <a:lvl1pPr algn="l" rtl="0" eaLnBrk="1" fontAlgn="base" hangingPunct="1">
        <a:lnSpc>
          <a:spcPts val="4000"/>
        </a:lnSpc>
        <a:spcBef>
          <a:spcPct val="0"/>
        </a:spcBef>
        <a:spcAft>
          <a:spcPct val="0"/>
        </a:spcAft>
        <a:defRPr sz="3600">
          <a:solidFill>
            <a:schemeClr val="tx2"/>
          </a:solidFill>
          <a:latin typeface="+mj-lt"/>
          <a:ea typeface="+mj-ea"/>
          <a:cs typeface="Geneva" charset="0"/>
        </a:defRPr>
      </a:lvl1pPr>
      <a:lvl2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2pPr>
      <a:lvl3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3pPr>
      <a:lvl4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4pPr>
      <a:lvl5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5pPr>
      <a:lvl6pPr marL="4572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6pPr>
      <a:lvl7pPr marL="9144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7pPr>
      <a:lvl8pPr marL="13716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8pPr>
      <a:lvl9pPr marL="18288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9pPr>
    </p:titleStyle>
    <p:bodyStyle>
      <a:lvl1pPr marL="270000" indent="-270000" algn="l" rtl="0" eaLnBrk="1" fontAlgn="base" hangingPunct="1">
        <a:lnSpc>
          <a:spcPts val="2200"/>
        </a:lnSpc>
        <a:spcBef>
          <a:spcPct val="0"/>
        </a:spcBef>
        <a:spcAft>
          <a:spcPts val="800"/>
        </a:spcAft>
        <a:buClr>
          <a:schemeClr val="tx2"/>
        </a:buClr>
        <a:buFont typeface="Arial" panose="020B0604020202020204" pitchFamily="34" charset="0"/>
        <a:buChar char="•"/>
        <a:defRPr sz="2400">
          <a:solidFill>
            <a:schemeClr val="tx1"/>
          </a:solidFill>
          <a:latin typeface="+mn-lt"/>
          <a:ea typeface="+mn-ea"/>
          <a:cs typeface="Geneva" charset="0"/>
        </a:defRPr>
      </a:lvl1pPr>
      <a:lvl2pPr marL="540000" indent="-270000" algn="l" rtl="0" eaLnBrk="1" fontAlgn="base" hangingPunct="1">
        <a:lnSpc>
          <a:spcPts val="2200"/>
        </a:lnSpc>
        <a:spcBef>
          <a:spcPct val="0"/>
        </a:spcBef>
        <a:spcAft>
          <a:spcPts val="800"/>
        </a:spcAft>
        <a:buClr>
          <a:schemeClr val="tx2"/>
        </a:buClr>
        <a:buChar char="•"/>
        <a:defRPr sz="2400">
          <a:solidFill>
            <a:schemeClr val="tx1"/>
          </a:solidFill>
          <a:latin typeface="+mn-lt"/>
          <a:ea typeface="Geneva" charset="0"/>
          <a:cs typeface="+mn-cs"/>
        </a:defRPr>
      </a:lvl2pPr>
      <a:lvl3pPr marL="810000" indent="-270000" algn="l" rtl="0" eaLnBrk="1" fontAlgn="base" hangingPunct="1">
        <a:lnSpc>
          <a:spcPts val="2200"/>
        </a:lnSpc>
        <a:spcBef>
          <a:spcPct val="0"/>
        </a:spcBef>
        <a:spcAft>
          <a:spcPts val="800"/>
        </a:spcAft>
        <a:buClr>
          <a:schemeClr val="tx2"/>
        </a:buClr>
        <a:buChar char="•"/>
        <a:defRPr sz="2400">
          <a:solidFill>
            <a:schemeClr val="tx1"/>
          </a:solidFill>
          <a:latin typeface="+mn-lt"/>
          <a:ea typeface="Arial" charset="0"/>
          <a:cs typeface="+mn-cs"/>
        </a:defRPr>
      </a:lvl3pPr>
      <a:lvl4pPr marL="1080000" indent="-270000" algn="l" rtl="0" eaLnBrk="1" fontAlgn="base" hangingPunct="1">
        <a:lnSpc>
          <a:spcPts val="2200"/>
        </a:lnSpc>
        <a:spcBef>
          <a:spcPct val="0"/>
        </a:spcBef>
        <a:spcAft>
          <a:spcPts val="800"/>
        </a:spcAft>
        <a:buClr>
          <a:schemeClr val="tx2"/>
        </a:buClr>
        <a:buChar char="•"/>
        <a:defRPr sz="2400">
          <a:solidFill>
            <a:schemeClr val="tx1"/>
          </a:solidFill>
          <a:latin typeface="+mn-lt"/>
          <a:ea typeface="Arial" charset="0"/>
          <a:cs typeface="+mn-cs"/>
        </a:defRPr>
      </a:lvl4pPr>
      <a:lvl5pPr marL="1365750" indent="-285750" algn="l" rtl="0" eaLnBrk="1" fontAlgn="base" hangingPunct="1">
        <a:lnSpc>
          <a:spcPts val="2200"/>
        </a:lnSpc>
        <a:spcBef>
          <a:spcPct val="0"/>
        </a:spcBef>
        <a:spcAft>
          <a:spcPts val="800"/>
        </a:spcAft>
        <a:buClr>
          <a:schemeClr val="tx2"/>
        </a:buClr>
        <a:buFont typeface="Arial" panose="020B0604020202020204" pitchFamily="34" charset="0"/>
        <a:buChar char="•"/>
        <a:defRPr sz="2400">
          <a:solidFill>
            <a:schemeClr val="tx1"/>
          </a:solidFill>
          <a:latin typeface="+mn-lt"/>
          <a:ea typeface="Arial" charset="0"/>
          <a:cs typeface="+mn-cs"/>
        </a:defRPr>
      </a:lvl5pPr>
      <a:lvl6pPr marL="18923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6pPr>
      <a:lvl7pPr marL="23495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7pPr>
      <a:lvl8pPr marL="28067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8pPr>
      <a:lvl9pPr marL="32639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5" name="BtfpConfiguration" hidden="1"/>
          <p:cNvSpPr txBox="1"/>
          <p:nvPr userDrawn="1"/>
        </p:nvSpPr>
        <p:spPr bwMode="hidden">
          <a:xfrm>
            <a:off x="0" y="0"/>
            <a:ext cx="36000" cy="36000"/>
          </a:xfrm>
          <a:prstGeom prst="rect">
            <a:avLst/>
          </a:prstGeom>
          <a:noFill/>
        </p:spPr>
        <p:txBody>
          <a:bodyPr wrap="none" lIns="0" tIns="0" rIns="0" bIns="0" rtlCol="0">
            <a:noAutofit/>
          </a:bodyPr>
          <a:lstStyle/>
          <a:p>
            <a:pPr defTabSz="711200" eaLnBrk="1" fontAlgn="auto" hangingPunct="1">
              <a:spcBef>
                <a:spcPts val="1200"/>
              </a:spcBef>
              <a:spcAft>
                <a:spcPts val="0"/>
              </a:spcAft>
            </a:pPr>
            <a:r>
              <a:rPr lang="en-US" sz="100" dirty="0">
                <a:solidFill>
                  <a:srgbClr val="DDDDDD">
                    <a:alpha val="0"/>
                  </a:srgbClr>
                </a:solidFill>
                <a:latin typeface="Calibri"/>
              </a:rPr>
              <a:t>&lt;</a:t>
            </a:r>
            <a:r>
              <a:rPr lang="en-US" sz="100" dirty="0" err="1">
                <a:solidFill>
                  <a:srgbClr val="DDDDDD">
                    <a:alpha val="0"/>
                  </a:srgbClr>
                </a:solidFill>
                <a:latin typeface="Calibri"/>
              </a:rPr>
              <a:t>btfp</a:t>
            </a:r>
            <a:r>
              <a:rPr lang="en-US" sz="100" dirty="0">
                <a:solidFill>
                  <a:srgbClr val="DDDDDD">
                    <a:alpha val="0"/>
                  </a:srgbClr>
                </a:solidFill>
                <a:latin typeface="Calibri"/>
              </a:rPr>
              <a:t>&gt;
  &lt;!-- Instructions for the &lt;template&gt; tag:
       Keep "version" and "type" options unchanged.
       Set "name" option to the client name that should appear on the client color section. 
       Set "</a:t>
            </a:r>
            <a:r>
              <a:rPr lang="en-US" sz="100" dirty="0" err="1">
                <a:solidFill>
                  <a:srgbClr val="DDDDDD">
                    <a:alpha val="0"/>
                  </a:srgbClr>
                </a:solidFill>
                <a:latin typeface="Calibri"/>
              </a:rPr>
              <a:t>pageSize</a:t>
            </a:r>
            <a:r>
              <a:rPr lang="en-US" sz="100" dirty="0">
                <a:solidFill>
                  <a:srgbClr val="DDDDDD">
                    <a:alpha val="0"/>
                  </a:srgbClr>
                </a:solidFill>
                <a:latin typeface="Calibri"/>
              </a:rPr>
              <a:t>" to the paper size you are setting this slide master up on. Valid values are: "widescreen" (which equals 16:9), "4_3", "a4" and "letter". Observe capitalization! --&gt;
  &lt;template version="2.0.14" type="unbranded" name="HM Government" </a:t>
            </a:r>
            <a:r>
              <a:rPr lang="en-US" sz="100" dirty="0" err="1">
                <a:solidFill>
                  <a:srgbClr val="DDDDDD">
                    <a:alpha val="0"/>
                  </a:srgbClr>
                </a:solidFill>
                <a:latin typeface="Calibri"/>
              </a:rPr>
              <a:t>pageSize</a:t>
            </a:r>
            <a:r>
              <a:rPr lang="en-US" sz="100" dirty="0">
                <a:solidFill>
                  <a:srgbClr val="DDDDDD">
                    <a:alpha val="0"/>
                  </a:srgbClr>
                </a:solidFill>
                <a:latin typeface="Calibri"/>
              </a:rPr>
              <a:t>="4_3"&gt;
    &lt;!-- Instructions for &lt;settings&gt; tag:
         In each sub-tag set the hex code of the RGB color you wish to use for the standard elements when they are created on this slide master.
         If the value is missing or invalid, default colors will be used. --&gt;
    &lt;settings&gt;
      &lt;</a:t>
            </a:r>
            <a:r>
              <a:rPr lang="en-US" sz="100" dirty="0" err="1">
                <a:solidFill>
                  <a:srgbClr val="DDDDDD">
                    <a:alpha val="0"/>
                  </a:srgbClr>
                </a:solidFill>
                <a:latin typeface="Calibri"/>
              </a:rPr>
              <a:t>runningAgendaBackColorLeft</a:t>
            </a:r>
            <a:r>
              <a:rPr lang="en-US" sz="100" dirty="0">
                <a:solidFill>
                  <a:srgbClr val="DDDDDD">
                    <a:alpha val="0"/>
                  </a:srgbClr>
                </a:solidFill>
                <a:latin typeface="Calibri"/>
              </a:rPr>
              <a:t>&gt;#5C5C5C&lt;/</a:t>
            </a:r>
            <a:r>
              <a:rPr lang="en-US" sz="100" dirty="0" err="1">
                <a:solidFill>
                  <a:srgbClr val="DDDDDD">
                    <a:alpha val="0"/>
                  </a:srgbClr>
                </a:solidFill>
                <a:latin typeface="Calibri"/>
              </a:rPr>
              <a:t>runningAgendaBackColorLeft</a:t>
            </a:r>
            <a:r>
              <a:rPr lang="en-US" sz="100" dirty="0">
                <a:solidFill>
                  <a:srgbClr val="DDDDDD">
                    <a:alpha val="0"/>
                  </a:srgbClr>
                </a:solidFill>
                <a:latin typeface="Calibri"/>
              </a:rPr>
              <a:t>&gt;
      &lt;</a:t>
            </a:r>
            <a:r>
              <a:rPr lang="en-US" sz="100" dirty="0" err="1">
                <a:solidFill>
                  <a:srgbClr val="DDDDDD">
                    <a:alpha val="0"/>
                  </a:srgbClr>
                </a:solidFill>
                <a:latin typeface="Calibri"/>
              </a:rPr>
              <a:t>runningAgendaBackColorRight</a:t>
            </a:r>
            <a:r>
              <a:rPr lang="en-US" sz="100" dirty="0">
                <a:solidFill>
                  <a:srgbClr val="DDDDDD">
                    <a:alpha val="0"/>
                  </a:srgbClr>
                </a:solidFill>
                <a:latin typeface="Calibri"/>
              </a:rPr>
              <a:t>&gt;#B4B4B4&lt;/</a:t>
            </a:r>
            <a:r>
              <a:rPr lang="en-US" sz="100" dirty="0" err="1">
                <a:solidFill>
                  <a:srgbClr val="DDDDDD">
                    <a:alpha val="0"/>
                  </a:srgbClr>
                </a:solidFill>
                <a:latin typeface="Calibri"/>
              </a:rPr>
              <a:t>runningAgendaBackColorRight</a:t>
            </a:r>
            <a:r>
              <a:rPr lang="en-US" sz="100" dirty="0">
                <a:solidFill>
                  <a:srgbClr val="DDDDDD">
                    <a:alpha val="0"/>
                  </a:srgbClr>
                </a:solidFill>
                <a:latin typeface="Calibri"/>
              </a:rPr>
              <a:t>&gt;
      &lt;</a:t>
            </a:r>
            <a:r>
              <a:rPr lang="en-US" sz="100" dirty="0" err="1">
                <a:solidFill>
                  <a:srgbClr val="DDDDDD">
                    <a:alpha val="0"/>
                  </a:srgbClr>
                </a:solidFill>
                <a:latin typeface="Calibri"/>
              </a:rPr>
              <a:t>runningAgendaTextColorLeft</a:t>
            </a:r>
            <a:r>
              <a:rPr lang="en-US" sz="100" dirty="0">
                <a:solidFill>
                  <a:srgbClr val="DDDDDD">
                    <a:alpha val="0"/>
                  </a:srgbClr>
                </a:solidFill>
                <a:latin typeface="Calibri"/>
              </a:rPr>
              <a:t>&gt;#FFFFFF&lt;/</a:t>
            </a:r>
            <a:r>
              <a:rPr lang="en-US" sz="100" dirty="0" err="1">
                <a:solidFill>
                  <a:srgbClr val="DDDDDD">
                    <a:alpha val="0"/>
                  </a:srgbClr>
                </a:solidFill>
                <a:latin typeface="Calibri"/>
              </a:rPr>
              <a:t>runningAgendaTextColorLeft</a:t>
            </a:r>
            <a:r>
              <a:rPr lang="en-US" sz="100" dirty="0">
                <a:solidFill>
                  <a:srgbClr val="DDDDDD">
                    <a:alpha val="0"/>
                  </a:srgbClr>
                </a:solidFill>
                <a:latin typeface="Calibri"/>
              </a:rPr>
              <a:t>&gt;
      &lt;</a:t>
            </a:r>
            <a:r>
              <a:rPr lang="en-US" sz="100" dirty="0" err="1">
                <a:solidFill>
                  <a:srgbClr val="DDDDDD">
                    <a:alpha val="0"/>
                  </a:srgbClr>
                </a:solidFill>
                <a:latin typeface="Calibri"/>
              </a:rPr>
              <a:t>runningAgendaTextColorRight</a:t>
            </a:r>
            <a:r>
              <a:rPr lang="en-US" sz="100" dirty="0">
                <a:solidFill>
                  <a:srgbClr val="DDDDDD">
                    <a:alpha val="0"/>
                  </a:srgbClr>
                </a:solidFill>
                <a:latin typeface="Calibri"/>
              </a:rPr>
              <a:t>&gt;#FFFFFF&lt;/</a:t>
            </a:r>
            <a:r>
              <a:rPr lang="en-US" sz="100" dirty="0" err="1">
                <a:solidFill>
                  <a:srgbClr val="DDDDDD">
                    <a:alpha val="0"/>
                  </a:srgbClr>
                </a:solidFill>
                <a:latin typeface="Calibri"/>
              </a:rPr>
              <a:t>runningAgendaTextColorRight</a:t>
            </a:r>
            <a:r>
              <a:rPr lang="en-US" sz="100" dirty="0">
                <a:solidFill>
                  <a:srgbClr val="DDDDDD">
                    <a:alpha val="0"/>
                  </a:srgbClr>
                </a:solidFill>
                <a:latin typeface="Calibri"/>
              </a:rPr>
              <a:t>&gt;
      &lt;</a:t>
            </a:r>
            <a:r>
              <a:rPr lang="en-US" sz="100" dirty="0" err="1">
                <a:solidFill>
                  <a:srgbClr val="DDDDDD">
                    <a:alpha val="0"/>
                  </a:srgbClr>
                </a:solidFill>
                <a:latin typeface="Calibri"/>
              </a:rPr>
              <a:t>columnHeaderLineColor</a:t>
            </a:r>
            <a:r>
              <a:rPr lang="en-US" sz="100" dirty="0">
                <a:solidFill>
                  <a:srgbClr val="DDDDDD">
                    <a:alpha val="0"/>
                  </a:srgbClr>
                </a:solidFill>
                <a:latin typeface="Calibri"/>
              </a:rPr>
              <a:t>&gt;#000000&lt;/</a:t>
            </a:r>
            <a:r>
              <a:rPr lang="en-US" sz="100" dirty="0" err="1">
                <a:solidFill>
                  <a:srgbClr val="DDDDDD">
                    <a:alpha val="0"/>
                  </a:srgbClr>
                </a:solidFill>
                <a:latin typeface="Calibri"/>
              </a:rPr>
              <a:t>columnHeaderLineColor</a:t>
            </a:r>
            <a:r>
              <a:rPr lang="en-US" sz="100" dirty="0">
                <a:solidFill>
                  <a:srgbClr val="DDDDDD">
                    <a:alpha val="0"/>
                  </a:srgbClr>
                </a:solidFill>
                <a:latin typeface="Calibri"/>
              </a:rPr>
              <a:t>&gt;
      &lt;</a:t>
            </a:r>
            <a:r>
              <a:rPr lang="en-US" sz="100" dirty="0" err="1">
                <a:solidFill>
                  <a:srgbClr val="DDDDDD">
                    <a:alpha val="0"/>
                  </a:srgbClr>
                </a:solidFill>
                <a:latin typeface="Calibri"/>
              </a:rPr>
              <a:t>columnHeaderTextColor</a:t>
            </a:r>
            <a:r>
              <a:rPr lang="en-US" sz="100" dirty="0">
                <a:solidFill>
                  <a:srgbClr val="DDDDDD">
                    <a:alpha val="0"/>
                  </a:srgbClr>
                </a:solidFill>
                <a:latin typeface="Calibri"/>
              </a:rPr>
              <a:t>&gt;#000000&lt;/</a:t>
            </a:r>
            <a:r>
              <a:rPr lang="en-US" sz="100" dirty="0" err="1">
                <a:solidFill>
                  <a:srgbClr val="DDDDDD">
                    <a:alpha val="0"/>
                  </a:srgbClr>
                </a:solidFill>
                <a:latin typeface="Calibri"/>
              </a:rPr>
              <a:t>columnHeaderTextColor</a:t>
            </a:r>
            <a:r>
              <a:rPr lang="en-US" sz="100" dirty="0">
                <a:solidFill>
                  <a:srgbClr val="DDDDDD">
                    <a:alpha val="0"/>
                  </a:srgbClr>
                </a:solidFill>
                <a:latin typeface="Calibri"/>
              </a:rPr>
              <a:t>&gt;
      &lt;</a:t>
            </a:r>
            <a:r>
              <a:rPr lang="en-US" sz="100" dirty="0" err="1">
                <a:solidFill>
                  <a:srgbClr val="DDDDDD">
                    <a:alpha val="0"/>
                  </a:srgbClr>
                </a:solidFill>
                <a:latin typeface="Calibri"/>
              </a:rPr>
              <a:t>rowHeaderLineColor</a:t>
            </a:r>
            <a:r>
              <a:rPr lang="en-US" sz="100" dirty="0">
                <a:solidFill>
                  <a:srgbClr val="DDDDDD">
                    <a:alpha val="0"/>
                  </a:srgbClr>
                </a:solidFill>
                <a:latin typeface="Calibri"/>
              </a:rPr>
              <a:t>&gt;#000000&lt;/</a:t>
            </a:r>
            <a:r>
              <a:rPr lang="en-US" sz="100" dirty="0" err="1">
                <a:solidFill>
                  <a:srgbClr val="DDDDDD">
                    <a:alpha val="0"/>
                  </a:srgbClr>
                </a:solidFill>
                <a:latin typeface="Calibri"/>
              </a:rPr>
              <a:t>rowHeaderLineColor</a:t>
            </a:r>
            <a:r>
              <a:rPr lang="en-US" sz="100" dirty="0">
                <a:solidFill>
                  <a:srgbClr val="DDDDDD">
                    <a:alpha val="0"/>
                  </a:srgbClr>
                </a:solidFill>
                <a:latin typeface="Calibri"/>
              </a:rPr>
              <a:t>&gt;
      &lt;</a:t>
            </a:r>
            <a:r>
              <a:rPr lang="en-US" sz="100" dirty="0" err="1">
                <a:solidFill>
                  <a:srgbClr val="DDDDDD">
                    <a:alpha val="0"/>
                  </a:srgbClr>
                </a:solidFill>
                <a:latin typeface="Calibri"/>
              </a:rPr>
              <a:t>rowHeaderTextColor</a:t>
            </a:r>
            <a:r>
              <a:rPr lang="en-US" sz="100" dirty="0">
                <a:solidFill>
                  <a:srgbClr val="DDDDDD">
                    <a:alpha val="0"/>
                  </a:srgbClr>
                </a:solidFill>
                <a:latin typeface="Calibri"/>
              </a:rPr>
              <a:t>&gt;#000000&lt;/</a:t>
            </a:r>
            <a:r>
              <a:rPr lang="en-US" sz="100" dirty="0" err="1">
                <a:solidFill>
                  <a:srgbClr val="DDDDDD">
                    <a:alpha val="0"/>
                  </a:srgbClr>
                </a:solidFill>
                <a:latin typeface="Calibri"/>
              </a:rPr>
              <a:t>rowHeaderTextColor</a:t>
            </a:r>
            <a:r>
              <a:rPr lang="en-US" sz="100" dirty="0">
                <a:solidFill>
                  <a:srgbClr val="DDDDDD">
                    <a:alpha val="0"/>
                  </a:srgbClr>
                </a:solidFill>
                <a:latin typeface="Calibri"/>
              </a:rPr>
              <a:t>&gt;
      &lt;</a:t>
            </a:r>
            <a:r>
              <a:rPr lang="en-US" sz="100" dirty="0" err="1">
                <a:solidFill>
                  <a:srgbClr val="DDDDDD">
                    <a:alpha val="0"/>
                  </a:srgbClr>
                </a:solidFill>
                <a:latin typeface="Calibri"/>
              </a:rPr>
              <a:t>bainArrowLineColor</a:t>
            </a:r>
            <a:r>
              <a:rPr lang="en-US" sz="100" dirty="0">
                <a:solidFill>
                  <a:srgbClr val="DDDDDD">
                    <a:alpha val="0"/>
                  </a:srgbClr>
                </a:solidFill>
                <a:latin typeface="Calibri"/>
              </a:rPr>
              <a:t>&gt;#166BB8&lt;/</a:t>
            </a:r>
            <a:r>
              <a:rPr lang="en-US" sz="100" dirty="0" err="1">
                <a:solidFill>
                  <a:srgbClr val="DDDDDD">
                    <a:alpha val="0"/>
                  </a:srgbClr>
                </a:solidFill>
                <a:latin typeface="Calibri"/>
              </a:rPr>
              <a:t>bainArrowLineColor</a:t>
            </a:r>
            <a:r>
              <a:rPr lang="en-US" sz="100" dirty="0">
                <a:solidFill>
                  <a:srgbClr val="DDDDDD">
                    <a:alpha val="0"/>
                  </a:srgbClr>
                </a:solidFill>
                <a:latin typeface="Calibri"/>
              </a:rPr>
              <a:t>&gt;
      &lt;</a:t>
            </a:r>
            <a:r>
              <a:rPr lang="en-US" sz="100" dirty="0" err="1">
                <a:solidFill>
                  <a:srgbClr val="DDDDDD">
                    <a:alpha val="0"/>
                  </a:srgbClr>
                </a:solidFill>
                <a:latin typeface="Calibri"/>
              </a:rPr>
              <a:t>bainArrowTextColor</a:t>
            </a:r>
            <a:r>
              <a:rPr lang="en-US" sz="100" dirty="0">
                <a:solidFill>
                  <a:srgbClr val="DDDDDD">
                    <a:alpha val="0"/>
                  </a:srgbClr>
                </a:solidFill>
                <a:latin typeface="Calibri"/>
              </a:rPr>
              <a:t>&gt;#166BB8&lt;/</a:t>
            </a:r>
            <a:r>
              <a:rPr lang="en-US" sz="100" dirty="0" err="1">
                <a:solidFill>
                  <a:srgbClr val="DDDDDD">
                    <a:alpha val="0"/>
                  </a:srgbClr>
                </a:solidFill>
                <a:latin typeface="Calibri"/>
              </a:rPr>
              <a:t>bainArrowTextColor</a:t>
            </a:r>
            <a:r>
              <a:rPr lang="en-US" sz="100" dirty="0">
                <a:solidFill>
                  <a:srgbClr val="DDDDDD">
                    <a:alpha val="0"/>
                  </a:srgbClr>
                </a:solidFill>
                <a:latin typeface="Calibri"/>
              </a:rPr>
              <a:t>&gt;
      &lt;</a:t>
            </a:r>
            <a:r>
              <a:rPr lang="en-US" sz="100" dirty="0" err="1">
                <a:solidFill>
                  <a:srgbClr val="DDDDDD">
                    <a:alpha val="0"/>
                  </a:srgbClr>
                </a:solidFill>
                <a:latin typeface="Calibri"/>
              </a:rPr>
              <a:t>percentageCircleFullCircleColor</a:t>
            </a:r>
            <a:r>
              <a:rPr lang="en-US" sz="100" dirty="0">
                <a:solidFill>
                  <a:srgbClr val="DDDDDD">
                    <a:alpha val="0"/>
                  </a:srgbClr>
                </a:solidFill>
                <a:latin typeface="Calibri"/>
              </a:rPr>
              <a:t>&gt;#B4B4B4&lt;/</a:t>
            </a:r>
            <a:r>
              <a:rPr lang="en-US" sz="100" dirty="0" err="1">
                <a:solidFill>
                  <a:srgbClr val="DDDDDD">
                    <a:alpha val="0"/>
                  </a:srgbClr>
                </a:solidFill>
                <a:latin typeface="Calibri"/>
              </a:rPr>
              <a:t>percentageCircleFullCircleColor</a:t>
            </a:r>
            <a:r>
              <a:rPr lang="en-US" sz="100" dirty="0">
                <a:solidFill>
                  <a:srgbClr val="DDDDDD">
                    <a:alpha val="0"/>
                  </a:srgbClr>
                </a:solidFill>
                <a:latin typeface="Calibri"/>
              </a:rPr>
              <a:t>&gt;
      &lt;</a:t>
            </a:r>
            <a:r>
              <a:rPr lang="en-US" sz="100" dirty="0" err="1">
                <a:solidFill>
                  <a:srgbClr val="DDDDDD">
                    <a:alpha val="0"/>
                  </a:srgbClr>
                </a:solidFill>
                <a:latin typeface="Calibri"/>
              </a:rPr>
              <a:t>percentageCircleTextHighlightColor</a:t>
            </a:r>
            <a:r>
              <a:rPr lang="en-US" sz="100" dirty="0">
                <a:solidFill>
                  <a:srgbClr val="DDDDDD">
                    <a:alpha val="0"/>
                  </a:srgbClr>
                </a:solidFill>
                <a:latin typeface="Calibri"/>
              </a:rPr>
              <a:t>&gt;#5C5C5C&lt;/</a:t>
            </a:r>
            <a:r>
              <a:rPr lang="en-US" sz="100" dirty="0" err="1">
                <a:solidFill>
                  <a:srgbClr val="DDDDDD">
                    <a:alpha val="0"/>
                  </a:srgbClr>
                </a:solidFill>
                <a:latin typeface="Calibri"/>
              </a:rPr>
              <a:t>percentageCircleTextHighlightColor</a:t>
            </a:r>
            <a:r>
              <a:rPr lang="en-US" sz="100" dirty="0">
                <a:solidFill>
                  <a:srgbClr val="DDDDDD">
                    <a:alpha val="0"/>
                  </a:srgbClr>
                </a:solidFill>
                <a:latin typeface="Calibri"/>
              </a:rPr>
              <a:t>&gt;
      &lt;</a:t>
            </a:r>
            <a:r>
              <a:rPr lang="en-US" sz="100" dirty="0" err="1">
                <a:solidFill>
                  <a:srgbClr val="DDDDDD">
                    <a:alpha val="0"/>
                  </a:srgbClr>
                </a:solidFill>
                <a:latin typeface="Calibri"/>
              </a:rPr>
              <a:t>statusStickerColor</a:t>
            </a:r>
            <a:r>
              <a:rPr lang="en-US" sz="100" dirty="0">
                <a:solidFill>
                  <a:srgbClr val="DDDDDD">
                    <a:alpha val="0"/>
                  </a:srgbClr>
                </a:solidFill>
                <a:latin typeface="Calibri"/>
              </a:rPr>
              <a:t>&gt;#000000&lt;/</a:t>
            </a:r>
            <a:r>
              <a:rPr lang="en-US" sz="100" dirty="0" err="1">
                <a:solidFill>
                  <a:srgbClr val="DDDDDD">
                    <a:alpha val="0"/>
                  </a:srgbClr>
                </a:solidFill>
                <a:latin typeface="Calibri"/>
              </a:rPr>
              <a:t>statusStickerColor</a:t>
            </a:r>
            <a:r>
              <a:rPr lang="en-US" sz="100" dirty="0">
                <a:solidFill>
                  <a:srgbClr val="DDDDDD">
                    <a:alpha val="0"/>
                  </a:srgbClr>
                </a:solidFill>
                <a:latin typeface="Calibri"/>
              </a:rPr>
              <a:t>&gt;
      &lt;</a:t>
            </a:r>
            <a:r>
              <a:rPr lang="en-US" sz="100" dirty="0" err="1">
                <a:solidFill>
                  <a:srgbClr val="DDDDDD">
                    <a:alpha val="0"/>
                  </a:srgbClr>
                </a:solidFill>
                <a:latin typeface="Calibri"/>
              </a:rPr>
              <a:t>calloutBackColor</a:t>
            </a:r>
            <a:r>
              <a:rPr lang="en-US" sz="100" dirty="0">
                <a:solidFill>
                  <a:srgbClr val="DDDDDD">
                    <a:alpha val="0"/>
                  </a:srgbClr>
                </a:solidFill>
                <a:latin typeface="Calibri"/>
              </a:rPr>
              <a:t>&gt;#FFFFFF&lt;/</a:t>
            </a:r>
            <a:r>
              <a:rPr lang="en-US" sz="100" dirty="0" err="1">
                <a:solidFill>
                  <a:srgbClr val="DDDDDD">
                    <a:alpha val="0"/>
                  </a:srgbClr>
                </a:solidFill>
                <a:latin typeface="Calibri"/>
              </a:rPr>
              <a:t>calloutBackColor</a:t>
            </a:r>
            <a:r>
              <a:rPr lang="en-US" sz="100" dirty="0">
                <a:solidFill>
                  <a:srgbClr val="DDDDDD">
                    <a:alpha val="0"/>
                  </a:srgbClr>
                </a:solidFill>
                <a:latin typeface="Calibri"/>
              </a:rPr>
              <a:t>&gt;
      &lt;</a:t>
            </a:r>
            <a:r>
              <a:rPr lang="en-US" sz="100" dirty="0" err="1">
                <a:solidFill>
                  <a:srgbClr val="DDDDDD">
                    <a:alpha val="0"/>
                  </a:srgbClr>
                </a:solidFill>
                <a:latin typeface="Calibri"/>
              </a:rPr>
              <a:t>calloutTextLineColor</a:t>
            </a:r>
            <a:r>
              <a:rPr lang="en-US" sz="100" dirty="0">
                <a:solidFill>
                  <a:srgbClr val="DDDDDD">
                    <a:alpha val="0"/>
                  </a:srgbClr>
                </a:solidFill>
                <a:latin typeface="Calibri"/>
              </a:rPr>
              <a:t>&gt;#166BB8&lt;/</a:t>
            </a:r>
            <a:r>
              <a:rPr lang="en-US" sz="100" dirty="0" err="1">
                <a:solidFill>
                  <a:srgbClr val="DDDDDD">
                    <a:alpha val="0"/>
                  </a:srgbClr>
                </a:solidFill>
                <a:latin typeface="Calibri"/>
              </a:rPr>
              <a:t>calloutTextLineColor</a:t>
            </a:r>
            <a:r>
              <a:rPr lang="en-US" sz="100" dirty="0">
                <a:solidFill>
                  <a:srgbClr val="DDDDDD">
                    <a:alpha val="0"/>
                  </a:srgbClr>
                </a:solidFill>
                <a:latin typeface="Calibri"/>
              </a:rPr>
              <a:t>&gt;
      &lt;</a:t>
            </a:r>
            <a:r>
              <a:rPr lang="en-US" sz="100" dirty="0" err="1">
                <a:solidFill>
                  <a:srgbClr val="DDDDDD">
                    <a:alpha val="0"/>
                  </a:srgbClr>
                </a:solidFill>
                <a:latin typeface="Calibri"/>
              </a:rPr>
              <a:t>numberBubbleBackColor</a:t>
            </a:r>
            <a:r>
              <a:rPr lang="en-US" sz="100" dirty="0">
                <a:solidFill>
                  <a:srgbClr val="DDDDDD">
                    <a:alpha val="0"/>
                  </a:srgbClr>
                </a:solidFill>
                <a:latin typeface="Calibri"/>
              </a:rPr>
              <a:t>&gt;#FFFFFF&lt;/</a:t>
            </a:r>
            <a:r>
              <a:rPr lang="en-US" sz="100" dirty="0" err="1">
                <a:solidFill>
                  <a:srgbClr val="DDDDDD">
                    <a:alpha val="0"/>
                  </a:srgbClr>
                </a:solidFill>
                <a:latin typeface="Calibri"/>
              </a:rPr>
              <a:t>numberBubbleBackColor</a:t>
            </a:r>
            <a:r>
              <a:rPr lang="en-US" sz="100" dirty="0">
                <a:solidFill>
                  <a:srgbClr val="DDDDDD">
                    <a:alpha val="0"/>
                  </a:srgbClr>
                </a:solidFill>
                <a:latin typeface="Calibri"/>
              </a:rPr>
              <a:t>&gt;
      &lt;</a:t>
            </a:r>
            <a:r>
              <a:rPr lang="en-US" sz="100" dirty="0" err="1">
                <a:solidFill>
                  <a:srgbClr val="DDDDDD">
                    <a:alpha val="0"/>
                  </a:srgbClr>
                </a:solidFill>
                <a:latin typeface="Calibri"/>
              </a:rPr>
              <a:t>numberBubbleTextLineColor</a:t>
            </a:r>
            <a:r>
              <a:rPr lang="en-US" sz="100" dirty="0">
                <a:solidFill>
                  <a:srgbClr val="DDDDDD">
                    <a:alpha val="0"/>
                  </a:srgbClr>
                </a:solidFill>
                <a:latin typeface="Calibri"/>
              </a:rPr>
              <a:t>&gt;#166BB8&lt;/</a:t>
            </a:r>
            <a:r>
              <a:rPr lang="en-US" sz="100" dirty="0" err="1">
                <a:solidFill>
                  <a:srgbClr val="DDDDDD">
                    <a:alpha val="0"/>
                  </a:srgbClr>
                </a:solidFill>
                <a:latin typeface="Calibri"/>
              </a:rPr>
              <a:t>numberBubbleTextLineColor</a:t>
            </a:r>
            <a:r>
              <a:rPr lang="en-US" sz="100" dirty="0">
                <a:solidFill>
                  <a:srgbClr val="DDDDDD">
                    <a:alpha val="0"/>
                  </a:srgbClr>
                </a:solidFill>
                <a:latin typeface="Calibri"/>
              </a:rPr>
              <a:t>&gt;
      &lt;</a:t>
            </a:r>
            <a:r>
              <a:rPr lang="en-US" sz="100" dirty="0" err="1">
                <a:solidFill>
                  <a:srgbClr val="DDDDDD">
                    <a:alpha val="0"/>
                  </a:srgbClr>
                </a:solidFill>
                <a:latin typeface="Calibri"/>
              </a:rPr>
              <a:t>valueChainTextLineColor</a:t>
            </a:r>
            <a:r>
              <a:rPr lang="en-US" sz="100" dirty="0">
                <a:solidFill>
                  <a:srgbClr val="DDDDDD">
                    <a:alpha val="0"/>
                  </a:srgbClr>
                </a:solidFill>
                <a:latin typeface="Calibri"/>
              </a:rPr>
              <a:t>&gt;#000000&lt;/</a:t>
            </a:r>
            <a:r>
              <a:rPr lang="en-US" sz="100" dirty="0" err="1">
                <a:solidFill>
                  <a:srgbClr val="DDDDDD">
                    <a:alpha val="0"/>
                  </a:srgbClr>
                </a:solidFill>
                <a:latin typeface="Calibri"/>
              </a:rPr>
              <a:t>valueChainTextLineColor</a:t>
            </a:r>
            <a:r>
              <a:rPr lang="en-US" sz="100" dirty="0">
                <a:solidFill>
                  <a:srgbClr val="DDDDDD">
                    <a:alpha val="0"/>
                  </a:srgbClr>
                </a:solidFill>
                <a:latin typeface="Calibri"/>
              </a:rPr>
              <a:t>&gt;
      &lt;</a:t>
            </a:r>
            <a:r>
              <a:rPr lang="en-US" sz="100" dirty="0" err="1">
                <a:solidFill>
                  <a:srgbClr val="DDDDDD">
                    <a:alpha val="0"/>
                  </a:srgbClr>
                </a:solidFill>
                <a:latin typeface="Calibri"/>
              </a:rPr>
              <a:t>agendaHighlightColor</a:t>
            </a:r>
            <a:r>
              <a:rPr lang="en-US" sz="100" dirty="0">
                <a:solidFill>
                  <a:srgbClr val="DDDDDD">
                    <a:alpha val="0"/>
                  </a:srgbClr>
                </a:solidFill>
                <a:latin typeface="Calibri"/>
              </a:rPr>
              <a:t>&gt;#166BB8&lt;/</a:t>
            </a:r>
            <a:r>
              <a:rPr lang="en-US" sz="100" dirty="0" err="1">
                <a:solidFill>
                  <a:srgbClr val="DDDDDD">
                    <a:alpha val="0"/>
                  </a:srgbClr>
                </a:solidFill>
                <a:latin typeface="Calibri"/>
              </a:rPr>
              <a:t>agendaHighlightColor</a:t>
            </a:r>
            <a:r>
              <a:rPr lang="en-US" sz="100" dirty="0">
                <a:solidFill>
                  <a:srgbClr val="DDDDDD">
                    <a:alpha val="0"/>
                  </a:srgbClr>
                </a:solidFill>
                <a:latin typeface="Calibri"/>
              </a:rPr>
              <a:t>&gt;
      &lt;!-- The &lt;</a:t>
            </a:r>
            <a:r>
              <a:rPr lang="en-US" sz="100" dirty="0" err="1">
                <a:solidFill>
                  <a:srgbClr val="DDDDDD">
                    <a:alpha val="0"/>
                  </a:srgbClr>
                </a:solidFill>
                <a:latin typeface="Calibri"/>
              </a:rPr>
              <a:t>tableAccentNumber</a:t>
            </a:r>
            <a:r>
              <a:rPr lang="en-US" sz="100" dirty="0">
                <a:solidFill>
                  <a:srgbClr val="DDDDDD">
                    <a:alpha val="0"/>
                  </a:srgbClr>
                </a:solidFill>
                <a:latin typeface="Calibri"/>
              </a:rPr>
              <a:t>&gt; defines which table layout from the "Light Style 1" row should be applied for newly created tables. 
           Valid values are 0, 1, 2, 3, 4, 5, and 6 - representing the layouts on the Table Layout drop-down from left to right. 
           The highlight colors used in those table layouts link to the Theme color palette, they cannot be specified here. --&gt;
      &lt;</a:t>
            </a:r>
            <a:r>
              <a:rPr lang="en-US" sz="100" dirty="0" err="1">
                <a:solidFill>
                  <a:srgbClr val="DDDDDD">
                    <a:alpha val="0"/>
                  </a:srgbClr>
                </a:solidFill>
                <a:latin typeface="Calibri"/>
              </a:rPr>
              <a:t>tableAccentNumber</a:t>
            </a:r>
            <a:r>
              <a:rPr lang="en-US" sz="100" dirty="0">
                <a:solidFill>
                  <a:srgbClr val="DDDDDD">
                    <a:alpha val="0"/>
                  </a:srgbClr>
                </a:solidFill>
                <a:latin typeface="Calibri"/>
              </a:rPr>
              <a:t>&gt;3&lt;/</a:t>
            </a:r>
            <a:r>
              <a:rPr lang="en-US" sz="100" dirty="0" err="1">
                <a:solidFill>
                  <a:srgbClr val="DDDDDD">
                    <a:alpha val="0"/>
                  </a:srgbClr>
                </a:solidFill>
                <a:latin typeface="Calibri"/>
              </a:rPr>
              <a:t>tableAccentNumber</a:t>
            </a:r>
            <a:r>
              <a:rPr lang="en-US" sz="100" dirty="0">
                <a:solidFill>
                  <a:srgbClr val="DDDDDD">
                    <a:alpha val="0"/>
                  </a:srgbClr>
                </a:solidFill>
                <a:latin typeface="Calibri"/>
              </a:rPr>
              <a:t>&gt;
      &lt;!-- The &lt;</a:t>
            </a:r>
            <a:r>
              <a:rPr lang="en-US" sz="100" dirty="0" err="1">
                <a:solidFill>
                  <a:srgbClr val="DDDDDD">
                    <a:alpha val="0"/>
                  </a:srgbClr>
                </a:solidFill>
                <a:latin typeface="Calibri"/>
              </a:rPr>
              <a:t>statusStickerRunningAgendaFontSize</a:t>
            </a:r>
            <a:r>
              <a:rPr lang="en-US" sz="100" dirty="0">
                <a:solidFill>
                  <a:srgbClr val="DDDDDD">
                    <a:alpha val="0"/>
                  </a:srgbClr>
                </a:solidFill>
                <a:latin typeface="Calibri"/>
              </a:rPr>
              <a:t>&gt; tag determines what font size should be applied to newly created status stickers and running agendas. 
           Valid values are integer numbers. If the option is not present or not valid, the default is used. --&gt;
      &lt;</a:t>
            </a:r>
            <a:r>
              <a:rPr lang="en-US" sz="100" dirty="0" err="1">
                <a:solidFill>
                  <a:srgbClr val="DDDDDD">
                    <a:alpha val="0"/>
                  </a:srgbClr>
                </a:solidFill>
                <a:latin typeface="Calibri"/>
              </a:rPr>
              <a:t>statusStickerRunningAgendaFontSize</a:t>
            </a:r>
            <a:r>
              <a:rPr lang="en-US" sz="100" dirty="0">
                <a:solidFill>
                  <a:srgbClr val="DDDDDD">
                    <a:alpha val="0"/>
                  </a:srgbClr>
                </a:solidFill>
                <a:latin typeface="Calibri"/>
              </a:rPr>
              <a:t>&gt;12&lt;/</a:t>
            </a:r>
            <a:r>
              <a:rPr lang="en-US" sz="100" dirty="0" err="1">
                <a:solidFill>
                  <a:srgbClr val="DDDDDD">
                    <a:alpha val="0"/>
                  </a:srgbClr>
                </a:solidFill>
                <a:latin typeface="Calibri"/>
              </a:rPr>
              <a:t>statusStickerRunningAgendaFontSize</a:t>
            </a:r>
            <a:r>
              <a:rPr lang="en-US" sz="100" dirty="0">
                <a:solidFill>
                  <a:srgbClr val="DDDDDD">
                    <a:alpha val="0"/>
                  </a:srgbClr>
                </a:solidFill>
                <a:latin typeface="Calibri"/>
              </a:rPr>
              <a:t>&gt;
      &lt;!-- The &lt;</a:t>
            </a:r>
            <a:r>
              <a:rPr lang="en-US" sz="100" dirty="0" err="1">
                <a:solidFill>
                  <a:srgbClr val="DDDDDD">
                    <a:alpha val="0"/>
                  </a:srgbClr>
                </a:solidFill>
                <a:latin typeface="Calibri"/>
              </a:rPr>
              <a:t>columnSpacing</a:t>
            </a:r>
            <a:r>
              <a:rPr lang="en-US" sz="100" dirty="0">
                <a:solidFill>
                  <a:srgbClr val="DDDDDD">
                    <a:alpha val="0"/>
                  </a:srgbClr>
                </a:solidFill>
                <a:latin typeface="Calibri"/>
              </a:rPr>
              <a:t>&gt; tag determines the width of the spacing between columns in pt.
           Valid values are integer numbers, min. 28, max. 85 (~1-3cm). If the option is not present or not valid, the default is used. --&gt;
      &lt;</a:t>
            </a:r>
            <a:r>
              <a:rPr lang="en-US" sz="100" dirty="0" err="1">
                <a:solidFill>
                  <a:srgbClr val="DDDDDD">
                    <a:alpha val="0"/>
                  </a:srgbClr>
                </a:solidFill>
                <a:latin typeface="Calibri"/>
              </a:rPr>
              <a:t>columnSpacing</a:t>
            </a:r>
            <a:r>
              <a:rPr lang="en-US" sz="100" dirty="0">
                <a:solidFill>
                  <a:srgbClr val="DDDDDD">
                    <a:alpha val="0"/>
                  </a:srgbClr>
                </a:solidFill>
                <a:latin typeface="Calibri"/>
              </a:rPr>
              <a:t>&gt;32&lt;/</a:t>
            </a:r>
            <a:r>
              <a:rPr lang="en-US" sz="100" dirty="0" err="1">
                <a:solidFill>
                  <a:srgbClr val="DDDDDD">
                    <a:alpha val="0"/>
                  </a:srgbClr>
                </a:solidFill>
                <a:latin typeface="Calibri"/>
              </a:rPr>
              <a:t>columnSpacing</a:t>
            </a:r>
            <a:r>
              <a:rPr lang="en-US" sz="100" dirty="0">
                <a:solidFill>
                  <a:srgbClr val="DDDDDD">
                    <a:alpha val="0"/>
                  </a:srgbClr>
                </a:solidFill>
                <a:latin typeface="Calibri"/>
              </a:rPr>
              <a:t>&gt;
    &lt;/settings&gt;
    &lt;!-- Instructions for &lt;colors&gt; tag:
         Use any number of &lt;color&gt;...&lt;/color&gt; lines. Each line creates a client color on the client color palette in the order they appear here.
         The client color hex code goes between the &lt;color&gt; and &lt;/color&gt; tags.
         The &lt;color&gt; tag may have the option "</a:t>
            </a:r>
            <a:r>
              <a:rPr lang="en-US" sz="100" dirty="0" err="1">
                <a:solidFill>
                  <a:srgbClr val="DDDDDD">
                    <a:alpha val="0"/>
                  </a:srgbClr>
                </a:solidFill>
                <a:latin typeface="Calibri"/>
              </a:rPr>
              <a:t>contrastingTextColor</a:t>
            </a:r>
            <a:r>
              <a:rPr lang="en-US" sz="100" dirty="0">
                <a:solidFill>
                  <a:srgbClr val="DDDDDD">
                    <a:alpha val="0"/>
                  </a:srgbClr>
                </a:solidFill>
                <a:latin typeface="Calibri"/>
              </a:rPr>
              <a:t>". If it is set to a valid RGB hex code then that color will be used for text if the user applies the client color to fill a shape. 
         Hence, </a:t>
            </a:r>
            <a:r>
              <a:rPr lang="en-US" sz="100" dirty="0" err="1">
                <a:solidFill>
                  <a:srgbClr val="DDDDDD">
                    <a:alpha val="0"/>
                  </a:srgbClr>
                </a:solidFill>
                <a:latin typeface="Calibri"/>
              </a:rPr>
              <a:t>contrastingTextColor</a:t>
            </a:r>
            <a:r>
              <a:rPr lang="en-US" sz="100" dirty="0">
                <a:solidFill>
                  <a:srgbClr val="DDDDDD">
                    <a:alpha val="0"/>
                  </a:srgbClr>
                </a:solidFill>
                <a:latin typeface="Calibri"/>
              </a:rPr>
              <a:t> usually is white (#FFFFFF), black (#000000) or another dark color. --&gt;
    &lt;colors&gt;
      &lt;color </a:t>
            </a:r>
            <a:r>
              <a:rPr lang="en-US" sz="100" dirty="0" err="1">
                <a:solidFill>
                  <a:srgbClr val="DDDDDD">
                    <a:alpha val="0"/>
                  </a:srgbClr>
                </a:solidFill>
                <a:latin typeface="Calibri"/>
              </a:rPr>
              <a:t>contrastingTextColor</a:t>
            </a:r>
            <a:r>
              <a:rPr lang="en-US" sz="100" dirty="0">
                <a:solidFill>
                  <a:srgbClr val="DDDDDD">
                    <a:alpha val="0"/>
                  </a:srgbClr>
                </a:solidFill>
                <a:latin typeface="Calibri"/>
              </a:rPr>
              <a:t>="#FFFFFF"&gt;#166BB8&lt;/color&gt;
    &lt;/colors&gt;
  &lt;/template&gt;
&lt;/</a:t>
            </a:r>
            <a:r>
              <a:rPr lang="en-US" sz="100" dirty="0" err="1">
                <a:solidFill>
                  <a:srgbClr val="DDDDDD">
                    <a:alpha val="0"/>
                  </a:srgbClr>
                </a:solidFill>
                <a:latin typeface="Calibri"/>
              </a:rPr>
              <a:t>btfp</a:t>
            </a:r>
            <a:r>
              <a:rPr lang="en-US" sz="100" dirty="0">
                <a:solidFill>
                  <a:srgbClr val="DDDDDD">
                    <a:alpha val="0"/>
                  </a:srgbClr>
                </a:solidFill>
                <a:latin typeface="Calibri"/>
              </a:rPr>
              <a:t>&gt;</a:t>
            </a:r>
          </a:p>
        </p:txBody>
      </p:sp>
      <p:sp>
        <p:nvSpPr>
          <p:cNvPr id="19" name="SlideNumber"/>
          <p:cNvSpPr/>
          <p:nvPr userDrawn="1"/>
        </p:nvSpPr>
        <p:spPr bwMode="gray">
          <a:xfrm>
            <a:off x="11879418" y="6418059"/>
            <a:ext cx="211596" cy="215444"/>
          </a:xfrm>
          <a:prstGeom prst="roundRect">
            <a:avLst>
              <a:gd name="adj" fmla="val 0"/>
            </a:avLst>
          </a:prstGeom>
          <a:solidFill>
            <a:schemeClr val="bg2"/>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spAutoFit/>
          </a:bodyPr>
          <a:lstStyle/>
          <a:p>
            <a:pPr algn="r" defTabSz="711200" eaLnBrk="1" fontAlgn="auto" hangingPunct="1">
              <a:spcBef>
                <a:spcPts val="1200"/>
              </a:spcBef>
              <a:spcAft>
                <a:spcPts val="0"/>
              </a:spcAft>
            </a:pPr>
            <a:fld id="{BB69BBE8-4DB2-4642-B003-B220ACD5A2FD}" type="slidenum">
              <a:rPr lang="en-US" sz="1400" smtClean="0">
                <a:solidFill>
                  <a:prstClr val="black"/>
                </a:solidFill>
              </a:rPr>
              <a:pPr algn="r" defTabSz="711200" eaLnBrk="1" fontAlgn="auto" hangingPunct="1">
                <a:spcBef>
                  <a:spcPts val="1200"/>
                </a:spcBef>
                <a:spcAft>
                  <a:spcPts val="0"/>
                </a:spcAft>
              </a:pPr>
              <a:t>‹#›</a:t>
            </a:fld>
            <a:endParaRPr lang="fr-FR" sz="1400" dirty="0">
              <a:solidFill>
                <a:prstClr val="black"/>
              </a:solidFill>
            </a:endParaRPr>
          </a:p>
        </p:txBody>
      </p:sp>
      <p:sp>
        <p:nvSpPr>
          <p:cNvPr id="8" name="CreatedFooter" hidden="1"/>
          <p:cNvSpPr/>
          <p:nvPr userDrawn="1"/>
        </p:nvSpPr>
        <p:spPr>
          <a:xfrm>
            <a:off x="7263245" y="6661394"/>
            <a:ext cx="2140528" cy="165036"/>
          </a:xfrm>
          <a:prstGeom prst="rect">
            <a:avLst/>
          </a:prstGeom>
        </p:spPr>
        <p:txBody>
          <a:bodyPr wrap="square" lIns="36000" tIns="36000" rIns="36000" bIns="36000">
            <a:spAutoFit/>
          </a:bodyPr>
          <a:lstStyle/>
          <a:p>
            <a:pPr defTabSz="711200" eaLnBrk="1" fontAlgn="auto" hangingPunct="1">
              <a:spcBef>
                <a:spcPts val="1200"/>
              </a:spcBef>
              <a:spcAft>
                <a:spcPts val="0"/>
              </a:spcAft>
            </a:pPr>
            <a:r>
              <a:rPr lang="en-GB" sz="600">
                <a:solidFill>
                  <a:srgbClr val="FFFFFF"/>
                </a:solidFill>
                <a:latin typeface="Calibri"/>
              </a:rPr>
              <a:t> </a:t>
            </a:r>
            <a:endParaRPr lang="en-GB" sz="600" dirty="0">
              <a:solidFill>
                <a:srgbClr val="FFFFFF"/>
              </a:solidFill>
              <a:latin typeface="Calibri"/>
            </a:endParaRPr>
          </a:p>
        </p:txBody>
      </p:sp>
      <p:sp>
        <p:nvSpPr>
          <p:cNvPr id="7" name="OfficeCode" hidden="1"/>
          <p:cNvSpPr/>
          <p:nvPr userDrawn="1"/>
        </p:nvSpPr>
        <p:spPr>
          <a:xfrm>
            <a:off x="6722922" y="6661394"/>
            <a:ext cx="540327" cy="165036"/>
          </a:xfrm>
          <a:prstGeom prst="rect">
            <a:avLst/>
          </a:prstGeom>
        </p:spPr>
        <p:txBody>
          <a:bodyPr wrap="square" lIns="36000" tIns="36000" rIns="36000" bIns="36000">
            <a:spAutoFit/>
          </a:bodyPr>
          <a:lstStyle/>
          <a:p>
            <a:pPr defTabSz="711200" eaLnBrk="1" fontAlgn="auto" hangingPunct="1">
              <a:spcBef>
                <a:spcPts val="1200"/>
              </a:spcBef>
              <a:spcAft>
                <a:spcPts val="0"/>
              </a:spcAft>
            </a:pPr>
            <a:r>
              <a:rPr lang="en-GB" sz="600">
                <a:solidFill>
                  <a:srgbClr val="FFFFFF"/>
                </a:solidFill>
                <a:latin typeface="Calibri"/>
              </a:rPr>
              <a:t>WRS</a:t>
            </a:r>
            <a:endParaRPr lang="en-GB" sz="600" dirty="0">
              <a:solidFill>
                <a:srgbClr val="FFFFFF"/>
              </a:solidFill>
              <a:latin typeface="Calibri"/>
            </a:endParaRPr>
          </a:p>
        </p:txBody>
      </p:sp>
      <p:sp>
        <p:nvSpPr>
          <p:cNvPr id="3" name="Text Placeholder"/>
          <p:cNvSpPr>
            <a:spLocks noGrp="1"/>
          </p:cNvSpPr>
          <p:nvPr>
            <p:ph type="body" idx="1"/>
          </p:nvPr>
        </p:nvSpPr>
        <p:spPr>
          <a:xfrm>
            <a:off x="405940" y="1349731"/>
            <a:ext cx="11402944" cy="4932361"/>
          </a:xfrm>
          <a:prstGeom prst="rect">
            <a:avLst/>
          </a:prstGeom>
        </p:spPr>
        <p:txBody>
          <a:bodyPr vert="horz" lIns="36000" tIns="36000" rIns="36000" bIns="36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Title"/>
          <p:cNvSpPr>
            <a:spLocks noGrp="1"/>
          </p:cNvSpPr>
          <p:nvPr>
            <p:ph type="title"/>
          </p:nvPr>
        </p:nvSpPr>
        <p:spPr>
          <a:xfrm>
            <a:off x="405940" y="133290"/>
            <a:ext cx="11402944" cy="681523"/>
          </a:xfrm>
          <a:prstGeom prst="rect">
            <a:avLst/>
          </a:prstGeom>
          <a:noFill/>
        </p:spPr>
        <p:txBody>
          <a:bodyPr wrap="square" rtlCol="0">
            <a:noAutofit/>
          </a:bodyPr>
          <a:lstStyle/>
          <a:p>
            <a:pPr marL="0" marR="0" lvl="0" indent="0" defTabSz="914400" fontAlgn="auto">
              <a:spcBef>
                <a:spcPts val="0"/>
              </a:spcBef>
              <a:spcAft>
                <a:spcPts val="0"/>
              </a:spcAft>
              <a:buClrTx/>
              <a:buSzTx/>
              <a:buFontTx/>
              <a:tabLst/>
            </a:pPr>
            <a:r>
              <a:rPr lang="en-US"/>
              <a:t>Click to edit Master title style</a:t>
            </a:r>
            <a:endParaRPr lang="en-US" dirty="0"/>
          </a:p>
        </p:txBody>
      </p:sp>
      <p:sp>
        <p:nvSpPr>
          <p:cNvPr id="4" name="btfpLayoutConfig" hidden="1"/>
          <p:cNvSpPr txBox="1"/>
          <p:nvPr userDrawn="1"/>
        </p:nvSpPr>
        <p:spPr>
          <a:xfrm>
            <a:off x="12700" y="12700"/>
            <a:ext cx="606504" cy="88092"/>
          </a:xfrm>
          <a:prstGeom prst="rect">
            <a:avLst/>
          </a:prstGeom>
          <a:noFill/>
        </p:spPr>
        <p:txBody>
          <a:bodyPr vert="horz" wrap="none" lIns="36000" tIns="36000" rIns="36000" bIns="36000" rtlCol="0">
            <a:spAutoFit/>
          </a:bodyPr>
          <a:lstStyle/>
          <a:p>
            <a:pPr marL="177800" indent="-177800" defTabSz="711200" eaLnBrk="1" fontAlgn="auto" hangingPunct="1">
              <a:spcBef>
                <a:spcPts val="1200"/>
              </a:spcBef>
              <a:spcAft>
                <a:spcPts val="0"/>
              </a:spcAft>
              <a:buFontTx/>
              <a:buChar char="•"/>
            </a:pPr>
            <a:r>
              <a:rPr lang="en-US" sz="100">
                <a:solidFill>
                  <a:srgbClr val="FFFFFF">
                    <a:alpha val="0"/>
                  </a:srgbClr>
                </a:solidFill>
                <a:latin typeface="Calibri"/>
              </a:rPr>
              <a:t>overall_0_131468204519021135 columns_1_131468204519021135 </a:t>
            </a:r>
            <a:endParaRPr lang="en-US" sz="100" dirty="0">
              <a:solidFill>
                <a:srgbClr val="FFFFFF">
                  <a:alpha val="0"/>
                </a:srgbClr>
              </a:solidFill>
              <a:latin typeface="Calibri"/>
            </a:endParaRPr>
          </a:p>
        </p:txBody>
      </p:sp>
      <p:cxnSp>
        <p:nvCxnSpPr>
          <p:cNvPr id="21" name="Straight Connector 20"/>
          <p:cNvCxnSpPr/>
          <p:nvPr userDrawn="1"/>
        </p:nvCxnSpPr>
        <p:spPr>
          <a:xfrm>
            <a:off x="370879" y="6418059"/>
            <a:ext cx="0" cy="215444"/>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bwMode="gray">
          <a:xfrm>
            <a:off x="368304" y="205713"/>
            <a:ext cx="0" cy="360000"/>
          </a:xfrm>
          <a:prstGeom prst="line">
            <a:avLst/>
          </a:prstGeom>
          <a:ln w="19050" cap="flat">
            <a:solidFill>
              <a:schemeClr val="accent3"/>
            </a:solidFill>
            <a:miter lim="800000"/>
            <a:tailEnd type="none" w="med"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717906"/>
      </p:ext>
    </p:extLst>
  </p:cSld>
  <p:clrMap bg1="lt1" tx1="dk1" bg2="lt2" tx2="dk2" accent1="accent1" accent2="accent2" accent3="accent3" accent4="accent4" accent5="accent5" accent6="accent6" hlink="hlink" folHlink="folHlink"/>
  <p:sldLayoutIdLst>
    <p:sldLayoutId id="2147483936" r:id="rId1"/>
  </p:sldLayoutIdLst>
  <p:hf sldNum="0" hdr="0" ftr="0" dt="0"/>
  <p:txStyles>
    <p:titleStyle>
      <a:lvl1pPr algn="l" defTabSz="711200" rtl="0" eaLnBrk="1" latinLnBrk="0" hangingPunct="1">
        <a:lnSpc>
          <a:spcPct val="100000"/>
        </a:lnSpc>
        <a:spcBef>
          <a:spcPct val="0"/>
        </a:spcBef>
        <a:buNone/>
        <a:defRPr kumimoji="0" lang="en-US" sz="1800" b="0" i="0" u="none" strike="noStrike" kern="1200" cap="none" spc="0" normalizeH="0" baseline="0" dirty="0">
          <a:ln>
            <a:noFill/>
          </a:ln>
          <a:solidFill>
            <a:prstClr val="black"/>
          </a:solidFill>
          <a:effectLst/>
          <a:uLnTx/>
          <a:uFillTx/>
          <a:latin typeface="+mj-lt"/>
          <a:ea typeface="+mn-ea"/>
          <a:cs typeface="Arial" panose="020B0604020202020204" pitchFamily="34" charset="0"/>
        </a:defRPr>
      </a:lvl1pPr>
    </p:titleStyle>
    <p:bodyStyle>
      <a:lvl1pPr marL="180975" indent="-180975" algn="l" defTabSz="914354" rtl="0" eaLnBrk="1" latinLnBrk="0" hangingPunct="1">
        <a:lnSpc>
          <a:spcPct val="100000"/>
        </a:lnSpc>
        <a:spcBef>
          <a:spcPts val="1200"/>
        </a:spcBef>
        <a:buFont typeface="Arial" panose="020B0604020202020204" pitchFamily="34" charset="0"/>
        <a:buChar char="•"/>
        <a:defRPr sz="1600" kern="1200">
          <a:solidFill>
            <a:schemeClr val="tx1"/>
          </a:solidFill>
          <a:latin typeface="+mn-lt"/>
          <a:ea typeface="+mn-ea"/>
          <a:cs typeface="+mn-cs"/>
        </a:defRPr>
      </a:lvl1pPr>
      <a:lvl2pPr marL="361950" indent="-180975" algn="l" defTabSz="914354"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2pPr>
      <a:lvl3pPr marL="534988" indent="-173038" algn="l" defTabSz="914354" rtl="0" eaLnBrk="1" latinLnBrk="0" hangingPunct="1">
        <a:lnSpc>
          <a:spcPct val="100000"/>
        </a:lnSpc>
        <a:spcBef>
          <a:spcPts val="600"/>
        </a:spcBef>
        <a:buFont typeface="Arial" panose="020B0604020202020204" pitchFamily="34" charset="0"/>
        <a:buChar char="&gt;"/>
        <a:defRPr sz="1400" kern="1200">
          <a:solidFill>
            <a:schemeClr val="tx1"/>
          </a:solidFill>
          <a:latin typeface="+mn-lt"/>
          <a:ea typeface="+mn-ea"/>
          <a:cs typeface="+mn-cs"/>
        </a:defRPr>
      </a:lvl3pPr>
      <a:lvl4pPr marL="715963" indent="-180975" algn="l" defTabSz="914354"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898525" indent="-182563" algn="l" defTabSz="914354" rtl="0" eaLnBrk="1" latinLnBrk="0" hangingPunct="1">
        <a:lnSpc>
          <a:spcPct val="100000"/>
        </a:lnSpc>
        <a:spcBef>
          <a:spcPts val="600"/>
        </a:spcBef>
        <a:buFont typeface="Arial" panose="020B0604020202020204" pitchFamily="34" charset="0"/>
        <a:buChar char="&gt;"/>
        <a:defRPr sz="14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177800" indent="-177800" algn="l" defTabSz="711200" rtl="0" eaLnBrk="1" latinLnBrk="0" hangingPunct="1">
        <a:spcBef>
          <a:spcPts val="1200"/>
        </a:spcBef>
        <a:buChar char="•"/>
        <a:defRPr sz="1600" kern="1200">
          <a:solidFill>
            <a:schemeClr val="tx1"/>
          </a:solidFill>
          <a:latin typeface="+mn-lt"/>
          <a:ea typeface="+mn-ea"/>
          <a:cs typeface="+mn-cs"/>
        </a:defRPr>
      </a:lvl1pPr>
      <a:lvl2pPr marL="355600" indent="-177800" algn="l" defTabSz="711200" rtl="0" eaLnBrk="1" latinLnBrk="0" hangingPunct="1">
        <a:spcBef>
          <a:spcPts val="600"/>
        </a:spcBef>
        <a:buChar char="–"/>
        <a:defRPr sz="1400" kern="1200">
          <a:solidFill>
            <a:schemeClr val="tx1"/>
          </a:solidFill>
          <a:latin typeface="+mn-lt"/>
          <a:ea typeface="+mn-ea"/>
          <a:cs typeface="+mn-cs"/>
        </a:defRPr>
      </a:lvl2pPr>
      <a:lvl3pPr marL="533400" indent="-177800" algn="l" defTabSz="711200" rtl="0" eaLnBrk="1" latinLnBrk="0" hangingPunct="1">
        <a:spcBef>
          <a:spcPts val="600"/>
        </a:spcBef>
        <a:buChar char="&gt;"/>
        <a:defRPr sz="1400" kern="1200">
          <a:solidFill>
            <a:schemeClr val="tx1"/>
          </a:solidFill>
          <a:latin typeface="+mn-lt"/>
          <a:ea typeface="+mn-ea"/>
          <a:cs typeface="+mn-cs"/>
        </a:defRPr>
      </a:lvl3pPr>
      <a:lvl4pPr marL="711200" indent="-177800" algn="l" defTabSz="711200" rtl="0" eaLnBrk="1" latinLnBrk="0" hangingPunct="1">
        <a:spcBef>
          <a:spcPts val="600"/>
        </a:spcBef>
        <a:buChar char="–"/>
        <a:defRPr sz="1400" kern="1200">
          <a:solidFill>
            <a:schemeClr val="tx1"/>
          </a:solidFill>
          <a:latin typeface="+mn-lt"/>
          <a:ea typeface="+mn-ea"/>
          <a:cs typeface="+mn-cs"/>
        </a:defRPr>
      </a:lvl4pPr>
      <a:lvl5pPr marL="889000" indent="-177800" algn="l" defTabSz="711200" rtl="0" eaLnBrk="1" latinLnBrk="0" hangingPunct="1">
        <a:spcBef>
          <a:spcPts val="600"/>
        </a:spcBef>
        <a:buChar char="&gt;"/>
        <a:defRPr sz="1400" kern="1200">
          <a:solidFill>
            <a:schemeClr val="tx1"/>
          </a:solidFill>
          <a:latin typeface="+mn-lt"/>
          <a:ea typeface="+mn-ea"/>
          <a:cs typeface="+mn-cs"/>
        </a:defRPr>
      </a:lvl5pPr>
      <a:lvl6pPr marL="1066800" algn="l" defTabSz="711200" rtl="0" eaLnBrk="1" latinLnBrk="0" hangingPunct="1">
        <a:defRPr sz="1400" kern="1200">
          <a:solidFill>
            <a:schemeClr val="tx1"/>
          </a:solidFill>
          <a:latin typeface="+mn-lt"/>
          <a:ea typeface="+mn-ea"/>
          <a:cs typeface="+mn-cs"/>
        </a:defRPr>
      </a:lvl6pPr>
      <a:lvl7pPr marL="1244600" algn="l" defTabSz="711200" rtl="0" eaLnBrk="1" latinLnBrk="0" hangingPunct="1">
        <a:defRPr sz="1400" kern="1200">
          <a:solidFill>
            <a:schemeClr val="tx1"/>
          </a:solidFill>
          <a:latin typeface="+mn-lt"/>
          <a:ea typeface="+mn-ea"/>
          <a:cs typeface="+mn-cs"/>
        </a:defRPr>
      </a:lvl7pPr>
      <a:lvl8pPr marL="1422400" algn="l" defTabSz="711200" rtl="0" eaLnBrk="1" latinLnBrk="0" hangingPunct="1">
        <a:defRPr sz="1400" kern="1200">
          <a:solidFill>
            <a:schemeClr val="tx1"/>
          </a:solidFill>
          <a:latin typeface="+mn-lt"/>
          <a:ea typeface="+mn-ea"/>
          <a:cs typeface="+mn-cs"/>
        </a:defRPr>
      </a:lvl8pPr>
      <a:lvl9pPr marL="1600200" algn="l" defTabSz="711200" rtl="0" eaLnBrk="1" latinLnBrk="0" hangingPunct="1">
        <a:defRPr sz="1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618">
          <p15:clr>
            <a:srgbClr val="D1D1D1"/>
          </p15:clr>
        </p15:guide>
        <p15:guide id="2" pos="181">
          <p15:clr>
            <a:srgbClr val="D1D1D1"/>
          </p15:clr>
        </p15:guide>
        <p15:guide id="3" orient="horz" pos="845">
          <p15:clr>
            <a:srgbClr val="D1D1D1"/>
          </p15:clr>
        </p15:guide>
        <p15:guide id="4" orient="horz" pos="3974">
          <p15:clr>
            <a:srgbClr val="D1D1D1"/>
          </p15:clr>
        </p15:guide>
        <p15:guide id="5" pos="5579">
          <p15:clr>
            <a:srgbClr val="D1D1D1"/>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hyperlink" Target="https://www.gov.uk/guidance/get-a-uk-eori-number-to-trade-within-the-eu" TargetMode="External"/><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hyperlink" Target="https://www.gov.uk/guidance/import-vat-on-parcels-you-sell-to-uk-buyers-vat-notice-1003" TargetMode="External"/><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8" Type="http://schemas.openxmlformats.org/officeDocument/2006/relationships/image" Target="../media/image14.emf"/><Relationship Id="rId3" Type="http://schemas.openxmlformats.org/officeDocument/2006/relationships/notesSlide" Target="../notesSlides/notesSlide18.xml"/><Relationship Id="rId7" Type="http://schemas.openxmlformats.org/officeDocument/2006/relationships/image" Target="../media/image13.png"/><Relationship Id="rId2" Type="http://schemas.openxmlformats.org/officeDocument/2006/relationships/slideLayout" Target="../slideLayouts/slideLayout11.xml"/><Relationship Id="rId1" Type="http://schemas.openxmlformats.org/officeDocument/2006/relationships/tags" Target="../tags/tag3.xml"/><Relationship Id="rId6" Type="http://schemas.openxmlformats.org/officeDocument/2006/relationships/image" Target="../media/image12.emf"/><Relationship Id="rId5" Type="http://schemas.openxmlformats.org/officeDocument/2006/relationships/hyperlink" Target="https://www.gov.uk/guidance/vat-it-system-rules-and-processes-if-the-uk-leaves-the-eu-without-a-deal" TargetMode="External"/><Relationship Id="rId4" Type="http://schemas.openxmlformats.org/officeDocument/2006/relationships/image" Target="../media/image11.emf"/><Relationship Id="rId9" Type="http://schemas.openxmlformats.org/officeDocument/2006/relationships/image" Target="../media/image15.emf"/></Relationships>
</file>

<file path=ppt/slides/_rels/slide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9.xml"/><Relationship Id="rId1" Type="http://schemas.openxmlformats.org/officeDocument/2006/relationships/slideLayout" Target="../slideLayouts/slideLayout11.xml"/><Relationship Id="rId4" Type="http://schemas.openxmlformats.org/officeDocument/2006/relationships/image" Target="../media/image17.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0.xml"/><Relationship Id="rId1" Type="http://schemas.openxmlformats.org/officeDocument/2006/relationships/tags" Target="../tags/tag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0.xml"/><Relationship Id="rId1" Type="http://schemas.openxmlformats.org/officeDocument/2006/relationships/tags" Target="../tags/tag2.xml"/><Relationship Id="rId5" Type="http://schemas.openxmlformats.org/officeDocument/2006/relationships/image" Target="../media/image8.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l-PL" dirty="0"/>
              <a:t>Działania przygotowawcze Królewskiego Urzędu Podatkowego i Celnego (HMRC) na wypadek braku umowy z UE – rozwiązania na dzień 1</a:t>
            </a:r>
          </a:p>
        </p:txBody>
      </p:sp>
      <p:sp>
        <p:nvSpPr>
          <p:cNvPr id="3" name="Subtitle 2"/>
          <p:cNvSpPr>
            <a:spLocks noGrp="1"/>
          </p:cNvSpPr>
          <p:nvPr>
            <p:ph type="subTitle" idx="1"/>
          </p:nvPr>
        </p:nvSpPr>
        <p:spPr>
          <a:xfrm>
            <a:off x="624418" y="3429000"/>
            <a:ext cx="10943167" cy="1800200"/>
          </a:xfrm>
        </p:spPr>
        <p:txBody>
          <a:bodyPr/>
          <a:lstStyle/>
          <a:p>
            <a:pPr>
              <a:lnSpc>
                <a:spcPct val="100000"/>
              </a:lnSpc>
            </a:pPr>
            <a:endParaRPr lang="en-GB" dirty="0"/>
          </a:p>
          <a:p>
            <a:pPr>
              <a:lnSpc>
                <a:spcPct val="100000"/>
              </a:lnSpc>
            </a:pPr>
            <a:r>
              <a:rPr lang="pl-PL" dirty="0"/>
              <a:t>Dnia 19 marca 2019 r.</a:t>
            </a:r>
            <a:endParaRPr lang="en-GB" dirty="0"/>
          </a:p>
        </p:txBody>
      </p:sp>
    </p:spTree>
    <p:extLst>
      <p:ext uri="{BB962C8B-B14F-4D97-AF65-F5344CB8AC3E}">
        <p14:creationId xmlns:p14="http://schemas.microsoft.com/office/powerpoint/2010/main" val="2976242745"/>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ltLang="en-US" dirty="0">
                <a:solidFill>
                  <a:srgbClr val="008D8E"/>
                </a:solidFill>
              </a:rPr>
              <a:t>Odroczenie płatności ceł</a:t>
            </a:r>
            <a:r>
              <a:rPr lang="en-GB" altLang="en-US" dirty="0">
                <a:solidFill>
                  <a:srgbClr val="008D8E"/>
                </a:solidFill>
              </a:rPr>
              <a:t> – </a:t>
            </a:r>
            <a:r>
              <a:rPr lang="pl-PL" altLang="en-US" dirty="0">
                <a:solidFill>
                  <a:srgbClr val="008D8E"/>
                </a:solidFill>
              </a:rPr>
              <a:t>dzień</a:t>
            </a:r>
            <a:r>
              <a:rPr lang="en-GB" altLang="en-US" dirty="0">
                <a:solidFill>
                  <a:srgbClr val="008D8E"/>
                </a:solidFill>
              </a:rPr>
              <a:t> 1 </a:t>
            </a:r>
            <a:endParaRPr lang="en-GB" dirty="0"/>
          </a:p>
        </p:txBody>
      </p:sp>
      <p:sp>
        <p:nvSpPr>
          <p:cNvPr id="3" name="Content Placeholder 2"/>
          <p:cNvSpPr>
            <a:spLocks noGrp="1"/>
          </p:cNvSpPr>
          <p:nvPr>
            <p:ph idx="1"/>
          </p:nvPr>
        </p:nvSpPr>
        <p:spPr/>
        <p:txBody>
          <a:bodyPr/>
          <a:lstStyle/>
          <a:p>
            <a:pPr marL="0" indent="0">
              <a:lnSpc>
                <a:spcPct val="100000"/>
              </a:lnSpc>
              <a:spcAft>
                <a:spcPts val="900"/>
              </a:spcAft>
              <a:buClr>
                <a:srgbClr val="008080"/>
              </a:buClr>
              <a:buNone/>
            </a:pPr>
            <a:r>
              <a:rPr lang="pl-PL" altLang="en-US" b="1" dirty="0"/>
              <a:t>Ułatwienia na dzień</a:t>
            </a:r>
            <a:r>
              <a:rPr lang="en-GB" altLang="en-US" b="1" dirty="0"/>
              <a:t> 1:</a:t>
            </a:r>
          </a:p>
          <a:p>
            <a:pPr marL="0" indent="0">
              <a:lnSpc>
                <a:spcPct val="100000"/>
              </a:lnSpc>
              <a:spcAft>
                <a:spcPts val="900"/>
              </a:spcAft>
              <a:buClr>
                <a:srgbClr val="008080"/>
              </a:buClr>
              <a:buNone/>
            </a:pPr>
            <a:endParaRPr lang="en-GB" altLang="en-US" b="1" dirty="0"/>
          </a:p>
          <a:p>
            <a:pPr marL="557213" lvl="1" indent="-214313">
              <a:lnSpc>
                <a:spcPct val="100000"/>
              </a:lnSpc>
              <a:spcAft>
                <a:spcPts val="900"/>
              </a:spcAft>
              <a:buClr>
                <a:srgbClr val="008080"/>
              </a:buClr>
              <a:buFont typeface="Arial" panose="020B0604020202020204" pitchFamily="34" charset="0"/>
              <a:buChar char="•"/>
            </a:pPr>
            <a:r>
              <a:rPr lang="pl-PL" altLang="en-US" dirty="0"/>
              <a:t>handlowcy nie będą zobowiązani do natychmiastowego spełnienia kryteriów warunkujących złożenie gwarancji,</a:t>
            </a:r>
            <a:endParaRPr lang="en-GB" altLang="en-US" dirty="0"/>
          </a:p>
          <a:p>
            <a:pPr marL="557213" lvl="1" indent="-214313">
              <a:lnSpc>
                <a:spcPct val="100000"/>
              </a:lnSpc>
              <a:spcAft>
                <a:spcPts val="900"/>
              </a:spcAft>
              <a:buClr>
                <a:srgbClr val="008080"/>
              </a:buClr>
              <a:buFont typeface="Arial" panose="020B0604020202020204" pitchFamily="34" charset="0"/>
              <a:buChar char="•"/>
            </a:pPr>
            <a:r>
              <a:rPr lang="pl-PL" dirty="0"/>
              <a:t>handlowcy będą mogli złożyć gwarancję finansową w HMRC jako zabezpieczenie konta odroczonej płatności ceł do dnia </a:t>
            </a:r>
            <a:r>
              <a:rPr lang="en-GB" b="1" dirty="0"/>
              <a:t>30 </a:t>
            </a:r>
            <a:r>
              <a:rPr lang="pl-PL" b="1" dirty="0"/>
              <a:t>czerwca 2019 r.</a:t>
            </a:r>
            <a:r>
              <a:rPr lang="pl-PL" dirty="0"/>
              <a:t>,</a:t>
            </a:r>
            <a:endParaRPr lang="en-GB" dirty="0"/>
          </a:p>
          <a:p>
            <a:pPr marL="557213" lvl="1" indent="-214313">
              <a:lnSpc>
                <a:spcPct val="100000"/>
              </a:lnSpc>
              <a:spcAft>
                <a:spcPts val="900"/>
              </a:spcAft>
              <a:buClr>
                <a:srgbClr val="008080"/>
              </a:buClr>
              <a:buFont typeface="Arial" panose="020B0604020202020204" pitchFamily="34" charset="0"/>
              <a:buChar char="•"/>
            </a:pPr>
            <a:r>
              <a:rPr lang="pl-PL" dirty="0"/>
              <a:t>handlowcy będą mogli ubiegać się o prawo do złożenia gwarancji, handlowcy posiadający status </a:t>
            </a:r>
            <a:r>
              <a:rPr lang="en-GB" altLang="en-US" dirty="0"/>
              <a:t>AEO C </a:t>
            </a:r>
            <a:r>
              <a:rPr lang="pl-PL" altLang="en-US" dirty="0"/>
              <a:t>będą mogli ubiegać się o niższą kwotę gwarancji na zabezpieczenie odroczonej płatności ceł.</a:t>
            </a:r>
            <a:endParaRPr lang="en-GB" altLang="en-US" dirty="0"/>
          </a:p>
          <a:p>
            <a:endParaRPr lang="en-GB" dirty="0"/>
          </a:p>
        </p:txBody>
      </p:sp>
    </p:spTree>
    <p:extLst>
      <p:ext uri="{BB962C8B-B14F-4D97-AF65-F5344CB8AC3E}">
        <p14:creationId xmlns:p14="http://schemas.microsoft.com/office/powerpoint/2010/main" val="4148330418"/>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88640"/>
            <a:ext cx="10972800" cy="831850"/>
          </a:xfrm>
        </p:spPr>
        <p:txBody>
          <a:bodyPr/>
          <a:lstStyle/>
          <a:p>
            <a:r>
              <a:rPr lang="pl-PL" altLang="en-US" dirty="0">
                <a:solidFill>
                  <a:srgbClr val="008D8E"/>
                </a:solidFill>
              </a:rPr>
              <a:t>Pośrednicy i uproszczone procedury celne </a:t>
            </a:r>
            <a:r>
              <a:rPr lang="en-GB" altLang="en-US" dirty="0">
                <a:solidFill>
                  <a:srgbClr val="008D8E"/>
                </a:solidFill>
              </a:rPr>
              <a:t>(CFSP) – </a:t>
            </a:r>
            <a:r>
              <a:rPr lang="pl-PL" altLang="en-US" dirty="0">
                <a:solidFill>
                  <a:srgbClr val="008D8E"/>
                </a:solidFill>
              </a:rPr>
              <a:t>dzień</a:t>
            </a:r>
            <a:r>
              <a:rPr lang="en-GB" altLang="en-US" dirty="0">
                <a:solidFill>
                  <a:srgbClr val="008D8E"/>
                </a:solidFill>
              </a:rPr>
              <a:t> 1</a:t>
            </a:r>
            <a:endParaRPr lang="en-GB" dirty="0"/>
          </a:p>
        </p:txBody>
      </p:sp>
      <p:sp>
        <p:nvSpPr>
          <p:cNvPr id="3" name="Content Placeholder 2"/>
          <p:cNvSpPr>
            <a:spLocks noGrp="1"/>
          </p:cNvSpPr>
          <p:nvPr>
            <p:ph idx="1"/>
          </p:nvPr>
        </p:nvSpPr>
        <p:spPr>
          <a:xfrm>
            <a:off x="263352" y="1412776"/>
            <a:ext cx="11665295" cy="1800200"/>
          </a:xfrm>
          <a:ln w="9525">
            <a:solidFill>
              <a:schemeClr val="tx1"/>
            </a:solidFill>
          </a:ln>
        </p:spPr>
        <p:txBody>
          <a:bodyPr/>
          <a:lstStyle/>
          <a:p>
            <a:pPr marL="285750" indent="-285750">
              <a:lnSpc>
                <a:spcPct val="100000"/>
              </a:lnSpc>
              <a:spcAft>
                <a:spcPts val="1200"/>
              </a:spcAft>
              <a:buClr>
                <a:srgbClr val="008080"/>
              </a:buClr>
            </a:pPr>
            <a:r>
              <a:rPr lang="pl-PL" sz="1800" b="1" dirty="0"/>
              <a:t>Obowiązujące zasady</a:t>
            </a:r>
            <a:r>
              <a:rPr lang="en-GB" sz="1800" dirty="0"/>
              <a:t> </a:t>
            </a:r>
            <a:r>
              <a:rPr lang="pl-PL" sz="1800" dirty="0"/>
              <a:t>oznaczają, że</a:t>
            </a:r>
            <a:r>
              <a:rPr lang="en-GB" sz="1800" dirty="0"/>
              <a:t>:</a:t>
            </a:r>
          </a:p>
          <a:p>
            <a:pPr marL="742950" lvl="1" indent="-285750">
              <a:lnSpc>
                <a:spcPct val="100000"/>
              </a:lnSpc>
              <a:spcAft>
                <a:spcPts val="1200"/>
              </a:spcAft>
              <a:buClr>
                <a:srgbClr val="008080"/>
              </a:buClr>
              <a:buFont typeface="Arial" panose="020B0604020202020204" pitchFamily="34" charset="0"/>
              <a:buChar char="•"/>
            </a:pPr>
            <a:r>
              <a:rPr lang="pl-PL" sz="1800" dirty="0"/>
              <a:t>pośrednicy korzystający z własnych uproszczonych procedur celnych w imieniu handlowca, który nie jest uprawniony do korzystania z takiej procedury, ponoszą także odpowiedzialność za cła i podatek VAT z tytułu importu. Zniechęca to pośredników od przyjmowania nowych klientów w UE/UK,</a:t>
            </a:r>
            <a:r>
              <a:rPr lang="en-GB" sz="1800" dirty="0"/>
              <a:t> </a:t>
            </a:r>
          </a:p>
          <a:p>
            <a:pPr marL="742950" lvl="1" indent="-285750">
              <a:lnSpc>
                <a:spcPct val="100000"/>
              </a:lnSpc>
              <a:spcAft>
                <a:spcPts val="1200"/>
              </a:spcAft>
              <a:buClr>
                <a:srgbClr val="008080"/>
              </a:buClr>
              <a:buFont typeface="Arial" panose="020B0604020202020204" pitchFamily="34" charset="0"/>
              <a:buChar char="•"/>
            </a:pPr>
            <a:r>
              <a:rPr lang="pl-PL" sz="1800" dirty="0"/>
              <a:t>jest mało prawdopodobne, że nowi handlowcy z UE/UK uzyskają obecnie uprawnienie do korzystania z uproszczonej procedury celnej przed dniem 1.</a:t>
            </a:r>
            <a:endParaRPr lang="en-GB" sz="1800" dirty="0"/>
          </a:p>
        </p:txBody>
      </p:sp>
      <p:sp>
        <p:nvSpPr>
          <p:cNvPr id="4" name="Content Placeholder 2"/>
          <p:cNvSpPr txBox="1">
            <a:spLocks/>
          </p:cNvSpPr>
          <p:nvPr/>
        </p:nvSpPr>
        <p:spPr bwMode="auto">
          <a:xfrm>
            <a:off x="263352" y="3356992"/>
            <a:ext cx="11665295" cy="31683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270000" indent="-270000" algn="l" rtl="0" eaLnBrk="0" fontAlgn="base" hangingPunct="0">
              <a:lnSpc>
                <a:spcPts val="2200"/>
              </a:lnSpc>
              <a:spcBef>
                <a:spcPct val="0"/>
              </a:spcBef>
              <a:spcAft>
                <a:spcPts val="800"/>
              </a:spcAft>
              <a:buClr>
                <a:schemeClr val="tx2"/>
              </a:buClr>
              <a:buFont typeface="Arial" panose="020B0604020202020204" pitchFamily="34" charset="0"/>
              <a:buChar char="•"/>
              <a:defRPr sz="2400">
                <a:solidFill>
                  <a:schemeClr val="tx1"/>
                </a:solidFill>
                <a:latin typeface="+mn-lt"/>
                <a:ea typeface="+mn-ea"/>
                <a:cs typeface="Geneva" charset="0"/>
              </a:defRPr>
            </a:lvl1pPr>
            <a:lvl2pPr marL="540000" indent="-270000" algn="l" rtl="0" eaLnBrk="0" fontAlgn="base" hangingPunct="0">
              <a:lnSpc>
                <a:spcPts val="2200"/>
              </a:lnSpc>
              <a:spcBef>
                <a:spcPct val="0"/>
              </a:spcBef>
              <a:spcAft>
                <a:spcPts val="800"/>
              </a:spcAft>
              <a:buClr>
                <a:schemeClr val="tx2"/>
              </a:buClr>
              <a:buChar char="•"/>
              <a:defRPr sz="2400">
                <a:solidFill>
                  <a:schemeClr val="tx1"/>
                </a:solidFill>
                <a:latin typeface="+mn-lt"/>
                <a:ea typeface="Geneva" charset="0"/>
                <a:cs typeface="+mn-cs"/>
              </a:defRPr>
            </a:lvl2pPr>
            <a:lvl3pPr marL="810000" indent="-270000" algn="l" rtl="0" eaLnBrk="0" fontAlgn="base" hangingPunct="0">
              <a:lnSpc>
                <a:spcPts val="2200"/>
              </a:lnSpc>
              <a:spcBef>
                <a:spcPct val="0"/>
              </a:spcBef>
              <a:spcAft>
                <a:spcPts val="800"/>
              </a:spcAft>
              <a:buClr>
                <a:schemeClr val="tx2"/>
              </a:buClr>
              <a:buChar char="•"/>
              <a:defRPr sz="2400">
                <a:solidFill>
                  <a:schemeClr val="tx1"/>
                </a:solidFill>
                <a:latin typeface="+mn-lt"/>
                <a:ea typeface="Arial" charset="0"/>
                <a:cs typeface="+mn-cs"/>
              </a:defRPr>
            </a:lvl3pPr>
            <a:lvl4pPr marL="1080000" indent="-270000" algn="l" rtl="0" eaLnBrk="0" fontAlgn="base" hangingPunct="0">
              <a:lnSpc>
                <a:spcPts val="2200"/>
              </a:lnSpc>
              <a:spcBef>
                <a:spcPct val="0"/>
              </a:spcBef>
              <a:spcAft>
                <a:spcPts val="800"/>
              </a:spcAft>
              <a:buClr>
                <a:schemeClr val="tx2"/>
              </a:buClr>
              <a:buChar char="•"/>
              <a:defRPr sz="2400">
                <a:solidFill>
                  <a:schemeClr val="tx1"/>
                </a:solidFill>
                <a:latin typeface="+mn-lt"/>
                <a:ea typeface="Arial" charset="0"/>
                <a:cs typeface="+mn-cs"/>
              </a:defRPr>
            </a:lvl4pPr>
            <a:lvl5pPr marL="1350000" indent="-270000" algn="l" rtl="0" eaLnBrk="0" fontAlgn="base" hangingPunct="0">
              <a:lnSpc>
                <a:spcPts val="2200"/>
              </a:lnSpc>
              <a:spcBef>
                <a:spcPct val="0"/>
              </a:spcBef>
              <a:spcAft>
                <a:spcPts val="800"/>
              </a:spcAft>
              <a:buClr>
                <a:schemeClr val="tx2"/>
              </a:buClr>
              <a:buFont typeface="Arial" panose="020B0604020202020204" pitchFamily="34" charset="0"/>
              <a:buChar char="•"/>
              <a:defRPr sz="2400">
                <a:solidFill>
                  <a:schemeClr val="tx1"/>
                </a:solidFill>
                <a:latin typeface="+mn-lt"/>
                <a:ea typeface="Arial" charset="0"/>
                <a:cs typeface="+mn-cs"/>
              </a:defRPr>
            </a:lvl5pPr>
            <a:lvl6pPr marL="18923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6pPr>
            <a:lvl7pPr marL="23495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7pPr>
            <a:lvl8pPr marL="28067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8pPr>
            <a:lvl9pPr marL="32639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9pPr>
          </a:lstStyle>
          <a:p>
            <a:pPr marL="285750" indent="-285750">
              <a:lnSpc>
                <a:spcPct val="100000"/>
              </a:lnSpc>
              <a:spcAft>
                <a:spcPts val="1200"/>
              </a:spcAft>
              <a:buClr>
                <a:srgbClr val="008080"/>
              </a:buClr>
            </a:pPr>
            <a:r>
              <a:rPr lang="pl-PL" sz="1800" kern="0" dirty="0"/>
              <a:t>Uproszczenia na dzień </a:t>
            </a:r>
            <a:r>
              <a:rPr lang="en-GB" sz="1800" kern="0" dirty="0"/>
              <a:t>1:</a:t>
            </a:r>
          </a:p>
          <a:p>
            <a:pPr marL="742950" lvl="1" indent="-285750">
              <a:lnSpc>
                <a:spcPct val="100000"/>
              </a:lnSpc>
              <a:spcAft>
                <a:spcPts val="1200"/>
              </a:spcAft>
              <a:buClr>
                <a:srgbClr val="008080"/>
              </a:buClr>
              <a:buFont typeface="Arial" panose="020B0604020202020204" pitchFamily="34" charset="0"/>
              <a:buChar char="•"/>
            </a:pPr>
            <a:r>
              <a:rPr lang="pl-PL" sz="1800" kern="0" dirty="0"/>
              <a:t>pośrednicy będą mogli działać we własnym imieniu i korzystać z własnych uproszczonych procedur celnych na rzecz handlowca, który nie posiada takiego uprawnienia,</a:t>
            </a:r>
            <a:endParaRPr lang="en-GB" sz="1800" kern="0" dirty="0"/>
          </a:p>
          <a:p>
            <a:pPr marL="742950" lvl="1" indent="-285750">
              <a:lnSpc>
                <a:spcPct val="100000"/>
              </a:lnSpc>
              <a:spcAft>
                <a:spcPts val="1200"/>
              </a:spcAft>
              <a:buClr>
                <a:srgbClr val="008080"/>
              </a:buClr>
              <a:buFont typeface="Arial" panose="020B0604020202020204" pitchFamily="34" charset="0"/>
              <a:buChar char="•"/>
            </a:pPr>
            <a:r>
              <a:rPr lang="pl-PL" sz="1800" kern="0" dirty="0"/>
              <a:t>handlowiec będzie ponosić odpowiedzialność za cła i podatek VAT z tytułu importu,</a:t>
            </a:r>
            <a:endParaRPr lang="en-GB" sz="1800" kern="0" dirty="0"/>
          </a:p>
          <a:p>
            <a:pPr marL="742950" lvl="1" indent="-285750">
              <a:lnSpc>
                <a:spcPct val="100000"/>
              </a:lnSpc>
              <a:spcAft>
                <a:spcPts val="1200"/>
              </a:spcAft>
              <a:buClr>
                <a:srgbClr val="008080"/>
              </a:buClr>
              <a:buFont typeface="Arial" panose="020B0604020202020204" pitchFamily="34" charset="0"/>
              <a:buChar char="•"/>
            </a:pPr>
            <a:r>
              <a:rPr lang="pl-PL" sz="1800" kern="0" dirty="0"/>
              <a:t>taka polityka będzie miała charakter przejściowy, przedsiębiorstwa zostaną poinformowane 12 miesięcy wcześniej przed jej zmianą,</a:t>
            </a:r>
            <a:endParaRPr lang="en-GB" sz="1800" kern="0" dirty="0"/>
          </a:p>
          <a:p>
            <a:pPr marL="742950" lvl="1" indent="-285750">
              <a:lnSpc>
                <a:spcPct val="100000"/>
              </a:lnSpc>
              <a:spcAft>
                <a:spcPts val="1200"/>
              </a:spcAft>
              <a:buClr>
                <a:srgbClr val="008080"/>
              </a:buClr>
              <a:buFont typeface="Arial" panose="020B0604020202020204" pitchFamily="34" charset="0"/>
              <a:buChar char="•"/>
            </a:pPr>
            <a:r>
              <a:rPr lang="pl-PL" sz="1800" kern="0" dirty="0"/>
              <a:t>powyższe będzie mieć zastosowanie do wszystkich portów, handlu według modelu typu </a:t>
            </a:r>
            <a:r>
              <a:rPr lang="en-GB" sz="1800" kern="0" dirty="0" err="1"/>
              <a:t>RoRo</a:t>
            </a:r>
            <a:r>
              <a:rPr lang="en-GB" sz="1800" kern="0" dirty="0"/>
              <a:t> </a:t>
            </a:r>
            <a:r>
              <a:rPr lang="pl-PL" sz="1800" kern="0" dirty="0"/>
              <a:t>i innego niż </a:t>
            </a:r>
            <a:r>
              <a:rPr lang="en-GB" sz="1800" kern="0" dirty="0" err="1"/>
              <a:t>RoRo</a:t>
            </a:r>
            <a:r>
              <a:rPr lang="en-GB" sz="1800" kern="0" dirty="0"/>
              <a:t> </a:t>
            </a:r>
            <a:r>
              <a:rPr lang="pl-PL" sz="1800" kern="0" dirty="0"/>
              <a:t>i typu </a:t>
            </a:r>
            <a:r>
              <a:rPr lang="pl-PL" sz="1800" kern="0" dirty="0" err="1"/>
              <a:t>RoW</a:t>
            </a:r>
            <a:r>
              <a:rPr lang="pl-PL" sz="1800" kern="0" dirty="0"/>
              <a:t>,</a:t>
            </a:r>
            <a:endParaRPr lang="en-GB" sz="1800" kern="0" dirty="0"/>
          </a:p>
          <a:p>
            <a:pPr marL="742950" lvl="1" indent="-285750">
              <a:lnSpc>
                <a:spcPct val="100000"/>
              </a:lnSpc>
              <a:spcAft>
                <a:spcPts val="1200"/>
              </a:spcAft>
              <a:buClr>
                <a:srgbClr val="008080"/>
              </a:buClr>
              <a:buFont typeface="Arial" panose="020B0604020202020204" pitchFamily="34" charset="0"/>
              <a:buChar char="•"/>
            </a:pPr>
            <a:r>
              <a:rPr lang="pl-PL" sz="1800" kern="0" dirty="0"/>
              <a:t>wymogi dotyczące złożenia gwarancji zostaną rozluźnione w związku z kontami odroczonej płatności ceł do czerwca 2019 r.</a:t>
            </a:r>
            <a:endParaRPr lang="en-GB" sz="1800" kern="0" dirty="0"/>
          </a:p>
        </p:txBody>
      </p:sp>
    </p:spTree>
    <p:extLst>
      <p:ext uri="{BB962C8B-B14F-4D97-AF65-F5344CB8AC3E}">
        <p14:creationId xmlns:p14="http://schemas.microsoft.com/office/powerpoint/2010/main" val="1866220726"/>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ltLang="en-US" dirty="0">
                <a:solidFill>
                  <a:srgbClr val="008D8E"/>
                </a:solidFill>
              </a:rPr>
              <a:t>Specjalne procedury</a:t>
            </a:r>
            <a:r>
              <a:rPr lang="en-GB" altLang="en-US" dirty="0">
                <a:solidFill>
                  <a:srgbClr val="008D8E"/>
                </a:solidFill>
              </a:rPr>
              <a:t> – </a:t>
            </a:r>
            <a:r>
              <a:rPr lang="pl-PL" altLang="en-US" dirty="0">
                <a:solidFill>
                  <a:srgbClr val="008D8E"/>
                </a:solidFill>
              </a:rPr>
              <a:t>dzień</a:t>
            </a:r>
            <a:r>
              <a:rPr lang="en-GB" altLang="en-US" dirty="0">
                <a:solidFill>
                  <a:srgbClr val="008D8E"/>
                </a:solidFill>
              </a:rPr>
              <a:t> 1</a:t>
            </a:r>
            <a:br>
              <a:rPr lang="en-GB" altLang="en-US" dirty="0">
                <a:solidFill>
                  <a:srgbClr val="008D8E"/>
                </a:solidFill>
              </a:rPr>
            </a:br>
            <a:endParaRPr lang="en-GB" dirty="0"/>
          </a:p>
        </p:txBody>
      </p:sp>
      <p:sp>
        <p:nvSpPr>
          <p:cNvPr id="3" name="Content Placeholder 2"/>
          <p:cNvSpPr>
            <a:spLocks noGrp="1"/>
          </p:cNvSpPr>
          <p:nvPr>
            <p:ph idx="1"/>
          </p:nvPr>
        </p:nvSpPr>
        <p:spPr>
          <a:xfrm>
            <a:off x="609600" y="2348880"/>
            <a:ext cx="10598968" cy="3229906"/>
          </a:xfrm>
        </p:spPr>
        <p:txBody>
          <a:bodyPr/>
          <a:lstStyle/>
          <a:p>
            <a:pPr marL="0" indent="0">
              <a:lnSpc>
                <a:spcPct val="100000"/>
              </a:lnSpc>
              <a:spcAft>
                <a:spcPts val="900"/>
              </a:spcAft>
              <a:buClr>
                <a:srgbClr val="008080"/>
              </a:buClr>
              <a:buNone/>
            </a:pPr>
            <a:r>
              <a:rPr lang="pl-PL" altLang="en-US" sz="2000" b="1" dirty="0"/>
              <a:t>Ułatwienia na dzień</a:t>
            </a:r>
            <a:r>
              <a:rPr lang="en-GB" altLang="en-US" sz="2000" b="1" dirty="0"/>
              <a:t> 1</a:t>
            </a:r>
          </a:p>
          <a:p>
            <a:pPr marL="557213" lvl="1" indent="-214313">
              <a:lnSpc>
                <a:spcPct val="100000"/>
              </a:lnSpc>
              <a:spcAft>
                <a:spcPts val="900"/>
              </a:spcAft>
              <a:buClr>
                <a:srgbClr val="008080"/>
              </a:buClr>
              <a:buFont typeface="Arial" panose="020B0604020202020204" pitchFamily="34" charset="0"/>
              <a:buChar char="•"/>
            </a:pPr>
            <a:r>
              <a:rPr lang="pl-PL" altLang="en-US" sz="2000" dirty="0"/>
              <a:t>Handlowcy nie będą zobowiązani do spełnienia kryteriów warunkujących złożenie gwarancji, ani do złożenia gwarancji finansowej w odniesieniu do</a:t>
            </a:r>
            <a:r>
              <a:rPr lang="en-GB" altLang="en-US" sz="2000" dirty="0"/>
              <a:t>:</a:t>
            </a:r>
          </a:p>
          <a:p>
            <a:pPr marL="900113" lvl="2" indent="-214313">
              <a:lnSpc>
                <a:spcPct val="100000"/>
              </a:lnSpc>
              <a:spcAft>
                <a:spcPts val="900"/>
              </a:spcAft>
              <a:buClr>
                <a:srgbClr val="008080"/>
              </a:buClr>
              <a:buFont typeface="Arial" panose="020B0604020202020204" pitchFamily="34" charset="0"/>
              <a:buChar char="•"/>
            </a:pPr>
            <a:r>
              <a:rPr lang="pl-PL" altLang="en-US" sz="2000" dirty="0"/>
              <a:t>uszlachetniania czynnego,</a:t>
            </a:r>
            <a:endParaRPr lang="en-GB" altLang="en-US" sz="2000" dirty="0"/>
          </a:p>
          <a:p>
            <a:pPr marL="900113" lvl="2" indent="-214313">
              <a:lnSpc>
                <a:spcPct val="100000"/>
              </a:lnSpc>
              <a:spcAft>
                <a:spcPts val="900"/>
              </a:spcAft>
              <a:buClr>
                <a:srgbClr val="008080"/>
              </a:buClr>
              <a:buFont typeface="Arial" panose="020B0604020202020204" pitchFamily="34" charset="0"/>
              <a:buChar char="•"/>
            </a:pPr>
            <a:r>
              <a:rPr lang="pl-PL" altLang="en-US" sz="2000" dirty="0"/>
              <a:t>uszlachetniania biernego,</a:t>
            </a:r>
            <a:endParaRPr lang="en-GB" altLang="en-US" sz="2000" dirty="0"/>
          </a:p>
          <a:p>
            <a:pPr marL="900113" lvl="2" indent="-214313">
              <a:lnSpc>
                <a:spcPct val="100000"/>
              </a:lnSpc>
              <a:spcAft>
                <a:spcPts val="900"/>
              </a:spcAft>
              <a:buClr>
                <a:srgbClr val="008080"/>
              </a:buClr>
              <a:buFont typeface="Arial" panose="020B0604020202020204" pitchFamily="34" charset="0"/>
              <a:buChar char="•"/>
            </a:pPr>
            <a:r>
              <a:rPr lang="pl-PL" altLang="en-US" sz="2000" dirty="0"/>
              <a:t>odprawy czasowej,</a:t>
            </a:r>
            <a:endParaRPr lang="en-GB" altLang="en-US" sz="2000" dirty="0"/>
          </a:p>
          <a:p>
            <a:pPr marL="900113" lvl="2" indent="-214313">
              <a:lnSpc>
                <a:spcPct val="100000"/>
              </a:lnSpc>
              <a:spcAft>
                <a:spcPts val="900"/>
              </a:spcAft>
              <a:buClr>
                <a:srgbClr val="008080"/>
              </a:buClr>
              <a:buFont typeface="Arial" panose="020B0604020202020204" pitchFamily="34" charset="0"/>
              <a:buChar char="•"/>
            </a:pPr>
            <a:r>
              <a:rPr lang="pl-PL" altLang="en-US" sz="2000" dirty="0"/>
              <a:t>procedury końcowego przeznaczenia,</a:t>
            </a:r>
            <a:endParaRPr lang="en-GB" altLang="en-US" sz="2000" dirty="0"/>
          </a:p>
          <a:p>
            <a:pPr marL="900113" lvl="2" indent="-214313">
              <a:lnSpc>
                <a:spcPct val="100000"/>
              </a:lnSpc>
              <a:spcAft>
                <a:spcPts val="900"/>
              </a:spcAft>
              <a:buClr>
                <a:srgbClr val="008080"/>
              </a:buClr>
              <a:buFont typeface="Arial" panose="020B0604020202020204" pitchFamily="34" charset="0"/>
              <a:buChar char="•"/>
            </a:pPr>
            <a:r>
              <a:rPr lang="pl-PL" altLang="en-US" sz="2000" dirty="0"/>
              <a:t>procedury składu celnego,</a:t>
            </a:r>
            <a:endParaRPr lang="en-GB" altLang="en-US" sz="2000" dirty="0"/>
          </a:p>
          <a:p>
            <a:pPr marL="557213" lvl="1" indent="-214313">
              <a:lnSpc>
                <a:spcPct val="100000"/>
              </a:lnSpc>
              <a:spcAft>
                <a:spcPts val="900"/>
              </a:spcAft>
              <a:buClr>
                <a:srgbClr val="008080"/>
              </a:buClr>
              <a:buFont typeface="Arial" panose="020B0604020202020204" pitchFamily="34" charset="0"/>
              <a:buChar char="•"/>
            </a:pPr>
            <a:r>
              <a:rPr lang="pl-PL" altLang="en-US" sz="2000" dirty="0"/>
              <a:t>pozostaną zobowiązani do spełnienia kryteriów korzystania ze specjalnej procedury,</a:t>
            </a:r>
            <a:endParaRPr lang="en-GB" altLang="en-US" sz="2000" dirty="0"/>
          </a:p>
          <a:p>
            <a:pPr marL="557213" lvl="1" indent="-214313">
              <a:lnSpc>
                <a:spcPct val="100000"/>
              </a:lnSpc>
              <a:spcAft>
                <a:spcPts val="900"/>
              </a:spcAft>
              <a:buClr>
                <a:srgbClr val="008080"/>
              </a:buClr>
              <a:buFont typeface="Arial" panose="020B0604020202020204" pitchFamily="34" charset="0"/>
              <a:buChar char="•"/>
            </a:pPr>
            <a:r>
              <a:rPr lang="pl-PL" sz="2000" dirty="0"/>
              <a:t>powyższa polityka będzie monitorowania, handlowcy będą zawiadamiani o zmianach z 12-miesięcznym wyprzedzeniem.</a:t>
            </a:r>
            <a:endParaRPr lang="en-GB" altLang="en-US" sz="2000" dirty="0"/>
          </a:p>
          <a:p>
            <a:endParaRPr lang="en-GB" dirty="0"/>
          </a:p>
        </p:txBody>
      </p:sp>
      <p:sp>
        <p:nvSpPr>
          <p:cNvPr id="4" name="Rectangle 3"/>
          <p:cNvSpPr/>
          <p:nvPr/>
        </p:nvSpPr>
        <p:spPr>
          <a:xfrm>
            <a:off x="551384" y="1280954"/>
            <a:ext cx="11161240" cy="1015663"/>
          </a:xfrm>
          <a:prstGeom prst="rect">
            <a:avLst/>
          </a:prstGeom>
          <a:ln>
            <a:solidFill>
              <a:schemeClr val="tx1"/>
            </a:solidFill>
          </a:ln>
        </p:spPr>
        <p:txBody>
          <a:bodyPr wrap="square">
            <a:spAutoFit/>
          </a:bodyPr>
          <a:lstStyle/>
          <a:p>
            <a:pPr>
              <a:spcAft>
                <a:spcPts val="900"/>
              </a:spcAft>
              <a:buClr>
                <a:srgbClr val="008080"/>
              </a:buClr>
            </a:pPr>
            <a:r>
              <a:rPr lang="pl-PL" altLang="en-US" sz="2000" b="1" dirty="0">
                <a:solidFill>
                  <a:schemeClr val="tx1"/>
                </a:solidFill>
                <a:latin typeface="+mn-lt"/>
                <a:ea typeface="+mn-ea"/>
              </a:rPr>
              <a:t>Obowiązujące zasady</a:t>
            </a:r>
            <a:r>
              <a:rPr lang="en-GB" altLang="en-US" sz="2000" b="1" dirty="0">
                <a:solidFill>
                  <a:schemeClr val="tx1"/>
                </a:solidFill>
                <a:latin typeface="+mn-lt"/>
                <a:ea typeface="+mn-ea"/>
              </a:rPr>
              <a:t>:</a:t>
            </a:r>
            <a:r>
              <a:rPr lang="en-GB" altLang="en-US" sz="1800" dirty="0"/>
              <a:t> </a:t>
            </a:r>
            <a:r>
              <a:rPr lang="pl-PL" altLang="en-US" sz="2000" dirty="0"/>
              <a:t>zasady UE wymagają złożenia generalnej gwarancji w celu zabezpieczenia spłaty długów celnych w celu uzyskania pełnego upoważnienia do korzystania ze specjalnej procedury.</a:t>
            </a:r>
            <a:endParaRPr lang="en-GB" sz="2000" dirty="0"/>
          </a:p>
        </p:txBody>
      </p:sp>
    </p:spTree>
    <p:extLst>
      <p:ext uri="{BB962C8B-B14F-4D97-AF65-F5344CB8AC3E}">
        <p14:creationId xmlns:p14="http://schemas.microsoft.com/office/powerpoint/2010/main" val="2015893842"/>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Przejściowe uproszczone procedury </a:t>
            </a:r>
            <a:r>
              <a:rPr lang="en-GB" dirty="0"/>
              <a:t>(TSP)</a:t>
            </a:r>
          </a:p>
        </p:txBody>
      </p:sp>
      <p:sp>
        <p:nvSpPr>
          <p:cNvPr id="3" name="Content Placeholder 2"/>
          <p:cNvSpPr>
            <a:spLocks noGrp="1"/>
          </p:cNvSpPr>
          <p:nvPr>
            <p:ph idx="1"/>
          </p:nvPr>
        </p:nvSpPr>
        <p:spPr/>
        <p:txBody>
          <a:bodyPr/>
          <a:lstStyle/>
          <a:p>
            <a:pPr>
              <a:lnSpc>
                <a:spcPct val="100000"/>
              </a:lnSpc>
              <a:spcAft>
                <a:spcPts val="1200"/>
              </a:spcAft>
            </a:pPr>
            <a:r>
              <a:rPr lang="en-GB" altLang="en-US" dirty="0"/>
              <a:t>HMRC </a:t>
            </a:r>
            <a:r>
              <a:rPr lang="pl-PL" altLang="en-US" dirty="0"/>
              <a:t>jest świadomy, jakim wyzwaniem dla handlowców jest przygotowanie się na wypadek braku umowy.</a:t>
            </a:r>
            <a:endParaRPr lang="en-GB" altLang="en-US" dirty="0"/>
          </a:p>
          <a:p>
            <a:pPr>
              <a:lnSpc>
                <a:spcPct val="100000"/>
              </a:lnSpc>
              <a:spcAft>
                <a:spcPts val="1200"/>
              </a:spcAft>
            </a:pPr>
            <a:r>
              <a:rPr lang="pl-PL" altLang="en-US" dirty="0"/>
              <a:t>Naszym celem jest wsparcie działalności handlowej dnia 1 przez zapewnienie uproszczeń w procedurach celnych.</a:t>
            </a:r>
            <a:endParaRPr lang="en-GB" altLang="en-US" dirty="0"/>
          </a:p>
          <a:p>
            <a:pPr>
              <a:lnSpc>
                <a:spcPct val="100000"/>
              </a:lnSpc>
              <a:spcAft>
                <a:spcPts val="1200"/>
              </a:spcAft>
            </a:pPr>
            <a:r>
              <a:rPr lang="pl-PL" altLang="en-US" dirty="0"/>
              <a:t>Przejściowe uproszczone procedury ułatwią import przez porty typu </a:t>
            </a:r>
            <a:r>
              <a:rPr lang="pl-PL" altLang="en-US" dirty="0" err="1"/>
              <a:t>RoRo</a:t>
            </a:r>
            <a:br>
              <a:rPr lang="en-GB" dirty="0"/>
            </a:br>
            <a:r>
              <a:rPr lang="pl-PL" dirty="0"/>
              <a:t>i </a:t>
            </a:r>
            <a:r>
              <a:rPr lang="pl-PL" dirty="0" err="1"/>
              <a:t>Eurotunelem</a:t>
            </a:r>
            <a:r>
              <a:rPr lang="pl-PL" dirty="0"/>
              <a:t> bezpośrednio po wyjściu UK z UE.</a:t>
            </a:r>
            <a:r>
              <a:rPr lang="en-GB" dirty="0"/>
              <a:t> </a:t>
            </a:r>
          </a:p>
          <a:p>
            <a:pPr>
              <a:lnSpc>
                <a:spcPct val="100000"/>
              </a:lnSpc>
              <a:spcAft>
                <a:spcPts val="1200"/>
              </a:spcAft>
            </a:pPr>
            <a:r>
              <a:rPr lang="pl-PL" dirty="0"/>
              <a:t>Handlowcy, którzy zarejestrowali się na potrzeby przejściowych uproszczonych procedur, nie będą musieli składać pełnych deklaracji celnych na granicy i będą mogli zapłacić długi celne w późniejszym czasie.</a:t>
            </a:r>
            <a:endParaRPr lang="en-GB" dirty="0"/>
          </a:p>
          <a:p>
            <a:pPr>
              <a:lnSpc>
                <a:spcPct val="100000"/>
              </a:lnSpc>
              <a:spcAft>
                <a:spcPts val="1200"/>
              </a:spcAft>
            </a:pPr>
            <a:r>
              <a:rPr lang="pl-PL" dirty="0"/>
              <a:t>Przejściowe uproszczone procedury będą stosowane co najmniej do czerwca 2020 r.</a:t>
            </a:r>
            <a:endParaRPr lang="en-GB" altLang="en-US" dirty="0"/>
          </a:p>
        </p:txBody>
      </p:sp>
      <p:sp>
        <p:nvSpPr>
          <p:cNvPr id="4" name="Slide Number Placeholder 3"/>
          <p:cNvSpPr>
            <a:spLocks noGrp="1"/>
          </p:cNvSpPr>
          <p:nvPr>
            <p:ph type="sldNum" sz="quarter" idx="10"/>
          </p:nvPr>
        </p:nvSpPr>
        <p:spPr/>
        <p:txBody>
          <a:bodyPr/>
          <a:lstStyle/>
          <a:p>
            <a:fld id="{33932FC1-F83D-4223-BCC6-34681F250449}" type="slidenum">
              <a:rPr lang="en-US" smtClean="0"/>
              <a:pPr/>
              <a:t>13</a:t>
            </a:fld>
            <a:endParaRPr lang="en-US" dirty="0"/>
          </a:p>
        </p:txBody>
      </p:sp>
    </p:spTree>
    <p:extLst>
      <p:ext uri="{BB962C8B-B14F-4D97-AF65-F5344CB8AC3E}">
        <p14:creationId xmlns:p14="http://schemas.microsoft.com/office/powerpoint/2010/main" val="3136796209"/>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Przejściowe uproszczone procedury </a:t>
            </a:r>
            <a:r>
              <a:rPr lang="en-GB" dirty="0"/>
              <a:t>(TSP)</a:t>
            </a:r>
          </a:p>
        </p:txBody>
      </p:sp>
      <p:sp>
        <p:nvSpPr>
          <p:cNvPr id="3" name="Content Placeholder 2"/>
          <p:cNvSpPr>
            <a:spLocks noGrp="1"/>
          </p:cNvSpPr>
          <p:nvPr>
            <p:ph idx="1"/>
          </p:nvPr>
        </p:nvSpPr>
        <p:spPr>
          <a:xfrm>
            <a:off x="634430" y="1628800"/>
            <a:ext cx="10972800" cy="3946525"/>
          </a:xfrm>
        </p:spPr>
        <p:txBody>
          <a:bodyPr/>
          <a:lstStyle/>
          <a:p>
            <a:pPr>
              <a:spcAft>
                <a:spcPts val="600"/>
              </a:spcAft>
              <a:buClr>
                <a:srgbClr val="008080"/>
              </a:buClr>
            </a:pPr>
            <a:r>
              <a:rPr lang="pl-PL" altLang="en-US" dirty="0"/>
              <a:t>Żeby móc korzystać z przejściowych uproszczonych procedur</a:t>
            </a:r>
            <a:r>
              <a:rPr lang="en-GB" altLang="en-US" dirty="0">
                <a:latin typeface="Arial" panose="020B0604020202020204" pitchFamily="34" charset="0"/>
                <a:cs typeface="Arial" panose="020B0604020202020204" pitchFamily="34" charset="0"/>
              </a:rPr>
              <a:t>, </a:t>
            </a:r>
            <a:r>
              <a:rPr lang="pl-PL" altLang="en-US" dirty="0">
                <a:latin typeface="Arial" panose="020B0604020202020204" pitchFamily="34" charset="0"/>
                <a:cs typeface="Arial" panose="020B0604020202020204" pitchFamily="34" charset="0"/>
              </a:rPr>
              <a:t>handlowcy muszą</a:t>
            </a:r>
            <a:r>
              <a:rPr lang="en-GB" altLang="en-US" dirty="0">
                <a:latin typeface="Arial" panose="020B0604020202020204" pitchFamily="34" charset="0"/>
                <a:cs typeface="Arial" panose="020B0604020202020204" pitchFamily="34" charset="0"/>
              </a:rPr>
              <a:t>:</a:t>
            </a:r>
          </a:p>
          <a:p>
            <a:pPr marL="742950" lvl="1" indent="-285750">
              <a:spcBef>
                <a:spcPts val="600"/>
              </a:spcBef>
              <a:spcAft>
                <a:spcPts val="1200"/>
              </a:spcAft>
              <a:buClr>
                <a:srgbClr val="008080"/>
              </a:buClr>
              <a:buFont typeface="Arial" panose="020B0604020202020204" pitchFamily="34" charset="0"/>
              <a:buChar char="•"/>
            </a:pPr>
            <a:r>
              <a:rPr lang="pl-PL" altLang="en-US" dirty="0">
                <a:latin typeface="Arial" panose="020B0604020202020204" pitchFamily="34" charset="0"/>
                <a:cs typeface="Arial" panose="020B0604020202020204" pitchFamily="34" charset="0"/>
              </a:rPr>
              <a:t>posiadać siedzibę w UK,</a:t>
            </a:r>
            <a:endParaRPr lang="en-GB" altLang="en-US" dirty="0">
              <a:latin typeface="Arial" panose="020B0604020202020204" pitchFamily="34" charset="0"/>
              <a:cs typeface="Arial" panose="020B0604020202020204" pitchFamily="34" charset="0"/>
            </a:endParaRPr>
          </a:p>
          <a:p>
            <a:pPr marL="742950" lvl="1" indent="-285750">
              <a:spcAft>
                <a:spcPts val="1200"/>
              </a:spcAft>
              <a:buClr>
                <a:srgbClr val="008080"/>
              </a:buClr>
              <a:buFont typeface="Arial" panose="020B0604020202020204" pitchFamily="34" charset="0"/>
              <a:buChar char="•"/>
            </a:pPr>
            <a:r>
              <a:rPr lang="pl-PL" altLang="en-US" dirty="0">
                <a:latin typeface="Arial" panose="020B0604020202020204" pitchFamily="34" charset="0"/>
                <a:cs typeface="Arial" panose="020B0604020202020204" pitchFamily="34" charset="0"/>
              </a:rPr>
              <a:t>planować import towarów z UE do UK,</a:t>
            </a:r>
            <a:endParaRPr lang="en-GB" altLang="en-US" dirty="0">
              <a:latin typeface="Arial" panose="020B0604020202020204" pitchFamily="34" charset="0"/>
              <a:cs typeface="Arial" panose="020B0604020202020204" pitchFamily="34" charset="0"/>
            </a:endParaRPr>
          </a:p>
          <a:p>
            <a:pPr marL="742950" lvl="1" indent="-285750">
              <a:spcAft>
                <a:spcPts val="1200"/>
              </a:spcAft>
              <a:buClr>
                <a:srgbClr val="008080"/>
              </a:buClr>
              <a:buFont typeface="Arial" panose="020B0604020202020204" pitchFamily="34" charset="0"/>
              <a:buChar char="•"/>
            </a:pPr>
            <a:r>
              <a:rPr lang="pl-PL" dirty="0">
                <a:latin typeface="Arial" panose="020B0604020202020204" pitchFamily="34" charset="0"/>
                <a:cs typeface="Arial" panose="020B0604020202020204" pitchFamily="34" charset="0"/>
              </a:rPr>
              <a:t>posiadać </a:t>
            </a:r>
            <a:r>
              <a:rPr lang="pl-PL" u="sng" dirty="0">
                <a:latin typeface="Arial" panose="020B0604020202020204" pitchFamily="34" charset="0"/>
                <a:cs typeface="Arial" panose="020B0604020202020204" pitchFamily="34" charset="0"/>
                <a:hlinkClick r:id="rId3"/>
              </a:rPr>
              <a:t>numer rejestracyjny i identyfikacyjny przedsiębiorcy </a:t>
            </a:r>
            <a:r>
              <a:rPr lang="en-GB" u="sng" dirty="0">
                <a:latin typeface="Arial" panose="020B0604020202020204" pitchFamily="34" charset="0"/>
                <a:cs typeface="Arial" panose="020B0604020202020204" pitchFamily="34" charset="0"/>
                <a:hlinkClick r:id="rId3"/>
              </a:rPr>
              <a:t>(EORI)</a:t>
            </a:r>
            <a:r>
              <a:rPr lang="pl-PL" dirty="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a:p>
            <a:pPr>
              <a:spcAft>
                <a:spcPts val="600"/>
              </a:spcAft>
              <a:buClr>
                <a:srgbClr val="008080"/>
              </a:buClr>
            </a:pPr>
            <a:endParaRPr lang="en-GB" altLang="en-US" dirty="0">
              <a:latin typeface="Arial" panose="020B0604020202020204" pitchFamily="34" charset="0"/>
              <a:cs typeface="Arial" panose="020B0604020202020204" pitchFamily="34" charset="0"/>
            </a:endParaRPr>
          </a:p>
          <a:p>
            <a:pPr>
              <a:spcAft>
                <a:spcPts val="600"/>
              </a:spcAft>
              <a:buClr>
                <a:srgbClr val="008080"/>
              </a:buClr>
            </a:pPr>
            <a:r>
              <a:rPr lang="pl-PL" altLang="en-US" dirty="0">
                <a:latin typeface="Arial" panose="020B0604020202020204" pitchFamily="34" charset="0"/>
                <a:cs typeface="Arial" panose="020B0604020202020204" pitchFamily="34" charset="0"/>
              </a:rPr>
              <a:t>Handlowcy nie będą móc korzystać z </a:t>
            </a:r>
            <a:r>
              <a:rPr lang="pl-PL" altLang="en-US" dirty="0"/>
              <a:t>przejściowych uproszczonych procedur, jeżeli:</a:t>
            </a:r>
            <a:endParaRPr lang="en-GB" altLang="en-US" dirty="0">
              <a:latin typeface="Arial" panose="020B0604020202020204" pitchFamily="34" charset="0"/>
              <a:cs typeface="Arial" panose="020B0604020202020204" pitchFamily="34" charset="0"/>
            </a:endParaRPr>
          </a:p>
          <a:p>
            <a:pPr marL="742950" lvl="1" indent="-285750">
              <a:spcAft>
                <a:spcPts val="1200"/>
              </a:spcAft>
              <a:buClr>
                <a:srgbClr val="008080"/>
              </a:buClr>
              <a:buFont typeface="Arial" panose="020B0604020202020204" pitchFamily="34" charset="0"/>
              <a:buChar char="•"/>
            </a:pPr>
            <a:r>
              <a:rPr lang="pl-PL" altLang="en-US" dirty="0">
                <a:latin typeface="Arial" panose="020B0604020202020204" pitchFamily="34" charset="0"/>
                <a:cs typeface="Arial" panose="020B0604020202020204" pitchFamily="34" charset="0"/>
              </a:rPr>
              <a:t>są pośrednikiem lub działają na rzecz innej osoby,</a:t>
            </a:r>
            <a:endParaRPr lang="en-GB" altLang="en-US" dirty="0">
              <a:latin typeface="Arial" panose="020B0604020202020204" pitchFamily="34" charset="0"/>
              <a:cs typeface="Arial" panose="020B0604020202020204" pitchFamily="34" charset="0"/>
            </a:endParaRPr>
          </a:p>
          <a:p>
            <a:pPr marL="742950" lvl="1" indent="-285750">
              <a:spcAft>
                <a:spcPts val="1200"/>
              </a:spcAft>
              <a:buClr>
                <a:srgbClr val="008080"/>
              </a:buClr>
              <a:buFont typeface="Arial" panose="020B0604020202020204" pitchFamily="34" charset="0"/>
              <a:buChar char="•"/>
            </a:pPr>
            <a:r>
              <a:rPr lang="pl-PL" altLang="en-US" dirty="0">
                <a:latin typeface="Arial" panose="020B0604020202020204" pitchFamily="34" charset="0"/>
                <a:cs typeface="Arial" panose="020B0604020202020204" pitchFamily="34" charset="0"/>
              </a:rPr>
              <a:t>dopuścili się naruszenia przepisów,</a:t>
            </a:r>
            <a:endParaRPr lang="en-GB" altLang="en-US" dirty="0">
              <a:latin typeface="Arial" panose="020B0604020202020204" pitchFamily="34" charset="0"/>
              <a:cs typeface="Arial" panose="020B0604020202020204" pitchFamily="34" charset="0"/>
            </a:endParaRPr>
          </a:p>
          <a:p>
            <a:pPr marL="742950" lvl="1" indent="-285750">
              <a:spcAft>
                <a:spcPts val="1200"/>
              </a:spcAft>
              <a:buClr>
                <a:srgbClr val="008080"/>
              </a:buClr>
              <a:buFont typeface="Arial" panose="020B0604020202020204" pitchFamily="34" charset="0"/>
              <a:buChar char="•"/>
            </a:pPr>
            <a:r>
              <a:rPr lang="pl-PL" altLang="en-US" dirty="0">
                <a:latin typeface="Arial" panose="020B0604020202020204" pitchFamily="34" charset="0"/>
                <a:cs typeface="Arial" panose="020B0604020202020204" pitchFamily="34" charset="0"/>
              </a:rPr>
              <a:t>importują towary spoza UE,</a:t>
            </a:r>
            <a:endParaRPr lang="en-GB" altLang="en-US" dirty="0">
              <a:latin typeface="Arial" panose="020B0604020202020204" pitchFamily="34" charset="0"/>
              <a:cs typeface="Arial" panose="020B0604020202020204" pitchFamily="34" charset="0"/>
            </a:endParaRPr>
          </a:p>
          <a:p>
            <a:pPr marL="742950" lvl="1" indent="-285750">
              <a:spcAft>
                <a:spcPts val="1200"/>
              </a:spcAft>
              <a:buClr>
                <a:srgbClr val="008080"/>
              </a:buClr>
              <a:buFont typeface="Arial" panose="020B0604020202020204" pitchFamily="34" charset="0"/>
              <a:buChar char="•"/>
            </a:pPr>
            <a:r>
              <a:rPr lang="pl-PL" altLang="en-US" dirty="0">
                <a:latin typeface="Arial" panose="020B0604020202020204" pitchFamily="34" charset="0"/>
                <a:cs typeface="Arial" panose="020B0604020202020204" pitchFamily="34" charset="0"/>
              </a:rPr>
              <a:t>towary są objęte specjalną procedurą celną.</a:t>
            </a:r>
            <a:endParaRPr lang="en-GB" altLang="en-US" dirty="0">
              <a:latin typeface="Arial" panose="020B0604020202020204" pitchFamily="34" charset="0"/>
              <a:cs typeface="Arial" panose="020B0604020202020204" pitchFamily="34" charset="0"/>
            </a:endParaRPr>
          </a:p>
          <a:p>
            <a:pPr marL="742950" lvl="1" indent="-285750">
              <a:spcAft>
                <a:spcPts val="600"/>
              </a:spcAft>
              <a:buClr>
                <a:srgbClr val="008080"/>
              </a:buClr>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a:spcAft>
                <a:spcPts val="600"/>
              </a:spcAft>
              <a:buClr>
                <a:srgbClr val="008080"/>
              </a:buClr>
            </a:pPr>
            <a:endParaRPr lang="en-GB" alt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33932FC1-F83D-4223-BCC6-34681F250449}" type="slidenum">
              <a:rPr lang="en-US" smtClean="0"/>
              <a:pPr/>
              <a:t>14</a:t>
            </a:fld>
            <a:endParaRPr lang="en-US" dirty="0"/>
          </a:p>
        </p:txBody>
      </p:sp>
    </p:spTree>
    <p:extLst>
      <p:ext uri="{BB962C8B-B14F-4D97-AF65-F5344CB8AC3E}">
        <p14:creationId xmlns:p14="http://schemas.microsoft.com/office/powerpoint/2010/main" val="2962930174"/>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Taryfa celna</a:t>
            </a:r>
            <a:endParaRPr lang="en-GB" dirty="0"/>
          </a:p>
        </p:txBody>
      </p:sp>
      <p:sp>
        <p:nvSpPr>
          <p:cNvPr id="3" name="Content Placeholder 2"/>
          <p:cNvSpPr>
            <a:spLocks noGrp="1"/>
          </p:cNvSpPr>
          <p:nvPr>
            <p:ph idx="1"/>
          </p:nvPr>
        </p:nvSpPr>
        <p:spPr>
          <a:xfrm>
            <a:off x="610263" y="1308100"/>
            <a:ext cx="10972800" cy="4267201"/>
          </a:xfrm>
        </p:spPr>
        <p:txBody>
          <a:bodyPr/>
          <a:lstStyle/>
          <a:p>
            <a:pPr lvl="0"/>
            <a:r>
              <a:rPr lang="en-GB" dirty="0"/>
              <a:t>UK </a:t>
            </a:r>
            <a:r>
              <a:rPr lang="pl-PL" dirty="0"/>
              <a:t>wdroży tymczasową taryfę celną</a:t>
            </a:r>
            <a:r>
              <a:rPr lang="en-GB" dirty="0"/>
              <a:t>. </a:t>
            </a:r>
            <a:r>
              <a:rPr lang="pl-PL" dirty="0"/>
              <a:t>Będzie ona obowiązywać przez okres do 12 miesięcy, w trakcie którego będą prowadzone wszechstronne konsultacje.</a:t>
            </a:r>
            <a:endParaRPr lang="en-GB" dirty="0"/>
          </a:p>
          <a:p>
            <a:pPr lvl="0"/>
            <a:endParaRPr lang="en-GB" dirty="0"/>
          </a:p>
          <a:p>
            <a:pPr lvl="0"/>
            <a:r>
              <a:rPr lang="pl-PL" dirty="0"/>
              <a:t>Celem wprowadzenia tymczasowej taryfy celnej jest zminimalizowanie kosztów  dla przedsiębiorstw i zapobieżenie wzrostowi cen dla konsumentów</a:t>
            </a:r>
            <a:r>
              <a:rPr lang="en-GB" dirty="0"/>
              <a:t>,</a:t>
            </a:r>
            <a:r>
              <a:rPr lang="pl-PL" dirty="0"/>
              <a:t> a także wsparcie producentów w UK.</a:t>
            </a:r>
            <a:endParaRPr lang="en-GB" dirty="0"/>
          </a:p>
          <a:p>
            <a:pPr lvl="0"/>
            <a:endParaRPr lang="en-GB" dirty="0"/>
          </a:p>
          <a:p>
            <a:pPr lvl="0"/>
            <a:r>
              <a:rPr lang="pl-PL" dirty="0"/>
              <a:t>Zgodnie z tymczasową taryfą celną większość towarów importowanych do UK będzie zwolniona z cła.</a:t>
            </a:r>
            <a:endParaRPr lang="en-GB" dirty="0"/>
          </a:p>
          <a:p>
            <a:pPr marL="0" indent="0">
              <a:buNone/>
            </a:pPr>
            <a:r>
              <a:rPr lang="en-GB" dirty="0"/>
              <a:t> </a:t>
            </a:r>
          </a:p>
          <a:p>
            <a:pPr lvl="0"/>
            <a:r>
              <a:rPr lang="pl-PL" dirty="0"/>
              <a:t>Taryfa celna zostanie utrzymana w określonych sektorach, żeby zapewnić wsparcie dla najbardziej wrażliwych branż sektora rolnego</a:t>
            </a:r>
            <a:r>
              <a:rPr lang="en-GB" dirty="0"/>
              <a:t>,</a:t>
            </a:r>
            <a:r>
              <a:rPr lang="pl-PL" dirty="0"/>
              <a:t> sektora samochodowego</a:t>
            </a:r>
            <a:r>
              <a:rPr lang="en-GB" dirty="0"/>
              <a:t>,</a:t>
            </a:r>
            <a:r>
              <a:rPr lang="pl-PL" dirty="0"/>
              <a:t> branż narażonych na nieuczciwe praktyki konkurencji na świecie</a:t>
            </a:r>
            <a:r>
              <a:rPr lang="en-GB" dirty="0"/>
              <a:t>, </a:t>
            </a:r>
            <a:r>
              <a:rPr lang="pl-PL" dirty="0"/>
              <a:t>a także w celu utrzymania naszych zobowiązań względem krajów rozwijających się.</a:t>
            </a:r>
            <a:endParaRPr lang="en-GB" dirty="0"/>
          </a:p>
          <a:p>
            <a:pPr marL="742950" lvl="1" indent="-285750">
              <a:spcAft>
                <a:spcPts val="600"/>
              </a:spcAft>
              <a:buClr>
                <a:srgbClr val="008080"/>
              </a:buClr>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a:spcAft>
                <a:spcPts val="600"/>
              </a:spcAft>
              <a:buClr>
                <a:srgbClr val="008080"/>
              </a:buClr>
            </a:pPr>
            <a:endParaRPr lang="en-GB" alt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33932FC1-F83D-4223-BCC6-34681F250449}" type="slidenum">
              <a:rPr lang="en-US" smtClean="0"/>
              <a:pPr/>
              <a:t>15</a:t>
            </a:fld>
            <a:endParaRPr lang="en-US" dirty="0"/>
          </a:p>
        </p:txBody>
      </p:sp>
    </p:spTree>
    <p:extLst>
      <p:ext uri="{BB962C8B-B14F-4D97-AF65-F5344CB8AC3E}">
        <p14:creationId xmlns:p14="http://schemas.microsoft.com/office/powerpoint/2010/main" val="2216178562"/>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Tranzyt i konwencja o wspólnej procedurze tranzytowej</a:t>
            </a:r>
          </a:p>
        </p:txBody>
      </p:sp>
      <p:sp>
        <p:nvSpPr>
          <p:cNvPr id="3" name="Content Placeholder 2"/>
          <p:cNvSpPr>
            <a:spLocks noGrp="1"/>
          </p:cNvSpPr>
          <p:nvPr>
            <p:ph idx="1"/>
          </p:nvPr>
        </p:nvSpPr>
        <p:spPr/>
        <p:txBody>
          <a:bodyPr/>
          <a:lstStyle/>
          <a:p>
            <a:pPr>
              <a:lnSpc>
                <a:spcPct val="100000"/>
              </a:lnSpc>
              <a:spcAft>
                <a:spcPts val="1200"/>
              </a:spcAft>
            </a:pPr>
            <a:r>
              <a:rPr lang="pl-PL" dirty="0"/>
              <a:t>Konwencja o wspólnej procedurze tranzytowej ułatwia przepływ towarów między granicami państw członkowskich, ustanawiając jedynie wymóg złożenia deklaracji celnych i zapłaty ceł po dostarczeniu towarów na miejsce przeznaczenia.</a:t>
            </a:r>
            <a:endParaRPr lang="en-GB" dirty="0"/>
          </a:p>
          <a:p>
            <a:pPr>
              <a:lnSpc>
                <a:spcPct val="100000"/>
              </a:lnSpc>
              <a:spcAft>
                <a:spcPts val="1200"/>
              </a:spcAft>
            </a:pPr>
            <a:r>
              <a:rPr lang="en-GB" dirty="0"/>
              <a:t>UK </a:t>
            </a:r>
            <a:r>
              <a:rPr lang="pl-PL" dirty="0"/>
              <a:t>jest stroną konwencji i pozostanie nią po wyjściu z UE.</a:t>
            </a:r>
            <a:endParaRPr lang="en-GB" dirty="0"/>
          </a:p>
          <a:p>
            <a:pPr>
              <a:lnSpc>
                <a:spcPct val="100000"/>
              </a:lnSpc>
              <a:spcAft>
                <a:spcPts val="1200"/>
              </a:spcAft>
            </a:pPr>
            <a:r>
              <a:rPr lang="pl-PL" dirty="0"/>
              <a:t>Handlowców będą obowiązywać zbliżone wymogi jak obecnie, przy czym będą dodatkowo zobowiązani do </a:t>
            </a:r>
            <a:r>
              <a:rPr lang="pl-PL" b="1" dirty="0"/>
              <a:t>zeskanowania tranzytowego dokumentu towarzyszącego </a:t>
            </a:r>
            <a:r>
              <a:rPr lang="pl-PL" dirty="0"/>
              <a:t>w chwili przekroczenia granicy UK</a:t>
            </a:r>
            <a:r>
              <a:rPr lang="en-GB" dirty="0"/>
              <a:t> (</a:t>
            </a:r>
            <a:r>
              <a:rPr lang="pl-PL" dirty="0"/>
              <a:t>lub UE w przypadku eksportu</a:t>
            </a:r>
            <a:r>
              <a:rPr lang="en-GB" dirty="0"/>
              <a:t>)</a:t>
            </a:r>
            <a:r>
              <a:rPr lang="pl-PL" dirty="0"/>
              <a:t>.</a:t>
            </a:r>
            <a:endParaRPr lang="en-GB" dirty="0"/>
          </a:p>
          <a:p>
            <a:pPr>
              <a:lnSpc>
                <a:spcPct val="100000"/>
              </a:lnSpc>
              <a:spcAft>
                <a:spcPts val="1200"/>
              </a:spcAft>
            </a:pPr>
            <a:endParaRPr lang="en-GB" dirty="0"/>
          </a:p>
        </p:txBody>
      </p:sp>
    </p:spTree>
    <p:extLst>
      <p:ext uri="{BB962C8B-B14F-4D97-AF65-F5344CB8AC3E}">
        <p14:creationId xmlns:p14="http://schemas.microsoft.com/office/powerpoint/2010/main" val="2091154057"/>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6250"/>
            <a:ext cx="11247040" cy="831850"/>
          </a:xfrm>
        </p:spPr>
        <p:txBody>
          <a:bodyPr/>
          <a:lstStyle/>
          <a:p>
            <a:r>
              <a:rPr lang="pl-PL" dirty="0"/>
              <a:t>Tranzyt i konwencja o wspólnej procedurze tranzytowej</a:t>
            </a:r>
            <a:endParaRPr lang="en-GB" dirty="0"/>
          </a:p>
        </p:txBody>
      </p:sp>
      <p:sp>
        <p:nvSpPr>
          <p:cNvPr id="3" name="Content Placeholder 2"/>
          <p:cNvSpPr>
            <a:spLocks noGrp="1"/>
          </p:cNvSpPr>
          <p:nvPr>
            <p:ph idx="1"/>
          </p:nvPr>
        </p:nvSpPr>
        <p:spPr>
          <a:xfrm>
            <a:off x="610263" y="1308100"/>
            <a:ext cx="10972800" cy="4267201"/>
          </a:xfrm>
        </p:spPr>
        <p:txBody>
          <a:bodyPr/>
          <a:lstStyle/>
          <a:p>
            <a:r>
              <a:rPr lang="pl-PL" sz="2000" dirty="0">
                <a:latin typeface="Arial" panose="020B0604020202020204" pitchFamily="34" charset="0"/>
                <a:cs typeface="Arial" panose="020B0604020202020204" pitchFamily="34" charset="0"/>
              </a:rPr>
              <a:t>Zgodnie z konwencją o wspólnej procedurze tranzytowej wyróżnia się 3 różne funkcje celne w transakcjach towarowych: </a:t>
            </a:r>
            <a:endParaRPr lang="en-GB" sz="2000" dirty="0">
              <a:latin typeface="Arial" panose="020B0604020202020204" pitchFamily="34" charset="0"/>
              <a:cs typeface="Arial" panose="020B0604020202020204" pitchFamily="34" charset="0"/>
            </a:endParaRPr>
          </a:p>
          <a:p>
            <a:pPr marL="555750" lvl="1" indent="-285750"/>
            <a:r>
              <a:rPr lang="pl-PL" sz="2000" dirty="0">
                <a:latin typeface="Arial" panose="020B0604020202020204" pitchFamily="34" charset="0"/>
                <a:cs typeface="Arial" panose="020B0604020202020204" pitchFamily="34" charset="0"/>
              </a:rPr>
              <a:t>urząd wyprowadzenia, </a:t>
            </a:r>
            <a:endParaRPr lang="en-GB" sz="2000" dirty="0">
              <a:latin typeface="Arial" panose="020B0604020202020204" pitchFamily="34" charset="0"/>
              <a:cs typeface="Arial" panose="020B0604020202020204" pitchFamily="34" charset="0"/>
            </a:endParaRPr>
          </a:p>
          <a:p>
            <a:pPr marL="555750" lvl="1" indent="-285750"/>
            <a:r>
              <a:rPr lang="pl-PL" sz="2000" dirty="0">
                <a:latin typeface="Arial" panose="020B0604020202020204" pitchFamily="34" charset="0"/>
                <a:cs typeface="Arial" panose="020B0604020202020204" pitchFamily="34" charset="0"/>
              </a:rPr>
              <a:t>urząd tranzytowy,</a:t>
            </a:r>
            <a:endParaRPr lang="en-GB" sz="2000" dirty="0">
              <a:latin typeface="Arial" panose="020B0604020202020204" pitchFamily="34" charset="0"/>
              <a:cs typeface="Arial" panose="020B0604020202020204" pitchFamily="34" charset="0"/>
            </a:endParaRPr>
          </a:p>
          <a:p>
            <a:pPr marL="555750" lvl="1" indent="-285750"/>
            <a:r>
              <a:rPr lang="pl-PL" sz="2000" dirty="0">
                <a:latin typeface="Arial" panose="020B0604020202020204" pitchFamily="34" charset="0"/>
                <a:cs typeface="Arial" panose="020B0604020202020204" pitchFamily="34" charset="0"/>
              </a:rPr>
              <a:t>urząd przeznaczenia.</a:t>
            </a:r>
            <a:endParaRPr lang="en-GB" sz="2000" dirty="0">
              <a:latin typeface="Arial" panose="020B0604020202020204" pitchFamily="34" charset="0"/>
              <a:cs typeface="Arial" panose="020B0604020202020204" pitchFamily="34" charset="0"/>
            </a:endParaRPr>
          </a:p>
          <a:p>
            <a:pPr marL="285750" indent="-285750"/>
            <a:endParaRPr lang="en-GB" sz="2000" dirty="0">
              <a:latin typeface="Arial" panose="020B0604020202020204" pitchFamily="34" charset="0"/>
              <a:cs typeface="Arial" panose="020B0604020202020204" pitchFamily="34" charset="0"/>
            </a:endParaRPr>
          </a:p>
          <a:p>
            <a:pPr algn="just"/>
            <a:r>
              <a:rPr lang="pl-PL" sz="2000" dirty="0">
                <a:latin typeface="Arial" panose="020B0604020202020204" pitchFamily="34" charset="0"/>
                <a:cs typeface="Arial" panose="020B0604020202020204" pitchFamily="34" charset="0"/>
              </a:rPr>
              <a:t>Funkcje urzędu wyprowadzenia i przeznaczenia może pełnić urząd celny lub zatwierdzona jednostka w uproszczonej procedurze </a:t>
            </a:r>
            <a:r>
              <a:rPr lang="en-GB" sz="2000" dirty="0">
                <a:latin typeface="Arial" panose="020B0604020202020204" pitchFamily="34" charset="0"/>
                <a:cs typeface="Arial" panose="020B0604020202020204" pitchFamily="34" charset="0"/>
              </a:rPr>
              <a:t>(</a:t>
            </a:r>
            <a:r>
              <a:rPr lang="pl-PL" sz="2000" dirty="0">
                <a:latin typeface="Arial" panose="020B0604020202020204" pitchFamily="34" charset="0"/>
                <a:cs typeface="Arial" panose="020B0604020202020204" pitchFamily="34" charset="0"/>
              </a:rPr>
              <a:t>zwani „upoważnionym nadawcą/odbiorcą”</a:t>
            </a:r>
            <a:r>
              <a:rPr lang="en-GB" sz="2000" dirty="0">
                <a:latin typeface="Arial" panose="020B0604020202020204" pitchFamily="34" charset="0"/>
                <a:cs typeface="Arial" panose="020B0604020202020204" pitchFamily="34" charset="0"/>
              </a:rPr>
              <a:t>).</a:t>
            </a:r>
          </a:p>
          <a:p>
            <a:pPr algn="just"/>
            <a:endParaRPr lang="en-GB" sz="2000" dirty="0">
              <a:latin typeface="Arail"/>
            </a:endParaRPr>
          </a:p>
          <a:p>
            <a:pPr algn="just"/>
            <a:r>
              <a:rPr lang="pl-PL" sz="2000" dirty="0">
                <a:latin typeface="Arial" panose="020B0604020202020204" pitchFamily="34" charset="0"/>
                <a:cs typeface="Arial" panose="020B0604020202020204" pitchFamily="34" charset="0"/>
              </a:rPr>
              <a:t>Funkcje urzędu tranzytowego stanowią obowiązek stron konwencji i musi je pełnić urząd celny przy wejściu na nowy obszar celny</a:t>
            </a:r>
            <a:r>
              <a:rPr lang="en-GB" sz="2000" dirty="0">
                <a:latin typeface="Arial" panose="020B0604020202020204" pitchFamily="34" charset="0"/>
                <a:cs typeface="Arial" panose="020B0604020202020204" pitchFamily="34" charset="0"/>
              </a:rPr>
              <a:t>. </a:t>
            </a:r>
          </a:p>
          <a:p>
            <a:pPr algn="just"/>
            <a:endParaRPr lang="en-GB" sz="2000" dirty="0">
              <a:latin typeface="Arail"/>
            </a:endParaRPr>
          </a:p>
          <a:p>
            <a:pPr algn="just"/>
            <a:r>
              <a:rPr lang="pl-PL" sz="2000" dirty="0">
                <a:latin typeface="Arial" panose="020B0604020202020204" pitchFamily="34" charset="0"/>
                <a:cs typeface="Arial" panose="020B0604020202020204" pitchFamily="34" charset="0"/>
              </a:rPr>
              <a:t>Ponieważ urząd tranzytowy jest punktem kontroli objętym gwarancją, konwencja określa szereg szczegółowych wymogów w tym zakresie</a:t>
            </a:r>
            <a:r>
              <a:rPr lang="en-GB" sz="2000" dirty="0">
                <a:latin typeface="Arial" panose="020B0604020202020204" pitchFamily="34" charset="0"/>
                <a:cs typeface="Arial" panose="020B0604020202020204" pitchFamily="34" charset="0"/>
              </a:rPr>
              <a:t>.</a:t>
            </a:r>
          </a:p>
          <a:p>
            <a:pPr>
              <a:lnSpc>
                <a:spcPct val="100000"/>
              </a:lnSpc>
              <a:spcAft>
                <a:spcPts val="1200"/>
              </a:spcAft>
            </a:pPr>
            <a:endParaRPr lang="en-GB" dirty="0"/>
          </a:p>
        </p:txBody>
      </p:sp>
    </p:spTree>
    <p:extLst>
      <p:ext uri="{BB962C8B-B14F-4D97-AF65-F5344CB8AC3E}">
        <p14:creationId xmlns:p14="http://schemas.microsoft.com/office/powerpoint/2010/main" val="565279001"/>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ltLang="en-US" dirty="0">
                <a:solidFill>
                  <a:srgbClr val="008D8E"/>
                </a:solidFill>
              </a:rPr>
              <a:t>Gwarancje tranzytowe</a:t>
            </a:r>
            <a:r>
              <a:rPr lang="en-GB" altLang="en-US" dirty="0">
                <a:solidFill>
                  <a:srgbClr val="008D8E"/>
                </a:solidFill>
              </a:rPr>
              <a:t> – </a:t>
            </a:r>
            <a:r>
              <a:rPr lang="pl-PL" altLang="en-US" dirty="0">
                <a:solidFill>
                  <a:srgbClr val="008D8E"/>
                </a:solidFill>
              </a:rPr>
              <a:t>dzień 1</a:t>
            </a:r>
            <a:br>
              <a:rPr lang="en-GB" altLang="en-US" dirty="0">
                <a:solidFill>
                  <a:srgbClr val="008D8E"/>
                </a:solidFill>
              </a:rPr>
            </a:br>
            <a:endParaRPr lang="en-GB" dirty="0"/>
          </a:p>
        </p:txBody>
      </p:sp>
      <p:sp>
        <p:nvSpPr>
          <p:cNvPr id="3" name="Content Placeholder 2"/>
          <p:cNvSpPr>
            <a:spLocks noGrp="1"/>
          </p:cNvSpPr>
          <p:nvPr>
            <p:ph idx="1"/>
          </p:nvPr>
        </p:nvSpPr>
        <p:spPr>
          <a:xfrm>
            <a:off x="584076" y="1556792"/>
            <a:ext cx="10972800" cy="3946525"/>
          </a:xfrm>
        </p:spPr>
        <p:txBody>
          <a:bodyPr/>
          <a:lstStyle/>
          <a:p>
            <a:pPr marL="285750" indent="-285750">
              <a:lnSpc>
                <a:spcPct val="100000"/>
              </a:lnSpc>
              <a:spcAft>
                <a:spcPts val="1200"/>
              </a:spcAft>
              <a:buClr>
                <a:srgbClr val="008080"/>
              </a:buClr>
            </a:pPr>
            <a:r>
              <a:rPr lang="pl-PL" altLang="en-US" dirty="0"/>
              <a:t>Wymogi dotyczące tranzytu określa konwencja o wspólnej procedurze tranzytowej.</a:t>
            </a:r>
            <a:r>
              <a:rPr lang="en-GB" altLang="en-US" dirty="0"/>
              <a:t> </a:t>
            </a:r>
          </a:p>
          <a:p>
            <a:pPr marL="285750" indent="-285750">
              <a:lnSpc>
                <a:spcPct val="100000"/>
              </a:lnSpc>
              <a:spcAft>
                <a:spcPts val="1200"/>
              </a:spcAft>
              <a:buClr>
                <a:srgbClr val="008080"/>
              </a:buClr>
            </a:pPr>
            <a:r>
              <a:rPr lang="pl-PL" altLang="en-US" dirty="0"/>
              <a:t>Generalna gwarancja w celu zabezpieczenia spłaty długów celnych zostanie utrzymana w odniesieniu do szeregu transakcji tranzytowych</a:t>
            </a:r>
            <a:r>
              <a:rPr lang="en-GB" altLang="en-US" dirty="0"/>
              <a:t>, </a:t>
            </a:r>
            <a:r>
              <a:rPr lang="pl-PL" altLang="en-US" dirty="0"/>
              <a:t>ale pojedyncza gwarancja będzie mogła zostać wykorzysta jako zabezpieczenie pojedynczych transakcji.</a:t>
            </a:r>
            <a:endParaRPr lang="en-GB" altLang="en-US" dirty="0"/>
          </a:p>
          <a:p>
            <a:pPr marL="285750" indent="-285750">
              <a:lnSpc>
                <a:spcPct val="100000"/>
              </a:lnSpc>
              <a:spcAft>
                <a:spcPts val="1200"/>
              </a:spcAft>
              <a:buClr>
                <a:srgbClr val="008080"/>
              </a:buClr>
            </a:pPr>
            <a:r>
              <a:rPr lang="pl-PL" altLang="en-US" dirty="0"/>
              <a:t>Pojedyncza gwarancja może obejmować </a:t>
            </a:r>
            <a:r>
              <a:rPr lang="pl-PL" dirty="0"/>
              <a:t>zobowiązanie gwaranta banku lub instytucji finansowej i depozyt pieniężny.</a:t>
            </a:r>
            <a:endParaRPr lang="en-GB" dirty="0"/>
          </a:p>
          <a:p>
            <a:pPr marL="285750" indent="-285750">
              <a:lnSpc>
                <a:spcPct val="100000"/>
              </a:lnSpc>
              <a:spcAft>
                <a:spcPts val="1200"/>
              </a:spcAft>
              <a:buClr>
                <a:srgbClr val="008080"/>
              </a:buClr>
            </a:pPr>
            <a:r>
              <a:rPr lang="pl-PL" altLang="en-US" dirty="0"/>
              <a:t>Kwota gwarancji zależy od obszarów, które przekraczają towary.</a:t>
            </a:r>
            <a:endParaRPr lang="en-GB" altLang="en-US" dirty="0"/>
          </a:p>
          <a:p>
            <a:pPr marL="285750" indent="-285750">
              <a:lnSpc>
                <a:spcPct val="100000"/>
              </a:lnSpc>
              <a:spcAft>
                <a:spcPts val="1200"/>
              </a:spcAft>
              <a:buClr>
                <a:srgbClr val="008080"/>
              </a:buClr>
            </a:pPr>
            <a:r>
              <a:rPr lang="pl-PL" dirty="0"/>
              <a:t>Ustanowienie gwarancji może trwać kilka tygodni, w związku z czym handlowcy powinni skontaktować się możliwie jak najwcześniej ze swoim bankiem lub instytucją ubezpieczeniową.</a:t>
            </a:r>
            <a:endParaRPr lang="en-GB" dirty="0"/>
          </a:p>
          <a:p>
            <a:endParaRPr lang="en-GB" dirty="0"/>
          </a:p>
        </p:txBody>
      </p:sp>
    </p:spTree>
    <p:extLst>
      <p:ext uri="{BB962C8B-B14F-4D97-AF65-F5344CB8AC3E}">
        <p14:creationId xmlns:p14="http://schemas.microsoft.com/office/powerpoint/2010/main" val="988119614"/>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VAT – </a:t>
            </a:r>
            <a:r>
              <a:rPr lang="pl-PL" dirty="0"/>
              <a:t>Co się zmienia</a:t>
            </a:r>
            <a:r>
              <a:rPr lang="en-GB" dirty="0"/>
              <a:t>? </a:t>
            </a:r>
            <a:br>
              <a:rPr lang="en-GB" dirty="0"/>
            </a:br>
            <a:br>
              <a:rPr lang="en-GB" dirty="0"/>
            </a:br>
            <a:endParaRPr lang="en-GB" dirty="0"/>
          </a:p>
        </p:txBody>
      </p:sp>
      <p:sp>
        <p:nvSpPr>
          <p:cNvPr id="11" name="Content Placeholder 10"/>
          <p:cNvSpPr>
            <a:spLocks noGrp="1"/>
          </p:cNvSpPr>
          <p:nvPr>
            <p:ph idx="1"/>
          </p:nvPr>
        </p:nvSpPr>
        <p:spPr>
          <a:xfrm>
            <a:off x="623888" y="2460625"/>
            <a:ext cx="10972800" cy="3946525"/>
          </a:xfrm>
        </p:spPr>
        <p:txBody>
          <a:bodyPr/>
          <a:lstStyle/>
          <a:p>
            <a:pPr>
              <a:lnSpc>
                <a:spcPct val="100000"/>
              </a:lnSpc>
            </a:pPr>
            <a:endParaRPr lang="en-GB" sz="2500" dirty="0"/>
          </a:p>
          <a:p>
            <a:pPr>
              <a:lnSpc>
                <a:spcPct val="100000"/>
              </a:lnSpc>
              <a:spcAft>
                <a:spcPts val="1200"/>
              </a:spcAft>
            </a:pPr>
            <a:r>
              <a:rPr lang="pl-PL" dirty="0"/>
              <a:t>Przedsiębiorstwa nie będą musiały rejestrować się na potrzeby mechanizmu odroczonej płatności podatku VAT</a:t>
            </a:r>
            <a:r>
              <a:rPr lang="en-GB" dirty="0"/>
              <a:t>. </a:t>
            </a:r>
            <a:r>
              <a:rPr lang="pl-PL" dirty="0"/>
              <a:t>Dokonają po prostu odpowiedniego wpisu i podadzą numer rejestracyjny VAT na deklaracji celnej.</a:t>
            </a:r>
            <a:endParaRPr lang="en-GB" dirty="0"/>
          </a:p>
          <a:p>
            <a:pPr>
              <a:lnSpc>
                <a:spcPct val="100000"/>
              </a:lnSpc>
              <a:spcAft>
                <a:spcPts val="1200"/>
              </a:spcAft>
            </a:pPr>
            <a:r>
              <a:rPr lang="pl-PL" dirty="0"/>
              <a:t>Miesięczne zestawienie internetowe będzie zawierać informacje o odroczeniu zapłaty podatku VAT</a:t>
            </a:r>
            <a:r>
              <a:rPr lang="en-GB" dirty="0"/>
              <a:t>. </a:t>
            </a:r>
            <a:r>
              <a:rPr lang="pl-PL" dirty="0"/>
              <a:t>Będzie stanowić podstawę do zadeklarowania/ubiegania się o zwrot VAT z tytułu importu w ramach rozliczenia VAT.</a:t>
            </a:r>
            <a:endParaRPr lang="en-GB" dirty="0"/>
          </a:p>
          <a:p>
            <a:pPr>
              <a:lnSpc>
                <a:spcPct val="100000"/>
              </a:lnSpc>
              <a:spcAft>
                <a:spcPts val="1200"/>
              </a:spcAft>
            </a:pPr>
            <a:r>
              <a:rPr lang="pl-PL" dirty="0"/>
              <a:t>Mechanizm odroczonej zapłaty podatku VAT nie będzie mieć zastosowania do wysyłek o wartości 135 funtów brytyjskich lub niższej.</a:t>
            </a:r>
            <a:endParaRPr lang="en-GB" dirty="0"/>
          </a:p>
          <a:p>
            <a:pPr>
              <a:lnSpc>
                <a:spcPct val="100000"/>
              </a:lnSpc>
              <a:spcAft>
                <a:spcPts val="1200"/>
              </a:spcAft>
            </a:pPr>
            <a:r>
              <a:rPr lang="pl-PL" dirty="0"/>
              <a:t>Z mechanizmu odroczonej zapłaty podatku VAT nie będą mogły korzystać przedsiębiorstwa niezarejestrowane jako podatnicy VAT.</a:t>
            </a:r>
            <a:r>
              <a:rPr lang="en-GB" dirty="0"/>
              <a:t> </a:t>
            </a:r>
          </a:p>
          <a:p>
            <a:endParaRPr lang="en-GB" dirty="0"/>
          </a:p>
        </p:txBody>
      </p:sp>
      <p:sp>
        <p:nvSpPr>
          <p:cNvPr id="4" name="Slide Number Placeholder 3"/>
          <p:cNvSpPr>
            <a:spLocks noGrp="1"/>
          </p:cNvSpPr>
          <p:nvPr>
            <p:ph type="sldNum" sz="quarter" idx="10"/>
          </p:nvPr>
        </p:nvSpPr>
        <p:spPr/>
        <p:txBody>
          <a:bodyPr/>
          <a:lstStyle/>
          <a:p>
            <a:fld id="{33932FC1-F83D-4223-BCC6-34681F250449}" type="slidenum">
              <a:rPr lang="en-US" smtClean="0"/>
              <a:pPr/>
              <a:t>19</a:t>
            </a:fld>
            <a:endParaRPr lang="en-US" dirty="0"/>
          </a:p>
        </p:txBody>
      </p:sp>
      <p:sp>
        <p:nvSpPr>
          <p:cNvPr id="9" name="AutoShape 2" descr="Image result for VAT"/>
          <p:cNvSpPr>
            <a:spLocks noChangeAspect="1" noChangeArrowheads="1"/>
          </p:cNvSpPr>
          <p:nvPr/>
        </p:nvSpPr>
        <p:spPr bwMode="auto">
          <a:xfrm>
            <a:off x="635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TextBox 5"/>
          <p:cNvSpPr txBox="1"/>
          <p:nvPr/>
        </p:nvSpPr>
        <p:spPr>
          <a:xfrm>
            <a:off x="609600" y="1628800"/>
            <a:ext cx="10972800" cy="1200329"/>
          </a:xfrm>
          <a:prstGeom prst="rect">
            <a:avLst/>
          </a:prstGeom>
          <a:solidFill>
            <a:schemeClr val="accent4"/>
          </a:solidFill>
        </p:spPr>
        <p:txBody>
          <a:bodyPr wrap="square" rtlCol="0">
            <a:spAutoFit/>
          </a:bodyPr>
          <a:lstStyle/>
          <a:p>
            <a:pPr marL="342900" indent="-342900">
              <a:buFont typeface="Wingdings" panose="05000000000000000000" pitchFamily="2" charset="2"/>
              <a:buChar char="v"/>
            </a:pPr>
            <a:r>
              <a:rPr lang="pl-PL" b="1" dirty="0">
                <a:solidFill>
                  <a:schemeClr val="bg1"/>
                </a:solidFill>
              </a:rPr>
              <a:t>W przypadku braku umowy zostanie wprowadzony mechanizm odroczonej zapłaty podatku VAT z tytułu importu towarów z UE i pozostałych krajów świata.</a:t>
            </a:r>
            <a:endParaRPr lang="en-GB" b="1" dirty="0">
              <a:solidFill>
                <a:schemeClr val="bg1"/>
              </a:solidFill>
            </a:endParaRPr>
          </a:p>
        </p:txBody>
      </p:sp>
    </p:spTree>
    <p:extLst>
      <p:ext uri="{BB962C8B-B14F-4D97-AF65-F5344CB8AC3E}">
        <p14:creationId xmlns:p14="http://schemas.microsoft.com/office/powerpoint/2010/main" val="500202237"/>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4624"/>
            <a:ext cx="10972800" cy="831850"/>
          </a:xfrm>
        </p:spPr>
        <p:txBody>
          <a:bodyPr/>
          <a:lstStyle/>
          <a:p>
            <a:r>
              <a:rPr lang="pl-PL" dirty="0"/>
              <a:t>Deklaracje celne</a:t>
            </a:r>
            <a:endParaRPr lang="en-GB" dirty="0"/>
          </a:p>
        </p:txBody>
      </p:sp>
      <p:sp>
        <p:nvSpPr>
          <p:cNvPr id="3" name="Content Placeholder 2"/>
          <p:cNvSpPr>
            <a:spLocks noGrp="1"/>
          </p:cNvSpPr>
          <p:nvPr>
            <p:ph idx="1"/>
          </p:nvPr>
        </p:nvSpPr>
        <p:spPr>
          <a:xfrm>
            <a:off x="610263" y="693118"/>
            <a:ext cx="10972800" cy="5400600"/>
          </a:xfrm>
        </p:spPr>
        <p:txBody>
          <a:bodyPr/>
          <a:lstStyle/>
          <a:p>
            <a:pPr lvl="0">
              <a:lnSpc>
                <a:spcPct val="100000"/>
              </a:lnSpc>
              <a:spcAft>
                <a:spcPts val="1200"/>
              </a:spcAft>
            </a:pPr>
            <a:r>
              <a:rPr lang="pl-PL" dirty="0"/>
              <a:t>Obecnie obowiązuje wolny przepływ towarów między Zjednoczonym Królestwem (UK) i UE.</a:t>
            </a:r>
            <a:endParaRPr lang="en-GB" dirty="0"/>
          </a:p>
          <a:p>
            <a:pPr lvl="0">
              <a:lnSpc>
                <a:spcPct val="100000"/>
              </a:lnSpc>
              <a:spcAft>
                <a:spcPts val="1200"/>
              </a:spcAft>
            </a:pPr>
            <a:r>
              <a:rPr lang="pl-PL" dirty="0"/>
              <a:t>W przypadku wyjścia UK z UE bez umowy importerów i eksporterów towarów z i do UE będą obowiązywać nowe zasady i nowe deklaracje celne w handlu między UK i UE.</a:t>
            </a:r>
            <a:endParaRPr lang="en-GB" dirty="0"/>
          </a:p>
          <a:p>
            <a:pPr>
              <a:lnSpc>
                <a:spcPct val="100000"/>
              </a:lnSpc>
            </a:pPr>
            <a:r>
              <a:rPr lang="pl-PL" dirty="0"/>
              <a:t>Przedsiębiorcy będą musieli wybrać jeden ze sposobów składania deklaracji</a:t>
            </a:r>
            <a:r>
              <a:rPr lang="en-GB" dirty="0"/>
              <a:t>:</a:t>
            </a:r>
          </a:p>
          <a:p>
            <a:pPr>
              <a:lnSpc>
                <a:spcPct val="100000"/>
              </a:lnSpc>
              <a:spcAft>
                <a:spcPts val="1200"/>
              </a:spcAft>
            </a:pPr>
            <a:endParaRPr lang="en-GB" dirty="0"/>
          </a:p>
          <a:p>
            <a:pPr>
              <a:lnSpc>
                <a:spcPct val="100000"/>
              </a:lnSpc>
              <a:spcAft>
                <a:spcPts val="1200"/>
              </a:spcAft>
            </a:pPr>
            <a:endParaRPr lang="en-GB" dirty="0"/>
          </a:p>
          <a:p>
            <a:pPr>
              <a:lnSpc>
                <a:spcPct val="100000"/>
              </a:lnSpc>
              <a:spcAft>
                <a:spcPts val="1200"/>
              </a:spcAft>
            </a:pPr>
            <a:endParaRPr lang="en-GB" dirty="0"/>
          </a:p>
          <a:p>
            <a:pPr>
              <a:lnSpc>
                <a:spcPct val="100000"/>
              </a:lnSpc>
              <a:spcAft>
                <a:spcPts val="1200"/>
              </a:spcAft>
            </a:pPr>
            <a:endParaRPr lang="en-GB" dirty="0"/>
          </a:p>
          <a:p>
            <a:pPr>
              <a:lnSpc>
                <a:spcPct val="100000"/>
              </a:lnSpc>
            </a:pPr>
            <a:r>
              <a:rPr lang="en-GB" dirty="0"/>
              <a:t>HMRC </a:t>
            </a:r>
            <a:r>
              <a:rPr lang="pl-PL" dirty="0"/>
              <a:t>podejmuje działania w celu zapewnienia, żeby jak najwięcej przedsiębiorców mogło złożyć deklaracje celne 1. dnia po wyjściu UK z UE.</a:t>
            </a:r>
            <a:endParaRPr lang="en-GB" dirty="0"/>
          </a:p>
        </p:txBody>
      </p:sp>
      <p:grpSp>
        <p:nvGrpSpPr>
          <p:cNvPr id="17" name="Group 16"/>
          <p:cNvGrpSpPr/>
          <p:nvPr/>
        </p:nvGrpSpPr>
        <p:grpSpPr>
          <a:xfrm>
            <a:off x="2063552" y="3284984"/>
            <a:ext cx="8136904" cy="2016224"/>
            <a:chOff x="2063552" y="2886035"/>
            <a:chExt cx="8136904" cy="2320404"/>
          </a:xfrm>
        </p:grpSpPr>
        <p:sp>
          <p:nvSpPr>
            <p:cNvPr id="7" name="Rectangle 6"/>
            <p:cNvSpPr/>
            <p:nvPr/>
          </p:nvSpPr>
          <p:spPr bwMode="auto">
            <a:xfrm>
              <a:off x="2064482" y="2895970"/>
              <a:ext cx="2151564" cy="2304256"/>
            </a:xfrm>
            <a:prstGeom prst="rect">
              <a:avLst/>
            </a:prstGeom>
            <a:solidFill>
              <a:schemeClr val="tx2"/>
            </a:solidFill>
            <a:ln w="9525"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p>
              <a:pPr algn="ctr" eaLnBrk="1" hangingPunct="1"/>
              <a:endParaRPr lang="en-GB">
                <a:latin typeface="Arial" charset="0"/>
                <a:ea typeface="Geneva" charset="0"/>
              </a:endParaRPr>
            </a:p>
          </p:txBody>
        </p:sp>
        <p:pic>
          <p:nvPicPr>
            <p:cNvPr id="6" name="Picture 5"/>
            <p:cNvPicPr>
              <a:picLocks noChangeAspect="1"/>
            </p:cNvPicPr>
            <p:nvPr/>
          </p:nvPicPr>
          <p:blipFill>
            <a:blip r:embed="rId3"/>
            <a:stretch>
              <a:fillRect/>
            </a:stretch>
          </p:blipFill>
          <p:spPr>
            <a:xfrm>
              <a:off x="5013023" y="2889758"/>
              <a:ext cx="2164268" cy="2316681"/>
            </a:xfrm>
            <a:prstGeom prst="rect">
              <a:avLst/>
            </a:prstGeom>
          </p:spPr>
        </p:pic>
        <p:pic>
          <p:nvPicPr>
            <p:cNvPr id="16" name="Picture 15"/>
            <p:cNvPicPr>
              <a:picLocks noChangeAspect="1"/>
            </p:cNvPicPr>
            <p:nvPr/>
          </p:nvPicPr>
          <p:blipFill>
            <a:blip r:embed="rId3"/>
            <a:stretch>
              <a:fillRect/>
            </a:stretch>
          </p:blipFill>
          <p:spPr>
            <a:xfrm>
              <a:off x="7974269" y="2889758"/>
              <a:ext cx="2164268" cy="2316681"/>
            </a:xfrm>
            <a:prstGeom prst="rect">
              <a:avLst/>
            </a:prstGeom>
          </p:spPr>
        </p:pic>
        <p:sp>
          <p:nvSpPr>
            <p:cNvPr id="8" name="TextBox 7"/>
            <p:cNvSpPr txBox="1"/>
            <p:nvPr/>
          </p:nvSpPr>
          <p:spPr>
            <a:xfrm>
              <a:off x="2063552" y="2924944"/>
              <a:ext cx="2232248" cy="833101"/>
            </a:xfrm>
            <a:prstGeom prst="rect">
              <a:avLst/>
            </a:prstGeom>
            <a:noFill/>
          </p:spPr>
          <p:txBody>
            <a:bodyPr wrap="square" rtlCol="0">
              <a:spAutoFit/>
            </a:bodyPr>
            <a:lstStyle/>
            <a:p>
              <a:pPr algn="ctr"/>
              <a:r>
                <a:rPr lang="pl-PL" sz="1800" dirty="0">
                  <a:solidFill>
                    <a:schemeClr val="bg1"/>
                  </a:solidFill>
                </a:rPr>
                <a:t>Wyznaczyć pośrednika</a:t>
              </a:r>
              <a:endParaRPr lang="en-GB" sz="1800" dirty="0">
                <a:solidFill>
                  <a:schemeClr val="bg1"/>
                </a:solidFill>
              </a:endParaRPr>
            </a:p>
          </p:txBody>
        </p:sp>
        <p:sp>
          <p:nvSpPr>
            <p:cNvPr id="10" name="TextBox 9"/>
            <p:cNvSpPr txBox="1"/>
            <p:nvPr/>
          </p:nvSpPr>
          <p:spPr>
            <a:xfrm>
              <a:off x="5015880" y="2886035"/>
              <a:ext cx="2171703" cy="1190145"/>
            </a:xfrm>
            <a:prstGeom prst="rect">
              <a:avLst/>
            </a:prstGeom>
            <a:noFill/>
          </p:spPr>
          <p:txBody>
            <a:bodyPr wrap="square" rtlCol="0">
              <a:spAutoFit/>
            </a:bodyPr>
            <a:lstStyle/>
            <a:p>
              <a:pPr algn="ctr"/>
              <a:r>
                <a:rPr lang="pl-PL" sz="1800" dirty="0">
                  <a:solidFill>
                    <a:schemeClr val="bg1"/>
                  </a:solidFill>
                </a:rPr>
                <a:t>Korzystać ze specjalnego oprogramowania</a:t>
              </a:r>
              <a:endParaRPr lang="en-GB" sz="1800" dirty="0">
                <a:solidFill>
                  <a:schemeClr val="bg1"/>
                </a:solidFill>
              </a:endParaRPr>
            </a:p>
          </p:txBody>
        </p:sp>
        <p:sp>
          <p:nvSpPr>
            <p:cNvPr id="12" name="TextBox 11"/>
            <p:cNvSpPr txBox="1"/>
            <p:nvPr/>
          </p:nvSpPr>
          <p:spPr>
            <a:xfrm>
              <a:off x="7968208" y="2886035"/>
              <a:ext cx="2232248" cy="952116"/>
            </a:xfrm>
            <a:prstGeom prst="rect">
              <a:avLst/>
            </a:prstGeom>
            <a:noFill/>
          </p:spPr>
          <p:txBody>
            <a:bodyPr wrap="square" rtlCol="0">
              <a:spAutoFit/>
            </a:bodyPr>
            <a:lstStyle/>
            <a:p>
              <a:pPr algn="ctr"/>
              <a:r>
                <a:rPr lang="pl-PL" sz="1800" dirty="0">
                  <a:solidFill>
                    <a:schemeClr val="bg1"/>
                  </a:solidFill>
                </a:rPr>
                <a:t>Korzystać z kompletnej obsług</a:t>
              </a:r>
              <a:r>
                <a:rPr lang="pl-PL" dirty="0">
                  <a:solidFill>
                    <a:schemeClr val="bg1"/>
                  </a:solidFill>
                </a:rPr>
                <a:t>i</a:t>
              </a:r>
              <a:endParaRPr lang="en-GB" dirty="0">
                <a:solidFill>
                  <a:schemeClr val="bg1"/>
                </a:solidFill>
              </a:endParaRPr>
            </a:p>
          </p:txBody>
        </p:sp>
        <p:pic>
          <p:nvPicPr>
            <p:cNvPr id="13" name="Picture 12"/>
            <p:cNvPicPr>
              <a:picLocks noChangeAspect="1"/>
            </p:cNvPicPr>
            <p:nvPr/>
          </p:nvPicPr>
          <p:blipFill>
            <a:blip r:embed="rId4">
              <a:lum bright="70000" contrast="-70000"/>
              <a:extLst>
                <a:ext uri="{28A0092B-C50C-407E-A947-70E740481C1C}">
                  <a14:useLocalDpi xmlns:a14="http://schemas.microsoft.com/office/drawing/2010/main" val="0"/>
                </a:ext>
              </a:extLst>
            </a:blip>
            <a:stretch>
              <a:fillRect/>
            </a:stretch>
          </p:blipFill>
          <p:spPr>
            <a:xfrm>
              <a:off x="2535042" y="3817919"/>
              <a:ext cx="1210444" cy="1210444"/>
            </a:xfrm>
            <a:prstGeom prst="rect">
              <a:avLst/>
            </a:prstGeom>
          </p:spPr>
        </p:pic>
        <p:pic>
          <p:nvPicPr>
            <p:cNvPr id="14" name="Picture 13"/>
            <p:cNvPicPr>
              <a:picLocks noChangeAspect="1"/>
            </p:cNvPicPr>
            <p:nvPr/>
          </p:nvPicPr>
          <p:blipFill>
            <a:blip r:embed="rId5">
              <a:lum bright="70000" contrast="-70000"/>
              <a:extLst>
                <a:ext uri="{28A0092B-C50C-407E-A947-70E740481C1C}">
                  <a14:useLocalDpi xmlns:a14="http://schemas.microsoft.com/office/drawing/2010/main" val="0"/>
                </a:ext>
              </a:extLst>
            </a:blip>
            <a:stretch>
              <a:fillRect/>
            </a:stretch>
          </p:blipFill>
          <p:spPr>
            <a:xfrm>
              <a:off x="5503355" y="3777539"/>
              <a:ext cx="1196752" cy="1196752"/>
            </a:xfrm>
            <a:prstGeom prst="rect">
              <a:avLst/>
            </a:prstGeom>
          </p:spPr>
        </p:pic>
        <p:pic>
          <p:nvPicPr>
            <p:cNvPr id="15" name="Picture 14"/>
            <p:cNvPicPr>
              <a:picLocks noChangeAspect="1"/>
            </p:cNvPicPr>
            <p:nvPr/>
          </p:nvPicPr>
          <p:blipFill>
            <a:blip r:embed="rId6">
              <a:lum bright="70000" contrast="-70000"/>
              <a:extLst>
                <a:ext uri="{28A0092B-C50C-407E-A947-70E740481C1C}">
                  <a14:useLocalDpi xmlns:a14="http://schemas.microsoft.com/office/drawing/2010/main" val="0"/>
                </a:ext>
              </a:extLst>
            </a:blip>
            <a:stretch>
              <a:fillRect/>
            </a:stretch>
          </p:blipFill>
          <p:spPr>
            <a:xfrm>
              <a:off x="8467035" y="3923063"/>
              <a:ext cx="1080120" cy="1090113"/>
            </a:xfrm>
            <a:prstGeom prst="rect">
              <a:avLst/>
            </a:prstGeom>
          </p:spPr>
        </p:pic>
      </p:grpSp>
    </p:spTree>
    <p:extLst>
      <p:ext uri="{BB962C8B-B14F-4D97-AF65-F5344CB8AC3E}">
        <p14:creationId xmlns:p14="http://schemas.microsoft.com/office/powerpoint/2010/main" val="1460786465"/>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Co się zmienia</a:t>
            </a:r>
            <a:r>
              <a:rPr lang="en-GB" dirty="0"/>
              <a:t>?</a:t>
            </a:r>
            <a:r>
              <a:rPr lang="en-GB" b="1" dirty="0"/>
              <a:t> </a:t>
            </a:r>
            <a:br>
              <a:rPr lang="en-GB" b="1" dirty="0">
                <a:solidFill>
                  <a:srgbClr val="000099"/>
                </a:solidFill>
              </a:rPr>
            </a:br>
            <a:br>
              <a:rPr lang="en-GB" sz="2475" b="1" dirty="0">
                <a:solidFill>
                  <a:srgbClr val="000099"/>
                </a:solidFill>
              </a:rPr>
            </a:br>
            <a:endParaRPr lang="en-GB" sz="2475" b="1" dirty="0">
              <a:solidFill>
                <a:srgbClr val="000099"/>
              </a:solidFill>
            </a:endParaRPr>
          </a:p>
        </p:txBody>
      </p:sp>
      <p:sp>
        <p:nvSpPr>
          <p:cNvPr id="3" name="Content Placeholder 2"/>
          <p:cNvSpPr>
            <a:spLocks noGrp="1"/>
          </p:cNvSpPr>
          <p:nvPr>
            <p:ph idx="1"/>
          </p:nvPr>
        </p:nvSpPr>
        <p:spPr>
          <a:xfrm>
            <a:off x="1055439" y="2295218"/>
            <a:ext cx="10208293" cy="3005990"/>
          </a:xfrm>
        </p:spPr>
        <p:txBody>
          <a:bodyPr/>
          <a:lstStyle/>
          <a:p>
            <a:pPr>
              <a:lnSpc>
                <a:spcPct val="100000"/>
              </a:lnSpc>
            </a:pPr>
            <a:endParaRPr lang="en-GB" dirty="0"/>
          </a:p>
          <a:p>
            <a:pPr>
              <a:lnSpc>
                <a:spcPct val="100000"/>
              </a:lnSpc>
              <a:spcAft>
                <a:spcPts val="900"/>
              </a:spcAft>
            </a:pPr>
            <a:r>
              <a:rPr lang="pl-PL" sz="2400" dirty="0"/>
              <a:t>Współpracujemy z interesariuszami, żeby pomóc przedsiębiorstwom w spełnieniu przepisów i operatorom pocztowym w dostosowaniu swojej działalności do nowych procesów.</a:t>
            </a:r>
            <a:endParaRPr lang="en-GB" sz="2400" dirty="0"/>
          </a:p>
          <a:p>
            <a:pPr>
              <a:lnSpc>
                <a:spcPct val="100000"/>
              </a:lnSpc>
              <a:spcAft>
                <a:spcPts val="900"/>
              </a:spcAft>
            </a:pPr>
            <a:r>
              <a:rPr lang="pl-PL" sz="2400" dirty="0"/>
              <a:t>Do pakietu informacji na temat wyjścia z UE dodaliśmy dalsze wytyczne dotyczące usług i zasad w zakresie podatku VAT.</a:t>
            </a:r>
            <a:endParaRPr lang="en-GB" sz="2400" dirty="0"/>
          </a:p>
          <a:p>
            <a:pPr>
              <a:lnSpc>
                <a:spcPct val="100000"/>
              </a:lnSpc>
              <a:spcAft>
                <a:spcPts val="900"/>
              </a:spcAft>
            </a:pPr>
            <a:r>
              <a:rPr lang="pl-PL" u="sng" dirty="0">
                <a:solidFill>
                  <a:srgbClr val="FF0000"/>
                </a:solidFill>
                <a:hlinkClick r:id="rId3">
                  <a:extLst>
                    <a:ext uri="{A12FA001-AC4F-418D-AE19-62706E023703}">
                      <ahyp:hlinkClr xmlns:ahyp="http://schemas.microsoft.com/office/drawing/2018/hyperlinkcolor" val="tx"/>
                    </a:ext>
                  </a:extLst>
                </a:hlinkClick>
              </a:rPr>
              <a:t>Na internetowym portalu usług pocztowy</a:t>
            </a:r>
            <a:r>
              <a:rPr lang="pl-PL" u="sng" dirty="0">
                <a:solidFill>
                  <a:srgbClr val="FF0000"/>
                </a:solidFill>
              </a:rPr>
              <a:t>ch</a:t>
            </a:r>
            <a:r>
              <a:rPr lang="pl-PL" dirty="0"/>
              <a:t> </a:t>
            </a:r>
            <a:r>
              <a:rPr lang="pl-PL" sz="2400" dirty="0"/>
              <a:t>mogą się obecnie rejestrować przedsiębiorstwa spoza UK.</a:t>
            </a:r>
            <a:endParaRPr lang="en-GB" sz="2400" dirty="0"/>
          </a:p>
          <a:p>
            <a:endParaRPr lang="en-GB" sz="2400" dirty="0"/>
          </a:p>
          <a:p>
            <a:endParaRPr lang="en-GB" sz="2400" dirty="0"/>
          </a:p>
        </p:txBody>
      </p:sp>
      <p:sp>
        <p:nvSpPr>
          <p:cNvPr id="4" name="Slide Number Placeholder 3"/>
          <p:cNvSpPr>
            <a:spLocks noGrp="1"/>
          </p:cNvSpPr>
          <p:nvPr>
            <p:ph type="sldNum" sz="quarter" idx="10"/>
          </p:nvPr>
        </p:nvSpPr>
        <p:spPr/>
        <p:txBody>
          <a:bodyPr/>
          <a:lstStyle/>
          <a:p>
            <a:pPr>
              <a:defRPr/>
            </a:pPr>
            <a:fld id="{33932FC1-F83D-4223-BCC6-34681F250449}" type="slidenum">
              <a:rPr lang="en-US" smtClean="0">
                <a:solidFill>
                  <a:srgbClr val="008D8E"/>
                </a:solidFill>
              </a:rPr>
              <a:pPr>
                <a:defRPr/>
              </a:pPr>
              <a:t>20</a:t>
            </a:fld>
            <a:endParaRPr lang="en-US" dirty="0">
              <a:solidFill>
                <a:srgbClr val="008D8E"/>
              </a:solidFill>
            </a:endParaRPr>
          </a:p>
        </p:txBody>
      </p:sp>
      <p:sp>
        <p:nvSpPr>
          <p:cNvPr id="6" name="TextBox 5"/>
          <p:cNvSpPr txBox="1"/>
          <p:nvPr/>
        </p:nvSpPr>
        <p:spPr>
          <a:xfrm>
            <a:off x="967446" y="1094889"/>
            <a:ext cx="10296287" cy="1569660"/>
          </a:xfrm>
          <a:prstGeom prst="rect">
            <a:avLst/>
          </a:prstGeom>
          <a:solidFill>
            <a:schemeClr val="accent4"/>
          </a:solidFill>
        </p:spPr>
        <p:txBody>
          <a:bodyPr wrap="square" rtlCol="0">
            <a:spAutoFit/>
          </a:bodyPr>
          <a:lstStyle/>
          <a:p>
            <a:pPr marL="257175" indent="-257175" defTabSz="685800">
              <a:buFont typeface="Wingdings" panose="05000000000000000000" pitchFamily="2" charset="2"/>
              <a:buChar char="v"/>
            </a:pPr>
            <a:r>
              <a:rPr lang="pl-PL" b="1" dirty="0">
                <a:solidFill>
                  <a:srgbClr val="FFFFFF"/>
                </a:solidFill>
                <a:latin typeface="Arial"/>
              </a:rPr>
              <a:t> W odniesieniu do wysyłek nadawanych przez zagraniczne przedsiębiorstwa zostanie zniesione zwolnienie dla wysyłek o małej wartości i podatek VAT od wysyłek o wartości do 135 funtów brytyjskich będzie pobierany w serwisie internetowym.</a:t>
            </a:r>
            <a:endParaRPr lang="en-GB" b="1" dirty="0">
              <a:solidFill>
                <a:srgbClr val="FFFFFF"/>
              </a:solidFill>
              <a:latin typeface="Arial"/>
            </a:endParaRPr>
          </a:p>
        </p:txBody>
      </p:sp>
      <p:sp>
        <p:nvSpPr>
          <p:cNvPr id="7" name="AutoShape 2" descr="https://hmrc.logicmighty.co.uk/Media/GetImage/8803?imageType=P"/>
          <p:cNvSpPr>
            <a:spLocks noChangeAspect="1" noChangeArrowheads="1"/>
          </p:cNvSpPr>
          <p:nvPr/>
        </p:nvSpPr>
        <p:spPr bwMode="auto">
          <a:xfrm>
            <a:off x="1685925" y="863204"/>
            <a:ext cx="2286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defTabSz="685800"/>
            <a:endParaRPr lang="en-GB" sz="1800">
              <a:latin typeface="Arial"/>
            </a:endParaRPr>
          </a:p>
        </p:txBody>
      </p:sp>
    </p:spTree>
    <p:extLst>
      <p:ext uri="{BB962C8B-B14F-4D97-AF65-F5344CB8AC3E}">
        <p14:creationId xmlns:p14="http://schemas.microsoft.com/office/powerpoint/2010/main" val="3480305312"/>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Co </a:t>
            </a:r>
            <a:r>
              <a:rPr lang="pl-PL"/>
              <a:t>się zmienia</a:t>
            </a:r>
            <a:r>
              <a:rPr lang="en-GB"/>
              <a:t>? </a:t>
            </a:r>
            <a:br>
              <a:rPr lang="en-GB" dirty="0"/>
            </a:br>
            <a:br>
              <a:rPr lang="en-GB" dirty="0"/>
            </a:br>
            <a:endParaRPr lang="en-GB" dirty="0"/>
          </a:p>
        </p:txBody>
      </p:sp>
      <p:sp>
        <p:nvSpPr>
          <p:cNvPr id="3" name="Content Placeholder 2"/>
          <p:cNvSpPr>
            <a:spLocks noGrp="1"/>
          </p:cNvSpPr>
          <p:nvPr>
            <p:ph idx="1"/>
          </p:nvPr>
        </p:nvSpPr>
        <p:spPr>
          <a:xfrm>
            <a:off x="1044392" y="2330226"/>
            <a:ext cx="10729192" cy="2959894"/>
          </a:xfrm>
        </p:spPr>
        <p:txBody>
          <a:bodyPr/>
          <a:lstStyle/>
          <a:p>
            <a:pPr>
              <a:lnSpc>
                <a:spcPct val="100000"/>
              </a:lnSpc>
            </a:pPr>
            <a:endParaRPr lang="en-GB" sz="2400" dirty="0"/>
          </a:p>
          <a:p>
            <a:pPr>
              <a:lnSpc>
                <a:spcPct val="100000"/>
              </a:lnSpc>
              <a:spcAft>
                <a:spcPts val="900"/>
              </a:spcAft>
            </a:pPr>
            <a:r>
              <a:rPr lang="pl-PL" sz="2400" dirty="0"/>
              <a:t>Przedsiębiorstwa prowadzące eksport nie będą dłużej zobowiązane do sporządzania rejestrów sprzedaży WE</a:t>
            </a:r>
            <a:r>
              <a:rPr lang="en-GB" sz="2400" dirty="0"/>
              <a:t>, </a:t>
            </a:r>
            <a:r>
              <a:rPr lang="pl-PL" sz="2400" dirty="0"/>
              <a:t>ale będą musiały zweryfikować zasady dotyczące podatku VAT z tytułu importu, które obowiązują w poszczególnych państwach członkowskich.</a:t>
            </a:r>
            <a:endParaRPr lang="en-GB" sz="2400" dirty="0"/>
          </a:p>
          <a:p>
            <a:pPr>
              <a:lnSpc>
                <a:spcPct val="100000"/>
              </a:lnSpc>
              <a:spcAft>
                <a:spcPts val="900"/>
              </a:spcAft>
            </a:pPr>
            <a:r>
              <a:rPr lang="en-GB" sz="2400" dirty="0"/>
              <a:t>UK </a:t>
            </a:r>
            <a:r>
              <a:rPr lang="pl-PL" sz="2400" dirty="0"/>
              <a:t>nie będzie mieć dostępu do określonych systemów IT VAT UE, dostępny będzie nowy serwis do sprawdzenia numeru rejestracyjnego VAT w UK.</a:t>
            </a:r>
            <a:endParaRPr lang="en-GB" sz="2400" dirty="0"/>
          </a:p>
          <a:p>
            <a:pPr>
              <a:lnSpc>
                <a:spcPct val="100000"/>
              </a:lnSpc>
              <a:spcAft>
                <a:spcPts val="900"/>
              </a:spcAft>
            </a:pPr>
            <a:r>
              <a:rPr lang="pl-PL" sz="2400" dirty="0"/>
              <a:t>W odniesieniu do czterech operatorów, którzy korzystają z systemu UE „TOMS”, zamierzamy utrzymać możliwie jak najbardziej zbliżone zasady do obecnie obowiązujących.</a:t>
            </a:r>
            <a:endParaRPr lang="en-GB" sz="2400" dirty="0"/>
          </a:p>
          <a:p>
            <a:endParaRPr lang="en-GB" dirty="0"/>
          </a:p>
        </p:txBody>
      </p:sp>
      <p:sp>
        <p:nvSpPr>
          <p:cNvPr id="4" name="Slide Number Placeholder 3"/>
          <p:cNvSpPr>
            <a:spLocks noGrp="1"/>
          </p:cNvSpPr>
          <p:nvPr>
            <p:ph type="sldNum" sz="quarter" idx="10"/>
          </p:nvPr>
        </p:nvSpPr>
        <p:spPr/>
        <p:txBody>
          <a:bodyPr/>
          <a:lstStyle/>
          <a:p>
            <a:fld id="{33932FC1-F83D-4223-BCC6-34681F250449}" type="slidenum">
              <a:rPr lang="en-US" smtClean="0">
                <a:solidFill>
                  <a:srgbClr val="008D8E"/>
                </a:solidFill>
              </a:rPr>
              <a:pPr/>
              <a:t>21</a:t>
            </a:fld>
            <a:endParaRPr lang="en-US" dirty="0">
              <a:solidFill>
                <a:srgbClr val="008D8E"/>
              </a:solidFill>
            </a:endParaRPr>
          </a:p>
        </p:txBody>
      </p:sp>
      <p:sp>
        <p:nvSpPr>
          <p:cNvPr id="9" name="AutoShape 2" descr="Image result for VAT"/>
          <p:cNvSpPr>
            <a:spLocks noChangeAspect="1" noChangeArrowheads="1"/>
          </p:cNvSpPr>
          <p:nvPr/>
        </p:nvSpPr>
        <p:spPr bwMode="auto">
          <a:xfrm>
            <a:off x="1571625" y="748904"/>
            <a:ext cx="2286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defTabSz="685800"/>
            <a:endParaRPr lang="en-GB" sz="1800">
              <a:latin typeface="Arial"/>
            </a:endParaRPr>
          </a:p>
        </p:txBody>
      </p:sp>
      <p:sp>
        <p:nvSpPr>
          <p:cNvPr id="6" name="TextBox 5"/>
          <p:cNvSpPr txBox="1"/>
          <p:nvPr/>
        </p:nvSpPr>
        <p:spPr>
          <a:xfrm>
            <a:off x="767408" y="1238367"/>
            <a:ext cx="11017224" cy="1200329"/>
          </a:xfrm>
          <a:prstGeom prst="rect">
            <a:avLst/>
          </a:prstGeom>
          <a:solidFill>
            <a:schemeClr val="accent4"/>
          </a:solidFill>
        </p:spPr>
        <p:txBody>
          <a:bodyPr wrap="square" rtlCol="0">
            <a:spAutoFit/>
          </a:bodyPr>
          <a:lstStyle/>
          <a:p>
            <a:pPr marL="257175" indent="-257175" defTabSz="685800">
              <a:buFont typeface="Wingdings" panose="05000000000000000000" pitchFamily="2" charset="2"/>
              <a:buChar char="v"/>
            </a:pPr>
            <a:r>
              <a:rPr lang="en-GB" b="1" dirty="0">
                <a:solidFill>
                  <a:srgbClr val="FFFFFF"/>
                </a:solidFill>
                <a:latin typeface="Arial"/>
              </a:rPr>
              <a:t> Zak</a:t>
            </a:r>
            <a:r>
              <a:rPr lang="pl-PL" b="1" dirty="0" err="1">
                <a:solidFill>
                  <a:srgbClr val="FFFFFF"/>
                </a:solidFill>
                <a:latin typeface="Arial"/>
              </a:rPr>
              <a:t>ładamy</a:t>
            </a:r>
            <a:r>
              <a:rPr lang="pl-PL" b="1" dirty="0">
                <a:solidFill>
                  <a:srgbClr val="FFFFFF"/>
                </a:solidFill>
                <a:latin typeface="Arial"/>
              </a:rPr>
              <a:t>, że państwa członkowskie UE będą stosować w odniesieniu do UK takie same zasady jak dla pozostałych krajów świata w zakresie eksportu i pozostałych procesów VAT UE.</a:t>
            </a:r>
            <a:endParaRPr lang="en-GB" b="1" dirty="0">
              <a:solidFill>
                <a:srgbClr val="FFFFFF"/>
              </a:solidFill>
              <a:latin typeface="Arial"/>
            </a:endParaRPr>
          </a:p>
        </p:txBody>
      </p:sp>
    </p:spTree>
    <p:extLst>
      <p:ext uri="{BB962C8B-B14F-4D97-AF65-F5344CB8AC3E}">
        <p14:creationId xmlns:p14="http://schemas.microsoft.com/office/powerpoint/2010/main" val="3022795186"/>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Najważniejsze działania, które muszą podjąć przedsiębiorstwa</a:t>
            </a:r>
            <a:endParaRPr lang="en-GB" dirty="0"/>
          </a:p>
        </p:txBody>
      </p:sp>
      <p:sp>
        <p:nvSpPr>
          <p:cNvPr id="3" name="Content Placeholder 2"/>
          <p:cNvSpPr>
            <a:spLocks noGrp="1"/>
          </p:cNvSpPr>
          <p:nvPr>
            <p:ph idx="1"/>
          </p:nvPr>
        </p:nvSpPr>
        <p:spPr>
          <a:xfrm>
            <a:off x="610263" y="1628776"/>
            <a:ext cx="10972800" cy="909393"/>
          </a:xfrm>
        </p:spPr>
        <p:txBody>
          <a:bodyPr/>
          <a:lstStyle/>
          <a:p>
            <a:pPr marL="0" indent="0">
              <a:lnSpc>
                <a:spcPct val="100000"/>
              </a:lnSpc>
              <a:buNone/>
            </a:pPr>
            <a:r>
              <a:rPr lang="pl-PL" dirty="0"/>
              <a:t>Przedsiębiorstwa prowadzące handel wyłącznie z UE</a:t>
            </a:r>
            <a:r>
              <a:rPr lang="en-GB" dirty="0"/>
              <a:t> </a:t>
            </a:r>
            <a:r>
              <a:rPr lang="pl-PL" dirty="0"/>
              <a:t>muszą podjąć działania już teraz, żeby przygotować się na wypadek wyjścia UK z UE bez umowy:</a:t>
            </a:r>
            <a:endParaRPr lang="en-GB" dirty="0"/>
          </a:p>
          <a:p>
            <a:endParaRPr lang="en-GB" dirty="0"/>
          </a:p>
        </p:txBody>
      </p:sp>
      <p:sp>
        <p:nvSpPr>
          <p:cNvPr id="7" name="btfpBulletedList211110"/>
          <p:cNvSpPr/>
          <p:nvPr/>
        </p:nvSpPr>
        <p:spPr>
          <a:xfrm>
            <a:off x="1631504" y="2722060"/>
            <a:ext cx="7506510" cy="477054"/>
          </a:xfrm>
          <a:prstGeom prst="rect">
            <a:avLst/>
          </a:prstGeom>
        </p:spPr>
        <p:txBody>
          <a:bodyPr wrap="square">
            <a:spAutoFit/>
          </a:bodyPr>
          <a:lstStyle/>
          <a:p>
            <a:r>
              <a:rPr lang="pl-PL" dirty="0"/>
              <a:t>złożyć wniosek o nadanie </a:t>
            </a:r>
            <a:r>
              <a:rPr lang="pl-PL" b="1" dirty="0"/>
              <a:t>numeru</a:t>
            </a:r>
            <a:r>
              <a:rPr lang="en-GB" b="1" dirty="0"/>
              <a:t> EORI</a:t>
            </a:r>
            <a:r>
              <a:rPr lang="pl-PL" dirty="0"/>
              <a:t>,</a:t>
            </a:r>
            <a:endParaRPr lang="en-GB" b="1" dirty="0"/>
          </a:p>
        </p:txBody>
      </p:sp>
      <p:grpSp>
        <p:nvGrpSpPr>
          <p:cNvPr id="33" name="Group 32"/>
          <p:cNvGrpSpPr/>
          <p:nvPr/>
        </p:nvGrpSpPr>
        <p:grpSpPr>
          <a:xfrm>
            <a:off x="623392" y="2714646"/>
            <a:ext cx="818729" cy="756000"/>
            <a:chOff x="767408" y="2714646"/>
            <a:chExt cx="818729" cy="756000"/>
          </a:xfrm>
        </p:grpSpPr>
        <p:sp>
          <p:nvSpPr>
            <p:cNvPr id="9" name="btfpIconCircle850415"/>
            <p:cNvSpPr>
              <a:spLocks noChangeArrowheads="1"/>
            </p:cNvSpPr>
            <p:nvPr/>
          </p:nvSpPr>
          <p:spPr>
            <a:xfrm>
              <a:off x="767408" y="2714646"/>
              <a:ext cx="756000" cy="756000"/>
            </a:xfrm>
            <a:prstGeom prst="ellipse">
              <a:avLst/>
            </a:prstGeom>
            <a:solidFill>
              <a:srgbClr val="2D475A"/>
            </a:solidFill>
            <a:ln>
              <a:noFill/>
            </a:ln>
            <a:effectLst/>
          </p:spPr>
          <p:txBody>
            <a:bodyPr vert="horz" wrap="square" lIns="86817" tIns="43408" rIns="86817" bIns="43408" anchor="t" anchorCtr="0" compatLnSpc="1">
              <a:prstTxWarp prst="textNoShape">
                <a:avLst/>
              </a:prstTxWarp>
            </a:bodyPr>
            <a:lstStyle/>
            <a:p>
              <a:pPr algn="ctr"/>
              <a:endParaRPr lang="en-US" sz="1519" dirty="0"/>
            </a:p>
          </p:txBody>
        </p:sp>
        <p:pic>
          <p:nvPicPr>
            <p:cNvPr id="10" name="btfpIconLines850415"/>
            <p:cNvPicPr>
              <a:picLocks/>
            </p:cNvPicPr>
            <p:nvPr/>
          </p:nvPicPr>
          <p:blipFill>
            <a:blip r:embed="rId4"/>
            <a:stretch>
              <a:fillRect/>
            </a:stretch>
          </p:blipFill>
          <p:spPr>
            <a:xfrm>
              <a:off x="767408" y="2786655"/>
              <a:ext cx="818729" cy="642345"/>
            </a:xfrm>
            <a:prstGeom prst="rect">
              <a:avLst/>
            </a:prstGeom>
          </p:spPr>
        </p:pic>
      </p:grpSp>
      <p:sp>
        <p:nvSpPr>
          <p:cNvPr id="12" name="btfpBulletedList211110"/>
          <p:cNvSpPr/>
          <p:nvPr/>
        </p:nvSpPr>
        <p:spPr>
          <a:xfrm>
            <a:off x="1545327" y="3329193"/>
            <a:ext cx="10524776" cy="2308324"/>
          </a:xfrm>
          <a:prstGeom prst="rect">
            <a:avLst/>
          </a:prstGeom>
        </p:spPr>
        <p:txBody>
          <a:bodyPr wrap="square">
            <a:spAutoFit/>
          </a:bodyPr>
          <a:lstStyle/>
          <a:p>
            <a:r>
              <a:rPr lang="pl-PL" dirty="0"/>
              <a:t>potwierdzić, że są w stanie wypełnić wszystkie</a:t>
            </a:r>
            <a:r>
              <a:rPr lang="en-GB" dirty="0"/>
              <a:t> </a:t>
            </a:r>
            <a:r>
              <a:rPr lang="pl-PL" b="1" dirty="0"/>
              <a:t>pola</a:t>
            </a:r>
            <a:r>
              <a:rPr lang="en-GB" b="1" dirty="0"/>
              <a:t> </a:t>
            </a:r>
            <a:r>
              <a:rPr lang="pl-PL" dirty="0"/>
              <a:t>w deklaracji</a:t>
            </a:r>
            <a:r>
              <a:rPr lang="en-GB" dirty="0"/>
              <a:t>. </a:t>
            </a:r>
            <a:r>
              <a:rPr lang="pl-PL" dirty="0"/>
              <a:t>Jeżeli korzystają obecnie z </a:t>
            </a:r>
            <a:r>
              <a:rPr lang="en-GB" dirty="0"/>
              <a:t>Mini One Stop Shop</a:t>
            </a:r>
            <a:r>
              <a:rPr lang="pl-PL" dirty="0"/>
              <a:t> lub systemu zwrotu VAT UE, powinny zapoznać się z</a:t>
            </a:r>
            <a:r>
              <a:rPr lang="en-GB" dirty="0"/>
              <a:t> </a:t>
            </a:r>
            <a:r>
              <a:rPr lang="pl-PL" dirty="0">
                <a:hlinkClick r:id="rId5"/>
              </a:rPr>
              <a:t>wytycznymi dotyczącymi systemów IT na stronie </a:t>
            </a:r>
            <a:r>
              <a:rPr lang="en-GB" dirty="0">
                <a:hlinkClick r:id="rId5"/>
              </a:rPr>
              <a:t>GOV.UK</a:t>
            </a:r>
            <a:r>
              <a:rPr lang="pl-PL" dirty="0"/>
              <a:t>,</a:t>
            </a:r>
            <a:endParaRPr lang="en-GB" dirty="0"/>
          </a:p>
          <a:p>
            <a:pPr marL="0" indent="0">
              <a:buNone/>
            </a:pPr>
            <a:endParaRPr lang="en-GB" dirty="0"/>
          </a:p>
          <a:p>
            <a:endParaRPr lang="en-GB" dirty="0"/>
          </a:p>
        </p:txBody>
      </p:sp>
      <p:grpSp>
        <p:nvGrpSpPr>
          <p:cNvPr id="34" name="Group 33"/>
          <p:cNvGrpSpPr/>
          <p:nvPr/>
        </p:nvGrpSpPr>
        <p:grpSpPr>
          <a:xfrm>
            <a:off x="623392" y="3693501"/>
            <a:ext cx="756000" cy="756000"/>
            <a:chOff x="767408" y="3693501"/>
            <a:chExt cx="756000" cy="756000"/>
          </a:xfrm>
        </p:grpSpPr>
        <p:sp>
          <p:nvSpPr>
            <p:cNvPr id="31" name="btfpIconCircle850415"/>
            <p:cNvSpPr>
              <a:spLocks noChangeArrowheads="1"/>
            </p:cNvSpPr>
            <p:nvPr/>
          </p:nvSpPr>
          <p:spPr>
            <a:xfrm>
              <a:off x="767408" y="3693501"/>
              <a:ext cx="756000" cy="756000"/>
            </a:xfrm>
            <a:prstGeom prst="ellipse">
              <a:avLst/>
            </a:prstGeom>
            <a:solidFill>
              <a:srgbClr val="2D475A"/>
            </a:solidFill>
            <a:ln>
              <a:noFill/>
            </a:ln>
            <a:effectLst/>
          </p:spPr>
          <p:txBody>
            <a:bodyPr vert="horz" wrap="square" lIns="86817" tIns="43408" rIns="86817" bIns="43408" anchor="t" anchorCtr="0" compatLnSpc="1">
              <a:prstTxWarp prst="textNoShape">
                <a:avLst/>
              </a:prstTxWarp>
            </a:bodyPr>
            <a:lstStyle/>
            <a:p>
              <a:pPr algn="ctr"/>
              <a:endParaRPr lang="en-US" sz="1519" dirty="0"/>
            </a:p>
          </p:txBody>
        </p:sp>
        <p:pic>
          <p:nvPicPr>
            <p:cNvPr id="15" name="btfpIconLines509246"/>
            <p:cNvPicPr>
              <a:picLocks/>
            </p:cNvPicPr>
            <p:nvPr/>
          </p:nvPicPr>
          <p:blipFill>
            <a:blip r:embed="rId6"/>
            <a:stretch>
              <a:fillRect/>
            </a:stretch>
          </p:blipFill>
          <p:spPr>
            <a:xfrm>
              <a:off x="767408" y="3747223"/>
              <a:ext cx="754177" cy="689889"/>
            </a:xfrm>
            <a:prstGeom prst="rect">
              <a:avLst/>
            </a:prstGeom>
          </p:spPr>
        </p:pic>
      </p:grpSp>
      <p:sp>
        <p:nvSpPr>
          <p:cNvPr id="17" name="btfpBulletedList211110"/>
          <p:cNvSpPr/>
          <p:nvPr/>
        </p:nvSpPr>
        <p:spPr>
          <a:xfrm>
            <a:off x="1559496" y="4619454"/>
            <a:ext cx="10441160" cy="1200329"/>
          </a:xfrm>
          <a:prstGeom prst="rect">
            <a:avLst/>
          </a:prstGeom>
        </p:spPr>
        <p:txBody>
          <a:bodyPr wrap="square">
            <a:spAutoFit/>
          </a:bodyPr>
          <a:lstStyle/>
          <a:p>
            <a:r>
              <a:rPr lang="pl-PL" dirty="0"/>
              <a:t>uzgodnić zakres obowiązków z </a:t>
            </a:r>
            <a:r>
              <a:rPr lang="pl-PL" b="1" dirty="0"/>
              <a:t>agentami celnymi i dostawcami usług logicznych</a:t>
            </a:r>
            <a:r>
              <a:rPr lang="en-GB" b="1" dirty="0"/>
              <a:t> </a:t>
            </a:r>
            <a:r>
              <a:rPr lang="pl-PL" dirty="0"/>
              <a:t>w odniesieniu do każdej fazy procesu i zaktualizować odpowiednie umowy o nowe dane,</a:t>
            </a:r>
            <a:r>
              <a:rPr lang="en-GB" dirty="0"/>
              <a:t> </a:t>
            </a:r>
          </a:p>
        </p:txBody>
      </p:sp>
      <p:grpSp>
        <p:nvGrpSpPr>
          <p:cNvPr id="35" name="Group 34"/>
          <p:cNvGrpSpPr/>
          <p:nvPr/>
        </p:nvGrpSpPr>
        <p:grpSpPr>
          <a:xfrm>
            <a:off x="551384" y="4672356"/>
            <a:ext cx="888378" cy="756478"/>
            <a:chOff x="695400" y="4672356"/>
            <a:chExt cx="888378" cy="756478"/>
          </a:xfrm>
        </p:grpSpPr>
        <p:pic>
          <p:nvPicPr>
            <p:cNvPr id="25" name="Picture 24"/>
            <p:cNvPicPr>
              <a:picLocks noChangeAspect="1"/>
            </p:cNvPicPr>
            <p:nvPr/>
          </p:nvPicPr>
          <p:blipFill>
            <a:blip r:embed="rId7"/>
            <a:stretch>
              <a:fillRect/>
            </a:stretch>
          </p:blipFill>
          <p:spPr>
            <a:xfrm>
              <a:off x="767408" y="4672356"/>
              <a:ext cx="755970" cy="755970"/>
            </a:xfrm>
            <a:prstGeom prst="rect">
              <a:avLst/>
            </a:prstGeom>
          </p:spPr>
        </p:pic>
        <p:pic>
          <p:nvPicPr>
            <p:cNvPr id="20" name="btfpIconLines448082"/>
            <p:cNvPicPr>
              <a:picLocks/>
            </p:cNvPicPr>
            <p:nvPr/>
          </p:nvPicPr>
          <p:blipFill>
            <a:blip r:embed="rId8"/>
            <a:stretch>
              <a:fillRect/>
            </a:stretch>
          </p:blipFill>
          <p:spPr>
            <a:xfrm>
              <a:off x="695400" y="4725144"/>
              <a:ext cx="888378" cy="703690"/>
            </a:xfrm>
            <a:prstGeom prst="rect">
              <a:avLst/>
            </a:prstGeom>
          </p:spPr>
        </p:pic>
      </p:grpSp>
      <p:grpSp>
        <p:nvGrpSpPr>
          <p:cNvPr id="36" name="Group 35"/>
          <p:cNvGrpSpPr/>
          <p:nvPr/>
        </p:nvGrpSpPr>
        <p:grpSpPr>
          <a:xfrm>
            <a:off x="599511" y="5651180"/>
            <a:ext cx="815969" cy="755970"/>
            <a:chOff x="743527" y="5651180"/>
            <a:chExt cx="815969" cy="755970"/>
          </a:xfrm>
        </p:grpSpPr>
        <p:pic>
          <p:nvPicPr>
            <p:cNvPr id="32" name="Picture 31"/>
            <p:cNvPicPr>
              <a:picLocks noChangeAspect="1"/>
            </p:cNvPicPr>
            <p:nvPr/>
          </p:nvPicPr>
          <p:blipFill>
            <a:blip r:embed="rId7"/>
            <a:stretch>
              <a:fillRect/>
            </a:stretch>
          </p:blipFill>
          <p:spPr>
            <a:xfrm>
              <a:off x="767408" y="5651180"/>
              <a:ext cx="755970" cy="755970"/>
            </a:xfrm>
            <a:prstGeom prst="rect">
              <a:avLst/>
            </a:prstGeom>
          </p:spPr>
        </p:pic>
        <p:pic>
          <p:nvPicPr>
            <p:cNvPr id="30" name="btfpIconLines291378"/>
            <p:cNvPicPr>
              <a:picLocks/>
            </p:cNvPicPr>
            <p:nvPr/>
          </p:nvPicPr>
          <p:blipFill>
            <a:blip r:embed="rId9"/>
            <a:stretch>
              <a:fillRect/>
            </a:stretch>
          </p:blipFill>
          <p:spPr>
            <a:xfrm>
              <a:off x="743527" y="5657654"/>
              <a:ext cx="815969" cy="723674"/>
            </a:xfrm>
            <a:prstGeom prst="rect">
              <a:avLst/>
            </a:prstGeom>
          </p:spPr>
        </p:pic>
      </p:grpSp>
      <p:sp>
        <p:nvSpPr>
          <p:cNvPr id="28" name="btfpBulletedList211110"/>
          <p:cNvSpPr/>
          <p:nvPr>
            <p:custDataLst>
              <p:tags r:id="rId1"/>
            </p:custDataLst>
          </p:nvPr>
        </p:nvSpPr>
        <p:spPr>
          <a:xfrm>
            <a:off x="1559496" y="5611307"/>
            <a:ext cx="10009112" cy="830997"/>
          </a:xfrm>
          <a:prstGeom prst="rect">
            <a:avLst/>
          </a:prstGeom>
        </p:spPr>
        <p:txBody>
          <a:bodyPr wrap="square">
            <a:spAutoFit/>
          </a:bodyPr>
          <a:lstStyle/>
          <a:p>
            <a:r>
              <a:rPr lang="pl-PL" dirty="0"/>
              <a:t>ustalić</a:t>
            </a:r>
            <a:r>
              <a:rPr lang="en-GB" dirty="0"/>
              <a:t> </a:t>
            </a:r>
            <a:r>
              <a:rPr lang="pl-PL" b="1" dirty="0"/>
              <a:t>oprogramowanie </a:t>
            </a:r>
            <a:r>
              <a:rPr lang="pl-PL" dirty="0"/>
              <a:t>na potrzeby przesyłania dokumentów, jeżeli nie korzystają z agenta celnego.</a:t>
            </a:r>
            <a:endParaRPr lang="en-GB" dirty="0"/>
          </a:p>
        </p:txBody>
      </p:sp>
    </p:spTree>
    <p:extLst>
      <p:ext uri="{BB962C8B-B14F-4D97-AF65-F5344CB8AC3E}">
        <p14:creationId xmlns:p14="http://schemas.microsoft.com/office/powerpoint/2010/main" val="74815162"/>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Dalsze wytyczne na wypadek „braku umowy” zostaną opublikowane w najbliższym czasie</a:t>
            </a:r>
            <a:br>
              <a:rPr lang="en-GB" dirty="0"/>
            </a:br>
            <a:br>
              <a:rPr lang="en-GB" dirty="0"/>
            </a:br>
            <a:endParaRPr lang="en-GB" dirty="0"/>
          </a:p>
        </p:txBody>
      </p:sp>
      <p:sp>
        <p:nvSpPr>
          <p:cNvPr id="9" name="Content Placeholder 8"/>
          <p:cNvSpPr>
            <a:spLocks noGrp="1"/>
          </p:cNvSpPr>
          <p:nvPr>
            <p:ph idx="1"/>
          </p:nvPr>
        </p:nvSpPr>
        <p:spPr/>
        <p:txBody>
          <a:bodyPr/>
          <a:lstStyle/>
          <a:p>
            <a:pPr>
              <a:lnSpc>
                <a:spcPct val="100000"/>
              </a:lnSpc>
            </a:pPr>
            <a:r>
              <a:rPr lang="pl-PL" dirty="0"/>
              <a:t>Pełen pakiet informacji na temat ceł, VAT i akcyzy po wyjściu z UE i dalsze wytyczne techniczne dla interesariuszy zostaną opublikowane na stronie internetowej</a:t>
            </a:r>
            <a:r>
              <a:rPr lang="en-GB" dirty="0"/>
              <a:t> GOV.UK </a:t>
            </a:r>
            <a:r>
              <a:rPr lang="pl-PL" dirty="0"/>
              <a:t>i za pośrednictwem pozostałych kanałów komunikacji</a:t>
            </a:r>
            <a:r>
              <a:rPr lang="en-GB" dirty="0"/>
              <a:t>.</a:t>
            </a:r>
          </a:p>
          <a:p>
            <a:pPr marL="0" indent="0">
              <a:buNone/>
            </a:pPr>
            <a:endParaRPr lang="en-GB" dirty="0"/>
          </a:p>
        </p:txBody>
      </p:sp>
      <p:sp>
        <p:nvSpPr>
          <p:cNvPr id="4" name="Slide Number Placeholder 3"/>
          <p:cNvSpPr>
            <a:spLocks noGrp="1"/>
          </p:cNvSpPr>
          <p:nvPr>
            <p:ph type="sldNum" sz="quarter" idx="10"/>
          </p:nvPr>
        </p:nvSpPr>
        <p:spPr/>
        <p:txBody>
          <a:bodyPr/>
          <a:lstStyle/>
          <a:p>
            <a:fld id="{33932FC1-F83D-4223-BCC6-34681F250449}" type="slidenum">
              <a:rPr lang="en-US" smtClean="0"/>
              <a:pPr/>
              <a:t>23</a:t>
            </a:fld>
            <a:endParaRPr lang="en-US" dirty="0"/>
          </a:p>
        </p:txBody>
      </p:sp>
      <p:sp>
        <p:nvSpPr>
          <p:cNvPr id="3" name="AutoShape 6" descr="Image result for GOV.uk ic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 name="Picture 9"/>
          <p:cNvPicPr>
            <a:picLocks noChangeAspect="1"/>
          </p:cNvPicPr>
          <p:nvPr/>
        </p:nvPicPr>
        <p:blipFill>
          <a:blip r:embed="rId3"/>
          <a:stretch>
            <a:fillRect/>
          </a:stretch>
        </p:blipFill>
        <p:spPr>
          <a:xfrm>
            <a:off x="2128466" y="3055004"/>
            <a:ext cx="2620734" cy="3230064"/>
          </a:xfrm>
          <a:prstGeom prst="rect">
            <a:avLst/>
          </a:prstGeom>
          <a:ln w="28575">
            <a:solidFill>
              <a:srgbClr val="002D62"/>
            </a:solidFill>
          </a:ln>
        </p:spPr>
      </p:pic>
      <p:pic>
        <p:nvPicPr>
          <p:cNvPr id="12" name="Picture 11"/>
          <p:cNvPicPr>
            <a:picLocks noChangeAspect="1"/>
          </p:cNvPicPr>
          <p:nvPr/>
        </p:nvPicPr>
        <p:blipFill>
          <a:blip r:embed="rId4"/>
          <a:stretch>
            <a:fillRect/>
          </a:stretch>
        </p:blipFill>
        <p:spPr>
          <a:xfrm>
            <a:off x="6672064" y="2996952"/>
            <a:ext cx="3888432" cy="3181444"/>
          </a:xfrm>
          <a:prstGeom prst="rect">
            <a:avLst/>
          </a:prstGeom>
          <a:ln w="28575">
            <a:solidFill>
              <a:srgbClr val="002D62"/>
            </a:solidFill>
          </a:ln>
        </p:spPr>
      </p:pic>
      <p:sp>
        <p:nvSpPr>
          <p:cNvPr id="16" name="Rectangle 15"/>
          <p:cNvSpPr/>
          <p:nvPr/>
        </p:nvSpPr>
        <p:spPr>
          <a:xfrm>
            <a:off x="839416" y="5450698"/>
            <a:ext cx="11553956" cy="1862048"/>
          </a:xfrm>
          <a:prstGeom prst="rect">
            <a:avLst/>
          </a:prstGeom>
        </p:spPr>
        <p:txBody>
          <a:bodyPr wrap="square">
            <a:spAutoFit/>
          </a:bodyPr>
          <a:lstStyle/>
          <a:p>
            <a:pPr marL="342900" indent="-342900">
              <a:buClr>
                <a:srgbClr val="008D8E"/>
              </a:buClr>
              <a:buFont typeface="Arial" panose="020B0604020202020204" pitchFamily="34" charset="0"/>
              <a:buChar char="•"/>
            </a:pPr>
            <a:endParaRPr lang="en-GB" sz="2300" b="1" dirty="0"/>
          </a:p>
          <a:p>
            <a:pPr marL="342900" indent="-342900">
              <a:buClr>
                <a:srgbClr val="008D8E"/>
              </a:buClr>
              <a:buFont typeface="Arial" panose="020B0604020202020204" pitchFamily="34" charset="0"/>
              <a:buChar char="•"/>
            </a:pPr>
            <a:endParaRPr lang="en-GB" sz="2300" b="1" dirty="0"/>
          </a:p>
          <a:p>
            <a:pPr marL="342900" indent="-342900">
              <a:buClr>
                <a:srgbClr val="008D8E"/>
              </a:buClr>
              <a:buFont typeface="Arial" panose="020B0604020202020204" pitchFamily="34" charset="0"/>
              <a:buChar char="•"/>
            </a:pPr>
            <a:endParaRPr lang="en-GB" sz="2300" b="1" dirty="0"/>
          </a:p>
          <a:p>
            <a:pPr marL="342900" indent="-342900">
              <a:buClr>
                <a:srgbClr val="008D8E"/>
              </a:buClr>
              <a:buFont typeface="Arial" panose="020B0604020202020204" pitchFamily="34" charset="0"/>
              <a:buChar char="•"/>
            </a:pPr>
            <a:endParaRPr lang="en-GB" sz="2300" b="1" dirty="0"/>
          </a:p>
          <a:p>
            <a:pPr marL="342900" indent="-342900">
              <a:buClr>
                <a:srgbClr val="008D8E"/>
              </a:buClr>
              <a:buFont typeface="Arial" panose="020B0604020202020204" pitchFamily="34" charset="0"/>
              <a:buChar char="•"/>
            </a:pPr>
            <a:endParaRPr lang="en-GB" sz="2300" b="1" dirty="0"/>
          </a:p>
        </p:txBody>
      </p:sp>
    </p:spTree>
    <p:extLst>
      <p:ext uri="{BB962C8B-B14F-4D97-AF65-F5344CB8AC3E}">
        <p14:creationId xmlns:p14="http://schemas.microsoft.com/office/powerpoint/2010/main" val="2004950112"/>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7408" y="3998555"/>
            <a:ext cx="10943167" cy="648768"/>
          </a:xfrm>
        </p:spPr>
        <p:txBody>
          <a:bodyPr/>
          <a:lstStyle/>
          <a:p>
            <a:r>
              <a:rPr lang="pl-PL" sz="2400" dirty="0"/>
              <a:t>Dane kontaktowe zespołu </a:t>
            </a:r>
            <a:r>
              <a:rPr lang="en-GB" sz="2400" dirty="0"/>
              <a:t>HMRC</a:t>
            </a:r>
            <a:r>
              <a:rPr lang="pl-PL" sz="2400" dirty="0"/>
              <a:t>:</a:t>
            </a:r>
            <a:r>
              <a:rPr lang="en-GB" sz="2400" dirty="0"/>
              <a:t> </a:t>
            </a:r>
            <a:r>
              <a:rPr lang="en-GB" sz="2400" dirty="0">
                <a:solidFill>
                  <a:schemeClr val="tx1">
                    <a:lumMod val="75000"/>
                  </a:schemeClr>
                </a:solidFill>
              </a:rPr>
              <a:t>externalstakeholders.customs@hmrc.gsi.gov.uk</a:t>
            </a:r>
            <a:br>
              <a:rPr lang="en-GB" sz="2400" dirty="0">
                <a:solidFill>
                  <a:schemeClr val="tx1">
                    <a:lumMod val="75000"/>
                  </a:schemeClr>
                </a:solidFill>
              </a:rPr>
            </a:br>
            <a:br>
              <a:rPr lang="en-GB" sz="2400" dirty="0"/>
            </a:br>
            <a:r>
              <a:rPr lang="en-GB" sz="2400" dirty="0"/>
              <a:t> </a:t>
            </a:r>
            <a:br>
              <a:rPr lang="en-GB" dirty="0"/>
            </a:br>
            <a:r>
              <a:rPr lang="pl-PL" dirty="0"/>
              <a:t>Dziękujemy za uwagę!</a:t>
            </a:r>
            <a:endParaRPr lang="en-GB" dirty="0"/>
          </a:p>
        </p:txBody>
      </p:sp>
      <p:sp>
        <p:nvSpPr>
          <p:cNvPr id="4" name="Slide Number Placeholder 3"/>
          <p:cNvSpPr>
            <a:spLocks noGrp="1"/>
          </p:cNvSpPr>
          <p:nvPr>
            <p:ph type="sldNum" sz="quarter" idx="10"/>
          </p:nvPr>
        </p:nvSpPr>
        <p:spPr/>
        <p:txBody>
          <a:bodyPr/>
          <a:lstStyle/>
          <a:p>
            <a:fld id="{ED850FD3-804A-4B32-AE8C-41006A2A84F1}" type="slidenum">
              <a:rPr lang="en-US" smtClean="0">
                <a:solidFill>
                  <a:srgbClr val="008D8E"/>
                </a:solidFill>
              </a:rPr>
              <a:pPr/>
              <a:t>24</a:t>
            </a:fld>
            <a:endParaRPr lang="en-US" dirty="0">
              <a:solidFill>
                <a:srgbClr val="008D8E"/>
              </a:solidFill>
            </a:endParaRPr>
          </a:p>
        </p:txBody>
      </p:sp>
    </p:spTree>
    <p:extLst>
      <p:ext uri="{BB962C8B-B14F-4D97-AF65-F5344CB8AC3E}">
        <p14:creationId xmlns:p14="http://schemas.microsoft.com/office/powerpoint/2010/main" val="2731133029"/>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2224" y="1758024"/>
            <a:ext cx="4079776" cy="5078384"/>
          </a:xfrm>
          <a:prstGeom prst="rect">
            <a:avLst/>
          </a:prstGeom>
        </p:spPr>
      </p:pic>
      <p:sp>
        <p:nvSpPr>
          <p:cNvPr id="6" name="Content Placeholder 1"/>
          <p:cNvSpPr txBox="1">
            <a:spLocks/>
          </p:cNvSpPr>
          <p:nvPr/>
        </p:nvSpPr>
        <p:spPr>
          <a:xfrm>
            <a:off x="407368" y="1196752"/>
            <a:ext cx="7776864" cy="4826166"/>
          </a:xfrm>
          <a:prstGeom prst="rect">
            <a:avLst/>
          </a:prstGeom>
          <a:noFill/>
        </p:spPr>
        <p:txBody>
          <a:bodyPr vert="horz" lIns="84406" tIns="42203" rIns="84406" bIns="42203"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lvl="1" indent="-342900" algn="l">
              <a:lnSpc>
                <a:spcPct val="100000"/>
              </a:lnSpc>
              <a:spcBef>
                <a:spcPts val="554"/>
              </a:spcBef>
              <a:spcAft>
                <a:spcPts val="600"/>
              </a:spcAft>
              <a:buClr>
                <a:srgbClr val="008D8E"/>
              </a:buClr>
              <a:buFont typeface="Arial" panose="020B0604020202020204" pitchFamily="34" charset="0"/>
              <a:buChar char="•"/>
            </a:pPr>
            <a:r>
              <a:rPr lang="pl-PL" sz="2200" dirty="0">
                <a:solidFill>
                  <a:srgbClr val="3B3A3D"/>
                </a:solidFill>
              </a:rPr>
              <a:t>Konsekwencje dla wszystkich </a:t>
            </a:r>
            <a:r>
              <a:rPr lang="en-GB" sz="2200" dirty="0">
                <a:solidFill>
                  <a:srgbClr val="3B3A3D"/>
                </a:solidFill>
              </a:rPr>
              <a:t>~135 </a:t>
            </a:r>
            <a:r>
              <a:rPr lang="pl-PL" sz="2200" dirty="0">
                <a:solidFill>
                  <a:srgbClr val="3B3A3D"/>
                </a:solidFill>
              </a:rPr>
              <a:t>portów morskich i portów lotniczych w UK</a:t>
            </a:r>
            <a:endParaRPr lang="en-GB" sz="2200" dirty="0">
              <a:solidFill>
                <a:srgbClr val="3B3A3D"/>
              </a:solidFill>
            </a:endParaRPr>
          </a:p>
          <a:p>
            <a:pPr marL="342900" lvl="1" indent="-342900" algn="l">
              <a:lnSpc>
                <a:spcPct val="100000"/>
              </a:lnSpc>
              <a:spcBef>
                <a:spcPts val="554"/>
              </a:spcBef>
              <a:spcAft>
                <a:spcPts val="600"/>
              </a:spcAft>
              <a:buClr>
                <a:srgbClr val="008D8E"/>
              </a:buClr>
              <a:buFont typeface="Arial" panose="020B0604020202020204" pitchFamily="34" charset="0"/>
              <a:buChar char="•"/>
            </a:pPr>
            <a:r>
              <a:rPr lang="pl-PL" sz="2200" dirty="0">
                <a:solidFill>
                  <a:srgbClr val="3B3A3D"/>
                </a:solidFill>
              </a:rPr>
              <a:t>Obecnie wiele portów lotniczych i portów dalekomorskich obsługuje towary RO</a:t>
            </a:r>
            <a:r>
              <a:rPr lang="en-GB" sz="2200" dirty="0">
                <a:solidFill>
                  <a:srgbClr val="3B3A3D"/>
                </a:solidFill>
              </a:rPr>
              <a:t>W</a:t>
            </a:r>
            <a:r>
              <a:rPr lang="pl-PL" sz="2200" dirty="0">
                <a:solidFill>
                  <a:srgbClr val="3B3A3D"/>
                </a:solidFill>
              </a:rPr>
              <a:t> – systemy cele i infrastrukturę.</a:t>
            </a:r>
            <a:endParaRPr lang="en-GB" sz="2200" dirty="0">
              <a:solidFill>
                <a:srgbClr val="3B3A3D"/>
              </a:solidFill>
            </a:endParaRPr>
          </a:p>
          <a:p>
            <a:pPr marL="342900" lvl="1" indent="-342900" algn="l">
              <a:lnSpc>
                <a:spcPct val="100000"/>
              </a:lnSpc>
              <a:spcBef>
                <a:spcPts val="554"/>
              </a:spcBef>
              <a:spcAft>
                <a:spcPts val="600"/>
              </a:spcAft>
              <a:buClr>
                <a:srgbClr val="008D8E"/>
              </a:buClr>
              <a:buFont typeface="Arial" panose="020B0604020202020204" pitchFamily="34" charset="0"/>
              <a:buChar char="•"/>
            </a:pPr>
            <a:r>
              <a:rPr lang="pl-PL" sz="2200" dirty="0">
                <a:solidFill>
                  <a:srgbClr val="3B3A3D"/>
                </a:solidFill>
              </a:rPr>
              <a:t>Największy wpływ na </a:t>
            </a:r>
            <a:r>
              <a:rPr lang="pl-PL" sz="2200" b="1" dirty="0">
                <a:solidFill>
                  <a:srgbClr val="3B3A3D"/>
                </a:solidFill>
              </a:rPr>
              <a:t>porty typu </a:t>
            </a:r>
            <a:r>
              <a:rPr lang="pl-PL" sz="2200" b="1" dirty="0" err="1">
                <a:solidFill>
                  <a:srgbClr val="3B3A3D"/>
                </a:solidFill>
              </a:rPr>
              <a:t>RoRo</a:t>
            </a:r>
            <a:endParaRPr lang="en-GB" sz="2200" b="1" dirty="0">
              <a:solidFill>
                <a:srgbClr val="3B3A3D"/>
              </a:solidFill>
            </a:endParaRPr>
          </a:p>
          <a:p>
            <a:pPr marL="342900" lvl="1" indent="-342900" algn="l">
              <a:lnSpc>
                <a:spcPct val="100000"/>
              </a:lnSpc>
              <a:spcBef>
                <a:spcPts val="554"/>
              </a:spcBef>
              <a:spcAft>
                <a:spcPts val="600"/>
              </a:spcAft>
              <a:buClr>
                <a:srgbClr val="008D8E"/>
              </a:buClr>
              <a:buFont typeface="Arial" panose="020B0604020202020204" pitchFamily="34" charset="0"/>
              <a:buChar char="•"/>
            </a:pPr>
            <a:r>
              <a:rPr lang="pl-PL" sz="2200" dirty="0">
                <a:solidFill>
                  <a:srgbClr val="3B3A3D"/>
                </a:solidFill>
              </a:rPr>
              <a:t>Niewielka długość cieśnin i najważniejszych tras na wschodnim wybrzeżu</a:t>
            </a:r>
            <a:r>
              <a:rPr lang="en-GB" sz="2200" dirty="0">
                <a:solidFill>
                  <a:srgbClr val="3B3A3D"/>
                </a:solidFill>
              </a:rPr>
              <a:t> – </a:t>
            </a:r>
            <a:r>
              <a:rPr lang="pl-PL" sz="2200" dirty="0">
                <a:solidFill>
                  <a:srgbClr val="3B3A3D"/>
                </a:solidFill>
              </a:rPr>
              <a:t>wolumen, częstotliwość, elastyczność</a:t>
            </a:r>
            <a:endParaRPr lang="en-GB" sz="2200" dirty="0">
              <a:solidFill>
                <a:srgbClr val="3B3A3D"/>
              </a:solidFill>
            </a:endParaRPr>
          </a:p>
          <a:p>
            <a:pPr marL="764941" lvl="2" indent="-342900" algn="l">
              <a:lnSpc>
                <a:spcPct val="100000"/>
              </a:lnSpc>
              <a:spcBef>
                <a:spcPts val="554"/>
              </a:spcBef>
              <a:spcAft>
                <a:spcPts val="600"/>
              </a:spcAft>
              <a:buClr>
                <a:srgbClr val="008D8E"/>
              </a:buClr>
              <a:buFont typeface="Arial" panose="020B0604020202020204" pitchFamily="34" charset="0"/>
              <a:buChar char="•"/>
            </a:pPr>
            <a:r>
              <a:rPr lang="pl-PL" sz="2200" dirty="0">
                <a:solidFill>
                  <a:srgbClr val="3B3A3D"/>
                </a:solidFill>
              </a:rPr>
              <a:t>Zintegrowane łańcuchy dostaw typu j</a:t>
            </a:r>
            <a:r>
              <a:rPr lang="en-GB" sz="2200" dirty="0" err="1">
                <a:solidFill>
                  <a:srgbClr val="3B3A3D"/>
                </a:solidFill>
              </a:rPr>
              <a:t>ust</a:t>
            </a:r>
            <a:r>
              <a:rPr lang="en-GB" sz="2200" dirty="0">
                <a:solidFill>
                  <a:srgbClr val="3B3A3D"/>
                </a:solidFill>
              </a:rPr>
              <a:t>-in-time </a:t>
            </a:r>
            <a:r>
              <a:rPr lang="pl-PL" sz="2200" dirty="0">
                <a:solidFill>
                  <a:srgbClr val="3B3A3D"/>
                </a:solidFill>
              </a:rPr>
              <a:t>i</a:t>
            </a:r>
            <a:r>
              <a:rPr lang="en-GB" sz="2200" dirty="0">
                <a:solidFill>
                  <a:srgbClr val="3B3A3D"/>
                </a:solidFill>
              </a:rPr>
              <a:t> just-in-sequence </a:t>
            </a:r>
            <a:r>
              <a:rPr lang="pl-PL" sz="2200" dirty="0">
                <a:solidFill>
                  <a:srgbClr val="3B3A3D"/>
                </a:solidFill>
              </a:rPr>
              <a:t>między UE i UK </a:t>
            </a:r>
            <a:endParaRPr lang="en-GB" sz="2200" dirty="0">
              <a:solidFill>
                <a:srgbClr val="3B3A3D"/>
              </a:solidFill>
            </a:endParaRPr>
          </a:p>
          <a:p>
            <a:pPr marL="342900" lvl="1" indent="-342900" algn="l">
              <a:lnSpc>
                <a:spcPct val="100000"/>
              </a:lnSpc>
              <a:spcBef>
                <a:spcPts val="923"/>
              </a:spcBef>
              <a:spcAft>
                <a:spcPts val="600"/>
              </a:spcAft>
              <a:buClr>
                <a:srgbClr val="008D8E"/>
              </a:buClr>
              <a:buFont typeface="Arial" panose="020B0604020202020204" pitchFamily="34" charset="0"/>
              <a:buChar char="•"/>
            </a:pPr>
            <a:r>
              <a:rPr lang="pl-PL" sz="2200" dirty="0">
                <a:solidFill>
                  <a:srgbClr val="3B3A3D"/>
                </a:solidFill>
              </a:rPr>
              <a:t>Kluczowe znaczenie dla handlu, ciągłości działalności, gospodarek lokalnych i gospodarki krajowej, ciągłości dostaw takich towarów priorytetowych jak żywność i leki</a:t>
            </a:r>
            <a:endParaRPr lang="en-GB" sz="2200" dirty="0">
              <a:solidFill>
                <a:srgbClr val="3B3A3D"/>
              </a:solidFill>
            </a:endParaRPr>
          </a:p>
          <a:p>
            <a:pPr marL="0" lvl="1" algn="l">
              <a:lnSpc>
                <a:spcPct val="120000"/>
              </a:lnSpc>
              <a:spcBef>
                <a:spcPts val="923"/>
              </a:spcBef>
            </a:pPr>
            <a:endParaRPr lang="en-GB" sz="1800" dirty="0">
              <a:solidFill>
                <a:srgbClr val="FF0000"/>
              </a:solidFill>
            </a:endParaRPr>
          </a:p>
          <a:p>
            <a:pPr marL="263776" indent="-263776" algn="l">
              <a:lnSpc>
                <a:spcPct val="120000"/>
              </a:lnSpc>
              <a:buFont typeface="Arial" panose="020B0604020202020204" pitchFamily="34" charset="0"/>
              <a:buChar char="•"/>
            </a:pPr>
            <a:endParaRPr lang="en-GB" sz="1800" dirty="0">
              <a:solidFill>
                <a:srgbClr val="3B3A3D"/>
              </a:solidFill>
            </a:endParaRPr>
          </a:p>
        </p:txBody>
      </p:sp>
      <p:sp>
        <p:nvSpPr>
          <p:cNvPr id="2" name="Title 1"/>
          <p:cNvSpPr>
            <a:spLocks noGrp="1"/>
          </p:cNvSpPr>
          <p:nvPr>
            <p:ph type="title"/>
          </p:nvPr>
        </p:nvSpPr>
        <p:spPr/>
        <p:txBody>
          <a:bodyPr/>
          <a:lstStyle/>
          <a:p>
            <a:r>
              <a:rPr lang="pl-PL" dirty="0">
                <a:solidFill>
                  <a:srgbClr val="008D8E"/>
                </a:solidFill>
              </a:rPr>
              <a:t>Porty typu </a:t>
            </a:r>
            <a:r>
              <a:rPr lang="pl-PL" dirty="0" err="1">
                <a:solidFill>
                  <a:srgbClr val="008D8E"/>
                </a:solidFill>
              </a:rPr>
              <a:t>roll</a:t>
            </a:r>
            <a:r>
              <a:rPr lang="pl-PL" dirty="0">
                <a:solidFill>
                  <a:srgbClr val="008D8E"/>
                </a:solidFill>
              </a:rPr>
              <a:t>-on/</a:t>
            </a:r>
            <a:r>
              <a:rPr lang="pl-PL" dirty="0" err="1">
                <a:solidFill>
                  <a:srgbClr val="008D8E"/>
                </a:solidFill>
              </a:rPr>
              <a:t>roll</a:t>
            </a:r>
            <a:r>
              <a:rPr lang="pl-PL" dirty="0">
                <a:solidFill>
                  <a:srgbClr val="008D8E"/>
                </a:solidFill>
              </a:rPr>
              <a:t>-off</a:t>
            </a:r>
            <a:endParaRPr lang="en-GB" dirty="0">
              <a:solidFill>
                <a:srgbClr val="008D8E"/>
              </a:solidFill>
            </a:endParaRPr>
          </a:p>
        </p:txBody>
      </p:sp>
    </p:spTree>
    <p:extLst>
      <p:ext uri="{BB962C8B-B14F-4D97-AF65-F5344CB8AC3E}">
        <p14:creationId xmlns:p14="http://schemas.microsoft.com/office/powerpoint/2010/main" val="494383877"/>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1"/>
          <p:cNvSpPr txBox="1">
            <a:spLocks/>
          </p:cNvSpPr>
          <p:nvPr/>
        </p:nvSpPr>
        <p:spPr>
          <a:xfrm>
            <a:off x="767408" y="1143170"/>
            <a:ext cx="10729192" cy="4374062"/>
          </a:xfrm>
          <a:prstGeom prst="rect">
            <a:avLst/>
          </a:prstGeom>
        </p:spPr>
        <p:txBody>
          <a:bodyPr vert="horz" lIns="84406" tIns="42203" rIns="84406" bIns="42203"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20000"/>
              </a:lnSpc>
              <a:spcBef>
                <a:spcPts val="923"/>
              </a:spcBef>
              <a:buClr>
                <a:srgbClr val="008D8E"/>
              </a:buClr>
              <a:buFont typeface="Arial" panose="020B0604020202020204" pitchFamily="34" charset="0"/>
              <a:buNone/>
            </a:pPr>
            <a:r>
              <a:rPr lang="en-GB" b="1" dirty="0">
                <a:solidFill>
                  <a:srgbClr val="3B3A3D"/>
                </a:solidFill>
              </a:rPr>
              <a:t>D</a:t>
            </a:r>
            <a:r>
              <a:rPr lang="pl-PL" b="1" dirty="0" err="1">
                <a:solidFill>
                  <a:srgbClr val="3B3A3D"/>
                </a:solidFill>
              </a:rPr>
              <a:t>zień</a:t>
            </a:r>
            <a:r>
              <a:rPr lang="en-GB" b="1" dirty="0">
                <a:solidFill>
                  <a:srgbClr val="3B3A3D"/>
                </a:solidFill>
              </a:rPr>
              <a:t> 1 </a:t>
            </a:r>
          </a:p>
          <a:p>
            <a:pPr marL="263776" lvl="1" indent="-263776">
              <a:lnSpc>
                <a:spcPct val="100000"/>
              </a:lnSpc>
              <a:spcBef>
                <a:spcPts val="923"/>
              </a:spcBef>
              <a:buClr>
                <a:srgbClr val="008D8E"/>
              </a:buClr>
            </a:pPr>
            <a:r>
              <a:rPr lang="pl-PL" dirty="0">
                <a:solidFill>
                  <a:srgbClr val="3B3A3D"/>
                </a:solidFill>
              </a:rPr>
              <a:t>Deklaracje należy złożyć wcześniej drogą elektroniczną.</a:t>
            </a:r>
            <a:endParaRPr lang="en-GB" dirty="0">
              <a:solidFill>
                <a:srgbClr val="3B3A3D"/>
              </a:solidFill>
            </a:endParaRPr>
          </a:p>
          <a:p>
            <a:pPr marL="263776" lvl="1" indent="-263776">
              <a:lnSpc>
                <a:spcPct val="100000"/>
              </a:lnSpc>
              <a:spcBef>
                <a:spcPts val="923"/>
              </a:spcBef>
              <a:buClr>
                <a:srgbClr val="008D8E"/>
              </a:buClr>
            </a:pPr>
            <a:r>
              <a:rPr lang="pl-PL" dirty="0">
                <a:solidFill>
                  <a:srgbClr val="3B3A3D"/>
                </a:solidFill>
              </a:rPr>
              <a:t>Rutynowe kontrole podatkowe i inne kontrole oraz kontrole prowadzone niezależnie od ruchu</a:t>
            </a:r>
          </a:p>
          <a:p>
            <a:pPr marL="263776" lvl="1" indent="-263776">
              <a:lnSpc>
                <a:spcPct val="100000"/>
              </a:lnSpc>
              <a:spcBef>
                <a:spcPts val="923"/>
              </a:spcBef>
              <a:buClr>
                <a:srgbClr val="008D8E"/>
              </a:buClr>
            </a:pPr>
            <a:endParaRPr lang="en-GB" dirty="0">
              <a:solidFill>
                <a:srgbClr val="3B3A3D"/>
              </a:solidFill>
            </a:endParaRPr>
          </a:p>
          <a:p>
            <a:pPr marL="0" lvl="1" indent="0">
              <a:lnSpc>
                <a:spcPct val="120000"/>
              </a:lnSpc>
              <a:spcBef>
                <a:spcPts val="923"/>
              </a:spcBef>
              <a:buClr>
                <a:srgbClr val="008D8E"/>
              </a:buClr>
              <a:buFont typeface="Arial" panose="020B0604020202020204" pitchFamily="34" charset="0"/>
              <a:buNone/>
            </a:pPr>
            <a:r>
              <a:rPr lang="pl-PL" b="1" dirty="0">
                <a:solidFill>
                  <a:srgbClr val="3B3A3D"/>
                </a:solidFill>
              </a:rPr>
              <a:t>W długim okresie</a:t>
            </a:r>
            <a:r>
              <a:rPr lang="en-GB" b="1" dirty="0">
                <a:solidFill>
                  <a:srgbClr val="3B3A3D"/>
                </a:solidFill>
              </a:rPr>
              <a:t> </a:t>
            </a:r>
          </a:p>
          <a:p>
            <a:pPr marL="263776" lvl="1" indent="-263776">
              <a:lnSpc>
                <a:spcPct val="120000"/>
              </a:lnSpc>
              <a:spcBef>
                <a:spcPts val="923"/>
              </a:spcBef>
              <a:buClr>
                <a:srgbClr val="008D8E"/>
              </a:buClr>
            </a:pPr>
            <a:r>
              <a:rPr lang="pl-PL" dirty="0">
                <a:solidFill>
                  <a:srgbClr val="3B3A3D"/>
                </a:solidFill>
              </a:rPr>
              <a:t>W długim okresie rząd UK pracuje nad automatycznymi rozwiązaniami, wykorzystaniem technologii w celu zapewnienia inteligentnych granic i dzielenia się większą ilością danych.</a:t>
            </a:r>
            <a:endParaRPr lang="en-GB" sz="1800" dirty="0">
              <a:solidFill>
                <a:srgbClr val="3B3A3D"/>
              </a:solidFill>
            </a:endParaRPr>
          </a:p>
          <a:p>
            <a:pPr marL="0" lvl="1" indent="0">
              <a:lnSpc>
                <a:spcPct val="120000"/>
              </a:lnSpc>
              <a:spcBef>
                <a:spcPts val="923"/>
              </a:spcBef>
              <a:buFont typeface="Arial" panose="020B0604020202020204" pitchFamily="34" charset="0"/>
              <a:buNone/>
            </a:pPr>
            <a:endParaRPr lang="en-GB" sz="1800" dirty="0">
              <a:solidFill>
                <a:srgbClr val="3B3A3D"/>
              </a:solidFill>
            </a:endParaRPr>
          </a:p>
        </p:txBody>
      </p:sp>
      <p:sp>
        <p:nvSpPr>
          <p:cNvPr id="5" name="Title 4"/>
          <p:cNvSpPr>
            <a:spLocks noGrp="1"/>
          </p:cNvSpPr>
          <p:nvPr>
            <p:ph type="title"/>
          </p:nvPr>
        </p:nvSpPr>
        <p:spPr/>
        <p:txBody>
          <a:bodyPr/>
          <a:lstStyle/>
          <a:p>
            <a:r>
              <a:rPr lang="pl-PL" dirty="0"/>
              <a:t>Model typu </a:t>
            </a:r>
            <a:r>
              <a:rPr lang="en-GB" dirty="0" err="1"/>
              <a:t>RoRo</a:t>
            </a:r>
            <a:r>
              <a:rPr lang="pl-PL" dirty="0"/>
              <a:t> </a:t>
            </a:r>
            <a:r>
              <a:rPr lang="en-GB" dirty="0"/>
              <a:t>– </a:t>
            </a:r>
            <a:r>
              <a:rPr lang="pl-PL" dirty="0"/>
              <a:t>podstawowa zasada</a:t>
            </a:r>
            <a:endParaRPr lang="en-GB" dirty="0"/>
          </a:p>
        </p:txBody>
      </p:sp>
    </p:spTree>
    <p:extLst>
      <p:ext uri="{BB962C8B-B14F-4D97-AF65-F5344CB8AC3E}">
        <p14:creationId xmlns:p14="http://schemas.microsoft.com/office/powerpoint/2010/main" val="1668403387"/>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1" name="Straight Arrow Connector 29"/>
          <p:cNvCxnSpPr>
            <a:stCxn id="47" idx="3"/>
            <a:endCxn id="55" idx="1"/>
          </p:cNvCxnSpPr>
          <p:nvPr/>
        </p:nvCxnSpPr>
        <p:spPr>
          <a:xfrm flipV="1">
            <a:off x="2785887" y="3929350"/>
            <a:ext cx="2144212" cy="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2" name="Rectangle 181"/>
          <p:cNvSpPr/>
          <p:nvPr/>
        </p:nvSpPr>
        <p:spPr bwMode="gray">
          <a:xfrm>
            <a:off x="3315597" y="3357189"/>
            <a:ext cx="1323252" cy="1144329"/>
          </a:xfrm>
          <a:prstGeom prst="rect">
            <a:avLst/>
          </a:prstGeom>
          <a:solidFill>
            <a:schemeClr val="tx2"/>
          </a:solidFill>
          <a:ln w="19050" cap="flat" cmpd="sng" algn="ctr">
            <a:solidFill>
              <a:srgbClr val="46647B"/>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spcBef>
                <a:spcPts val="0"/>
              </a:spcBef>
            </a:pPr>
            <a:r>
              <a:rPr lang="pl-PL" sz="1400" dirty="0">
                <a:solidFill>
                  <a:srgbClr val="46647B"/>
                </a:solidFill>
              </a:rPr>
              <a:t>Podać </a:t>
            </a:r>
            <a:r>
              <a:rPr lang="pl-PL" sz="1400" b="1" dirty="0">
                <a:solidFill>
                  <a:srgbClr val="46647B"/>
                </a:solidFill>
              </a:rPr>
              <a:t>numer referencyjny </a:t>
            </a:r>
            <a:r>
              <a:rPr lang="en-GB" sz="1400" dirty="0">
                <a:solidFill>
                  <a:srgbClr val="46647B"/>
                </a:solidFill>
              </a:rPr>
              <a:t>(MRN) </a:t>
            </a:r>
            <a:r>
              <a:rPr lang="pl-PL" sz="1400" dirty="0">
                <a:solidFill>
                  <a:srgbClr val="46647B"/>
                </a:solidFill>
              </a:rPr>
              <a:t>lub</a:t>
            </a:r>
            <a:r>
              <a:rPr lang="en-GB" sz="1400" dirty="0">
                <a:solidFill>
                  <a:srgbClr val="46647B"/>
                </a:solidFill>
              </a:rPr>
              <a:t> </a:t>
            </a:r>
            <a:r>
              <a:rPr lang="en-GB" sz="1400" b="1" dirty="0">
                <a:solidFill>
                  <a:srgbClr val="46647B"/>
                </a:solidFill>
              </a:rPr>
              <a:t>EORI </a:t>
            </a:r>
            <a:r>
              <a:rPr lang="pl-PL" sz="1400" dirty="0">
                <a:solidFill>
                  <a:srgbClr val="46647B"/>
                </a:solidFill>
              </a:rPr>
              <a:t>spedytorowi/przewoźnikowi</a:t>
            </a:r>
            <a:r>
              <a:rPr lang="en-US" sz="1400" dirty="0">
                <a:solidFill>
                  <a:srgbClr val="46647B"/>
                </a:solidFill>
              </a:rPr>
              <a:t>.</a:t>
            </a:r>
            <a:endParaRPr lang="en-GB" sz="1400" dirty="0">
              <a:solidFill>
                <a:srgbClr val="46647B"/>
              </a:solidFill>
            </a:endParaRPr>
          </a:p>
        </p:txBody>
      </p:sp>
      <p:pic>
        <p:nvPicPr>
          <p:cNvPr id="59" name="Picture 58"/>
          <p:cNvPicPr>
            <a:picLocks noChangeAspect="1"/>
          </p:cNvPicPr>
          <p:nvPr/>
        </p:nvPicPr>
        <p:blipFill>
          <a:blip r:embed="rId4"/>
          <a:stretch>
            <a:fillRect/>
          </a:stretch>
        </p:blipFill>
        <p:spPr>
          <a:xfrm>
            <a:off x="4093844" y="4379467"/>
            <a:ext cx="432000" cy="432000"/>
          </a:xfrm>
          <a:prstGeom prst="rect">
            <a:avLst/>
          </a:prstGeom>
        </p:spPr>
      </p:pic>
      <p:sp>
        <p:nvSpPr>
          <p:cNvPr id="227" name="Rectangle 226"/>
          <p:cNvSpPr/>
          <p:nvPr/>
        </p:nvSpPr>
        <p:spPr bwMode="gray">
          <a:xfrm>
            <a:off x="9013869" y="4766895"/>
            <a:ext cx="1729541" cy="805775"/>
          </a:xfrm>
          <a:prstGeom prst="rect">
            <a:avLst/>
          </a:prstGeom>
          <a:solidFill>
            <a:srgbClr val="CC00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lgn="ctr"/>
            <a:r>
              <a:rPr lang="pl-PL" b="1" dirty="0">
                <a:solidFill>
                  <a:srgbClr val="FFFFFF"/>
                </a:solidFill>
              </a:rPr>
              <a:t>Towary zatrzymane</a:t>
            </a:r>
            <a:endParaRPr lang="en-GB" b="1" dirty="0">
              <a:solidFill>
                <a:srgbClr val="FFFFFF"/>
              </a:solidFill>
            </a:endParaRPr>
          </a:p>
        </p:txBody>
      </p:sp>
      <p:sp>
        <p:nvSpPr>
          <p:cNvPr id="13" name="Line 11"/>
          <p:cNvSpPr>
            <a:spLocks noChangeShapeType="1"/>
          </p:cNvSpPr>
          <p:nvPr/>
        </p:nvSpPr>
        <p:spPr bwMode="auto">
          <a:xfrm>
            <a:off x="1601961" y="2120905"/>
            <a:ext cx="3036888" cy="0"/>
          </a:xfrm>
          <a:prstGeom prst="line">
            <a:avLst/>
          </a:prstGeom>
          <a:noFill/>
          <a:ln w="76200" cap="flat" cmpd="sng" algn="ctr">
            <a:solidFill>
              <a:srgbClr val="2D475A"/>
            </a:solidFill>
            <a:prstDash val="solid"/>
            <a:miter lim="800000"/>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 name="Title 1"/>
          <p:cNvSpPr>
            <a:spLocks noGrp="1"/>
          </p:cNvSpPr>
          <p:nvPr>
            <p:ph type="title" idx="4294967295"/>
          </p:nvPr>
        </p:nvSpPr>
        <p:spPr>
          <a:xfrm>
            <a:off x="525636" y="404664"/>
            <a:ext cx="11547028" cy="681037"/>
          </a:xfrm>
        </p:spPr>
        <p:txBody>
          <a:bodyPr/>
          <a:lstStyle/>
          <a:p>
            <a:pPr lvl="0">
              <a:defRPr/>
            </a:pPr>
            <a:r>
              <a:rPr lang="en-GB" sz="3600" kern="0" dirty="0">
                <a:solidFill>
                  <a:srgbClr val="008D8E"/>
                </a:solidFill>
                <a:latin typeface="Arial"/>
              </a:rPr>
              <a:t>Import</a:t>
            </a:r>
            <a:r>
              <a:rPr lang="pl-PL" sz="3600" kern="0" dirty="0">
                <a:solidFill>
                  <a:srgbClr val="008D8E"/>
                </a:solidFill>
                <a:latin typeface="Arial"/>
              </a:rPr>
              <a:t> towarów do UK przez porty typu</a:t>
            </a:r>
            <a:r>
              <a:rPr lang="en-GB" sz="3600" kern="0" dirty="0">
                <a:solidFill>
                  <a:srgbClr val="008D8E"/>
                </a:solidFill>
                <a:latin typeface="Arial"/>
              </a:rPr>
              <a:t> </a:t>
            </a:r>
            <a:r>
              <a:rPr lang="en-GB" sz="3600" kern="0" dirty="0" err="1">
                <a:solidFill>
                  <a:srgbClr val="008D8E"/>
                </a:solidFill>
                <a:latin typeface="Arial"/>
              </a:rPr>
              <a:t>RoRo</a:t>
            </a:r>
            <a:r>
              <a:rPr lang="en-GB" sz="3600" kern="0" dirty="0">
                <a:solidFill>
                  <a:srgbClr val="008D8E"/>
                </a:solidFill>
                <a:latin typeface="Arial"/>
              </a:rPr>
              <a:t> </a:t>
            </a:r>
            <a:r>
              <a:rPr lang="pl-PL" sz="3600" kern="0" dirty="0">
                <a:solidFill>
                  <a:srgbClr val="008D8E"/>
                </a:solidFill>
                <a:latin typeface="Arial"/>
              </a:rPr>
              <a:t>- dzień 1</a:t>
            </a:r>
            <a:endParaRPr lang="en-GB" sz="3600" kern="0" dirty="0">
              <a:solidFill>
                <a:srgbClr val="008D8E"/>
              </a:solidFill>
              <a:latin typeface="Arial"/>
            </a:endParaRPr>
          </a:p>
        </p:txBody>
      </p:sp>
      <p:sp>
        <p:nvSpPr>
          <p:cNvPr id="3" name="btfpLayoutConfig" hidden="1"/>
          <p:cNvSpPr txBox="1"/>
          <p:nvPr/>
        </p:nvSpPr>
        <p:spPr bwMode="gray">
          <a:xfrm>
            <a:off x="1536700" y="12700"/>
            <a:ext cx="1770284" cy="88092"/>
          </a:xfrm>
          <a:prstGeom prst="rect">
            <a:avLst/>
          </a:prstGeom>
          <a:noFill/>
        </p:spPr>
        <p:txBody>
          <a:bodyPr vert="horz" wrap="none" lIns="36000" tIns="36000" rIns="36000" bIns="36000" rtlCol="0">
            <a:spAutoFit/>
          </a:bodyPr>
          <a:lstStyle/>
          <a:p>
            <a:r>
              <a:rPr lang="en-GB" sz="100">
                <a:solidFill>
                  <a:srgbClr val="FFFFFF">
                    <a:alpha val="0"/>
                  </a:srgbClr>
                </a:solidFill>
              </a:rPr>
              <a:t>overall_0_131890129951127481 columns_2_131889998625156500 6_1_131889998640165249 9_1_131889998640376058 25_1_131890006548949768 30_1_131890010047522118 33_1_131890010222844276 37_1_131890018140189422 38_1_131890029732408871 44_1_131890068567785038 27_1_131890129739223457 </a:t>
            </a:r>
            <a:endParaRPr lang="en-GB" sz="100" dirty="0" err="1">
              <a:solidFill>
                <a:srgbClr val="FFFFFF">
                  <a:alpha val="0"/>
                </a:srgbClr>
              </a:solidFill>
            </a:endParaRPr>
          </a:p>
        </p:txBody>
      </p:sp>
      <p:sp>
        <p:nvSpPr>
          <p:cNvPr id="15" name="Line 13"/>
          <p:cNvSpPr>
            <a:spLocks noChangeShapeType="1"/>
          </p:cNvSpPr>
          <p:nvPr/>
        </p:nvSpPr>
        <p:spPr bwMode="auto">
          <a:xfrm>
            <a:off x="4750026" y="2120905"/>
            <a:ext cx="2037502" cy="0"/>
          </a:xfrm>
          <a:prstGeom prst="line">
            <a:avLst/>
          </a:prstGeom>
          <a:noFill/>
          <a:ln w="76200" cap="flat" cmpd="sng" algn="ctr">
            <a:solidFill>
              <a:srgbClr val="46647B"/>
            </a:solidFill>
            <a:prstDash val="solid"/>
            <a:miter lim="800000"/>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Rectangle 15"/>
          <p:cNvSpPr/>
          <p:nvPr/>
        </p:nvSpPr>
        <p:spPr>
          <a:xfrm>
            <a:off x="1523685" y="1697271"/>
            <a:ext cx="992579" cy="369332"/>
          </a:xfrm>
          <a:prstGeom prst="rect">
            <a:avLst/>
          </a:prstGeom>
        </p:spPr>
        <p:txBody>
          <a:bodyPr wrap="none">
            <a:spAutoFit/>
          </a:bodyPr>
          <a:lstStyle/>
          <a:p>
            <a:pPr>
              <a:spcBef>
                <a:spcPts val="0"/>
              </a:spcBef>
            </a:pPr>
            <a:r>
              <a:rPr lang="pl-PL" sz="1800" dirty="0"/>
              <a:t>Port UE</a:t>
            </a:r>
            <a:endParaRPr lang="en-US" sz="1800" dirty="0"/>
          </a:p>
        </p:txBody>
      </p:sp>
      <p:sp>
        <p:nvSpPr>
          <p:cNvPr id="21" name="Rectangle 20"/>
          <p:cNvSpPr/>
          <p:nvPr/>
        </p:nvSpPr>
        <p:spPr>
          <a:xfrm>
            <a:off x="4750026" y="1697271"/>
            <a:ext cx="1172116" cy="369332"/>
          </a:xfrm>
          <a:prstGeom prst="rect">
            <a:avLst/>
          </a:prstGeom>
        </p:spPr>
        <p:txBody>
          <a:bodyPr wrap="none">
            <a:spAutoFit/>
          </a:bodyPr>
          <a:lstStyle/>
          <a:p>
            <a:pPr>
              <a:spcBef>
                <a:spcPts val="0"/>
              </a:spcBef>
            </a:pPr>
            <a:r>
              <a:rPr lang="pl-PL" sz="1800" dirty="0"/>
              <a:t>W drodze</a:t>
            </a:r>
            <a:endParaRPr lang="en-US" sz="1800" dirty="0"/>
          </a:p>
        </p:txBody>
      </p:sp>
      <p:grpSp>
        <p:nvGrpSpPr>
          <p:cNvPr id="44" name="btfpRunningAgenda1Level311825"/>
          <p:cNvGrpSpPr/>
          <p:nvPr>
            <p:custDataLst>
              <p:tags r:id="rId1"/>
            </p:custDataLst>
          </p:nvPr>
        </p:nvGrpSpPr>
        <p:grpSpPr>
          <a:xfrm>
            <a:off x="1303511" y="1311507"/>
            <a:ext cx="1693825" cy="257442"/>
            <a:chOff x="0" y="1033329"/>
            <a:chExt cx="1693825" cy="257442"/>
          </a:xfrm>
        </p:grpSpPr>
        <p:sp>
          <p:nvSpPr>
            <p:cNvPr id="45" name="btfpRunningAgenda1LevelBarLeft311825"/>
            <p:cNvSpPr/>
            <p:nvPr/>
          </p:nvSpPr>
          <p:spPr bwMode="gray">
            <a:xfrm>
              <a:off x="0" y="1033329"/>
              <a:ext cx="1693825" cy="257442"/>
            </a:xfrm>
            <a:custGeom>
              <a:avLst/>
              <a:gdLst>
                <a:gd name="connsiteX0" fmla="*/ 921947 w 1738003"/>
                <a:gd name="connsiteY0" fmla="*/ 0 h 257442"/>
                <a:gd name="connsiteX1" fmla="*/ 1738003 w 1738003"/>
                <a:gd name="connsiteY1" fmla="*/ 0 h 257442"/>
                <a:gd name="connsiteX2" fmla="*/ 1683282 w 1738003"/>
                <a:gd name="connsiteY2" fmla="*/ 257442 h 257442"/>
                <a:gd name="connsiteX3" fmla="*/ 0 w 1738003"/>
                <a:gd name="connsiteY3" fmla="*/ 257442 h 257442"/>
                <a:gd name="connsiteX0" fmla="*/ 921947 w 1683282"/>
                <a:gd name="connsiteY0" fmla="*/ 0 h 257442"/>
                <a:gd name="connsiteX1" fmla="*/ 867227 w 1683282"/>
                <a:gd name="connsiteY1" fmla="*/ 257442 h 257442"/>
                <a:gd name="connsiteX2" fmla="*/ 1683282 w 1683282"/>
                <a:gd name="connsiteY2" fmla="*/ 257442 h 257442"/>
                <a:gd name="connsiteX3" fmla="*/ 0 w 1683282"/>
                <a:gd name="connsiteY3" fmla="*/ 257442 h 257442"/>
                <a:gd name="connsiteX0" fmla="*/ 921947 w 921947"/>
                <a:gd name="connsiteY0" fmla="*/ 0 h 257442"/>
                <a:gd name="connsiteX1" fmla="*/ 867227 w 921947"/>
                <a:gd name="connsiteY1" fmla="*/ 257442 h 257442"/>
                <a:gd name="connsiteX2" fmla="*/ 1 w 921947"/>
                <a:gd name="connsiteY2" fmla="*/ 257442 h 257442"/>
                <a:gd name="connsiteX3" fmla="*/ 0 w 921947"/>
                <a:gd name="connsiteY3" fmla="*/ 257442 h 257442"/>
                <a:gd name="connsiteX0" fmla="*/ 921946 w 921946"/>
                <a:gd name="connsiteY0" fmla="*/ 0 h 257442"/>
                <a:gd name="connsiteX1" fmla="*/ 867226 w 921946"/>
                <a:gd name="connsiteY1" fmla="*/ 257442 h 257442"/>
                <a:gd name="connsiteX2" fmla="*/ 0 w 921946"/>
                <a:gd name="connsiteY2" fmla="*/ 257442 h 257442"/>
                <a:gd name="connsiteX3" fmla="*/ 1 w 921946"/>
                <a:gd name="connsiteY3" fmla="*/ 0 h 257442"/>
                <a:gd name="connsiteX0" fmla="*/ 1210488 w 1210488"/>
                <a:gd name="connsiteY0" fmla="*/ 0 h 257442"/>
                <a:gd name="connsiteX1" fmla="*/ 867226 w 1210488"/>
                <a:gd name="connsiteY1" fmla="*/ 257442 h 257442"/>
                <a:gd name="connsiteX2" fmla="*/ 0 w 1210488"/>
                <a:gd name="connsiteY2" fmla="*/ 257442 h 257442"/>
                <a:gd name="connsiteX3" fmla="*/ 1 w 1210488"/>
                <a:gd name="connsiteY3" fmla="*/ 0 h 257442"/>
                <a:gd name="connsiteX0" fmla="*/ 1210488 w 1210488"/>
                <a:gd name="connsiteY0" fmla="*/ 0 h 257442"/>
                <a:gd name="connsiteX1" fmla="*/ 1155767 w 1210488"/>
                <a:gd name="connsiteY1" fmla="*/ 257442 h 257442"/>
                <a:gd name="connsiteX2" fmla="*/ 0 w 1210488"/>
                <a:gd name="connsiteY2" fmla="*/ 257442 h 257442"/>
                <a:gd name="connsiteX3" fmla="*/ 1 w 1210488"/>
                <a:gd name="connsiteY3" fmla="*/ 0 h 257442"/>
                <a:gd name="connsiteX0" fmla="*/ 1210488 w 1210488"/>
                <a:gd name="connsiteY0" fmla="*/ 0 h 257442"/>
                <a:gd name="connsiteX1" fmla="*/ 1155767 w 1210488"/>
                <a:gd name="connsiteY1" fmla="*/ 257442 h 257442"/>
                <a:gd name="connsiteX2" fmla="*/ 0 w 1210488"/>
                <a:gd name="connsiteY2" fmla="*/ 257442 h 257442"/>
                <a:gd name="connsiteX3" fmla="*/ 1 w 1210488"/>
                <a:gd name="connsiteY3" fmla="*/ 0 h 257442"/>
                <a:gd name="connsiteX0" fmla="*/ 1210488 w 1210488"/>
                <a:gd name="connsiteY0" fmla="*/ 0 h 257442"/>
                <a:gd name="connsiteX1" fmla="*/ 1155767 w 1210488"/>
                <a:gd name="connsiteY1" fmla="*/ 257442 h 257442"/>
                <a:gd name="connsiteX2" fmla="*/ 0 w 1210488"/>
                <a:gd name="connsiteY2" fmla="*/ 257442 h 257442"/>
                <a:gd name="connsiteX3" fmla="*/ 0 w 1210488"/>
                <a:gd name="connsiteY3" fmla="*/ 0 h 257442"/>
                <a:gd name="connsiteX0" fmla="*/ 1501465 w 1501465"/>
                <a:gd name="connsiteY0" fmla="*/ 0 h 257442"/>
                <a:gd name="connsiteX1" fmla="*/ 1155767 w 1501465"/>
                <a:gd name="connsiteY1" fmla="*/ 257442 h 257442"/>
                <a:gd name="connsiteX2" fmla="*/ 0 w 1501465"/>
                <a:gd name="connsiteY2" fmla="*/ 257442 h 257442"/>
                <a:gd name="connsiteX3" fmla="*/ 0 w 1501465"/>
                <a:gd name="connsiteY3" fmla="*/ 0 h 257442"/>
                <a:gd name="connsiteX0" fmla="*/ 1501465 w 1501465"/>
                <a:gd name="connsiteY0" fmla="*/ 0 h 257442"/>
                <a:gd name="connsiteX1" fmla="*/ 1446744 w 1501465"/>
                <a:gd name="connsiteY1" fmla="*/ 257442 h 257442"/>
                <a:gd name="connsiteX2" fmla="*/ 0 w 1501465"/>
                <a:gd name="connsiteY2" fmla="*/ 257442 h 257442"/>
                <a:gd name="connsiteX3" fmla="*/ 0 w 1501465"/>
                <a:gd name="connsiteY3" fmla="*/ 0 h 257442"/>
                <a:gd name="connsiteX0" fmla="*/ 1501465 w 1501465"/>
                <a:gd name="connsiteY0" fmla="*/ 0 h 257442"/>
                <a:gd name="connsiteX1" fmla="*/ 1446744 w 1501465"/>
                <a:gd name="connsiteY1" fmla="*/ 257442 h 257442"/>
                <a:gd name="connsiteX2" fmla="*/ 0 w 1501465"/>
                <a:gd name="connsiteY2" fmla="*/ 257442 h 257442"/>
                <a:gd name="connsiteX3" fmla="*/ 0 w 1501465"/>
                <a:gd name="connsiteY3" fmla="*/ 0 h 257442"/>
                <a:gd name="connsiteX0" fmla="*/ 1501465 w 1501465"/>
                <a:gd name="connsiteY0" fmla="*/ 0 h 257442"/>
                <a:gd name="connsiteX1" fmla="*/ 1446744 w 1501465"/>
                <a:gd name="connsiteY1" fmla="*/ 257442 h 257442"/>
                <a:gd name="connsiteX2" fmla="*/ 0 w 1501465"/>
                <a:gd name="connsiteY2" fmla="*/ 257442 h 257442"/>
                <a:gd name="connsiteX3" fmla="*/ 0 w 1501465"/>
                <a:gd name="connsiteY3" fmla="*/ 0 h 257442"/>
                <a:gd name="connsiteX0" fmla="*/ 1693825 w 1693825"/>
                <a:gd name="connsiteY0" fmla="*/ 0 h 257442"/>
                <a:gd name="connsiteX1" fmla="*/ 1446744 w 1693825"/>
                <a:gd name="connsiteY1" fmla="*/ 257442 h 257442"/>
                <a:gd name="connsiteX2" fmla="*/ 0 w 1693825"/>
                <a:gd name="connsiteY2" fmla="*/ 257442 h 257442"/>
                <a:gd name="connsiteX3" fmla="*/ 0 w 1693825"/>
                <a:gd name="connsiteY3" fmla="*/ 0 h 257442"/>
                <a:gd name="connsiteX0" fmla="*/ 1693825 w 1693825"/>
                <a:gd name="connsiteY0" fmla="*/ 0 h 257442"/>
                <a:gd name="connsiteX1" fmla="*/ 1639104 w 1693825"/>
                <a:gd name="connsiteY1" fmla="*/ 257442 h 257442"/>
                <a:gd name="connsiteX2" fmla="*/ 0 w 1693825"/>
                <a:gd name="connsiteY2" fmla="*/ 257442 h 257442"/>
                <a:gd name="connsiteX3" fmla="*/ 0 w 1693825"/>
                <a:gd name="connsiteY3" fmla="*/ 0 h 257442"/>
                <a:gd name="connsiteX0" fmla="*/ 1693825 w 1693825"/>
                <a:gd name="connsiteY0" fmla="*/ 0 h 257442"/>
                <a:gd name="connsiteX1" fmla="*/ 1639104 w 1693825"/>
                <a:gd name="connsiteY1" fmla="*/ 257442 h 257442"/>
                <a:gd name="connsiteX2" fmla="*/ 0 w 1693825"/>
                <a:gd name="connsiteY2" fmla="*/ 257442 h 257442"/>
                <a:gd name="connsiteX3" fmla="*/ 0 w 1693825"/>
                <a:gd name="connsiteY3" fmla="*/ 0 h 257442"/>
                <a:gd name="connsiteX0" fmla="*/ 1693825 w 1693825"/>
                <a:gd name="connsiteY0" fmla="*/ 0 h 257442"/>
                <a:gd name="connsiteX1" fmla="*/ 1639104 w 1693825"/>
                <a:gd name="connsiteY1" fmla="*/ 257442 h 257442"/>
                <a:gd name="connsiteX2" fmla="*/ 0 w 1693825"/>
                <a:gd name="connsiteY2" fmla="*/ 257442 h 257442"/>
                <a:gd name="connsiteX3" fmla="*/ 0 w 1693825"/>
                <a:gd name="connsiteY3" fmla="*/ 0 h 257442"/>
              </a:gdLst>
              <a:ahLst/>
              <a:cxnLst>
                <a:cxn ang="0">
                  <a:pos x="connsiteX0" y="connsiteY0"/>
                </a:cxn>
                <a:cxn ang="0">
                  <a:pos x="connsiteX1" y="connsiteY1"/>
                </a:cxn>
                <a:cxn ang="0">
                  <a:pos x="connsiteX2" y="connsiteY2"/>
                </a:cxn>
                <a:cxn ang="0">
                  <a:pos x="connsiteX3" y="connsiteY3"/>
                </a:cxn>
              </a:cxnLst>
              <a:rect l="l" t="t" r="r" b="b"/>
              <a:pathLst>
                <a:path w="1693825" h="257442">
                  <a:moveTo>
                    <a:pt x="1693825" y="0"/>
                  </a:moveTo>
                  <a:lnTo>
                    <a:pt x="1639104" y="257442"/>
                  </a:lnTo>
                  <a:lnTo>
                    <a:pt x="0" y="257442"/>
                  </a:lnTo>
                  <a:lnTo>
                    <a:pt x="0" y="0"/>
                  </a:lnTo>
                  <a:close/>
                </a:path>
              </a:pathLst>
            </a:custGeom>
            <a:solidFill>
              <a:srgbClr val="5C5C5C"/>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algn="ctr"/>
              <a:endParaRPr lang="en-GB" sz="1600" dirty="0" err="1">
                <a:solidFill>
                  <a:prstClr val="black"/>
                </a:solidFill>
              </a:endParaRPr>
            </a:p>
          </p:txBody>
        </p:sp>
        <p:sp>
          <p:nvSpPr>
            <p:cNvPr id="46" name="btfpRunningAgenda1LevelTextLeft311825"/>
            <p:cNvSpPr txBox="1"/>
            <p:nvPr/>
          </p:nvSpPr>
          <p:spPr bwMode="gray">
            <a:xfrm>
              <a:off x="0" y="1033329"/>
              <a:ext cx="1216681" cy="257442"/>
            </a:xfrm>
            <a:prstGeom prst="rect">
              <a:avLst/>
            </a:prstGeom>
            <a:noFill/>
          </p:spPr>
          <p:txBody>
            <a:bodyPr vert="horz" wrap="none" lIns="360363" tIns="36036" rIns="360363" bIns="36036" rtlCol="0" anchor="t">
              <a:spAutoFit/>
            </a:bodyPr>
            <a:lstStyle/>
            <a:p>
              <a:pPr>
                <a:spcBef>
                  <a:spcPts val="0"/>
                </a:spcBef>
              </a:pPr>
              <a:r>
                <a:rPr lang="pl-PL" sz="1200" b="1" cap="all" spc="450" dirty="0">
                  <a:solidFill>
                    <a:srgbClr val="FFFFFF"/>
                  </a:solidFill>
                </a:rPr>
                <a:t>CŁA</a:t>
              </a:r>
              <a:endParaRPr lang="en-GB" sz="1200" b="1" cap="all" spc="450" dirty="0">
                <a:solidFill>
                  <a:srgbClr val="FFFFFF"/>
                </a:solidFill>
              </a:endParaRPr>
            </a:p>
          </p:txBody>
        </p:sp>
      </p:grpSp>
      <p:sp>
        <p:nvSpPr>
          <p:cNvPr id="47" name="Rectangle 46"/>
          <p:cNvSpPr/>
          <p:nvPr/>
        </p:nvSpPr>
        <p:spPr bwMode="gray">
          <a:xfrm>
            <a:off x="1725625" y="3249466"/>
            <a:ext cx="1060262" cy="1359773"/>
          </a:xfrm>
          <a:prstGeom prst="rect">
            <a:avLst/>
          </a:prstGeom>
          <a:solidFill>
            <a:schemeClr val="tx2"/>
          </a:solidFill>
          <a:ln w="19050" cap="flat" cmpd="sng" algn="ctr">
            <a:solidFill>
              <a:srgbClr val="46647B"/>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spcBef>
                <a:spcPts val="0"/>
              </a:spcBef>
            </a:pPr>
            <a:r>
              <a:rPr lang="pl-PL" sz="1400" b="1" dirty="0">
                <a:solidFill>
                  <a:srgbClr val="46647B"/>
                </a:solidFill>
              </a:rPr>
              <a:t>Złożyć wstępnie</a:t>
            </a:r>
            <a:r>
              <a:rPr lang="en-GB" sz="1400" b="1" dirty="0">
                <a:solidFill>
                  <a:srgbClr val="46647B"/>
                </a:solidFill>
              </a:rPr>
              <a:t> </a:t>
            </a:r>
            <a:r>
              <a:rPr lang="pl-PL" sz="1400" dirty="0">
                <a:solidFill>
                  <a:srgbClr val="46647B"/>
                </a:solidFill>
              </a:rPr>
              <a:t>deklarację importową do organu rządu UK</a:t>
            </a:r>
            <a:r>
              <a:rPr lang="en-US" sz="1400" dirty="0">
                <a:solidFill>
                  <a:srgbClr val="46647B"/>
                </a:solidFill>
              </a:rPr>
              <a:t>.</a:t>
            </a:r>
            <a:endParaRPr lang="en-GB" sz="1400" dirty="0">
              <a:solidFill>
                <a:srgbClr val="46647B"/>
              </a:solidFill>
            </a:endParaRPr>
          </a:p>
        </p:txBody>
      </p:sp>
      <p:sp>
        <p:nvSpPr>
          <p:cNvPr id="49" name="Rectangle 48"/>
          <p:cNvSpPr/>
          <p:nvPr/>
        </p:nvSpPr>
        <p:spPr bwMode="gray">
          <a:xfrm>
            <a:off x="1749246" y="2423863"/>
            <a:ext cx="1013020" cy="497998"/>
          </a:xfrm>
          <a:prstGeom prst="rect">
            <a:avLst/>
          </a:prstGeom>
          <a:solidFill>
            <a:schemeClr val="tx2"/>
          </a:solidFill>
          <a:ln w="19050" cap="flat" cmpd="sng" algn="ctr">
            <a:solidFill>
              <a:srgbClr val="46647B"/>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lgn="ctr"/>
            <a:r>
              <a:rPr lang="pl-PL" sz="1400" b="1" dirty="0">
                <a:solidFill>
                  <a:srgbClr val="46647B"/>
                </a:solidFill>
              </a:rPr>
              <a:t>Rejestracja </a:t>
            </a:r>
            <a:r>
              <a:rPr lang="en-GB" sz="1400" b="1" dirty="0">
                <a:solidFill>
                  <a:srgbClr val="46647B"/>
                </a:solidFill>
              </a:rPr>
              <a:t>EORI</a:t>
            </a:r>
          </a:p>
        </p:txBody>
      </p:sp>
      <p:sp>
        <p:nvSpPr>
          <p:cNvPr id="50" name="Rectangle 49"/>
          <p:cNvSpPr/>
          <p:nvPr/>
        </p:nvSpPr>
        <p:spPr bwMode="gray">
          <a:xfrm>
            <a:off x="5510421" y="5482528"/>
            <a:ext cx="1627221" cy="497998"/>
          </a:xfrm>
          <a:prstGeom prst="rect">
            <a:avLst/>
          </a:prstGeom>
          <a:solidFill>
            <a:schemeClr val="tx2"/>
          </a:solidFill>
          <a:ln w="19050" cap="flat" cmpd="sng" algn="ctr">
            <a:solidFill>
              <a:srgbClr val="46647B"/>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lgn="ctr"/>
            <a:r>
              <a:rPr lang="pl-PL" sz="1400" b="1" dirty="0">
                <a:solidFill>
                  <a:srgbClr val="46647B"/>
                </a:solidFill>
              </a:rPr>
              <a:t>Cła</a:t>
            </a:r>
            <a:r>
              <a:rPr lang="en-GB" sz="1400" dirty="0">
                <a:solidFill>
                  <a:srgbClr val="46647B"/>
                </a:solidFill>
              </a:rPr>
              <a:t> </a:t>
            </a:r>
            <a:r>
              <a:rPr lang="pl-PL" sz="1400" dirty="0">
                <a:solidFill>
                  <a:srgbClr val="46647B"/>
                </a:solidFill>
              </a:rPr>
              <a:t>zapłacone lub odroczone</a:t>
            </a:r>
            <a:endParaRPr lang="en-GB" sz="1400" dirty="0">
              <a:solidFill>
                <a:srgbClr val="46647B"/>
              </a:solidFill>
            </a:endParaRPr>
          </a:p>
        </p:txBody>
      </p:sp>
      <p:sp>
        <p:nvSpPr>
          <p:cNvPr id="55" name="Rectangle 54"/>
          <p:cNvSpPr/>
          <p:nvPr/>
        </p:nvSpPr>
        <p:spPr bwMode="gray">
          <a:xfrm>
            <a:off x="4930099" y="3464907"/>
            <a:ext cx="1718800" cy="928885"/>
          </a:xfrm>
          <a:prstGeom prst="rect">
            <a:avLst/>
          </a:prstGeom>
          <a:solidFill>
            <a:schemeClr val="tx2"/>
          </a:solidFill>
          <a:ln w="19050" cap="flat" cmpd="sng" algn="ctr">
            <a:solidFill>
              <a:srgbClr val="46647B"/>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lgn="ctr"/>
            <a:r>
              <a:rPr lang="pl-PL" sz="1400" dirty="0">
                <a:solidFill>
                  <a:srgbClr val="46647B"/>
                </a:solidFill>
              </a:rPr>
              <a:t>Zaktualizować status celny, wykazując </a:t>
            </a:r>
            <a:r>
              <a:rPr lang="pl-PL" sz="1400" b="1" dirty="0">
                <a:solidFill>
                  <a:srgbClr val="46647B"/>
                </a:solidFill>
              </a:rPr>
              <a:t>dostarczenie towarów </a:t>
            </a:r>
            <a:r>
              <a:rPr lang="pl-PL" sz="1400" dirty="0">
                <a:solidFill>
                  <a:srgbClr val="46647B"/>
                </a:solidFill>
              </a:rPr>
              <a:t>do</a:t>
            </a:r>
            <a:r>
              <a:rPr lang="en-GB" sz="1400" dirty="0">
                <a:solidFill>
                  <a:srgbClr val="46647B"/>
                </a:solidFill>
              </a:rPr>
              <a:t> UK.</a:t>
            </a:r>
          </a:p>
        </p:txBody>
      </p:sp>
      <p:sp>
        <p:nvSpPr>
          <p:cNvPr id="56" name="Rectangle 55"/>
          <p:cNvSpPr/>
          <p:nvPr/>
        </p:nvSpPr>
        <p:spPr bwMode="gray">
          <a:xfrm>
            <a:off x="9013869" y="2290684"/>
            <a:ext cx="1655187" cy="1175107"/>
          </a:xfrm>
          <a:prstGeom prst="rect">
            <a:avLst/>
          </a:prstGeom>
          <a:solidFill>
            <a:srgbClr val="507867"/>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lgn="ctr"/>
            <a:r>
              <a:rPr lang="pl-PL" b="1" dirty="0">
                <a:solidFill>
                  <a:srgbClr val="FFFFFF"/>
                </a:solidFill>
              </a:rPr>
              <a:t>Towary zwolnione do wywozu</a:t>
            </a:r>
            <a:endParaRPr lang="en-GB" dirty="0">
              <a:solidFill>
                <a:srgbClr val="FFFFFF"/>
              </a:solidFill>
            </a:endParaRPr>
          </a:p>
        </p:txBody>
      </p:sp>
      <p:cxnSp>
        <p:nvCxnSpPr>
          <p:cNvPr id="63" name="Straight Arrow Connector 62"/>
          <p:cNvCxnSpPr>
            <a:stCxn id="49" idx="2"/>
            <a:endCxn id="47" idx="0"/>
          </p:cNvCxnSpPr>
          <p:nvPr/>
        </p:nvCxnSpPr>
        <p:spPr>
          <a:xfrm>
            <a:off x="2255756" y="2921861"/>
            <a:ext cx="0" cy="32760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73" name="Picture 72"/>
          <p:cNvPicPr>
            <a:picLocks noChangeAspect="1"/>
          </p:cNvPicPr>
          <p:nvPr/>
        </p:nvPicPr>
        <p:blipFill>
          <a:blip r:embed="rId4"/>
          <a:stretch>
            <a:fillRect/>
          </a:stretch>
        </p:blipFill>
        <p:spPr>
          <a:xfrm>
            <a:off x="2512117" y="2838030"/>
            <a:ext cx="432000" cy="432000"/>
          </a:xfrm>
          <a:prstGeom prst="rect">
            <a:avLst/>
          </a:prstGeom>
        </p:spPr>
      </p:pic>
      <p:cxnSp>
        <p:nvCxnSpPr>
          <p:cNvPr id="74" name="Straight Arrow Connector 29"/>
          <p:cNvCxnSpPr>
            <a:endCxn id="50" idx="1"/>
          </p:cNvCxnSpPr>
          <p:nvPr/>
        </p:nvCxnSpPr>
        <p:spPr>
          <a:xfrm rot="16200000" flipH="1">
            <a:off x="4616763" y="4837869"/>
            <a:ext cx="1445456" cy="34186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75" name="Picture 74"/>
          <p:cNvPicPr>
            <a:picLocks noChangeAspect="1"/>
          </p:cNvPicPr>
          <p:nvPr/>
        </p:nvPicPr>
        <p:blipFill>
          <a:blip r:embed="rId4"/>
          <a:stretch>
            <a:fillRect/>
          </a:stretch>
        </p:blipFill>
        <p:spPr>
          <a:xfrm>
            <a:off x="2581159" y="4379467"/>
            <a:ext cx="432000" cy="432000"/>
          </a:xfrm>
          <a:prstGeom prst="rect">
            <a:avLst/>
          </a:prstGeom>
        </p:spPr>
      </p:pic>
      <p:pic>
        <p:nvPicPr>
          <p:cNvPr id="78" name="Picture 77"/>
          <p:cNvPicPr>
            <a:picLocks noChangeAspect="1"/>
          </p:cNvPicPr>
          <p:nvPr/>
        </p:nvPicPr>
        <p:blipFill>
          <a:blip r:embed="rId4"/>
          <a:stretch>
            <a:fillRect/>
          </a:stretch>
        </p:blipFill>
        <p:spPr>
          <a:xfrm>
            <a:off x="6466947" y="4147231"/>
            <a:ext cx="432000" cy="432000"/>
          </a:xfrm>
          <a:prstGeom prst="rect">
            <a:avLst/>
          </a:prstGeom>
        </p:spPr>
      </p:pic>
      <p:cxnSp>
        <p:nvCxnSpPr>
          <p:cNvPr id="79" name="Straight Arrow Connector 78"/>
          <p:cNvCxnSpPr>
            <a:stCxn id="55" idx="3"/>
            <a:endCxn id="121" idx="1"/>
          </p:cNvCxnSpPr>
          <p:nvPr/>
        </p:nvCxnSpPr>
        <p:spPr>
          <a:xfrm>
            <a:off x="6648899" y="3929350"/>
            <a:ext cx="620789" cy="4300"/>
          </a:xfrm>
          <a:prstGeom prst="straightConnector1">
            <a:avLst/>
          </a:prstGeom>
          <a:ln w="127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pic>
        <p:nvPicPr>
          <p:cNvPr id="82" name="Picture 81"/>
          <p:cNvPicPr>
            <a:picLocks noChangeAspect="1"/>
          </p:cNvPicPr>
          <p:nvPr/>
        </p:nvPicPr>
        <p:blipFill>
          <a:blip r:embed="rId4"/>
          <a:stretch>
            <a:fillRect/>
          </a:stretch>
        </p:blipFill>
        <p:spPr>
          <a:xfrm>
            <a:off x="6891927" y="5782071"/>
            <a:ext cx="432000" cy="432000"/>
          </a:xfrm>
          <a:prstGeom prst="rect">
            <a:avLst/>
          </a:prstGeom>
        </p:spPr>
      </p:pic>
      <p:sp>
        <p:nvSpPr>
          <p:cNvPr id="84" name="Line 12"/>
          <p:cNvSpPr>
            <a:spLocks noChangeShapeType="1"/>
          </p:cNvSpPr>
          <p:nvPr/>
        </p:nvSpPr>
        <p:spPr bwMode="auto">
          <a:xfrm>
            <a:off x="6898706" y="2120905"/>
            <a:ext cx="3149561" cy="0"/>
          </a:xfrm>
          <a:prstGeom prst="line">
            <a:avLst/>
          </a:prstGeom>
          <a:noFill/>
          <a:ln w="76200" cap="flat" cmpd="sng" algn="ctr">
            <a:solidFill>
              <a:srgbClr val="7891AA"/>
            </a:solidFill>
            <a:prstDash val="solid"/>
            <a:miter lim="800000"/>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5" name="Rectangle 84"/>
          <p:cNvSpPr/>
          <p:nvPr/>
        </p:nvSpPr>
        <p:spPr>
          <a:xfrm>
            <a:off x="6898705" y="1697271"/>
            <a:ext cx="1223412" cy="369332"/>
          </a:xfrm>
          <a:prstGeom prst="rect">
            <a:avLst/>
          </a:prstGeom>
        </p:spPr>
        <p:txBody>
          <a:bodyPr wrap="none">
            <a:spAutoFit/>
          </a:bodyPr>
          <a:lstStyle/>
          <a:p>
            <a:pPr>
              <a:spcBef>
                <a:spcPts val="0"/>
              </a:spcBef>
            </a:pPr>
            <a:r>
              <a:rPr lang="pl-PL" sz="1800" dirty="0"/>
              <a:t>Port w UK</a:t>
            </a:r>
            <a:endParaRPr lang="en-US" sz="1800" dirty="0"/>
          </a:p>
        </p:txBody>
      </p:sp>
      <p:sp>
        <p:nvSpPr>
          <p:cNvPr id="51" name="btfpCallout296210"/>
          <p:cNvSpPr/>
          <p:nvPr/>
        </p:nvSpPr>
        <p:spPr bwMode="gray">
          <a:xfrm>
            <a:off x="1055440" y="5437379"/>
            <a:ext cx="3974411" cy="945773"/>
          </a:xfrm>
          <a:prstGeom prst="wedgeRectCallout">
            <a:avLst>
              <a:gd name="adj1" fmla="val 68311"/>
              <a:gd name="adj2" fmla="val 2512"/>
            </a:avLst>
          </a:prstGeom>
          <a:solidFill>
            <a:srgbClr val="FFFFFF"/>
          </a:solidFill>
          <a:ln w="38100">
            <a:solidFill>
              <a:srgbClr val="166BB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73" tIns="72073" rIns="72073" bIns="72073" numCol="1" spcCol="0" rtlCol="0" fromWordArt="0" anchor="ctr" anchorCtr="0" forceAA="0" compatLnSpc="1">
            <a:prstTxWarp prst="textNoShape">
              <a:avLst/>
            </a:prstTxWarp>
            <a:spAutoFit/>
          </a:bodyPr>
          <a:lstStyle/>
          <a:p>
            <a:pPr>
              <a:spcBef>
                <a:spcPts val="600"/>
              </a:spcBef>
            </a:pPr>
            <a:r>
              <a:rPr lang="pl-PL" sz="1400" dirty="0">
                <a:solidFill>
                  <a:srgbClr val="166BB8"/>
                </a:solidFill>
              </a:rPr>
              <a:t>Przedsiębiorstwa mogą odroczyć płatność, jeżeli:</a:t>
            </a:r>
            <a:r>
              <a:rPr lang="en-GB" sz="1400" dirty="0">
                <a:solidFill>
                  <a:srgbClr val="166BB8"/>
                </a:solidFill>
              </a:rPr>
              <a:t> </a:t>
            </a:r>
          </a:p>
          <a:p>
            <a:pPr>
              <a:spcBef>
                <a:spcPts val="600"/>
              </a:spcBef>
            </a:pPr>
            <a:r>
              <a:rPr lang="pl-PL" sz="1400" dirty="0">
                <a:solidFill>
                  <a:srgbClr val="166BB8"/>
                </a:solidFill>
              </a:rPr>
              <a:t>dokonują zapłaty ceł </a:t>
            </a:r>
            <a:r>
              <a:rPr lang="pl-PL" sz="1400" b="1" dirty="0">
                <a:solidFill>
                  <a:srgbClr val="166BB8"/>
                </a:solidFill>
              </a:rPr>
              <a:t>w cyklach miesięcznych</a:t>
            </a:r>
            <a:r>
              <a:rPr lang="pl-PL" sz="1400" dirty="0">
                <a:solidFill>
                  <a:srgbClr val="166BB8"/>
                </a:solidFill>
              </a:rPr>
              <a:t>,</a:t>
            </a:r>
            <a:endParaRPr lang="en-GB" sz="1400" dirty="0">
              <a:solidFill>
                <a:srgbClr val="166BB8"/>
              </a:solidFill>
            </a:endParaRPr>
          </a:p>
          <a:p>
            <a:pPr>
              <a:spcBef>
                <a:spcPts val="600"/>
              </a:spcBef>
            </a:pPr>
            <a:r>
              <a:rPr lang="pl-PL" sz="1400" dirty="0">
                <a:solidFill>
                  <a:srgbClr val="166BB8"/>
                </a:solidFill>
              </a:rPr>
              <a:t>korzystają ze</a:t>
            </a:r>
            <a:r>
              <a:rPr lang="en-GB" sz="1400" dirty="0">
                <a:solidFill>
                  <a:srgbClr val="166BB8"/>
                </a:solidFill>
              </a:rPr>
              <a:t> </a:t>
            </a:r>
            <a:r>
              <a:rPr lang="en-GB" sz="1400" b="1" dirty="0">
                <a:solidFill>
                  <a:srgbClr val="166BB8"/>
                </a:solidFill>
              </a:rPr>
              <a:t>spec</a:t>
            </a:r>
            <a:r>
              <a:rPr lang="pl-PL" sz="1400" b="1" dirty="0" err="1">
                <a:solidFill>
                  <a:srgbClr val="166BB8"/>
                </a:solidFill>
              </a:rPr>
              <a:t>jalnego</a:t>
            </a:r>
            <a:r>
              <a:rPr lang="pl-PL" sz="1400" b="1" dirty="0">
                <a:solidFill>
                  <a:srgbClr val="166BB8"/>
                </a:solidFill>
              </a:rPr>
              <a:t> systemu zwolnień</a:t>
            </a:r>
            <a:r>
              <a:rPr lang="pl-PL" sz="1400" dirty="0">
                <a:solidFill>
                  <a:srgbClr val="166BB8"/>
                </a:solidFill>
              </a:rPr>
              <a:t>.</a:t>
            </a:r>
            <a:endParaRPr lang="en-GB" sz="1400" dirty="0">
              <a:solidFill>
                <a:srgbClr val="166BB8"/>
              </a:solidFill>
            </a:endParaRPr>
          </a:p>
        </p:txBody>
      </p:sp>
      <p:sp>
        <p:nvSpPr>
          <p:cNvPr id="121" name="Rectangle 120"/>
          <p:cNvSpPr/>
          <p:nvPr/>
        </p:nvSpPr>
        <p:spPr bwMode="gray">
          <a:xfrm>
            <a:off x="7269688" y="3361485"/>
            <a:ext cx="1614502" cy="1144329"/>
          </a:xfrm>
          <a:prstGeom prst="rect">
            <a:avLst/>
          </a:prstGeom>
          <a:solidFill>
            <a:schemeClr val="tx2"/>
          </a:solidFill>
          <a:ln w="19050" cap="flat" cmpd="sng" algn="ctr">
            <a:solidFill>
              <a:srgbClr val="46647B"/>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lgn="ctr"/>
            <a:r>
              <a:rPr lang="pl-PL" sz="1400" dirty="0">
                <a:solidFill>
                  <a:srgbClr val="46647B"/>
                </a:solidFill>
              </a:rPr>
              <a:t>Kontrole oparte na analizie ryzyka</a:t>
            </a:r>
            <a:r>
              <a:rPr lang="en-GB" sz="1400" dirty="0">
                <a:solidFill>
                  <a:srgbClr val="46647B"/>
                </a:solidFill>
              </a:rPr>
              <a:t>, </a:t>
            </a:r>
            <a:r>
              <a:rPr lang="pl-PL" sz="1400" dirty="0">
                <a:solidFill>
                  <a:srgbClr val="46647B"/>
                </a:solidFill>
              </a:rPr>
              <a:t>brak zmian w stosunku do obowiązującego podejścia</a:t>
            </a:r>
            <a:endParaRPr lang="en-GB" sz="1400" dirty="0">
              <a:solidFill>
                <a:srgbClr val="46647B"/>
              </a:solidFill>
            </a:endParaRPr>
          </a:p>
        </p:txBody>
      </p:sp>
      <p:pic>
        <p:nvPicPr>
          <p:cNvPr id="122" name="Picture 121"/>
          <p:cNvPicPr>
            <a:picLocks noChangeAspect="1"/>
          </p:cNvPicPr>
          <p:nvPr/>
        </p:nvPicPr>
        <p:blipFill>
          <a:blip r:embed="rId5"/>
          <a:stretch>
            <a:fillRect/>
          </a:stretch>
        </p:blipFill>
        <p:spPr>
          <a:xfrm>
            <a:off x="8670005" y="4147231"/>
            <a:ext cx="428370" cy="432000"/>
          </a:xfrm>
          <a:prstGeom prst="rect">
            <a:avLst/>
          </a:prstGeom>
        </p:spPr>
      </p:pic>
      <p:cxnSp>
        <p:nvCxnSpPr>
          <p:cNvPr id="151" name="Straight Arrow Connector 29"/>
          <p:cNvCxnSpPr>
            <a:cxnSpLocks/>
            <a:stCxn id="121" idx="3"/>
            <a:endCxn id="227" idx="0"/>
          </p:cNvCxnSpPr>
          <p:nvPr/>
        </p:nvCxnSpPr>
        <p:spPr>
          <a:xfrm>
            <a:off x="8884190" y="3933650"/>
            <a:ext cx="994450" cy="833245"/>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4" name="Straight Arrow Connector 29"/>
          <p:cNvCxnSpPr>
            <a:cxnSpLocks/>
            <a:stCxn id="121" idx="3"/>
            <a:endCxn id="56" idx="2"/>
          </p:cNvCxnSpPr>
          <p:nvPr/>
        </p:nvCxnSpPr>
        <p:spPr>
          <a:xfrm flipV="1">
            <a:off x="8884190" y="3465791"/>
            <a:ext cx="957273" cy="467859"/>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87" name="Picture 186"/>
          <p:cNvPicPr>
            <a:picLocks noChangeAspect="1"/>
          </p:cNvPicPr>
          <p:nvPr/>
        </p:nvPicPr>
        <p:blipFill>
          <a:blip r:embed="rId6"/>
          <a:stretch>
            <a:fillRect/>
          </a:stretch>
        </p:blipFill>
        <p:spPr>
          <a:xfrm>
            <a:off x="4352474" y="4391067"/>
            <a:ext cx="435662" cy="432000"/>
          </a:xfrm>
          <a:prstGeom prst="rect">
            <a:avLst/>
          </a:prstGeom>
        </p:spPr>
      </p:pic>
      <p:grpSp>
        <p:nvGrpSpPr>
          <p:cNvPr id="223" name="Group 222"/>
          <p:cNvGrpSpPr/>
          <p:nvPr/>
        </p:nvGrpSpPr>
        <p:grpSpPr>
          <a:xfrm>
            <a:off x="7752184" y="5936684"/>
            <a:ext cx="3950704" cy="592375"/>
            <a:chOff x="5834130" y="6136708"/>
            <a:chExt cx="3158616" cy="592375"/>
          </a:xfrm>
        </p:grpSpPr>
        <p:sp>
          <p:nvSpPr>
            <p:cNvPr id="213" name="Rectangle 212"/>
            <p:cNvSpPr/>
            <p:nvPr/>
          </p:nvSpPr>
          <p:spPr bwMode="gray">
            <a:xfrm>
              <a:off x="5834130" y="6324372"/>
              <a:ext cx="3010270" cy="404711"/>
            </a:xfrm>
            <a:prstGeom prst="rect">
              <a:avLst/>
            </a:prstGeom>
            <a:solidFill>
              <a:schemeClr val="tx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t" anchorCtr="0" forceAA="0" compatLnSpc="1">
              <a:prstTxWarp prst="textNoShape">
                <a:avLst/>
              </a:prstTxWarp>
              <a:noAutofit/>
            </a:bodyPr>
            <a:lstStyle/>
            <a:p>
              <a:r>
                <a:rPr lang="en-GB" sz="900" dirty="0">
                  <a:solidFill>
                    <a:prstClr val="black"/>
                  </a:solidFill>
                </a:rPr>
                <a:t> </a:t>
              </a:r>
              <a:br>
                <a:rPr lang="en-GB" sz="900" dirty="0">
                  <a:solidFill>
                    <a:prstClr val="black"/>
                  </a:solidFill>
                </a:rPr>
              </a:br>
              <a:endParaRPr lang="en-GB" sz="900" dirty="0">
                <a:solidFill>
                  <a:prstClr val="black"/>
                </a:solidFill>
              </a:endParaRPr>
            </a:p>
          </p:txBody>
        </p:sp>
        <p:sp>
          <p:nvSpPr>
            <p:cNvPr id="214" name="TextBox 213"/>
            <p:cNvSpPr txBox="1"/>
            <p:nvPr/>
          </p:nvSpPr>
          <p:spPr>
            <a:xfrm>
              <a:off x="6199869" y="6411311"/>
              <a:ext cx="883718" cy="230832"/>
            </a:xfrm>
            <a:prstGeom prst="rect">
              <a:avLst/>
            </a:prstGeom>
            <a:noFill/>
          </p:spPr>
          <p:txBody>
            <a:bodyPr wrap="square" rtlCol="0">
              <a:spAutoFit/>
            </a:bodyPr>
            <a:lstStyle/>
            <a:p>
              <a:r>
                <a:rPr lang="pl-PL" sz="900" dirty="0"/>
                <a:t>Przedsiębiorstwo</a:t>
              </a:r>
              <a:endParaRPr lang="en-GB" sz="900" dirty="0"/>
            </a:p>
          </p:txBody>
        </p:sp>
        <p:sp>
          <p:nvSpPr>
            <p:cNvPr id="215" name="TextBox 214"/>
            <p:cNvSpPr txBox="1"/>
            <p:nvPr/>
          </p:nvSpPr>
          <p:spPr>
            <a:xfrm>
              <a:off x="7327419" y="6467760"/>
              <a:ext cx="646331" cy="230832"/>
            </a:xfrm>
            <a:prstGeom prst="rect">
              <a:avLst/>
            </a:prstGeom>
            <a:noFill/>
          </p:spPr>
          <p:txBody>
            <a:bodyPr wrap="none" rtlCol="0">
              <a:spAutoFit/>
            </a:bodyPr>
            <a:lstStyle/>
            <a:p>
              <a:r>
                <a:rPr lang="pl-PL" sz="900" dirty="0"/>
                <a:t>Spedytor</a:t>
              </a:r>
              <a:endParaRPr lang="en-GB" sz="900" dirty="0"/>
            </a:p>
          </p:txBody>
        </p:sp>
        <p:sp>
          <p:nvSpPr>
            <p:cNvPr id="221" name="TextBox 220"/>
            <p:cNvSpPr txBox="1"/>
            <p:nvPr/>
          </p:nvSpPr>
          <p:spPr>
            <a:xfrm>
              <a:off x="7908441" y="6411311"/>
              <a:ext cx="1084305" cy="230832"/>
            </a:xfrm>
            <a:prstGeom prst="rect">
              <a:avLst/>
            </a:prstGeom>
            <a:noFill/>
          </p:spPr>
          <p:txBody>
            <a:bodyPr wrap="square" rtlCol="0">
              <a:spAutoFit/>
            </a:bodyPr>
            <a:lstStyle/>
            <a:p>
              <a:pPr algn="ctr"/>
              <a:r>
                <a:rPr lang="pl-PL" sz="900" dirty="0"/>
                <a:t>Rząd </a:t>
              </a:r>
              <a:r>
                <a:rPr lang="en-GB" sz="900" dirty="0"/>
                <a:t>UK</a:t>
              </a:r>
            </a:p>
          </p:txBody>
        </p:sp>
        <p:pic>
          <p:nvPicPr>
            <p:cNvPr id="222" name="Picture 221"/>
            <p:cNvPicPr>
              <a:picLocks noChangeAspect="1"/>
            </p:cNvPicPr>
            <p:nvPr/>
          </p:nvPicPr>
          <p:blipFill>
            <a:blip r:embed="rId5"/>
            <a:stretch>
              <a:fillRect/>
            </a:stretch>
          </p:blipFill>
          <p:spPr>
            <a:xfrm>
              <a:off x="7888067" y="6360573"/>
              <a:ext cx="329515" cy="332308"/>
            </a:xfrm>
            <a:prstGeom prst="rect">
              <a:avLst/>
            </a:prstGeom>
          </p:spPr>
        </p:pic>
        <p:sp>
          <p:nvSpPr>
            <p:cNvPr id="216" name="Rectangle 215"/>
            <p:cNvSpPr/>
            <p:nvPr/>
          </p:nvSpPr>
          <p:spPr bwMode="gray">
            <a:xfrm>
              <a:off x="5911151" y="6136708"/>
              <a:ext cx="1851074" cy="230106"/>
            </a:xfrm>
            <a:prstGeom prst="rect">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t" anchorCtr="0" forceAA="0" compatLnSpc="1">
              <a:prstTxWarp prst="textNoShape">
                <a:avLst/>
              </a:prstTxWarp>
              <a:noAutofit/>
            </a:bodyPr>
            <a:lstStyle/>
            <a:p>
              <a:pPr algn="ctr"/>
              <a:r>
                <a:rPr lang="pl-PL" sz="900" b="1" dirty="0">
                  <a:solidFill>
                    <a:prstClr val="black"/>
                  </a:solidFill>
                </a:rPr>
                <a:t>Ważne</a:t>
              </a:r>
              <a:r>
                <a:rPr lang="en-GB" sz="900" b="1" dirty="0">
                  <a:solidFill>
                    <a:prstClr val="black"/>
                  </a:solidFill>
                </a:rPr>
                <a:t>: </a:t>
              </a:r>
              <a:r>
                <a:rPr lang="pl-PL" sz="900" dirty="0">
                  <a:solidFill>
                    <a:prstClr val="black"/>
                  </a:solidFill>
                </a:rPr>
                <a:t>odpowiedzialne strony</a:t>
              </a:r>
              <a:endParaRPr lang="en-GB" sz="900" dirty="0">
                <a:solidFill>
                  <a:prstClr val="black"/>
                </a:solidFill>
              </a:endParaRPr>
            </a:p>
          </p:txBody>
        </p:sp>
        <p:pic>
          <p:nvPicPr>
            <p:cNvPr id="220" name="Picture 219"/>
            <p:cNvPicPr>
              <a:picLocks noChangeAspect="1"/>
            </p:cNvPicPr>
            <p:nvPr/>
          </p:nvPicPr>
          <p:blipFill>
            <a:blip r:embed="rId4"/>
            <a:stretch>
              <a:fillRect/>
            </a:stretch>
          </p:blipFill>
          <p:spPr>
            <a:xfrm>
              <a:off x="5922461" y="6361970"/>
              <a:ext cx="329514" cy="329514"/>
            </a:xfrm>
            <a:prstGeom prst="rect">
              <a:avLst/>
            </a:prstGeom>
          </p:spPr>
        </p:pic>
        <p:pic>
          <p:nvPicPr>
            <p:cNvPr id="200" name="Picture 199"/>
            <p:cNvPicPr>
              <a:picLocks noChangeAspect="1"/>
            </p:cNvPicPr>
            <p:nvPr/>
          </p:nvPicPr>
          <p:blipFill>
            <a:blip r:embed="rId6"/>
            <a:stretch>
              <a:fillRect/>
            </a:stretch>
          </p:blipFill>
          <p:spPr>
            <a:xfrm>
              <a:off x="6990324" y="6350662"/>
              <a:ext cx="360000" cy="356974"/>
            </a:xfrm>
            <a:prstGeom prst="rect">
              <a:avLst/>
            </a:prstGeom>
          </p:spPr>
        </p:pic>
      </p:grpSp>
      <p:cxnSp>
        <p:nvCxnSpPr>
          <p:cNvPr id="9" name="Elbow Connector 8"/>
          <p:cNvCxnSpPr>
            <a:cxnSpLocks/>
            <a:stCxn id="55" idx="3"/>
            <a:endCxn id="56" idx="1"/>
          </p:cNvCxnSpPr>
          <p:nvPr/>
        </p:nvCxnSpPr>
        <p:spPr bwMode="gray">
          <a:xfrm flipV="1">
            <a:off x="6648899" y="2878238"/>
            <a:ext cx="2364970" cy="1051112"/>
          </a:xfrm>
          <a:prstGeom prst="bentConnector3">
            <a:avLst>
              <a:gd name="adj1" fmla="val 50000"/>
            </a:avLst>
          </a:prstGeom>
          <a:ln w="9525" cap="flat">
            <a:solidFill>
              <a:schemeClr val="tx1"/>
            </a:solidFill>
            <a:miter lim="800000"/>
            <a:tailEnd type="triangle"/>
          </a:ln>
        </p:spPr>
        <p:style>
          <a:lnRef idx="1">
            <a:schemeClr val="accent1"/>
          </a:lnRef>
          <a:fillRef idx="0">
            <a:schemeClr val="accent1"/>
          </a:fillRef>
          <a:effectRef idx="0">
            <a:schemeClr val="accent1"/>
          </a:effectRef>
          <a:fontRef idx="minor">
            <a:schemeClr val="tx1"/>
          </a:fontRef>
        </p:style>
      </p:cxnSp>
      <p:sp>
        <p:nvSpPr>
          <p:cNvPr id="54" name="Rectangular Callout 53"/>
          <p:cNvSpPr/>
          <p:nvPr/>
        </p:nvSpPr>
        <p:spPr bwMode="gray">
          <a:xfrm>
            <a:off x="6156605" y="2027576"/>
            <a:ext cx="2089440" cy="1438215"/>
          </a:xfrm>
          <a:prstGeom prst="wedgeRectCallout">
            <a:avLst>
              <a:gd name="adj1" fmla="val -36273"/>
              <a:gd name="adj2" fmla="val 84039"/>
            </a:avLst>
          </a:prstGeom>
          <a:solidFill>
            <a:srgbClr val="FFFFFF"/>
          </a:solidFill>
          <a:ln w="38100">
            <a:solidFill>
              <a:srgbClr val="166BB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73" tIns="72073" rIns="72073" bIns="72073" numCol="1" spcCol="0" rtlCol="0" fromWordArt="0" anchor="ctr" anchorCtr="0" forceAA="0" compatLnSpc="1">
            <a:prstTxWarp prst="textNoShape">
              <a:avLst/>
            </a:prstTxWarp>
            <a:spAutoFit/>
          </a:bodyPr>
          <a:lstStyle/>
          <a:p>
            <a:pPr>
              <a:spcBef>
                <a:spcPts val="0"/>
              </a:spcBef>
            </a:pPr>
            <a:r>
              <a:rPr lang="pl-PL" sz="1400" dirty="0">
                <a:solidFill>
                  <a:srgbClr val="166BB8"/>
                </a:solidFill>
              </a:rPr>
              <a:t>Po przyjeździe do </a:t>
            </a:r>
            <a:r>
              <a:rPr lang="en-GB" sz="1400" dirty="0">
                <a:solidFill>
                  <a:srgbClr val="166BB8"/>
                </a:solidFill>
              </a:rPr>
              <a:t>UK</a:t>
            </a:r>
            <a:r>
              <a:rPr lang="pl-PL" sz="1400" dirty="0">
                <a:solidFill>
                  <a:srgbClr val="166BB8"/>
                </a:solidFill>
              </a:rPr>
              <a:t> zaktualizować status deklaracji przez zakończenie transakcji </a:t>
            </a:r>
            <a:r>
              <a:rPr lang="pl-PL" sz="1400" b="1" dirty="0">
                <a:solidFill>
                  <a:srgbClr val="166BB8"/>
                </a:solidFill>
              </a:rPr>
              <a:t>następnego dnia roboczego</a:t>
            </a:r>
            <a:r>
              <a:rPr lang="en-US" sz="1400" dirty="0">
                <a:solidFill>
                  <a:srgbClr val="166BB8"/>
                </a:solidFill>
              </a:rPr>
              <a:t>.</a:t>
            </a:r>
            <a:endParaRPr lang="en-GB" sz="1400" dirty="0">
              <a:solidFill>
                <a:srgbClr val="166BB8"/>
              </a:solidFill>
            </a:endParaRPr>
          </a:p>
        </p:txBody>
      </p:sp>
    </p:spTree>
    <p:extLst>
      <p:ext uri="{BB962C8B-B14F-4D97-AF65-F5344CB8AC3E}">
        <p14:creationId xmlns:p14="http://schemas.microsoft.com/office/powerpoint/2010/main" val="12685910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200"/>
                                        <p:tgtEl>
                                          <p:spTgt spid="5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4"/>
                                        </p:tgtEl>
                                        <p:attrNameLst>
                                          <p:attrName>style.visibility</p:attrName>
                                        </p:attrNameLst>
                                      </p:cBhvr>
                                      <p:to>
                                        <p:strVal val="visible"/>
                                      </p:to>
                                    </p:set>
                                    <p:animEffect transition="in" filter="fade">
                                      <p:cBhvr>
                                        <p:cTn id="12" dur="2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5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1" name="Straight Arrow Connector 29"/>
          <p:cNvCxnSpPr>
            <a:stCxn id="65" idx="3"/>
            <a:endCxn id="121" idx="1"/>
          </p:cNvCxnSpPr>
          <p:nvPr/>
        </p:nvCxnSpPr>
        <p:spPr>
          <a:xfrm flipV="1">
            <a:off x="6180479" y="4240239"/>
            <a:ext cx="267399" cy="79464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Line 11"/>
          <p:cNvSpPr>
            <a:spLocks noChangeShapeType="1"/>
          </p:cNvSpPr>
          <p:nvPr/>
        </p:nvSpPr>
        <p:spPr bwMode="auto">
          <a:xfrm>
            <a:off x="1402696" y="2206742"/>
            <a:ext cx="3001742" cy="23658"/>
          </a:xfrm>
          <a:prstGeom prst="line">
            <a:avLst/>
          </a:prstGeom>
          <a:noFill/>
          <a:ln w="76200" cap="flat" cmpd="sng" algn="ctr">
            <a:solidFill>
              <a:srgbClr val="624F34"/>
            </a:solidFill>
            <a:prstDash val="solid"/>
            <a:miter lim="800000"/>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 name="Title 1"/>
          <p:cNvSpPr>
            <a:spLocks noGrp="1"/>
          </p:cNvSpPr>
          <p:nvPr>
            <p:ph type="title" idx="4294967295"/>
          </p:nvPr>
        </p:nvSpPr>
        <p:spPr>
          <a:xfrm>
            <a:off x="191344" y="404822"/>
            <a:ext cx="11743854" cy="681038"/>
          </a:xfrm>
        </p:spPr>
        <p:txBody>
          <a:bodyPr/>
          <a:lstStyle/>
          <a:p>
            <a:pPr lvl="0">
              <a:defRPr/>
            </a:pPr>
            <a:r>
              <a:rPr lang="en-GB" sz="3600" kern="0" dirty="0">
                <a:solidFill>
                  <a:srgbClr val="008D8E"/>
                </a:solidFill>
                <a:latin typeface="Arial"/>
              </a:rPr>
              <a:t>E</a:t>
            </a:r>
            <a:r>
              <a:rPr lang="pl-PL" sz="3600" kern="0" dirty="0" err="1">
                <a:solidFill>
                  <a:srgbClr val="008D8E"/>
                </a:solidFill>
                <a:latin typeface="Arial"/>
              </a:rPr>
              <a:t>ksport</a:t>
            </a:r>
            <a:r>
              <a:rPr lang="pl-PL" sz="3600" kern="0" dirty="0">
                <a:solidFill>
                  <a:srgbClr val="008D8E"/>
                </a:solidFill>
                <a:latin typeface="Arial"/>
              </a:rPr>
              <a:t> towarów z UK przez porty typu R</a:t>
            </a:r>
            <a:r>
              <a:rPr lang="en-GB" sz="3600" kern="0" dirty="0" err="1">
                <a:solidFill>
                  <a:srgbClr val="008D8E"/>
                </a:solidFill>
                <a:latin typeface="Arial"/>
              </a:rPr>
              <a:t>oRo</a:t>
            </a:r>
            <a:r>
              <a:rPr lang="en-GB" sz="3600" kern="0" dirty="0">
                <a:solidFill>
                  <a:srgbClr val="008D8E"/>
                </a:solidFill>
                <a:latin typeface="Arial"/>
              </a:rPr>
              <a:t> </a:t>
            </a:r>
            <a:r>
              <a:rPr lang="pl-PL" sz="3600" kern="0" dirty="0">
                <a:solidFill>
                  <a:srgbClr val="008D8E"/>
                </a:solidFill>
                <a:latin typeface="Arial"/>
              </a:rPr>
              <a:t>– dzień 1</a:t>
            </a:r>
            <a:endParaRPr lang="en-GB" sz="3600" kern="0" dirty="0">
              <a:solidFill>
                <a:srgbClr val="008D8E"/>
              </a:solidFill>
              <a:latin typeface="Arial"/>
            </a:endParaRPr>
          </a:p>
        </p:txBody>
      </p:sp>
      <p:sp>
        <p:nvSpPr>
          <p:cNvPr id="3" name="btfpLayoutConfig" hidden="1"/>
          <p:cNvSpPr txBox="1"/>
          <p:nvPr/>
        </p:nvSpPr>
        <p:spPr bwMode="gray">
          <a:xfrm>
            <a:off x="1536700" y="12700"/>
            <a:ext cx="1920966" cy="88092"/>
          </a:xfrm>
          <a:prstGeom prst="rect">
            <a:avLst/>
          </a:prstGeom>
          <a:noFill/>
        </p:spPr>
        <p:txBody>
          <a:bodyPr vert="horz" wrap="none" lIns="36000" tIns="36000" rIns="36000" bIns="36000" rtlCol="0">
            <a:spAutoFit/>
          </a:bodyPr>
          <a:lstStyle/>
          <a:p>
            <a:r>
              <a:rPr lang="en-GB" sz="100">
                <a:solidFill>
                  <a:srgbClr val="FFFFFF">
                    <a:alpha val="0"/>
                  </a:srgbClr>
                </a:solidFill>
              </a:rPr>
              <a:t>overall_0_131890129951127481 columns_2_131889998625156500 6_1_131889998640165249 9_1_131889998640376058 25_1_131890006548949768 30_1_131890010047522118 33_1_131890010222844276 37_1_131890018140189422 38_1_131890029732408871 44_1_131890068567785038 27_1_131890129739223457 14_1_131914602241601124 </a:t>
            </a:r>
            <a:endParaRPr lang="en-GB" sz="100" dirty="0" err="1">
              <a:solidFill>
                <a:srgbClr val="FFFFFF">
                  <a:alpha val="0"/>
                </a:srgbClr>
              </a:solidFill>
            </a:endParaRPr>
          </a:p>
        </p:txBody>
      </p:sp>
      <p:sp>
        <p:nvSpPr>
          <p:cNvPr id="15" name="Line 13"/>
          <p:cNvSpPr>
            <a:spLocks noChangeShapeType="1"/>
          </p:cNvSpPr>
          <p:nvPr/>
        </p:nvSpPr>
        <p:spPr bwMode="auto">
          <a:xfrm>
            <a:off x="4574308" y="2222174"/>
            <a:ext cx="1688785" cy="0"/>
          </a:xfrm>
          <a:prstGeom prst="line">
            <a:avLst/>
          </a:prstGeom>
          <a:noFill/>
          <a:ln w="76200" cap="flat" cmpd="sng" algn="ctr">
            <a:solidFill>
              <a:srgbClr val="947C5C"/>
            </a:solidFill>
            <a:prstDash val="solid"/>
            <a:miter lim="800000"/>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Rectangle 15"/>
          <p:cNvSpPr/>
          <p:nvPr/>
        </p:nvSpPr>
        <p:spPr>
          <a:xfrm>
            <a:off x="1378722" y="1819103"/>
            <a:ext cx="1677062" cy="338554"/>
          </a:xfrm>
          <a:prstGeom prst="rect">
            <a:avLst/>
          </a:prstGeom>
        </p:spPr>
        <p:txBody>
          <a:bodyPr wrap="none">
            <a:spAutoFit/>
          </a:bodyPr>
          <a:lstStyle/>
          <a:p>
            <a:pPr>
              <a:spcBef>
                <a:spcPts val="0"/>
              </a:spcBef>
            </a:pPr>
            <a:r>
              <a:rPr lang="pl-PL" sz="1600" dirty="0"/>
              <a:t>Przed wywozem</a:t>
            </a:r>
            <a:endParaRPr lang="en-US" sz="1600" dirty="0"/>
          </a:p>
        </p:txBody>
      </p:sp>
      <p:sp>
        <p:nvSpPr>
          <p:cNvPr id="21" name="Rectangle 20"/>
          <p:cNvSpPr/>
          <p:nvPr/>
        </p:nvSpPr>
        <p:spPr>
          <a:xfrm>
            <a:off x="4574308" y="1653259"/>
            <a:ext cx="1471878" cy="584775"/>
          </a:xfrm>
          <a:prstGeom prst="rect">
            <a:avLst/>
          </a:prstGeom>
        </p:spPr>
        <p:txBody>
          <a:bodyPr wrap="none">
            <a:spAutoFit/>
          </a:bodyPr>
          <a:lstStyle/>
          <a:p>
            <a:pPr>
              <a:spcBef>
                <a:spcPts val="0"/>
              </a:spcBef>
            </a:pPr>
            <a:r>
              <a:rPr lang="pl-PL" sz="1600" dirty="0"/>
              <a:t>Zatwierdzone </a:t>
            </a:r>
            <a:br>
              <a:rPr lang="pl-PL" sz="1600" dirty="0"/>
            </a:br>
            <a:r>
              <a:rPr lang="pl-PL" sz="1600" dirty="0"/>
              <a:t>miejsce</a:t>
            </a:r>
            <a:r>
              <a:rPr lang="en-US" sz="1600" dirty="0"/>
              <a:t>/DEP</a:t>
            </a:r>
          </a:p>
        </p:txBody>
      </p:sp>
      <p:sp>
        <p:nvSpPr>
          <p:cNvPr id="47" name="Rectangle 46"/>
          <p:cNvSpPr/>
          <p:nvPr/>
        </p:nvSpPr>
        <p:spPr bwMode="gray">
          <a:xfrm>
            <a:off x="1271464" y="2465168"/>
            <a:ext cx="1275969" cy="928885"/>
          </a:xfrm>
          <a:prstGeom prst="rect">
            <a:avLst/>
          </a:prstGeom>
          <a:solidFill>
            <a:schemeClr val="tx2"/>
          </a:solidFill>
          <a:ln w="19050" cap="flat" cmpd="sng" algn="ctr">
            <a:solidFill>
              <a:srgbClr val="624F34"/>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spcBef>
                <a:spcPts val="0"/>
              </a:spcBef>
            </a:pPr>
            <a:r>
              <a:rPr lang="pl-PL" sz="1400" b="1" dirty="0">
                <a:solidFill>
                  <a:srgbClr val="624F34"/>
                </a:solidFill>
              </a:rPr>
              <a:t>Złożyć</a:t>
            </a:r>
            <a:r>
              <a:rPr lang="en-GB" sz="1400" dirty="0">
                <a:solidFill>
                  <a:srgbClr val="624F34"/>
                </a:solidFill>
              </a:rPr>
              <a:t> </a:t>
            </a:r>
            <a:r>
              <a:rPr lang="pl-PL" sz="1400" dirty="0">
                <a:solidFill>
                  <a:srgbClr val="624F34"/>
                </a:solidFill>
              </a:rPr>
              <a:t>łączną deklarację eksportową/bezpieczeństwa</a:t>
            </a:r>
            <a:r>
              <a:rPr lang="en-US" sz="1400" dirty="0">
                <a:solidFill>
                  <a:srgbClr val="624F34"/>
                </a:solidFill>
              </a:rPr>
              <a:t>.</a:t>
            </a:r>
            <a:endParaRPr lang="en-GB" sz="1400" dirty="0">
              <a:solidFill>
                <a:srgbClr val="624F34"/>
              </a:solidFill>
            </a:endParaRPr>
          </a:p>
        </p:txBody>
      </p:sp>
      <p:sp>
        <p:nvSpPr>
          <p:cNvPr id="55" name="Rectangle 54"/>
          <p:cNvSpPr/>
          <p:nvPr/>
        </p:nvSpPr>
        <p:spPr bwMode="gray">
          <a:xfrm>
            <a:off x="2951419" y="2465168"/>
            <a:ext cx="1114404" cy="928885"/>
          </a:xfrm>
          <a:prstGeom prst="rect">
            <a:avLst/>
          </a:prstGeom>
          <a:solidFill>
            <a:schemeClr val="tx2"/>
          </a:solidFill>
          <a:ln w="19050" cap="flat" cmpd="sng" algn="ctr">
            <a:solidFill>
              <a:srgbClr val="624F34"/>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lgn="ctr"/>
            <a:r>
              <a:rPr lang="pl-PL" sz="1400" dirty="0">
                <a:solidFill>
                  <a:srgbClr val="624F34"/>
                </a:solidFill>
              </a:rPr>
              <a:t>Kontrole dokumentów</a:t>
            </a:r>
            <a:r>
              <a:rPr lang="en-GB" sz="1400" dirty="0">
                <a:solidFill>
                  <a:srgbClr val="624F34"/>
                </a:solidFill>
              </a:rPr>
              <a:t> – </a:t>
            </a:r>
            <a:r>
              <a:rPr lang="pl-PL" sz="1400" b="1" dirty="0">
                <a:solidFill>
                  <a:srgbClr val="624F34"/>
                </a:solidFill>
              </a:rPr>
              <a:t>odpowiedź</a:t>
            </a:r>
            <a:r>
              <a:rPr lang="en-GB" sz="1400" dirty="0">
                <a:solidFill>
                  <a:srgbClr val="624F34"/>
                </a:solidFill>
              </a:rPr>
              <a:t> </a:t>
            </a:r>
            <a:r>
              <a:rPr lang="pl-PL" sz="1400" dirty="0">
                <a:solidFill>
                  <a:srgbClr val="624F34"/>
                </a:solidFill>
              </a:rPr>
              <a:t>dla eksportera</a:t>
            </a:r>
            <a:endParaRPr lang="en-GB" sz="1400" dirty="0">
              <a:solidFill>
                <a:srgbClr val="624F34"/>
              </a:solidFill>
            </a:endParaRPr>
          </a:p>
        </p:txBody>
      </p:sp>
      <p:cxnSp>
        <p:nvCxnSpPr>
          <p:cNvPr id="81" name="Straight Arrow Connector 2910"/>
          <p:cNvCxnSpPr>
            <a:stCxn id="47" idx="2"/>
            <a:endCxn id="182" idx="0"/>
          </p:cNvCxnSpPr>
          <p:nvPr/>
        </p:nvCxnSpPr>
        <p:spPr>
          <a:xfrm>
            <a:off x="1909449" y="3394053"/>
            <a:ext cx="0" cy="10390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4" name="Line 12"/>
          <p:cNvSpPr>
            <a:spLocks noChangeShapeType="1"/>
          </p:cNvSpPr>
          <p:nvPr/>
        </p:nvSpPr>
        <p:spPr bwMode="auto">
          <a:xfrm>
            <a:off x="8105244" y="2222174"/>
            <a:ext cx="1867615" cy="0"/>
          </a:xfrm>
          <a:prstGeom prst="line">
            <a:avLst/>
          </a:prstGeom>
          <a:noFill/>
          <a:ln w="76200" cap="flat" cmpd="sng" algn="ctr">
            <a:solidFill>
              <a:srgbClr val="EDDABD"/>
            </a:solidFill>
            <a:prstDash val="solid"/>
            <a:miter lim="800000"/>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5" name="Rectangle 84"/>
          <p:cNvSpPr/>
          <p:nvPr/>
        </p:nvSpPr>
        <p:spPr>
          <a:xfrm>
            <a:off x="8105243" y="1899480"/>
            <a:ext cx="2497800" cy="338554"/>
          </a:xfrm>
          <a:prstGeom prst="rect">
            <a:avLst/>
          </a:prstGeom>
        </p:spPr>
        <p:txBody>
          <a:bodyPr wrap="none">
            <a:spAutoFit/>
          </a:bodyPr>
          <a:lstStyle/>
          <a:p>
            <a:pPr>
              <a:spcBef>
                <a:spcPts val="0"/>
              </a:spcBef>
            </a:pPr>
            <a:r>
              <a:rPr lang="pl-PL" sz="1600" dirty="0"/>
              <a:t>Po wywozie z portu w UK</a:t>
            </a:r>
            <a:endParaRPr lang="en-US" sz="1600" dirty="0"/>
          </a:p>
        </p:txBody>
      </p:sp>
      <p:sp>
        <p:nvSpPr>
          <p:cNvPr id="121" name="Rectangle 120"/>
          <p:cNvSpPr/>
          <p:nvPr/>
        </p:nvSpPr>
        <p:spPr bwMode="gray">
          <a:xfrm>
            <a:off x="6447878" y="3775796"/>
            <a:ext cx="1400383" cy="928885"/>
          </a:xfrm>
          <a:prstGeom prst="rect">
            <a:avLst/>
          </a:prstGeom>
          <a:solidFill>
            <a:schemeClr val="tx2"/>
          </a:solidFill>
          <a:ln w="19050" cap="flat" cmpd="sng" algn="ctr">
            <a:solidFill>
              <a:srgbClr val="624F34"/>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lgn="ctr"/>
            <a:r>
              <a:rPr lang="pl-PL" sz="1400" b="1" dirty="0">
                <a:solidFill>
                  <a:srgbClr val="624F34"/>
                </a:solidFill>
              </a:rPr>
              <a:t>Spedytor zgłasza się na pokład </a:t>
            </a:r>
            <a:r>
              <a:rPr lang="pl-PL" sz="1400" dirty="0">
                <a:solidFill>
                  <a:srgbClr val="624F34"/>
                </a:solidFill>
              </a:rPr>
              <a:t>i zabiera towary do punktu odjazdu</a:t>
            </a:r>
            <a:r>
              <a:rPr lang="en-US" sz="1400" dirty="0">
                <a:solidFill>
                  <a:srgbClr val="624F34"/>
                </a:solidFill>
              </a:rPr>
              <a:t>.</a:t>
            </a:r>
            <a:endParaRPr lang="en-GB" sz="1400" dirty="0">
              <a:solidFill>
                <a:srgbClr val="624F34"/>
              </a:solidFill>
            </a:endParaRPr>
          </a:p>
        </p:txBody>
      </p:sp>
      <p:cxnSp>
        <p:nvCxnSpPr>
          <p:cNvPr id="151" name="Straight Arrow Connector 2914"/>
          <p:cNvCxnSpPr>
            <a:stCxn id="121" idx="3"/>
            <a:endCxn id="78" idx="1"/>
          </p:cNvCxnSpPr>
          <p:nvPr/>
        </p:nvCxnSpPr>
        <p:spPr>
          <a:xfrm flipV="1">
            <a:off x="7848261" y="3866580"/>
            <a:ext cx="393947" cy="373659"/>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4" name="Straight Arrow Connector 2915"/>
          <p:cNvCxnSpPr>
            <a:stCxn id="121" idx="3"/>
            <a:endCxn id="75" idx="1"/>
          </p:cNvCxnSpPr>
          <p:nvPr/>
        </p:nvCxnSpPr>
        <p:spPr>
          <a:xfrm>
            <a:off x="7848261" y="4240239"/>
            <a:ext cx="393947" cy="88582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2" name="Rectangle 181"/>
          <p:cNvSpPr/>
          <p:nvPr/>
        </p:nvSpPr>
        <p:spPr bwMode="gray">
          <a:xfrm>
            <a:off x="1271464" y="3497960"/>
            <a:ext cx="1275969" cy="2006103"/>
          </a:xfrm>
          <a:prstGeom prst="rect">
            <a:avLst/>
          </a:prstGeom>
          <a:solidFill>
            <a:schemeClr val="tx2"/>
          </a:solidFill>
          <a:ln w="19050" cap="flat" cmpd="sng" algn="ctr">
            <a:solidFill>
              <a:srgbClr val="624F34"/>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spcBef>
                <a:spcPts val="0"/>
              </a:spcBef>
            </a:pPr>
            <a:r>
              <a:rPr lang="pl-PL" sz="1400" b="1" dirty="0">
                <a:solidFill>
                  <a:srgbClr val="624F34"/>
                </a:solidFill>
              </a:rPr>
              <a:t>Złożyć wstępnie</a:t>
            </a:r>
            <a:r>
              <a:rPr lang="en-GB" sz="1400" b="1" dirty="0">
                <a:solidFill>
                  <a:srgbClr val="624F34"/>
                </a:solidFill>
              </a:rPr>
              <a:t> </a:t>
            </a:r>
            <a:r>
              <a:rPr lang="pl-PL" sz="1400" dirty="0">
                <a:solidFill>
                  <a:srgbClr val="624F34"/>
                </a:solidFill>
              </a:rPr>
              <a:t>wszelkie dodatkowe dokumenty dotyczące odpowiedniego systemu lub odpowiednich systemów</a:t>
            </a:r>
            <a:r>
              <a:rPr lang="en-US" sz="1400" dirty="0">
                <a:solidFill>
                  <a:srgbClr val="624F34"/>
                </a:solidFill>
              </a:rPr>
              <a:t>.</a:t>
            </a:r>
            <a:endParaRPr lang="en-GB" sz="1400" dirty="0">
              <a:solidFill>
                <a:srgbClr val="624F34"/>
              </a:solidFill>
            </a:endParaRPr>
          </a:p>
        </p:txBody>
      </p:sp>
      <p:pic>
        <p:nvPicPr>
          <p:cNvPr id="54" name="Picture 53"/>
          <p:cNvPicPr>
            <a:picLocks noChangeAspect="1"/>
          </p:cNvPicPr>
          <p:nvPr/>
        </p:nvPicPr>
        <p:blipFill>
          <a:blip r:embed="rId4"/>
          <a:stretch>
            <a:fillRect/>
          </a:stretch>
        </p:blipFill>
        <p:spPr>
          <a:xfrm>
            <a:off x="3637453" y="3387456"/>
            <a:ext cx="428370" cy="432000"/>
          </a:xfrm>
          <a:prstGeom prst="rect">
            <a:avLst/>
          </a:prstGeom>
        </p:spPr>
      </p:pic>
      <p:cxnSp>
        <p:nvCxnSpPr>
          <p:cNvPr id="60" name="Straight Arrow Connector 2918"/>
          <p:cNvCxnSpPr>
            <a:stCxn id="47" idx="3"/>
            <a:endCxn id="55" idx="1"/>
          </p:cNvCxnSpPr>
          <p:nvPr/>
        </p:nvCxnSpPr>
        <p:spPr>
          <a:xfrm>
            <a:off x="2547433" y="2929611"/>
            <a:ext cx="40398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39" name="Picture 38"/>
          <p:cNvPicPr>
            <a:picLocks noChangeAspect="1"/>
          </p:cNvPicPr>
          <p:nvPr/>
        </p:nvPicPr>
        <p:blipFill>
          <a:blip r:embed="rId5"/>
          <a:stretch>
            <a:fillRect/>
          </a:stretch>
        </p:blipFill>
        <p:spPr>
          <a:xfrm>
            <a:off x="2307239" y="3303637"/>
            <a:ext cx="432000" cy="432000"/>
          </a:xfrm>
          <a:prstGeom prst="rect">
            <a:avLst/>
          </a:prstGeom>
        </p:spPr>
      </p:pic>
      <p:grpSp>
        <p:nvGrpSpPr>
          <p:cNvPr id="40" name="Group 39"/>
          <p:cNvGrpSpPr/>
          <p:nvPr/>
        </p:nvGrpSpPr>
        <p:grpSpPr>
          <a:xfrm>
            <a:off x="8242209" y="5740025"/>
            <a:ext cx="3326400" cy="620261"/>
            <a:chOff x="5834130" y="6160382"/>
            <a:chExt cx="2234653" cy="620261"/>
          </a:xfrm>
        </p:grpSpPr>
        <p:sp>
          <p:nvSpPr>
            <p:cNvPr id="41" name="Rectangle 40"/>
            <p:cNvSpPr/>
            <p:nvPr/>
          </p:nvSpPr>
          <p:spPr bwMode="gray">
            <a:xfrm>
              <a:off x="5834130" y="6324372"/>
              <a:ext cx="2234653" cy="404711"/>
            </a:xfrm>
            <a:prstGeom prst="rect">
              <a:avLst/>
            </a:prstGeom>
            <a:solidFill>
              <a:schemeClr val="tx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t" anchorCtr="0" forceAA="0" compatLnSpc="1">
              <a:prstTxWarp prst="textNoShape">
                <a:avLst/>
              </a:prstTxWarp>
              <a:noAutofit/>
            </a:bodyPr>
            <a:lstStyle/>
            <a:p>
              <a:r>
                <a:rPr lang="en-GB" sz="900" dirty="0">
                  <a:solidFill>
                    <a:prstClr val="black"/>
                  </a:solidFill>
                </a:rPr>
                <a:t> </a:t>
              </a:r>
              <a:br>
                <a:rPr lang="en-GB" sz="900" dirty="0">
                  <a:solidFill>
                    <a:prstClr val="black"/>
                  </a:solidFill>
                </a:rPr>
              </a:br>
              <a:endParaRPr lang="en-GB" sz="900" dirty="0">
                <a:solidFill>
                  <a:prstClr val="black"/>
                </a:solidFill>
              </a:endParaRPr>
            </a:p>
          </p:txBody>
        </p:sp>
        <p:sp>
          <p:nvSpPr>
            <p:cNvPr id="42" name="TextBox 41"/>
            <p:cNvSpPr txBox="1"/>
            <p:nvPr/>
          </p:nvSpPr>
          <p:spPr>
            <a:xfrm>
              <a:off x="6199869" y="6411311"/>
              <a:ext cx="753548" cy="369332"/>
            </a:xfrm>
            <a:prstGeom prst="rect">
              <a:avLst/>
            </a:prstGeom>
            <a:noFill/>
          </p:spPr>
          <p:txBody>
            <a:bodyPr wrap="square" rtlCol="0">
              <a:spAutoFit/>
            </a:bodyPr>
            <a:lstStyle/>
            <a:p>
              <a:r>
                <a:rPr lang="pl-PL" sz="900" dirty="0"/>
                <a:t>Przedsiębiorstwo</a:t>
              </a:r>
              <a:endParaRPr lang="en-GB" sz="900" dirty="0"/>
            </a:p>
          </p:txBody>
        </p:sp>
        <p:sp>
          <p:nvSpPr>
            <p:cNvPr id="48" name="TextBox 47"/>
            <p:cNvSpPr txBox="1"/>
            <p:nvPr/>
          </p:nvSpPr>
          <p:spPr>
            <a:xfrm>
              <a:off x="6984478" y="6411311"/>
              <a:ext cx="1084305" cy="230832"/>
            </a:xfrm>
            <a:prstGeom prst="rect">
              <a:avLst/>
            </a:prstGeom>
            <a:noFill/>
          </p:spPr>
          <p:txBody>
            <a:bodyPr wrap="square" rtlCol="0">
              <a:spAutoFit/>
            </a:bodyPr>
            <a:lstStyle/>
            <a:p>
              <a:pPr algn="ctr"/>
              <a:r>
                <a:rPr lang="pl-PL" sz="900" dirty="0"/>
                <a:t>Rząd </a:t>
              </a:r>
              <a:r>
                <a:rPr lang="en-GB" sz="900" dirty="0"/>
                <a:t>U</a:t>
              </a:r>
              <a:r>
                <a:rPr lang="pl-PL" sz="900" dirty="0"/>
                <a:t>K</a:t>
              </a:r>
              <a:endParaRPr lang="en-GB" sz="900" dirty="0"/>
            </a:p>
          </p:txBody>
        </p:sp>
        <p:pic>
          <p:nvPicPr>
            <p:cNvPr id="49" name="Picture 48"/>
            <p:cNvPicPr>
              <a:picLocks noChangeAspect="1"/>
            </p:cNvPicPr>
            <p:nvPr/>
          </p:nvPicPr>
          <p:blipFill>
            <a:blip r:embed="rId4"/>
            <a:stretch>
              <a:fillRect/>
            </a:stretch>
          </p:blipFill>
          <p:spPr>
            <a:xfrm>
              <a:off x="6956005" y="6348689"/>
              <a:ext cx="329515" cy="332308"/>
            </a:xfrm>
            <a:prstGeom prst="rect">
              <a:avLst/>
            </a:prstGeom>
          </p:spPr>
        </p:pic>
        <p:sp>
          <p:nvSpPr>
            <p:cNvPr id="50" name="Rectangle 49"/>
            <p:cNvSpPr/>
            <p:nvPr/>
          </p:nvSpPr>
          <p:spPr bwMode="gray">
            <a:xfrm>
              <a:off x="5911151" y="6160382"/>
              <a:ext cx="1653576" cy="206432"/>
            </a:xfrm>
            <a:prstGeom prst="rect">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t" anchorCtr="0" forceAA="0" compatLnSpc="1">
              <a:prstTxWarp prst="textNoShape">
                <a:avLst/>
              </a:prstTxWarp>
              <a:noAutofit/>
            </a:bodyPr>
            <a:lstStyle/>
            <a:p>
              <a:pPr algn="ctr"/>
              <a:r>
                <a:rPr lang="pl-PL" sz="900" b="1" dirty="0">
                  <a:solidFill>
                    <a:prstClr val="black"/>
                  </a:solidFill>
                </a:rPr>
                <a:t>Ważne</a:t>
              </a:r>
              <a:r>
                <a:rPr lang="en-GB" sz="900" b="1" dirty="0">
                  <a:solidFill>
                    <a:prstClr val="black"/>
                  </a:solidFill>
                </a:rPr>
                <a:t>: </a:t>
              </a:r>
              <a:r>
                <a:rPr lang="pl-PL" sz="900" dirty="0">
                  <a:solidFill>
                    <a:prstClr val="black"/>
                  </a:solidFill>
                </a:rPr>
                <a:t>odpowiedzialne strony</a:t>
              </a:r>
              <a:endParaRPr lang="en-GB" sz="900" dirty="0">
                <a:solidFill>
                  <a:prstClr val="black"/>
                </a:solidFill>
              </a:endParaRPr>
            </a:p>
          </p:txBody>
        </p:sp>
        <p:pic>
          <p:nvPicPr>
            <p:cNvPr id="51" name="Picture 50"/>
            <p:cNvPicPr>
              <a:picLocks noChangeAspect="1"/>
            </p:cNvPicPr>
            <p:nvPr/>
          </p:nvPicPr>
          <p:blipFill>
            <a:blip r:embed="rId5"/>
            <a:stretch>
              <a:fillRect/>
            </a:stretch>
          </p:blipFill>
          <p:spPr>
            <a:xfrm>
              <a:off x="5922461" y="6361970"/>
              <a:ext cx="329514" cy="329514"/>
            </a:xfrm>
            <a:prstGeom prst="rect">
              <a:avLst/>
            </a:prstGeom>
          </p:spPr>
        </p:pic>
      </p:grpSp>
      <p:pic>
        <p:nvPicPr>
          <p:cNvPr id="61" name="Picture 60"/>
          <p:cNvPicPr>
            <a:picLocks noChangeAspect="1"/>
          </p:cNvPicPr>
          <p:nvPr/>
        </p:nvPicPr>
        <p:blipFill>
          <a:blip r:embed="rId5"/>
          <a:stretch>
            <a:fillRect/>
          </a:stretch>
        </p:blipFill>
        <p:spPr>
          <a:xfrm>
            <a:off x="2278740" y="4857423"/>
            <a:ext cx="432000" cy="399240"/>
          </a:xfrm>
          <a:prstGeom prst="rect">
            <a:avLst/>
          </a:prstGeom>
        </p:spPr>
      </p:pic>
      <p:sp>
        <p:nvSpPr>
          <p:cNvPr id="62" name="Line 1222"/>
          <p:cNvSpPr>
            <a:spLocks noChangeShapeType="1"/>
          </p:cNvSpPr>
          <p:nvPr/>
        </p:nvSpPr>
        <p:spPr bwMode="auto">
          <a:xfrm>
            <a:off x="6447878" y="2222174"/>
            <a:ext cx="1400383" cy="0"/>
          </a:xfrm>
          <a:prstGeom prst="line">
            <a:avLst/>
          </a:prstGeom>
          <a:noFill/>
          <a:ln w="76200" cap="flat" cmpd="sng" algn="ctr">
            <a:solidFill>
              <a:srgbClr val="CFB793"/>
            </a:solidFill>
            <a:prstDash val="solid"/>
            <a:miter lim="800000"/>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3" name="Rectangle 62"/>
          <p:cNvSpPr/>
          <p:nvPr/>
        </p:nvSpPr>
        <p:spPr>
          <a:xfrm>
            <a:off x="6447878" y="1899480"/>
            <a:ext cx="1107996" cy="338554"/>
          </a:xfrm>
          <a:prstGeom prst="rect">
            <a:avLst/>
          </a:prstGeom>
        </p:spPr>
        <p:txBody>
          <a:bodyPr wrap="none">
            <a:spAutoFit/>
          </a:bodyPr>
          <a:lstStyle/>
          <a:p>
            <a:pPr>
              <a:spcBef>
                <a:spcPts val="0"/>
              </a:spcBef>
            </a:pPr>
            <a:r>
              <a:rPr lang="pl-PL" sz="1600" dirty="0"/>
              <a:t>Port</a:t>
            </a:r>
            <a:r>
              <a:rPr lang="en-US" sz="1600" dirty="0"/>
              <a:t> </a:t>
            </a:r>
            <a:r>
              <a:rPr lang="pl-PL" sz="1600" dirty="0"/>
              <a:t>w </a:t>
            </a:r>
            <a:r>
              <a:rPr lang="en-US" sz="1600" dirty="0"/>
              <a:t>UK</a:t>
            </a:r>
          </a:p>
        </p:txBody>
      </p:sp>
      <p:sp>
        <p:nvSpPr>
          <p:cNvPr id="65" name="Rectangle 64"/>
          <p:cNvSpPr/>
          <p:nvPr/>
        </p:nvSpPr>
        <p:spPr bwMode="gray">
          <a:xfrm>
            <a:off x="4755190" y="4247271"/>
            <a:ext cx="1425289" cy="1575216"/>
          </a:xfrm>
          <a:prstGeom prst="rect">
            <a:avLst/>
          </a:prstGeom>
          <a:solidFill>
            <a:schemeClr val="tx2"/>
          </a:solidFill>
          <a:ln w="19050" cap="flat" cmpd="sng" algn="ctr">
            <a:solidFill>
              <a:srgbClr val="624F34"/>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lgn="ctr"/>
            <a:r>
              <a:rPr lang="pl-PL" sz="1400" dirty="0">
                <a:solidFill>
                  <a:srgbClr val="624F34"/>
                </a:solidFill>
              </a:rPr>
              <a:t>Spedytor przewozi towary do </a:t>
            </a:r>
            <a:r>
              <a:rPr lang="en-GB" sz="1400" dirty="0">
                <a:solidFill>
                  <a:srgbClr val="624F34"/>
                </a:solidFill>
              </a:rPr>
              <a:t> </a:t>
            </a:r>
            <a:r>
              <a:rPr lang="en-GB" sz="1400" b="1" dirty="0">
                <a:solidFill>
                  <a:srgbClr val="624F34"/>
                </a:solidFill>
              </a:rPr>
              <a:t>DEP</a:t>
            </a:r>
            <a:r>
              <a:rPr lang="en-GB" sz="1400" dirty="0">
                <a:solidFill>
                  <a:srgbClr val="624F34"/>
                </a:solidFill>
              </a:rPr>
              <a:t>; </a:t>
            </a:r>
            <a:r>
              <a:rPr lang="pl-PL" sz="1400" dirty="0">
                <a:solidFill>
                  <a:srgbClr val="624F34"/>
                </a:solidFill>
              </a:rPr>
              <a:t>kontrole w zależności od potrzeb i </a:t>
            </a:r>
            <a:r>
              <a:rPr lang="pl-PL" sz="1400" b="1" dirty="0">
                <a:solidFill>
                  <a:srgbClr val="624F34"/>
                </a:solidFill>
              </a:rPr>
              <a:t>aktualizacja </a:t>
            </a:r>
            <a:r>
              <a:rPr lang="pl-PL" sz="1400" dirty="0">
                <a:solidFill>
                  <a:srgbClr val="624F34"/>
                </a:solidFill>
              </a:rPr>
              <a:t>deklaracji</a:t>
            </a:r>
            <a:endParaRPr lang="en-GB" sz="1400" b="1" dirty="0">
              <a:solidFill>
                <a:srgbClr val="624F34"/>
              </a:solidFill>
            </a:endParaRPr>
          </a:p>
        </p:txBody>
      </p:sp>
      <p:sp>
        <p:nvSpPr>
          <p:cNvPr id="78" name="Rectangle 77"/>
          <p:cNvSpPr/>
          <p:nvPr/>
        </p:nvSpPr>
        <p:spPr bwMode="gray">
          <a:xfrm>
            <a:off x="8242208" y="3294415"/>
            <a:ext cx="1958248" cy="1144329"/>
          </a:xfrm>
          <a:prstGeom prst="rect">
            <a:avLst/>
          </a:prstGeom>
          <a:solidFill>
            <a:schemeClr val="accent2"/>
          </a:solidFill>
          <a:ln w="9525" cap="flat" cmpd="sng" algn="ctr">
            <a:solidFill>
              <a:srgbClr val="624F34"/>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lgn="ctr"/>
            <a:r>
              <a:rPr lang="pl-PL" sz="1400" b="1" dirty="0">
                <a:solidFill>
                  <a:srgbClr val="624F34"/>
                </a:solidFill>
              </a:rPr>
              <a:t>Towary wysokiego ryzyka</a:t>
            </a:r>
            <a:r>
              <a:rPr lang="en-GB" sz="1400" b="1" dirty="0">
                <a:solidFill>
                  <a:srgbClr val="624F34"/>
                </a:solidFill>
              </a:rPr>
              <a:t>: </a:t>
            </a:r>
            <a:r>
              <a:rPr lang="pl-PL" sz="1400" dirty="0">
                <a:solidFill>
                  <a:srgbClr val="624F34"/>
                </a:solidFill>
              </a:rPr>
              <a:t>uzyskać kompletną informację o wywozie z HRMC lub od pośrednika</a:t>
            </a:r>
            <a:r>
              <a:rPr lang="en-US" sz="1400" dirty="0">
                <a:solidFill>
                  <a:srgbClr val="624F34"/>
                </a:solidFill>
              </a:rPr>
              <a:t>.</a:t>
            </a:r>
            <a:endParaRPr lang="en-GB" sz="1400" dirty="0">
              <a:solidFill>
                <a:srgbClr val="624F34"/>
              </a:solidFill>
            </a:endParaRPr>
          </a:p>
        </p:txBody>
      </p:sp>
      <p:cxnSp>
        <p:nvCxnSpPr>
          <p:cNvPr id="112" name="Straight Arrow Connector 2926"/>
          <p:cNvCxnSpPr>
            <a:stCxn id="152" idx="3"/>
            <a:endCxn id="121" idx="1"/>
          </p:cNvCxnSpPr>
          <p:nvPr/>
        </p:nvCxnSpPr>
        <p:spPr>
          <a:xfrm>
            <a:off x="6178512" y="3636455"/>
            <a:ext cx="269366" cy="60378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58" name="Picture 57"/>
          <p:cNvPicPr>
            <a:picLocks noChangeAspect="1"/>
          </p:cNvPicPr>
          <p:nvPr/>
        </p:nvPicPr>
        <p:blipFill>
          <a:blip r:embed="rId4"/>
          <a:stretch>
            <a:fillRect/>
          </a:stretch>
        </p:blipFill>
        <p:spPr>
          <a:xfrm>
            <a:off x="9557648" y="4214208"/>
            <a:ext cx="428370" cy="432000"/>
          </a:xfrm>
          <a:prstGeom prst="rect">
            <a:avLst/>
          </a:prstGeom>
        </p:spPr>
      </p:pic>
      <p:grpSp>
        <p:nvGrpSpPr>
          <p:cNvPr id="14" name="btfpRunningAgenda2Level324823"/>
          <p:cNvGrpSpPr/>
          <p:nvPr>
            <p:custDataLst>
              <p:tags r:id="rId1"/>
            </p:custDataLst>
          </p:nvPr>
        </p:nvGrpSpPr>
        <p:grpSpPr>
          <a:xfrm>
            <a:off x="1127448" y="1412776"/>
            <a:ext cx="6434462" cy="268148"/>
            <a:chOff x="-11" y="1033329"/>
            <a:chExt cx="6125987" cy="257442"/>
          </a:xfrm>
        </p:grpSpPr>
        <p:sp>
          <p:nvSpPr>
            <p:cNvPr id="10" name="btfpRunningAgenda2LevelBarLeft324823"/>
            <p:cNvSpPr/>
            <p:nvPr/>
          </p:nvSpPr>
          <p:spPr bwMode="gray">
            <a:xfrm>
              <a:off x="-11" y="1033329"/>
              <a:ext cx="4475229" cy="257442"/>
            </a:xfrm>
            <a:custGeom>
              <a:avLst/>
              <a:gdLst>
                <a:gd name="connsiteX0" fmla="*/ 1779553 w 3073754"/>
                <a:gd name="connsiteY0" fmla="*/ 0 h 257442"/>
                <a:gd name="connsiteX1" fmla="*/ 3073754 w 3073754"/>
                <a:gd name="connsiteY1" fmla="*/ 0 h 257442"/>
                <a:gd name="connsiteX2" fmla="*/ 3019033 w 3073754"/>
                <a:gd name="connsiteY2" fmla="*/ 257442 h 257442"/>
                <a:gd name="connsiteX3" fmla="*/ 0 w 3073754"/>
                <a:gd name="connsiteY3" fmla="*/ 257442 h 257442"/>
                <a:gd name="connsiteX0" fmla="*/ 1779553 w 3019033"/>
                <a:gd name="connsiteY0" fmla="*/ 0 h 257442"/>
                <a:gd name="connsiteX1" fmla="*/ 1724832 w 3019033"/>
                <a:gd name="connsiteY1" fmla="*/ 257442 h 257442"/>
                <a:gd name="connsiteX2" fmla="*/ 3019033 w 3019033"/>
                <a:gd name="connsiteY2" fmla="*/ 257442 h 257442"/>
                <a:gd name="connsiteX3" fmla="*/ 0 w 3019033"/>
                <a:gd name="connsiteY3" fmla="*/ 257442 h 257442"/>
                <a:gd name="connsiteX0" fmla="*/ 1779553 w 1779553"/>
                <a:gd name="connsiteY0" fmla="*/ 0 h 257442"/>
                <a:gd name="connsiteX1" fmla="*/ 1724832 w 1779553"/>
                <a:gd name="connsiteY1" fmla="*/ 257442 h 257442"/>
                <a:gd name="connsiteX2" fmla="*/ 1 w 1779553"/>
                <a:gd name="connsiteY2" fmla="*/ 257442 h 257442"/>
                <a:gd name="connsiteX3" fmla="*/ 0 w 1779553"/>
                <a:gd name="connsiteY3" fmla="*/ 257442 h 257442"/>
                <a:gd name="connsiteX0" fmla="*/ 1779552 w 1779552"/>
                <a:gd name="connsiteY0" fmla="*/ 0 h 257442"/>
                <a:gd name="connsiteX1" fmla="*/ 1724831 w 1779552"/>
                <a:gd name="connsiteY1" fmla="*/ 257442 h 257442"/>
                <a:gd name="connsiteX2" fmla="*/ 0 w 1779552"/>
                <a:gd name="connsiteY2" fmla="*/ 257442 h 257442"/>
                <a:gd name="connsiteX3" fmla="*/ 0 w 1779552"/>
                <a:gd name="connsiteY3" fmla="*/ 0 h 257442"/>
                <a:gd name="connsiteX0" fmla="*/ 1938251 w 1938251"/>
                <a:gd name="connsiteY0" fmla="*/ 0 h 257442"/>
                <a:gd name="connsiteX1" fmla="*/ 1724831 w 1938251"/>
                <a:gd name="connsiteY1" fmla="*/ 257442 h 257442"/>
                <a:gd name="connsiteX2" fmla="*/ 0 w 1938251"/>
                <a:gd name="connsiteY2" fmla="*/ 257442 h 257442"/>
                <a:gd name="connsiteX3" fmla="*/ 0 w 1938251"/>
                <a:gd name="connsiteY3" fmla="*/ 0 h 257442"/>
                <a:gd name="connsiteX0" fmla="*/ 1938251 w 1938251"/>
                <a:gd name="connsiteY0" fmla="*/ 0 h 257442"/>
                <a:gd name="connsiteX1" fmla="*/ 1883530 w 1938251"/>
                <a:gd name="connsiteY1" fmla="*/ 257442 h 257442"/>
                <a:gd name="connsiteX2" fmla="*/ 0 w 1938251"/>
                <a:gd name="connsiteY2" fmla="*/ 257442 h 257442"/>
                <a:gd name="connsiteX3" fmla="*/ 0 w 1938251"/>
                <a:gd name="connsiteY3" fmla="*/ 0 h 257442"/>
                <a:gd name="connsiteX0" fmla="*/ 1938251 w 1938251"/>
                <a:gd name="connsiteY0" fmla="*/ 0 h 257442"/>
                <a:gd name="connsiteX1" fmla="*/ 1883530 w 1938251"/>
                <a:gd name="connsiteY1" fmla="*/ 257442 h 257442"/>
                <a:gd name="connsiteX2" fmla="*/ 0 w 1938251"/>
                <a:gd name="connsiteY2" fmla="*/ 257442 h 257442"/>
                <a:gd name="connsiteX3" fmla="*/ 0 w 1938251"/>
                <a:gd name="connsiteY3" fmla="*/ 0 h 257442"/>
                <a:gd name="connsiteX0" fmla="*/ 1938251 w 1938251"/>
                <a:gd name="connsiteY0" fmla="*/ 0 h 257442"/>
                <a:gd name="connsiteX1" fmla="*/ 1883530 w 1938251"/>
                <a:gd name="connsiteY1" fmla="*/ 257442 h 257442"/>
                <a:gd name="connsiteX2" fmla="*/ 0 w 1938251"/>
                <a:gd name="connsiteY2" fmla="*/ 257442 h 257442"/>
                <a:gd name="connsiteX3" fmla="*/ 0 w 1938251"/>
                <a:gd name="connsiteY3" fmla="*/ 0 h 257442"/>
                <a:gd name="connsiteX0" fmla="*/ 2068094 w 2068094"/>
                <a:gd name="connsiteY0" fmla="*/ 0 h 257442"/>
                <a:gd name="connsiteX1" fmla="*/ 1883530 w 2068094"/>
                <a:gd name="connsiteY1" fmla="*/ 257442 h 257442"/>
                <a:gd name="connsiteX2" fmla="*/ 0 w 2068094"/>
                <a:gd name="connsiteY2" fmla="*/ 257442 h 257442"/>
                <a:gd name="connsiteX3" fmla="*/ 0 w 2068094"/>
                <a:gd name="connsiteY3" fmla="*/ 0 h 257442"/>
                <a:gd name="connsiteX0" fmla="*/ 2068094 w 2068094"/>
                <a:gd name="connsiteY0" fmla="*/ 0 h 257442"/>
                <a:gd name="connsiteX1" fmla="*/ 2013372 w 2068094"/>
                <a:gd name="connsiteY1" fmla="*/ 257442 h 257442"/>
                <a:gd name="connsiteX2" fmla="*/ 0 w 2068094"/>
                <a:gd name="connsiteY2" fmla="*/ 257442 h 257442"/>
                <a:gd name="connsiteX3" fmla="*/ 0 w 2068094"/>
                <a:gd name="connsiteY3" fmla="*/ 0 h 257442"/>
                <a:gd name="connsiteX0" fmla="*/ 2068095 w 2068095"/>
                <a:gd name="connsiteY0" fmla="*/ 0 h 257442"/>
                <a:gd name="connsiteX1" fmla="*/ 2013373 w 2068095"/>
                <a:gd name="connsiteY1" fmla="*/ 257442 h 257442"/>
                <a:gd name="connsiteX2" fmla="*/ 0 w 2068095"/>
                <a:gd name="connsiteY2" fmla="*/ 257442 h 257442"/>
                <a:gd name="connsiteX3" fmla="*/ 1 w 2068095"/>
                <a:gd name="connsiteY3" fmla="*/ 0 h 257442"/>
                <a:gd name="connsiteX0" fmla="*/ 2068095 w 2068095"/>
                <a:gd name="connsiteY0" fmla="*/ 0 h 257442"/>
                <a:gd name="connsiteX1" fmla="*/ 2013373 w 2068095"/>
                <a:gd name="connsiteY1" fmla="*/ 257442 h 257442"/>
                <a:gd name="connsiteX2" fmla="*/ 0 w 2068095"/>
                <a:gd name="connsiteY2" fmla="*/ 257442 h 257442"/>
                <a:gd name="connsiteX3" fmla="*/ 1 w 2068095"/>
                <a:gd name="connsiteY3" fmla="*/ 0 h 257442"/>
                <a:gd name="connsiteX0" fmla="*/ 2201272 w 2201272"/>
                <a:gd name="connsiteY0" fmla="*/ 0 h 257442"/>
                <a:gd name="connsiteX1" fmla="*/ 2013373 w 2201272"/>
                <a:gd name="connsiteY1" fmla="*/ 257442 h 257442"/>
                <a:gd name="connsiteX2" fmla="*/ 0 w 2201272"/>
                <a:gd name="connsiteY2" fmla="*/ 257442 h 257442"/>
                <a:gd name="connsiteX3" fmla="*/ 1 w 2201272"/>
                <a:gd name="connsiteY3" fmla="*/ 0 h 257442"/>
                <a:gd name="connsiteX0" fmla="*/ 2201272 w 2201272"/>
                <a:gd name="connsiteY0" fmla="*/ 0 h 257442"/>
                <a:gd name="connsiteX1" fmla="*/ 2146550 w 2201272"/>
                <a:gd name="connsiteY1" fmla="*/ 257442 h 257442"/>
                <a:gd name="connsiteX2" fmla="*/ 0 w 2201272"/>
                <a:gd name="connsiteY2" fmla="*/ 257442 h 257442"/>
                <a:gd name="connsiteX3" fmla="*/ 1 w 2201272"/>
                <a:gd name="connsiteY3" fmla="*/ 0 h 257442"/>
                <a:gd name="connsiteX0" fmla="*/ 2201273 w 2201273"/>
                <a:gd name="connsiteY0" fmla="*/ 0 h 257442"/>
                <a:gd name="connsiteX1" fmla="*/ 2146551 w 2201273"/>
                <a:gd name="connsiteY1" fmla="*/ 257442 h 257442"/>
                <a:gd name="connsiteX2" fmla="*/ 0 w 2201273"/>
                <a:gd name="connsiteY2" fmla="*/ 257442 h 257442"/>
                <a:gd name="connsiteX3" fmla="*/ 2 w 2201273"/>
                <a:gd name="connsiteY3" fmla="*/ 0 h 257442"/>
                <a:gd name="connsiteX0" fmla="*/ 2201273 w 2201273"/>
                <a:gd name="connsiteY0" fmla="*/ 0 h 257442"/>
                <a:gd name="connsiteX1" fmla="*/ 2146551 w 2201273"/>
                <a:gd name="connsiteY1" fmla="*/ 257442 h 257442"/>
                <a:gd name="connsiteX2" fmla="*/ 0 w 2201273"/>
                <a:gd name="connsiteY2" fmla="*/ 257442 h 257442"/>
                <a:gd name="connsiteX3" fmla="*/ 1 w 2201273"/>
                <a:gd name="connsiteY3" fmla="*/ 0 h 257442"/>
                <a:gd name="connsiteX0" fmla="*/ 2359071 w 2359071"/>
                <a:gd name="connsiteY0" fmla="*/ 0 h 257442"/>
                <a:gd name="connsiteX1" fmla="*/ 2146551 w 2359071"/>
                <a:gd name="connsiteY1" fmla="*/ 257442 h 257442"/>
                <a:gd name="connsiteX2" fmla="*/ 0 w 2359071"/>
                <a:gd name="connsiteY2" fmla="*/ 257442 h 257442"/>
                <a:gd name="connsiteX3" fmla="*/ 1 w 2359071"/>
                <a:gd name="connsiteY3" fmla="*/ 0 h 257442"/>
                <a:gd name="connsiteX0" fmla="*/ 2359071 w 2359071"/>
                <a:gd name="connsiteY0" fmla="*/ 0 h 257442"/>
                <a:gd name="connsiteX1" fmla="*/ 2304350 w 2359071"/>
                <a:gd name="connsiteY1" fmla="*/ 257442 h 257442"/>
                <a:gd name="connsiteX2" fmla="*/ 0 w 2359071"/>
                <a:gd name="connsiteY2" fmla="*/ 257442 h 257442"/>
                <a:gd name="connsiteX3" fmla="*/ 1 w 2359071"/>
                <a:gd name="connsiteY3" fmla="*/ 0 h 257442"/>
                <a:gd name="connsiteX0" fmla="*/ 2359071 w 2359071"/>
                <a:gd name="connsiteY0" fmla="*/ 0 h 257442"/>
                <a:gd name="connsiteX1" fmla="*/ 2304350 w 2359071"/>
                <a:gd name="connsiteY1" fmla="*/ 257442 h 257442"/>
                <a:gd name="connsiteX2" fmla="*/ 0 w 2359071"/>
                <a:gd name="connsiteY2" fmla="*/ 257442 h 257442"/>
                <a:gd name="connsiteX3" fmla="*/ 1 w 2359071"/>
                <a:gd name="connsiteY3" fmla="*/ 0 h 257442"/>
                <a:gd name="connsiteX0" fmla="*/ 2359071 w 2359071"/>
                <a:gd name="connsiteY0" fmla="*/ 0 h 257442"/>
                <a:gd name="connsiteX1" fmla="*/ 2304350 w 2359071"/>
                <a:gd name="connsiteY1" fmla="*/ 257442 h 257442"/>
                <a:gd name="connsiteX2" fmla="*/ 0 w 2359071"/>
                <a:gd name="connsiteY2" fmla="*/ 257442 h 257442"/>
                <a:gd name="connsiteX3" fmla="*/ 0 w 2359071"/>
                <a:gd name="connsiteY3" fmla="*/ 0 h 257442"/>
                <a:gd name="connsiteX0" fmla="*/ 2551431 w 2551431"/>
                <a:gd name="connsiteY0" fmla="*/ 0 h 257442"/>
                <a:gd name="connsiteX1" fmla="*/ 2304350 w 2551431"/>
                <a:gd name="connsiteY1" fmla="*/ 257442 h 257442"/>
                <a:gd name="connsiteX2" fmla="*/ 0 w 2551431"/>
                <a:gd name="connsiteY2" fmla="*/ 257442 h 257442"/>
                <a:gd name="connsiteX3" fmla="*/ 0 w 2551431"/>
                <a:gd name="connsiteY3" fmla="*/ 0 h 257442"/>
                <a:gd name="connsiteX0" fmla="*/ 2551431 w 2551431"/>
                <a:gd name="connsiteY0" fmla="*/ 0 h 257442"/>
                <a:gd name="connsiteX1" fmla="*/ 2496710 w 2551431"/>
                <a:gd name="connsiteY1" fmla="*/ 257442 h 257442"/>
                <a:gd name="connsiteX2" fmla="*/ 0 w 2551431"/>
                <a:gd name="connsiteY2" fmla="*/ 257442 h 257442"/>
                <a:gd name="connsiteX3" fmla="*/ 0 w 2551431"/>
                <a:gd name="connsiteY3" fmla="*/ 0 h 257442"/>
                <a:gd name="connsiteX0" fmla="*/ 2551431 w 2551431"/>
                <a:gd name="connsiteY0" fmla="*/ 0 h 257442"/>
                <a:gd name="connsiteX1" fmla="*/ 2496710 w 2551431"/>
                <a:gd name="connsiteY1" fmla="*/ 257442 h 257442"/>
                <a:gd name="connsiteX2" fmla="*/ 0 w 2551431"/>
                <a:gd name="connsiteY2" fmla="*/ 257442 h 257442"/>
                <a:gd name="connsiteX3" fmla="*/ 0 w 2551431"/>
                <a:gd name="connsiteY3" fmla="*/ 0 h 257442"/>
                <a:gd name="connsiteX0" fmla="*/ 2551431 w 2551431"/>
                <a:gd name="connsiteY0" fmla="*/ 0 h 257442"/>
                <a:gd name="connsiteX1" fmla="*/ 2496710 w 2551431"/>
                <a:gd name="connsiteY1" fmla="*/ 257442 h 257442"/>
                <a:gd name="connsiteX2" fmla="*/ 0 w 2551431"/>
                <a:gd name="connsiteY2" fmla="*/ 257442 h 257442"/>
                <a:gd name="connsiteX3" fmla="*/ 0 w 2551431"/>
                <a:gd name="connsiteY3" fmla="*/ 0 h 257442"/>
                <a:gd name="connsiteX0" fmla="*/ 2681275 w 2681275"/>
                <a:gd name="connsiteY0" fmla="*/ 0 h 257442"/>
                <a:gd name="connsiteX1" fmla="*/ 2496710 w 2681275"/>
                <a:gd name="connsiteY1" fmla="*/ 257442 h 257442"/>
                <a:gd name="connsiteX2" fmla="*/ 0 w 2681275"/>
                <a:gd name="connsiteY2" fmla="*/ 257442 h 257442"/>
                <a:gd name="connsiteX3" fmla="*/ 0 w 2681275"/>
                <a:gd name="connsiteY3" fmla="*/ 0 h 257442"/>
                <a:gd name="connsiteX0" fmla="*/ 2681275 w 2681275"/>
                <a:gd name="connsiteY0" fmla="*/ 0 h 257442"/>
                <a:gd name="connsiteX1" fmla="*/ 2626554 w 2681275"/>
                <a:gd name="connsiteY1" fmla="*/ 257442 h 257442"/>
                <a:gd name="connsiteX2" fmla="*/ 0 w 2681275"/>
                <a:gd name="connsiteY2" fmla="*/ 257442 h 257442"/>
                <a:gd name="connsiteX3" fmla="*/ 0 w 2681275"/>
                <a:gd name="connsiteY3" fmla="*/ 0 h 257442"/>
                <a:gd name="connsiteX0" fmla="*/ 2681275 w 2681275"/>
                <a:gd name="connsiteY0" fmla="*/ 0 h 257442"/>
                <a:gd name="connsiteX1" fmla="*/ 2626554 w 2681275"/>
                <a:gd name="connsiteY1" fmla="*/ 257442 h 257442"/>
                <a:gd name="connsiteX2" fmla="*/ 0 w 2681275"/>
                <a:gd name="connsiteY2" fmla="*/ 257442 h 257442"/>
                <a:gd name="connsiteX3" fmla="*/ 0 w 2681275"/>
                <a:gd name="connsiteY3" fmla="*/ 0 h 257442"/>
                <a:gd name="connsiteX0" fmla="*/ 2681275 w 2681275"/>
                <a:gd name="connsiteY0" fmla="*/ 0 h 257442"/>
                <a:gd name="connsiteX1" fmla="*/ 2626554 w 2681275"/>
                <a:gd name="connsiteY1" fmla="*/ 257442 h 257442"/>
                <a:gd name="connsiteX2" fmla="*/ 0 w 2681275"/>
                <a:gd name="connsiteY2" fmla="*/ 257442 h 257442"/>
                <a:gd name="connsiteX3" fmla="*/ 0 w 2681275"/>
                <a:gd name="connsiteY3" fmla="*/ 0 h 257442"/>
                <a:gd name="connsiteX0" fmla="*/ 2774249 w 2774249"/>
                <a:gd name="connsiteY0" fmla="*/ 0 h 257442"/>
                <a:gd name="connsiteX1" fmla="*/ 2626554 w 2774249"/>
                <a:gd name="connsiteY1" fmla="*/ 257442 h 257442"/>
                <a:gd name="connsiteX2" fmla="*/ 0 w 2774249"/>
                <a:gd name="connsiteY2" fmla="*/ 257442 h 257442"/>
                <a:gd name="connsiteX3" fmla="*/ 0 w 2774249"/>
                <a:gd name="connsiteY3" fmla="*/ 0 h 257442"/>
                <a:gd name="connsiteX0" fmla="*/ 2774249 w 2774249"/>
                <a:gd name="connsiteY0" fmla="*/ 0 h 257442"/>
                <a:gd name="connsiteX1" fmla="*/ 2719528 w 2774249"/>
                <a:gd name="connsiteY1" fmla="*/ 257442 h 257442"/>
                <a:gd name="connsiteX2" fmla="*/ 0 w 2774249"/>
                <a:gd name="connsiteY2" fmla="*/ 257442 h 257442"/>
                <a:gd name="connsiteX3" fmla="*/ 0 w 2774249"/>
                <a:gd name="connsiteY3" fmla="*/ 0 h 257442"/>
                <a:gd name="connsiteX0" fmla="*/ 2774249 w 2774249"/>
                <a:gd name="connsiteY0" fmla="*/ 0 h 257442"/>
                <a:gd name="connsiteX1" fmla="*/ 2719528 w 2774249"/>
                <a:gd name="connsiteY1" fmla="*/ 257442 h 257442"/>
                <a:gd name="connsiteX2" fmla="*/ 0 w 2774249"/>
                <a:gd name="connsiteY2" fmla="*/ 257442 h 257442"/>
                <a:gd name="connsiteX3" fmla="*/ 0 w 2774249"/>
                <a:gd name="connsiteY3" fmla="*/ 0 h 257442"/>
                <a:gd name="connsiteX0" fmla="*/ 2774249 w 2774249"/>
                <a:gd name="connsiteY0" fmla="*/ 0 h 257442"/>
                <a:gd name="connsiteX1" fmla="*/ 2719528 w 2774249"/>
                <a:gd name="connsiteY1" fmla="*/ 257442 h 257442"/>
                <a:gd name="connsiteX2" fmla="*/ 0 w 2774249"/>
                <a:gd name="connsiteY2" fmla="*/ 257442 h 257442"/>
                <a:gd name="connsiteX3" fmla="*/ 0 w 2774249"/>
                <a:gd name="connsiteY3" fmla="*/ 0 h 257442"/>
                <a:gd name="connsiteX0" fmla="*/ 2924931 w 2924931"/>
                <a:gd name="connsiteY0" fmla="*/ 0 h 257442"/>
                <a:gd name="connsiteX1" fmla="*/ 2719528 w 2924931"/>
                <a:gd name="connsiteY1" fmla="*/ 257442 h 257442"/>
                <a:gd name="connsiteX2" fmla="*/ 0 w 2924931"/>
                <a:gd name="connsiteY2" fmla="*/ 257442 h 257442"/>
                <a:gd name="connsiteX3" fmla="*/ 0 w 2924931"/>
                <a:gd name="connsiteY3" fmla="*/ 0 h 257442"/>
                <a:gd name="connsiteX0" fmla="*/ 2924931 w 2924931"/>
                <a:gd name="connsiteY0" fmla="*/ 0 h 257442"/>
                <a:gd name="connsiteX1" fmla="*/ 2870210 w 2924931"/>
                <a:gd name="connsiteY1" fmla="*/ 257442 h 257442"/>
                <a:gd name="connsiteX2" fmla="*/ 0 w 2924931"/>
                <a:gd name="connsiteY2" fmla="*/ 257442 h 257442"/>
                <a:gd name="connsiteX3" fmla="*/ 0 w 2924931"/>
                <a:gd name="connsiteY3" fmla="*/ 0 h 257442"/>
                <a:gd name="connsiteX0" fmla="*/ 2924931 w 2924931"/>
                <a:gd name="connsiteY0" fmla="*/ 0 h 257442"/>
                <a:gd name="connsiteX1" fmla="*/ 2870210 w 2924931"/>
                <a:gd name="connsiteY1" fmla="*/ 257442 h 257442"/>
                <a:gd name="connsiteX2" fmla="*/ 0 w 2924931"/>
                <a:gd name="connsiteY2" fmla="*/ 257442 h 257442"/>
                <a:gd name="connsiteX3" fmla="*/ 0 w 2924931"/>
                <a:gd name="connsiteY3" fmla="*/ 0 h 257442"/>
                <a:gd name="connsiteX0" fmla="*/ 2924931 w 2924931"/>
                <a:gd name="connsiteY0" fmla="*/ 0 h 257442"/>
                <a:gd name="connsiteX1" fmla="*/ 2870210 w 2924931"/>
                <a:gd name="connsiteY1" fmla="*/ 257442 h 257442"/>
                <a:gd name="connsiteX2" fmla="*/ 0 w 2924931"/>
                <a:gd name="connsiteY2" fmla="*/ 257442 h 257442"/>
                <a:gd name="connsiteX3" fmla="*/ 0 w 2924931"/>
                <a:gd name="connsiteY3" fmla="*/ 0 h 257442"/>
                <a:gd name="connsiteX0" fmla="*/ 3083628 w 3083628"/>
                <a:gd name="connsiteY0" fmla="*/ 0 h 257442"/>
                <a:gd name="connsiteX1" fmla="*/ 2870210 w 3083628"/>
                <a:gd name="connsiteY1" fmla="*/ 257442 h 257442"/>
                <a:gd name="connsiteX2" fmla="*/ 0 w 3083628"/>
                <a:gd name="connsiteY2" fmla="*/ 257442 h 257442"/>
                <a:gd name="connsiteX3" fmla="*/ 0 w 3083628"/>
                <a:gd name="connsiteY3" fmla="*/ 0 h 257442"/>
                <a:gd name="connsiteX0" fmla="*/ 3083628 w 3083628"/>
                <a:gd name="connsiteY0" fmla="*/ 0 h 257442"/>
                <a:gd name="connsiteX1" fmla="*/ 3028906 w 3083628"/>
                <a:gd name="connsiteY1" fmla="*/ 257442 h 257442"/>
                <a:gd name="connsiteX2" fmla="*/ 0 w 3083628"/>
                <a:gd name="connsiteY2" fmla="*/ 257442 h 257442"/>
                <a:gd name="connsiteX3" fmla="*/ 0 w 3083628"/>
                <a:gd name="connsiteY3" fmla="*/ 0 h 257442"/>
                <a:gd name="connsiteX0" fmla="*/ 3083629 w 3083629"/>
                <a:gd name="connsiteY0" fmla="*/ 0 h 257442"/>
                <a:gd name="connsiteX1" fmla="*/ 3028907 w 3083629"/>
                <a:gd name="connsiteY1" fmla="*/ 257442 h 257442"/>
                <a:gd name="connsiteX2" fmla="*/ 0 w 3083629"/>
                <a:gd name="connsiteY2" fmla="*/ 257442 h 257442"/>
                <a:gd name="connsiteX3" fmla="*/ 1 w 3083629"/>
                <a:gd name="connsiteY3" fmla="*/ 0 h 257442"/>
                <a:gd name="connsiteX0" fmla="*/ 3083629 w 3083629"/>
                <a:gd name="connsiteY0" fmla="*/ 0 h 257442"/>
                <a:gd name="connsiteX1" fmla="*/ 3028907 w 3083629"/>
                <a:gd name="connsiteY1" fmla="*/ 257442 h 257442"/>
                <a:gd name="connsiteX2" fmla="*/ 0 w 3083629"/>
                <a:gd name="connsiteY2" fmla="*/ 257442 h 257442"/>
                <a:gd name="connsiteX3" fmla="*/ 1 w 3083629"/>
                <a:gd name="connsiteY3" fmla="*/ 0 h 257442"/>
                <a:gd name="connsiteX0" fmla="*/ 3239120 w 3239120"/>
                <a:gd name="connsiteY0" fmla="*/ 0 h 257442"/>
                <a:gd name="connsiteX1" fmla="*/ 3028907 w 3239120"/>
                <a:gd name="connsiteY1" fmla="*/ 257442 h 257442"/>
                <a:gd name="connsiteX2" fmla="*/ 0 w 3239120"/>
                <a:gd name="connsiteY2" fmla="*/ 257442 h 257442"/>
                <a:gd name="connsiteX3" fmla="*/ 1 w 3239120"/>
                <a:gd name="connsiteY3" fmla="*/ 0 h 257442"/>
                <a:gd name="connsiteX0" fmla="*/ 3239120 w 3239120"/>
                <a:gd name="connsiteY0" fmla="*/ 0 h 257442"/>
                <a:gd name="connsiteX1" fmla="*/ 3184398 w 3239120"/>
                <a:gd name="connsiteY1" fmla="*/ 257442 h 257442"/>
                <a:gd name="connsiteX2" fmla="*/ 0 w 3239120"/>
                <a:gd name="connsiteY2" fmla="*/ 257442 h 257442"/>
                <a:gd name="connsiteX3" fmla="*/ 1 w 3239120"/>
                <a:gd name="connsiteY3" fmla="*/ 0 h 257442"/>
                <a:gd name="connsiteX0" fmla="*/ 3239121 w 3239121"/>
                <a:gd name="connsiteY0" fmla="*/ 0 h 257442"/>
                <a:gd name="connsiteX1" fmla="*/ 3184399 w 3239121"/>
                <a:gd name="connsiteY1" fmla="*/ 257442 h 257442"/>
                <a:gd name="connsiteX2" fmla="*/ 0 w 3239121"/>
                <a:gd name="connsiteY2" fmla="*/ 257442 h 257442"/>
                <a:gd name="connsiteX3" fmla="*/ 2 w 3239121"/>
                <a:gd name="connsiteY3" fmla="*/ 0 h 257442"/>
                <a:gd name="connsiteX0" fmla="*/ 3239121 w 3239121"/>
                <a:gd name="connsiteY0" fmla="*/ 0 h 257442"/>
                <a:gd name="connsiteX1" fmla="*/ 3184399 w 3239121"/>
                <a:gd name="connsiteY1" fmla="*/ 257442 h 257442"/>
                <a:gd name="connsiteX2" fmla="*/ 0 w 3239121"/>
                <a:gd name="connsiteY2" fmla="*/ 257442 h 257442"/>
                <a:gd name="connsiteX3" fmla="*/ 1 w 3239121"/>
                <a:gd name="connsiteY3" fmla="*/ 0 h 257442"/>
                <a:gd name="connsiteX0" fmla="*/ 3332094 w 3332094"/>
                <a:gd name="connsiteY0" fmla="*/ 0 h 257442"/>
                <a:gd name="connsiteX1" fmla="*/ 3184399 w 3332094"/>
                <a:gd name="connsiteY1" fmla="*/ 257442 h 257442"/>
                <a:gd name="connsiteX2" fmla="*/ 0 w 3332094"/>
                <a:gd name="connsiteY2" fmla="*/ 257442 h 257442"/>
                <a:gd name="connsiteX3" fmla="*/ 1 w 3332094"/>
                <a:gd name="connsiteY3" fmla="*/ 0 h 257442"/>
                <a:gd name="connsiteX0" fmla="*/ 3332094 w 3332094"/>
                <a:gd name="connsiteY0" fmla="*/ 0 h 257442"/>
                <a:gd name="connsiteX1" fmla="*/ 3277372 w 3332094"/>
                <a:gd name="connsiteY1" fmla="*/ 257442 h 257442"/>
                <a:gd name="connsiteX2" fmla="*/ 0 w 3332094"/>
                <a:gd name="connsiteY2" fmla="*/ 257442 h 257442"/>
                <a:gd name="connsiteX3" fmla="*/ 1 w 3332094"/>
                <a:gd name="connsiteY3" fmla="*/ 0 h 257442"/>
                <a:gd name="connsiteX0" fmla="*/ 3332095 w 3332095"/>
                <a:gd name="connsiteY0" fmla="*/ 0 h 257442"/>
                <a:gd name="connsiteX1" fmla="*/ 3277373 w 3332095"/>
                <a:gd name="connsiteY1" fmla="*/ 257442 h 257442"/>
                <a:gd name="connsiteX2" fmla="*/ 0 w 3332095"/>
                <a:gd name="connsiteY2" fmla="*/ 257442 h 257442"/>
                <a:gd name="connsiteX3" fmla="*/ 2 w 3332095"/>
                <a:gd name="connsiteY3" fmla="*/ 0 h 257442"/>
                <a:gd name="connsiteX0" fmla="*/ 3332095 w 3332095"/>
                <a:gd name="connsiteY0" fmla="*/ 0 h 257442"/>
                <a:gd name="connsiteX1" fmla="*/ 3277373 w 3332095"/>
                <a:gd name="connsiteY1" fmla="*/ 257442 h 257442"/>
                <a:gd name="connsiteX2" fmla="*/ 0 w 3332095"/>
                <a:gd name="connsiteY2" fmla="*/ 257442 h 257442"/>
                <a:gd name="connsiteX3" fmla="*/ 1 w 3332095"/>
                <a:gd name="connsiteY3" fmla="*/ 0 h 257442"/>
                <a:gd name="connsiteX0" fmla="*/ 3461937 w 3461937"/>
                <a:gd name="connsiteY0" fmla="*/ 0 h 257442"/>
                <a:gd name="connsiteX1" fmla="*/ 3277373 w 3461937"/>
                <a:gd name="connsiteY1" fmla="*/ 257442 h 257442"/>
                <a:gd name="connsiteX2" fmla="*/ 0 w 3461937"/>
                <a:gd name="connsiteY2" fmla="*/ 257442 h 257442"/>
                <a:gd name="connsiteX3" fmla="*/ 1 w 3461937"/>
                <a:gd name="connsiteY3" fmla="*/ 0 h 257442"/>
                <a:gd name="connsiteX0" fmla="*/ 3461937 w 3461937"/>
                <a:gd name="connsiteY0" fmla="*/ 0 h 257442"/>
                <a:gd name="connsiteX1" fmla="*/ 3407216 w 3461937"/>
                <a:gd name="connsiteY1" fmla="*/ 257442 h 257442"/>
                <a:gd name="connsiteX2" fmla="*/ 0 w 3461937"/>
                <a:gd name="connsiteY2" fmla="*/ 257442 h 257442"/>
                <a:gd name="connsiteX3" fmla="*/ 1 w 3461937"/>
                <a:gd name="connsiteY3" fmla="*/ 0 h 257442"/>
                <a:gd name="connsiteX0" fmla="*/ 3461937 w 3461937"/>
                <a:gd name="connsiteY0" fmla="*/ 0 h 257442"/>
                <a:gd name="connsiteX1" fmla="*/ 3407216 w 3461937"/>
                <a:gd name="connsiteY1" fmla="*/ 257442 h 257442"/>
                <a:gd name="connsiteX2" fmla="*/ 0 w 3461937"/>
                <a:gd name="connsiteY2" fmla="*/ 257442 h 257442"/>
                <a:gd name="connsiteX3" fmla="*/ 1 w 3461937"/>
                <a:gd name="connsiteY3" fmla="*/ 0 h 257442"/>
                <a:gd name="connsiteX0" fmla="*/ 3461937 w 3461937"/>
                <a:gd name="connsiteY0" fmla="*/ 0 h 257442"/>
                <a:gd name="connsiteX1" fmla="*/ 3407216 w 3461937"/>
                <a:gd name="connsiteY1" fmla="*/ 257442 h 257442"/>
                <a:gd name="connsiteX2" fmla="*/ 0 w 3461937"/>
                <a:gd name="connsiteY2" fmla="*/ 257442 h 257442"/>
                <a:gd name="connsiteX3" fmla="*/ 0 w 3461937"/>
                <a:gd name="connsiteY3" fmla="*/ 0 h 257442"/>
                <a:gd name="connsiteX0" fmla="*/ 3610760 w 3610760"/>
                <a:gd name="connsiteY0" fmla="*/ 0 h 257442"/>
                <a:gd name="connsiteX1" fmla="*/ 3407216 w 3610760"/>
                <a:gd name="connsiteY1" fmla="*/ 257442 h 257442"/>
                <a:gd name="connsiteX2" fmla="*/ 0 w 3610760"/>
                <a:gd name="connsiteY2" fmla="*/ 257442 h 257442"/>
                <a:gd name="connsiteX3" fmla="*/ 0 w 3610760"/>
                <a:gd name="connsiteY3" fmla="*/ 0 h 257442"/>
                <a:gd name="connsiteX0" fmla="*/ 3610760 w 3610760"/>
                <a:gd name="connsiteY0" fmla="*/ 0 h 257442"/>
                <a:gd name="connsiteX1" fmla="*/ 3556038 w 3610760"/>
                <a:gd name="connsiteY1" fmla="*/ 257442 h 257442"/>
                <a:gd name="connsiteX2" fmla="*/ 0 w 3610760"/>
                <a:gd name="connsiteY2" fmla="*/ 257442 h 257442"/>
                <a:gd name="connsiteX3" fmla="*/ 0 w 3610760"/>
                <a:gd name="connsiteY3" fmla="*/ 0 h 257442"/>
                <a:gd name="connsiteX0" fmla="*/ 3610761 w 3610761"/>
                <a:gd name="connsiteY0" fmla="*/ 0 h 257442"/>
                <a:gd name="connsiteX1" fmla="*/ 3556039 w 3610761"/>
                <a:gd name="connsiteY1" fmla="*/ 257442 h 257442"/>
                <a:gd name="connsiteX2" fmla="*/ 0 w 3610761"/>
                <a:gd name="connsiteY2" fmla="*/ 257442 h 257442"/>
                <a:gd name="connsiteX3" fmla="*/ 1 w 3610761"/>
                <a:gd name="connsiteY3" fmla="*/ 0 h 257442"/>
                <a:gd name="connsiteX0" fmla="*/ 3610761 w 3610761"/>
                <a:gd name="connsiteY0" fmla="*/ 0 h 257442"/>
                <a:gd name="connsiteX1" fmla="*/ 3556039 w 3610761"/>
                <a:gd name="connsiteY1" fmla="*/ 257442 h 257442"/>
                <a:gd name="connsiteX2" fmla="*/ 0 w 3610761"/>
                <a:gd name="connsiteY2" fmla="*/ 257442 h 257442"/>
                <a:gd name="connsiteX3" fmla="*/ 1 w 3610761"/>
                <a:gd name="connsiteY3" fmla="*/ 0 h 257442"/>
                <a:gd name="connsiteX0" fmla="*/ 3743809 w 3743809"/>
                <a:gd name="connsiteY0" fmla="*/ 0 h 257442"/>
                <a:gd name="connsiteX1" fmla="*/ 3556039 w 3743809"/>
                <a:gd name="connsiteY1" fmla="*/ 257442 h 257442"/>
                <a:gd name="connsiteX2" fmla="*/ 0 w 3743809"/>
                <a:gd name="connsiteY2" fmla="*/ 257442 h 257442"/>
                <a:gd name="connsiteX3" fmla="*/ 1 w 3743809"/>
                <a:gd name="connsiteY3" fmla="*/ 0 h 257442"/>
                <a:gd name="connsiteX0" fmla="*/ 3743809 w 3743809"/>
                <a:gd name="connsiteY0" fmla="*/ 0 h 257442"/>
                <a:gd name="connsiteX1" fmla="*/ 3689088 w 3743809"/>
                <a:gd name="connsiteY1" fmla="*/ 257442 h 257442"/>
                <a:gd name="connsiteX2" fmla="*/ 0 w 3743809"/>
                <a:gd name="connsiteY2" fmla="*/ 257442 h 257442"/>
                <a:gd name="connsiteX3" fmla="*/ 1 w 3743809"/>
                <a:gd name="connsiteY3" fmla="*/ 0 h 257442"/>
                <a:gd name="connsiteX0" fmla="*/ 3743809 w 3743809"/>
                <a:gd name="connsiteY0" fmla="*/ 0 h 257442"/>
                <a:gd name="connsiteX1" fmla="*/ 3689088 w 3743809"/>
                <a:gd name="connsiteY1" fmla="*/ 257442 h 257442"/>
                <a:gd name="connsiteX2" fmla="*/ 0 w 3743809"/>
                <a:gd name="connsiteY2" fmla="*/ 257442 h 257442"/>
                <a:gd name="connsiteX3" fmla="*/ 1 w 3743809"/>
                <a:gd name="connsiteY3" fmla="*/ 0 h 257442"/>
                <a:gd name="connsiteX0" fmla="*/ 3743809 w 3743809"/>
                <a:gd name="connsiteY0" fmla="*/ 0 h 257442"/>
                <a:gd name="connsiteX1" fmla="*/ 3689088 w 3743809"/>
                <a:gd name="connsiteY1" fmla="*/ 257442 h 257442"/>
                <a:gd name="connsiteX2" fmla="*/ 0 w 3743809"/>
                <a:gd name="connsiteY2" fmla="*/ 257442 h 257442"/>
                <a:gd name="connsiteX3" fmla="*/ 0 w 3743809"/>
                <a:gd name="connsiteY3" fmla="*/ 0 h 257442"/>
                <a:gd name="connsiteX0" fmla="*/ 3872049 w 3872049"/>
                <a:gd name="connsiteY0" fmla="*/ 0 h 257442"/>
                <a:gd name="connsiteX1" fmla="*/ 3689088 w 3872049"/>
                <a:gd name="connsiteY1" fmla="*/ 257442 h 257442"/>
                <a:gd name="connsiteX2" fmla="*/ 0 w 3872049"/>
                <a:gd name="connsiteY2" fmla="*/ 257442 h 257442"/>
                <a:gd name="connsiteX3" fmla="*/ 0 w 3872049"/>
                <a:gd name="connsiteY3" fmla="*/ 0 h 257442"/>
                <a:gd name="connsiteX0" fmla="*/ 3872049 w 3872049"/>
                <a:gd name="connsiteY0" fmla="*/ 0 h 257442"/>
                <a:gd name="connsiteX1" fmla="*/ 3817328 w 3872049"/>
                <a:gd name="connsiteY1" fmla="*/ 257442 h 257442"/>
                <a:gd name="connsiteX2" fmla="*/ 0 w 3872049"/>
                <a:gd name="connsiteY2" fmla="*/ 257442 h 257442"/>
                <a:gd name="connsiteX3" fmla="*/ 0 w 3872049"/>
                <a:gd name="connsiteY3" fmla="*/ 0 h 257442"/>
                <a:gd name="connsiteX0" fmla="*/ 3872049 w 3872049"/>
                <a:gd name="connsiteY0" fmla="*/ 0 h 257442"/>
                <a:gd name="connsiteX1" fmla="*/ 3817328 w 3872049"/>
                <a:gd name="connsiteY1" fmla="*/ 257442 h 257442"/>
                <a:gd name="connsiteX2" fmla="*/ 0 w 3872049"/>
                <a:gd name="connsiteY2" fmla="*/ 257442 h 257442"/>
                <a:gd name="connsiteX3" fmla="*/ 0 w 3872049"/>
                <a:gd name="connsiteY3" fmla="*/ 0 h 257442"/>
                <a:gd name="connsiteX0" fmla="*/ 3872049 w 3872049"/>
                <a:gd name="connsiteY0" fmla="*/ 0 h 257442"/>
                <a:gd name="connsiteX1" fmla="*/ 3817328 w 3872049"/>
                <a:gd name="connsiteY1" fmla="*/ 257442 h 257442"/>
                <a:gd name="connsiteX2" fmla="*/ 0 w 3872049"/>
                <a:gd name="connsiteY2" fmla="*/ 257442 h 257442"/>
                <a:gd name="connsiteX3" fmla="*/ 0 w 3872049"/>
                <a:gd name="connsiteY3" fmla="*/ 0 h 257442"/>
                <a:gd name="connsiteX0" fmla="*/ 4006701 w 4006701"/>
                <a:gd name="connsiteY0" fmla="*/ 0 h 257442"/>
                <a:gd name="connsiteX1" fmla="*/ 3817328 w 4006701"/>
                <a:gd name="connsiteY1" fmla="*/ 257442 h 257442"/>
                <a:gd name="connsiteX2" fmla="*/ 0 w 4006701"/>
                <a:gd name="connsiteY2" fmla="*/ 257442 h 257442"/>
                <a:gd name="connsiteX3" fmla="*/ 0 w 4006701"/>
                <a:gd name="connsiteY3" fmla="*/ 0 h 257442"/>
                <a:gd name="connsiteX0" fmla="*/ 4006701 w 4006701"/>
                <a:gd name="connsiteY0" fmla="*/ 0 h 257442"/>
                <a:gd name="connsiteX1" fmla="*/ 3951980 w 4006701"/>
                <a:gd name="connsiteY1" fmla="*/ 257442 h 257442"/>
                <a:gd name="connsiteX2" fmla="*/ 0 w 4006701"/>
                <a:gd name="connsiteY2" fmla="*/ 257442 h 257442"/>
                <a:gd name="connsiteX3" fmla="*/ 0 w 4006701"/>
                <a:gd name="connsiteY3" fmla="*/ 0 h 257442"/>
                <a:gd name="connsiteX0" fmla="*/ 4006701 w 4006701"/>
                <a:gd name="connsiteY0" fmla="*/ 0 h 257442"/>
                <a:gd name="connsiteX1" fmla="*/ 3951980 w 4006701"/>
                <a:gd name="connsiteY1" fmla="*/ 257442 h 257442"/>
                <a:gd name="connsiteX2" fmla="*/ 0 w 4006701"/>
                <a:gd name="connsiteY2" fmla="*/ 257442 h 257442"/>
                <a:gd name="connsiteX3" fmla="*/ 0 w 4006701"/>
                <a:gd name="connsiteY3" fmla="*/ 0 h 257442"/>
                <a:gd name="connsiteX0" fmla="*/ 4006701 w 4006701"/>
                <a:gd name="connsiteY0" fmla="*/ 0 h 257442"/>
                <a:gd name="connsiteX1" fmla="*/ 3951980 w 4006701"/>
                <a:gd name="connsiteY1" fmla="*/ 257442 h 257442"/>
                <a:gd name="connsiteX2" fmla="*/ 0 w 4006701"/>
                <a:gd name="connsiteY2" fmla="*/ 257442 h 257442"/>
                <a:gd name="connsiteX3" fmla="*/ 0 w 4006701"/>
                <a:gd name="connsiteY3" fmla="*/ 0 h 257442"/>
                <a:gd name="connsiteX0" fmla="*/ 4144560 w 4144560"/>
                <a:gd name="connsiteY0" fmla="*/ 0 h 257442"/>
                <a:gd name="connsiteX1" fmla="*/ 3951980 w 4144560"/>
                <a:gd name="connsiteY1" fmla="*/ 257442 h 257442"/>
                <a:gd name="connsiteX2" fmla="*/ 0 w 4144560"/>
                <a:gd name="connsiteY2" fmla="*/ 257442 h 257442"/>
                <a:gd name="connsiteX3" fmla="*/ 0 w 4144560"/>
                <a:gd name="connsiteY3" fmla="*/ 0 h 257442"/>
                <a:gd name="connsiteX0" fmla="*/ 4144560 w 4144560"/>
                <a:gd name="connsiteY0" fmla="*/ 0 h 257442"/>
                <a:gd name="connsiteX1" fmla="*/ 4089838 w 4144560"/>
                <a:gd name="connsiteY1" fmla="*/ 257442 h 257442"/>
                <a:gd name="connsiteX2" fmla="*/ 0 w 4144560"/>
                <a:gd name="connsiteY2" fmla="*/ 257442 h 257442"/>
                <a:gd name="connsiteX3" fmla="*/ 0 w 4144560"/>
                <a:gd name="connsiteY3" fmla="*/ 0 h 257442"/>
                <a:gd name="connsiteX0" fmla="*/ 4144561 w 4144561"/>
                <a:gd name="connsiteY0" fmla="*/ 0 h 257442"/>
                <a:gd name="connsiteX1" fmla="*/ 4089839 w 4144561"/>
                <a:gd name="connsiteY1" fmla="*/ 257442 h 257442"/>
                <a:gd name="connsiteX2" fmla="*/ 0 w 4144561"/>
                <a:gd name="connsiteY2" fmla="*/ 257442 h 257442"/>
                <a:gd name="connsiteX3" fmla="*/ 1 w 4144561"/>
                <a:gd name="connsiteY3" fmla="*/ 0 h 257442"/>
                <a:gd name="connsiteX0" fmla="*/ 4144561 w 4144561"/>
                <a:gd name="connsiteY0" fmla="*/ 0 h 257442"/>
                <a:gd name="connsiteX1" fmla="*/ 4089839 w 4144561"/>
                <a:gd name="connsiteY1" fmla="*/ 257442 h 257442"/>
                <a:gd name="connsiteX2" fmla="*/ 0 w 4144561"/>
                <a:gd name="connsiteY2" fmla="*/ 257442 h 257442"/>
                <a:gd name="connsiteX3" fmla="*/ 1 w 4144561"/>
                <a:gd name="connsiteY3" fmla="*/ 0 h 257442"/>
                <a:gd name="connsiteX0" fmla="*/ 4257860 w 4257860"/>
                <a:gd name="connsiteY0" fmla="*/ 0 h 257442"/>
                <a:gd name="connsiteX1" fmla="*/ 4089839 w 4257860"/>
                <a:gd name="connsiteY1" fmla="*/ 257442 h 257442"/>
                <a:gd name="connsiteX2" fmla="*/ 0 w 4257860"/>
                <a:gd name="connsiteY2" fmla="*/ 257442 h 257442"/>
                <a:gd name="connsiteX3" fmla="*/ 1 w 4257860"/>
                <a:gd name="connsiteY3" fmla="*/ 0 h 257442"/>
                <a:gd name="connsiteX0" fmla="*/ 4257860 w 4257860"/>
                <a:gd name="connsiteY0" fmla="*/ 0 h 257442"/>
                <a:gd name="connsiteX1" fmla="*/ 4203138 w 4257860"/>
                <a:gd name="connsiteY1" fmla="*/ 257442 h 257442"/>
                <a:gd name="connsiteX2" fmla="*/ 0 w 4257860"/>
                <a:gd name="connsiteY2" fmla="*/ 257442 h 257442"/>
                <a:gd name="connsiteX3" fmla="*/ 1 w 4257860"/>
                <a:gd name="connsiteY3" fmla="*/ 0 h 257442"/>
                <a:gd name="connsiteX0" fmla="*/ 4257861 w 4257861"/>
                <a:gd name="connsiteY0" fmla="*/ 0 h 257442"/>
                <a:gd name="connsiteX1" fmla="*/ 4203139 w 4257861"/>
                <a:gd name="connsiteY1" fmla="*/ 257442 h 257442"/>
                <a:gd name="connsiteX2" fmla="*/ 0 w 4257861"/>
                <a:gd name="connsiteY2" fmla="*/ 257442 h 257442"/>
                <a:gd name="connsiteX3" fmla="*/ 2 w 4257861"/>
                <a:gd name="connsiteY3" fmla="*/ 0 h 257442"/>
                <a:gd name="connsiteX0" fmla="*/ 4257861 w 4257861"/>
                <a:gd name="connsiteY0" fmla="*/ 0 h 257442"/>
                <a:gd name="connsiteX1" fmla="*/ 4203139 w 4257861"/>
                <a:gd name="connsiteY1" fmla="*/ 257442 h 257442"/>
                <a:gd name="connsiteX2" fmla="*/ 0 w 4257861"/>
                <a:gd name="connsiteY2" fmla="*/ 257442 h 257442"/>
                <a:gd name="connsiteX3" fmla="*/ 1 w 4257861"/>
                <a:gd name="connsiteY3" fmla="*/ 0 h 257442"/>
                <a:gd name="connsiteX0" fmla="*/ 4387703 w 4387703"/>
                <a:gd name="connsiteY0" fmla="*/ 0 h 257442"/>
                <a:gd name="connsiteX1" fmla="*/ 4203139 w 4387703"/>
                <a:gd name="connsiteY1" fmla="*/ 257442 h 257442"/>
                <a:gd name="connsiteX2" fmla="*/ 0 w 4387703"/>
                <a:gd name="connsiteY2" fmla="*/ 257442 h 257442"/>
                <a:gd name="connsiteX3" fmla="*/ 1 w 4387703"/>
                <a:gd name="connsiteY3" fmla="*/ 0 h 257442"/>
                <a:gd name="connsiteX0" fmla="*/ 4387703 w 4387703"/>
                <a:gd name="connsiteY0" fmla="*/ 0 h 257442"/>
                <a:gd name="connsiteX1" fmla="*/ 4332982 w 4387703"/>
                <a:gd name="connsiteY1" fmla="*/ 257442 h 257442"/>
                <a:gd name="connsiteX2" fmla="*/ 0 w 4387703"/>
                <a:gd name="connsiteY2" fmla="*/ 257442 h 257442"/>
                <a:gd name="connsiteX3" fmla="*/ 1 w 4387703"/>
                <a:gd name="connsiteY3" fmla="*/ 0 h 257442"/>
                <a:gd name="connsiteX0" fmla="*/ 4387703 w 4387703"/>
                <a:gd name="connsiteY0" fmla="*/ 0 h 257442"/>
                <a:gd name="connsiteX1" fmla="*/ 4332982 w 4387703"/>
                <a:gd name="connsiteY1" fmla="*/ 257442 h 257442"/>
                <a:gd name="connsiteX2" fmla="*/ 0 w 4387703"/>
                <a:gd name="connsiteY2" fmla="*/ 257442 h 257442"/>
                <a:gd name="connsiteX3" fmla="*/ 1 w 4387703"/>
                <a:gd name="connsiteY3" fmla="*/ 0 h 257442"/>
                <a:gd name="connsiteX0" fmla="*/ 4387703 w 4387703"/>
                <a:gd name="connsiteY0" fmla="*/ 0 h 257442"/>
                <a:gd name="connsiteX1" fmla="*/ 4332982 w 4387703"/>
                <a:gd name="connsiteY1" fmla="*/ 257442 h 257442"/>
                <a:gd name="connsiteX2" fmla="*/ 0 w 4387703"/>
                <a:gd name="connsiteY2" fmla="*/ 257442 h 257442"/>
                <a:gd name="connsiteX3" fmla="*/ 0 w 4387703"/>
                <a:gd name="connsiteY3" fmla="*/ 0 h 257442"/>
                <a:gd name="connsiteX0" fmla="*/ 4520753 w 4520753"/>
                <a:gd name="connsiteY0" fmla="*/ 0 h 257442"/>
                <a:gd name="connsiteX1" fmla="*/ 4332982 w 4520753"/>
                <a:gd name="connsiteY1" fmla="*/ 257442 h 257442"/>
                <a:gd name="connsiteX2" fmla="*/ 0 w 4520753"/>
                <a:gd name="connsiteY2" fmla="*/ 257442 h 257442"/>
                <a:gd name="connsiteX3" fmla="*/ 0 w 4520753"/>
                <a:gd name="connsiteY3" fmla="*/ 0 h 257442"/>
                <a:gd name="connsiteX0" fmla="*/ 4520753 w 4520753"/>
                <a:gd name="connsiteY0" fmla="*/ 0 h 257442"/>
                <a:gd name="connsiteX1" fmla="*/ 4466032 w 4520753"/>
                <a:gd name="connsiteY1" fmla="*/ 257442 h 257442"/>
                <a:gd name="connsiteX2" fmla="*/ 0 w 4520753"/>
                <a:gd name="connsiteY2" fmla="*/ 257442 h 257442"/>
                <a:gd name="connsiteX3" fmla="*/ 0 w 4520753"/>
                <a:gd name="connsiteY3" fmla="*/ 0 h 257442"/>
                <a:gd name="connsiteX0" fmla="*/ 4520753 w 4520753"/>
                <a:gd name="connsiteY0" fmla="*/ 0 h 257442"/>
                <a:gd name="connsiteX1" fmla="*/ 4466032 w 4520753"/>
                <a:gd name="connsiteY1" fmla="*/ 257442 h 257442"/>
                <a:gd name="connsiteX2" fmla="*/ 0 w 4520753"/>
                <a:gd name="connsiteY2" fmla="*/ 257442 h 257442"/>
                <a:gd name="connsiteX3" fmla="*/ 0 w 4520753"/>
                <a:gd name="connsiteY3" fmla="*/ 0 h 257442"/>
                <a:gd name="connsiteX0" fmla="*/ 4520753 w 4520753"/>
                <a:gd name="connsiteY0" fmla="*/ 0 h 257442"/>
                <a:gd name="connsiteX1" fmla="*/ 4466032 w 4520753"/>
                <a:gd name="connsiteY1" fmla="*/ 257442 h 257442"/>
                <a:gd name="connsiteX2" fmla="*/ 0 w 4520753"/>
                <a:gd name="connsiteY2" fmla="*/ 257442 h 257442"/>
                <a:gd name="connsiteX3" fmla="*/ 0 w 4520753"/>
                <a:gd name="connsiteY3" fmla="*/ 0 h 257442"/>
                <a:gd name="connsiteX0" fmla="*/ 4657970 w 4657970"/>
                <a:gd name="connsiteY0" fmla="*/ 0 h 257442"/>
                <a:gd name="connsiteX1" fmla="*/ 4466032 w 4657970"/>
                <a:gd name="connsiteY1" fmla="*/ 257442 h 257442"/>
                <a:gd name="connsiteX2" fmla="*/ 0 w 4657970"/>
                <a:gd name="connsiteY2" fmla="*/ 257442 h 257442"/>
                <a:gd name="connsiteX3" fmla="*/ 0 w 4657970"/>
                <a:gd name="connsiteY3" fmla="*/ 0 h 257442"/>
                <a:gd name="connsiteX0" fmla="*/ 4657970 w 4657970"/>
                <a:gd name="connsiteY0" fmla="*/ 0 h 257442"/>
                <a:gd name="connsiteX1" fmla="*/ 4603248 w 4657970"/>
                <a:gd name="connsiteY1" fmla="*/ 257442 h 257442"/>
                <a:gd name="connsiteX2" fmla="*/ 0 w 4657970"/>
                <a:gd name="connsiteY2" fmla="*/ 257442 h 257442"/>
                <a:gd name="connsiteX3" fmla="*/ 0 w 4657970"/>
                <a:gd name="connsiteY3" fmla="*/ 0 h 257442"/>
                <a:gd name="connsiteX0" fmla="*/ 4657971 w 4657971"/>
                <a:gd name="connsiteY0" fmla="*/ 0 h 257442"/>
                <a:gd name="connsiteX1" fmla="*/ 4603249 w 4657971"/>
                <a:gd name="connsiteY1" fmla="*/ 257442 h 257442"/>
                <a:gd name="connsiteX2" fmla="*/ 0 w 4657971"/>
                <a:gd name="connsiteY2" fmla="*/ 257442 h 257442"/>
                <a:gd name="connsiteX3" fmla="*/ 1 w 4657971"/>
                <a:gd name="connsiteY3" fmla="*/ 0 h 257442"/>
                <a:gd name="connsiteX0" fmla="*/ 4657971 w 4657971"/>
                <a:gd name="connsiteY0" fmla="*/ 0 h 257442"/>
                <a:gd name="connsiteX1" fmla="*/ 4603249 w 4657971"/>
                <a:gd name="connsiteY1" fmla="*/ 257442 h 257442"/>
                <a:gd name="connsiteX2" fmla="*/ 0 w 4657971"/>
                <a:gd name="connsiteY2" fmla="*/ 257442 h 257442"/>
                <a:gd name="connsiteX3" fmla="*/ 1 w 4657971"/>
                <a:gd name="connsiteY3" fmla="*/ 0 h 257442"/>
                <a:gd name="connsiteX0" fmla="*/ 4816667 w 4816667"/>
                <a:gd name="connsiteY0" fmla="*/ 0 h 257442"/>
                <a:gd name="connsiteX1" fmla="*/ 4603249 w 4816667"/>
                <a:gd name="connsiteY1" fmla="*/ 257442 h 257442"/>
                <a:gd name="connsiteX2" fmla="*/ 0 w 4816667"/>
                <a:gd name="connsiteY2" fmla="*/ 257442 h 257442"/>
                <a:gd name="connsiteX3" fmla="*/ 1 w 4816667"/>
                <a:gd name="connsiteY3" fmla="*/ 0 h 257442"/>
                <a:gd name="connsiteX0" fmla="*/ 4816667 w 4816667"/>
                <a:gd name="connsiteY0" fmla="*/ 0 h 257442"/>
                <a:gd name="connsiteX1" fmla="*/ 4761946 w 4816667"/>
                <a:gd name="connsiteY1" fmla="*/ 257442 h 257442"/>
                <a:gd name="connsiteX2" fmla="*/ 0 w 4816667"/>
                <a:gd name="connsiteY2" fmla="*/ 257442 h 257442"/>
                <a:gd name="connsiteX3" fmla="*/ 1 w 4816667"/>
                <a:gd name="connsiteY3" fmla="*/ 0 h 257442"/>
                <a:gd name="connsiteX0" fmla="*/ 4816667 w 4816667"/>
                <a:gd name="connsiteY0" fmla="*/ 0 h 257442"/>
                <a:gd name="connsiteX1" fmla="*/ 4761946 w 4816667"/>
                <a:gd name="connsiteY1" fmla="*/ 257442 h 257442"/>
                <a:gd name="connsiteX2" fmla="*/ 0 w 4816667"/>
                <a:gd name="connsiteY2" fmla="*/ 257442 h 257442"/>
                <a:gd name="connsiteX3" fmla="*/ 1 w 4816667"/>
                <a:gd name="connsiteY3" fmla="*/ 0 h 257442"/>
                <a:gd name="connsiteX0" fmla="*/ 4816667 w 4816667"/>
                <a:gd name="connsiteY0" fmla="*/ 0 h 257442"/>
                <a:gd name="connsiteX1" fmla="*/ 4761946 w 4816667"/>
                <a:gd name="connsiteY1" fmla="*/ 257442 h 257442"/>
                <a:gd name="connsiteX2" fmla="*/ 0 w 4816667"/>
                <a:gd name="connsiteY2" fmla="*/ 257442 h 257442"/>
                <a:gd name="connsiteX3" fmla="*/ 0 w 4816667"/>
                <a:gd name="connsiteY3" fmla="*/ 0 h 257442"/>
                <a:gd name="connsiteX0" fmla="*/ 4960937 w 4960937"/>
                <a:gd name="connsiteY0" fmla="*/ 0 h 257442"/>
                <a:gd name="connsiteX1" fmla="*/ 4761946 w 4960937"/>
                <a:gd name="connsiteY1" fmla="*/ 257442 h 257442"/>
                <a:gd name="connsiteX2" fmla="*/ 0 w 4960937"/>
                <a:gd name="connsiteY2" fmla="*/ 257442 h 257442"/>
                <a:gd name="connsiteX3" fmla="*/ 0 w 4960937"/>
                <a:gd name="connsiteY3" fmla="*/ 0 h 257442"/>
                <a:gd name="connsiteX0" fmla="*/ 4960937 w 4960937"/>
                <a:gd name="connsiteY0" fmla="*/ 0 h 257442"/>
                <a:gd name="connsiteX1" fmla="*/ 4906216 w 4960937"/>
                <a:gd name="connsiteY1" fmla="*/ 257442 h 257442"/>
                <a:gd name="connsiteX2" fmla="*/ 0 w 4960937"/>
                <a:gd name="connsiteY2" fmla="*/ 257442 h 257442"/>
                <a:gd name="connsiteX3" fmla="*/ 0 w 4960937"/>
                <a:gd name="connsiteY3" fmla="*/ 0 h 257442"/>
                <a:gd name="connsiteX0" fmla="*/ 4960937 w 4960937"/>
                <a:gd name="connsiteY0" fmla="*/ 0 h 257442"/>
                <a:gd name="connsiteX1" fmla="*/ 4906216 w 4960937"/>
                <a:gd name="connsiteY1" fmla="*/ 257442 h 257442"/>
                <a:gd name="connsiteX2" fmla="*/ 0 w 4960937"/>
                <a:gd name="connsiteY2" fmla="*/ 257442 h 257442"/>
                <a:gd name="connsiteX3" fmla="*/ 0 w 4960937"/>
                <a:gd name="connsiteY3" fmla="*/ 0 h 257442"/>
                <a:gd name="connsiteX0" fmla="*/ 4960937 w 4960937"/>
                <a:gd name="connsiteY0" fmla="*/ 0 h 257442"/>
                <a:gd name="connsiteX1" fmla="*/ 4906216 w 4960937"/>
                <a:gd name="connsiteY1" fmla="*/ 257442 h 257442"/>
                <a:gd name="connsiteX2" fmla="*/ 0 w 4960937"/>
                <a:gd name="connsiteY2" fmla="*/ 257442 h 257442"/>
                <a:gd name="connsiteX3" fmla="*/ 0 w 4960937"/>
                <a:gd name="connsiteY3" fmla="*/ 0 h 257442"/>
                <a:gd name="connsiteX0" fmla="*/ 5060323 w 5060323"/>
                <a:gd name="connsiteY0" fmla="*/ 0 h 257442"/>
                <a:gd name="connsiteX1" fmla="*/ 4906216 w 5060323"/>
                <a:gd name="connsiteY1" fmla="*/ 257442 h 257442"/>
                <a:gd name="connsiteX2" fmla="*/ 0 w 5060323"/>
                <a:gd name="connsiteY2" fmla="*/ 257442 h 257442"/>
                <a:gd name="connsiteX3" fmla="*/ 0 w 5060323"/>
                <a:gd name="connsiteY3" fmla="*/ 0 h 257442"/>
                <a:gd name="connsiteX0" fmla="*/ 5060323 w 5060323"/>
                <a:gd name="connsiteY0" fmla="*/ 0 h 257442"/>
                <a:gd name="connsiteX1" fmla="*/ 5005602 w 5060323"/>
                <a:gd name="connsiteY1" fmla="*/ 257442 h 257442"/>
                <a:gd name="connsiteX2" fmla="*/ 0 w 5060323"/>
                <a:gd name="connsiteY2" fmla="*/ 257442 h 257442"/>
                <a:gd name="connsiteX3" fmla="*/ 0 w 5060323"/>
                <a:gd name="connsiteY3" fmla="*/ 0 h 257442"/>
                <a:gd name="connsiteX0" fmla="*/ 5060323 w 5060323"/>
                <a:gd name="connsiteY0" fmla="*/ 0 h 257442"/>
                <a:gd name="connsiteX1" fmla="*/ 5005602 w 5060323"/>
                <a:gd name="connsiteY1" fmla="*/ 257442 h 257442"/>
                <a:gd name="connsiteX2" fmla="*/ 0 w 5060323"/>
                <a:gd name="connsiteY2" fmla="*/ 257442 h 257442"/>
                <a:gd name="connsiteX3" fmla="*/ 0 w 5060323"/>
                <a:gd name="connsiteY3" fmla="*/ 0 h 257442"/>
                <a:gd name="connsiteX0" fmla="*/ 5060323 w 5060323"/>
                <a:gd name="connsiteY0" fmla="*/ 0 h 257442"/>
                <a:gd name="connsiteX1" fmla="*/ 5005602 w 5060323"/>
                <a:gd name="connsiteY1" fmla="*/ 257442 h 257442"/>
                <a:gd name="connsiteX2" fmla="*/ 0 w 5060323"/>
                <a:gd name="connsiteY2" fmla="*/ 257442 h 257442"/>
                <a:gd name="connsiteX3" fmla="*/ 0 w 5060323"/>
                <a:gd name="connsiteY3" fmla="*/ 0 h 257442"/>
                <a:gd name="connsiteX0" fmla="*/ 5194975 w 5194975"/>
                <a:gd name="connsiteY0" fmla="*/ 0 h 257442"/>
                <a:gd name="connsiteX1" fmla="*/ 5005602 w 5194975"/>
                <a:gd name="connsiteY1" fmla="*/ 257442 h 257442"/>
                <a:gd name="connsiteX2" fmla="*/ 0 w 5194975"/>
                <a:gd name="connsiteY2" fmla="*/ 257442 h 257442"/>
                <a:gd name="connsiteX3" fmla="*/ 0 w 5194975"/>
                <a:gd name="connsiteY3" fmla="*/ 0 h 257442"/>
                <a:gd name="connsiteX0" fmla="*/ 5194975 w 5194975"/>
                <a:gd name="connsiteY0" fmla="*/ 0 h 257442"/>
                <a:gd name="connsiteX1" fmla="*/ 5140254 w 5194975"/>
                <a:gd name="connsiteY1" fmla="*/ 257442 h 257442"/>
                <a:gd name="connsiteX2" fmla="*/ 0 w 5194975"/>
                <a:gd name="connsiteY2" fmla="*/ 257442 h 257442"/>
                <a:gd name="connsiteX3" fmla="*/ 0 w 5194975"/>
                <a:gd name="connsiteY3" fmla="*/ 0 h 257442"/>
                <a:gd name="connsiteX0" fmla="*/ 5194975 w 5194975"/>
                <a:gd name="connsiteY0" fmla="*/ 0 h 257442"/>
                <a:gd name="connsiteX1" fmla="*/ 5140254 w 5194975"/>
                <a:gd name="connsiteY1" fmla="*/ 257442 h 257442"/>
                <a:gd name="connsiteX2" fmla="*/ 0 w 5194975"/>
                <a:gd name="connsiteY2" fmla="*/ 257442 h 257442"/>
                <a:gd name="connsiteX3" fmla="*/ 0 w 5194975"/>
                <a:gd name="connsiteY3" fmla="*/ 0 h 257442"/>
                <a:gd name="connsiteX0" fmla="*/ 5194975 w 5194975"/>
                <a:gd name="connsiteY0" fmla="*/ 0 h 257442"/>
                <a:gd name="connsiteX1" fmla="*/ 5140254 w 5194975"/>
                <a:gd name="connsiteY1" fmla="*/ 257442 h 257442"/>
                <a:gd name="connsiteX2" fmla="*/ 0 w 5194975"/>
                <a:gd name="connsiteY2" fmla="*/ 257442 h 257442"/>
                <a:gd name="connsiteX3" fmla="*/ 0 w 5194975"/>
                <a:gd name="connsiteY3" fmla="*/ 0 h 257442"/>
                <a:gd name="connsiteX0" fmla="*/ 5332834 w 5332834"/>
                <a:gd name="connsiteY0" fmla="*/ 0 h 257442"/>
                <a:gd name="connsiteX1" fmla="*/ 5140254 w 5332834"/>
                <a:gd name="connsiteY1" fmla="*/ 257442 h 257442"/>
                <a:gd name="connsiteX2" fmla="*/ 0 w 5332834"/>
                <a:gd name="connsiteY2" fmla="*/ 257442 h 257442"/>
                <a:gd name="connsiteX3" fmla="*/ 0 w 5332834"/>
                <a:gd name="connsiteY3" fmla="*/ 0 h 257442"/>
                <a:gd name="connsiteX0" fmla="*/ 5332834 w 5332834"/>
                <a:gd name="connsiteY0" fmla="*/ 0 h 257442"/>
                <a:gd name="connsiteX1" fmla="*/ 5278112 w 5332834"/>
                <a:gd name="connsiteY1" fmla="*/ 257442 h 257442"/>
                <a:gd name="connsiteX2" fmla="*/ 0 w 5332834"/>
                <a:gd name="connsiteY2" fmla="*/ 257442 h 257442"/>
                <a:gd name="connsiteX3" fmla="*/ 0 w 5332834"/>
                <a:gd name="connsiteY3" fmla="*/ 0 h 257442"/>
                <a:gd name="connsiteX0" fmla="*/ 5332835 w 5332835"/>
                <a:gd name="connsiteY0" fmla="*/ 0 h 257442"/>
                <a:gd name="connsiteX1" fmla="*/ 5278113 w 5332835"/>
                <a:gd name="connsiteY1" fmla="*/ 257442 h 257442"/>
                <a:gd name="connsiteX2" fmla="*/ 0 w 5332835"/>
                <a:gd name="connsiteY2" fmla="*/ 257442 h 257442"/>
                <a:gd name="connsiteX3" fmla="*/ 1 w 5332835"/>
                <a:gd name="connsiteY3" fmla="*/ 0 h 257442"/>
                <a:gd name="connsiteX0" fmla="*/ 5332835 w 5332835"/>
                <a:gd name="connsiteY0" fmla="*/ 0 h 257442"/>
                <a:gd name="connsiteX1" fmla="*/ 5278113 w 5332835"/>
                <a:gd name="connsiteY1" fmla="*/ 257442 h 257442"/>
                <a:gd name="connsiteX2" fmla="*/ 0 w 5332835"/>
                <a:gd name="connsiteY2" fmla="*/ 257442 h 257442"/>
                <a:gd name="connsiteX3" fmla="*/ 1 w 5332835"/>
                <a:gd name="connsiteY3" fmla="*/ 0 h 257442"/>
                <a:gd name="connsiteX0" fmla="*/ 5781928 w 5781928"/>
                <a:gd name="connsiteY0" fmla="*/ 0 h 257442"/>
                <a:gd name="connsiteX1" fmla="*/ 5278113 w 5781928"/>
                <a:gd name="connsiteY1" fmla="*/ 257442 h 257442"/>
                <a:gd name="connsiteX2" fmla="*/ 0 w 5781928"/>
                <a:gd name="connsiteY2" fmla="*/ 257442 h 257442"/>
                <a:gd name="connsiteX3" fmla="*/ 1 w 5781928"/>
                <a:gd name="connsiteY3" fmla="*/ 0 h 257442"/>
                <a:gd name="connsiteX0" fmla="*/ 5781928 w 5781928"/>
                <a:gd name="connsiteY0" fmla="*/ 0 h 257442"/>
                <a:gd name="connsiteX1" fmla="*/ 5711228 w 5781928"/>
                <a:gd name="connsiteY1" fmla="*/ 257442 h 257442"/>
                <a:gd name="connsiteX2" fmla="*/ 0 w 5781928"/>
                <a:gd name="connsiteY2" fmla="*/ 257442 h 257442"/>
                <a:gd name="connsiteX3" fmla="*/ 1 w 5781928"/>
                <a:gd name="connsiteY3" fmla="*/ 0 h 257442"/>
                <a:gd name="connsiteX0" fmla="*/ 5781929 w 5781929"/>
                <a:gd name="connsiteY0" fmla="*/ 0 h 257442"/>
                <a:gd name="connsiteX1" fmla="*/ 5711229 w 5781929"/>
                <a:gd name="connsiteY1" fmla="*/ 257442 h 257442"/>
                <a:gd name="connsiteX2" fmla="*/ 0 w 5781929"/>
                <a:gd name="connsiteY2" fmla="*/ 257442 h 257442"/>
                <a:gd name="connsiteX3" fmla="*/ 2 w 5781929"/>
                <a:gd name="connsiteY3" fmla="*/ 0 h 257442"/>
                <a:gd name="connsiteX0" fmla="*/ 5781929 w 5781929"/>
                <a:gd name="connsiteY0" fmla="*/ 0 h 257442"/>
                <a:gd name="connsiteX1" fmla="*/ 5711229 w 5781929"/>
                <a:gd name="connsiteY1" fmla="*/ 257442 h 257442"/>
                <a:gd name="connsiteX2" fmla="*/ 0 w 5781929"/>
                <a:gd name="connsiteY2" fmla="*/ 257442 h 257442"/>
                <a:gd name="connsiteX3" fmla="*/ 1 w 5781929"/>
                <a:gd name="connsiteY3" fmla="*/ 0 h 257442"/>
              </a:gdLst>
              <a:ahLst/>
              <a:cxnLst>
                <a:cxn ang="0">
                  <a:pos x="connsiteX0" y="connsiteY0"/>
                </a:cxn>
                <a:cxn ang="0">
                  <a:pos x="connsiteX1" y="connsiteY1"/>
                </a:cxn>
                <a:cxn ang="0">
                  <a:pos x="connsiteX2" y="connsiteY2"/>
                </a:cxn>
                <a:cxn ang="0">
                  <a:pos x="connsiteX3" y="connsiteY3"/>
                </a:cxn>
              </a:cxnLst>
              <a:rect l="l" t="t" r="r" b="b"/>
              <a:pathLst>
                <a:path w="5781929" h="257442">
                  <a:moveTo>
                    <a:pt x="5781929" y="0"/>
                  </a:moveTo>
                  <a:lnTo>
                    <a:pt x="5711229" y="257442"/>
                  </a:lnTo>
                  <a:lnTo>
                    <a:pt x="0" y="257442"/>
                  </a:lnTo>
                  <a:lnTo>
                    <a:pt x="1" y="0"/>
                  </a:lnTo>
                  <a:close/>
                </a:path>
              </a:pathLst>
            </a:custGeom>
            <a:solidFill>
              <a:srgbClr val="5C5C5C"/>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algn="ctr"/>
              <a:endParaRPr lang="en-GB" sz="1600" dirty="0" err="1">
                <a:solidFill>
                  <a:prstClr val="black"/>
                </a:solidFill>
              </a:endParaRPr>
            </a:p>
          </p:txBody>
        </p:sp>
        <p:sp>
          <p:nvSpPr>
            <p:cNvPr id="9" name="btfpRunningAgenda2LevelTextLeft324823"/>
            <p:cNvSpPr txBox="1"/>
            <p:nvPr/>
          </p:nvSpPr>
          <p:spPr bwMode="gray">
            <a:xfrm>
              <a:off x="-11" y="1033329"/>
              <a:ext cx="3579502" cy="247163"/>
            </a:xfrm>
            <a:prstGeom prst="rect">
              <a:avLst/>
            </a:prstGeom>
            <a:noFill/>
          </p:spPr>
          <p:txBody>
            <a:bodyPr vert="horz" wrap="none" lIns="360363" tIns="36036" rIns="360363" bIns="36036" rtlCol="0" anchor="t">
              <a:spAutoFit/>
            </a:bodyPr>
            <a:lstStyle/>
            <a:p>
              <a:pPr>
                <a:spcBef>
                  <a:spcPts val="0"/>
                </a:spcBef>
              </a:pPr>
              <a:r>
                <a:rPr lang="pl-PL" sz="1200" b="1" cap="all" spc="450" dirty="0">
                  <a:solidFill>
                    <a:srgbClr val="FFFFFF"/>
                  </a:solidFill>
                </a:rPr>
                <a:t>CŁA i BEZPIECZEŃSTWO</a:t>
              </a:r>
              <a:endParaRPr lang="en-GB" sz="1200" b="1" cap="all" spc="450" dirty="0">
                <a:solidFill>
                  <a:srgbClr val="FFFFFF"/>
                </a:solidFill>
              </a:endParaRPr>
            </a:p>
          </p:txBody>
        </p:sp>
        <p:sp>
          <p:nvSpPr>
            <p:cNvPr id="12" name="btfpRunningAgenda2LevelBarRight324823"/>
            <p:cNvSpPr/>
            <p:nvPr/>
          </p:nvSpPr>
          <p:spPr bwMode="gray">
            <a:xfrm>
              <a:off x="4340376" y="1033329"/>
              <a:ext cx="1637015" cy="257442"/>
            </a:xfrm>
            <a:custGeom>
              <a:avLst/>
              <a:gdLst>
                <a:gd name="connsiteX0" fmla="*/ 4760819 w 4760819"/>
                <a:gd name="connsiteY0" fmla="*/ 0 h 257442"/>
                <a:gd name="connsiteX1" fmla="*/ 2170814 w 4760819"/>
                <a:gd name="connsiteY1" fmla="*/ 0 h 257442"/>
                <a:gd name="connsiteX2" fmla="*/ 2116093 w 4760819"/>
                <a:gd name="connsiteY2" fmla="*/ 257442 h 257442"/>
                <a:gd name="connsiteX3" fmla="*/ 0 w 4760819"/>
                <a:gd name="connsiteY3" fmla="*/ 257442 h 257442"/>
                <a:gd name="connsiteX0" fmla="*/ 4760819 w 4760819"/>
                <a:gd name="connsiteY0" fmla="*/ 0 h 257442"/>
                <a:gd name="connsiteX1" fmla="*/ 4706098 w 4760819"/>
                <a:gd name="connsiteY1" fmla="*/ 257442 h 257442"/>
                <a:gd name="connsiteX2" fmla="*/ 2116093 w 4760819"/>
                <a:gd name="connsiteY2" fmla="*/ 257442 h 257442"/>
                <a:gd name="connsiteX3" fmla="*/ 0 w 4760819"/>
                <a:gd name="connsiteY3" fmla="*/ 257442 h 257442"/>
                <a:gd name="connsiteX0" fmla="*/ 4760819 w 4760819"/>
                <a:gd name="connsiteY0" fmla="*/ 0 h 257442"/>
                <a:gd name="connsiteX1" fmla="*/ 4706098 w 4760819"/>
                <a:gd name="connsiteY1" fmla="*/ 257442 h 257442"/>
                <a:gd name="connsiteX2" fmla="*/ 0 w 4760819"/>
                <a:gd name="connsiteY2" fmla="*/ 257442 h 257442"/>
                <a:gd name="connsiteX3" fmla="*/ 0 w 4760819"/>
                <a:gd name="connsiteY3" fmla="*/ 257442 h 257442"/>
                <a:gd name="connsiteX0" fmla="*/ 4760819 w 4760819"/>
                <a:gd name="connsiteY0" fmla="*/ 0 h 257442"/>
                <a:gd name="connsiteX1" fmla="*/ 4706098 w 4760819"/>
                <a:gd name="connsiteY1" fmla="*/ 257442 h 257442"/>
                <a:gd name="connsiteX2" fmla="*/ 0 w 4760819"/>
                <a:gd name="connsiteY2" fmla="*/ 257442 h 257442"/>
                <a:gd name="connsiteX3" fmla="*/ 54721 w 4760819"/>
                <a:gd name="connsiteY3" fmla="*/ 0 h 257442"/>
                <a:gd name="connsiteX0" fmla="*/ 3903211 w 4706098"/>
                <a:gd name="connsiteY0" fmla="*/ 0 h 257442"/>
                <a:gd name="connsiteX1" fmla="*/ 4706098 w 4706098"/>
                <a:gd name="connsiteY1" fmla="*/ 257442 h 257442"/>
                <a:gd name="connsiteX2" fmla="*/ 0 w 4706098"/>
                <a:gd name="connsiteY2" fmla="*/ 257442 h 257442"/>
                <a:gd name="connsiteX3" fmla="*/ 54721 w 4706098"/>
                <a:gd name="connsiteY3" fmla="*/ 0 h 257442"/>
                <a:gd name="connsiteX0" fmla="*/ 3903211 w 3903211"/>
                <a:gd name="connsiteY0" fmla="*/ 0 h 257442"/>
                <a:gd name="connsiteX1" fmla="*/ 3848490 w 3903211"/>
                <a:gd name="connsiteY1" fmla="*/ 257442 h 257442"/>
                <a:gd name="connsiteX2" fmla="*/ 0 w 3903211"/>
                <a:gd name="connsiteY2" fmla="*/ 257442 h 257442"/>
                <a:gd name="connsiteX3" fmla="*/ 54721 w 3903211"/>
                <a:gd name="connsiteY3" fmla="*/ 0 h 257442"/>
                <a:gd name="connsiteX0" fmla="*/ 3903210 w 3903210"/>
                <a:gd name="connsiteY0" fmla="*/ 0 h 257442"/>
                <a:gd name="connsiteX1" fmla="*/ 3848489 w 3903210"/>
                <a:gd name="connsiteY1" fmla="*/ 257442 h 257442"/>
                <a:gd name="connsiteX2" fmla="*/ 0 w 3903210"/>
                <a:gd name="connsiteY2" fmla="*/ 257442 h 257442"/>
                <a:gd name="connsiteX3" fmla="*/ 54720 w 3903210"/>
                <a:gd name="connsiteY3" fmla="*/ 0 h 257442"/>
                <a:gd name="connsiteX0" fmla="*/ 3903210 w 3903210"/>
                <a:gd name="connsiteY0" fmla="*/ 0 h 257442"/>
                <a:gd name="connsiteX1" fmla="*/ 3848489 w 3903210"/>
                <a:gd name="connsiteY1" fmla="*/ 257442 h 257442"/>
                <a:gd name="connsiteX2" fmla="*/ 0 w 3903210"/>
                <a:gd name="connsiteY2" fmla="*/ 257442 h 257442"/>
                <a:gd name="connsiteX3" fmla="*/ 54720 w 3903210"/>
                <a:gd name="connsiteY3" fmla="*/ 0 h 257442"/>
                <a:gd name="connsiteX0" fmla="*/ 1618482 w 3848489"/>
                <a:gd name="connsiteY0" fmla="*/ 0 h 257442"/>
                <a:gd name="connsiteX1" fmla="*/ 3848489 w 3848489"/>
                <a:gd name="connsiteY1" fmla="*/ 257442 h 257442"/>
                <a:gd name="connsiteX2" fmla="*/ 0 w 3848489"/>
                <a:gd name="connsiteY2" fmla="*/ 257442 h 257442"/>
                <a:gd name="connsiteX3" fmla="*/ 54720 w 3848489"/>
                <a:gd name="connsiteY3" fmla="*/ 0 h 257442"/>
                <a:gd name="connsiteX0" fmla="*/ 1618482 w 1618482"/>
                <a:gd name="connsiteY0" fmla="*/ 0 h 257442"/>
                <a:gd name="connsiteX1" fmla="*/ 1563762 w 1618482"/>
                <a:gd name="connsiteY1" fmla="*/ 257442 h 257442"/>
                <a:gd name="connsiteX2" fmla="*/ 0 w 1618482"/>
                <a:gd name="connsiteY2" fmla="*/ 257442 h 257442"/>
                <a:gd name="connsiteX3" fmla="*/ 54720 w 1618482"/>
                <a:gd name="connsiteY3" fmla="*/ 0 h 257442"/>
                <a:gd name="connsiteX0" fmla="*/ 1618482 w 1618482"/>
                <a:gd name="connsiteY0" fmla="*/ 0 h 257442"/>
                <a:gd name="connsiteX1" fmla="*/ 1563762 w 1618482"/>
                <a:gd name="connsiteY1" fmla="*/ 257442 h 257442"/>
                <a:gd name="connsiteX2" fmla="*/ 0 w 1618482"/>
                <a:gd name="connsiteY2" fmla="*/ 257442 h 257442"/>
                <a:gd name="connsiteX3" fmla="*/ 54720 w 1618482"/>
                <a:gd name="connsiteY3" fmla="*/ 0 h 257442"/>
                <a:gd name="connsiteX0" fmla="*/ 1618482 w 1618482"/>
                <a:gd name="connsiteY0" fmla="*/ 0 h 257442"/>
                <a:gd name="connsiteX1" fmla="*/ 1563762 w 1618482"/>
                <a:gd name="connsiteY1" fmla="*/ 257442 h 257442"/>
                <a:gd name="connsiteX2" fmla="*/ 0 w 1618482"/>
                <a:gd name="connsiteY2" fmla="*/ 257442 h 257442"/>
                <a:gd name="connsiteX3" fmla="*/ 54721 w 1618482"/>
                <a:gd name="connsiteY3" fmla="*/ 0 h 257442"/>
                <a:gd name="connsiteX0" fmla="*/ 915535 w 1563762"/>
                <a:gd name="connsiteY0" fmla="*/ 0 h 257442"/>
                <a:gd name="connsiteX1" fmla="*/ 1563762 w 1563762"/>
                <a:gd name="connsiteY1" fmla="*/ 257442 h 257442"/>
                <a:gd name="connsiteX2" fmla="*/ 0 w 1563762"/>
                <a:gd name="connsiteY2" fmla="*/ 257442 h 257442"/>
                <a:gd name="connsiteX3" fmla="*/ 54721 w 1563762"/>
                <a:gd name="connsiteY3" fmla="*/ 0 h 257442"/>
                <a:gd name="connsiteX0" fmla="*/ 915535 w 915535"/>
                <a:gd name="connsiteY0" fmla="*/ 0 h 257442"/>
                <a:gd name="connsiteX1" fmla="*/ 860814 w 915535"/>
                <a:gd name="connsiteY1" fmla="*/ 257442 h 257442"/>
                <a:gd name="connsiteX2" fmla="*/ 0 w 915535"/>
                <a:gd name="connsiteY2" fmla="*/ 257442 h 257442"/>
                <a:gd name="connsiteX3" fmla="*/ 54721 w 915535"/>
                <a:gd name="connsiteY3" fmla="*/ 0 h 257442"/>
                <a:gd name="connsiteX0" fmla="*/ 915534 w 915534"/>
                <a:gd name="connsiteY0" fmla="*/ 0 h 257442"/>
                <a:gd name="connsiteX1" fmla="*/ 860813 w 915534"/>
                <a:gd name="connsiteY1" fmla="*/ 257442 h 257442"/>
                <a:gd name="connsiteX2" fmla="*/ 0 w 915534"/>
                <a:gd name="connsiteY2" fmla="*/ 257442 h 257442"/>
                <a:gd name="connsiteX3" fmla="*/ 54720 w 915534"/>
                <a:gd name="connsiteY3" fmla="*/ 0 h 257442"/>
                <a:gd name="connsiteX0" fmla="*/ 915534 w 915534"/>
                <a:gd name="connsiteY0" fmla="*/ 0 h 257442"/>
                <a:gd name="connsiteX1" fmla="*/ 860813 w 915534"/>
                <a:gd name="connsiteY1" fmla="*/ 257442 h 257442"/>
                <a:gd name="connsiteX2" fmla="*/ 0 w 915534"/>
                <a:gd name="connsiteY2" fmla="*/ 257442 h 257442"/>
                <a:gd name="connsiteX3" fmla="*/ 54720 w 915534"/>
                <a:gd name="connsiteY3" fmla="*/ 0 h 257442"/>
                <a:gd name="connsiteX0" fmla="*/ 1197663 w 1197663"/>
                <a:gd name="connsiteY0" fmla="*/ 0 h 257442"/>
                <a:gd name="connsiteX1" fmla="*/ 860813 w 1197663"/>
                <a:gd name="connsiteY1" fmla="*/ 257442 h 257442"/>
                <a:gd name="connsiteX2" fmla="*/ 0 w 1197663"/>
                <a:gd name="connsiteY2" fmla="*/ 257442 h 257442"/>
                <a:gd name="connsiteX3" fmla="*/ 54720 w 1197663"/>
                <a:gd name="connsiteY3" fmla="*/ 0 h 257442"/>
                <a:gd name="connsiteX0" fmla="*/ 1197663 w 1197663"/>
                <a:gd name="connsiteY0" fmla="*/ 0 h 257442"/>
                <a:gd name="connsiteX1" fmla="*/ 1142942 w 1197663"/>
                <a:gd name="connsiteY1" fmla="*/ 257442 h 257442"/>
                <a:gd name="connsiteX2" fmla="*/ 0 w 1197663"/>
                <a:gd name="connsiteY2" fmla="*/ 257442 h 257442"/>
                <a:gd name="connsiteX3" fmla="*/ 54720 w 1197663"/>
                <a:gd name="connsiteY3" fmla="*/ 0 h 257442"/>
                <a:gd name="connsiteX0" fmla="*/ 1197664 w 1197664"/>
                <a:gd name="connsiteY0" fmla="*/ 0 h 257442"/>
                <a:gd name="connsiteX1" fmla="*/ 1142943 w 1197664"/>
                <a:gd name="connsiteY1" fmla="*/ 257442 h 257442"/>
                <a:gd name="connsiteX2" fmla="*/ 0 w 1197664"/>
                <a:gd name="connsiteY2" fmla="*/ 257442 h 257442"/>
                <a:gd name="connsiteX3" fmla="*/ 54721 w 1197664"/>
                <a:gd name="connsiteY3" fmla="*/ 0 h 257442"/>
                <a:gd name="connsiteX0" fmla="*/ 1197664 w 1197664"/>
                <a:gd name="connsiteY0" fmla="*/ 0 h 257442"/>
                <a:gd name="connsiteX1" fmla="*/ 1142943 w 1197664"/>
                <a:gd name="connsiteY1" fmla="*/ 257442 h 257442"/>
                <a:gd name="connsiteX2" fmla="*/ 0 w 1197664"/>
                <a:gd name="connsiteY2" fmla="*/ 257442 h 257442"/>
                <a:gd name="connsiteX3" fmla="*/ 54721 w 1197664"/>
                <a:gd name="connsiteY3" fmla="*/ 0 h 257442"/>
                <a:gd name="connsiteX0" fmla="*/ 1359566 w 1359566"/>
                <a:gd name="connsiteY0" fmla="*/ 0 h 257442"/>
                <a:gd name="connsiteX1" fmla="*/ 1142943 w 1359566"/>
                <a:gd name="connsiteY1" fmla="*/ 257442 h 257442"/>
                <a:gd name="connsiteX2" fmla="*/ 0 w 1359566"/>
                <a:gd name="connsiteY2" fmla="*/ 257442 h 257442"/>
                <a:gd name="connsiteX3" fmla="*/ 54721 w 1359566"/>
                <a:gd name="connsiteY3" fmla="*/ 0 h 257442"/>
                <a:gd name="connsiteX0" fmla="*/ 1359566 w 1359566"/>
                <a:gd name="connsiteY0" fmla="*/ 0 h 257442"/>
                <a:gd name="connsiteX1" fmla="*/ 1304845 w 1359566"/>
                <a:gd name="connsiteY1" fmla="*/ 257442 h 257442"/>
                <a:gd name="connsiteX2" fmla="*/ 0 w 1359566"/>
                <a:gd name="connsiteY2" fmla="*/ 257442 h 257442"/>
                <a:gd name="connsiteX3" fmla="*/ 54721 w 1359566"/>
                <a:gd name="connsiteY3" fmla="*/ 0 h 257442"/>
                <a:gd name="connsiteX0" fmla="*/ 1359566 w 1359566"/>
                <a:gd name="connsiteY0" fmla="*/ 0 h 257442"/>
                <a:gd name="connsiteX1" fmla="*/ 1304845 w 1359566"/>
                <a:gd name="connsiteY1" fmla="*/ 257442 h 257442"/>
                <a:gd name="connsiteX2" fmla="*/ 0 w 1359566"/>
                <a:gd name="connsiteY2" fmla="*/ 257442 h 257442"/>
                <a:gd name="connsiteX3" fmla="*/ 54721 w 1359566"/>
                <a:gd name="connsiteY3" fmla="*/ 0 h 257442"/>
                <a:gd name="connsiteX0" fmla="*/ 1359566 w 1359566"/>
                <a:gd name="connsiteY0" fmla="*/ 0 h 257442"/>
                <a:gd name="connsiteX1" fmla="*/ 1304845 w 1359566"/>
                <a:gd name="connsiteY1" fmla="*/ 257442 h 257442"/>
                <a:gd name="connsiteX2" fmla="*/ 0 w 1359566"/>
                <a:gd name="connsiteY2" fmla="*/ 257442 h 257442"/>
                <a:gd name="connsiteX3" fmla="*/ 54721 w 1359566"/>
                <a:gd name="connsiteY3" fmla="*/ 0 h 257442"/>
                <a:gd name="connsiteX0" fmla="*/ 1637015 w 1637015"/>
                <a:gd name="connsiteY0" fmla="*/ 0 h 257442"/>
                <a:gd name="connsiteX1" fmla="*/ 1304845 w 1637015"/>
                <a:gd name="connsiteY1" fmla="*/ 257442 h 257442"/>
                <a:gd name="connsiteX2" fmla="*/ 0 w 1637015"/>
                <a:gd name="connsiteY2" fmla="*/ 257442 h 257442"/>
                <a:gd name="connsiteX3" fmla="*/ 54721 w 1637015"/>
                <a:gd name="connsiteY3" fmla="*/ 0 h 257442"/>
                <a:gd name="connsiteX0" fmla="*/ 1637015 w 1637015"/>
                <a:gd name="connsiteY0" fmla="*/ 0 h 257442"/>
                <a:gd name="connsiteX1" fmla="*/ 1582294 w 1637015"/>
                <a:gd name="connsiteY1" fmla="*/ 257442 h 257442"/>
                <a:gd name="connsiteX2" fmla="*/ 0 w 1637015"/>
                <a:gd name="connsiteY2" fmla="*/ 257442 h 257442"/>
                <a:gd name="connsiteX3" fmla="*/ 54721 w 1637015"/>
                <a:gd name="connsiteY3" fmla="*/ 0 h 257442"/>
                <a:gd name="connsiteX0" fmla="*/ 1637015 w 1637015"/>
                <a:gd name="connsiteY0" fmla="*/ 0 h 257442"/>
                <a:gd name="connsiteX1" fmla="*/ 1582294 w 1637015"/>
                <a:gd name="connsiteY1" fmla="*/ 257442 h 257442"/>
                <a:gd name="connsiteX2" fmla="*/ 0 w 1637015"/>
                <a:gd name="connsiteY2" fmla="*/ 257442 h 257442"/>
                <a:gd name="connsiteX3" fmla="*/ 54721 w 1637015"/>
                <a:gd name="connsiteY3" fmla="*/ 0 h 257442"/>
                <a:gd name="connsiteX0" fmla="*/ 1637015 w 1637015"/>
                <a:gd name="connsiteY0" fmla="*/ 0 h 257442"/>
                <a:gd name="connsiteX1" fmla="*/ 1582294 w 1637015"/>
                <a:gd name="connsiteY1" fmla="*/ 257442 h 257442"/>
                <a:gd name="connsiteX2" fmla="*/ 0 w 1637015"/>
                <a:gd name="connsiteY2" fmla="*/ 257442 h 257442"/>
                <a:gd name="connsiteX3" fmla="*/ 54721 w 1637015"/>
                <a:gd name="connsiteY3" fmla="*/ 0 h 257442"/>
              </a:gdLst>
              <a:ahLst/>
              <a:cxnLst>
                <a:cxn ang="0">
                  <a:pos x="connsiteX0" y="connsiteY0"/>
                </a:cxn>
                <a:cxn ang="0">
                  <a:pos x="connsiteX1" y="connsiteY1"/>
                </a:cxn>
                <a:cxn ang="0">
                  <a:pos x="connsiteX2" y="connsiteY2"/>
                </a:cxn>
                <a:cxn ang="0">
                  <a:pos x="connsiteX3" y="connsiteY3"/>
                </a:cxn>
              </a:cxnLst>
              <a:rect l="l" t="t" r="r" b="b"/>
              <a:pathLst>
                <a:path w="1637015" h="257442">
                  <a:moveTo>
                    <a:pt x="1637015" y="0"/>
                  </a:moveTo>
                  <a:lnTo>
                    <a:pt x="1582294" y="257442"/>
                  </a:lnTo>
                  <a:lnTo>
                    <a:pt x="0" y="257442"/>
                  </a:lnTo>
                  <a:lnTo>
                    <a:pt x="54721" y="0"/>
                  </a:lnTo>
                  <a:close/>
                </a:path>
              </a:pathLst>
            </a:custGeom>
            <a:solidFill>
              <a:srgbClr val="B4B4B4"/>
            </a:solidFill>
            <a:ln w="9525" cap="flat" cmpd="sng" algn="ctr">
              <a:noFill/>
              <a:prstDash val="solid"/>
              <a:miter lim="800000"/>
            </a:ln>
            <a:effectLst/>
            <a:extLst>
              <a:ext uri="{91240B29-F687-4F45-9708-019B960494DF}">
                <a14:hiddenLine xmlns:a14="http://schemas.microsoft.com/office/drawing/2010/main" w="9525"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algn="ctr"/>
              <a:endParaRPr lang="en-GB" sz="1600" dirty="0" err="1">
                <a:solidFill>
                  <a:prstClr val="black"/>
                </a:solidFill>
              </a:endParaRPr>
            </a:p>
          </p:txBody>
        </p:sp>
        <p:sp>
          <p:nvSpPr>
            <p:cNvPr id="11" name="btfpRunningAgenda2LevelTextRight324823"/>
            <p:cNvSpPr txBox="1"/>
            <p:nvPr/>
          </p:nvSpPr>
          <p:spPr bwMode="gray">
            <a:xfrm>
              <a:off x="4340376" y="1033329"/>
              <a:ext cx="1785600" cy="247163"/>
            </a:xfrm>
            <a:prstGeom prst="rect">
              <a:avLst/>
            </a:prstGeom>
            <a:noFill/>
          </p:spPr>
          <p:txBody>
            <a:bodyPr vert="horz" wrap="none" lIns="360363" tIns="36036" rIns="360363" bIns="36036" rtlCol="0" anchor="t">
              <a:spAutoFit/>
            </a:bodyPr>
            <a:lstStyle/>
            <a:p>
              <a:pPr>
                <a:spcBef>
                  <a:spcPts val="0"/>
                </a:spcBef>
              </a:pPr>
              <a:r>
                <a:rPr lang="pl-PL" sz="1200" b="1" cap="all" spc="450" dirty="0">
                  <a:solidFill>
                    <a:srgbClr val="FFFFFF"/>
                  </a:solidFill>
                </a:rPr>
                <a:t>EKSPORT</a:t>
              </a:r>
              <a:endParaRPr lang="en-GB" sz="1200" b="1" cap="all" spc="450" dirty="0">
                <a:solidFill>
                  <a:srgbClr val="FFFFFF"/>
                </a:solidFill>
              </a:endParaRPr>
            </a:p>
          </p:txBody>
        </p:sp>
      </p:grpSp>
      <p:pic>
        <p:nvPicPr>
          <p:cNvPr id="71" name="Picture 70"/>
          <p:cNvPicPr>
            <a:picLocks noChangeAspect="1"/>
          </p:cNvPicPr>
          <p:nvPr/>
        </p:nvPicPr>
        <p:blipFill>
          <a:blip r:embed="rId5"/>
          <a:stretch>
            <a:fillRect/>
          </a:stretch>
        </p:blipFill>
        <p:spPr>
          <a:xfrm>
            <a:off x="7575615" y="4610931"/>
            <a:ext cx="432000" cy="432000"/>
          </a:xfrm>
          <a:prstGeom prst="rect">
            <a:avLst/>
          </a:prstGeom>
        </p:spPr>
      </p:pic>
      <p:sp>
        <p:nvSpPr>
          <p:cNvPr id="75" name="Rectangle 74"/>
          <p:cNvSpPr/>
          <p:nvPr/>
        </p:nvSpPr>
        <p:spPr bwMode="gray">
          <a:xfrm>
            <a:off x="8242208" y="4877064"/>
            <a:ext cx="1618992" cy="497998"/>
          </a:xfrm>
          <a:prstGeom prst="rect">
            <a:avLst/>
          </a:prstGeom>
          <a:solidFill>
            <a:schemeClr val="accent2"/>
          </a:solidFill>
          <a:ln w="9525" cap="flat" cmpd="sng" algn="ctr">
            <a:solidFill>
              <a:srgbClr val="624F34"/>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lgn="ctr"/>
            <a:r>
              <a:rPr lang="pl-PL" sz="1400" dirty="0">
                <a:solidFill>
                  <a:srgbClr val="624F34"/>
                </a:solidFill>
              </a:rPr>
              <a:t>Prom/pociąg odjeżdża</a:t>
            </a:r>
            <a:endParaRPr lang="en-GB" sz="1400" dirty="0">
              <a:solidFill>
                <a:srgbClr val="624F34"/>
              </a:solidFill>
            </a:endParaRPr>
          </a:p>
        </p:txBody>
      </p:sp>
      <p:cxnSp>
        <p:nvCxnSpPr>
          <p:cNvPr id="79" name="Straight Arrow Connector 2931"/>
          <p:cNvCxnSpPr>
            <a:stCxn id="78" idx="2"/>
            <a:endCxn id="75" idx="0"/>
          </p:cNvCxnSpPr>
          <p:nvPr/>
        </p:nvCxnSpPr>
        <p:spPr>
          <a:xfrm flipH="1">
            <a:off x="9051704" y="4438744"/>
            <a:ext cx="169628" cy="43832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2932"/>
          <p:cNvCxnSpPr/>
          <p:nvPr/>
        </p:nvCxnSpPr>
        <p:spPr>
          <a:xfrm flipV="1">
            <a:off x="2547433" y="2997978"/>
            <a:ext cx="403986" cy="157140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9" name="Straight Arrow Connector 2933"/>
          <p:cNvCxnSpPr>
            <a:stCxn id="55" idx="2"/>
            <a:endCxn id="113" idx="0"/>
          </p:cNvCxnSpPr>
          <p:nvPr/>
        </p:nvCxnSpPr>
        <p:spPr>
          <a:xfrm rot="16200000" flipH="1">
            <a:off x="3347919" y="3554754"/>
            <a:ext cx="432202" cy="110799"/>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3" name="Rectangle 112"/>
          <p:cNvSpPr/>
          <p:nvPr/>
        </p:nvSpPr>
        <p:spPr bwMode="gray">
          <a:xfrm>
            <a:off x="2897076" y="3826255"/>
            <a:ext cx="1444688" cy="2221547"/>
          </a:xfrm>
          <a:prstGeom prst="rect">
            <a:avLst/>
          </a:prstGeom>
          <a:solidFill>
            <a:schemeClr val="tx2"/>
          </a:solidFill>
          <a:ln w="19050" cap="flat" cmpd="sng" algn="ctr">
            <a:solidFill>
              <a:srgbClr val="624F34"/>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lgn="ctr"/>
            <a:r>
              <a:rPr lang="pl-PL" sz="1400" dirty="0">
                <a:solidFill>
                  <a:srgbClr val="624F34"/>
                </a:solidFill>
              </a:rPr>
              <a:t>Eksporter zawiadamia spedytora o udzieleniu zezwolenia lub musi przewieźć towary do </a:t>
            </a:r>
            <a:r>
              <a:rPr lang="pl-PL" sz="1400" b="1" dirty="0">
                <a:solidFill>
                  <a:srgbClr val="624F34"/>
                </a:solidFill>
              </a:rPr>
              <a:t>wyznaczonego punktu eksportu</a:t>
            </a:r>
            <a:r>
              <a:rPr lang="en-GB" sz="1400" b="1" dirty="0">
                <a:solidFill>
                  <a:srgbClr val="624F34"/>
                </a:solidFill>
              </a:rPr>
              <a:t> </a:t>
            </a:r>
            <a:r>
              <a:rPr lang="en-GB" sz="1400" dirty="0">
                <a:solidFill>
                  <a:srgbClr val="624F34"/>
                </a:solidFill>
              </a:rPr>
              <a:t>(DEP).</a:t>
            </a:r>
          </a:p>
        </p:txBody>
      </p:sp>
      <p:pic>
        <p:nvPicPr>
          <p:cNvPr id="118" name="Picture 117"/>
          <p:cNvPicPr>
            <a:picLocks noChangeAspect="1"/>
          </p:cNvPicPr>
          <p:nvPr/>
        </p:nvPicPr>
        <p:blipFill>
          <a:blip r:embed="rId5"/>
          <a:stretch>
            <a:fillRect/>
          </a:stretch>
        </p:blipFill>
        <p:spPr>
          <a:xfrm>
            <a:off x="4190578" y="5532929"/>
            <a:ext cx="432000" cy="432000"/>
          </a:xfrm>
          <a:prstGeom prst="rect">
            <a:avLst/>
          </a:prstGeom>
        </p:spPr>
      </p:pic>
      <p:pic>
        <p:nvPicPr>
          <p:cNvPr id="138" name="Picture 137"/>
          <p:cNvPicPr>
            <a:picLocks noChangeAspect="1"/>
          </p:cNvPicPr>
          <p:nvPr/>
        </p:nvPicPr>
        <p:blipFill>
          <a:blip r:embed="rId5"/>
          <a:stretch>
            <a:fillRect/>
          </a:stretch>
        </p:blipFill>
        <p:spPr>
          <a:xfrm>
            <a:off x="9552121" y="5221086"/>
            <a:ext cx="432000" cy="432000"/>
          </a:xfrm>
          <a:prstGeom prst="rect">
            <a:avLst/>
          </a:prstGeom>
        </p:spPr>
      </p:pic>
      <p:sp>
        <p:nvSpPr>
          <p:cNvPr id="152" name="Rectangle 151"/>
          <p:cNvSpPr/>
          <p:nvPr/>
        </p:nvSpPr>
        <p:spPr bwMode="gray">
          <a:xfrm>
            <a:off x="4733824" y="3387456"/>
            <a:ext cx="1444688" cy="497998"/>
          </a:xfrm>
          <a:prstGeom prst="rect">
            <a:avLst/>
          </a:prstGeom>
          <a:solidFill>
            <a:schemeClr val="tx2"/>
          </a:solidFill>
          <a:ln w="19050" cap="flat" cmpd="sng" algn="ctr">
            <a:solidFill>
              <a:srgbClr val="624F34"/>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3231" tIns="33231" rIns="33231" bIns="33231" numCol="1" spcCol="0" rtlCol="0" fromWordArt="0" anchor="ctr" anchorCtr="0" forceAA="0" compatLnSpc="1">
            <a:prstTxWarp prst="textNoShape">
              <a:avLst/>
            </a:prstTxWarp>
            <a:spAutoFit/>
          </a:bodyPr>
          <a:lstStyle/>
          <a:p>
            <a:pPr algn="ctr"/>
            <a:r>
              <a:rPr lang="pl-PL" sz="1400" b="1" dirty="0">
                <a:solidFill>
                  <a:srgbClr val="624F34"/>
                </a:solidFill>
              </a:rPr>
              <a:t>Zezwolenie</a:t>
            </a:r>
            <a:r>
              <a:rPr lang="en-GB" sz="1400" b="1" dirty="0">
                <a:solidFill>
                  <a:srgbClr val="624F34"/>
                </a:solidFill>
              </a:rPr>
              <a:t> </a:t>
            </a:r>
            <a:r>
              <a:rPr lang="pl-PL" sz="1400" dirty="0">
                <a:solidFill>
                  <a:srgbClr val="624F34"/>
                </a:solidFill>
              </a:rPr>
              <a:t>udzielone</a:t>
            </a:r>
            <a:endParaRPr lang="en-GB" sz="1400" dirty="0">
              <a:solidFill>
                <a:srgbClr val="624F34"/>
              </a:solidFill>
            </a:endParaRPr>
          </a:p>
        </p:txBody>
      </p:sp>
      <p:cxnSp>
        <p:nvCxnSpPr>
          <p:cNvPr id="155" name="Straight Arrow Connector 2938"/>
          <p:cNvCxnSpPr>
            <a:stCxn id="113" idx="3"/>
            <a:endCxn id="152" idx="1"/>
          </p:cNvCxnSpPr>
          <p:nvPr/>
        </p:nvCxnSpPr>
        <p:spPr>
          <a:xfrm flipV="1">
            <a:off x="4341764" y="3636455"/>
            <a:ext cx="392060" cy="130057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0" name="Straight Arrow Connector 2939"/>
          <p:cNvCxnSpPr>
            <a:stCxn id="113" idx="3"/>
            <a:endCxn id="65" idx="1"/>
          </p:cNvCxnSpPr>
          <p:nvPr/>
        </p:nvCxnSpPr>
        <p:spPr>
          <a:xfrm>
            <a:off x="4341764" y="4937029"/>
            <a:ext cx="413426" cy="9785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65" name="Picture 164"/>
          <p:cNvPicPr>
            <a:picLocks noChangeAspect="1"/>
          </p:cNvPicPr>
          <p:nvPr/>
        </p:nvPicPr>
        <p:blipFill>
          <a:blip r:embed="rId4"/>
          <a:stretch>
            <a:fillRect/>
          </a:stretch>
        </p:blipFill>
        <p:spPr>
          <a:xfrm>
            <a:off x="6019507" y="5609043"/>
            <a:ext cx="428370" cy="432000"/>
          </a:xfrm>
          <a:prstGeom prst="rect">
            <a:avLst/>
          </a:prstGeom>
        </p:spPr>
      </p:pic>
      <p:pic>
        <p:nvPicPr>
          <p:cNvPr id="166" name="Picture 165"/>
          <p:cNvPicPr>
            <a:picLocks noChangeAspect="1"/>
          </p:cNvPicPr>
          <p:nvPr/>
        </p:nvPicPr>
        <p:blipFill>
          <a:blip r:embed="rId5"/>
          <a:stretch>
            <a:fillRect/>
          </a:stretch>
        </p:blipFill>
        <p:spPr>
          <a:xfrm>
            <a:off x="5740027" y="5623776"/>
            <a:ext cx="432000" cy="432000"/>
          </a:xfrm>
          <a:prstGeom prst="rect">
            <a:avLst/>
          </a:prstGeom>
        </p:spPr>
      </p:pic>
      <p:pic>
        <p:nvPicPr>
          <p:cNvPr id="53" name="Picture 52"/>
          <p:cNvPicPr>
            <a:picLocks noChangeAspect="1"/>
          </p:cNvPicPr>
          <p:nvPr/>
        </p:nvPicPr>
        <p:blipFill>
          <a:blip r:embed="rId4"/>
          <a:stretch>
            <a:fillRect/>
          </a:stretch>
        </p:blipFill>
        <p:spPr>
          <a:xfrm>
            <a:off x="5860154" y="3793397"/>
            <a:ext cx="428370" cy="432000"/>
          </a:xfrm>
          <a:prstGeom prst="rect">
            <a:avLst/>
          </a:prstGeom>
        </p:spPr>
      </p:pic>
    </p:spTree>
    <p:extLst>
      <p:ext uri="{BB962C8B-B14F-4D97-AF65-F5344CB8AC3E}">
        <p14:creationId xmlns:p14="http://schemas.microsoft.com/office/powerpoint/2010/main" val="2168065719"/>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ltLang="en-US" dirty="0">
                <a:solidFill>
                  <a:srgbClr val="008D8E"/>
                </a:solidFill>
                <a:latin typeface="Arial" panose="020B0604020202020204" pitchFamily="34" charset="0"/>
                <a:cs typeface="Arial" panose="020B0604020202020204" pitchFamily="34" charset="0"/>
              </a:rPr>
              <a:t>Podejście na wypadek „braku umowy”</a:t>
            </a:r>
            <a:br>
              <a:rPr lang="en-GB" altLang="en-US" dirty="0">
                <a:solidFill>
                  <a:srgbClr val="008D8E"/>
                </a:solidFill>
                <a:latin typeface="Arial" panose="020B0604020202020204" pitchFamily="34" charset="0"/>
                <a:cs typeface="Arial" panose="020B0604020202020204" pitchFamily="34" charset="0"/>
              </a:rPr>
            </a:br>
            <a:endParaRPr lang="en-GB" dirty="0"/>
          </a:p>
        </p:txBody>
      </p:sp>
      <p:sp>
        <p:nvSpPr>
          <p:cNvPr id="3" name="Content Placeholder 2"/>
          <p:cNvSpPr>
            <a:spLocks noGrp="1"/>
          </p:cNvSpPr>
          <p:nvPr>
            <p:ph idx="1"/>
          </p:nvPr>
        </p:nvSpPr>
        <p:spPr/>
        <p:txBody>
          <a:bodyPr/>
          <a:lstStyle/>
          <a:p>
            <a:pPr marL="0" indent="0">
              <a:lnSpc>
                <a:spcPct val="100000"/>
              </a:lnSpc>
              <a:spcAft>
                <a:spcPts val="600"/>
              </a:spcAft>
              <a:buClr>
                <a:srgbClr val="008080"/>
              </a:buClr>
              <a:buNone/>
            </a:pPr>
            <a:r>
              <a:rPr lang="pl-PL" dirty="0">
                <a:solidFill>
                  <a:srgbClr val="009999"/>
                </a:solidFill>
                <a:latin typeface="Arial" panose="020B0604020202020204" pitchFamily="34" charset="0"/>
                <a:cs typeface="Arial" panose="020B0604020202020204" pitchFamily="34" charset="0"/>
              </a:rPr>
              <a:t>Cele </a:t>
            </a:r>
            <a:r>
              <a:rPr lang="en-GB" dirty="0">
                <a:solidFill>
                  <a:srgbClr val="009999"/>
                </a:solidFill>
                <a:latin typeface="Arial" panose="020B0604020202020204" pitchFamily="34" charset="0"/>
                <a:cs typeface="Arial" panose="020B0604020202020204" pitchFamily="34" charset="0"/>
              </a:rPr>
              <a:t>HMG </a:t>
            </a:r>
            <a:r>
              <a:rPr lang="pl-PL" dirty="0">
                <a:solidFill>
                  <a:srgbClr val="009999"/>
                </a:solidFill>
                <a:latin typeface="Arial" panose="020B0604020202020204" pitchFamily="34" charset="0"/>
                <a:cs typeface="Arial" panose="020B0604020202020204" pitchFamily="34" charset="0"/>
              </a:rPr>
              <a:t>na wypadek „braku umowy”</a:t>
            </a:r>
            <a:r>
              <a:rPr lang="en-GB" dirty="0">
                <a:solidFill>
                  <a:srgbClr val="009999"/>
                </a:solidFill>
                <a:latin typeface="Arial" panose="020B0604020202020204" pitchFamily="34" charset="0"/>
                <a:cs typeface="Arial" panose="020B0604020202020204" pitchFamily="34" charset="0"/>
              </a:rPr>
              <a:t> </a:t>
            </a:r>
          </a:p>
          <a:p>
            <a:pPr marL="555750" lvl="1" indent="-285750">
              <a:lnSpc>
                <a:spcPct val="100000"/>
              </a:lnSpc>
              <a:spcAft>
                <a:spcPts val="600"/>
              </a:spcAft>
              <a:buClr>
                <a:srgbClr val="008080"/>
              </a:buClr>
            </a:pPr>
            <a:r>
              <a:rPr lang="pl-PL" dirty="0">
                <a:latin typeface="Arial" panose="020B0604020202020204" pitchFamily="34" charset="0"/>
                <a:cs typeface="Arial" panose="020B0604020202020204" pitchFamily="34" charset="0"/>
              </a:rPr>
              <a:t>Zapewnienie bezpieczeństwa</a:t>
            </a:r>
            <a:endParaRPr lang="en-GB" dirty="0">
              <a:latin typeface="Arial" panose="020B0604020202020204" pitchFamily="34" charset="0"/>
              <a:cs typeface="Arial" panose="020B0604020202020204" pitchFamily="34" charset="0"/>
            </a:endParaRPr>
          </a:p>
          <a:p>
            <a:pPr marL="555750" lvl="1" indent="-285750">
              <a:lnSpc>
                <a:spcPct val="100000"/>
              </a:lnSpc>
              <a:spcAft>
                <a:spcPts val="600"/>
              </a:spcAft>
              <a:buClr>
                <a:srgbClr val="008080"/>
              </a:buClr>
            </a:pPr>
            <a:r>
              <a:rPr lang="pl-PL" dirty="0">
                <a:latin typeface="Arial" panose="020B0604020202020204" pitchFamily="34" charset="0"/>
                <a:cs typeface="Arial" panose="020B0604020202020204" pitchFamily="34" charset="0"/>
              </a:rPr>
              <a:t>Ułatwienie przepływu towarów i ludzi</a:t>
            </a:r>
            <a:r>
              <a:rPr lang="en-GB" dirty="0">
                <a:latin typeface="Arial" panose="020B0604020202020204" pitchFamily="34" charset="0"/>
                <a:cs typeface="Arial" panose="020B0604020202020204" pitchFamily="34" charset="0"/>
              </a:rPr>
              <a:t> </a:t>
            </a:r>
          </a:p>
          <a:p>
            <a:pPr marL="555750" lvl="1" indent="-285750">
              <a:lnSpc>
                <a:spcPct val="100000"/>
              </a:lnSpc>
              <a:spcAft>
                <a:spcPts val="600"/>
              </a:spcAft>
              <a:buClr>
                <a:srgbClr val="008080"/>
              </a:buClr>
            </a:pPr>
            <a:r>
              <a:rPr lang="pl-PL" dirty="0">
                <a:latin typeface="Arial" panose="020B0604020202020204" pitchFamily="34" charset="0"/>
                <a:cs typeface="Arial" panose="020B0604020202020204" pitchFamily="34" charset="0"/>
              </a:rPr>
              <a:t>Zabezpieczenie wpływów i przestrzegani</a:t>
            </a:r>
            <a:r>
              <a:rPr lang="en-US" dirty="0">
                <a:latin typeface="Arial" panose="020B0604020202020204" pitchFamily="34" charset="0"/>
                <a:cs typeface="Arial" panose="020B0604020202020204" pitchFamily="34" charset="0"/>
              </a:rPr>
              <a:t>e</a:t>
            </a:r>
            <a:r>
              <a:rPr lang="pl-PL" dirty="0">
                <a:latin typeface="Arial" panose="020B0604020202020204" pitchFamily="34" charset="0"/>
                <a:cs typeface="Arial" panose="020B0604020202020204" pitchFamily="34" charset="0"/>
              </a:rPr>
              <a:t> standardów</a:t>
            </a:r>
            <a:endParaRPr lang="en-GB" dirty="0">
              <a:latin typeface="Arial" panose="020B0604020202020204" pitchFamily="34" charset="0"/>
              <a:cs typeface="Arial" panose="020B0604020202020204" pitchFamily="34" charset="0"/>
            </a:endParaRPr>
          </a:p>
          <a:p>
            <a:pPr>
              <a:lnSpc>
                <a:spcPct val="100000"/>
              </a:lnSpc>
              <a:spcAft>
                <a:spcPts val="600"/>
              </a:spcAft>
              <a:buClr>
                <a:srgbClr val="008080"/>
              </a:buClr>
            </a:pPr>
            <a:endParaRPr lang="en-GB" altLang="en-US" dirty="0">
              <a:solidFill>
                <a:srgbClr val="009999"/>
              </a:solidFill>
              <a:latin typeface="Arial" panose="020B0604020202020204" pitchFamily="34" charset="0"/>
              <a:cs typeface="Arial" panose="020B0604020202020204" pitchFamily="34" charset="0"/>
            </a:endParaRPr>
          </a:p>
          <a:p>
            <a:pPr marL="0" indent="0">
              <a:lnSpc>
                <a:spcPct val="100000"/>
              </a:lnSpc>
              <a:spcAft>
                <a:spcPts val="600"/>
              </a:spcAft>
              <a:buClr>
                <a:srgbClr val="008080"/>
              </a:buClr>
              <a:buNone/>
            </a:pPr>
            <a:r>
              <a:rPr lang="pl-PL" altLang="en-US" dirty="0">
                <a:solidFill>
                  <a:srgbClr val="009999"/>
                </a:solidFill>
                <a:latin typeface="Arial" panose="020B0604020202020204" pitchFamily="34" charset="0"/>
                <a:cs typeface="Arial" panose="020B0604020202020204" pitchFamily="34" charset="0"/>
              </a:rPr>
              <a:t>Ułatwienie na dzień 1</a:t>
            </a:r>
            <a:endParaRPr lang="en-GB" dirty="0">
              <a:latin typeface="Arial" panose="020B0604020202020204" pitchFamily="34" charset="0"/>
              <a:cs typeface="Arial" panose="020B0604020202020204" pitchFamily="34" charset="0"/>
            </a:endParaRPr>
          </a:p>
          <a:p>
            <a:pPr marL="555750" lvl="1" indent="-285750">
              <a:lnSpc>
                <a:spcPct val="100000"/>
              </a:lnSpc>
              <a:spcAft>
                <a:spcPts val="600"/>
              </a:spcAft>
              <a:buClr>
                <a:srgbClr val="008080"/>
              </a:buClr>
            </a:pPr>
            <a:r>
              <a:rPr lang="pl-PL" altLang="en-US" dirty="0">
                <a:latin typeface="Arial" panose="020B0604020202020204" pitchFamily="34" charset="0"/>
                <a:cs typeface="Arial" panose="020B0604020202020204" pitchFamily="34" charset="0"/>
              </a:rPr>
              <a:t>Przywozowe deklaracje skrócone</a:t>
            </a:r>
            <a:endParaRPr lang="en-GB" altLang="en-US" dirty="0">
              <a:latin typeface="Arial" panose="020B0604020202020204" pitchFamily="34" charset="0"/>
              <a:cs typeface="Arial" panose="020B0604020202020204" pitchFamily="34" charset="0"/>
            </a:endParaRPr>
          </a:p>
          <a:p>
            <a:pPr marL="555750" lvl="1" indent="-285750">
              <a:lnSpc>
                <a:spcPct val="100000"/>
              </a:lnSpc>
              <a:spcAft>
                <a:spcPts val="600"/>
              </a:spcAft>
              <a:buClr>
                <a:srgbClr val="008080"/>
              </a:buClr>
            </a:pPr>
            <a:r>
              <a:rPr lang="pl-PL" altLang="en-US" dirty="0">
                <a:latin typeface="Arial" panose="020B0604020202020204" pitchFamily="34" charset="0"/>
                <a:cs typeface="Arial" panose="020B0604020202020204" pitchFamily="34" charset="0"/>
              </a:rPr>
              <a:t>Odpowiedzialność pośredników</a:t>
            </a:r>
            <a:endParaRPr lang="en-GB" altLang="en-US" dirty="0">
              <a:latin typeface="Arial" panose="020B0604020202020204" pitchFamily="34" charset="0"/>
              <a:cs typeface="Arial" panose="020B0604020202020204" pitchFamily="34" charset="0"/>
            </a:endParaRPr>
          </a:p>
          <a:p>
            <a:pPr marL="555750" lvl="1" indent="-285750">
              <a:lnSpc>
                <a:spcPct val="100000"/>
              </a:lnSpc>
              <a:spcAft>
                <a:spcPts val="600"/>
              </a:spcAft>
              <a:buClr>
                <a:srgbClr val="008080"/>
              </a:buClr>
            </a:pPr>
            <a:r>
              <a:rPr lang="pl-PL" altLang="en-US" dirty="0">
                <a:latin typeface="Arial" panose="020B0604020202020204" pitchFamily="34" charset="0"/>
                <a:cs typeface="Arial" panose="020B0604020202020204" pitchFamily="34" charset="0"/>
              </a:rPr>
              <a:t>Rozluźnienie gwarancji</a:t>
            </a:r>
            <a:endParaRPr lang="en-GB" altLang="en-US" dirty="0">
              <a:latin typeface="Arial" panose="020B0604020202020204" pitchFamily="34" charset="0"/>
              <a:cs typeface="Arial" panose="020B0604020202020204" pitchFamily="34" charset="0"/>
            </a:endParaRPr>
          </a:p>
          <a:p>
            <a:pPr marL="555750" lvl="1" indent="-285750">
              <a:lnSpc>
                <a:spcPct val="100000"/>
              </a:lnSpc>
              <a:spcAft>
                <a:spcPts val="600"/>
              </a:spcAft>
              <a:buClr>
                <a:srgbClr val="008080"/>
              </a:buClr>
            </a:pPr>
            <a:r>
              <a:rPr lang="pl-PL" altLang="en-US" dirty="0">
                <a:latin typeface="Arial" panose="020B0604020202020204" pitchFamily="34" charset="0"/>
                <a:cs typeface="Arial" panose="020B0604020202020204" pitchFamily="34" charset="0"/>
              </a:rPr>
              <a:t>Przejściowe uproszczone procedury</a:t>
            </a:r>
            <a:endParaRPr lang="en-GB"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794784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332656"/>
            <a:ext cx="11665296" cy="831850"/>
          </a:xfrm>
        </p:spPr>
        <p:txBody>
          <a:bodyPr/>
          <a:lstStyle/>
          <a:p>
            <a:r>
              <a:rPr lang="pl-PL" dirty="0">
                <a:solidFill>
                  <a:srgbClr val="009999"/>
                </a:solidFill>
                <a:latin typeface="Arial" panose="020B0604020202020204" pitchFamily="34" charset="0"/>
              </a:rPr>
              <a:t>Przywozowe deklaracje skrócone </a:t>
            </a:r>
            <a:r>
              <a:rPr lang="en-GB" dirty="0">
                <a:solidFill>
                  <a:srgbClr val="009999"/>
                </a:solidFill>
                <a:latin typeface="Arial" panose="020B0604020202020204" pitchFamily="34" charset="0"/>
              </a:rPr>
              <a:t>(</a:t>
            </a:r>
            <a:r>
              <a:rPr lang="pl-PL" dirty="0">
                <a:solidFill>
                  <a:srgbClr val="009999"/>
                </a:solidFill>
                <a:latin typeface="Arial" panose="020B0604020202020204" pitchFamily="34" charset="0"/>
              </a:rPr>
              <a:t>deklaracje bezpieczeństwa</a:t>
            </a:r>
            <a:r>
              <a:rPr lang="en-GB" dirty="0">
                <a:solidFill>
                  <a:srgbClr val="009999"/>
                </a:solidFill>
                <a:latin typeface="Arial" panose="020B0604020202020204" pitchFamily="34" charset="0"/>
              </a:rPr>
              <a:t>)</a:t>
            </a:r>
            <a:endParaRPr lang="en-GB" dirty="0"/>
          </a:p>
        </p:txBody>
      </p:sp>
      <p:sp>
        <p:nvSpPr>
          <p:cNvPr id="3" name="Content Placeholder 2"/>
          <p:cNvSpPr>
            <a:spLocks noGrp="1"/>
          </p:cNvSpPr>
          <p:nvPr>
            <p:ph idx="1"/>
          </p:nvPr>
        </p:nvSpPr>
        <p:spPr>
          <a:xfrm>
            <a:off x="610263" y="1485182"/>
            <a:ext cx="10972800" cy="3946525"/>
          </a:xfrm>
        </p:spPr>
        <p:txBody>
          <a:bodyPr/>
          <a:lstStyle/>
          <a:p>
            <a:pPr marL="342900" indent="-342900"/>
            <a:r>
              <a:rPr lang="pl-PL" sz="2200" dirty="0"/>
              <a:t>W przypadku braku umowy </a:t>
            </a:r>
            <a:r>
              <a:rPr lang="en-GB" sz="2200" dirty="0"/>
              <a:t>UK </a:t>
            </a:r>
            <a:r>
              <a:rPr lang="pl-PL" sz="2200" dirty="0"/>
              <a:t>wprowadzi obowiązek składania przywozowych deklaracji skróconych </a:t>
            </a:r>
            <a:r>
              <a:rPr lang="en-GB" sz="2200" dirty="0"/>
              <a:t>(EN</a:t>
            </a:r>
            <a:r>
              <a:rPr lang="pl-PL" sz="2200" dirty="0"/>
              <a:t>S) za wszystkie towary importowane z UE w okresie 6 miesięcy</a:t>
            </a:r>
            <a:r>
              <a:rPr lang="en-GB" sz="2200" dirty="0"/>
              <a:t>.</a:t>
            </a:r>
          </a:p>
          <a:p>
            <a:pPr marL="171450" indent="-171450"/>
            <a:endParaRPr lang="en-GB" sz="2200" dirty="0"/>
          </a:p>
          <a:p>
            <a:pPr marL="342900" indent="-342900"/>
            <a:r>
              <a:rPr lang="pl-PL" sz="2200" dirty="0"/>
              <a:t>Takie podejście ma zapewnić przewoźnikom i spedytorom więcej czasu na przygotowanie się do nowych obowiązków</a:t>
            </a:r>
            <a:r>
              <a:rPr lang="en-GB" sz="2200" dirty="0"/>
              <a:t>.</a:t>
            </a:r>
          </a:p>
          <a:p>
            <a:pPr marL="171450" indent="-171450"/>
            <a:endParaRPr lang="en-GB" sz="2200" dirty="0"/>
          </a:p>
          <a:p>
            <a:pPr marL="342900" indent="-342900"/>
            <a:r>
              <a:rPr lang="pl-PL" sz="2200" dirty="0"/>
              <a:t>Wymóg prawny składania ENS za towary importowane z UE wejdzie w życie na jesieni 2019 r. W okresie przejściowym H</a:t>
            </a:r>
            <a:r>
              <a:rPr lang="en-GB" sz="2200" dirty="0"/>
              <a:t>MRC </a:t>
            </a:r>
            <a:r>
              <a:rPr lang="pl-PL" sz="2200" dirty="0"/>
              <a:t>będzie wspierać przewoźników w działaniach przygotowawczych.</a:t>
            </a:r>
            <a:endParaRPr lang="en-GB" sz="2200" dirty="0"/>
          </a:p>
          <a:p>
            <a:pPr marL="171450" indent="-171450"/>
            <a:endParaRPr lang="en-GB" sz="2200" dirty="0"/>
          </a:p>
          <a:p>
            <a:pPr marL="342900" indent="-342900"/>
            <a:r>
              <a:rPr lang="pl-PL" sz="2200" dirty="0"/>
              <a:t>W ramach wywozowych deklaracji celnych będą w dalszym ciągu udostępniane informacje </a:t>
            </a:r>
            <a:r>
              <a:rPr lang="en-GB" sz="2200" dirty="0"/>
              <a:t>S&amp;S </a:t>
            </a:r>
            <a:r>
              <a:rPr lang="pl-PL" sz="2200" dirty="0"/>
              <a:t>dotyczące eksportu</a:t>
            </a:r>
            <a:r>
              <a:rPr lang="en-GB" sz="2200" dirty="0"/>
              <a:t>.</a:t>
            </a:r>
          </a:p>
          <a:p>
            <a:pPr marL="171450" indent="-171450"/>
            <a:endParaRPr lang="en-GB" sz="2200" dirty="0"/>
          </a:p>
          <a:p>
            <a:pPr marL="342900" indent="-342900"/>
            <a:r>
              <a:rPr lang="pl-PL" sz="2200" dirty="0"/>
              <a:t>Zakładamy, że </a:t>
            </a:r>
            <a:r>
              <a:rPr lang="pl-PL" sz="2200" b="1" dirty="0"/>
              <a:t>UE wprowadzi wymóg złożenia ENS przez UK za towary importowane z UE niezależnie od deklaracji celnych.</a:t>
            </a:r>
            <a:endParaRPr lang="en-GB" sz="2200" dirty="0"/>
          </a:p>
        </p:txBody>
      </p:sp>
      <p:sp>
        <p:nvSpPr>
          <p:cNvPr id="4" name="Slide Number Placeholder 3"/>
          <p:cNvSpPr>
            <a:spLocks noGrp="1"/>
          </p:cNvSpPr>
          <p:nvPr>
            <p:ph type="sldNum" sz="quarter" idx="10"/>
          </p:nvPr>
        </p:nvSpPr>
        <p:spPr/>
        <p:txBody>
          <a:bodyPr/>
          <a:lstStyle/>
          <a:p>
            <a:fld id="{33932FC1-F83D-4223-BCC6-34681F250449}" type="slidenum">
              <a:rPr lang="en-US" smtClean="0"/>
              <a:pPr/>
              <a:t>8</a:t>
            </a:fld>
            <a:endParaRPr lang="en-US" dirty="0"/>
          </a:p>
        </p:txBody>
      </p:sp>
    </p:spTree>
    <p:extLst>
      <p:ext uri="{BB962C8B-B14F-4D97-AF65-F5344CB8AC3E}">
        <p14:creationId xmlns:p14="http://schemas.microsoft.com/office/powerpoint/2010/main" val="405350366"/>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04664"/>
            <a:ext cx="10972800" cy="831850"/>
          </a:xfrm>
        </p:spPr>
        <p:txBody>
          <a:bodyPr/>
          <a:lstStyle/>
          <a:p>
            <a:r>
              <a:rPr lang="pl-PL" altLang="en-US" dirty="0">
                <a:solidFill>
                  <a:srgbClr val="008D8E"/>
                </a:solidFill>
              </a:rPr>
              <a:t>Odroczenie płatności ceł</a:t>
            </a:r>
            <a:br>
              <a:rPr lang="en-GB" altLang="en-US" dirty="0">
                <a:solidFill>
                  <a:srgbClr val="008D8E"/>
                </a:solidFill>
              </a:rPr>
            </a:br>
            <a:endParaRPr lang="en-GB" dirty="0"/>
          </a:p>
        </p:txBody>
      </p:sp>
      <p:sp>
        <p:nvSpPr>
          <p:cNvPr id="3" name="Content Placeholder 2"/>
          <p:cNvSpPr>
            <a:spLocks noGrp="1"/>
          </p:cNvSpPr>
          <p:nvPr>
            <p:ph idx="1"/>
          </p:nvPr>
        </p:nvSpPr>
        <p:spPr>
          <a:xfrm>
            <a:off x="609600" y="1236514"/>
            <a:ext cx="10814992" cy="4929738"/>
          </a:xfrm>
          <a:ln w="9525">
            <a:solidFill>
              <a:schemeClr val="tx1"/>
            </a:solidFill>
          </a:ln>
        </p:spPr>
        <p:txBody>
          <a:bodyPr vert="horz" wrap="square" lIns="72000" tIns="72000" rIns="72000" bIns="72000" numCol="1" anchor="t" anchorCtr="0" compatLnSpc="1">
            <a:prstTxWarp prst="textNoShape">
              <a:avLst/>
            </a:prstTxWarp>
          </a:bodyPr>
          <a:lstStyle/>
          <a:p>
            <a:pPr marL="0" indent="0">
              <a:lnSpc>
                <a:spcPct val="100000"/>
              </a:lnSpc>
              <a:spcAft>
                <a:spcPts val="900"/>
              </a:spcAft>
              <a:buClr>
                <a:srgbClr val="008080"/>
              </a:buClr>
              <a:buNone/>
            </a:pPr>
            <a:r>
              <a:rPr lang="pl-PL" altLang="en-US" sz="2000" b="1" dirty="0"/>
              <a:t>Obowiązujące zasady</a:t>
            </a:r>
            <a:endParaRPr lang="en-GB" altLang="en-US" sz="2000" b="1" dirty="0"/>
          </a:p>
          <a:p>
            <a:pPr marL="214313" indent="-214313">
              <a:lnSpc>
                <a:spcPct val="100000"/>
              </a:lnSpc>
              <a:spcAft>
                <a:spcPts val="900"/>
              </a:spcAft>
              <a:buClr>
                <a:srgbClr val="008080"/>
              </a:buClr>
            </a:pPr>
            <a:r>
              <a:rPr lang="pl-PL" altLang="en-US" sz="2000" dirty="0"/>
              <a:t>Jeżeli handlowiec jest zobowiązany do zapłaty ceł lub podatku VAT z tytułu importu, musi posiadać konto odroczonej płatności ceł, żeby korzystać z uproszczeń lub uproszczonej procedury celnej (</a:t>
            </a:r>
            <a:r>
              <a:rPr lang="en-GB" altLang="en-US" sz="2000" dirty="0"/>
              <a:t>CFSP</a:t>
            </a:r>
            <a:r>
              <a:rPr lang="pl-PL" altLang="en-US" sz="2000" dirty="0"/>
              <a:t>) dla pośrednika</a:t>
            </a:r>
            <a:r>
              <a:rPr lang="en-GB" altLang="en-US" sz="2000" dirty="0"/>
              <a:t>:</a:t>
            </a:r>
          </a:p>
          <a:p>
            <a:pPr marL="557213" lvl="1" indent="-214313">
              <a:lnSpc>
                <a:spcPct val="100000"/>
              </a:lnSpc>
              <a:spcAft>
                <a:spcPts val="900"/>
              </a:spcAft>
              <a:buClr>
                <a:srgbClr val="008080"/>
              </a:buClr>
              <a:buFont typeface="Arial" panose="020B0604020202020204" pitchFamily="34" charset="0"/>
              <a:buChar char="•"/>
            </a:pPr>
            <a:r>
              <a:rPr lang="pl-PL" altLang="en-US" sz="2000" dirty="0"/>
              <a:t>w praktyce stosuje się polecenie zapłaty,</a:t>
            </a:r>
            <a:endParaRPr lang="en-GB" altLang="en-US" sz="2000" dirty="0"/>
          </a:p>
          <a:p>
            <a:pPr marL="557213" lvl="1" indent="-214313">
              <a:lnSpc>
                <a:spcPct val="100000"/>
              </a:lnSpc>
              <a:spcAft>
                <a:spcPts val="900"/>
              </a:spcAft>
              <a:buClr>
                <a:srgbClr val="008080"/>
              </a:buClr>
              <a:buFont typeface="Arial" panose="020B0604020202020204" pitchFamily="34" charset="0"/>
              <a:buChar char="•"/>
            </a:pPr>
            <a:r>
              <a:rPr lang="en-GB" altLang="en-US" sz="2000" dirty="0"/>
              <a:t>HMRC </a:t>
            </a:r>
            <a:r>
              <a:rPr lang="pl-PL" altLang="en-US" sz="2000" dirty="0"/>
              <a:t>może pobierać miesięczną płatność ceł,</a:t>
            </a:r>
            <a:endParaRPr lang="en-GB" altLang="en-US" sz="2000" dirty="0"/>
          </a:p>
          <a:p>
            <a:pPr marL="557213" lvl="1" indent="-214313">
              <a:lnSpc>
                <a:spcPct val="100000"/>
              </a:lnSpc>
              <a:spcAft>
                <a:spcPts val="900"/>
              </a:spcAft>
              <a:buClr>
                <a:srgbClr val="008080"/>
              </a:buClr>
              <a:buFont typeface="Arial" panose="020B0604020202020204" pitchFamily="34" charset="0"/>
              <a:buChar char="•"/>
            </a:pPr>
            <a:r>
              <a:rPr lang="pl-PL" altLang="en-US" sz="2000" dirty="0"/>
              <a:t>konto obciąża się 15 dni po złożeniu deklaracji uzupełniającej.</a:t>
            </a:r>
            <a:endParaRPr lang="en-GB" altLang="en-US" sz="2000" dirty="0"/>
          </a:p>
          <a:p>
            <a:pPr>
              <a:lnSpc>
                <a:spcPct val="100000"/>
              </a:lnSpc>
              <a:spcAft>
                <a:spcPts val="900"/>
              </a:spcAft>
              <a:buClr>
                <a:srgbClr val="008080"/>
              </a:buClr>
            </a:pPr>
            <a:endParaRPr lang="en-GB" altLang="en-US" sz="2000" dirty="0"/>
          </a:p>
          <a:p>
            <a:pPr marL="214313" indent="-214313">
              <a:lnSpc>
                <a:spcPct val="100000"/>
              </a:lnSpc>
              <a:spcAft>
                <a:spcPts val="900"/>
              </a:spcAft>
              <a:buClr>
                <a:srgbClr val="008080"/>
              </a:buClr>
            </a:pPr>
            <a:r>
              <a:rPr lang="pl-PL" altLang="en-US" sz="2000" dirty="0"/>
              <a:t>Zasady UE wymagają złożenia generalnej gwarancji w celu zabezpieczenia spłaty długów celnych w celu odroczenia płatności ceł</a:t>
            </a:r>
            <a:r>
              <a:rPr lang="en-GB" altLang="en-US" sz="2000" dirty="0"/>
              <a:t>:</a:t>
            </a:r>
          </a:p>
          <a:p>
            <a:pPr marL="557213" lvl="1" indent="-214313">
              <a:lnSpc>
                <a:spcPct val="100000"/>
              </a:lnSpc>
              <a:spcAft>
                <a:spcPts val="900"/>
              </a:spcAft>
              <a:buClr>
                <a:srgbClr val="008080"/>
              </a:buClr>
              <a:buFont typeface="Arial" panose="020B0604020202020204" pitchFamily="34" charset="0"/>
              <a:buChar char="•"/>
            </a:pPr>
            <a:r>
              <a:rPr lang="pl-PL" sz="2000" dirty="0"/>
              <a:t>jedna gwarancja finansowa obejmuje wiele zobowiązań celnych,</a:t>
            </a:r>
            <a:endParaRPr lang="en-GB" sz="2000" dirty="0"/>
          </a:p>
          <a:p>
            <a:pPr marL="557213" lvl="1" indent="-214313">
              <a:lnSpc>
                <a:spcPct val="100000"/>
              </a:lnSpc>
              <a:spcAft>
                <a:spcPts val="900"/>
              </a:spcAft>
              <a:buClr>
                <a:srgbClr val="008080"/>
              </a:buClr>
              <a:buFont typeface="Arial" panose="020B0604020202020204" pitchFamily="34" charset="0"/>
              <a:buChar char="•"/>
            </a:pPr>
            <a:r>
              <a:rPr lang="pl-PL" sz="2000" dirty="0"/>
              <a:t>żeby złożyć gwarancję, handlowcy muszą spełnić kryteria kompetencyjne i zgodności z przepisami,</a:t>
            </a:r>
            <a:endParaRPr lang="en-GB" sz="2000" dirty="0"/>
          </a:p>
          <a:p>
            <a:pPr marL="557213" lvl="1" indent="-214313">
              <a:lnSpc>
                <a:spcPct val="100000"/>
              </a:lnSpc>
              <a:spcAft>
                <a:spcPts val="900"/>
              </a:spcAft>
              <a:buClr>
                <a:srgbClr val="008080"/>
              </a:buClr>
              <a:buFont typeface="Arial" panose="020B0604020202020204" pitchFamily="34" charset="0"/>
              <a:buChar char="•"/>
            </a:pPr>
            <a:r>
              <a:rPr lang="pl-PL" sz="2000" dirty="0"/>
              <a:t>okres gwarancji nie może przekraczać 120 dni.</a:t>
            </a:r>
            <a:endParaRPr lang="en-GB" sz="2000" dirty="0"/>
          </a:p>
          <a:p>
            <a:endParaRPr lang="en-GB" dirty="0"/>
          </a:p>
        </p:txBody>
      </p:sp>
    </p:spTree>
    <p:extLst>
      <p:ext uri="{BB962C8B-B14F-4D97-AF65-F5344CB8AC3E}">
        <p14:creationId xmlns:p14="http://schemas.microsoft.com/office/powerpoint/2010/main" val="3648284268"/>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BTFPLAYOUTENABLED" val="1"/>
</p:tagLst>
</file>

<file path=ppt/tags/tag2.xml><?xml version="1.0" encoding="utf-8"?>
<p:tagLst xmlns:a="http://schemas.openxmlformats.org/drawingml/2006/main" xmlns:r="http://schemas.openxmlformats.org/officeDocument/2006/relationships" xmlns:p="http://schemas.openxmlformats.org/presentationml/2006/main">
  <p:tag name="BTFPLAYOUTENABLED" val="1"/>
</p:tagLst>
</file>

<file path=ppt/tags/tag3.xml><?xml version="1.0" encoding="utf-8"?>
<p:tagLst xmlns:a="http://schemas.openxmlformats.org/drawingml/2006/main" xmlns:r="http://schemas.openxmlformats.org/officeDocument/2006/relationships" xmlns:p="http://schemas.openxmlformats.org/presentationml/2006/main">
  <p:tag name="BTFPLAYOUTENABLED" val="1"/>
</p:tagLst>
</file>

<file path=ppt/theme/theme1.xml><?xml version="1.0" encoding="utf-8"?>
<a:theme xmlns:a="http://schemas.openxmlformats.org/drawingml/2006/main" name="HMRC_standard_2015">
  <a:themeElements>
    <a:clrScheme name="HMRC_2015">
      <a:dk1>
        <a:srgbClr val="3B3A3D"/>
      </a:dk1>
      <a:lt1>
        <a:srgbClr val="FFFFFF"/>
      </a:lt1>
      <a:dk2>
        <a:srgbClr val="008D8E"/>
      </a:dk2>
      <a:lt2>
        <a:srgbClr val="576B00"/>
      </a:lt2>
      <a:accent1>
        <a:srgbClr val="9E3039"/>
      </a:accent1>
      <a:accent2>
        <a:srgbClr val="641F45"/>
      </a:accent2>
      <a:accent3>
        <a:srgbClr val="614D7D"/>
      </a:accent3>
      <a:accent4>
        <a:srgbClr val="002F5F"/>
      </a:accent4>
      <a:accent5>
        <a:srgbClr val="BBBE0A"/>
      </a:accent5>
      <a:accent6>
        <a:srgbClr val="009DDB"/>
      </a:accent6>
      <a:hlink>
        <a:srgbClr val="D30B54"/>
      </a:hlink>
      <a:folHlink>
        <a:srgbClr val="EF7D00"/>
      </a:folHlink>
    </a:clrScheme>
    <a:fontScheme name="HMRC_NL_Standard">
      <a:majorFont>
        <a:latin typeface="Arial"/>
        <a:ea typeface="Geneva"/>
        <a:cs typeface="Arial"/>
      </a:majorFont>
      <a:minorFont>
        <a:latin typeface="Arial"/>
        <a:ea typeface="Geneva"/>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9525"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Geneva" charset="0"/>
            <a:cs typeface="Arial" charset="0"/>
          </a:defRPr>
        </a:defPPr>
      </a:lstStyle>
    </a:spDef>
    <a:lnDef>
      <a:spPr bwMode="auto">
        <a:xfrm>
          <a:off x="0" y="0"/>
          <a:ext cx="1" cy="1"/>
        </a:xfrm>
        <a:custGeom>
          <a:avLst/>
          <a:gdLst/>
          <a:ahLst/>
          <a:cxnLst/>
          <a:rect l="0" t="0" r="0" b="0"/>
          <a:pathLst/>
        </a:custGeom>
        <a:solidFill>
          <a:schemeClr val="tx2"/>
        </a:solidFill>
        <a:ln w="9525"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Geneva" charset="0"/>
            <a:cs typeface="Arial" charset="0"/>
          </a:defRPr>
        </a:defPPr>
      </a:lstStyle>
    </a:lnDef>
  </a:objectDefaults>
  <a:extraClrSchemeLst/>
  <a:custClrLst>
    <a:custClr name="HMRC Green">
      <a:srgbClr val="008D8E"/>
    </a:custClr>
    <a:custClr name="HMRC Lt Green">
      <a:srgbClr val="576B00"/>
    </a:custClr>
    <a:custClr name="HMRC Yellow">
      <a:srgbClr val="C8B51B"/>
    </a:custClr>
    <a:custClr name="HMRC Red">
      <a:srgbClr val="B7000D"/>
    </a:custClr>
    <a:custClr name="HMRC Orange">
      <a:srgbClr val="ED7C59"/>
    </a:custClr>
    <a:custClr name="HMRC Lt Yellow">
      <a:srgbClr val="F3CB84"/>
    </a:custClr>
    <a:custClr name="HMRC Brown">
      <a:srgbClr val="AE5000"/>
    </a:custClr>
    <a:custClr name="HMRC Maroon">
      <a:srgbClr val="7A0043"/>
    </a:custClr>
    <a:custClr name="HMRC Purple">
      <a:srgbClr val="594884"/>
    </a:custClr>
    <a:custClr name="HMRC Dk Blue">
      <a:srgbClr val="002D62"/>
    </a:custClr>
  </a:custClrLst>
  <a:extLst>
    <a:ext uri="{05A4C25C-085E-4340-85A3-A5531E510DB2}">
      <thm15:themeFamily xmlns:thm15="http://schemas.microsoft.com/office/thememl/2012/main" name="HMRC Template Widescreen.potx" id="{C39A1BB1-ACCA-4C23-A22C-E0CF1C014D43}" vid="{F0CB39FD-AF7E-4A90-BCFD-C1B8E55343A8}"/>
    </a:ext>
  </a:extLst>
</a:theme>
</file>

<file path=ppt/theme/theme2.xml><?xml version="1.0" encoding="utf-8"?>
<a:theme xmlns:a="http://schemas.openxmlformats.org/drawingml/2006/main" name="HMRC_standard_2015_No logo">
  <a:themeElements>
    <a:clrScheme name="HMRC_2015">
      <a:dk1>
        <a:srgbClr val="3B3A3D"/>
      </a:dk1>
      <a:lt1>
        <a:srgbClr val="FFFFFF"/>
      </a:lt1>
      <a:dk2>
        <a:srgbClr val="008D8E"/>
      </a:dk2>
      <a:lt2>
        <a:srgbClr val="576B00"/>
      </a:lt2>
      <a:accent1>
        <a:srgbClr val="9E3039"/>
      </a:accent1>
      <a:accent2>
        <a:srgbClr val="641F45"/>
      </a:accent2>
      <a:accent3>
        <a:srgbClr val="614D7D"/>
      </a:accent3>
      <a:accent4>
        <a:srgbClr val="002F5F"/>
      </a:accent4>
      <a:accent5>
        <a:srgbClr val="BBBE0A"/>
      </a:accent5>
      <a:accent6>
        <a:srgbClr val="009DDB"/>
      </a:accent6>
      <a:hlink>
        <a:srgbClr val="D30B54"/>
      </a:hlink>
      <a:folHlink>
        <a:srgbClr val="EF7D00"/>
      </a:folHlink>
    </a:clrScheme>
    <a:fontScheme name="HMRC_NL_Standard">
      <a:majorFont>
        <a:latin typeface="Arial"/>
        <a:ea typeface="Geneva"/>
        <a:cs typeface="Arial"/>
      </a:majorFont>
      <a:minorFont>
        <a:latin typeface="Arial"/>
        <a:ea typeface="Geneva"/>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9525"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Geneva" charset="0"/>
            <a:cs typeface="Arial" charset="0"/>
          </a:defRPr>
        </a:defPPr>
      </a:lstStyle>
    </a:spDef>
    <a:lnDef>
      <a:spPr bwMode="auto">
        <a:xfrm>
          <a:off x="0" y="0"/>
          <a:ext cx="1" cy="1"/>
        </a:xfrm>
        <a:custGeom>
          <a:avLst/>
          <a:gdLst/>
          <a:ahLst/>
          <a:cxnLst/>
          <a:rect l="0" t="0" r="0" b="0"/>
          <a:pathLst/>
        </a:custGeom>
        <a:solidFill>
          <a:schemeClr val="tx2"/>
        </a:solidFill>
        <a:ln w="9525"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Geneva" charset="0"/>
            <a:cs typeface="Arial" charset="0"/>
          </a:defRPr>
        </a:defPPr>
      </a:lstStyle>
    </a:lnDef>
  </a:objectDefaults>
  <a:extraClrSchemeLst/>
  <a:custClrLst>
    <a:custClr name="HMRC Green">
      <a:srgbClr val="008D8E"/>
    </a:custClr>
    <a:custClr name="HMRC Lt Green">
      <a:srgbClr val="576B00"/>
    </a:custClr>
    <a:custClr name="HMRC Yellow">
      <a:srgbClr val="C8B51B"/>
    </a:custClr>
    <a:custClr name="HMRC Red">
      <a:srgbClr val="B7000D"/>
    </a:custClr>
    <a:custClr name="HMRC Orange">
      <a:srgbClr val="ED7C59"/>
    </a:custClr>
    <a:custClr name="HMRC Lt Yellow">
      <a:srgbClr val="F3CB84"/>
    </a:custClr>
    <a:custClr name="HMRC Brown">
      <a:srgbClr val="AE5000"/>
    </a:custClr>
    <a:custClr name="HMRC Maroon">
      <a:srgbClr val="7A0043"/>
    </a:custClr>
    <a:custClr name="HMRC Purple">
      <a:srgbClr val="594884"/>
    </a:custClr>
    <a:custClr name="HMRC Dk Blue">
      <a:srgbClr val="002D62"/>
    </a:custClr>
  </a:custClrLst>
  <a:extLst>
    <a:ext uri="{05A4C25C-085E-4340-85A3-A5531E510DB2}">
      <thm15:themeFamily xmlns:thm15="http://schemas.microsoft.com/office/thememl/2012/main" name="HMRC Template Widescreen.potx" id="{C39A1BB1-ACCA-4C23-A22C-E0CF1C014D43}" vid="{8AE4DC81-CBE4-47D7-A08D-3EAC478D4204}"/>
    </a:ext>
  </a:extLst>
</a:theme>
</file>

<file path=ppt/theme/theme3.xml><?xml version="1.0" encoding="utf-8"?>
<a:theme xmlns:a="http://schemas.openxmlformats.org/drawingml/2006/main" name="1_HMRC_standard_2015">
  <a:themeElements>
    <a:clrScheme name="HMRC_2015">
      <a:dk1>
        <a:srgbClr val="3B3A3D"/>
      </a:dk1>
      <a:lt1>
        <a:srgbClr val="FFFFFF"/>
      </a:lt1>
      <a:dk2>
        <a:srgbClr val="008D8E"/>
      </a:dk2>
      <a:lt2>
        <a:srgbClr val="576B00"/>
      </a:lt2>
      <a:accent1>
        <a:srgbClr val="9E3039"/>
      </a:accent1>
      <a:accent2>
        <a:srgbClr val="641F45"/>
      </a:accent2>
      <a:accent3>
        <a:srgbClr val="614D7D"/>
      </a:accent3>
      <a:accent4>
        <a:srgbClr val="002F5F"/>
      </a:accent4>
      <a:accent5>
        <a:srgbClr val="BBBE0A"/>
      </a:accent5>
      <a:accent6>
        <a:srgbClr val="009DDB"/>
      </a:accent6>
      <a:hlink>
        <a:srgbClr val="D30B54"/>
      </a:hlink>
      <a:folHlink>
        <a:srgbClr val="EF7D00"/>
      </a:folHlink>
    </a:clrScheme>
    <a:fontScheme name="HMRC_NL_Standard">
      <a:majorFont>
        <a:latin typeface="Arial"/>
        <a:ea typeface="Geneva"/>
        <a:cs typeface="Arial"/>
      </a:majorFont>
      <a:minorFont>
        <a:latin typeface="Arial"/>
        <a:ea typeface="Geneva"/>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9525"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Geneva" charset="0"/>
            <a:cs typeface="Arial" charset="0"/>
          </a:defRPr>
        </a:defPPr>
      </a:lstStyle>
    </a:spDef>
    <a:lnDef>
      <a:spPr bwMode="auto">
        <a:xfrm>
          <a:off x="0" y="0"/>
          <a:ext cx="1" cy="1"/>
        </a:xfrm>
        <a:custGeom>
          <a:avLst/>
          <a:gdLst/>
          <a:ahLst/>
          <a:cxnLst/>
          <a:rect l="0" t="0" r="0" b="0"/>
          <a:pathLst/>
        </a:custGeom>
        <a:solidFill>
          <a:schemeClr val="tx2"/>
        </a:solidFill>
        <a:ln w="9525"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Geneva" charset="0"/>
            <a:cs typeface="Arial" charset="0"/>
          </a:defRPr>
        </a:defPPr>
      </a:lstStyle>
    </a:lnDef>
  </a:objectDefaults>
  <a:extraClrSchemeLst/>
  <a:custClrLst>
    <a:custClr name="HMRC Green">
      <a:srgbClr val="008D8E"/>
    </a:custClr>
    <a:custClr name="HMRC Lt Green">
      <a:srgbClr val="576B00"/>
    </a:custClr>
    <a:custClr name="HMRC Yellow">
      <a:srgbClr val="C8B51B"/>
    </a:custClr>
    <a:custClr name="HMRC Red">
      <a:srgbClr val="B7000D"/>
    </a:custClr>
    <a:custClr name="HMRC Orange">
      <a:srgbClr val="ED7C59"/>
    </a:custClr>
    <a:custClr name="HMRC Lt Yellow">
      <a:srgbClr val="F3CB84"/>
    </a:custClr>
    <a:custClr name="HMRC Brown">
      <a:srgbClr val="AE5000"/>
    </a:custClr>
    <a:custClr name="HMRC Maroon">
      <a:srgbClr val="7A0043"/>
    </a:custClr>
    <a:custClr name="HMRC Purple">
      <a:srgbClr val="594884"/>
    </a:custClr>
    <a:custClr name="HMRC Dk Blue">
      <a:srgbClr val="002D62"/>
    </a:custClr>
  </a:custClrLst>
  <a:extLst>
    <a:ext uri="{05A4C25C-085E-4340-85A3-A5531E510DB2}">
      <thm15:themeFamily xmlns:thm15="http://schemas.microsoft.com/office/thememl/2012/main" name="HMRC Template Widescreen.potx" id="{C39A1BB1-ACCA-4C23-A22C-E0CF1C014D43}" vid="{F0CB39FD-AF7E-4A90-BCFD-C1B8E55343A8}"/>
    </a:ext>
  </a:extLst>
</a:theme>
</file>

<file path=ppt/theme/theme4.xml><?xml version="1.0" encoding="utf-8"?>
<a:theme xmlns:a="http://schemas.openxmlformats.org/drawingml/2006/main" name="HM Gov_4.3">
  <a:themeElements>
    <a:clrScheme name="HM Gov_4.3">
      <a:dk1>
        <a:sysClr val="windowText" lastClr="000000"/>
      </a:dk1>
      <a:lt1>
        <a:srgbClr val="DDDDDD"/>
      </a:lt1>
      <a:dk2>
        <a:srgbClr val="FFFFFF"/>
      </a:dk2>
      <a:lt2>
        <a:srgbClr val="FFFFFF"/>
      </a:lt2>
      <a:accent1>
        <a:srgbClr val="DDDDDD"/>
      </a:accent1>
      <a:accent2>
        <a:srgbClr val="FFFFFF"/>
      </a:accent2>
      <a:accent3>
        <a:srgbClr val="166BB8"/>
      </a:accent3>
      <a:accent4>
        <a:srgbClr val="B2B2B2"/>
      </a:accent4>
      <a:accent5>
        <a:srgbClr val="777777"/>
      </a:accent5>
      <a:accent6>
        <a:srgbClr val="333333"/>
      </a:accent6>
      <a:hlink>
        <a:srgbClr val="000000"/>
      </a:hlink>
      <a:folHlink>
        <a:srgbClr val="CC0000"/>
      </a:folHlink>
    </a:clrScheme>
    <a:fontScheme name="HM Gov_4.3">
      <a:majorFont>
        <a:latin typeface="Calibri Ligh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gray">
        <a:solidFill>
          <a:schemeClr val="bg1"/>
        </a:solidFill>
        <a:ln w="9525">
          <a:solidFill>
            <a:schemeClr val="tx1"/>
          </a:solidFill>
        </a:ln>
      </a:spPr>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defPPr marL="0" indent="0" algn="ctr">
          <a:buNone/>
          <a:defRPr sz="16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9525" cap="flat">
          <a:solidFill>
            <a:schemeClr val="tx1"/>
          </a:solidFill>
          <a:miter lim="800000"/>
          <a:tailEnd type="none" w="med" len="lg"/>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36000" tIns="36000" rIns="36000" bIns="36000" rtlCol="0">
        <a:spAutoFit/>
      </a:bodyPr>
      <a:lstStyle>
        <a:defPPr marL="0" indent="0">
          <a:buNone/>
          <a:defRPr sz="1600" dirty="0" err="1" smtClean="0"/>
        </a:defPPr>
      </a:lstStyle>
    </a:txDef>
  </a:objectDefaults>
  <a:extraClrSchemeLst/>
  <a:extLst>
    <a:ext uri="{05A4C25C-085E-4340-85A3-A5531E510DB2}">
      <thm15:themeFamily xmlns:thm15="http://schemas.microsoft.com/office/thememl/2012/main" name="HM Gov_4.3.potx" id="{0D3B60FB-B2D6-46A6-AD03-1CF2ECB72E53}" vid="{42C24997-3431-4C06-AD2D-8F281D563503}"/>
    </a:ext>
  </a:ext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1F894A9EE3E444B82DD54CA08A4D470" ma:contentTypeVersion="2" ma:contentTypeDescription="Create a new document." ma:contentTypeScope="" ma:versionID="5fa9ec217eda3dd4131aec2ee8895d1e">
  <xsd:schema xmlns:xsd="http://www.w3.org/2001/XMLSchema" xmlns:xs="http://www.w3.org/2001/XMLSchema" xmlns:p="http://schemas.microsoft.com/office/2006/metadata/properties" xmlns:ns2="026a2979-3a0b-4ddf-9fba-afa2fd6e0f9f" targetNamespace="http://schemas.microsoft.com/office/2006/metadata/properties" ma:root="true" ma:fieldsID="7af92e5478bfc5e8895a7f05f5d0c226" ns2:_="">
    <xsd:import namespace="026a2979-3a0b-4ddf-9fba-afa2fd6e0f9f"/>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6a2979-3a0b-4ddf-9fba-afa2fd6e0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4DF3A79-4E0A-44F6-854C-91D2D3A9AF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6a2979-3a0b-4ddf-9fba-afa2fd6e0f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3A3631F-1C1E-4BCD-8A27-6AD3DE9573DC}">
  <ds:schemaRefs>
    <ds:schemaRef ds:uri="http://purl.org/dc/elements/1.1/"/>
    <ds:schemaRef ds:uri="http://schemas.microsoft.com/office/infopath/2007/PartnerControls"/>
    <ds:schemaRef ds:uri="http://purl.org/dc/dcmitype/"/>
    <ds:schemaRef ds:uri="http://schemas.microsoft.com/office/2006/metadata/properties"/>
    <ds:schemaRef ds:uri="http://purl.org/dc/terms/"/>
    <ds:schemaRef ds:uri="http://schemas.microsoft.com/office/2006/documentManagement/types"/>
    <ds:schemaRef ds:uri="http://schemas.openxmlformats.org/package/2006/metadata/core-properties"/>
    <ds:schemaRef ds:uri="026a2979-3a0b-4ddf-9fba-afa2fd6e0f9f"/>
    <ds:schemaRef ds:uri="http://www.w3.org/XML/1998/namespace"/>
  </ds:schemaRefs>
</ds:datastoreItem>
</file>

<file path=customXml/itemProps3.xml><?xml version="1.0" encoding="utf-8"?>
<ds:datastoreItem xmlns:ds="http://schemas.openxmlformats.org/officeDocument/2006/customXml" ds:itemID="{92C80759-7E95-46AF-8DB1-2147193050A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HMRC Template Widescreen</Template>
  <TotalTime>3324</TotalTime>
  <Words>2264</Words>
  <Application>Microsoft Office PowerPoint</Application>
  <PresentationFormat>Widescreen</PresentationFormat>
  <Paragraphs>273</Paragraphs>
  <Slides>24</Slides>
  <Notes>19</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24</vt:i4>
      </vt:variant>
    </vt:vector>
  </HeadingPairs>
  <TitlesOfParts>
    <vt:vector size="34" baseType="lpstr">
      <vt:lpstr>Arail</vt:lpstr>
      <vt:lpstr>Arial</vt:lpstr>
      <vt:lpstr>Calibri</vt:lpstr>
      <vt:lpstr>Calibri Light</vt:lpstr>
      <vt:lpstr>Geneva</vt:lpstr>
      <vt:lpstr>Wingdings</vt:lpstr>
      <vt:lpstr>HMRC_standard_2015</vt:lpstr>
      <vt:lpstr>HMRC_standard_2015_No logo</vt:lpstr>
      <vt:lpstr>1_HMRC_standard_2015</vt:lpstr>
      <vt:lpstr>HM Gov_4.3</vt:lpstr>
      <vt:lpstr>Działania przygotowawcze Królewskiego Urzędu Podatkowego i Celnego (HMRC) na wypadek braku umowy z UE – rozwiązania na dzień 1</vt:lpstr>
      <vt:lpstr>Deklaracje celne</vt:lpstr>
      <vt:lpstr>Porty typu roll-on/roll-off</vt:lpstr>
      <vt:lpstr>Model typu RoRo – podstawowa zasada</vt:lpstr>
      <vt:lpstr>Import towarów do UK przez porty typu RoRo - dzień 1</vt:lpstr>
      <vt:lpstr>Eksport towarów z UK przez porty typu RoRo – dzień 1</vt:lpstr>
      <vt:lpstr>Podejście na wypadek „braku umowy” </vt:lpstr>
      <vt:lpstr>Przywozowe deklaracje skrócone (deklaracje bezpieczeństwa)</vt:lpstr>
      <vt:lpstr>Odroczenie płatności ceł </vt:lpstr>
      <vt:lpstr>Odroczenie płatności ceł – dzień 1 </vt:lpstr>
      <vt:lpstr>Pośrednicy i uproszczone procedury celne (CFSP) – dzień 1</vt:lpstr>
      <vt:lpstr>Specjalne procedury – dzień 1 </vt:lpstr>
      <vt:lpstr>Przejściowe uproszczone procedury (TSP)</vt:lpstr>
      <vt:lpstr>Przejściowe uproszczone procedury (TSP)</vt:lpstr>
      <vt:lpstr>Taryfa celna</vt:lpstr>
      <vt:lpstr>Tranzyt i konwencja o wspólnej procedurze tranzytowej</vt:lpstr>
      <vt:lpstr>Tranzyt i konwencja o wspólnej procedurze tranzytowej</vt:lpstr>
      <vt:lpstr>Gwarancje tranzytowe – dzień 1 </vt:lpstr>
      <vt:lpstr>VAT – Co się zmienia?   </vt:lpstr>
      <vt:lpstr>Co się zmienia?   </vt:lpstr>
      <vt:lpstr>Co się zmienia?   </vt:lpstr>
      <vt:lpstr>Najważniejsze działania, które muszą podjąć przedsiębiorstwa</vt:lpstr>
      <vt:lpstr>Dalsze wytyczne na wypadek „braku umowy” zostaną opublikowane w najbliższym czasie  </vt:lpstr>
      <vt:lpstr>Dane kontaktowe zespołu HMRC: externalstakeholders.customs@hmrc.gsi.gov.uk    Dziękujemy za uwagę!</vt:lpstr>
    </vt:vector>
  </TitlesOfParts>
  <Manager/>
  <Company>HM Revenue and Customs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 Exit Business Readiness Event</dc:title>
  <dc:subject/>
  <dc:creator>Knight, Daniel (Corp Comms External Affairs)</dc:creator>
  <cp:keywords/>
  <dc:description/>
  <cp:lastModifiedBy>Anna Pietrus</cp:lastModifiedBy>
  <cp:revision>201</cp:revision>
  <dcterms:created xsi:type="dcterms:W3CDTF">2019-01-15T11:16:00Z</dcterms:created>
  <dcterms:modified xsi:type="dcterms:W3CDTF">2019-04-09T06:48:31Z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0x01010001F894A9EE3E444B82DD54CA08A4D470</vt:lpwstr>
  </property>
  <property fmtid="{D5CDD505-2E9C-101B-9397-08002B2CF9AE}" pid="3" name="MSIP_Label_f5210792-6e5f-4945-9946-e33b2c1b77aa_Enabled">
    <vt:lpwstr>True</vt:lpwstr>
  </property>
  <property fmtid="{D5CDD505-2E9C-101B-9397-08002B2CF9AE}" pid="4" name="MSIP_Label_f5210792-6e5f-4945-9946-e33b2c1b77aa_SiteId">
    <vt:lpwstr>21f195bc-13e5-4339-82ea-ef8b8ecdd0a9</vt:lpwstr>
  </property>
  <property fmtid="{D5CDD505-2E9C-101B-9397-08002B2CF9AE}" pid="5" name="MSIP_Label_f5210792-6e5f-4945-9946-e33b2c1b77aa_Owner">
    <vt:lpwstr>cpietra@adient.com</vt:lpwstr>
  </property>
  <property fmtid="{D5CDD505-2E9C-101B-9397-08002B2CF9AE}" pid="6" name="MSIP_Label_f5210792-6e5f-4945-9946-e33b2c1b77aa_SetDate">
    <vt:lpwstr>2019-04-08T07:05:59.0595109Z</vt:lpwstr>
  </property>
  <property fmtid="{D5CDD505-2E9C-101B-9397-08002B2CF9AE}" pid="7" name="MSIP_Label_f5210792-6e5f-4945-9946-e33b2c1b77aa_Name">
    <vt:lpwstr>Internal</vt:lpwstr>
  </property>
  <property fmtid="{D5CDD505-2E9C-101B-9397-08002B2CF9AE}" pid="8" name="MSIP_Label_f5210792-6e5f-4945-9946-e33b2c1b77aa_Application">
    <vt:lpwstr>Microsoft Azure Information Protection</vt:lpwstr>
  </property>
  <property fmtid="{D5CDD505-2E9C-101B-9397-08002B2CF9AE}" pid="9" name="MSIP_Label_f5210792-6e5f-4945-9946-e33b2c1b77aa_Extended_MSFT_Method">
    <vt:lpwstr>Automatic</vt:lpwstr>
  </property>
  <property fmtid="{D5CDD505-2E9C-101B-9397-08002B2CF9AE}" pid="10" name="MSIP_Label_dd77c177-921f-4c67-aad2-9844fb8189cd_Enabled">
    <vt:lpwstr>True</vt:lpwstr>
  </property>
  <property fmtid="{D5CDD505-2E9C-101B-9397-08002B2CF9AE}" pid="11" name="MSIP_Label_dd77c177-921f-4c67-aad2-9844fb8189cd_SiteId">
    <vt:lpwstr>21f195bc-13e5-4339-82ea-ef8b8ecdd0a9</vt:lpwstr>
  </property>
  <property fmtid="{D5CDD505-2E9C-101B-9397-08002B2CF9AE}" pid="12" name="MSIP_Label_dd77c177-921f-4c67-aad2-9844fb8189cd_Owner">
    <vt:lpwstr>cpietra@adient.com</vt:lpwstr>
  </property>
  <property fmtid="{D5CDD505-2E9C-101B-9397-08002B2CF9AE}" pid="13" name="MSIP_Label_dd77c177-921f-4c67-aad2-9844fb8189cd_SetDate">
    <vt:lpwstr>2019-04-08T07:05:59.0595109Z</vt:lpwstr>
  </property>
  <property fmtid="{D5CDD505-2E9C-101B-9397-08002B2CF9AE}" pid="14" name="MSIP_Label_dd77c177-921f-4c67-aad2-9844fb8189cd_Name">
    <vt:lpwstr>Adient INTERNAL</vt:lpwstr>
  </property>
  <property fmtid="{D5CDD505-2E9C-101B-9397-08002B2CF9AE}" pid="15" name="MSIP_Label_dd77c177-921f-4c67-aad2-9844fb8189cd_Application">
    <vt:lpwstr>Microsoft Azure Information Protection</vt:lpwstr>
  </property>
  <property fmtid="{D5CDD505-2E9C-101B-9397-08002B2CF9AE}" pid="16" name="MSIP_Label_dd77c177-921f-4c67-aad2-9844fb8189cd_Parent">
    <vt:lpwstr>f5210792-6e5f-4945-9946-e33b2c1b77aa</vt:lpwstr>
  </property>
  <property fmtid="{D5CDD505-2E9C-101B-9397-08002B2CF9AE}" pid="17" name="MSIP_Label_dd77c177-921f-4c67-aad2-9844fb8189cd_Extended_MSFT_Method">
    <vt:lpwstr>Automatic</vt:lpwstr>
  </property>
  <property fmtid="{D5CDD505-2E9C-101B-9397-08002B2CF9AE}" pid="18" name="Sensitivity">
    <vt:lpwstr>Internal Adient INTERNAL</vt:lpwstr>
  </property>
</Properties>
</file>