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2" r:id="rId8"/>
    <p:sldId id="261" r:id="rId9"/>
    <p:sldId id="25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9" d="100"/>
          <a:sy n="149" d="100"/>
        </p:scale>
        <p:origin x="644" y="-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30.12.2024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30.12.2024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30.12.2024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461780" y="1759029"/>
            <a:ext cx="11268440" cy="375487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pl-PL" sz="4800" b="1" dirty="0">
                <a:solidFill>
                  <a:schemeClr val="bg1"/>
                </a:solidFill>
              </a:rPr>
              <a:t>Prezentacja projektu informatycznego pn.:</a:t>
            </a:r>
          </a:p>
          <a:p>
            <a:r>
              <a:rPr lang="pl-PL" sz="3600" b="1" i="1" dirty="0">
                <a:solidFill>
                  <a:schemeClr val="bg1"/>
                </a:solidFill>
                <a:cs typeface="Calibri"/>
              </a:rPr>
              <a:t>Wsparcie dla powszechnego stosowania elektronicznego </a:t>
            </a:r>
          </a:p>
          <a:p>
            <a:r>
              <a:rPr lang="pl-PL" sz="3600" b="1" i="1" dirty="0">
                <a:solidFill>
                  <a:schemeClr val="bg1"/>
                </a:solidFill>
                <a:cs typeface="Calibri"/>
              </a:rPr>
              <a:t>zarządzania dokumentacją poprzez rozwój i udostępnienie </a:t>
            </a:r>
          </a:p>
          <a:p>
            <a:r>
              <a:rPr lang="pl-PL" sz="3600" b="1" i="1" dirty="0">
                <a:solidFill>
                  <a:schemeClr val="bg1"/>
                </a:solidFill>
                <a:cs typeface="Calibri"/>
              </a:rPr>
              <a:t>nieodpłatnego systemu klasy EZD, udostępnienie chmury SaaS2 EZD RP oraz wdrożenia systemu EZD w administracji publicznej RP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9600" b="1" i="1" dirty="0">
                <a:cs typeface="Times New Roman" pitchFamily="18" charset="0"/>
              </a:rPr>
              <a:t>Wsparcie dla powszechnego stosowania elektronicznego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9600" b="1" i="1" dirty="0">
                <a:cs typeface="Times New Roman" pitchFamily="18" charset="0"/>
              </a:rPr>
              <a:t>zarządzania dokumentacją poprzez rozwój i udostępnienie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9600" b="1" i="1" dirty="0">
                <a:cs typeface="Times New Roman" pitchFamily="18" charset="0"/>
              </a:rPr>
              <a:t>nieodpłatnego systemu klasy EZD, udostępnienie chmury SaaS2 EZD RP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9600" b="1" i="1" dirty="0">
                <a:cs typeface="Times New Roman" pitchFamily="18" charset="0"/>
              </a:rPr>
              <a:t>oraz wdrożenia systemu EZD w administracji publicznej RP</a:t>
            </a:r>
            <a:endParaRPr lang="pl-PL" sz="4900" i="1" dirty="0"/>
          </a:p>
          <a:p>
            <a:pPr marL="0" indent="0">
              <a:spcBef>
                <a:spcPts val="800"/>
              </a:spcBef>
              <a:buNone/>
            </a:pPr>
            <a:endParaRPr lang="pl-PL" sz="4900" i="1" dirty="0"/>
          </a:p>
          <a:p>
            <a:pPr marL="0" indent="0">
              <a:spcBef>
                <a:spcPts val="800"/>
              </a:spcBef>
              <a:buNone/>
            </a:pPr>
            <a:endParaRPr lang="pl-PL" sz="4900" i="1" dirty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dirty="0"/>
              <a:t>Wnioskodawca: </a:t>
            </a:r>
            <a:r>
              <a:rPr lang="pl-PL" sz="6400" b="1" dirty="0"/>
              <a:t>Minister Cyfryzacji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dirty="0"/>
              <a:t>Beneficjent: </a:t>
            </a:r>
            <a:r>
              <a:rPr lang="pl-PL" sz="6400" b="1" dirty="0"/>
              <a:t>Minister Cyfryzacji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dirty="0"/>
              <a:t>Partner: </a:t>
            </a:r>
            <a:r>
              <a:rPr lang="pl-PL" sz="6400" b="1" dirty="0"/>
              <a:t>Naukowa i Akademicka Sieć Komputerowa – Państwowy Instytut Badawczy 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dirty="0"/>
              <a:t>Źródło finansowania: </a:t>
            </a:r>
          </a:p>
          <a:p>
            <a:pPr marL="538163">
              <a:spcBef>
                <a:spcPts val="800"/>
              </a:spcBef>
            </a:pPr>
            <a:r>
              <a:rPr lang="pl-PL" sz="6400" b="1" dirty="0"/>
              <a:t>Krajowy Plan Odbudowy i Zwiększenia Odporności Komponent C: „Transformacja cyfrowa” Inwestycja C2.1.1: „E-usługi publiczne, rozwiązania IT  usprawniające  funkcjonowanie administracji i sektorów gospodarki”</a:t>
            </a:r>
          </a:p>
          <a:p>
            <a:pPr marL="538163">
              <a:spcBef>
                <a:spcPts val="800"/>
              </a:spcBef>
            </a:pPr>
            <a:r>
              <a:rPr lang="pl-PL" sz="6400" b="1" dirty="0"/>
              <a:t>Budżet państwa (VAT) część 27 – Informatyzacja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dirty="0"/>
              <a:t>Całkowity koszt projektu: </a:t>
            </a:r>
            <a:r>
              <a:rPr lang="pl-PL" sz="6400" b="1" dirty="0"/>
              <a:t>228 423 630,00 zł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dirty="0"/>
              <a:t>Planowany okres realizacji projektu: </a:t>
            </a:r>
            <a:r>
              <a:rPr lang="pl-PL" sz="6400" b="1" dirty="0"/>
              <a:t>01.09.2024 – 30.06.2026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>
                <a:ea typeface="Times New Roman" panose="02020603050405020304" pitchFamily="18" charset="0"/>
              </a:rPr>
              <a:t>Cel projektu:</a:t>
            </a:r>
          </a:p>
          <a:p>
            <a:r>
              <a:rPr lang="pl-PL" sz="1600" dirty="0">
                <a:ea typeface="Times New Roman" panose="02020603050405020304" pitchFamily="18" charset="0"/>
              </a:rPr>
              <a:t>Projekt ma na celu m</a:t>
            </a:r>
            <a:r>
              <a:rPr lang="pl-PL" sz="1600" dirty="0"/>
              <a:t>aksymalizację skali wykorzystania systemów klasy EZD w administracji publicznej poprzez zapewnienie wsparcia w procesie wdrożenia systemu do elektronicznego zarządzania dokumentacją (EZD RP/EZD PUW) udostępnianego nieodpłatnie przez NASK-PIB podmiotom realizującym zadania publiczne oraz likwidację bariery technologicznej podmiotów publicznych w postaci ograniczonej zdolności do wdrożenia systemu EZD we własnym środowisku (model on-</a:t>
            </a:r>
            <a:r>
              <a:rPr lang="pl-PL" sz="1600" dirty="0" err="1"/>
              <a:t>premise</a:t>
            </a:r>
            <a:r>
              <a:rPr lang="pl-PL" sz="1600" dirty="0"/>
              <a:t>) poprzez udostępnienie aplikacji EZD RP w środowisku chmurowym dla szerokiego grona użytkowników końcowych.</a:t>
            </a:r>
            <a:endParaRPr lang="pl-PL" sz="1600" dirty="0">
              <a:ea typeface="Times New Roman" panose="02020603050405020304" pitchFamily="18" charset="0"/>
            </a:endParaRPr>
          </a:p>
          <a:p>
            <a:endParaRPr lang="pl-PL" sz="1600" dirty="0">
              <a:ea typeface="Times New Roman" panose="02020603050405020304" pitchFamily="18" charset="0"/>
            </a:endParaRPr>
          </a:p>
          <a:p>
            <a:r>
              <a:rPr lang="pl-PL" sz="1600" b="1" dirty="0">
                <a:ea typeface="Times New Roman" panose="02020603050405020304" pitchFamily="18" charset="0"/>
              </a:rPr>
              <a:t>Cel strategiczny: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ea typeface="Times New Roman" panose="02020603050405020304" pitchFamily="18" charset="0"/>
              </a:rPr>
              <a:t>Program Zintegrowanej Informatyzacji Państwa; cel: 4.2.2. Wzmocnienie dojrzałości organizacyjnej jednostek administracji publicznej oraz usprawnienie zaplecza elektronicznej administracji (back-office).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Strategia na rzecz Odpowiedzialnego Rozwoju do roku 2020 (z perspektywą do 2030 r.); Cel szczegółowy III: Skuteczne państwo i instytucje służące wzrostowi oraz włączeniu społecznemu i gospodarczemu; Obszar: </a:t>
            </a:r>
            <a:r>
              <a:rPr lang="pl-PL" sz="1600" dirty="0" err="1"/>
              <a:t>EPaństwo</a:t>
            </a:r>
            <a:r>
              <a:rPr lang="pl-PL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Krajowy Plan Odbudowy i Zwiększania Odporności - zwiększenie wykorzystania e-usług publicznych; Inwestycja C2.1.1. "E-usługi publiczne, rozwiązania IT usprawniające funkcjonowanie administracji i sektorów gospodarki. </a:t>
            </a:r>
            <a:endParaRPr lang="pl-PL" sz="16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3D86A7-9FA4-A3F0-34C8-C964306CE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>
            <a:extLst>
              <a:ext uri="{FF2B5EF4-FFF2-40B4-BE49-F238E27FC236}">
                <a16:creationId xmlns:a16="http://schemas.microsoft.com/office/drawing/2014/main" id="{0FBBA325-B260-F7E5-127A-A31AF0D30121}"/>
              </a:ext>
            </a:extLst>
          </p:cNvPr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>
            <a:extLst>
              <a:ext uri="{FF2B5EF4-FFF2-40B4-BE49-F238E27FC236}">
                <a16:creationId xmlns:a16="http://schemas.microsoft.com/office/drawing/2014/main" id="{C1614A18-B7B9-ABF4-9981-86E4C9070474}"/>
              </a:ext>
            </a:extLst>
          </p:cNvPr>
          <p:cNvSpPr/>
          <p:nvPr/>
        </p:nvSpPr>
        <p:spPr>
          <a:xfrm>
            <a:off x="832333" y="1314691"/>
            <a:ext cx="94446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>
                <a:ea typeface="Times New Roman" panose="02020603050405020304" pitchFamily="18" charset="0"/>
              </a:rPr>
              <a:t>Wskaźniki projektu:</a:t>
            </a:r>
          </a:p>
          <a:p>
            <a:endParaRPr lang="pl-PL" sz="1600" b="1" dirty="0"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Liczba podmiotów realizujących zadania publiczne, w których zostanie uruchomiony i skonfigurowany system elektronicznego zarządzania dokumentacją, który spełnia wymogi regulacji prawnych i umożliwia wykonywanie czynności biurowych i prowadzenie dokumentacji w formie elektronicznej </a:t>
            </a:r>
            <a:r>
              <a:rPr lang="pl-PL" sz="1600" dirty="0">
                <a:ea typeface="Times New Roman" panose="02020603050405020304" pitchFamily="18" charset="0"/>
              </a:rPr>
              <a:t>Program Zintegrowanej Informatyzacji Państwa (</a:t>
            </a:r>
            <a:r>
              <a:rPr lang="pl-PL" sz="1600" dirty="0"/>
              <a:t>C13bG Digitalizacja zaplecza administracji publicznej) – wartość docelowa 2 000</a:t>
            </a:r>
            <a:r>
              <a:rPr lang="pl-PL" sz="1600" dirty="0">
                <a:ea typeface="Times New Roman" panose="02020603050405020304" pitchFamily="18" charset="0"/>
              </a:rPr>
              <a:t>; </a:t>
            </a:r>
          </a:p>
          <a:p>
            <a:endParaRPr lang="pl-PL" sz="1600" dirty="0"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Liczba udostępnionych usług chmurowych SaaS2 EZD RP umożliwiających obsłużenie ok. 300 tysięcy użytkowników pracujących w podmiotach realizujących zadania publiczne – wartość docelowa 1.</a:t>
            </a:r>
            <a:endParaRPr lang="pl-PL" sz="16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78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482837"/>
            <a:ext cx="10432562" cy="61187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FEAD00A-6FE2-ECE0-8CA3-95F450857F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1098" y="2324646"/>
            <a:ext cx="5449803" cy="427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392</Words>
  <Application>Microsoft Office PowerPoint</Application>
  <PresentationFormat>Panoramiczny</PresentationFormat>
  <Paragraphs>57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Katarzyna Zieniewska</cp:lastModifiedBy>
  <cp:revision>11</cp:revision>
  <dcterms:created xsi:type="dcterms:W3CDTF">2017-01-27T12:50:17Z</dcterms:created>
  <dcterms:modified xsi:type="dcterms:W3CDTF">2024-12-30T11:50:02Z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