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8" r:id="rId1"/>
  </p:sldMasterIdLst>
  <p:notesMasterIdLst>
    <p:notesMasterId r:id="rId25"/>
  </p:notesMasterIdLst>
  <p:sldIdLst>
    <p:sldId id="335" r:id="rId2"/>
    <p:sldId id="404" r:id="rId3"/>
    <p:sldId id="467" r:id="rId4"/>
    <p:sldId id="308" r:id="rId5"/>
    <p:sldId id="434" r:id="rId6"/>
    <p:sldId id="433" r:id="rId7"/>
    <p:sldId id="466" r:id="rId8"/>
    <p:sldId id="468" r:id="rId9"/>
    <p:sldId id="457" r:id="rId10"/>
    <p:sldId id="463" r:id="rId11"/>
    <p:sldId id="429" r:id="rId12"/>
    <p:sldId id="460" r:id="rId13"/>
    <p:sldId id="458" r:id="rId14"/>
    <p:sldId id="435" r:id="rId15"/>
    <p:sldId id="436" r:id="rId16"/>
    <p:sldId id="450" r:id="rId17"/>
    <p:sldId id="437" r:id="rId18"/>
    <p:sldId id="420" r:id="rId19"/>
    <p:sldId id="438" r:id="rId20"/>
    <p:sldId id="439" r:id="rId21"/>
    <p:sldId id="440" r:id="rId22"/>
    <p:sldId id="441" r:id="rId23"/>
    <p:sldId id="332" r:id="rId24"/>
  </p:sldIdLst>
  <p:sldSz cx="10691813" cy="7559675"/>
  <p:notesSz cx="6797675" cy="9926638"/>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381">
          <p15:clr>
            <a:srgbClr val="A4A3A4"/>
          </p15:clr>
        </p15:guide>
        <p15:guide id="2" pos="3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4B97"/>
    <a:srgbClr val="FA8606"/>
    <a:srgbClr val="8B12B6"/>
    <a:srgbClr val="002073"/>
    <a:srgbClr val="007033"/>
    <a:srgbClr val="3C3CB6"/>
    <a:srgbClr val="009242"/>
    <a:srgbClr val="93C67B"/>
    <a:srgbClr val="FFFFFF"/>
    <a:srgbClr val="FDAB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0A15C55-8517-42AA-B614-E9B94910E393}">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 pośredni 2 — Ak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BC89EF96-8CEA-46FF-86C4-4CE0E7609802}" styleName="Styl jasny 3 — Ak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91" autoAdjust="0"/>
    <p:restoredTop sz="86405" autoAdjust="0"/>
  </p:normalViewPr>
  <p:slideViewPr>
    <p:cSldViewPr>
      <p:cViewPr varScale="1">
        <p:scale>
          <a:sx n="55" d="100"/>
          <a:sy n="55" d="100"/>
        </p:scale>
        <p:origin x="1524" y="66"/>
      </p:cViewPr>
      <p:guideLst>
        <p:guide orient="horz" pos="2381"/>
        <p:guide pos="3368"/>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ymbol zastępczy nagłówka 1">
            <a:extLst>
              <a:ext uri="{FF2B5EF4-FFF2-40B4-BE49-F238E27FC236}">
                <a16:creationId xmlns:a16="http://schemas.microsoft.com/office/drawing/2014/main" id="{2BD582C5-ACA9-CC8D-C41D-073980717C3F}"/>
              </a:ext>
            </a:extLst>
          </p:cNvPr>
          <p:cNvSpPr>
            <a:spLocks noGrp="1"/>
          </p:cNvSpPr>
          <p:nvPr>
            <p:ph type="hdr" sz="quarter"/>
          </p:nvPr>
        </p:nvSpPr>
        <p:spPr>
          <a:xfrm>
            <a:off x="0" y="3"/>
            <a:ext cx="2946400" cy="498475"/>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pl-PL"/>
          </a:p>
        </p:txBody>
      </p:sp>
      <p:sp>
        <p:nvSpPr>
          <p:cNvPr id="3" name="Symbol zastępczy daty 2">
            <a:extLst>
              <a:ext uri="{FF2B5EF4-FFF2-40B4-BE49-F238E27FC236}">
                <a16:creationId xmlns:a16="http://schemas.microsoft.com/office/drawing/2014/main" id="{2D93768C-B02D-7F18-9C81-BB43B6580720}"/>
              </a:ext>
            </a:extLst>
          </p:cNvPr>
          <p:cNvSpPr>
            <a:spLocks noGrp="1"/>
          </p:cNvSpPr>
          <p:nvPr>
            <p:ph type="dt" idx="1"/>
          </p:nvPr>
        </p:nvSpPr>
        <p:spPr>
          <a:xfrm>
            <a:off x="3849689" y="3"/>
            <a:ext cx="2946400" cy="498475"/>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F72EB538-6020-4ED0-A450-9F2F49113206}" type="datetimeFigureOut">
              <a:rPr lang="pl-PL"/>
              <a:pPr>
                <a:defRPr/>
              </a:pPr>
              <a:t>2024-11-05</a:t>
            </a:fld>
            <a:endParaRPr lang="pl-PL"/>
          </a:p>
        </p:txBody>
      </p:sp>
      <p:sp>
        <p:nvSpPr>
          <p:cNvPr id="4" name="Symbol zastępczy obrazu slajdu 3">
            <a:extLst>
              <a:ext uri="{FF2B5EF4-FFF2-40B4-BE49-F238E27FC236}">
                <a16:creationId xmlns:a16="http://schemas.microsoft.com/office/drawing/2014/main" id="{4FFC6629-C316-4010-5541-56707C89A5B7}"/>
              </a:ext>
            </a:extLst>
          </p:cNvPr>
          <p:cNvSpPr>
            <a:spLocks noGrp="1" noRot="1" noChangeAspect="1"/>
          </p:cNvSpPr>
          <p:nvPr>
            <p:ph type="sldImg" idx="2"/>
          </p:nvPr>
        </p:nvSpPr>
        <p:spPr>
          <a:xfrm>
            <a:off x="1033463" y="1243013"/>
            <a:ext cx="4730750" cy="3346450"/>
          </a:xfrm>
          <a:prstGeom prst="rect">
            <a:avLst/>
          </a:prstGeom>
          <a:noFill/>
          <a:ln w="12700">
            <a:solidFill>
              <a:prstClr val="black"/>
            </a:solidFill>
          </a:ln>
        </p:spPr>
        <p:txBody>
          <a:bodyPr vert="horz" lIns="91440" tIns="45720" rIns="91440" bIns="45720" rtlCol="0" anchor="ctr"/>
          <a:lstStyle/>
          <a:p>
            <a:pPr lvl="0"/>
            <a:endParaRPr lang="pl-PL" noProof="0"/>
          </a:p>
        </p:txBody>
      </p:sp>
      <p:sp>
        <p:nvSpPr>
          <p:cNvPr id="5" name="Symbol zastępczy notatek 4">
            <a:extLst>
              <a:ext uri="{FF2B5EF4-FFF2-40B4-BE49-F238E27FC236}">
                <a16:creationId xmlns:a16="http://schemas.microsoft.com/office/drawing/2014/main" id="{D0ACA120-1CF5-761A-4E21-402E84E0444C}"/>
              </a:ext>
            </a:extLst>
          </p:cNvPr>
          <p:cNvSpPr>
            <a:spLocks noGrp="1"/>
          </p:cNvSpPr>
          <p:nvPr>
            <p:ph type="body" sz="quarter" idx="3"/>
          </p:nvPr>
        </p:nvSpPr>
        <p:spPr>
          <a:xfrm>
            <a:off x="679451" y="4776790"/>
            <a:ext cx="5438775" cy="3908425"/>
          </a:xfrm>
          <a:prstGeom prst="rect">
            <a:avLst/>
          </a:prstGeom>
        </p:spPr>
        <p:txBody>
          <a:bodyPr vert="horz" lIns="91440" tIns="45720" rIns="91440" bIns="45720" rtlCol="0"/>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p>
        </p:txBody>
      </p:sp>
      <p:sp>
        <p:nvSpPr>
          <p:cNvPr id="6" name="Symbol zastępczy stopki 5">
            <a:extLst>
              <a:ext uri="{FF2B5EF4-FFF2-40B4-BE49-F238E27FC236}">
                <a16:creationId xmlns:a16="http://schemas.microsoft.com/office/drawing/2014/main" id="{2C0CF1FA-2B93-9410-D13E-2E54130A4D09}"/>
              </a:ext>
            </a:extLst>
          </p:cNvPr>
          <p:cNvSpPr>
            <a:spLocks noGrp="1"/>
          </p:cNvSpPr>
          <p:nvPr>
            <p:ph type="ftr" sz="quarter" idx="4"/>
          </p:nvPr>
        </p:nvSpPr>
        <p:spPr>
          <a:xfrm>
            <a:off x="0" y="9428165"/>
            <a:ext cx="2946400" cy="49847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pl-PL"/>
          </a:p>
        </p:txBody>
      </p:sp>
      <p:sp>
        <p:nvSpPr>
          <p:cNvPr id="7" name="Symbol zastępczy numeru slajdu 6">
            <a:extLst>
              <a:ext uri="{FF2B5EF4-FFF2-40B4-BE49-F238E27FC236}">
                <a16:creationId xmlns:a16="http://schemas.microsoft.com/office/drawing/2014/main" id="{BE5D39FE-5CE1-5B3A-B556-F64301F0770C}"/>
              </a:ext>
            </a:extLst>
          </p:cNvPr>
          <p:cNvSpPr>
            <a:spLocks noGrp="1"/>
          </p:cNvSpPr>
          <p:nvPr>
            <p:ph type="sldNum" sz="quarter" idx="5"/>
          </p:nvPr>
        </p:nvSpPr>
        <p:spPr>
          <a:xfrm>
            <a:off x="3849689" y="9428165"/>
            <a:ext cx="2946400" cy="49847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B0F54BB-6727-475F-9FD5-ED33A44F2811}" type="slidenum">
              <a:rPr lang="pl-PL" altLang="pl-PL"/>
              <a:pPr>
                <a:defRPr/>
              </a:pPr>
              <a:t>‹#›</a:t>
            </a:fld>
            <a:endParaRPr lang="pl-PL" altLang="pl-P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ymbol zastępczy obrazu slajdu 1">
            <a:extLst>
              <a:ext uri="{FF2B5EF4-FFF2-40B4-BE49-F238E27FC236}">
                <a16:creationId xmlns:a16="http://schemas.microsoft.com/office/drawing/2014/main" id="{BAEE2547-540A-1C34-FE42-74B7256CA39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Symbol zastępczy notatek 2">
            <a:extLst>
              <a:ext uri="{FF2B5EF4-FFF2-40B4-BE49-F238E27FC236}">
                <a16:creationId xmlns:a16="http://schemas.microsoft.com/office/drawing/2014/main" id="{DDF80B94-0AD1-674B-9CD7-B6303076AB0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sz="1100"/>
          </a:p>
        </p:txBody>
      </p:sp>
      <p:sp>
        <p:nvSpPr>
          <p:cNvPr id="18436" name="Symbol zastępczy numeru slajdu 3">
            <a:extLst>
              <a:ext uri="{FF2B5EF4-FFF2-40B4-BE49-F238E27FC236}">
                <a16:creationId xmlns:a16="http://schemas.microsoft.com/office/drawing/2014/main" id="{B1643D38-FEB1-BF10-7F1F-D0C9BA7904A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3A1AAAA-A27A-45D8-A6BC-60C8906F3B44}" type="slidenum">
              <a:rPr lang="pl-PL" altLang="pl-PL" smtClean="0"/>
              <a:pPr/>
              <a:t>1</a:t>
            </a:fld>
            <a:endParaRPr lang="pl-PL" altLang="pl-PL"/>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10</a:t>
            </a:fld>
            <a:endParaRPr lang="pl-PL" altLang="pl-PL"/>
          </a:p>
        </p:txBody>
      </p:sp>
    </p:spTree>
    <p:extLst>
      <p:ext uri="{BB962C8B-B14F-4D97-AF65-F5344CB8AC3E}">
        <p14:creationId xmlns:p14="http://schemas.microsoft.com/office/powerpoint/2010/main" val="19932577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11</a:t>
            </a:fld>
            <a:endParaRPr lang="pl-PL" altLang="pl-PL"/>
          </a:p>
        </p:txBody>
      </p:sp>
    </p:spTree>
    <p:extLst>
      <p:ext uri="{BB962C8B-B14F-4D97-AF65-F5344CB8AC3E}">
        <p14:creationId xmlns:p14="http://schemas.microsoft.com/office/powerpoint/2010/main" val="6755931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12</a:t>
            </a:fld>
            <a:endParaRPr lang="pl-PL" altLang="pl-PL"/>
          </a:p>
        </p:txBody>
      </p:sp>
    </p:spTree>
    <p:extLst>
      <p:ext uri="{BB962C8B-B14F-4D97-AF65-F5344CB8AC3E}">
        <p14:creationId xmlns:p14="http://schemas.microsoft.com/office/powerpoint/2010/main" val="1282448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13</a:t>
            </a:fld>
            <a:endParaRPr lang="pl-PL" altLang="pl-PL"/>
          </a:p>
        </p:txBody>
      </p:sp>
    </p:spTree>
    <p:extLst>
      <p:ext uri="{BB962C8B-B14F-4D97-AF65-F5344CB8AC3E}">
        <p14:creationId xmlns:p14="http://schemas.microsoft.com/office/powerpoint/2010/main" val="18126712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14</a:t>
            </a:fld>
            <a:endParaRPr lang="pl-PL" altLang="pl-PL"/>
          </a:p>
        </p:txBody>
      </p:sp>
    </p:spTree>
    <p:extLst>
      <p:ext uri="{BB962C8B-B14F-4D97-AF65-F5344CB8AC3E}">
        <p14:creationId xmlns:p14="http://schemas.microsoft.com/office/powerpoint/2010/main" val="3158183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15</a:t>
            </a:fld>
            <a:endParaRPr lang="pl-PL" altLang="pl-PL"/>
          </a:p>
        </p:txBody>
      </p:sp>
    </p:spTree>
    <p:extLst>
      <p:ext uri="{BB962C8B-B14F-4D97-AF65-F5344CB8AC3E}">
        <p14:creationId xmlns:p14="http://schemas.microsoft.com/office/powerpoint/2010/main" val="218616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16</a:t>
            </a:fld>
            <a:endParaRPr lang="pl-PL" altLang="pl-PL"/>
          </a:p>
        </p:txBody>
      </p:sp>
    </p:spTree>
    <p:extLst>
      <p:ext uri="{BB962C8B-B14F-4D97-AF65-F5344CB8AC3E}">
        <p14:creationId xmlns:p14="http://schemas.microsoft.com/office/powerpoint/2010/main" val="33960084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17</a:t>
            </a:fld>
            <a:endParaRPr lang="pl-PL" altLang="pl-PL"/>
          </a:p>
        </p:txBody>
      </p:sp>
    </p:spTree>
    <p:extLst>
      <p:ext uri="{BB962C8B-B14F-4D97-AF65-F5344CB8AC3E}">
        <p14:creationId xmlns:p14="http://schemas.microsoft.com/office/powerpoint/2010/main" val="39940256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pPr>
              <a:defRPr/>
            </a:pPr>
            <a:fld id="{AB0F54BB-6727-475F-9FD5-ED33A44F2811}" type="slidenum">
              <a:rPr lang="pl-PL" altLang="pl-PL" smtClean="0"/>
              <a:pPr>
                <a:defRPr/>
              </a:pPr>
              <a:t>18</a:t>
            </a:fld>
            <a:endParaRPr lang="pl-PL" altLang="pl-PL"/>
          </a:p>
        </p:txBody>
      </p:sp>
    </p:spTree>
    <p:extLst>
      <p:ext uri="{BB962C8B-B14F-4D97-AF65-F5344CB8AC3E}">
        <p14:creationId xmlns:p14="http://schemas.microsoft.com/office/powerpoint/2010/main" val="3471085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19</a:t>
            </a:fld>
            <a:endParaRPr lang="pl-PL" altLang="pl-PL"/>
          </a:p>
        </p:txBody>
      </p:sp>
    </p:spTree>
    <p:extLst>
      <p:ext uri="{BB962C8B-B14F-4D97-AF65-F5344CB8AC3E}">
        <p14:creationId xmlns:p14="http://schemas.microsoft.com/office/powerpoint/2010/main" val="262907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ymbol zastępczy obrazu slajdu 1">
            <a:extLst>
              <a:ext uri="{FF2B5EF4-FFF2-40B4-BE49-F238E27FC236}">
                <a16:creationId xmlns:a16="http://schemas.microsoft.com/office/drawing/2014/main" id="{1CE00E4B-06E8-CA22-6CA9-91412C38A70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Symbol zastępczy notatek 2">
            <a:extLst>
              <a:ext uri="{FF2B5EF4-FFF2-40B4-BE49-F238E27FC236}">
                <a16:creationId xmlns:a16="http://schemas.microsoft.com/office/drawing/2014/main" id="{1CC7A0D8-7360-61B8-B2E9-95D2A879065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dirty="0"/>
          </a:p>
        </p:txBody>
      </p:sp>
      <p:sp>
        <p:nvSpPr>
          <p:cNvPr id="30724" name="Symbol zastępczy numeru slajdu 3">
            <a:extLst>
              <a:ext uri="{FF2B5EF4-FFF2-40B4-BE49-F238E27FC236}">
                <a16:creationId xmlns:a16="http://schemas.microsoft.com/office/drawing/2014/main" id="{C1649422-4C98-AD8A-824F-08C7B1149C5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6AFC5C4-738C-4FDA-9624-25C3EAB4E1FA}" type="slidenum">
              <a:rPr lang="pl-PL" altLang="pl-PL" smtClean="0"/>
              <a:pPr/>
              <a:t>2</a:t>
            </a:fld>
            <a:endParaRPr lang="pl-PL" altLang="pl-PL"/>
          </a:p>
        </p:txBody>
      </p:sp>
    </p:spTree>
    <p:extLst>
      <p:ext uri="{BB962C8B-B14F-4D97-AF65-F5344CB8AC3E}">
        <p14:creationId xmlns:p14="http://schemas.microsoft.com/office/powerpoint/2010/main" val="2588344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20</a:t>
            </a:fld>
            <a:endParaRPr lang="pl-PL" altLang="pl-PL"/>
          </a:p>
        </p:txBody>
      </p:sp>
    </p:spTree>
    <p:extLst>
      <p:ext uri="{BB962C8B-B14F-4D97-AF65-F5344CB8AC3E}">
        <p14:creationId xmlns:p14="http://schemas.microsoft.com/office/powerpoint/2010/main" val="3798616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21</a:t>
            </a:fld>
            <a:endParaRPr lang="pl-PL" altLang="pl-PL"/>
          </a:p>
        </p:txBody>
      </p:sp>
    </p:spTree>
    <p:extLst>
      <p:ext uri="{BB962C8B-B14F-4D97-AF65-F5344CB8AC3E}">
        <p14:creationId xmlns:p14="http://schemas.microsoft.com/office/powerpoint/2010/main" val="20999731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22</a:t>
            </a:fld>
            <a:endParaRPr lang="pl-PL" altLang="pl-PL"/>
          </a:p>
        </p:txBody>
      </p:sp>
    </p:spTree>
    <p:extLst>
      <p:ext uri="{BB962C8B-B14F-4D97-AF65-F5344CB8AC3E}">
        <p14:creationId xmlns:p14="http://schemas.microsoft.com/office/powerpoint/2010/main" val="13308357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ymbol zastępczy obrazu slajdu 1">
            <a:extLst>
              <a:ext uri="{FF2B5EF4-FFF2-40B4-BE49-F238E27FC236}">
                <a16:creationId xmlns:a16="http://schemas.microsoft.com/office/drawing/2014/main" id="{466BD8E8-B3B3-7AB7-A7D9-28512CC4733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Symbol zastępczy notatek 2">
            <a:extLst>
              <a:ext uri="{FF2B5EF4-FFF2-40B4-BE49-F238E27FC236}">
                <a16:creationId xmlns:a16="http://schemas.microsoft.com/office/drawing/2014/main" id="{4ECC5434-4ECC-331F-C4CA-9B68E47CD8F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dirty="0"/>
          </a:p>
        </p:txBody>
      </p:sp>
      <p:sp>
        <p:nvSpPr>
          <p:cNvPr id="75780" name="Symbol zastępczy numeru slajdu 3">
            <a:extLst>
              <a:ext uri="{FF2B5EF4-FFF2-40B4-BE49-F238E27FC236}">
                <a16:creationId xmlns:a16="http://schemas.microsoft.com/office/drawing/2014/main" id="{092FFC74-E949-55C8-0CF9-F6786888A36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6D3F3AB-27F5-4E4A-B72A-414B2435B818}" type="slidenum">
              <a:rPr lang="pl-PL" altLang="pl-PL" smtClean="0"/>
              <a:pPr/>
              <a:t>23</a:t>
            </a:fld>
            <a:endParaRPr lang="pl-PL" altLang="pl-P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ymbol zastępczy obrazu slajdu 1">
            <a:extLst>
              <a:ext uri="{FF2B5EF4-FFF2-40B4-BE49-F238E27FC236}">
                <a16:creationId xmlns:a16="http://schemas.microsoft.com/office/drawing/2014/main" id="{1CE00E4B-06E8-CA22-6CA9-91412C38A70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Symbol zastępczy notatek 2">
            <a:extLst>
              <a:ext uri="{FF2B5EF4-FFF2-40B4-BE49-F238E27FC236}">
                <a16:creationId xmlns:a16="http://schemas.microsoft.com/office/drawing/2014/main" id="{1CC7A0D8-7360-61B8-B2E9-95D2A879065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dirty="0"/>
          </a:p>
        </p:txBody>
      </p:sp>
      <p:sp>
        <p:nvSpPr>
          <p:cNvPr id="30724" name="Symbol zastępczy numeru slajdu 3">
            <a:extLst>
              <a:ext uri="{FF2B5EF4-FFF2-40B4-BE49-F238E27FC236}">
                <a16:creationId xmlns:a16="http://schemas.microsoft.com/office/drawing/2014/main" id="{C1649422-4C98-AD8A-824F-08C7B1149C5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6AFC5C4-738C-4FDA-9624-25C3EAB4E1FA}" type="slidenum">
              <a:rPr lang="pl-PL" altLang="pl-PL" smtClean="0"/>
              <a:pPr/>
              <a:t>3</a:t>
            </a:fld>
            <a:endParaRPr lang="pl-PL" altLang="pl-PL"/>
          </a:p>
        </p:txBody>
      </p:sp>
    </p:spTree>
    <p:extLst>
      <p:ext uri="{BB962C8B-B14F-4D97-AF65-F5344CB8AC3E}">
        <p14:creationId xmlns:p14="http://schemas.microsoft.com/office/powerpoint/2010/main" val="4177668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ymbol zastępczy obrazu slajdu 1">
            <a:extLst>
              <a:ext uri="{FF2B5EF4-FFF2-40B4-BE49-F238E27FC236}">
                <a16:creationId xmlns:a16="http://schemas.microsoft.com/office/drawing/2014/main" id="{1CE00E4B-06E8-CA22-6CA9-91412C38A70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Symbol zastępczy notatek 2">
            <a:extLst>
              <a:ext uri="{FF2B5EF4-FFF2-40B4-BE49-F238E27FC236}">
                <a16:creationId xmlns:a16="http://schemas.microsoft.com/office/drawing/2014/main" id="{1CC7A0D8-7360-61B8-B2E9-95D2A879065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dirty="0"/>
          </a:p>
        </p:txBody>
      </p:sp>
      <p:sp>
        <p:nvSpPr>
          <p:cNvPr id="30724" name="Symbol zastępczy numeru slajdu 3">
            <a:extLst>
              <a:ext uri="{FF2B5EF4-FFF2-40B4-BE49-F238E27FC236}">
                <a16:creationId xmlns:a16="http://schemas.microsoft.com/office/drawing/2014/main" id="{C1649422-4C98-AD8A-824F-08C7B1149C5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6AFC5C4-738C-4FDA-9624-25C3EAB4E1FA}" type="slidenum">
              <a:rPr lang="pl-PL" altLang="pl-PL" smtClean="0"/>
              <a:pPr/>
              <a:t>4</a:t>
            </a:fld>
            <a:endParaRPr lang="pl-PL" altLang="pl-P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5</a:t>
            </a:fld>
            <a:endParaRPr lang="pl-PL" altLang="pl-PL"/>
          </a:p>
        </p:txBody>
      </p:sp>
    </p:spTree>
    <p:extLst>
      <p:ext uri="{BB962C8B-B14F-4D97-AF65-F5344CB8AC3E}">
        <p14:creationId xmlns:p14="http://schemas.microsoft.com/office/powerpoint/2010/main" val="1620144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6</a:t>
            </a:fld>
            <a:endParaRPr lang="pl-PL" altLang="pl-PL"/>
          </a:p>
        </p:txBody>
      </p:sp>
    </p:spTree>
    <p:extLst>
      <p:ext uri="{BB962C8B-B14F-4D97-AF65-F5344CB8AC3E}">
        <p14:creationId xmlns:p14="http://schemas.microsoft.com/office/powerpoint/2010/main" val="2542757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7</a:t>
            </a:fld>
            <a:endParaRPr lang="pl-PL" altLang="pl-PL"/>
          </a:p>
        </p:txBody>
      </p:sp>
    </p:spTree>
    <p:extLst>
      <p:ext uri="{BB962C8B-B14F-4D97-AF65-F5344CB8AC3E}">
        <p14:creationId xmlns:p14="http://schemas.microsoft.com/office/powerpoint/2010/main" val="36664430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AB0F54BB-6727-475F-9FD5-ED33A44F2811}" type="slidenum">
              <a:rPr kumimoji="0" lang="pl-PL" altLang="pl-P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pl-PL" altLang="pl-PL"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44711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pPr>
              <a:defRPr/>
            </a:pPr>
            <a:fld id="{AB0F54BB-6727-475F-9FD5-ED33A44F2811}" type="slidenum">
              <a:rPr lang="pl-PL" altLang="pl-PL" smtClean="0"/>
              <a:pPr>
                <a:defRPr/>
              </a:pPr>
              <a:t>9</a:t>
            </a:fld>
            <a:endParaRPr lang="pl-PL" altLang="pl-PL"/>
          </a:p>
        </p:txBody>
      </p:sp>
    </p:spTree>
    <p:extLst>
      <p:ext uri="{BB962C8B-B14F-4D97-AF65-F5344CB8AC3E}">
        <p14:creationId xmlns:p14="http://schemas.microsoft.com/office/powerpoint/2010/main" val="432652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image" Target="../media/image4.png"/><Relationship Id="rId16"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8.png"/><Relationship Id="rId16"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długi tytuł)">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B2730D38-E5A9-7471-3D54-D6038BF6D7C7}"/>
              </a:ext>
            </a:extLst>
          </p:cNvPr>
          <p:cNvSpPr/>
          <p:nvPr userDrawn="1"/>
        </p:nvSpPr>
        <p:spPr>
          <a:xfrm>
            <a:off x="1027113" y="1973263"/>
            <a:ext cx="8639175" cy="4327525"/>
          </a:xfrm>
          <a:prstGeom prst="rect">
            <a:avLst/>
          </a:prstGeom>
          <a:solidFill>
            <a:srgbClr val="BDBD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5" name="Prostokąt 4">
            <a:extLst>
              <a:ext uri="{FF2B5EF4-FFF2-40B4-BE49-F238E27FC236}">
                <a16:creationId xmlns:a16="http://schemas.microsoft.com/office/drawing/2014/main" id="{77D55CA3-7F74-5CB7-CE0D-4EE6B5B4DDBB}"/>
              </a:ext>
            </a:extLst>
          </p:cNvPr>
          <p:cNvSpPr/>
          <p:nvPr userDrawn="1"/>
        </p:nvSpPr>
        <p:spPr>
          <a:xfrm>
            <a:off x="0" y="0"/>
            <a:ext cx="4986338" cy="26939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pic>
        <p:nvPicPr>
          <p:cNvPr id="6" name="Obraz 10" descr="Obraz zawierający tekst&#10;&#10;Opis wygenerowany automatycznie">
            <a:extLst>
              <a:ext uri="{FF2B5EF4-FFF2-40B4-BE49-F238E27FC236}">
                <a16:creationId xmlns:a16="http://schemas.microsoft.com/office/drawing/2014/main" id="{006C04D2-107A-BCE9-C207-DB50E5B4CCB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27113" y="1973263"/>
            <a:ext cx="3959225" cy="720725"/>
          </a:xfrm>
          <a:prstGeom prst="rect">
            <a:avLst/>
          </a:prstGeom>
          <a:solidFill>
            <a:srgbClr val="3E3EBC"/>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 name="Obraz 12">
            <a:extLst>
              <a:ext uri="{FF2B5EF4-FFF2-40B4-BE49-F238E27FC236}">
                <a16:creationId xmlns:a16="http://schemas.microsoft.com/office/drawing/2014/main" id="{970A86B6-99C4-5470-920D-CE74DB0595D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96900" y="539750"/>
            <a:ext cx="1081088"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az 13">
            <a:extLst>
              <a:ext uri="{FF2B5EF4-FFF2-40B4-BE49-F238E27FC236}">
                <a16:creationId xmlns:a16="http://schemas.microsoft.com/office/drawing/2014/main" id="{977419B7-7FF6-E590-F5D9-3364AF12E50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105025" y="539750"/>
            <a:ext cx="1081088"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az 14">
            <a:extLst>
              <a:ext uri="{FF2B5EF4-FFF2-40B4-BE49-F238E27FC236}">
                <a16:creationId xmlns:a16="http://schemas.microsoft.com/office/drawing/2014/main" id="{AB949CE0-C342-20F2-6EE5-F75136DEBB97}"/>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614738" y="539750"/>
            <a:ext cx="107950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az 15">
            <a:extLst>
              <a:ext uri="{FF2B5EF4-FFF2-40B4-BE49-F238E27FC236}">
                <a16:creationId xmlns:a16="http://schemas.microsoft.com/office/drawing/2014/main" id="{C00CCD4E-465C-9EC5-39E6-478597F131E9}"/>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92163" y="6370638"/>
            <a:ext cx="1620837"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az 16">
            <a:extLst>
              <a:ext uri="{FF2B5EF4-FFF2-40B4-BE49-F238E27FC236}">
                <a16:creationId xmlns:a16="http://schemas.microsoft.com/office/drawing/2014/main" id="{B460CF82-7A62-361F-0E2F-3A88B69147EA}"/>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7272338" y="6370638"/>
            <a:ext cx="2633662"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az 17">
            <a:extLst>
              <a:ext uri="{FF2B5EF4-FFF2-40B4-BE49-F238E27FC236}">
                <a16:creationId xmlns:a16="http://schemas.microsoft.com/office/drawing/2014/main" id="{E59F1ED2-80D3-A4AB-30CC-717E9020540C}"/>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722688" y="6370638"/>
            <a:ext cx="2239962"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385877" y="3059113"/>
            <a:ext cx="7920115" cy="1107677"/>
          </a:xfrm>
        </p:spPr>
        <p:txBody>
          <a:bodyPr>
            <a:normAutofit/>
          </a:bodyPr>
          <a:lstStyle>
            <a:lvl1pPr algn="l">
              <a:lnSpc>
                <a:spcPts val="4000"/>
              </a:lnSpc>
              <a:defRPr sz="3200"/>
            </a:lvl1pPr>
          </a:lstStyle>
          <a:p>
            <a:r>
              <a:rPr lang="pl-PL"/>
              <a:t>Kliknij, aby edytować styl</a:t>
            </a:r>
            <a:endParaRPr lang="en-US" dirty="0"/>
          </a:p>
        </p:txBody>
      </p:sp>
      <p:sp>
        <p:nvSpPr>
          <p:cNvPr id="3" name="Subtitle 2"/>
          <p:cNvSpPr>
            <a:spLocks noGrp="1"/>
          </p:cNvSpPr>
          <p:nvPr>
            <p:ph type="subTitle" idx="1"/>
          </p:nvPr>
        </p:nvSpPr>
        <p:spPr>
          <a:xfrm>
            <a:off x="1385888" y="4861794"/>
            <a:ext cx="7920037" cy="1080000"/>
          </a:xfrm>
        </p:spPr>
        <p:txBody>
          <a:bodyPr>
            <a:normAutofit/>
          </a:bodyPr>
          <a:lstStyle>
            <a:lvl1pPr marL="0" indent="0" algn="l">
              <a:lnSpc>
                <a:spcPts val="3500"/>
              </a:lnSpc>
              <a:buNone/>
              <a:defRPr sz="2800" b="1">
                <a:solidFill>
                  <a:schemeClr val="tx2"/>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pl-PL"/>
              <a:t>Kliknij, aby edytować styl wzorca podtytułu</a:t>
            </a:r>
            <a:endParaRPr lang="en-US" dirty="0"/>
          </a:p>
        </p:txBody>
      </p:sp>
      <p:sp>
        <p:nvSpPr>
          <p:cNvPr id="13" name="Date Placeholder 3">
            <a:extLst>
              <a:ext uri="{FF2B5EF4-FFF2-40B4-BE49-F238E27FC236}">
                <a16:creationId xmlns:a16="http://schemas.microsoft.com/office/drawing/2014/main" id="{6E19FAB3-F003-8736-E7CD-E490AA03D7BF}"/>
              </a:ext>
            </a:extLst>
          </p:cNvPr>
          <p:cNvSpPr>
            <a:spLocks noGrp="1"/>
          </p:cNvSpPr>
          <p:nvPr>
            <p:ph type="dt" sz="half" idx="10"/>
          </p:nvPr>
        </p:nvSpPr>
        <p:spPr>
          <a:xfrm>
            <a:off x="7866063" y="539750"/>
            <a:ext cx="1798637" cy="349250"/>
          </a:xfrm>
          <a:prstGeom prst="rect">
            <a:avLst/>
          </a:prstGeom>
        </p:spPr>
        <p:txBody>
          <a:bodyPr lIns="0" tIns="0" rIns="0" bIns="0"/>
          <a:lstStyle>
            <a:lvl1pPr algn="r" eaLnBrk="1" fontAlgn="auto" hangingPunct="1">
              <a:lnSpc>
                <a:spcPts val="1800"/>
              </a:lnSpc>
              <a:spcBef>
                <a:spcPts val="0"/>
              </a:spcBef>
              <a:spcAft>
                <a:spcPts val="0"/>
              </a:spcAft>
              <a:defRPr sz="1400">
                <a:solidFill>
                  <a:schemeClr val="tx2"/>
                </a:solidFill>
                <a:latin typeface="Open Sans" pitchFamily="2" charset="0"/>
                <a:ea typeface="Open Sans" pitchFamily="2" charset="0"/>
                <a:cs typeface="Open Sans" pitchFamily="2" charset="0"/>
              </a:defRPr>
            </a:lvl1pPr>
          </a:lstStyle>
          <a:p>
            <a:pPr>
              <a:defRPr/>
            </a:pPr>
            <a:fld id="{8A6B2964-CF72-417C-92A5-962D14C2EA66}" type="datetime1">
              <a:rPr lang="pl-PL"/>
              <a:pPr>
                <a:defRPr/>
              </a:pPr>
              <a:t>2024-11-05</a:t>
            </a:fld>
            <a:endParaRPr lang="pl-PL" dirty="0"/>
          </a:p>
        </p:txBody>
      </p:sp>
    </p:spTree>
    <p:extLst>
      <p:ext uri="{BB962C8B-B14F-4D97-AF65-F5344CB8AC3E}">
        <p14:creationId xmlns:p14="http://schemas.microsoft.com/office/powerpoint/2010/main" val="327594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Slajd - tytuł + 2 elementy zawartości z paskiem">
    <p:spTree>
      <p:nvGrpSpPr>
        <p:cNvPr id="1" name=""/>
        <p:cNvGrpSpPr/>
        <p:nvPr/>
      </p:nvGrpSpPr>
      <p:grpSpPr>
        <a:xfrm>
          <a:off x="0" y="0"/>
          <a:ext cx="0" cy="0"/>
          <a:chOff x="0" y="0"/>
          <a:chExt cx="0" cy="0"/>
        </a:xfrm>
      </p:grpSpPr>
      <p:sp>
        <p:nvSpPr>
          <p:cNvPr id="5" name="Prostokąt 4">
            <a:extLst>
              <a:ext uri="{FF2B5EF4-FFF2-40B4-BE49-F238E27FC236}">
                <a16:creationId xmlns:a16="http://schemas.microsoft.com/office/drawing/2014/main" id="{6E2C80A2-9629-695F-723F-E8BE4BCD0B54}"/>
              </a:ext>
            </a:extLst>
          </p:cNvPr>
          <p:cNvSpPr/>
          <p:nvPr userDrawn="1"/>
        </p:nvSpPr>
        <p:spPr>
          <a:xfrm>
            <a:off x="1025525" y="0"/>
            <a:ext cx="1079500" cy="179388"/>
          </a:xfrm>
          <a:prstGeom prst="rect">
            <a:avLst/>
          </a:prstGeom>
          <a:solidFill>
            <a:srgbClr val="3E3EBC"/>
          </a:solidFill>
          <a:ln>
            <a:solidFill>
              <a:srgbClr val="3E3EB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6" name="Prostokąt 5">
            <a:extLst>
              <a:ext uri="{FF2B5EF4-FFF2-40B4-BE49-F238E27FC236}">
                <a16:creationId xmlns:a16="http://schemas.microsoft.com/office/drawing/2014/main" id="{FA8C071A-B719-ECA3-A9BC-3D1C1DFCAD4B}"/>
              </a:ext>
            </a:extLst>
          </p:cNvPr>
          <p:cNvSpPr/>
          <p:nvPr userDrawn="1"/>
        </p:nvSpPr>
        <p:spPr>
          <a:xfrm>
            <a:off x="2105025" y="0"/>
            <a:ext cx="7559675" cy="179388"/>
          </a:xfrm>
          <a:prstGeom prst="rect">
            <a:avLst/>
          </a:prstGeom>
          <a:solidFill>
            <a:srgbClr val="554B97"/>
          </a:solidFill>
          <a:ln>
            <a:solidFill>
              <a:srgbClr val="554B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7" name="Prostokąt 6">
            <a:extLst>
              <a:ext uri="{FF2B5EF4-FFF2-40B4-BE49-F238E27FC236}">
                <a16:creationId xmlns:a16="http://schemas.microsoft.com/office/drawing/2014/main" id="{5BE31E0A-2CB3-78E2-8774-31A64E5F053E}"/>
              </a:ext>
            </a:extLst>
          </p:cNvPr>
          <p:cNvSpPr/>
          <p:nvPr userDrawn="1"/>
        </p:nvSpPr>
        <p:spPr>
          <a:xfrm>
            <a:off x="8585200" y="7380288"/>
            <a:ext cx="1079500" cy="179387"/>
          </a:xfrm>
          <a:prstGeom prst="rect">
            <a:avLst/>
          </a:prstGeom>
          <a:solidFill>
            <a:srgbClr val="BDBDE9"/>
          </a:solidFill>
          <a:ln>
            <a:solidFill>
              <a:srgbClr val="BDBDE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025906" y="1979837"/>
            <a:ext cx="4140000" cy="4680018"/>
          </a:xfrm>
        </p:spPr>
        <p:txBody>
          <a:bodyPr/>
          <a:lstStyle/>
          <a:p>
            <a:pPr lvl="0"/>
            <a:r>
              <a:rPr lang="pl-PL" dirty="0"/>
              <a:t>Kliknij, aby edytować style wzorca tekstu</a:t>
            </a:r>
          </a:p>
          <a:p>
            <a:pPr lvl="1"/>
            <a:r>
              <a:rPr lang="pl-PL" dirty="0"/>
              <a:t>Drugi poziom</a:t>
            </a:r>
          </a:p>
          <a:p>
            <a:pPr lvl="2"/>
            <a:r>
              <a:rPr lang="pl-PL" dirty="0"/>
              <a:t>Trzeci poziom</a:t>
            </a:r>
          </a:p>
        </p:txBody>
      </p:sp>
      <p:sp>
        <p:nvSpPr>
          <p:cNvPr id="4" name="Content Placeholder 3"/>
          <p:cNvSpPr>
            <a:spLocks noGrp="1"/>
          </p:cNvSpPr>
          <p:nvPr>
            <p:ph sz="half" idx="2"/>
          </p:nvPr>
        </p:nvSpPr>
        <p:spPr>
          <a:xfrm>
            <a:off x="5525906" y="1979613"/>
            <a:ext cx="4140000" cy="4680226"/>
          </a:xfrm>
        </p:spPr>
        <p:txBody>
          <a:bodyPr/>
          <a:lstStyle/>
          <a:p>
            <a:pPr lvl="0"/>
            <a:r>
              <a:rPr lang="pl-PL"/>
              <a:t>Kliknij, aby edytować style wzorca tekstu</a:t>
            </a:r>
          </a:p>
          <a:p>
            <a:pPr lvl="1"/>
            <a:r>
              <a:rPr lang="pl-PL"/>
              <a:t>Drugi poziom</a:t>
            </a:r>
          </a:p>
          <a:p>
            <a:pPr lvl="2"/>
            <a:r>
              <a:rPr lang="pl-PL"/>
              <a:t>Trzeci poziom</a:t>
            </a:r>
          </a:p>
        </p:txBody>
      </p:sp>
      <p:sp>
        <p:nvSpPr>
          <p:cNvPr id="8" name="Symbol zastępczy numeru slajdu 4">
            <a:extLst>
              <a:ext uri="{FF2B5EF4-FFF2-40B4-BE49-F238E27FC236}">
                <a16:creationId xmlns:a16="http://schemas.microsoft.com/office/drawing/2014/main" id="{4FC1BAB0-3474-D04B-02ED-E2A0408D4232}"/>
              </a:ext>
            </a:extLst>
          </p:cNvPr>
          <p:cNvSpPr>
            <a:spLocks noGrp="1"/>
          </p:cNvSpPr>
          <p:nvPr>
            <p:ph type="sldNum" sz="quarter" idx="10"/>
          </p:nvPr>
        </p:nvSpPr>
        <p:spPr/>
        <p:txBody>
          <a:bodyPr/>
          <a:lstStyle>
            <a:lvl1pPr>
              <a:defRPr/>
            </a:lvl1pPr>
          </a:lstStyle>
          <a:p>
            <a:pPr>
              <a:defRPr/>
            </a:pPr>
            <a:fld id="{A81AACD4-1935-4594-B09B-D604099FBDC6}" type="slidenum">
              <a:rPr lang="pl-PL" altLang="pl-PL"/>
              <a:pPr>
                <a:defRPr/>
              </a:pPr>
              <a:t>‹#›</a:t>
            </a:fld>
            <a:endParaRPr lang="pl-PL" altLang="pl-PL"/>
          </a:p>
        </p:txBody>
      </p:sp>
    </p:spTree>
    <p:extLst>
      <p:ext uri="{BB962C8B-B14F-4D97-AF65-F5344CB8AC3E}">
        <p14:creationId xmlns:p14="http://schemas.microsoft.com/office/powerpoint/2010/main" val="2497904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ajd - tytuł + zdjęcie + zawartość z paskiem">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B2EE699A-F706-7E17-10A2-58E398FBC02C}"/>
              </a:ext>
            </a:extLst>
          </p:cNvPr>
          <p:cNvSpPr/>
          <p:nvPr userDrawn="1"/>
        </p:nvSpPr>
        <p:spPr>
          <a:xfrm>
            <a:off x="1025525" y="0"/>
            <a:ext cx="1079500" cy="179388"/>
          </a:xfrm>
          <a:prstGeom prst="rect">
            <a:avLst/>
          </a:prstGeom>
          <a:solidFill>
            <a:srgbClr val="3E3EBC"/>
          </a:solidFill>
          <a:ln>
            <a:solidFill>
              <a:srgbClr val="3E3EB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5" name="Prostokąt 4">
            <a:extLst>
              <a:ext uri="{FF2B5EF4-FFF2-40B4-BE49-F238E27FC236}">
                <a16:creationId xmlns:a16="http://schemas.microsoft.com/office/drawing/2014/main" id="{98DD9EDF-CB7F-FF5C-25AA-FC99C843CABB}"/>
              </a:ext>
            </a:extLst>
          </p:cNvPr>
          <p:cNvSpPr/>
          <p:nvPr userDrawn="1"/>
        </p:nvSpPr>
        <p:spPr>
          <a:xfrm>
            <a:off x="2105025" y="0"/>
            <a:ext cx="7559675" cy="179388"/>
          </a:xfrm>
          <a:prstGeom prst="rect">
            <a:avLst/>
          </a:prstGeom>
          <a:solidFill>
            <a:srgbClr val="554B97"/>
          </a:solidFill>
          <a:ln>
            <a:solidFill>
              <a:srgbClr val="554B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6" name="Prostokąt 5">
            <a:extLst>
              <a:ext uri="{FF2B5EF4-FFF2-40B4-BE49-F238E27FC236}">
                <a16:creationId xmlns:a16="http://schemas.microsoft.com/office/drawing/2014/main" id="{4AB7ECF7-5F2A-8E43-E254-7C13376942FB}"/>
              </a:ext>
            </a:extLst>
          </p:cNvPr>
          <p:cNvSpPr/>
          <p:nvPr userDrawn="1"/>
        </p:nvSpPr>
        <p:spPr>
          <a:xfrm>
            <a:off x="8585200" y="7380288"/>
            <a:ext cx="1079500" cy="179387"/>
          </a:xfrm>
          <a:prstGeom prst="rect">
            <a:avLst/>
          </a:prstGeom>
          <a:solidFill>
            <a:srgbClr val="BDBDE9"/>
          </a:solidFill>
          <a:ln>
            <a:solidFill>
              <a:srgbClr val="BDBDE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2" name="Title 1"/>
          <p:cNvSpPr>
            <a:spLocks noGrp="1"/>
          </p:cNvSpPr>
          <p:nvPr>
            <p:ph type="title"/>
          </p:nvPr>
        </p:nvSpPr>
        <p:spPr>
          <a:xfrm>
            <a:off x="5345906" y="899836"/>
            <a:ext cx="4320000" cy="1080001"/>
          </a:xfrm>
        </p:spPr>
        <p:txBody>
          <a:bodyPr/>
          <a:lstStyle/>
          <a:p>
            <a:r>
              <a:rPr lang="pl-PL"/>
              <a:t>Kliknij, aby edytować styl</a:t>
            </a:r>
            <a:endParaRPr lang="en-US" dirty="0"/>
          </a:p>
        </p:txBody>
      </p:sp>
      <p:sp>
        <p:nvSpPr>
          <p:cNvPr id="3" name="Content Placeholder 2"/>
          <p:cNvSpPr>
            <a:spLocks noGrp="1"/>
          </p:cNvSpPr>
          <p:nvPr>
            <p:ph sz="half" idx="1"/>
          </p:nvPr>
        </p:nvSpPr>
        <p:spPr>
          <a:xfrm>
            <a:off x="5345906" y="1979837"/>
            <a:ext cx="4320382" cy="4680002"/>
          </a:xfrm>
        </p:spPr>
        <p:txBody>
          <a:bodyPr/>
          <a:lstStyle/>
          <a:p>
            <a:pPr lvl="0"/>
            <a:r>
              <a:rPr lang="pl-PL"/>
              <a:t>Kliknij, aby edytować style wzorca tekstu</a:t>
            </a:r>
          </a:p>
          <a:p>
            <a:pPr lvl="1"/>
            <a:r>
              <a:rPr lang="pl-PL"/>
              <a:t>Drugi poziom</a:t>
            </a:r>
          </a:p>
          <a:p>
            <a:pPr lvl="2"/>
            <a:r>
              <a:rPr lang="pl-PL"/>
              <a:t>Trzeci poziom</a:t>
            </a:r>
          </a:p>
        </p:txBody>
      </p:sp>
      <p:sp>
        <p:nvSpPr>
          <p:cNvPr id="7" name="Symbol zastępczy obrazu 6"/>
          <p:cNvSpPr>
            <a:spLocks noGrp="1"/>
          </p:cNvSpPr>
          <p:nvPr>
            <p:ph type="pic" sz="quarter" idx="11"/>
          </p:nvPr>
        </p:nvSpPr>
        <p:spPr>
          <a:xfrm>
            <a:off x="0" y="900113"/>
            <a:ext cx="4986338" cy="5759726"/>
          </a:xfrm>
          <a:solidFill>
            <a:schemeClr val="bg1">
              <a:lumMod val="95000"/>
            </a:schemeClr>
          </a:solidFill>
        </p:spPr>
        <p:txBody>
          <a:bodyPr rtlCol="0" anchor="ctr">
            <a:normAutofit/>
          </a:bodyPr>
          <a:lstStyle>
            <a:lvl1pPr algn="ctr">
              <a:buFont typeface="Arial" panose="020B0604020202020204" pitchFamily="34" charset="0"/>
              <a:buNone/>
              <a:defRPr sz="1000"/>
            </a:lvl1pPr>
          </a:lstStyle>
          <a:p>
            <a:pPr lvl="0"/>
            <a:r>
              <a:rPr lang="pl-PL" noProof="0"/>
              <a:t>Kliknij ikonę, aby dodać obraz</a:t>
            </a:r>
            <a:endParaRPr lang="pl-PL" noProof="0" dirty="0"/>
          </a:p>
        </p:txBody>
      </p:sp>
      <p:sp>
        <p:nvSpPr>
          <p:cNvPr id="8" name="Symbol zastępczy numeru slajdu 4">
            <a:extLst>
              <a:ext uri="{FF2B5EF4-FFF2-40B4-BE49-F238E27FC236}">
                <a16:creationId xmlns:a16="http://schemas.microsoft.com/office/drawing/2014/main" id="{4C2649F0-26E5-6853-C3EE-9A371F7CA926}"/>
              </a:ext>
            </a:extLst>
          </p:cNvPr>
          <p:cNvSpPr>
            <a:spLocks noGrp="1"/>
          </p:cNvSpPr>
          <p:nvPr>
            <p:ph type="sldNum" sz="quarter" idx="12"/>
          </p:nvPr>
        </p:nvSpPr>
        <p:spPr/>
        <p:txBody>
          <a:bodyPr/>
          <a:lstStyle>
            <a:lvl1pPr>
              <a:defRPr/>
            </a:lvl1pPr>
          </a:lstStyle>
          <a:p>
            <a:pPr>
              <a:defRPr/>
            </a:pPr>
            <a:fld id="{804DC56F-5EC6-4779-B8AE-9F497CE56919}" type="slidenum">
              <a:rPr lang="pl-PL" altLang="pl-PL"/>
              <a:pPr>
                <a:defRPr/>
              </a:pPr>
              <a:t>‹#›</a:t>
            </a:fld>
            <a:endParaRPr lang="pl-PL" altLang="pl-PL"/>
          </a:p>
        </p:txBody>
      </p:sp>
    </p:spTree>
    <p:extLst>
      <p:ext uri="{BB962C8B-B14F-4D97-AF65-F5344CB8AC3E}">
        <p14:creationId xmlns:p14="http://schemas.microsoft.com/office/powerpoint/2010/main" val="24069874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reserve="1">
  <p:cSld name="1_Slajd - tytuł + zawartość bez paska">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E3E37C2E-F500-C5C4-5C95-EF85C157471A}"/>
              </a:ext>
            </a:extLst>
          </p:cNvPr>
          <p:cNvSpPr/>
          <p:nvPr userDrawn="1"/>
        </p:nvSpPr>
        <p:spPr>
          <a:xfrm>
            <a:off x="8585200" y="7380288"/>
            <a:ext cx="1081088" cy="1793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5" name="Prostokąt 4">
            <a:extLst>
              <a:ext uri="{FF2B5EF4-FFF2-40B4-BE49-F238E27FC236}">
                <a16:creationId xmlns:a16="http://schemas.microsoft.com/office/drawing/2014/main" id="{51F0E33A-13B1-E7B3-25B6-AB01A5D4489E}"/>
              </a:ext>
            </a:extLst>
          </p:cNvPr>
          <p:cNvSpPr/>
          <p:nvPr userDrawn="1"/>
        </p:nvSpPr>
        <p:spPr>
          <a:xfrm>
            <a:off x="8585200" y="7380288"/>
            <a:ext cx="1079500" cy="179387"/>
          </a:xfrm>
          <a:prstGeom prst="rect">
            <a:avLst/>
          </a:prstGeom>
          <a:solidFill>
            <a:srgbClr val="BDBDE9"/>
          </a:solidFill>
          <a:ln>
            <a:solidFill>
              <a:srgbClr val="BDBDE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p:txBody>
      </p:sp>
      <p:sp>
        <p:nvSpPr>
          <p:cNvPr id="6" name="Symbol zastępczy numeru slajdu 4">
            <a:extLst>
              <a:ext uri="{FF2B5EF4-FFF2-40B4-BE49-F238E27FC236}">
                <a16:creationId xmlns:a16="http://schemas.microsoft.com/office/drawing/2014/main" id="{0BE43D26-630A-3E41-1D96-9E719EE2F26B}"/>
              </a:ext>
            </a:extLst>
          </p:cNvPr>
          <p:cNvSpPr>
            <a:spLocks noGrp="1"/>
          </p:cNvSpPr>
          <p:nvPr>
            <p:ph type="sldNum" sz="quarter" idx="10"/>
          </p:nvPr>
        </p:nvSpPr>
        <p:spPr/>
        <p:txBody>
          <a:bodyPr/>
          <a:lstStyle>
            <a:lvl1pPr>
              <a:defRPr/>
            </a:lvl1pPr>
          </a:lstStyle>
          <a:p>
            <a:pPr>
              <a:defRPr/>
            </a:pPr>
            <a:fld id="{59F42D27-7C08-42B2-A660-8D480D28AFF8}" type="slidenum">
              <a:rPr lang="pl-PL" altLang="pl-PL"/>
              <a:pPr>
                <a:defRPr/>
              </a:pPr>
              <a:t>‹#›</a:t>
            </a:fld>
            <a:endParaRPr lang="pl-PL" altLang="pl-PL"/>
          </a:p>
        </p:txBody>
      </p:sp>
    </p:spTree>
    <p:extLst>
      <p:ext uri="{BB962C8B-B14F-4D97-AF65-F5344CB8AC3E}">
        <p14:creationId xmlns:p14="http://schemas.microsoft.com/office/powerpoint/2010/main" val="31005526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woObj" preserve="1">
  <p:cSld name="1_Slajd - tytuł + 2 elementy zawartości bez paska">
    <p:spTree>
      <p:nvGrpSpPr>
        <p:cNvPr id="1" name=""/>
        <p:cNvGrpSpPr/>
        <p:nvPr/>
      </p:nvGrpSpPr>
      <p:grpSpPr>
        <a:xfrm>
          <a:off x="0" y="0"/>
          <a:ext cx="0" cy="0"/>
          <a:chOff x="0" y="0"/>
          <a:chExt cx="0" cy="0"/>
        </a:xfrm>
      </p:grpSpPr>
      <p:sp>
        <p:nvSpPr>
          <p:cNvPr id="5" name="Prostokąt 4">
            <a:extLst>
              <a:ext uri="{FF2B5EF4-FFF2-40B4-BE49-F238E27FC236}">
                <a16:creationId xmlns:a16="http://schemas.microsoft.com/office/drawing/2014/main" id="{F226233A-7F78-0743-7F6B-B3BF691AC1C8}"/>
              </a:ext>
            </a:extLst>
          </p:cNvPr>
          <p:cNvSpPr/>
          <p:nvPr userDrawn="1"/>
        </p:nvSpPr>
        <p:spPr>
          <a:xfrm>
            <a:off x="8585200" y="7380288"/>
            <a:ext cx="1081088" cy="1793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025906" y="1979837"/>
            <a:ext cx="4140000" cy="4680018"/>
          </a:xfrm>
        </p:spPr>
        <p:txBody>
          <a:bodyPr/>
          <a:lstStyle/>
          <a:p>
            <a:pPr lvl="0"/>
            <a:r>
              <a:rPr lang="pl-PL"/>
              <a:t>Kliknij, aby edytować style wzorca tekstu</a:t>
            </a:r>
          </a:p>
          <a:p>
            <a:pPr lvl="1"/>
            <a:r>
              <a:rPr lang="pl-PL"/>
              <a:t>Drugi poziom</a:t>
            </a:r>
          </a:p>
          <a:p>
            <a:pPr lvl="2"/>
            <a:r>
              <a:rPr lang="pl-PL"/>
              <a:t>Trzeci poziom</a:t>
            </a:r>
          </a:p>
        </p:txBody>
      </p:sp>
      <p:sp>
        <p:nvSpPr>
          <p:cNvPr id="4" name="Content Placeholder 3"/>
          <p:cNvSpPr>
            <a:spLocks noGrp="1"/>
          </p:cNvSpPr>
          <p:nvPr>
            <p:ph sz="half" idx="2"/>
          </p:nvPr>
        </p:nvSpPr>
        <p:spPr>
          <a:xfrm>
            <a:off x="5525906" y="1979613"/>
            <a:ext cx="4140000" cy="4680226"/>
          </a:xfrm>
        </p:spPr>
        <p:txBody>
          <a:bodyPr/>
          <a:lstStyle/>
          <a:p>
            <a:pPr lvl="0"/>
            <a:r>
              <a:rPr lang="pl-PL"/>
              <a:t>Kliknij, aby edytować style wzorca tekstu</a:t>
            </a:r>
          </a:p>
          <a:p>
            <a:pPr lvl="1"/>
            <a:r>
              <a:rPr lang="pl-PL"/>
              <a:t>Drugi poziom</a:t>
            </a:r>
          </a:p>
          <a:p>
            <a:pPr lvl="2"/>
            <a:r>
              <a:rPr lang="pl-PL"/>
              <a:t>Trzeci poziom</a:t>
            </a:r>
          </a:p>
        </p:txBody>
      </p:sp>
      <p:sp>
        <p:nvSpPr>
          <p:cNvPr id="6" name="Symbol zastępczy numeru slajdu 4">
            <a:extLst>
              <a:ext uri="{FF2B5EF4-FFF2-40B4-BE49-F238E27FC236}">
                <a16:creationId xmlns:a16="http://schemas.microsoft.com/office/drawing/2014/main" id="{9B2FFA07-704C-E982-2705-4DF055D156D5}"/>
              </a:ext>
            </a:extLst>
          </p:cNvPr>
          <p:cNvSpPr>
            <a:spLocks noGrp="1"/>
          </p:cNvSpPr>
          <p:nvPr>
            <p:ph type="sldNum" sz="quarter" idx="10"/>
          </p:nvPr>
        </p:nvSpPr>
        <p:spPr/>
        <p:txBody>
          <a:bodyPr/>
          <a:lstStyle>
            <a:lvl1pPr>
              <a:defRPr/>
            </a:lvl1pPr>
          </a:lstStyle>
          <a:p>
            <a:pPr>
              <a:defRPr/>
            </a:pPr>
            <a:fld id="{220E51C2-DA85-4B3F-89E1-1C82D2A3FFF3}" type="slidenum">
              <a:rPr lang="pl-PL" altLang="pl-PL"/>
              <a:pPr>
                <a:defRPr/>
              </a:pPr>
              <a:t>‹#›</a:t>
            </a:fld>
            <a:endParaRPr lang="pl-PL" altLang="pl-PL"/>
          </a:p>
        </p:txBody>
      </p:sp>
    </p:spTree>
    <p:extLst>
      <p:ext uri="{BB962C8B-B14F-4D97-AF65-F5344CB8AC3E}">
        <p14:creationId xmlns:p14="http://schemas.microsoft.com/office/powerpoint/2010/main" val="866600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lajd końcowy">
    <p:spTree>
      <p:nvGrpSpPr>
        <p:cNvPr id="1" name=""/>
        <p:cNvGrpSpPr/>
        <p:nvPr/>
      </p:nvGrpSpPr>
      <p:grpSpPr>
        <a:xfrm>
          <a:off x="0" y="0"/>
          <a:ext cx="0" cy="0"/>
          <a:chOff x="0" y="0"/>
          <a:chExt cx="0" cy="0"/>
        </a:xfrm>
      </p:grpSpPr>
      <p:sp>
        <p:nvSpPr>
          <p:cNvPr id="3" name="Prostokąt 2">
            <a:extLst>
              <a:ext uri="{FF2B5EF4-FFF2-40B4-BE49-F238E27FC236}">
                <a16:creationId xmlns:a16="http://schemas.microsoft.com/office/drawing/2014/main" id="{A82A406C-573A-C610-465C-38169DCFDD13}"/>
              </a:ext>
            </a:extLst>
          </p:cNvPr>
          <p:cNvSpPr/>
          <p:nvPr userDrawn="1"/>
        </p:nvSpPr>
        <p:spPr>
          <a:xfrm>
            <a:off x="2465388" y="4500563"/>
            <a:ext cx="8226425" cy="1800225"/>
          </a:xfrm>
          <a:prstGeom prst="rect">
            <a:avLst/>
          </a:prstGeom>
          <a:solidFill>
            <a:srgbClr val="BDBD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pic>
        <p:nvPicPr>
          <p:cNvPr id="4" name="Obraz 8" descr="Obraz zawierający tekst&#10;&#10;Opis wygenerowany automatycznie">
            <a:extLst>
              <a:ext uri="{FF2B5EF4-FFF2-40B4-BE49-F238E27FC236}">
                <a16:creationId xmlns:a16="http://schemas.microsoft.com/office/drawing/2014/main" id="{315CB2AE-2B66-AE8F-4815-9EC616DE080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66975" y="4500563"/>
            <a:ext cx="3959225" cy="720725"/>
          </a:xfrm>
          <a:prstGeom prst="rect">
            <a:avLst/>
          </a:prstGeom>
          <a:solidFill>
            <a:srgbClr val="3E3EBC"/>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 name="Obraz 10">
            <a:extLst>
              <a:ext uri="{FF2B5EF4-FFF2-40B4-BE49-F238E27FC236}">
                <a16:creationId xmlns:a16="http://schemas.microsoft.com/office/drawing/2014/main" id="{E477DB40-0FEF-3C81-9CEF-5187356751F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92163" y="6370638"/>
            <a:ext cx="1620837"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Obraz 12">
            <a:extLst>
              <a:ext uri="{FF2B5EF4-FFF2-40B4-BE49-F238E27FC236}">
                <a16:creationId xmlns:a16="http://schemas.microsoft.com/office/drawing/2014/main" id="{1B726731-63E0-A81F-D896-1E09C1C413A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72338" y="6370638"/>
            <a:ext cx="2633662"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az 13">
            <a:extLst>
              <a:ext uri="{FF2B5EF4-FFF2-40B4-BE49-F238E27FC236}">
                <a16:creationId xmlns:a16="http://schemas.microsoft.com/office/drawing/2014/main" id="{8FA6312E-1CC0-9BB3-1E4F-677250C76D34}"/>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722688" y="6370638"/>
            <a:ext cx="2239962"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ymbol zastępczy obrazu 10"/>
          <p:cNvSpPr>
            <a:spLocks noGrp="1"/>
          </p:cNvSpPr>
          <p:nvPr>
            <p:ph type="pic" sz="quarter" idx="10"/>
          </p:nvPr>
        </p:nvSpPr>
        <p:spPr>
          <a:xfrm>
            <a:off x="1025525" y="0"/>
            <a:ext cx="8640763" cy="5221288"/>
          </a:xfrm>
          <a:custGeom>
            <a:avLst/>
            <a:gdLst>
              <a:gd name="connsiteX0" fmla="*/ 0 w 8640763"/>
              <a:gd name="connsiteY0" fmla="*/ 0 h 5221288"/>
              <a:gd name="connsiteX1" fmla="*/ 8640763 w 8640763"/>
              <a:gd name="connsiteY1" fmla="*/ 0 h 5221288"/>
              <a:gd name="connsiteX2" fmla="*/ 8640763 w 8640763"/>
              <a:gd name="connsiteY2" fmla="*/ 4500563 h 5221288"/>
              <a:gd name="connsiteX3" fmla="*/ 1439863 w 8640763"/>
              <a:gd name="connsiteY3" fmla="*/ 4500563 h 5221288"/>
              <a:gd name="connsiteX4" fmla="*/ 1439863 w 8640763"/>
              <a:gd name="connsiteY4" fmla="*/ 5221288 h 5221288"/>
              <a:gd name="connsiteX5" fmla="*/ 0 w 8640763"/>
              <a:gd name="connsiteY5" fmla="*/ 5221288 h 522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0763" h="5221288">
                <a:moveTo>
                  <a:pt x="0" y="0"/>
                </a:moveTo>
                <a:lnTo>
                  <a:pt x="8640763" y="0"/>
                </a:lnTo>
                <a:lnTo>
                  <a:pt x="8640763" y="4500563"/>
                </a:lnTo>
                <a:lnTo>
                  <a:pt x="1439863" y="4500563"/>
                </a:lnTo>
                <a:lnTo>
                  <a:pt x="1439863" y="5221288"/>
                </a:lnTo>
                <a:lnTo>
                  <a:pt x="0" y="5221288"/>
                </a:lnTo>
                <a:close/>
              </a:path>
            </a:pathLst>
          </a:custGeom>
          <a:solidFill>
            <a:schemeClr val="bg1">
              <a:lumMod val="95000"/>
            </a:schemeClr>
          </a:solidFill>
        </p:spPr>
        <p:txBody>
          <a:bodyPr rtlCol="0" anchor="ctr">
            <a:noAutofit/>
          </a:bodyPr>
          <a:lstStyle>
            <a:lvl1pPr marL="0" indent="0" algn="ctr">
              <a:buFont typeface="Arial" panose="020B0604020202020204" pitchFamily="34" charset="0"/>
              <a:buNone/>
              <a:defRPr sz="1000"/>
            </a:lvl1pPr>
          </a:lstStyle>
          <a:p>
            <a:pPr lvl="0"/>
            <a:r>
              <a:rPr lang="pl-PL" noProof="0"/>
              <a:t>Kliknij ikonę, aby dodać obraz</a:t>
            </a:r>
            <a:endParaRPr lang="pl-PL" noProof="0" dirty="0"/>
          </a:p>
        </p:txBody>
      </p:sp>
      <p:sp>
        <p:nvSpPr>
          <p:cNvPr id="2" name="Tytuł 1"/>
          <p:cNvSpPr>
            <a:spLocks noGrp="1"/>
          </p:cNvSpPr>
          <p:nvPr>
            <p:ph type="title"/>
          </p:nvPr>
        </p:nvSpPr>
        <p:spPr>
          <a:xfrm>
            <a:off x="2825750" y="5593629"/>
            <a:ext cx="7559675" cy="705572"/>
          </a:xfrm>
        </p:spPr>
        <p:txBody>
          <a:bodyPr/>
          <a:lstStyle/>
          <a:p>
            <a:r>
              <a:rPr lang="pl-PL"/>
              <a:t>Kliknij, aby edytować styl</a:t>
            </a:r>
            <a:endParaRPr lang="pl-PL" dirty="0"/>
          </a:p>
        </p:txBody>
      </p:sp>
    </p:spTree>
    <p:extLst>
      <p:ext uri="{BB962C8B-B14F-4D97-AF65-F5344CB8AC3E}">
        <p14:creationId xmlns:p14="http://schemas.microsoft.com/office/powerpoint/2010/main" val="23816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Slajd tytułowy (długi tytuł)">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8739F1ED-ECE2-D191-9258-C6FE98463726}"/>
              </a:ext>
            </a:extLst>
          </p:cNvPr>
          <p:cNvSpPr/>
          <p:nvPr userDrawn="1"/>
        </p:nvSpPr>
        <p:spPr>
          <a:xfrm>
            <a:off x="1027113" y="1973263"/>
            <a:ext cx="8639175" cy="4327525"/>
          </a:xfrm>
          <a:prstGeom prst="rect">
            <a:avLst/>
          </a:prstGeom>
          <a:solidFill>
            <a:srgbClr val="BDBD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5" name="Prostokąt 4">
            <a:extLst>
              <a:ext uri="{FF2B5EF4-FFF2-40B4-BE49-F238E27FC236}">
                <a16:creationId xmlns:a16="http://schemas.microsoft.com/office/drawing/2014/main" id="{1065CE1F-0983-5DCC-E24D-77F25B68CC5A}"/>
              </a:ext>
            </a:extLst>
          </p:cNvPr>
          <p:cNvSpPr/>
          <p:nvPr userDrawn="1"/>
        </p:nvSpPr>
        <p:spPr>
          <a:xfrm>
            <a:off x="0" y="0"/>
            <a:ext cx="4986338" cy="26939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pic>
        <p:nvPicPr>
          <p:cNvPr id="6" name="Obraz 10">
            <a:extLst>
              <a:ext uri="{FF2B5EF4-FFF2-40B4-BE49-F238E27FC236}">
                <a16:creationId xmlns:a16="http://schemas.microsoft.com/office/drawing/2014/main" id="{C4BDA65C-130D-0D60-CF03-1DADB1F0BA1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96900" y="539750"/>
            <a:ext cx="1081088"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az 12">
            <a:extLst>
              <a:ext uri="{FF2B5EF4-FFF2-40B4-BE49-F238E27FC236}">
                <a16:creationId xmlns:a16="http://schemas.microsoft.com/office/drawing/2014/main" id="{4C85B052-953A-9BCB-8B58-F809AA5DB1C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105025" y="539750"/>
            <a:ext cx="1081088"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az 13">
            <a:extLst>
              <a:ext uri="{FF2B5EF4-FFF2-40B4-BE49-F238E27FC236}">
                <a16:creationId xmlns:a16="http://schemas.microsoft.com/office/drawing/2014/main" id="{3FAD5608-FF65-DC91-879D-4866ECDF026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614738" y="539750"/>
            <a:ext cx="107950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az 14">
            <a:extLst>
              <a:ext uri="{FF2B5EF4-FFF2-40B4-BE49-F238E27FC236}">
                <a16:creationId xmlns:a16="http://schemas.microsoft.com/office/drawing/2014/main" id="{3CDD25EB-514E-A9AE-C292-DE1F55ED1DF0}"/>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92163" y="6370638"/>
            <a:ext cx="1620837"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az 15">
            <a:extLst>
              <a:ext uri="{FF2B5EF4-FFF2-40B4-BE49-F238E27FC236}">
                <a16:creationId xmlns:a16="http://schemas.microsoft.com/office/drawing/2014/main" id="{E6F0C523-F2B3-52D1-F411-90D4B466AF4C}"/>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272338" y="6370638"/>
            <a:ext cx="2633662"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az 16">
            <a:extLst>
              <a:ext uri="{FF2B5EF4-FFF2-40B4-BE49-F238E27FC236}">
                <a16:creationId xmlns:a16="http://schemas.microsoft.com/office/drawing/2014/main" id="{CF400E4D-E34F-EE58-FAED-971EECF222B6}"/>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3722688" y="6370638"/>
            <a:ext cx="2239962"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385877" y="3059113"/>
            <a:ext cx="7920115" cy="1107677"/>
          </a:xfrm>
        </p:spPr>
        <p:txBody>
          <a:bodyPr>
            <a:normAutofit/>
          </a:bodyPr>
          <a:lstStyle>
            <a:lvl1pPr algn="l">
              <a:lnSpc>
                <a:spcPts val="4000"/>
              </a:lnSpc>
              <a:defRPr sz="3200"/>
            </a:lvl1pPr>
          </a:lstStyle>
          <a:p>
            <a:r>
              <a:rPr lang="pl-PL"/>
              <a:t>Kliknij, aby edytować styl</a:t>
            </a:r>
            <a:endParaRPr lang="en-US" dirty="0"/>
          </a:p>
        </p:txBody>
      </p:sp>
      <p:sp>
        <p:nvSpPr>
          <p:cNvPr id="3" name="Subtitle 2"/>
          <p:cNvSpPr>
            <a:spLocks noGrp="1"/>
          </p:cNvSpPr>
          <p:nvPr>
            <p:ph type="subTitle" idx="1"/>
          </p:nvPr>
        </p:nvSpPr>
        <p:spPr>
          <a:xfrm>
            <a:off x="1385888" y="4861794"/>
            <a:ext cx="7920037" cy="1080000"/>
          </a:xfrm>
        </p:spPr>
        <p:txBody>
          <a:bodyPr>
            <a:normAutofit/>
          </a:bodyPr>
          <a:lstStyle>
            <a:lvl1pPr marL="0" indent="0" algn="l">
              <a:lnSpc>
                <a:spcPts val="3500"/>
              </a:lnSpc>
              <a:buNone/>
              <a:defRPr sz="2800" b="1">
                <a:solidFill>
                  <a:schemeClr val="tx2"/>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pl-PL"/>
              <a:t>Kliknij, aby edytować styl wzorca podtytułu</a:t>
            </a:r>
            <a:endParaRPr lang="en-US" dirty="0"/>
          </a:p>
        </p:txBody>
      </p:sp>
      <p:sp>
        <p:nvSpPr>
          <p:cNvPr id="12" name="Date Placeholder 3">
            <a:extLst>
              <a:ext uri="{FF2B5EF4-FFF2-40B4-BE49-F238E27FC236}">
                <a16:creationId xmlns:a16="http://schemas.microsoft.com/office/drawing/2014/main" id="{F5419653-40A8-3651-FE69-AC65DB32BBCA}"/>
              </a:ext>
            </a:extLst>
          </p:cNvPr>
          <p:cNvSpPr>
            <a:spLocks noGrp="1"/>
          </p:cNvSpPr>
          <p:nvPr>
            <p:ph type="dt" sz="half" idx="10"/>
          </p:nvPr>
        </p:nvSpPr>
        <p:spPr>
          <a:xfrm>
            <a:off x="7866063" y="539750"/>
            <a:ext cx="1798637" cy="349250"/>
          </a:xfrm>
          <a:prstGeom prst="rect">
            <a:avLst/>
          </a:prstGeom>
        </p:spPr>
        <p:txBody>
          <a:bodyPr lIns="0" tIns="0" rIns="0" bIns="0"/>
          <a:lstStyle>
            <a:lvl1pPr algn="r" eaLnBrk="1" fontAlgn="auto" hangingPunct="1">
              <a:lnSpc>
                <a:spcPts val="1800"/>
              </a:lnSpc>
              <a:spcBef>
                <a:spcPts val="0"/>
              </a:spcBef>
              <a:spcAft>
                <a:spcPts val="0"/>
              </a:spcAft>
              <a:defRPr sz="1400">
                <a:solidFill>
                  <a:schemeClr val="tx2"/>
                </a:solidFill>
                <a:latin typeface="Open Sans" pitchFamily="2" charset="0"/>
                <a:ea typeface="Open Sans" pitchFamily="2" charset="0"/>
                <a:cs typeface="Open Sans" pitchFamily="2" charset="0"/>
              </a:defRPr>
            </a:lvl1pPr>
          </a:lstStyle>
          <a:p>
            <a:pPr>
              <a:defRPr/>
            </a:pPr>
            <a:fld id="{0A5C0BFC-F57E-4854-AD2F-52CCD1599EE5}" type="datetime1">
              <a:rPr lang="pl-PL"/>
              <a:pPr>
                <a:defRPr/>
              </a:pPr>
              <a:t>2024-11-05</a:t>
            </a:fld>
            <a:endParaRPr lang="pl-PL" dirty="0"/>
          </a:p>
        </p:txBody>
      </p:sp>
    </p:spTree>
    <p:extLst>
      <p:ext uri="{BB962C8B-B14F-4D97-AF65-F5344CB8AC3E}">
        <p14:creationId xmlns:p14="http://schemas.microsoft.com/office/powerpoint/2010/main" val="3423699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2_Slajd tytułowy (długi tytuł)">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ADEB7DBC-94F2-0B41-A20A-11275D7FD93D}"/>
              </a:ext>
            </a:extLst>
          </p:cNvPr>
          <p:cNvSpPr/>
          <p:nvPr userDrawn="1"/>
        </p:nvSpPr>
        <p:spPr>
          <a:xfrm>
            <a:off x="1025525" y="1982788"/>
            <a:ext cx="8640763" cy="4318000"/>
          </a:xfrm>
          <a:prstGeom prst="rect">
            <a:avLst/>
          </a:prstGeom>
          <a:solidFill>
            <a:srgbClr val="BDBD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5" name="Prostokąt 4">
            <a:extLst>
              <a:ext uri="{FF2B5EF4-FFF2-40B4-BE49-F238E27FC236}">
                <a16:creationId xmlns:a16="http://schemas.microsoft.com/office/drawing/2014/main" id="{4EB7AEFB-0090-A071-EA2C-6B65F0A7E1FF}"/>
              </a:ext>
            </a:extLst>
          </p:cNvPr>
          <p:cNvSpPr/>
          <p:nvPr userDrawn="1"/>
        </p:nvSpPr>
        <p:spPr>
          <a:xfrm>
            <a:off x="0" y="0"/>
            <a:ext cx="4986338" cy="26939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pic>
        <p:nvPicPr>
          <p:cNvPr id="6" name="Obraz 10" descr="Obraz zawierający tekst&#10;&#10;Opis wygenerowany automatycznie">
            <a:extLst>
              <a:ext uri="{FF2B5EF4-FFF2-40B4-BE49-F238E27FC236}">
                <a16:creationId xmlns:a16="http://schemas.microsoft.com/office/drawing/2014/main" id="{3666C197-55EB-9ABC-30A1-81A835AC5EB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27113" y="1979613"/>
            <a:ext cx="3959225" cy="720725"/>
          </a:xfrm>
          <a:prstGeom prst="rect">
            <a:avLst/>
          </a:prstGeom>
          <a:solidFill>
            <a:srgbClr val="3E3EBC">
              <a:alpha val="92155"/>
            </a:srgbClr>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 name="Obraz 12">
            <a:extLst>
              <a:ext uri="{FF2B5EF4-FFF2-40B4-BE49-F238E27FC236}">
                <a16:creationId xmlns:a16="http://schemas.microsoft.com/office/drawing/2014/main" id="{73A4532A-5772-D0F1-6DD1-06F2078E50B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92163" y="6370638"/>
            <a:ext cx="1620837"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az 13">
            <a:extLst>
              <a:ext uri="{FF2B5EF4-FFF2-40B4-BE49-F238E27FC236}">
                <a16:creationId xmlns:a16="http://schemas.microsoft.com/office/drawing/2014/main" id="{81CAF41E-C15B-4EDF-03E1-31DFB856ABB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72338" y="6370638"/>
            <a:ext cx="2633662"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az 14">
            <a:extLst>
              <a:ext uri="{FF2B5EF4-FFF2-40B4-BE49-F238E27FC236}">
                <a16:creationId xmlns:a16="http://schemas.microsoft.com/office/drawing/2014/main" id="{1FEFF701-4926-852F-FB23-8B77605F6366}"/>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722688" y="6370638"/>
            <a:ext cx="2239962"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az 15">
            <a:extLst>
              <a:ext uri="{FF2B5EF4-FFF2-40B4-BE49-F238E27FC236}">
                <a16:creationId xmlns:a16="http://schemas.microsoft.com/office/drawing/2014/main" id="{5C330585-DA52-62F3-83DA-706468405194}"/>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52463" y="1244600"/>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az 16">
            <a:extLst>
              <a:ext uri="{FF2B5EF4-FFF2-40B4-BE49-F238E27FC236}">
                <a16:creationId xmlns:a16="http://schemas.microsoft.com/office/drawing/2014/main" id="{0EA20B0F-6411-9B54-FCC1-98C13C4F5CC2}"/>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365250" y="546100"/>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az 17">
            <a:extLst>
              <a:ext uri="{FF2B5EF4-FFF2-40B4-BE49-F238E27FC236}">
                <a16:creationId xmlns:a16="http://schemas.microsoft.com/office/drawing/2014/main" id="{69F8F5F6-916A-CA74-60C9-68A751F53838}"/>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381125" y="1244600"/>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Obraz 18">
            <a:extLst>
              <a:ext uri="{FF2B5EF4-FFF2-40B4-BE49-F238E27FC236}">
                <a16:creationId xmlns:a16="http://schemas.microsoft.com/office/drawing/2014/main" id="{C8C6158B-5D62-A78C-494D-A14A365A766E}"/>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4265613" y="538163"/>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Obraz 19">
            <a:extLst>
              <a:ext uri="{FF2B5EF4-FFF2-40B4-BE49-F238E27FC236}">
                <a16:creationId xmlns:a16="http://schemas.microsoft.com/office/drawing/2014/main" id="{97682056-F133-D32D-D76E-BD0C221E84B4}"/>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644525" y="546100"/>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Obraz 20">
            <a:extLst>
              <a:ext uri="{FF2B5EF4-FFF2-40B4-BE49-F238E27FC236}">
                <a16:creationId xmlns:a16="http://schemas.microsoft.com/office/drawing/2014/main" id="{5EEE5BB7-EB35-B5F6-63F3-451BEC71E23A}"/>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2105025" y="1254125"/>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Obraz 21">
            <a:extLst>
              <a:ext uri="{FF2B5EF4-FFF2-40B4-BE49-F238E27FC236}">
                <a16:creationId xmlns:a16="http://schemas.microsoft.com/office/drawing/2014/main" id="{CBD4D9A4-4773-AE82-C0E5-D2E8AA804A0D}"/>
              </a:ext>
            </a:extLst>
          </p:cNvPr>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2814638" y="542925"/>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Obraz 22">
            <a:extLst>
              <a:ext uri="{FF2B5EF4-FFF2-40B4-BE49-F238E27FC236}">
                <a16:creationId xmlns:a16="http://schemas.microsoft.com/office/drawing/2014/main" id="{05566B2F-329C-CECA-0F9E-06A9CF7D3FE3}"/>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3536950" y="534988"/>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Obraz 23">
            <a:extLst>
              <a:ext uri="{FF2B5EF4-FFF2-40B4-BE49-F238E27FC236}">
                <a16:creationId xmlns:a16="http://schemas.microsoft.com/office/drawing/2014/main" id="{B94E0A31-970C-D0B2-2865-59DD3EA035E7}"/>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2092325" y="531813"/>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Obraz 24">
            <a:extLst>
              <a:ext uri="{FF2B5EF4-FFF2-40B4-BE49-F238E27FC236}">
                <a16:creationId xmlns:a16="http://schemas.microsoft.com/office/drawing/2014/main" id="{0B1D8062-2078-F5AF-4E1A-E6807AEC95AB}"/>
              </a:ext>
            </a:extLst>
          </p:cNvPr>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3535363" y="1252538"/>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Obraz 25">
            <a:extLst>
              <a:ext uri="{FF2B5EF4-FFF2-40B4-BE49-F238E27FC236}">
                <a16:creationId xmlns:a16="http://schemas.microsoft.com/office/drawing/2014/main" id="{BC55E75C-C8D9-E700-7CE7-4BA5FC84FDEA}"/>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4265613" y="1250950"/>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Obraz 26">
            <a:extLst>
              <a:ext uri="{FF2B5EF4-FFF2-40B4-BE49-F238E27FC236}">
                <a16:creationId xmlns:a16="http://schemas.microsoft.com/office/drawing/2014/main" id="{1D4F2F74-8710-11CB-383A-EBE0EF7FCB93}"/>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2814638" y="1250950"/>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385877" y="3070227"/>
            <a:ext cx="7920115" cy="1087764"/>
          </a:xfrm>
        </p:spPr>
        <p:txBody>
          <a:bodyPr>
            <a:normAutofit/>
          </a:bodyPr>
          <a:lstStyle>
            <a:lvl1pPr algn="l">
              <a:lnSpc>
                <a:spcPts val="4000"/>
              </a:lnSpc>
              <a:defRPr sz="3200"/>
            </a:lvl1pPr>
          </a:lstStyle>
          <a:p>
            <a:r>
              <a:rPr lang="pl-PL" dirty="0"/>
              <a:t>Kliknij, aby edytować styl</a:t>
            </a:r>
            <a:endParaRPr lang="en-US" dirty="0"/>
          </a:p>
        </p:txBody>
      </p:sp>
      <p:sp>
        <p:nvSpPr>
          <p:cNvPr id="3" name="Subtitle 2"/>
          <p:cNvSpPr>
            <a:spLocks noGrp="1"/>
          </p:cNvSpPr>
          <p:nvPr>
            <p:ph type="subTitle" idx="1"/>
          </p:nvPr>
        </p:nvSpPr>
        <p:spPr>
          <a:xfrm>
            <a:off x="1385888" y="4861794"/>
            <a:ext cx="7920037" cy="1080000"/>
          </a:xfrm>
        </p:spPr>
        <p:txBody>
          <a:bodyPr>
            <a:normAutofit/>
          </a:bodyPr>
          <a:lstStyle>
            <a:lvl1pPr marL="0" indent="0" algn="l">
              <a:lnSpc>
                <a:spcPts val="3500"/>
              </a:lnSpc>
              <a:buNone/>
              <a:defRPr sz="2800" b="1">
                <a:solidFill>
                  <a:schemeClr val="tx2"/>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pl-PL"/>
              <a:t>Kliknij, aby edytować styl wzorca podtytułu</a:t>
            </a:r>
            <a:endParaRPr lang="en-US" dirty="0"/>
          </a:p>
        </p:txBody>
      </p:sp>
      <p:sp>
        <p:nvSpPr>
          <p:cNvPr id="22" name="Date Placeholder 3">
            <a:extLst>
              <a:ext uri="{FF2B5EF4-FFF2-40B4-BE49-F238E27FC236}">
                <a16:creationId xmlns:a16="http://schemas.microsoft.com/office/drawing/2014/main" id="{B0923844-C53D-0DEE-3A07-AE42B9740371}"/>
              </a:ext>
            </a:extLst>
          </p:cNvPr>
          <p:cNvSpPr>
            <a:spLocks noGrp="1"/>
          </p:cNvSpPr>
          <p:nvPr>
            <p:ph type="dt" sz="half" idx="10"/>
          </p:nvPr>
        </p:nvSpPr>
        <p:spPr>
          <a:xfrm>
            <a:off x="7866063" y="539750"/>
            <a:ext cx="1798637" cy="349250"/>
          </a:xfrm>
          <a:prstGeom prst="rect">
            <a:avLst/>
          </a:prstGeom>
        </p:spPr>
        <p:txBody>
          <a:bodyPr lIns="0" tIns="0" rIns="0" bIns="0"/>
          <a:lstStyle>
            <a:lvl1pPr algn="r" eaLnBrk="1" fontAlgn="auto" hangingPunct="1">
              <a:lnSpc>
                <a:spcPts val="1800"/>
              </a:lnSpc>
              <a:spcBef>
                <a:spcPts val="0"/>
              </a:spcBef>
              <a:spcAft>
                <a:spcPts val="0"/>
              </a:spcAft>
              <a:defRPr sz="1400">
                <a:solidFill>
                  <a:schemeClr val="tx2"/>
                </a:solidFill>
                <a:latin typeface="Open Sans" pitchFamily="2" charset="0"/>
                <a:ea typeface="Open Sans" pitchFamily="2" charset="0"/>
                <a:cs typeface="Open Sans" pitchFamily="2" charset="0"/>
              </a:defRPr>
            </a:lvl1pPr>
          </a:lstStyle>
          <a:p>
            <a:pPr>
              <a:defRPr/>
            </a:pPr>
            <a:fld id="{C30955AA-06E6-4C04-A951-CDEFB0C61620}" type="datetime1">
              <a:rPr lang="pl-PL"/>
              <a:pPr>
                <a:defRPr/>
              </a:pPr>
              <a:t>2024-11-05</a:t>
            </a:fld>
            <a:endParaRPr lang="pl-PL" dirty="0"/>
          </a:p>
        </p:txBody>
      </p:sp>
    </p:spTree>
    <p:extLst>
      <p:ext uri="{BB962C8B-B14F-4D97-AF65-F5344CB8AC3E}">
        <p14:creationId xmlns:p14="http://schemas.microsoft.com/office/powerpoint/2010/main" val="2816081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3_Slajd tytułowy (długi tytuł)">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7711244B-4F40-0B97-CE65-6790B8B5D82E}"/>
              </a:ext>
            </a:extLst>
          </p:cNvPr>
          <p:cNvSpPr/>
          <p:nvPr userDrawn="1"/>
        </p:nvSpPr>
        <p:spPr>
          <a:xfrm>
            <a:off x="1025525" y="1982788"/>
            <a:ext cx="8640763" cy="4318000"/>
          </a:xfrm>
          <a:prstGeom prst="rect">
            <a:avLst/>
          </a:prstGeom>
          <a:solidFill>
            <a:srgbClr val="BDBD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5" name="Prostokąt 4">
            <a:extLst>
              <a:ext uri="{FF2B5EF4-FFF2-40B4-BE49-F238E27FC236}">
                <a16:creationId xmlns:a16="http://schemas.microsoft.com/office/drawing/2014/main" id="{C3BE7D14-95B9-BF15-DB72-D2BA92C040B2}"/>
              </a:ext>
            </a:extLst>
          </p:cNvPr>
          <p:cNvSpPr/>
          <p:nvPr userDrawn="1"/>
        </p:nvSpPr>
        <p:spPr>
          <a:xfrm>
            <a:off x="0" y="0"/>
            <a:ext cx="4986338" cy="26939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pic>
        <p:nvPicPr>
          <p:cNvPr id="6" name="Obraz 10">
            <a:extLst>
              <a:ext uri="{FF2B5EF4-FFF2-40B4-BE49-F238E27FC236}">
                <a16:creationId xmlns:a16="http://schemas.microsoft.com/office/drawing/2014/main" id="{E7D8ACD8-BAF2-5C2D-E943-269919EC7F3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163" y="6370638"/>
            <a:ext cx="1620837"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az 12">
            <a:extLst>
              <a:ext uri="{FF2B5EF4-FFF2-40B4-BE49-F238E27FC236}">
                <a16:creationId xmlns:a16="http://schemas.microsoft.com/office/drawing/2014/main" id="{6377412B-EB3E-069B-D451-02D94064857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72338" y="6370638"/>
            <a:ext cx="2633662"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az 13">
            <a:extLst>
              <a:ext uri="{FF2B5EF4-FFF2-40B4-BE49-F238E27FC236}">
                <a16:creationId xmlns:a16="http://schemas.microsoft.com/office/drawing/2014/main" id="{8129BDBD-3525-175E-0E51-F677A1CAC994}"/>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22688" y="6370638"/>
            <a:ext cx="2239962"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az 14">
            <a:extLst>
              <a:ext uri="{FF2B5EF4-FFF2-40B4-BE49-F238E27FC236}">
                <a16:creationId xmlns:a16="http://schemas.microsoft.com/office/drawing/2014/main" id="{C1808DC0-571A-1069-664E-C9683FEBD96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52463" y="1244600"/>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az 15">
            <a:extLst>
              <a:ext uri="{FF2B5EF4-FFF2-40B4-BE49-F238E27FC236}">
                <a16:creationId xmlns:a16="http://schemas.microsoft.com/office/drawing/2014/main" id="{8442D7DB-1DC0-791B-2CB9-5021F5251471}"/>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365250" y="546100"/>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az 16">
            <a:extLst>
              <a:ext uri="{FF2B5EF4-FFF2-40B4-BE49-F238E27FC236}">
                <a16:creationId xmlns:a16="http://schemas.microsoft.com/office/drawing/2014/main" id="{366017A6-4D80-DF11-23AC-7FA4C3561E89}"/>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381125" y="1244600"/>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az 17">
            <a:extLst>
              <a:ext uri="{FF2B5EF4-FFF2-40B4-BE49-F238E27FC236}">
                <a16:creationId xmlns:a16="http://schemas.microsoft.com/office/drawing/2014/main" id="{1AEDEC54-1976-47B1-00C7-7F3FD3F28362}"/>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4265613" y="538163"/>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Obraz 18">
            <a:extLst>
              <a:ext uri="{FF2B5EF4-FFF2-40B4-BE49-F238E27FC236}">
                <a16:creationId xmlns:a16="http://schemas.microsoft.com/office/drawing/2014/main" id="{50A51F08-0EEB-0B47-E6BD-854E76E48AD8}"/>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644525" y="546100"/>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Obraz 19">
            <a:extLst>
              <a:ext uri="{FF2B5EF4-FFF2-40B4-BE49-F238E27FC236}">
                <a16:creationId xmlns:a16="http://schemas.microsoft.com/office/drawing/2014/main" id="{9F1A7A94-0449-EAFA-A83B-A007548AB818}"/>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2105025" y="1254125"/>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Obraz 20">
            <a:extLst>
              <a:ext uri="{FF2B5EF4-FFF2-40B4-BE49-F238E27FC236}">
                <a16:creationId xmlns:a16="http://schemas.microsoft.com/office/drawing/2014/main" id="{F348E6CD-5191-DC34-655B-5074431ABABD}"/>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2814638" y="542925"/>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Obraz 21">
            <a:extLst>
              <a:ext uri="{FF2B5EF4-FFF2-40B4-BE49-F238E27FC236}">
                <a16:creationId xmlns:a16="http://schemas.microsoft.com/office/drawing/2014/main" id="{360C72B7-5169-5E45-0100-440E68B795A5}"/>
              </a:ext>
            </a:extLst>
          </p:cNvPr>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3536950" y="534988"/>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Obraz 22">
            <a:extLst>
              <a:ext uri="{FF2B5EF4-FFF2-40B4-BE49-F238E27FC236}">
                <a16:creationId xmlns:a16="http://schemas.microsoft.com/office/drawing/2014/main" id="{1C4A0A19-673D-145F-6DFC-40B600258BF8}"/>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092325" y="531813"/>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Obraz 23">
            <a:extLst>
              <a:ext uri="{FF2B5EF4-FFF2-40B4-BE49-F238E27FC236}">
                <a16:creationId xmlns:a16="http://schemas.microsoft.com/office/drawing/2014/main" id="{A877BC93-4E60-144A-78AD-D6F9D9D4B5E6}"/>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3535363" y="1252538"/>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Obraz 24">
            <a:extLst>
              <a:ext uri="{FF2B5EF4-FFF2-40B4-BE49-F238E27FC236}">
                <a16:creationId xmlns:a16="http://schemas.microsoft.com/office/drawing/2014/main" id="{4F4873E9-C79E-B261-04BE-CA28065C46E4}"/>
              </a:ext>
            </a:extLst>
          </p:cNvPr>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4265613" y="1250950"/>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Obraz 25">
            <a:extLst>
              <a:ext uri="{FF2B5EF4-FFF2-40B4-BE49-F238E27FC236}">
                <a16:creationId xmlns:a16="http://schemas.microsoft.com/office/drawing/2014/main" id="{FE70FD2E-EA85-554B-1232-3BC065FB7D64}"/>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2814638" y="1250950"/>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385877" y="3070227"/>
            <a:ext cx="7920115" cy="1087764"/>
          </a:xfrm>
        </p:spPr>
        <p:txBody>
          <a:bodyPr>
            <a:normAutofit/>
          </a:bodyPr>
          <a:lstStyle>
            <a:lvl1pPr algn="l">
              <a:lnSpc>
                <a:spcPts val="4000"/>
              </a:lnSpc>
              <a:defRPr sz="3200"/>
            </a:lvl1pPr>
          </a:lstStyle>
          <a:p>
            <a:r>
              <a:rPr lang="pl-PL" dirty="0"/>
              <a:t>Kliknij, aby edytować styl</a:t>
            </a:r>
            <a:endParaRPr lang="en-US" dirty="0"/>
          </a:p>
        </p:txBody>
      </p:sp>
      <p:sp>
        <p:nvSpPr>
          <p:cNvPr id="3" name="Subtitle 2"/>
          <p:cNvSpPr>
            <a:spLocks noGrp="1"/>
          </p:cNvSpPr>
          <p:nvPr>
            <p:ph type="subTitle" idx="1"/>
          </p:nvPr>
        </p:nvSpPr>
        <p:spPr>
          <a:xfrm>
            <a:off x="1385888" y="4861794"/>
            <a:ext cx="7920037" cy="1080000"/>
          </a:xfrm>
        </p:spPr>
        <p:txBody>
          <a:bodyPr>
            <a:normAutofit/>
          </a:bodyPr>
          <a:lstStyle>
            <a:lvl1pPr marL="0" indent="0" algn="l">
              <a:lnSpc>
                <a:spcPts val="3500"/>
              </a:lnSpc>
              <a:buNone/>
              <a:defRPr sz="2800" b="1">
                <a:solidFill>
                  <a:schemeClr val="tx2"/>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pl-PL"/>
              <a:t>Kliknij, aby edytować styl wzorca podtytułu</a:t>
            </a:r>
            <a:endParaRPr lang="en-US" dirty="0"/>
          </a:p>
        </p:txBody>
      </p:sp>
      <p:sp>
        <p:nvSpPr>
          <p:cNvPr id="21" name="Date Placeholder 3">
            <a:extLst>
              <a:ext uri="{FF2B5EF4-FFF2-40B4-BE49-F238E27FC236}">
                <a16:creationId xmlns:a16="http://schemas.microsoft.com/office/drawing/2014/main" id="{EF9AE2F3-97CD-D842-8A32-447D365CB136}"/>
              </a:ext>
            </a:extLst>
          </p:cNvPr>
          <p:cNvSpPr>
            <a:spLocks noGrp="1"/>
          </p:cNvSpPr>
          <p:nvPr>
            <p:ph type="dt" sz="half" idx="10"/>
          </p:nvPr>
        </p:nvSpPr>
        <p:spPr>
          <a:xfrm>
            <a:off x="7866063" y="539750"/>
            <a:ext cx="1798637" cy="349250"/>
          </a:xfrm>
          <a:prstGeom prst="rect">
            <a:avLst/>
          </a:prstGeom>
        </p:spPr>
        <p:txBody>
          <a:bodyPr lIns="0" tIns="0" rIns="0" bIns="0"/>
          <a:lstStyle>
            <a:lvl1pPr algn="r" eaLnBrk="1" fontAlgn="auto" hangingPunct="1">
              <a:lnSpc>
                <a:spcPts val="1800"/>
              </a:lnSpc>
              <a:spcBef>
                <a:spcPts val="0"/>
              </a:spcBef>
              <a:spcAft>
                <a:spcPts val="0"/>
              </a:spcAft>
              <a:defRPr sz="1400">
                <a:solidFill>
                  <a:schemeClr val="tx2"/>
                </a:solidFill>
                <a:latin typeface="Open Sans" pitchFamily="2" charset="0"/>
                <a:ea typeface="Open Sans" pitchFamily="2" charset="0"/>
                <a:cs typeface="Open Sans" pitchFamily="2" charset="0"/>
              </a:defRPr>
            </a:lvl1pPr>
          </a:lstStyle>
          <a:p>
            <a:pPr>
              <a:defRPr/>
            </a:pPr>
            <a:fld id="{FCADBE59-3A8D-4B60-B132-C38BCB58B296}" type="datetime1">
              <a:rPr lang="pl-PL"/>
              <a:pPr>
                <a:defRPr/>
              </a:pPr>
              <a:t>2024-11-05</a:t>
            </a:fld>
            <a:endParaRPr lang="pl-PL" dirty="0"/>
          </a:p>
        </p:txBody>
      </p:sp>
    </p:spTree>
    <p:extLst>
      <p:ext uri="{BB962C8B-B14F-4D97-AF65-F5344CB8AC3E}">
        <p14:creationId xmlns:p14="http://schemas.microsoft.com/office/powerpoint/2010/main" val="20240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lajd tytułowy (krótki tytuł)">
    <p:spTree>
      <p:nvGrpSpPr>
        <p:cNvPr id="1" name=""/>
        <p:cNvGrpSpPr/>
        <p:nvPr/>
      </p:nvGrpSpPr>
      <p:grpSpPr>
        <a:xfrm>
          <a:off x="0" y="0"/>
          <a:ext cx="0" cy="0"/>
          <a:chOff x="0" y="0"/>
          <a:chExt cx="0" cy="0"/>
        </a:xfrm>
      </p:grpSpPr>
      <p:sp>
        <p:nvSpPr>
          <p:cNvPr id="3" name="Prostokąt 2">
            <a:extLst>
              <a:ext uri="{FF2B5EF4-FFF2-40B4-BE49-F238E27FC236}">
                <a16:creationId xmlns:a16="http://schemas.microsoft.com/office/drawing/2014/main" id="{38F80E62-F779-E75A-3EDA-9B9408D9FE1E}"/>
              </a:ext>
            </a:extLst>
          </p:cNvPr>
          <p:cNvSpPr/>
          <p:nvPr userDrawn="1"/>
        </p:nvSpPr>
        <p:spPr>
          <a:xfrm>
            <a:off x="2825750" y="4500563"/>
            <a:ext cx="6840538" cy="1800225"/>
          </a:xfrm>
          <a:prstGeom prst="rect">
            <a:avLst/>
          </a:prstGeom>
          <a:solidFill>
            <a:srgbClr val="BDBD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pic>
        <p:nvPicPr>
          <p:cNvPr id="4" name="Obraz 8">
            <a:extLst>
              <a:ext uri="{FF2B5EF4-FFF2-40B4-BE49-F238E27FC236}">
                <a16:creationId xmlns:a16="http://schemas.microsoft.com/office/drawing/2014/main" id="{2DC8FB52-1049-0B90-AC4A-4E1E63F9308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163" y="6370638"/>
            <a:ext cx="1620837"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Obraz 10">
            <a:extLst>
              <a:ext uri="{FF2B5EF4-FFF2-40B4-BE49-F238E27FC236}">
                <a16:creationId xmlns:a16="http://schemas.microsoft.com/office/drawing/2014/main" id="{9F58DD2E-7804-923E-46BD-CF8793838503}"/>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72338" y="6370638"/>
            <a:ext cx="2633662"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Obraz 12">
            <a:extLst>
              <a:ext uri="{FF2B5EF4-FFF2-40B4-BE49-F238E27FC236}">
                <a16:creationId xmlns:a16="http://schemas.microsoft.com/office/drawing/2014/main" id="{49A5FB3C-3E55-982C-261C-5D59E85CD25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22688" y="6370638"/>
            <a:ext cx="2239962"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az 13" descr="Obraz zawierający tekst&#10;&#10;Opis wygenerowany automatycznie">
            <a:extLst>
              <a:ext uri="{FF2B5EF4-FFF2-40B4-BE49-F238E27FC236}">
                <a16:creationId xmlns:a16="http://schemas.microsoft.com/office/drawing/2014/main" id="{5EFDB916-5D59-5F95-71B4-A6775E636F0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25750" y="4500563"/>
            <a:ext cx="3959225" cy="720725"/>
          </a:xfrm>
          <a:prstGeom prst="rect">
            <a:avLst/>
          </a:prstGeom>
          <a:solidFill>
            <a:srgbClr val="3E3EBC"/>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7" name="Symbol zastępczy obrazu 16"/>
          <p:cNvSpPr>
            <a:spLocks noGrp="1"/>
          </p:cNvSpPr>
          <p:nvPr>
            <p:ph type="pic" sz="quarter" idx="11"/>
          </p:nvPr>
        </p:nvSpPr>
        <p:spPr>
          <a:xfrm>
            <a:off x="0" y="0"/>
            <a:ext cx="6784975" cy="5221288"/>
          </a:xfrm>
          <a:custGeom>
            <a:avLst/>
            <a:gdLst>
              <a:gd name="connsiteX0" fmla="*/ 0 w 6784975"/>
              <a:gd name="connsiteY0" fmla="*/ 0 h 5221288"/>
              <a:gd name="connsiteX1" fmla="*/ 6784975 w 6784975"/>
              <a:gd name="connsiteY1" fmla="*/ 0 h 5221288"/>
              <a:gd name="connsiteX2" fmla="*/ 6784975 w 6784975"/>
              <a:gd name="connsiteY2" fmla="*/ 4500563 h 5221288"/>
              <a:gd name="connsiteX3" fmla="*/ 2825750 w 6784975"/>
              <a:gd name="connsiteY3" fmla="*/ 4500563 h 5221288"/>
              <a:gd name="connsiteX4" fmla="*/ 2825750 w 6784975"/>
              <a:gd name="connsiteY4" fmla="*/ 5221288 h 5221288"/>
              <a:gd name="connsiteX5" fmla="*/ 0 w 6784975"/>
              <a:gd name="connsiteY5" fmla="*/ 5221288 h 522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4975" h="5221288">
                <a:moveTo>
                  <a:pt x="0" y="0"/>
                </a:moveTo>
                <a:lnTo>
                  <a:pt x="6784975" y="0"/>
                </a:lnTo>
                <a:lnTo>
                  <a:pt x="6784975" y="4500563"/>
                </a:lnTo>
                <a:lnTo>
                  <a:pt x="2825750" y="4500563"/>
                </a:lnTo>
                <a:lnTo>
                  <a:pt x="2825750" y="5221288"/>
                </a:lnTo>
                <a:lnTo>
                  <a:pt x="0" y="5221288"/>
                </a:lnTo>
                <a:close/>
              </a:path>
            </a:pathLst>
          </a:custGeom>
          <a:solidFill>
            <a:schemeClr val="bg1">
              <a:lumMod val="95000"/>
            </a:schemeClr>
          </a:solidFill>
        </p:spPr>
        <p:txBody>
          <a:bodyPr rtlCol="0" anchor="ctr">
            <a:noAutofit/>
          </a:bodyPr>
          <a:lstStyle>
            <a:lvl1pPr marL="0" indent="0" algn="ctr">
              <a:buFont typeface="Arial" panose="020B0604020202020204" pitchFamily="34" charset="0"/>
              <a:buNone/>
              <a:defRPr sz="1000"/>
            </a:lvl1pPr>
          </a:lstStyle>
          <a:p>
            <a:pPr lvl="0"/>
            <a:r>
              <a:rPr lang="pl-PL" noProof="0"/>
              <a:t>Kliknij ikonę, aby dodać obraz</a:t>
            </a:r>
            <a:endParaRPr lang="pl-PL" noProof="0" dirty="0"/>
          </a:p>
        </p:txBody>
      </p:sp>
      <p:sp>
        <p:nvSpPr>
          <p:cNvPr id="2" name="Title 1"/>
          <p:cNvSpPr>
            <a:spLocks noGrp="1"/>
          </p:cNvSpPr>
          <p:nvPr>
            <p:ph type="ctrTitle"/>
          </p:nvPr>
        </p:nvSpPr>
        <p:spPr>
          <a:xfrm>
            <a:off x="3172808" y="5579563"/>
            <a:ext cx="6133117" cy="648546"/>
          </a:xfrm>
        </p:spPr>
        <p:txBody>
          <a:bodyPr>
            <a:normAutofit/>
          </a:bodyPr>
          <a:lstStyle>
            <a:lvl1pPr algn="l">
              <a:lnSpc>
                <a:spcPts val="3500"/>
              </a:lnSpc>
              <a:defRPr sz="2800"/>
            </a:lvl1pPr>
          </a:lstStyle>
          <a:p>
            <a:r>
              <a:rPr lang="pl-PL"/>
              <a:t>Kliknij, aby edytować styl</a:t>
            </a:r>
            <a:endParaRPr lang="en-US" dirty="0"/>
          </a:p>
        </p:txBody>
      </p:sp>
      <p:sp>
        <p:nvSpPr>
          <p:cNvPr id="8" name="Date Placeholder 3">
            <a:extLst>
              <a:ext uri="{FF2B5EF4-FFF2-40B4-BE49-F238E27FC236}">
                <a16:creationId xmlns:a16="http://schemas.microsoft.com/office/drawing/2014/main" id="{0EA56248-3DCF-5D60-E274-18657B84ED3E}"/>
              </a:ext>
            </a:extLst>
          </p:cNvPr>
          <p:cNvSpPr>
            <a:spLocks noGrp="1"/>
          </p:cNvSpPr>
          <p:nvPr>
            <p:ph type="dt" sz="half" idx="12"/>
          </p:nvPr>
        </p:nvSpPr>
        <p:spPr>
          <a:xfrm>
            <a:off x="7866063" y="539750"/>
            <a:ext cx="1800225" cy="366713"/>
          </a:xfrm>
          <a:prstGeom prst="rect">
            <a:avLst/>
          </a:prstGeom>
        </p:spPr>
        <p:txBody>
          <a:bodyPr lIns="0" tIns="0" rIns="0" bIns="0"/>
          <a:lstStyle>
            <a:lvl1pPr algn="r" eaLnBrk="1" fontAlgn="auto" hangingPunct="1">
              <a:lnSpc>
                <a:spcPts val="1800"/>
              </a:lnSpc>
              <a:spcBef>
                <a:spcPts val="0"/>
              </a:spcBef>
              <a:spcAft>
                <a:spcPts val="0"/>
              </a:spcAft>
              <a:defRPr sz="1400">
                <a:solidFill>
                  <a:schemeClr val="tx2"/>
                </a:solidFill>
                <a:latin typeface="Open Sans" pitchFamily="2" charset="0"/>
                <a:ea typeface="Open Sans" pitchFamily="2" charset="0"/>
                <a:cs typeface="Open Sans" pitchFamily="2" charset="0"/>
              </a:defRPr>
            </a:lvl1pPr>
          </a:lstStyle>
          <a:p>
            <a:pPr>
              <a:defRPr/>
            </a:pPr>
            <a:fld id="{B22F03D3-40A2-4AD9-B377-A57BF4766CB0}" type="datetime1">
              <a:rPr lang="pl-PL"/>
              <a:pPr>
                <a:defRPr/>
              </a:pPr>
              <a:t>2024-11-05</a:t>
            </a:fld>
            <a:endParaRPr lang="pl-PL" dirty="0"/>
          </a:p>
        </p:txBody>
      </p:sp>
    </p:spTree>
    <p:extLst>
      <p:ext uri="{BB962C8B-B14F-4D97-AF65-F5344CB8AC3E}">
        <p14:creationId xmlns:p14="http://schemas.microsoft.com/office/powerpoint/2010/main" val="1592253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Slajd tytułowy (krótki tytuł)">
    <p:spTree>
      <p:nvGrpSpPr>
        <p:cNvPr id="1" name=""/>
        <p:cNvGrpSpPr/>
        <p:nvPr/>
      </p:nvGrpSpPr>
      <p:grpSpPr>
        <a:xfrm>
          <a:off x="0" y="0"/>
          <a:ext cx="0" cy="0"/>
          <a:chOff x="0" y="0"/>
          <a:chExt cx="0" cy="0"/>
        </a:xfrm>
      </p:grpSpPr>
      <p:sp>
        <p:nvSpPr>
          <p:cNvPr id="3" name="Prostokąt 2">
            <a:extLst>
              <a:ext uri="{FF2B5EF4-FFF2-40B4-BE49-F238E27FC236}">
                <a16:creationId xmlns:a16="http://schemas.microsoft.com/office/drawing/2014/main" id="{422F9659-3B01-4348-6479-4947BD64F93C}"/>
              </a:ext>
            </a:extLst>
          </p:cNvPr>
          <p:cNvSpPr/>
          <p:nvPr userDrawn="1"/>
        </p:nvSpPr>
        <p:spPr>
          <a:xfrm>
            <a:off x="2825750" y="4500563"/>
            <a:ext cx="6840538" cy="1800225"/>
          </a:xfrm>
          <a:prstGeom prst="rect">
            <a:avLst/>
          </a:prstGeom>
          <a:solidFill>
            <a:srgbClr val="BDBD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pic>
        <p:nvPicPr>
          <p:cNvPr id="4" name="Obraz 8">
            <a:extLst>
              <a:ext uri="{FF2B5EF4-FFF2-40B4-BE49-F238E27FC236}">
                <a16:creationId xmlns:a16="http://schemas.microsoft.com/office/drawing/2014/main" id="{7983F097-BEE9-5A41-A0DB-7F02C859908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163" y="6370638"/>
            <a:ext cx="1620837"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Obraz 10">
            <a:extLst>
              <a:ext uri="{FF2B5EF4-FFF2-40B4-BE49-F238E27FC236}">
                <a16:creationId xmlns:a16="http://schemas.microsoft.com/office/drawing/2014/main" id="{49DC1EF5-CF40-A829-92AF-216354CA4BE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72338" y="6370638"/>
            <a:ext cx="2633662"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Obraz 12">
            <a:extLst>
              <a:ext uri="{FF2B5EF4-FFF2-40B4-BE49-F238E27FC236}">
                <a16:creationId xmlns:a16="http://schemas.microsoft.com/office/drawing/2014/main" id="{CA88542B-6973-162C-5C1D-2D1AC1145A78}"/>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22688" y="6370638"/>
            <a:ext cx="2239962"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Symbol zastępczy obrazu 16"/>
          <p:cNvSpPr>
            <a:spLocks noGrp="1"/>
          </p:cNvSpPr>
          <p:nvPr>
            <p:ph type="pic" sz="quarter" idx="11"/>
          </p:nvPr>
        </p:nvSpPr>
        <p:spPr>
          <a:xfrm>
            <a:off x="0" y="0"/>
            <a:ext cx="6784975" cy="5221288"/>
          </a:xfrm>
          <a:custGeom>
            <a:avLst/>
            <a:gdLst>
              <a:gd name="connsiteX0" fmla="*/ 0 w 6784975"/>
              <a:gd name="connsiteY0" fmla="*/ 0 h 5221288"/>
              <a:gd name="connsiteX1" fmla="*/ 6784975 w 6784975"/>
              <a:gd name="connsiteY1" fmla="*/ 0 h 5221288"/>
              <a:gd name="connsiteX2" fmla="*/ 6784975 w 6784975"/>
              <a:gd name="connsiteY2" fmla="*/ 4500563 h 5221288"/>
              <a:gd name="connsiteX3" fmla="*/ 2825750 w 6784975"/>
              <a:gd name="connsiteY3" fmla="*/ 4500563 h 5221288"/>
              <a:gd name="connsiteX4" fmla="*/ 2825750 w 6784975"/>
              <a:gd name="connsiteY4" fmla="*/ 5221288 h 5221288"/>
              <a:gd name="connsiteX5" fmla="*/ 0 w 6784975"/>
              <a:gd name="connsiteY5" fmla="*/ 5221288 h 522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4975" h="5221288">
                <a:moveTo>
                  <a:pt x="0" y="0"/>
                </a:moveTo>
                <a:lnTo>
                  <a:pt x="6784975" y="0"/>
                </a:lnTo>
                <a:lnTo>
                  <a:pt x="6784975" y="4500563"/>
                </a:lnTo>
                <a:lnTo>
                  <a:pt x="2825750" y="4500563"/>
                </a:lnTo>
                <a:lnTo>
                  <a:pt x="2825750" y="5221288"/>
                </a:lnTo>
                <a:lnTo>
                  <a:pt x="0" y="5221288"/>
                </a:lnTo>
                <a:close/>
              </a:path>
            </a:pathLst>
          </a:custGeom>
          <a:solidFill>
            <a:schemeClr val="bg1">
              <a:lumMod val="95000"/>
            </a:schemeClr>
          </a:solidFill>
        </p:spPr>
        <p:txBody>
          <a:bodyPr rtlCol="0" anchor="ctr">
            <a:noAutofit/>
          </a:bodyPr>
          <a:lstStyle>
            <a:lvl1pPr marL="0" indent="0" algn="ctr">
              <a:buFont typeface="Arial" panose="020B0604020202020204" pitchFamily="34" charset="0"/>
              <a:buNone/>
              <a:defRPr sz="1000"/>
            </a:lvl1pPr>
          </a:lstStyle>
          <a:p>
            <a:pPr lvl="0"/>
            <a:r>
              <a:rPr lang="pl-PL" noProof="0"/>
              <a:t>Kliknij ikonę, aby dodać obraz</a:t>
            </a:r>
            <a:endParaRPr lang="pl-PL" noProof="0" dirty="0"/>
          </a:p>
        </p:txBody>
      </p:sp>
      <p:sp>
        <p:nvSpPr>
          <p:cNvPr id="2" name="Title 1"/>
          <p:cNvSpPr>
            <a:spLocks noGrp="1"/>
          </p:cNvSpPr>
          <p:nvPr>
            <p:ph type="ctrTitle"/>
          </p:nvPr>
        </p:nvSpPr>
        <p:spPr>
          <a:xfrm>
            <a:off x="3172808" y="5579563"/>
            <a:ext cx="6133117" cy="648546"/>
          </a:xfrm>
        </p:spPr>
        <p:txBody>
          <a:bodyPr>
            <a:normAutofit/>
          </a:bodyPr>
          <a:lstStyle>
            <a:lvl1pPr algn="l">
              <a:lnSpc>
                <a:spcPts val="3500"/>
              </a:lnSpc>
              <a:defRPr sz="2800"/>
            </a:lvl1pPr>
          </a:lstStyle>
          <a:p>
            <a:r>
              <a:rPr lang="pl-PL"/>
              <a:t>Kliknij, aby edytować styl</a:t>
            </a:r>
            <a:endParaRPr lang="en-US" dirty="0"/>
          </a:p>
        </p:txBody>
      </p:sp>
      <p:sp>
        <p:nvSpPr>
          <p:cNvPr id="7" name="Date Placeholder 3">
            <a:extLst>
              <a:ext uri="{FF2B5EF4-FFF2-40B4-BE49-F238E27FC236}">
                <a16:creationId xmlns:a16="http://schemas.microsoft.com/office/drawing/2014/main" id="{1FA50DA2-8251-5626-1298-E9495E7D081E}"/>
              </a:ext>
            </a:extLst>
          </p:cNvPr>
          <p:cNvSpPr>
            <a:spLocks noGrp="1"/>
          </p:cNvSpPr>
          <p:nvPr>
            <p:ph type="dt" sz="half" idx="12"/>
          </p:nvPr>
        </p:nvSpPr>
        <p:spPr>
          <a:xfrm>
            <a:off x="7866063" y="539750"/>
            <a:ext cx="1800225" cy="366713"/>
          </a:xfrm>
          <a:prstGeom prst="rect">
            <a:avLst/>
          </a:prstGeom>
        </p:spPr>
        <p:txBody>
          <a:bodyPr lIns="0" tIns="0" rIns="0" bIns="0"/>
          <a:lstStyle>
            <a:lvl1pPr algn="r" eaLnBrk="1" fontAlgn="auto" hangingPunct="1">
              <a:lnSpc>
                <a:spcPts val="1800"/>
              </a:lnSpc>
              <a:spcBef>
                <a:spcPts val="0"/>
              </a:spcBef>
              <a:spcAft>
                <a:spcPts val="0"/>
              </a:spcAft>
              <a:defRPr sz="1400">
                <a:solidFill>
                  <a:schemeClr val="tx2"/>
                </a:solidFill>
                <a:latin typeface="Open Sans" pitchFamily="2" charset="0"/>
                <a:ea typeface="Open Sans" pitchFamily="2" charset="0"/>
                <a:cs typeface="Open Sans" pitchFamily="2" charset="0"/>
              </a:defRPr>
            </a:lvl1pPr>
          </a:lstStyle>
          <a:p>
            <a:pPr>
              <a:defRPr/>
            </a:pPr>
            <a:fld id="{CF55F772-CAF8-4F5B-A4F7-962CF19BD0E5}" type="datetime1">
              <a:rPr lang="pl-PL"/>
              <a:pPr>
                <a:defRPr/>
              </a:pPr>
              <a:t>2024-11-05</a:t>
            </a:fld>
            <a:endParaRPr lang="pl-PL" dirty="0"/>
          </a:p>
        </p:txBody>
      </p:sp>
    </p:spTree>
    <p:extLst>
      <p:ext uri="{BB962C8B-B14F-4D97-AF65-F5344CB8AC3E}">
        <p14:creationId xmlns:p14="http://schemas.microsoft.com/office/powerpoint/2010/main" val="1556708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lajd tytuł sekcji">
    <p:spTree>
      <p:nvGrpSpPr>
        <p:cNvPr id="1" name=""/>
        <p:cNvGrpSpPr/>
        <p:nvPr/>
      </p:nvGrpSpPr>
      <p:grpSpPr>
        <a:xfrm>
          <a:off x="0" y="0"/>
          <a:ext cx="0" cy="0"/>
          <a:chOff x="0" y="0"/>
          <a:chExt cx="0" cy="0"/>
        </a:xfrm>
      </p:grpSpPr>
      <p:sp>
        <p:nvSpPr>
          <p:cNvPr id="3" name="Prostokąt 2">
            <a:extLst>
              <a:ext uri="{FF2B5EF4-FFF2-40B4-BE49-F238E27FC236}">
                <a16:creationId xmlns:a16="http://schemas.microsoft.com/office/drawing/2014/main" id="{7C8AB4D1-D460-526B-486B-2EBD71191A67}"/>
              </a:ext>
            </a:extLst>
          </p:cNvPr>
          <p:cNvSpPr/>
          <p:nvPr userDrawn="1"/>
        </p:nvSpPr>
        <p:spPr>
          <a:xfrm>
            <a:off x="2825750" y="4500563"/>
            <a:ext cx="7196138" cy="2159000"/>
          </a:xfrm>
          <a:prstGeom prst="rect">
            <a:avLst/>
          </a:prstGeom>
          <a:solidFill>
            <a:srgbClr val="BDBD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4" name="Prostokąt 3">
            <a:extLst>
              <a:ext uri="{FF2B5EF4-FFF2-40B4-BE49-F238E27FC236}">
                <a16:creationId xmlns:a16="http://schemas.microsoft.com/office/drawing/2014/main" id="{6101D7CB-EEA7-3455-0F03-6165F8CD9F28}"/>
              </a:ext>
            </a:extLst>
          </p:cNvPr>
          <p:cNvSpPr/>
          <p:nvPr userDrawn="1"/>
        </p:nvSpPr>
        <p:spPr>
          <a:xfrm>
            <a:off x="3905250" y="4500563"/>
            <a:ext cx="3600450" cy="358775"/>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5" name="Prostokąt 4">
            <a:extLst>
              <a:ext uri="{FF2B5EF4-FFF2-40B4-BE49-F238E27FC236}">
                <a16:creationId xmlns:a16="http://schemas.microsoft.com/office/drawing/2014/main" id="{1DA6FE23-B704-FEAB-5BE1-8CC21435C722}"/>
              </a:ext>
            </a:extLst>
          </p:cNvPr>
          <p:cNvSpPr/>
          <p:nvPr userDrawn="1"/>
        </p:nvSpPr>
        <p:spPr>
          <a:xfrm>
            <a:off x="2825750" y="4500563"/>
            <a:ext cx="1079500" cy="35877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9" name="Symbol zastępczy obrazu 8"/>
          <p:cNvSpPr>
            <a:spLocks noGrp="1"/>
          </p:cNvSpPr>
          <p:nvPr>
            <p:ph type="pic" sz="quarter" idx="10"/>
          </p:nvPr>
        </p:nvSpPr>
        <p:spPr>
          <a:xfrm>
            <a:off x="669925" y="0"/>
            <a:ext cx="6835775" cy="4859338"/>
          </a:xfrm>
          <a:custGeom>
            <a:avLst/>
            <a:gdLst>
              <a:gd name="connsiteX0" fmla="*/ 0 w 6835775"/>
              <a:gd name="connsiteY0" fmla="*/ 0 h 4859338"/>
              <a:gd name="connsiteX1" fmla="*/ 6835775 w 6835775"/>
              <a:gd name="connsiteY1" fmla="*/ 0 h 4859338"/>
              <a:gd name="connsiteX2" fmla="*/ 6835775 w 6835775"/>
              <a:gd name="connsiteY2" fmla="*/ 4500563 h 4859338"/>
              <a:gd name="connsiteX3" fmla="*/ 2155824 w 6835775"/>
              <a:gd name="connsiteY3" fmla="*/ 4500563 h 4859338"/>
              <a:gd name="connsiteX4" fmla="*/ 2155824 w 6835775"/>
              <a:gd name="connsiteY4" fmla="*/ 4859338 h 4859338"/>
              <a:gd name="connsiteX5" fmla="*/ 0 w 6835775"/>
              <a:gd name="connsiteY5" fmla="*/ 4859338 h 4859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5775" h="4859338">
                <a:moveTo>
                  <a:pt x="0" y="0"/>
                </a:moveTo>
                <a:lnTo>
                  <a:pt x="6835775" y="0"/>
                </a:lnTo>
                <a:lnTo>
                  <a:pt x="6835775" y="4500563"/>
                </a:lnTo>
                <a:lnTo>
                  <a:pt x="2155824" y="4500563"/>
                </a:lnTo>
                <a:lnTo>
                  <a:pt x="2155824" y="4859338"/>
                </a:lnTo>
                <a:lnTo>
                  <a:pt x="0" y="4859338"/>
                </a:lnTo>
                <a:close/>
              </a:path>
            </a:pathLst>
          </a:custGeom>
          <a:solidFill>
            <a:schemeClr val="bg1">
              <a:lumMod val="95000"/>
            </a:schemeClr>
          </a:solidFill>
        </p:spPr>
        <p:txBody>
          <a:bodyPr rtlCol="0" anchor="ctr">
            <a:noAutofit/>
          </a:bodyPr>
          <a:lstStyle>
            <a:lvl1pPr marL="0" indent="0" algn="ctr">
              <a:buFont typeface="Arial" panose="020B0604020202020204" pitchFamily="34" charset="0"/>
              <a:buNone/>
              <a:defRPr sz="1000"/>
            </a:lvl1pPr>
          </a:lstStyle>
          <a:p>
            <a:pPr lvl="0"/>
            <a:r>
              <a:rPr lang="pl-PL" noProof="0"/>
              <a:t>Kliknij ikonę, aby dodać obraz</a:t>
            </a:r>
            <a:endParaRPr lang="pl-PL" noProof="0" dirty="0"/>
          </a:p>
        </p:txBody>
      </p:sp>
      <p:sp>
        <p:nvSpPr>
          <p:cNvPr id="2" name="Title 1"/>
          <p:cNvSpPr>
            <a:spLocks noGrp="1"/>
          </p:cNvSpPr>
          <p:nvPr>
            <p:ph type="ctrTitle"/>
          </p:nvPr>
        </p:nvSpPr>
        <p:spPr>
          <a:xfrm>
            <a:off x="3186113" y="5195719"/>
            <a:ext cx="6480176" cy="1320421"/>
          </a:xfrm>
        </p:spPr>
        <p:txBody>
          <a:bodyPr>
            <a:normAutofit/>
          </a:bodyPr>
          <a:lstStyle>
            <a:lvl1pPr algn="l">
              <a:lnSpc>
                <a:spcPts val="3500"/>
              </a:lnSpc>
              <a:defRPr sz="2800"/>
            </a:lvl1pPr>
          </a:lstStyle>
          <a:p>
            <a:r>
              <a:rPr lang="pl-PL"/>
              <a:t>Kliknij, aby edytować styl</a:t>
            </a:r>
            <a:endParaRPr lang="en-US" dirty="0"/>
          </a:p>
        </p:txBody>
      </p:sp>
    </p:spTree>
    <p:extLst>
      <p:ext uri="{BB962C8B-B14F-4D97-AF65-F5344CB8AC3E}">
        <p14:creationId xmlns:p14="http://schemas.microsoft.com/office/powerpoint/2010/main" val="1080051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Slajd tytuł sekcji">
    <p:spTree>
      <p:nvGrpSpPr>
        <p:cNvPr id="1" name=""/>
        <p:cNvGrpSpPr/>
        <p:nvPr/>
      </p:nvGrpSpPr>
      <p:grpSpPr>
        <a:xfrm>
          <a:off x="0" y="0"/>
          <a:ext cx="0" cy="0"/>
          <a:chOff x="0" y="0"/>
          <a:chExt cx="0" cy="0"/>
        </a:xfrm>
      </p:grpSpPr>
      <p:sp>
        <p:nvSpPr>
          <p:cNvPr id="3" name="Prostokąt 2">
            <a:extLst>
              <a:ext uri="{FF2B5EF4-FFF2-40B4-BE49-F238E27FC236}">
                <a16:creationId xmlns:a16="http://schemas.microsoft.com/office/drawing/2014/main" id="{B13A8E0C-031B-8985-8EF3-DB846745240A}"/>
              </a:ext>
            </a:extLst>
          </p:cNvPr>
          <p:cNvSpPr/>
          <p:nvPr userDrawn="1"/>
        </p:nvSpPr>
        <p:spPr>
          <a:xfrm>
            <a:off x="2825750" y="4500563"/>
            <a:ext cx="7196138" cy="215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4" name="Prostokąt 3">
            <a:extLst>
              <a:ext uri="{FF2B5EF4-FFF2-40B4-BE49-F238E27FC236}">
                <a16:creationId xmlns:a16="http://schemas.microsoft.com/office/drawing/2014/main" id="{3A6A260E-A839-124D-B089-35E13250A7DA}"/>
              </a:ext>
            </a:extLst>
          </p:cNvPr>
          <p:cNvSpPr/>
          <p:nvPr userDrawn="1"/>
        </p:nvSpPr>
        <p:spPr>
          <a:xfrm>
            <a:off x="3905250" y="4500563"/>
            <a:ext cx="3600450" cy="358775"/>
          </a:xfrm>
          <a:prstGeom prst="rect">
            <a:avLst/>
          </a:prstGeom>
          <a:solidFill>
            <a:srgbClr val="554B97"/>
          </a:solidFill>
          <a:ln>
            <a:solidFill>
              <a:srgbClr val="554B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5" name="Prostokąt 4">
            <a:extLst>
              <a:ext uri="{FF2B5EF4-FFF2-40B4-BE49-F238E27FC236}">
                <a16:creationId xmlns:a16="http://schemas.microsoft.com/office/drawing/2014/main" id="{052803FC-5BFA-9B59-D454-AB3015658CD9}"/>
              </a:ext>
            </a:extLst>
          </p:cNvPr>
          <p:cNvSpPr/>
          <p:nvPr userDrawn="1"/>
        </p:nvSpPr>
        <p:spPr>
          <a:xfrm>
            <a:off x="2825750" y="4500563"/>
            <a:ext cx="1079500" cy="35877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9" name="Symbol zastępczy obrazu 8"/>
          <p:cNvSpPr>
            <a:spLocks noGrp="1"/>
          </p:cNvSpPr>
          <p:nvPr>
            <p:ph type="pic" sz="quarter" idx="10"/>
          </p:nvPr>
        </p:nvSpPr>
        <p:spPr>
          <a:xfrm>
            <a:off x="669925" y="0"/>
            <a:ext cx="6835775" cy="4859338"/>
          </a:xfrm>
          <a:custGeom>
            <a:avLst/>
            <a:gdLst>
              <a:gd name="connsiteX0" fmla="*/ 0 w 6835775"/>
              <a:gd name="connsiteY0" fmla="*/ 0 h 4859338"/>
              <a:gd name="connsiteX1" fmla="*/ 6835775 w 6835775"/>
              <a:gd name="connsiteY1" fmla="*/ 0 h 4859338"/>
              <a:gd name="connsiteX2" fmla="*/ 6835775 w 6835775"/>
              <a:gd name="connsiteY2" fmla="*/ 4500563 h 4859338"/>
              <a:gd name="connsiteX3" fmla="*/ 2155824 w 6835775"/>
              <a:gd name="connsiteY3" fmla="*/ 4500563 h 4859338"/>
              <a:gd name="connsiteX4" fmla="*/ 2155824 w 6835775"/>
              <a:gd name="connsiteY4" fmla="*/ 4859338 h 4859338"/>
              <a:gd name="connsiteX5" fmla="*/ 0 w 6835775"/>
              <a:gd name="connsiteY5" fmla="*/ 4859338 h 4859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5775" h="4859338">
                <a:moveTo>
                  <a:pt x="0" y="0"/>
                </a:moveTo>
                <a:lnTo>
                  <a:pt x="6835775" y="0"/>
                </a:lnTo>
                <a:lnTo>
                  <a:pt x="6835775" y="4500563"/>
                </a:lnTo>
                <a:lnTo>
                  <a:pt x="2155824" y="4500563"/>
                </a:lnTo>
                <a:lnTo>
                  <a:pt x="2155824" y="4859338"/>
                </a:lnTo>
                <a:lnTo>
                  <a:pt x="0" y="4859338"/>
                </a:lnTo>
                <a:close/>
              </a:path>
            </a:pathLst>
          </a:custGeom>
          <a:solidFill>
            <a:schemeClr val="bg1">
              <a:lumMod val="95000"/>
            </a:schemeClr>
          </a:solidFill>
        </p:spPr>
        <p:txBody>
          <a:bodyPr rtlCol="0" anchor="ctr">
            <a:noAutofit/>
          </a:bodyPr>
          <a:lstStyle>
            <a:lvl1pPr marL="0" indent="0" algn="ctr">
              <a:buFont typeface="Arial" panose="020B0604020202020204" pitchFamily="34" charset="0"/>
              <a:buNone/>
              <a:defRPr sz="1000"/>
            </a:lvl1pPr>
          </a:lstStyle>
          <a:p>
            <a:pPr lvl="0"/>
            <a:r>
              <a:rPr lang="pl-PL" noProof="0" dirty="0"/>
              <a:t>Kliknij ikonę, aby dodać obraz</a:t>
            </a:r>
          </a:p>
        </p:txBody>
      </p:sp>
      <p:sp>
        <p:nvSpPr>
          <p:cNvPr id="2" name="Title 1"/>
          <p:cNvSpPr>
            <a:spLocks noGrp="1"/>
          </p:cNvSpPr>
          <p:nvPr>
            <p:ph type="ctrTitle"/>
          </p:nvPr>
        </p:nvSpPr>
        <p:spPr>
          <a:xfrm>
            <a:off x="3186113" y="5195719"/>
            <a:ext cx="6480176" cy="1320421"/>
          </a:xfrm>
        </p:spPr>
        <p:txBody>
          <a:bodyPr>
            <a:normAutofit/>
          </a:bodyPr>
          <a:lstStyle>
            <a:lvl1pPr algn="l">
              <a:lnSpc>
                <a:spcPts val="3500"/>
              </a:lnSpc>
              <a:defRPr sz="2800"/>
            </a:lvl1pPr>
          </a:lstStyle>
          <a:p>
            <a:r>
              <a:rPr lang="pl-PL" dirty="0"/>
              <a:t>Kliknij, aby edytować styl</a:t>
            </a:r>
            <a:endParaRPr lang="en-US" dirty="0"/>
          </a:p>
        </p:txBody>
      </p:sp>
    </p:spTree>
    <p:extLst>
      <p:ext uri="{BB962C8B-B14F-4D97-AF65-F5344CB8AC3E}">
        <p14:creationId xmlns:p14="http://schemas.microsoft.com/office/powerpoint/2010/main" val="1870633243"/>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ajd - tytuł + zawartość z paskiem">
    <p:spTree>
      <p:nvGrpSpPr>
        <p:cNvPr id="1" name=""/>
        <p:cNvGrpSpPr/>
        <p:nvPr/>
      </p:nvGrpSpPr>
      <p:grpSpPr>
        <a:xfrm>
          <a:off x="0" y="0"/>
          <a:ext cx="0" cy="0"/>
          <a:chOff x="0" y="0"/>
          <a:chExt cx="0" cy="0"/>
        </a:xfrm>
      </p:grpSpPr>
      <p:sp>
        <p:nvSpPr>
          <p:cNvPr id="6" name="Prostokąt 5">
            <a:extLst>
              <a:ext uri="{FF2B5EF4-FFF2-40B4-BE49-F238E27FC236}">
                <a16:creationId xmlns:a16="http://schemas.microsoft.com/office/drawing/2014/main" id="{B256C58C-0B91-7112-00B5-45BA5613D379}"/>
              </a:ext>
            </a:extLst>
          </p:cNvPr>
          <p:cNvSpPr/>
          <p:nvPr userDrawn="1"/>
        </p:nvSpPr>
        <p:spPr>
          <a:xfrm>
            <a:off x="8585200" y="7380288"/>
            <a:ext cx="1079500" cy="179387"/>
          </a:xfrm>
          <a:prstGeom prst="rect">
            <a:avLst/>
          </a:prstGeom>
          <a:solidFill>
            <a:srgbClr val="93C67B"/>
          </a:solidFill>
          <a:ln>
            <a:solidFill>
              <a:srgbClr val="BDBDE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p:txBody>
      </p:sp>
      <p:sp>
        <p:nvSpPr>
          <p:cNvPr id="7" name="Symbol zastępczy numeru slajdu 4">
            <a:extLst>
              <a:ext uri="{FF2B5EF4-FFF2-40B4-BE49-F238E27FC236}">
                <a16:creationId xmlns:a16="http://schemas.microsoft.com/office/drawing/2014/main" id="{ED18D69B-C12C-D036-BE07-68C1F325B26B}"/>
              </a:ext>
            </a:extLst>
          </p:cNvPr>
          <p:cNvSpPr>
            <a:spLocks noGrp="1"/>
          </p:cNvSpPr>
          <p:nvPr>
            <p:ph type="sldNum" sz="quarter" idx="10"/>
          </p:nvPr>
        </p:nvSpPr>
        <p:spPr/>
        <p:txBody>
          <a:bodyPr/>
          <a:lstStyle>
            <a:lvl1pPr>
              <a:defRPr/>
            </a:lvl1pPr>
          </a:lstStyle>
          <a:p>
            <a:pPr>
              <a:defRPr/>
            </a:pPr>
            <a:fld id="{88E6BE7B-80CB-4926-B646-E23E8BCBFE23}" type="slidenum">
              <a:rPr lang="pl-PL" altLang="pl-PL"/>
              <a:pPr>
                <a:defRPr/>
              </a:pPr>
              <a:t>‹#›</a:t>
            </a:fld>
            <a:endParaRPr lang="pl-PL" altLang="pl-PL"/>
          </a:p>
        </p:txBody>
      </p:sp>
    </p:spTree>
    <p:extLst>
      <p:ext uri="{BB962C8B-B14F-4D97-AF65-F5344CB8AC3E}">
        <p14:creationId xmlns:p14="http://schemas.microsoft.com/office/powerpoint/2010/main" val="30400403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CF838251-A90A-E97D-BC8F-B58CBB8A8B95}"/>
              </a:ext>
            </a:extLst>
          </p:cNvPr>
          <p:cNvSpPr>
            <a:spLocks noGrp="1"/>
          </p:cNvSpPr>
          <p:nvPr>
            <p:ph type="title"/>
          </p:nvPr>
        </p:nvSpPr>
        <p:spPr bwMode="auto">
          <a:xfrm>
            <a:off x="1025525" y="900113"/>
            <a:ext cx="864076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pl-PL" altLang="pl-PL"/>
              <a:t>Kliknij, aby edytować styl</a:t>
            </a:r>
            <a:endParaRPr lang="en-US" altLang="pl-PL"/>
          </a:p>
        </p:txBody>
      </p:sp>
      <p:sp>
        <p:nvSpPr>
          <p:cNvPr id="1027" name="Text Placeholder 2">
            <a:extLst>
              <a:ext uri="{FF2B5EF4-FFF2-40B4-BE49-F238E27FC236}">
                <a16:creationId xmlns:a16="http://schemas.microsoft.com/office/drawing/2014/main" id="{D689E6D8-A678-E7D5-D127-C805F2C575E0}"/>
              </a:ext>
            </a:extLst>
          </p:cNvPr>
          <p:cNvSpPr>
            <a:spLocks noGrp="1"/>
          </p:cNvSpPr>
          <p:nvPr>
            <p:ph type="body" idx="1"/>
          </p:nvPr>
        </p:nvSpPr>
        <p:spPr bwMode="auto">
          <a:xfrm>
            <a:off x="1025525" y="1979613"/>
            <a:ext cx="8640763"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pl-PL" altLang="pl-PL"/>
              <a:t>Kliknij, aby edytować style wzorca tekstu</a:t>
            </a:r>
          </a:p>
          <a:p>
            <a:pPr lvl="1"/>
            <a:r>
              <a:rPr lang="pl-PL" altLang="pl-PL"/>
              <a:t>Drugi poziom</a:t>
            </a:r>
          </a:p>
          <a:p>
            <a:pPr lvl="2"/>
            <a:r>
              <a:rPr lang="pl-PL" altLang="pl-PL"/>
              <a:t>Trzeci poziom</a:t>
            </a:r>
            <a:endParaRPr lang="en-US" altLang="pl-PL"/>
          </a:p>
        </p:txBody>
      </p:sp>
      <p:sp>
        <p:nvSpPr>
          <p:cNvPr id="10" name="Prostokąt 9">
            <a:extLst>
              <a:ext uri="{FF2B5EF4-FFF2-40B4-BE49-F238E27FC236}">
                <a16:creationId xmlns:a16="http://schemas.microsoft.com/office/drawing/2014/main" id="{216D459C-06A4-70A3-97CA-25CE224F0982}"/>
              </a:ext>
            </a:extLst>
          </p:cNvPr>
          <p:cNvSpPr/>
          <p:nvPr userDrawn="1"/>
        </p:nvSpPr>
        <p:spPr>
          <a:xfrm>
            <a:off x="1025525" y="0"/>
            <a:ext cx="1081088" cy="1793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12" name="Prostokąt 11">
            <a:extLst>
              <a:ext uri="{FF2B5EF4-FFF2-40B4-BE49-F238E27FC236}">
                <a16:creationId xmlns:a16="http://schemas.microsoft.com/office/drawing/2014/main" id="{8427F517-131B-CB47-FB7B-08410CF6CFF6}"/>
              </a:ext>
            </a:extLst>
          </p:cNvPr>
          <p:cNvSpPr/>
          <p:nvPr userDrawn="1"/>
        </p:nvSpPr>
        <p:spPr>
          <a:xfrm>
            <a:off x="2106613" y="0"/>
            <a:ext cx="7559675" cy="179388"/>
          </a:xfrm>
          <a:prstGeom prst="rect">
            <a:avLst/>
          </a:prstGeom>
          <a:solidFill>
            <a:srgbClr val="009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
        <p:nvSpPr>
          <p:cNvPr id="4" name="Symbol zastępczy numeru slajdu 3">
            <a:extLst>
              <a:ext uri="{FF2B5EF4-FFF2-40B4-BE49-F238E27FC236}">
                <a16:creationId xmlns:a16="http://schemas.microsoft.com/office/drawing/2014/main" id="{9BAE3DA0-9E47-9E1A-3A63-2F550208A60D}"/>
              </a:ext>
            </a:extLst>
          </p:cNvPr>
          <p:cNvSpPr>
            <a:spLocks noGrp="1"/>
          </p:cNvSpPr>
          <p:nvPr>
            <p:ph type="sldNum" sz="quarter" idx="4"/>
          </p:nvPr>
        </p:nvSpPr>
        <p:spPr>
          <a:xfrm>
            <a:off x="8585200" y="7019925"/>
            <a:ext cx="1079500" cy="179388"/>
          </a:xfrm>
          <a:prstGeom prst="rect">
            <a:avLst/>
          </a:prstGeom>
          <a:noFill/>
        </p:spPr>
        <p:txBody>
          <a:bodyPr vert="horz" wrap="square" lIns="0" tIns="72000" rIns="0" bIns="72000" numCol="1" anchor="ctr" anchorCtr="0" compatLnSpc="1">
            <a:prstTxWarp prst="textNoShape">
              <a:avLst/>
            </a:prstTxWarp>
          </a:bodyPr>
          <a:lstStyle>
            <a:lvl1pPr algn="r" eaLnBrk="1" hangingPunct="1">
              <a:defRPr sz="1000">
                <a:solidFill>
                  <a:schemeClr val="tx2"/>
                </a:solidFill>
                <a:latin typeface="Open Sans" panose="020B0606030504020204" pitchFamily="34" charset="0"/>
              </a:defRPr>
            </a:lvl1pPr>
          </a:lstStyle>
          <a:p>
            <a:pPr>
              <a:defRPr/>
            </a:pPr>
            <a:fld id="{B6149208-B9E7-43D3-8F68-4BAE28D468FA}" type="slidenum">
              <a:rPr lang="pl-PL" altLang="pl-PL"/>
              <a:pPr>
                <a:defRPr/>
              </a:pPr>
              <a:t>‹#›</a:t>
            </a:fld>
            <a:endParaRPr lang="pl-PL" altLang="pl-PL"/>
          </a:p>
        </p:txBody>
      </p:sp>
      <p:sp>
        <p:nvSpPr>
          <p:cNvPr id="7" name="Prostokąt 6">
            <a:extLst>
              <a:ext uri="{FF2B5EF4-FFF2-40B4-BE49-F238E27FC236}">
                <a16:creationId xmlns:a16="http://schemas.microsoft.com/office/drawing/2014/main" id="{61DCC141-D514-6954-7992-D59F5F8620D3}"/>
              </a:ext>
            </a:extLst>
          </p:cNvPr>
          <p:cNvSpPr/>
          <p:nvPr userDrawn="1"/>
        </p:nvSpPr>
        <p:spPr>
          <a:xfrm>
            <a:off x="8585200" y="7380288"/>
            <a:ext cx="1081088" cy="179387"/>
          </a:xfrm>
          <a:prstGeom prst="rect">
            <a:avLst/>
          </a:prstGeom>
          <a:solidFill>
            <a:srgbClr val="93C6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pl-PL"/>
          </a:p>
        </p:txBody>
      </p:sp>
    </p:spTree>
  </p:cSld>
  <p:clrMap bg1="lt1" tx1="dk1" bg2="lt2" tx2="dk2" accent1="accent1" accent2="accent2" accent3="accent3" accent4="accent4" accent5="accent5" accent6="accent6" hlink="hlink" folHlink="folHlink"/>
  <p:sldLayoutIdLst>
    <p:sldLayoutId id="2147486751" r:id="rId1"/>
    <p:sldLayoutId id="2147486752" r:id="rId2"/>
    <p:sldLayoutId id="2147486753" r:id="rId3"/>
    <p:sldLayoutId id="2147486754" r:id="rId4"/>
    <p:sldLayoutId id="2147486755" r:id="rId5"/>
    <p:sldLayoutId id="2147486756" r:id="rId6"/>
    <p:sldLayoutId id="2147486757" r:id="rId7"/>
    <p:sldLayoutId id="2147486758" r:id="rId8"/>
    <p:sldLayoutId id="2147486759" r:id="rId9"/>
    <p:sldLayoutId id="2147486760" r:id="rId10"/>
    <p:sldLayoutId id="2147486761" r:id="rId11"/>
    <p:sldLayoutId id="2147486762" r:id="rId12"/>
    <p:sldLayoutId id="2147486763" r:id="rId13"/>
    <p:sldLayoutId id="2147486764" r:id="rId14"/>
  </p:sldLayoutIdLst>
  <p:hf hdr="0" ftr="0"/>
  <p:txStyles>
    <p:titleStyle>
      <a:lvl1pPr algn="l" defTabSz="1006475" rtl="0" eaLnBrk="0" fontAlgn="base" hangingPunct="0">
        <a:lnSpc>
          <a:spcPts val="3600"/>
        </a:lnSpc>
        <a:spcBef>
          <a:spcPct val="0"/>
        </a:spcBef>
        <a:spcAft>
          <a:spcPct val="0"/>
        </a:spcAft>
        <a:defRPr sz="2800" b="1" kern="1200">
          <a:solidFill>
            <a:schemeClr val="tx2"/>
          </a:solidFill>
          <a:latin typeface="Open Sans" pitchFamily="2" charset="0"/>
          <a:ea typeface="Open Sans" pitchFamily="2" charset="0"/>
          <a:cs typeface="Open Sans" pitchFamily="2" charset="0"/>
        </a:defRPr>
      </a:lvl1pPr>
      <a:lvl2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5pPr>
      <a:lvl6pPr marL="4572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6pPr>
      <a:lvl7pPr marL="9144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7pPr>
      <a:lvl8pPr marL="13716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8pPr>
      <a:lvl9pPr marL="18288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9pPr>
    </p:titleStyle>
    <p:bodyStyle>
      <a:lvl1pPr marL="250825" indent="-250825" algn="l" defTabSz="1006475" rtl="0" eaLnBrk="0" fontAlgn="base" hangingPunct="0">
        <a:lnSpc>
          <a:spcPts val="2400"/>
        </a:lnSpc>
        <a:spcBef>
          <a:spcPts val="1100"/>
        </a:spcBef>
        <a:spcAft>
          <a:spcPct val="0"/>
        </a:spcAft>
        <a:buClr>
          <a:schemeClr val="accent1"/>
        </a:buClr>
        <a:buBlip>
          <a:blip r:embed="rId16"/>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17"/>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18"/>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28.emf"/></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png"/><Relationship Id="rId7" Type="http://schemas.openxmlformats.org/officeDocument/2006/relationships/hyperlink" Target="https://www.gov.pl/web/nfosigw/instrukcje2" TargetMode="Externa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hyperlink" Target="https://www.gov.pl/web/nfosigw/generator-wnioskow-o-dofinansowanie"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png"/><Relationship Id="rId7" Type="http://schemas.openxmlformats.org/officeDocument/2006/relationships/hyperlink" Target="mailto:FENX0202.sekretariat@nfosigw.gov.pl" TargetMode="External"/><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hyperlink" Target="https://www.gov.pl/web/nfosigw/862-wspolfinansowanie-projektow-realizowanych-w-ramach-programu-fundusze-europejskie-na-infrastrukture-klimat-srodowisko-2021-2027-feniks-czesc-2-rozwoj-oze"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ytuł 1">
            <a:extLst>
              <a:ext uri="{FF2B5EF4-FFF2-40B4-BE49-F238E27FC236}">
                <a16:creationId xmlns:a16="http://schemas.microsoft.com/office/drawing/2014/main" id="{25C1F810-5A2C-73E7-E2EA-32E6C2F66B7E}"/>
              </a:ext>
            </a:extLst>
          </p:cNvPr>
          <p:cNvSpPr txBox="1">
            <a:spLocks/>
          </p:cNvSpPr>
          <p:nvPr/>
        </p:nvSpPr>
        <p:spPr bwMode="auto">
          <a:xfrm>
            <a:off x="629382" y="5075981"/>
            <a:ext cx="9433048" cy="553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defTabSz="1006475" rtl="0" eaLnBrk="0" fontAlgn="base" hangingPunct="0">
              <a:lnSpc>
                <a:spcPts val="3600"/>
              </a:lnSpc>
              <a:spcBef>
                <a:spcPct val="0"/>
              </a:spcBef>
              <a:spcAft>
                <a:spcPct val="0"/>
              </a:spcAft>
              <a:defRPr sz="2800" b="1" kern="1200">
                <a:solidFill>
                  <a:schemeClr val="tx2"/>
                </a:solidFill>
                <a:latin typeface="Open Sans" pitchFamily="2" charset="0"/>
                <a:ea typeface="Open Sans" pitchFamily="2" charset="0"/>
                <a:cs typeface="Open Sans" pitchFamily="2" charset="0"/>
              </a:defRPr>
            </a:lvl1pPr>
            <a:lvl2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5pPr>
            <a:lvl6pPr marL="4572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6pPr>
            <a:lvl7pPr marL="9144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7pPr>
            <a:lvl8pPr marL="13716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8pPr>
            <a:lvl9pPr marL="18288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9pPr>
          </a:lstStyle>
          <a:p>
            <a:pPr algn="ctr" eaLnBrk="1" hangingPunct="1"/>
            <a:r>
              <a:rPr lang="pl-PL" altLang="pl-PL" sz="2600" dirty="0">
                <a:solidFill>
                  <a:srgbClr val="002073"/>
                </a:solidFill>
                <a:latin typeface="Open Sans" panose="020B0806030504020204" pitchFamily="34" charset="0"/>
                <a:cs typeface="Open Sans" panose="020B0806030504020204" pitchFamily="34" charset="0"/>
              </a:rPr>
              <a:t>Podstawowe informacje o naborze i ocenie</a:t>
            </a:r>
            <a:endParaRPr lang="pl-PL" altLang="pl-PL" sz="2600" b="0" dirty="0">
              <a:solidFill>
                <a:srgbClr val="002073"/>
              </a:solidFill>
              <a:latin typeface="Open Sans" panose="020B0806030504020204" pitchFamily="34" charset="0"/>
              <a:cs typeface="Open Sans" panose="020B0806030504020204" pitchFamily="34" charset="0"/>
            </a:endParaRPr>
          </a:p>
        </p:txBody>
      </p:sp>
      <p:sp>
        <p:nvSpPr>
          <p:cNvPr id="16" name="Tytuł 15">
            <a:extLst>
              <a:ext uri="{FF2B5EF4-FFF2-40B4-BE49-F238E27FC236}">
                <a16:creationId xmlns:a16="http://schemas.microsoft.com/office/drawing/2014/main" id="{787170AE-D786-C4B8-1BF9-CCE382B9595F}"/>
              </a:ext>
              <a:ext uri="{C183D7F6-B498-43B3-948B-1728B52AA6E4}">
                <adec:decorative xmlns:adec="http://schemas.microsoft.com/office/drawing/2017/decorative" val="0"/>
              </a:ext>
            </a:extLst>
          </p:cNvPr>
          <p:cNvSpPr>
            <a:spLocks noGrp="1"/>
          </p:cNvSpPr>
          <p:nvPr>
            <p:ph type="title"/>
          </p:nvPr>
        </p:nvSpPr>
        <p:spPr>
          <a:xfrm>
            <a:off x="881410" y="179437"/>
            <a:ext cx="2736205" cy="287436"/>
          </a:xfrm>
        </p:spPr>
        <p:txBody>
          <a:bodyPr/>
          <a:lstStyle/>
          <a:p>
            <a:r>
              <a:rPr lang="pl-PL" sz="1800" dirty="0">
                <a:solidFill>
                  <a:srgbClr val="FFFFFF"/>
                </a:solidFill>
              </a:rPr>
              <a:t>Slajd tytułowy</a:t>
            </a:r>
          </a:p>
        </p:txBody>
      </p:sp>
      <p:sp>
        <p:nvSpPr>
          <p:cNvPr id="17411" name="Symbol zastępczy numeru slajdu 3" hidden="1">
            <a:extLst>
              <a:ext uri="{FF2B5EF4-FFF2-40B4-BE49-F238E27FC236}">
                <a16:creationId xmlns:a16="http://schemas.microsoft.com/office/drawing/2014/main" id="{8DAD59DD-94E0-2873-3ED3-462EDA8BB8A3}"/>
              </a:ext>
              <a:ext uri="{C183D7F6-B498-43B3-948B-1728B52AA6E4}">
                <adec:decorative xmlns:adec="http://schemas.microsoft.com/office/drawing/2017/decorative" val="0"/>
              </a:ext>
            </a:extLst>
          </p:cNvPr>
          <p:cNvSpPr>
            <a:spLocks noGrp="1" noRot="1" noMove="1" noResize="1" noEditPoints="1" noAdjustHandles="1" noChangeArrowheads="1" noChangeShapeType="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7652ED6-1A5F-41C8-8CF9-EFF1C693D102}" type="slidenum">
              <a:rPr lang="pl-PL" altLang="pl-PL" smtClean="0">
                <a:solidFill>
                  <a:schemeClr val="tx2"/>
                </a:solidFill>
                <a:latin typeface="Open Sans" panose="020B0806030504020204" pitchFamily="34" charset="0"/>
              </a:rPr>
              <a:pPr/>
              <a:t>1</a:t>
            </a:fld>
            <a:endParaRPr lang="pl-PL" altLang="pl-PL" dirty="0">
              <a:solidFill>
                <a:schemeClr val="tx2"/>
              </a:solidFill>
              <a:latin typeface="Open Sans" panose="020B0806030504020204" pitchFamily="34" charset="0"/>
            </a:endParaRPr>
          </a:p>
        </p:txBody>
      </p:sp>
      <p:sp>
        <p:nvSpPr>
          <p:cNvPr id="14" name="Tytuł 1">
            <a:extLst>
              <a:ext uri="{FF2B5EF4-FFF2-40B4-BE49-F238E27FC236}">
                <a16:creationId xmlns:a16="http://schemas.microsoft.com/office/drawing/2014/main" id="{13CA0706-8249-3742-85AE-F68EDE7037D0}"/>
              </a:ext>
            </a:extLst>
          </p:cNvPr>
          <p:cNvSpPr txBox="1">
            <a:spLocks/>
          </p:cNvSpPr>
          <p:nvPr/>
        </p:nvSpPr>
        <p:spPr bwMode="auto">
          <a:xfrm>
            <a:off x="737394" y="5629491"/>
            <a:ext cx="9433048" cy="118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defTabSz="1006475" rtl="0" eaLnBrk="0" fontAlgn="base" hangingPunct="0">
              <a:lnSpc>
                <a:spcPts val="3600"/>
              </a:lnSpc>
              <a:spcBef>
                <a:spcPct val="0"/>
              </a:spcBef>
              <a:spcAft>
                <a:spcPct val="0"/>
              </a:spcAft>
              <a:defRPr sz="2800" b="1" kern="1200">
                <a:solidFill>
                  <a:schemeClr val="tx2"/>
                </a:solidFill>
                <a:latin typeface="Open Sans" pitchFamily="2" charset="0"/>
                <a:ea typeface="Open Sans" pitchFamily="2" charset="0"/>
                <a:cs typeface="Open Sans" pitchFamily="2" charset="0"/>
              </a:defRPr>
            </a:lvl1pPr>
            <a:lvl2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5pPr>
            <a:lvl6pPr marL="4572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6pPr>
            <a:lvl7pPr marL="9144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7pPr>
            <a:lvl8pPr marL="13716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8pPr>
            <a:lvl9pPr marL="18288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9pPr>
          </a:lstStyle>
          <a:p>
            <a:pPr algn="ctr" eaLnBrk="1" hangingPunct="1">
              <a:lnSpc>
                <a:spcPts val="3000"/>
              </a:lnSpc>
            </a:pPr>
            <a:r>
              <a:rPr lang="pl-PL" altLang="pl-PL" sz="1400" b="0" dirty="0">
                <a:solidFill>
                  <a:srgbClr val="002073"/>
                </a:solidFill>
                <a:latin typeface="Open Sans" panose="020B0806030504020204" pitchFamily="34" charset="0"/>
                <a:cs typeface="Open Sans" panose="020B0806030504020204" pitchFamily="34" charset="0"/>
              </a:rPr>
              <a:t>Monika Mordarska</a:t>
            </a:r>
          </a:p>
          <a:p>
            <a:pPr algn="ctr" eaLnBrk="1" hangingPunct="1">
              <a:lnSpc>
                <a:spcPts val="3000"/>
              </a:lnSpc>
            </a:pPr>
            <a:r>
              <a:rPr lang="pl-PL" altLang="pl-PL" sz="1400" b="0" dirty="0">
                <a:solidFill>
                  <a:srgbClr val="002073"/>
                </a:solidFill>
                <a:latin typeface="Open Sans" panose="020B0806030504020204" pitchFamily="34" charset="0"/>
                <a:cs typeface="Open Sans" panose="020B0806030504020204" pitchFamily="34" charset="0"/>
              </a:rPr>
              <a:t>21.10.2024 r.</a:t>
            </a:r>
          </a:p>
        </p:txBody>
      </p:sp>
      <p:sp>
        <p:nvSpPr>
          <p:cNvPr id="7" name="Prostokąt 6">
            <a:extLst>
              <a:ext uri="{FF2B5EF4-FFF2-40B4-BE49-F238E27FC236}">
                <a16:creationId xmlns:a16="http://schemas.microsoft.com/office/drawing/2014/main" id="{00B03E41-BEFE-8873-57E5-B9E5EB0E71F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a:xfrm>
            <a:off x="0" y="7308229"/>
            <a:ext cx="10691813" cy="25144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9A820811-8B46-69C9-08D7-85546BB82889}"/>
              </a:ext>
            </a:extLst>
          </p:cNvPr>
          <p:cNvSpPr>
            <a:spLocks noGrp="1"/>
          </p:cNvSpPr>
          <p:nvPr>
            <p:ph type="sldNum" sz="quarter" idx="10"/>
          </p:nvPr>
        </p:nvSpPr>
        <p:spPr/>
        <p:txBody>
          <a:bodyPr/>
          <a:lstStyle/>
          <a:p>
            <a:pPr>
              <a:defRPr/>
            </a:pPr>
            <a:fld id="{88E6BE7B-80CB-4926-B646-E23E8BCBFE23}" type="slidenum">
              <a:rPr lang="pl-PL" altLang="pl-PL" smtClean="0"/>
              <a:pPr>
                <a:defRPr/>
              </a:pPr>
              <a:t>10</a:t>
            </a:fld>
            <a:endParaRPr lang="pl-PL" altLang="pl-PL"/>
          </a:p>
        </p:txBody>
      </p:sp>
      <p:sp>
        <p:nvSpPr>
          <p:cNvPr id="8" name="Symbol zastępczy zawartości 2">
            <a:extLst>
              <a:ext uri="{FF2B5EF4-FFF2-40B4-BE49-F238E27FC236}">
                <a16:creationId xmlns:a16="http://schemas.microsoft.com/office/drawing/2014/main" id="{970E4790-62A2-0B94-09D1-E50B68D96803}"/>
              </a:ext>
            </a:extLst>
          </p:cNvPr>
          <p:cNvSpPr>
            <a:spLocks noGrp="1"/>
          </p:cNvSpPr>
          <p:nvPr>
            <p:ph sz="half" idx="1"/>
          </p:nvPr>
        </p:nvSpPr>
        <p:spPr>
          <a:xfrm>
            <a:off x="1027113" y="1510954"/>
            <a:ext cx="1726505" cy="5149202"/>
          </a:xfrm>
          <a:solidFill>
            <a:schemeClr val="accent1">
              <a:alpha val="55000"/>
            </a:schemeClr>
          </a:solidFill>
        </p:spPr>
        <p:txBody>
          <a:bodyPr/>
          <a:lstStyle/>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r>
              <a:rPr lang="pl-PL" sz="1600" b="1" dirty="0"/>
              <a:t>Zasady finansowania projektu</a:t>
            </a:r>
          </a:p>
          <a:p>
            <a:pPr marL="0" indent="0" algn="ctr">
              <a:buNone/>
            </a:pPr>
            <a:br>
              <a:rPr lang="pl-PL" sz="1600" b="1" dirty="0"/>
            </a:br>
            <a:endParaRPr lang="pl-PL" sz="1600" b="1" dirty="0"/>
          </a:p>
        </p:txBody>
      </p:sp>
      <p:sp>
        <p:nvSpPr>
          <p:cNvPr id="9" name="Symbol zastępczy zawartości 3">
            <a:extLst>
              <a:ext uri="{FF2B5EF4-FFF2-40B4-BE49-F238E27FC236}">
                <a16:creationId xmlns:a16="http://schemas.microsoft.com/office/drawing/2014/main" id="{FBC33B7A-0628-33DA-D912-ABBC29165255}"/>
              </a:ext>
            </a:extLst>
          </p:cNvPr>
          <p:cNvSpPr txBox="1">
            <a:spLocks/>
          </p:cNvSpPr>
          <p:nvPr/>
        </p:nvSpPr>
        <p:spPr>
          <a:xfrm>
            <a:off x="2969642" y="1510954"/>
            <a:ext cx="6921054" cy="5185782"/>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lnSpc>
                <a:spcPct val="114000"/>
              </a:lnSpc>
              <a:spcBef>
                <a:spcPts val="600"/>
              </a:spcBef>
              <a:buNone/>
            </a:pPr>
            <a:endParaRPr lang="pl-PL" sz="1800" dirty="0">
              <a:solidFill>
                <a:srgbClr val="554B97"/>
              </a:solidFill>
              <a:effectLst/>
              <a:latin typeface="Open Sans" panose="020B0606030504020204" pitchFamily="34" charset="0"/>
              <a:ea typeface="Open Sans" panose="020B0606030504020204" pitchFamily="34" charset="0"/>
              <a:cs typeface="Open Sans" panose="020B0606030504020204" pitchFamily="34" charset="0"/>
            </a:endParaRPr>
          </a:p>
          <a:p>
            <a:pPr marL="0" indent="0">
              <a:lnSpc>
                <a:spcPct val="114000"/>
              </a:lnSpc>
              <a:spcBef>
                <a:spcPts val="600"/>
              </a:spcBef>
              <a:buNone/>
            </a:pPr>
            <a:r>
              <a:rPr lang="pl-PL" sz="1800" b="1" dirty="0">
                <a:solidFill>
                  <a:srgbClr val="554B97"/>
                </a:solidFill>
                <a:effectLst/>
                <a:latin typeface="Open Sans" panose="020B0606030504020204" pitchFamily="34" charset="0"/>
                <a:ea typeface="Open Sans" panose="020B0606030504020204" pitchFamily="34" charset="0"/>
                <a:cs typeface="Open Sans" panose="020B0606030504020204" pitchFamily="34" charset="0"/>
              </a:rPr>
              <a:t>Podatek od towarów i usług (VAT) jest kosztem niekwalifikowanym.</a:t>
            </a:r>
            <a:endParaRPr lang="pl-PL" b="1" dirty="0">
              <a:solidFill>
                <a:srgbClr val="554B97"/>
              </a:solidFill>
              <a:latin typeface="Open Sans" panose="020B0606030504020204" pitchFamily="34" charset="0"/>
              <a:ea typeface="Open Sans" panose="020B0606030504020204" pitchFamily="34" charset="0"/>
              <a:cs typeface="Open Sans" panose="020B0606030504020204" pitchFamily="34" charset="0"/>
            </a:endParaRPr>
          </a:p>
          <a:p>
            <a:pPr marL="0" indent="0">
              <a:lnSpc>
                <a:spcPct val="114000"/>
              </a:lnSpc>
              <a:spcBef>
                <a:spcPts val="600"/>
              </a:spcBef>
              <a:buNone/>
            </a:pPr>
            <a:r>
              <a:rPr lang="pl-PL" sz="1800" dirty="0">
                <a:solidFill>
                  <a:srgbClr val="554B97"/>
                </a:solidFill>
                <a:effectLst/>
                <a:latin typeface="Open Sans" panose="020B0606030504020204" pitchFamily="34" charset="0"/>
                <a:ea typeface="Open Sans" panose="020B0606030504020204" pitchFamily="34" charset="0"/>
                <a:cs typeface="Open Sans" panose="020B0606030504020204" pitchFamily="34" charset="0"/>
              </a:rPr>
              <a:t>Cytat z PP. </a:t>
            </a:r>
          </a:p>
          <a:p>
            <a:pPr marL="0" indent="0">
              <a:lnSpc>
                <a:spcPct val="114000"/>
              </a:lnSpc>
              <a:spcBef>
                <a:spcPts val="600"/>
              </a:spcBef>
              <a:buNone/>
            </a:pPr>
            <a:r>
              <a:rPr lang="pl-PL" sz="1800" dirty="0">
                <a:solidFill>
                  <a:srgbClr val="554B97"/>
                </a:solidFill>
                <a:effectLst/>
                <a:latin typeface="Open Sans" panose="020B0606030504020204" pitchFamily="34" charset="0"/>
                <a:ea typeface="Open Sans" panose="020B0606030504020204" pitchFamily="34" charset="0"/>
                <a:cs typeface="Open Sans" panose="020B0606030504020204" pitchFamily="34" charset="0"/>
              </a:rPr>
              <a:t>Podatek od towarów i usług (VAT) jest kosztem kwalifikowanym tylko wówczas, gdy jest on faktycznie i ostatecznie ponoszony przez Ostatecznego Odbiorcę (dalej OO), a OO nie ma prawnej możliwości odliczenia podatku naliczonego od podatku należnego w jakiejkolwiek części, zgodnie z przepisami ustawy o podatku od towarów i usług. Podatek VAT, który można odliczyć, nie może być uznany za kwalifikowany, nawet jeżeli nie został faktycznie odzyskany przez OO. Oznacza to, że w przypadkach, gdy OO może odliczyć podatek VAT, ale rezygnuje z tej możliwości, podatek VAT nie jest kosztem kwalifikowanym</a:t>
            </a:r>
            <a:endParaRPr lang="pl-PL" sz="1600" b="1" dirty="0">
              <a:solidFill>
                <a:srgbClr val="554B97"/>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1" name="Obraz 10">
            <a:extLst>
              <a:ext uri="{FF2B5EF4-FFF2-40B4-BE49-F238E27FC236}">
                <a16:creationId xmlns:a16="http://schemas.microsoft.com/office/drawing/2014/main" id="{8B133112-6CFC-8F61-2993-E65912963D16}"/>
              </a:ext>
            </a:extLst>
          </p:cNvPr>
          <p:cNvPicPr>
            <a:picLocks noChangeAspect="1"/>
          </p:cNvPicPr>
          <p:nvPr/>
        </p:nvPicPr>
        <p:blipFill>
          <a:blip r:embed="rId6"/>
          <a:stretch>
            <a:fillRect/>
          </a:stretch>
        </p:blipFill>
        <p:spPr>
          <a:xfrm>
            <a:off x="1027113" y="6696736"/>
            <a:ext cx="6663506" cy="658425"/>
          </a:xfrm>
          <a:prstGeom prst="rect">
            <a:avLst/>
          </a:prstGeom>
        </p:spPr>
      </p:pic>
      <p:sp>
        <p:nvSpPr>
          <p:cNvPr id="3" name="Tytuł 1">
            <a:extLst>
              <a:ext uri="{FF2B5EF4-FFF2-40B4-BE49-F238E27FC236}">
                <a16:creationId xmlns:a16="http://schemas.microsoft.com/office/drawing/2014/main" id="{6AF7C9B4-3609-926E-41FC-2DCFA253F1DF}"/>
              </a:ext>
            </a:extLst>
          </p:cNvPr>
          <p:cNvSpPr>
            <a:spLocks noGrp="1"/>
          </p:cNvSpPr>
          <p:nvPr>
            <p:ph type="title"/>
          </p:nvPr>
        </p:nvSpPr>
        <p:spPr>
          <a:xfrm>
            <a:off x="1097434" y="271136"/>
            <a:ext cx="8640763" cy="1023850"/>
          </a:xfrm>
        </p:spPr>
        <p:txBody>
          <a:bodyPr/>
          <a:lstStyle/>
          <a:p>
            <a:pPr algn="ctr"/>
            <a:r>
              <a:rPr lang="pl-PL" sz="2000" dirty="0"/>
              <a:t>Nabór  8.6.2. CZĘŚĆ 2) Rozwój OZE – PRZEDSIĘWZIĘCIA BIOMETANOWE I BIOGAZOWE</a:t>
            </a:r>
          </a:p>
        </p:txBody>
      </p:sp>
    </p:spTree>
    <p:extLst>
      <p:ext uri="{BB962C8B-B14F-4D97-AF65-F5344CB8AC3E}">
        <p14:creationId xmlns:p14="http://schemas.microsoft.com/office/powerpoint/2010/main" val="40199904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9A820811-8B46-69C9-08D7-85546BB82889}"/>
              </a:ext>
            </a:extLst>
          </p:cNvPr>
          <p:cNvSpPr>
            <a:spLocks noGrp="1"/>
          </p:cNvSpPr>
          <p:nvPr>
            <p:ph type="sldNum" sz="quarter" idx="10"/>
          </p:nvPr>
        </p:nvSpPr>
        <p:spPr/>
        <p:txBody>
          <a:bodyPr/>
          <a:lstStyle/>
          <a:p>
            <a:pPr>
              <a:defRPr/>
            </a:pPr>
            <a:fld id="{88E6BE7B-80CB-4926-B646-E23E8BCBFE23}" type="slidenum">
              <a:rPr lang="pl-PL" altLang="pl-PL" smtClean="0"/>
              <a:pPr>
                <a:defRPr/>
              </a:pPr>
              <a:t>11</a:t>
            </a:fld>
            <a:endParaRPr lang="pl-PL" altLang="pl-PL"/>
          </a:p>
        </p:txBody>
      </p:sp>
      <p:sp>
        <p:nvSpPr>
          <p:cNvPr id="8" name="Symbol zastępczy zawartości 2">
            <a:extLst>
              <a:ext uri="{FF2B5EF4-FFF2-40B4-BE49-F238E27FC236}">
                <a16:creationId xmlns:a16="http://schemas.microsoft.com/office/drawing/2014/main" id="{970E4790-62A2-0B94-09D1-E50B68D96803}"/>
              </a:ext>
            </a:extLst>
          </p:cNvPr>
          <p:cNvSpPr>
            <a:spLocks noGrp="1"/>
          </p:cNvSpPr>
          <p:nvPr>
            <p:ph sz="half" idx="1"/>
          </p:nvPr>
        </p:nvSpPr>
        <p:spPr>
          <a:xfrm>
            <a:off x="1027113" y="1187549"/>
            <a:ext cx="1798513" cy="5472608"/>
          </a:xfrm>
          <a:solidFill>
            <a:schemeClr val="accent1">
              <a:alpha val="55000"/>
            </a:schemeClr>
          </a:solidFill>
        </p:spPr>
        <p:txBody>
          <a:bodyPr/>
          <a:lstStyle/>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r>
              <a:rPr lang="pl-PL" sz="1600" b="1" dirty="0"/>
              <a:t>Zasady finansowania projektu</a:t>
            </a:r>
          </a:p>
        </p:txBody>
      </p:sp>
      <p:sp>
        <p:nvSpPr>
          <p:cNvPr id="9" name="Symbol zastępczy zawartości 3">
            <a:extLst>
              <a:ext uri="{FF2B5EF4-FFF2-40B4-BE49-F238E27FC236}">
                <a16:creationId xmlns:a16="http://schemas.microsoft.com/office/drawing/2014/main" id="{FBC33B7A-0628-33DA-D912-ABBC29165255}"/>
              </a:ext>
            </a:extLst>
          </p:cNvPr>
          <p:cNvSpPr txBox="1">
            <a:spLocks/>
          </p:cNvSpPr>
          <p:nvPr/>
        </p:nvSpPr>
        <p:spPr>
          <a:xfrm>
            <a:off x="2823133" y="1154047"/>
            <a:ext cx="6921054" cy="5472608"/>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lnSpc>
                <a:spcPct val="114000"/>
              </a:lnSpc>
              <a:spcBef>
                <a:spcPts val="600"/>
              </a:spcBef>
              <a:buNone/>
            </a:pPr>
            <a:endParaRPr lang="pl-PL" sz="1550" b="1" dirty="0"/>
          </a:p>
          <a:p>
            <a:pPr marL="0" indent="0" algn="ctr">
              <a:lnSpc>
                <a:spcPct val="114000"/>
              </a:lnSpc>
              <a:spcBef>
                <a:spcPts val="600"/>
              </a:spcBef>
              <a:buNone/>
            </a:pPr>
            <a:r>
              <a:rPr lang="pl-PL" sz="2000" b="1" dirty="0"/>
              <a:t>Alokacja w naborze:  </a:t>
            </a:r>
          </a:p>
          <a:p>
            <a:pPr marL="0" indent="0" algn="ctr">
              <a:lnSpc>
                <a:spcPct val="114000"/>
              </a:lnSpc>
              <a:spcBef>
                <a:spcPts val="600"/>
              </a:spcBef>
              <a:buNone/>
            </a:pPr>
            <a:r>
              <a:rPr lang="pl-PL" sz="2000" b="1" dirty="0"/>
              <a:t>376 500 000,00 zł </a:t>
            </a:r>
          </a:p>
          <a:p>
            <a:pPr marL="0" indent="0">
              <a:lnSpc>
                <a:spcPct val="114000"/>
              </a:lnSpc>
              <a:spcBef>
                <a:spcPts val="600"/>
              </a:spcBef>
              <a:buNone/>
            </a:pPr>
            <a:endParaRPr lang="pl-PL" sz="1550" dirty="0"/>
          </a:p>
          <a:p>
            <a:pPr marL="0" indent="0">
              <a:lnSpc>
                <a:spcPct val="114000"/>
              </a:lnSpc>
              <a:spcBef>
                <a:spcPts val="600"/>
              </a:spcBef>
              <a:buNone/>
            </a:pPr>
            <a:r>
              <a:rPr lang="pl-PL" sz="1550" dirty="0"/>
              <a:t>Wysokość alokacji ze środków unijnych – </a:t>
            </a:r>
            <a:r>
              <a:rPr lang="pl-PL" sz="1550" b="1" dirty="0"/>
              <a:t>Europejski Funduszu Rozwoju Regionalnego - 300 000 000,00 zł, w tym:</a:t>
            </a:r>
          </a:p>
          <a:p>
            <a:pPr>
              <a:lnSpc>
                <a:spcPct val="114000"/>
              </a:lnSpc>
              <a:spcBef>
                <a:spcPts val="600"/>
              </a:spcBef>
              <a:buFont typeface="Wingdings" panose="05000000000000000000" pitchFamily="2" charset="2"/>
              <a:buChar char="ü"/>
            </a:pPr>
            <a:r>
              <a:rPr lang="pl-PL" sz="1550" b="1" dirty="0"/>
              <a:t>150 000 000,00 zł</a:t>
            </a:r>
            <a:r>
              <a:rPr lang="pl-PL" sz="1550" dirty="0"/>
              <a:t> na instalacje </a:t>
            </a:r>
            <a:r>
              <a:rPr lang="pl-PL" sz="1550" dirty="0" err="1"/>
              <a:t>biometanowe</a:t>
            </a:r>
            <a:endParaRPr lang="pl-PL" sz="1550" dirty="0"/>
          </a:p>
          <a:p>
            <a:pPr>
              <a:lnSpc>
                <a:spcPct val="114000"/>
              </a:lnSpc>
              <a:spcBef>
                <a:spcPts val="600"/>
              </a:spcBef>
              <a:buFont typeface="Wingdings" panose="05000000000000000000" pitchFamily="2" charset="2"/>
              <a:buChar char="ü"/>
            </a:pPr>
            <a:r>
              <a:rPr lang="pl-PL" sz="1550" b="1" dirty="0"/>
              <a:t>150 000 000,00 zł </a:t>
            </a:r>
            <a:r>
              <a:rPr lang="pl-PL" sz="1550" dirty="0"/>
              <a:t>na instalacje biogazowe</a:t>
            </a:r>
          </a:p>
          <a:p>
            <a:pPr marL="0" indent="0">
              <a:lnSpc>
                <a:spcPct val="114000"/>
              </a:lnSpc>
              <a:spcBef>
                <a:spcPts val="600"/>
              </a:spcBef>
              <a:buNone/>
            </a:pPr>
            <a:endParaRPr lang="pl-PL" sz="1550" dirty="0"/>
          </a:p>
          <a:p>
            <a:pPr marL="0" indent="0">
              <a:lnSpc>
                <a:spcPct val="114000"/>
              </a:lnSpc>
              <a:spcBef>
                <a:spcPts val="600"/>
              </a:spcBef>
              <a:buNone/>
            </a:pPr>
            <a:r>
              <a:rPr lang="pl-PL" sz="1550" dirty="0"/>
              <a:t>Wysokość alokacji ze środków krajowych – </a:t>
            </a:r>
            <a:r>
              <a:rPr lang="pl-PL" sz="1550" b="1" dirty="0"/>
              <a:t>Narodowy Fundusz Ochrony Środowiska i Gospodarki Wodnej</a:t>
            </a:r>
            <a:r>
              <a:rPr lang="pl-PL" sz="1550" dirty="0"/>
              <a:t> - </a:t>
            </a:r>
            <a:r>
              <a:rPr lang="pl-PL" sz="1550" b="1" dirty="0"/>
              <a:t>76 365 000,00 zł w tym:</a:t>
            </a:r>
          </a:p>
          <a:p>
            <a:pPr>
              <a:lnSpc>
                <a:spcPct val="114000"/>
              </a:lnSpc>
              <a:spcBef>
                <a:spcPts val="600"/>
              </a:spcBef>
              <a:buFont typeface="Wingdings" panose="05000000000000000000" pitchFamily="2" charset="2"/>
              <a:buChar char="ü"/>
            </a:pPr>
            <a:r>
              <a:rPr lang="pl-PL" sz="1550" b="1" dirty="0"/>
              <a:t>38 182 500,00 zł </a:t>
            </a:r>
            <a:r>
              <a:rPr lang="pl-PL" sz="1550" dirty="0"/>
              <a:t>na instalacje </a:t>
            </a:r>
            <a:r>
              <a:rPr lang="pl-PL" sz="1550" dirty="0" err="1"/>
              <a:t>biometanowe</a:t>
            </a:r>
            <a:endParaRPr lang="pl-PL" sz="1550" dirty="0"/>
          </a:p>
          <a:p>
            <a:pPr>
              <a:lnSpc>
                <a:spcPct val="114000"/>
              </a:lnSpc>
              <a:spcBef>
                <a:spcPts val="600"/>
              </a:spcBef>
              <a:buFont typeface="Wingdings" panose="05000000000000000000" pitchFamily="2" charset="2"/>
              <a:buChar char="ü"/>
            </a:pPr>
            <a:r>
              <a:rPr lang="pl-PL" sz="1550" b="1" dirty="0"/>
              <a:t>38 182 500,00 zł </a:t>
            </a:r>
            <a:r>
              <a:rPr lang="pl-PL" sz="1550" dirty="0"/>
              <a:t>na instalacje biogazowe</a:t>
            </a:r>
          </a:p>
          <a:p>
            <a:pPr marL="0" indent="0">
              <a:lnSpc>
                <a:spcPct val="114000"/>
              </a:lnSpc>
              <a:spcBef>
                <a:spcPts val="600"/>
              </a:spcBef>
              <a:buNone/>
            </a:pPr>
            <a:endParaRPr lang="pl-PL" sz="1550" b="1" dirty="0"/>
          </a:p>
        </p:txBody>
      </p:sp>
      <p:pic>
        <p:nvPicPr>
          <p:cNvPr id="11" name="Obraz 10">
            <a:extLst>
              <a:ext uri="{FF2B5EF4-FFF2-40B4-BE49-F238E27FC236}">
                <a16:creationId xmlns:a16="http://schemas.microsoft.com/office/drawing/2014/main" id="{8B133112-6CFC-8F61-2993-E65912963D16}"/>
              </a:ext>
            </a:extLst>
          </p:cNvPr>
          <p:cNvPicPr>
            <a:picLocks noChangeAspect="1"/>
          </p:cNvPicPr>
          <p:nvPr/>
        </p:nvPicPr>
        <p:blipFill>
          <a:blip r:embed="rId6"/>
          <a:stretch>
            <a:fillRect/>
          </a:stretch>
        </p:blipFill>
        <p:spPr>
          <a:xfrm>
            <a:off x="1027113" y="6696736"/>
            <a:ext cx="6663506" cy="658425"/>
          </a:xfrm>
          <a:prstGeom prst="rect">
            <a:avLst/>
          </a:prstGeom>
        </p:spPr>
      </p:pic>
      <p:sp>
        <p:nvSpPr>
          <p:cNvPr id="3" name="Tytuł 1">
            <a:extLst>
              <a:ext uri="{FF2B5EF4-FFF2-40B4-BE49-F238E27FC236}">
                <a16:creationId xmlns:a16="http://schemas.microsoft.com/office/drawing/2014/main" id="{7EA5072B-7B44-8005-9243-71A47B81EEE4}"/>
              </a:ext>
            </a:extLst>
          </p:cNvPr>
          <p:cNvSpPr>
            <a:spLocks noGrp="1"/>
          </p:cNvSpPr>
          <p:nvPr>
            <p:ph type="title"/>
          </p:nvPr>
        </p:nvSpPr>
        <p:spPr>
          <a:xfrm>
            <a:off x="1097434" y="271136"/>
            <a:ext cx="8640763" cy="1023850"/>
          </a:xfrm>
        </p:spPr>
        <p:txBody>
          <a:bodyPr/>
          <a:lstStyle/>
          <a:p>
            <a:pPr algn="ctr"/>
            <a:r>
              <a:rPr lang="pl-PL" sz="2000" dirty="0"/>
              <a:t>Nabór  8.6.2. CZĘŚĆ 2) Rozwój OZE – PRZEDSIĘWZIĘCIA BIOMETANOWE I BIOGAZOWE</a:t>
            </a:r>
          </a:p>
        </p:txBody>
      </p:sp>
    </p:spTree>
    <p:extLst>
      <p:ext uri="{BB962C8B-B14F-4D97-AF65-F5344CB8AC3E}">
        <p14:creationId xmlns:p14="http://schemas.microsoft.com/office/powerpoint/2010/main" val="42370090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9A820811-8B46-69C9-08D7-85546BB82889}"/>
              </a:ext>
            </a:extLst>
          </p:cNvPr>
          <p:cNvSpPr>
            <a:spLocks noGrp="1"/>
          </p:cNvSpPr>
          <p:nvPr>
            <p:ph type="sldNum" sz="quarter" idx="10"/>
          </p:nvPr>
        </p:nvSpPr>
        <p:spPr/>
        <p:txBody>
          <a:bodyPr/>
          <a:lstStyle/>
          <a:p>
            <a:pPr>
              <a:defRPr/>
            </a:pPr>
            <a:fld id="{88E6BE7B-80CB-4926-B646-E23E8BCBFE23}" type="slidenum">
              <a:rPr lang="pl-PL" altLang="pl-PL" smtClean="0"/>
              <a:pPr>
                <a:defRPr/>
              </a:pPr>
              <a:t>12</a:t>
            </a:fld>
            <a:endParaRPr lang="pl-PL" altLang="pl-PL"/>
          </a:p>
        </p:txBody>
      </p:sp>
      <p:sp>
        <p:nvSpPr>
          <p:cNvPr id="8" name="Symbol zastępczy zawartości 2">
            <a:extLst>
              <a:ext uri="{FF2B5EF4-FFF2-40B4-BE49-F238E27FC236}">
                <a16:creationId xmlns:a16="http://schemas.microsoft.com/office/drawing/2014/main" id="{970E4790-62A2-0B94-09D1-E50B68D96803}"/>
              </a:ext>
            </a:extLst>
          </p:cNvPr>
          <p:cNvSpPr>
            <a:spLocks noGrp="1"/>
          </p:cNvSpPr>
          <p:nvPr>
            <p:ph sz="half" idx="1"/>
          </p:nvPr>
        </p:nvSpPr>
        <p:spPr>
          <a:xfrm>
            <a:off x="1027113" y="936497"/>
            <a:ext cx="1726505" cy="5723659"/>
          </a:xfrm>
          <a:solidFill>
            <a:schemeClr val="accent1">
              <a:alpha val="55000"/>
            </a:schemeClr>
          </a:solidFill>
        </p:spPr>
        <p:txBody>
          <a:bodyPr/>
          <a:lstStyle/>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r>
              <a:rPr lang="pl-PL" sz="1600" b="1" dirty="0"/>
              <a:t>Warunki dofinansowania</a:t>
            </a:r>
            <a:br>
              <a:rPr lang="pl-PL" sz="1600" b="1" dirty="0"/>
            </a:br>
            <a:endParaRPr lang="pl-PL" sz="1600" b="1" dirty="0"/>
          </a:p>
        </p:txBody>
      </p:sp>
      <p:pic>
        <p:nvPicPr>
          <p:cNvPr id="11" name="Obraz 10">
            <a:extLst>
              <a:ext uri="{FF2B5EF4-FFF2-40B4-BE49-F238E27FC236}">
                <a16:creationId xmlns:a16="http://schemas.microsoft.com/office/drawing/2014/main" id="{8B133112-6CFC-8F61-2993-E65912963D16}"/>
              </a:ext>
            </a:extLst>
          </p:cNvPr>
          <p:cNvPicPr>
            <a:picLocks noChangeAspect="1"/>
          </p:cNvPicPr>
          <p:nvPr/>
        </p:nvPicPr>
        <p:blipFill>
          <a:blip r:embed="rId3"/>
          <a:stretch>
            <a:fillRect/>
          </a:stretch>
        </p:blipFill>
        <p:spPr>
          <a:xfrm>
            <a:off x="1027113" y="6696736"/>
            <a:ext cx="6663506" cy="658425"/>
          </a:xfrm>
          <a:prstGeom prst="rect">
            <a:avLst/>
          </a:prstGeom>
        </p:spPr>
      </p:pic>
      <p:pic>
        <p:nvPicPr>
          <p:cNvPr id="7" name="Obraz 6">
            <a:extLst>
              <a:ext uri="{FF2B5EF4-FFF2-40B4-BE49-F238E27FC236}">
                <a16:creationId xmlns:a16="http://schemas.microsoft.com/office/drawing/2014/main" id="{0BD4E86A-BE7D-5778-6679-A8E323377FDA}"/>
              </a:ext>
            </a:extLst>
          </p:cNvPr>
          <p:cNvPicPr>
            <a:picLocks noChangeAspect="1"/>
          </p:cNvPicPr>
          <p:nvPr/>
        </p:nvPicPr>
        <p:blipFill>
          <a:blip r:embed="rId4"/>
          <a:stretch>
            <a:fillRect/>
          </a:stretch>
        </p:blipFill>
        <p:spPr>
          <a:xfrm>
            <a:off x="2717742" y="936497"/>
            <a:ext cx="7908233" cy="6083428"/>
          </a:xfrm>
          <a:prstGeom prst="rect">
            <a:avLst/>
          </a:prstGeom>
        </p:spPr>
      </p:pic>
      <p:sp>
        <p:nvSpPr>
          <p:cNvPr id="2" name="Tytuł 1">
            <a:extLst>
              <a:ext uri="{FF2B5EF4-FFF2-40B4-BE49-F238E27FC236}">
                <a16:creationId xmlns:a16="http://schemas.microsoft.com/office/drawing/2014/main" id="{33CF0CC0-DBD8-83BF-226E-9CC5F6C58CB7}"/>
              </a:ext>
            </a:extLst>
          </p:cNvPr>
          <p:cNvSpPr>
            <a:spLocks noGrp="1"/>
          </p:cNvSpPr>
          <p:nvPr>
            <p:ph type="title"/>
          </p:nvPr>
        </p:nvSpPr>
        <p:spPr>
          <a:xfrm>
            <a:off x="1457474" y="102553"/>
            <a:ext cx="8640763" cy="874394"/>
          </a:xfrm>
        </p:spPr>
        <p:txBody>
          <a:bodyPr/>
          <a:lstStyle/>
          <a:p>
            <a:pPr algn="ctr">
              <a:lnSpc>
                <a:spcPts val="3400"/>
              </a:lnSpc>
            </a:pPr>
            <a:r>
              <a:rPr lang="pl-PL" sz="2000" dirty="0"/>
              <a:t>Nabór  8.6.2. CZĘŚĆ 2) Rozwój OZE – PRZEDSIĘWZIĘCIA  BIOMETANOWE I BIOGAZOWE</a:t>
            </a:r>
          </a:p>
        </p:txBody>
      </p:sp>
    </p:spTree>
    <p:extLst>
      <p:ext uri="{BB962C8B-B14F-4D97-AF65-F5344CB8AC3E}">
        <p14:creationId xmlns:p14="http://schemas.microsoft.com/office/powerpoint/2010/main" val="27256016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9A820811-8B46-69C9-08D7-85546BB82889}"/>
              </a:ext>
            </a:extLst>
          </p:cNvPr>
          <p:cNvSpPr>
            <a:spLocks noGrp="1"/>
          </p:cNvSpPr>
          <p:nvPr>
            <p:ph type="sldNum" sz="quarter" idx="10"/>
          </p:nvPr>
        </p:nvSpPr>
        <p:spPr/>
        <p:txBody>
          <a:bodyPr/>
          <a:lstStyle/>
          <a:p>
            <a:pPr>
              <a:defRPr/>
            </a:pPr>
            <a:fld id="{88E6BE7B-80CB-4926-B646-E23E8BCBFE23}" type="slidenum">
              <a:rPr lang="pl-PL" altLang="pl-PL" smtClean="0"/>
              <a:pPr>
                <a:defRPr/>
              </a:pPr>
              <a:t>13</a:t>
            </a:fld>
            <a:endParaRPr lang="pl-PL" altLang="pl-PL"/>
          </a:p>
        </p:txBody>
      </p:sp>
      <p:sp>
        <p:nvSpPr>
          <p:cNvPr id="8" name="Symbol zastępczy zawartości 2">
            <a:extLst>
              <a:ext uri="{FF2B5EF4-FFF2-40B4-BE49-F238E27FC236}">
                <a16:creationId xmlns:a16="http://schemas.microsoft.com/office/drawing/2014/main" id="{970E4790-62A2-0B94-09D1-E50B68D96803}"/>
              </a:ext>
            </a:extLst>
          </p:cNvPr>
          <p:cNvSpPr>
            <a:spLocks noGrp="1"/>
          </p:cNvSpPr>
          <p:nvPr>
            <p:ph sz="half" idx="1"/>
          </p:nvPr>
        </p:nvSpPr>
        <p:spPr>
          <a:xfrm>
            <a:off x="1027113" y="1187549"/>
            <a:ext cx="1798513" cy="5472608"/>
          </a:xfrm>
          <a:solidFill>
            <a:schemeClr val="accent1">
              <a:alpha val="55000"/>
            </a:schemeClr>
          </a:solidFill>
        </p:spPr>
        <p:txBody>
          <a:bodyPr/>
          <a:lstStyle/>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r>
              <a:rPr lang="pl-PL" sz="1600" b="1" dirty="0"/>
              <a:t>Warunki dofinansowania</a:t>
            </a:r>
          </a:p>
        </p:txBody>
      </p:sp>
      <p:sp>
        <p:nvSpPr>
          <p:cNvPr id="9" name="Symbol zastępczy zawartości 3">
            <a:extLst>
              <a:ext uri="{FF2B5EF4-FFF2-40B4-BE49-F238E27FC236}">
                <a16:creationId xmlns:a16="http://schemas.microsoft.com/office/drawing/2014/main" id="{FBC33B7A-0628-33DA-D912-ABBC29165255}"/>
              </a:ext>
            </a:extLst>
          </p:cNvPr>
          <p:cNvSpPr txBox="1">
            <a:spLocks/>
          </p:cNvSpPr>
          <p:nvPr/>
        </p:nvSpPr>
        <p:spPr>
          <a:xfrm>
            <a:off x="2897634" y="1187549"/>
            <a:ext cx="6921054" cy="5472608"/>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lnSpc>
                <a:spcPct val="114000"/>
              </a:lnSpc>
              <a:spcBef>
                <a:spcPts val="600"/>
              </a:spcBef>
              <a:buNone/>
            </a:pPr>
            <a:endParaRPr lang="pl-PL" sz="1550" b="1" dirty="0"/>
          </a:p>
          <a:p>
            <a:pPr marL="0" indent="0">
              <a:lnSpc>
                <a:spcPct val="114000"/>
              </a:lnSpc>
              <a:spcBef>
                <a:spcPts val="600"/>
              </a:spcBef>
              <a:buNone/>
            </a:pPr>
            <a:endParaRPr lang="pl-PL" sz="1550" b="1" dirty="0"/>
          </a:p>
          <a:p>
            <a:pPr marL="0" indent="0" algn="ctr">
              <a:lnSpc>
                <a:spcPct val="114000"/>
              </a:lnSpc>
              <a:spcBef>
                <a:spcPts val="600"/>
              </a:spcBef>
              <a:buNone/>
            </a:pPr>
            <a:r>
              <a:rPr lang="pl-PL" sz="2000" b="1" dirty="0">
                <a:solidFill>
                  <a:srgbClr val="FF0000"/>
                </a:solidFill>
              </a:rPr>
              <a:t>WAŻNE!!!</a:t>
            </a:r>
          </a:p>
          <a:p>
            <a:pPr marL="0" indent="0" algn="ctr">
              <a:lnSpc>
                <a:spcPct val="114000"/>
              </a:lnSpc>
              <a:spcBef>
                <a:spcPts val="600"/>
              </a:spcBef>
              <a:buNone/>
            </a:pPr>
            <a:r>
              <a:rPr lang="pl-PL" sz="2000" b="1" dirty="0">
                <a:solidFill>
                  <a:srgbClr val="FF0000"/>
                </a:solidFill>
              </a:rPr>
              <a:t>FORMA DOFINANSOWANIA: </a:t>
            </a:r>
          </a:p>
          <a:p>
            <a:pPr marL="0" indent="0" algn="ctr">
              <a:lnSpc>
                <a:spcPct val="114000"/>
              </a:lnSpc>
              <a:spcBef>
                <a:spcPts val="600"/>
              </a:spcBef>
              <a:buNone/>
            </a:pPr>
            <a:r>
              <a:rPr lang="pl-PL" sz="2000" b="1" dirty="0">
                <a:solidFill>
                  <a:srgbClr val="FF0000"/>
                </a:solidFill>
              </a:rPr>
              <a:t>ISTRUMENT FINANSOWY</a:t>
            </a:r>
          </a:p>
          <a:p>
            <a:pPr marL="0" indent="0" algn="ctr">
              <a:lnSpc>
                <a:spcPct val="114000"/>
              </a:lnSpc>
              <a:spcBef>
                <a:spcPts val="600"/>
              </a:spcBef>
              <a:buNone/>
            </a:pPr>
            <a:r>
              <a:rPr lang="pl-PL" sz="2000" b="1" dirty="0"/>
              <a:t>Obligatoryjne jest finansowanie przedsięwzięcia łącznie w formie:</a:t>
            </a:r>
          </a:p>
          <a:p>
            <a:pPr>
              <a:lnSpc>
                <a:spcPct val="114000"/>
              </a:lnSpc>
              <a:spcBef>
                <a:spcPts val="600"/>
              </a:spcBef>
              <a:buFont typeface="Wingdings" panose="05000000000000000000" pitchFamily="2" charset="2"/>
              <a:buChar char="ü"/>
            </a:pPr>
            <a:r>
              <a:rPr lang="pl-PL" sz="2000" b="1" dirty="0"/>
              <a:t> dotacji EFFR</a:t>
            </a:r>
          </a:p>
          <a:p>
            <a:pPr>
              <a:lnSpc>
                <a:spcPct val="114000"/>
              </a:lnSpc>
              <a:spcBef>
                <a:spcPts val="600"/>
              </a:spcBef>
              <a:buFont typeface="Wingdings" panose="05000000000000000000" pitchFamily="2" charset="2"/>
              <a:buChar char="ü"/>
            </a:pPr>
            <a:r>
              <a:rPr lang="pl-PL" sz="2000" b="1" dirty="0"/>
              <a:t> pożyczki EFRR </a:t>
            </a:r>
          </a:p>
          <a:p>
            <a:pPr>
              <a:lnSpc>
                <a:spcPct val="114000"/>
              </a:lnSpc>
              <a:spcBef>
                <a:spcPts val="600"/>
              </a:spcBef>
              <a:buFont typeface="Wingdings" panose="05000000000000000000" pitchFamily="2" charset="2"/>
              <a:buChar char="ü"/>
            </a:pPr>
            <a:r>
              <a:rPr lang="pl-PL" sz="2000" b="1" dirty="0"/>
              <a:t> pożyczki NFOŚiGW.</a:t>
            </a:r>
          </a:p>
          <a:p>
            <a:pPr marL="0" indent="0" algn="ctr">
              <a:lnSpc>
                <a:spcPct val="114000"/>
              </a:lnSpc>
              <a:spcBef>
                <a:spcPts val="600"/>
              </a:spcBef>
              <a:buNone/>
            </a:pPr>
            <a:endParaRPr lang="pl-PL" sz="2000" b="1" dirty="0"/>
          </a:p>
          <a:p>
            <a:pPr marL="0" indent="0" algn="ctr">
              <a:lnSpc>
                <a:spcPct val="114000"/>
              </a:lnSpc>
              <a:spcBef>
                <a:spcPts val="600"/>
              </a:spcBef>
              <a:buNone/>
            </a:pPr>
            <a:endParaRPr lang="pl-PL" sz="2000" b="1" dirty="0"/>
          </a:p>
        </p:txBody>
      </p:sp>
      <p:pic>
        <p:nvPicPr>
          <p:cNvPr id="11" name="Obraz 10">
            <a:extLst>
              <a:ext uri="{FF2B5EF4-FFF2-40B4-BE49-F238E27FC236}">
                <a16:creationId xmlns:a16="http://schemas.microsoft.com/office/drawing/2014/main" id="{8B133112-6CFC-8F61-2993-E65912963D16}"/>
              </a:ext>
            </a:extLst>
          </p:cNvPr>
          <p:cNvPicPr>
            <a:picLocks noChangeAspect="1"/>
          </p:cNvPicPr>
          <p:nvPr/>
        </p:nvPicPr>
        <p:blipFill>
          <a:blip r:embed="rId6"/>
          <a:stretch>
            <a:fillRect/>
          </a:stretch>
        </p:blipFill>
        <p:spPr>
          <a:xfrm>
            <a:off x="1027113" y="6696736"/>
            <a:ext cx="6663506" cy="658425"/>
          </a:xfrm>
          <a:prstGeom prst="rect">
            <a:avLst/>
          </a:prstGeom>
        </p:spPr>
      </p:pic>
      <p:sp>
        <p:nvSpPr>
          <p:cNvPr id="3" name="Tytuł 1">
            <a:extLst>
              <a:ext uri="{FF2B5EF4-FFF2-40B4-BE49-F238E27FC236}">
                <a16:creationId xmlns:a16="http://schemas.microsoft.com/office/drawing/2014/main" id="{653A2025-B00C-5925-5D5E-A6C5736CC5D3}"/>
              </a:ext>
            </a:extLst>
          </p:cNvPr>
          <p:cNvSpPr>
            <a:spLocks noGrp="1"/>
          </p:cNvSpPr>
          <p:nvPr>
            <p:ph type="title"/>
          </p:nvPr>
        </p:nvSpPr>
        <p:spPr>
          <a:xfrm>
            <a:off x="1457474" y="102553"/>
            <a:ext cx="8640763" cy="874394"/>
          </a:xfrm>
        </p:spPr>
        <p:txBody>
          <a:bodyPr/>
          <a:lstStyle/>
          <a:p>
            <a:pPr algn="ctr">
              <a:lnSpc>
                <a:spcPts val="3400"/>
              </a:lnSpc>
            </a:pPr>
            <a:r>
              <a:rPr lang="pl-PL" sz="2000" dirty="0"/>
              <a:t>Nabór  8.6.2. CZĘŚĆ 2) Rozwój OZE – PRZEDSIĘWZIĘCIA  BIOMETANOWE I BIOGAZOWE</a:t>
            </a:r>
          </a:p>
        </p:txBody>
      </p:sp>
    </p:spTree>
    <p:extLst>
      <p:ext uri="{BB962C8B-B14F-4D97-AF65-F5344CB8AC3E}">
        <p14:creationId xmlns:p14="http://schemas.microsoft.com/office/powerpoint/2010/main" val="125754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F2039-77F3-34D1-4BEB-B64D4151C825}"/>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E62EC045-CBF3-670D-35D0-23FFA16BB7D6}"/>
              </a:ext>
            </a:extLst>
          </p:cNvPr>
          <p:cNvSpPr>
            <a:spLocks noGrp="1"/>
          </p:cNvSpPr>
          <p:nvPr>
            <p:ph type="sldNum" sz="quarter" idx="10"/>
          </p:nvPr>
        </p:nvSpPr>
        <p:spPr/>
        <p:txBody>
          <a:bodyPr/>
          <a:lstStyle/>
          <a:p>
            <a:pPr>
              <a:defRPr/>
            </a:pPr>
            <a:fld id="{88E6BE7B-80CB-4926-B646-E23E8BCBFE23}" type="slidenum">
              <a:rPr lang="pl-PL" altLang="pl-PL" smtClean="0"/>
              <a:pPr>
                <a:defRPr/>
              </a:pPr>
              <a:t>14</a:t>
            </a:fld>
            <a:endParaRPr lang="pl-PL" altLang="pl-PL"/>
          </a:p>
        </p:txBody>
      </p:sp>
      <p:sp>
        <p:nvSpPr>
          <p:cNvPr id="8" name="Symbol zastępczy zawartości 2">
            <a:extLst>
              <a:ext uri="{FF2B5EF4-FFF2-40B4-BE49-F238E27FC236}">
                <a16:creationId xmlns:a16="http://schemas.microsoft.com/office/drawing/2014/main" id="{67880528-AF87-7F9F-7043-B90ED557FE6E}"/>
              </a:ext>
            </a:extLst>
          </p:cNvPr>
          <p:cNvSpPr>
            <a:spLocks noGrp="1"/>
          </p:cNvSpPr>
          <p:nvPr>
            <p:ph sz="half" idx="1"/>
          </p:nvPr>
        </p:nvSpPr>
        <p:spPr>
          <a:xfrm>
            <a:off x="1097434" y="971525"/>
            <a:ext cx="1744961" cy="5688632"/>
          </a:xfrm>
          <a:solidFill>
            <a:schemeClr val="accent1">
              <a:alpha val="55000"/>
            </a:schemeClr>
          </a:solidFill>
        </p:spPr>
        <p:txBody>
          <a:bodyPr/>
          <a:lstStyle/>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r>
              <a:rPr lang="pl-PL" sz="1600" b="1" dirty="0"/>
              <a:t>Wniosek o dofinansowanie</a:t>
            </a:r>
          </a:p>
        </p:txBody>
      </p:sp>
      <p:sp>
        <p:nvSpPr>
          <p:cNvPr id="9" name="Symbol zastępczy zawartości 3">
            <a:extLst>
              <a:ext uri="{FF2B5EF4-FFF2-40B4-BE49-F238E27FC236}">
                <a16:creationId xmlns:a16="http://schemas.microsoft.com/office/drawing/2014/main" id="{A09F26BF-3CFD-231F-4C82-951902CF04D3}"/>
              </a:ext>
            </a:extLst>
          </p:cNvPr>
          <p:cNvSpPr txBox="1">
            <a:spLocks/>
          </p:cNvSpPr>
          <p:nvPr/>
        </p:nvSpPr>
        <p:spPr>
          <a:xfrm>
            <a:off x="2874401" y="935521"/>
            <a:ext cx="7103540" cy="5688632"/>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a:lnSpc>
                <a:spcPct val="114000"/>
              </a:lnSpc>
              <a:spcBef>
                <a:spcPts val="600"/>
              </a:spcBef>
            </a:pPr>
            <a:endParaRPr lang="pl-PL" dirty="0"/>
          </a:p>
          <a:p>
            <a:pPr>
              <a:lnSpc>
                <a:spcPct val="114000"/>
              </a:lnSpc>
              <a:spcBef>
                <a:spcPts val="600"/>
              </a:spcBef>
            </a:pPr>
            <a:r>
              <a:rPr lang="pl-PL" dirty="0"/>
              <a:t>W celu stworzenia wniosku o dofinansowanie wnioskodawca powinien się zarejestrować i utworzyć kontro w </a:t>
            </a:r>
            <a:r>
              <a:rPr lang="pl-PL" b="1" dirty="0"/>
              <a:t>aplikacji GWD </a:t>
            </a:r>
            <a:r>
              <a:rPr lang="pl-PL" dirty="0"/>
              <a:t>dostępnej pod adresem: </a:t>
            </a:r>
            <a:r>
              <a:rPr lang="pl-PL" dirty="0">
                <a:hlinkClick r:id="rId6"/>
              </a:rPr>
              <a:t>Generator wniosków o dofinansowanie - Narodowy Fundusz Ochrony Środowiska i Gospodarki Wodnej - Portal Gov.pl (www.gov.pl)</a:t>
            </a:r>
            <a:endParaRPr lang="pl-PL" dirty="0"/>
          </a:p>
          <a:p>
            <a:pPr>
              <a:lnSpc>
                <a:spcPct val="114000"/>
              </a:lnSpc>
              <a:spcBef>
                <a:spcPts val="600"/>
              </a:spcBef>
            </a:pPr>
            <a:r>
              <a:rPr lang="pl-PL" dirty="0"/>
              <a:t>Wniosek o dofinansowanie należy sporządzić zgodnie z Instrukcją użytkownika Aplikacji GWD (instrukcja do wniosku wyświetla się z boku każdej karty)</a:t>
            </a:r>
          </a:p>
          <a:p>
            <a:pPr>
              <a:lnSpc>
                <a:spcPct val="114000"/>
              </a:lnSpc>
              <a:spcBef>
                <a:spcPts val="600"/>
              </a:spcBef>
            </a:pPr>
            <a:r>
              <a:rPr lang="pl-PL" dirty="0"/>
              <a:t>Wszelkie ogólne instrukcje GWD (założenie konta, hasło itd.) dostępne są pod adresem: </a:t>
            </a:r>
            <a:r>
              <a:rPr lang="pl-PL" dirty="0">
                <a:hlinkClick r:id="rId7"/>
              </a:rPr>
              <a:t>https://www.gov.pl/web/nfosigw/instrukcje2</a:t>
            </a:r>
            <a:r>
              <a:rPr lang="pl-PL" dirty="0"/>
              <a:t> </a:t>
            </a:r>
          </a:p>
        </p:txBody>
      </p:sp>
      <p:pic>
        <p:nvPicPr>
          <p:cNvPr id="11" name="Obraz 10">
            <a:extLst>
              <a:ext uri="{FF2B5EF4-FFF2-40B4-BE49-F238E27FC236}">
                <a16:creationId xmlns:a16="http://schemas.microsoft.com/office/drawing/2014/main" id="{094FDD01-BFA9-9ED2-7235-1B9B8F065E3C}"/>
              </a:ext>
            </a:extLst>
          </p:cNvPr>
          <p:cNvPicPr>
            <a:picLocks noChangeAspect="1"/>
          </p:cNvPicPr>
          <p:nvPr/>
        </p:nvPicPr>
        <p:blipFill>
          <a:blip r:embed="rId8"/>
          <a:stretch>
            <a:fillRect/>
          </a:stretch>
        </p:blipFill>
        <p:spPr>
          <a:xfrm>
            <a:off x="1027113" y="6696736"/>
            <a:ext cx="6663506" cy="658425"/>
          </a:xfrm>
          <a:prstGeom prst="rect">
            <a:avLst/>
          </a:prstGeom>
        </p:spPr>
      </p:pic>
      <p:sp>
        <p:nvSpPr>
          <p:cNvPr id="5" name="Tytuł 1">
            <a:extLst>
              <a:ext uri="{FF2B5EF4-FFF2-40B4-BE49-F238E27FC236}">
                <a16:creationId xmlns:a16="http://schemas.microsoft.com/office/drawing/2014/main" id="{D54C980D-4380-4EAE-0371-4375AF2B6524}"/>
              </a:ext>
            </a:extLst>
          </p:cNvPr>
          <p:cNvSpPr>
            <a:spLocks noGrp="1"/>
          </p:cNvSpPr>
          <p:nvPr>
            <p:ph type="title"/>
          </p:nvPr>
        </p:nvSpPr>
        <p:spPr>
          <a:xfrm>
            <a:off x="1457474" y="102553"/>
            <a:ext cx="8640763" cy="874394"/>
          </a:xfrm>
        </p:spPr>
        <p:txBody>
          <a:bodyPr/>
          <a:lstStyle/>
          <a:p>
            <a:pPr algn="ctr">
              <a:lnSpc>
                <a:spcPts val="3400"/>
              </a:lnSpc>
            </a:pPr>
            <a:r>
              <a:rPr lang="pl-PL" sz="2000" dirty="0"/>
              <a:t>Nabór  8.6.2. CZĘŚĆ 2) Rozwój OZE – PRZEDSIĘWZIĘCIA  BIOMETANOWE I BIOGAZOWE</a:t>
            </a:r>
          </a:p>
        </p:txBody>
      </p:sp>
    </p:spTree>
    <p:extLst>
      <p:ext uri="{BB962C8B-B14F-4D97-AF65-F5344CB8AC3E}">
        <p14:creationId xmlns:p14="http://schemas.microsoft.com/office/powerpoint/2010/main" val="1508130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60E435-3D32-FAFA-0F9B-809510603FAD}"/>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2FEB4FFB-9F99-8DDE-13CF-9983CF260FFB}"/>
              </a:ext>
            </a:extLst>
          </p:cNvPr>
          <p:cNvSpPr>
            <a:spLocks noGrp="1"/>
          </p:cNvSpPr>
          <p:nvPr>
            <p:ph type="sldNum" sz="quarter" idx="10"/>
          </p:nvPr>
        </p:nvSpPr>
        <p:spPr/>
        <p:txBody>
          <a:bodyPr/>
          <a:lstStyle/>
          <a:p>
            <a:pPr>
              <a:defRPr/>
            </a:pPr>
            <a:fld id="{88E6BE7B-80CB-4926-B646-E23E8BCBFE23}" type="slidenum">
              <a:rPr lang="pl-PL" altLang="pl-PL" smtClean="0"/>
              <a:pPr>
                <a:defRPr/>
              </a:pPr>
              <a:t>15</a:t>
            </a:fld>
            <a:endParaRPr lang="pl-PL" altLang="pl-PL"/>
          </a:p>
        </p:txBody>
      </p:sp>
      <p:sp>
        <p:nvSpPr>
          <p:cNvPr id="8" name="Symbol zastępczy zawartości 2">
            <a:extLst>
              <a:ext uri="{FF2B5EF4-FFF2-40B4-BE49-F238E27FC236}">
                <a16:creationId xmlns:a16="http://schemas.microsoft.com/office/drawing/2014/main" id="{E4A38929-7FC6-70D4-E4FD-E492FE32E05C}"/>
              </a:ext>
            </a:extLst>
          </p:cNvPr>
          <p:cNvSpPr>
            <a:spLocks noGrp="1"/>
          </p:cNvSpPr>
          <p:nvPr>
            <p:ph sz="half" idx="1"/>
          </p:nvPr>
        </p:nvSpPr>
        <p:spPr>
          <a:xfrm>
            <a:off x="1097434" y="971525"/>
            <a:ext cx="1744961" cy="5688632"/>
          </a:xfrm>
          <a:solidFill>
            <a:schemeClr val="accent1">
              <a:alpha val="55000"/>
            </a:schemeClr>
          </a:solidFill>
        </p:spPr>
        <p:txBody>
          <a:bodyPr/>
          <a:lstStyle/>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r>
              <a:rPr lang="pl-PL" sz="1600" b="1" dirty="0"/>
              <a:t>Wniosek o dofinansowanie</a:t>
            </a:r>
          </a:p>
        </p:txBody>
      </p:sp>
      <p:sp>
        <p:nvSpPr>
          <p:cNvPr id="9" name="Symbol zastępczy zawartości 3">
            <a:extLst>
              <a:ext uri="{FF2B5EF4-FFF2-40B4-BE49-F238E27FC236}">
                <a16:creationId xmlns:a16="http://schemas.microsoft.com/office/drawing/2014/main" id="{B5CF0A84-D120-DC03-F7A5-B00F3D672816}"/>
              </a:ext>
            </a:extLst>
          </p:cNvPr>
          <p:cNvSpPr txBox="1">
            <a:spLocks/>
          </p:cNvSpPr>
          <p:nvPr/>
        </p:nvSpPr>
        <p:spPr>
          <a:xfrm>
            <a:off x="2922887" y="971525"/>
            <a:ext cx="7103540" cy="5688632"/>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buNone/>
            </a:pPr>
            <a:endParaRPr lang="pl-PL" dirty="0"/>
          </a:p>
          <a:p>
            <a:endParaRPr lang="pl-PL" dirty="0"/>
          </a:p>
          <a:p>
            <a:endParaRPr lang="pl-PL" dirty="0"/>
          </a:p>
          <a:p>
            <a:endParaRPr lang="pl-PL" dirty="0"/>
          </a:p>
        </p:txBody>
      </p:sp>
      <p:pic>
        <p:nvPicPr>
          <p:cNvPr id="11" name="Obraz 10">
            <a:extLst>
              <a:ext uri="{FF2B5EF4-FFF2-40B4-BE49-F238E27FC236}">
                <a16:creationId xmlns:a16="http://schemas.microsoft.com/office/drawing/2014/main" id="{243BE6A0-5A99-0292-D8DD-741D502595C2}"/>
              </a:ext>
            </a:extLst>
          </p:cNvPr>
          <p:cNvPicPr>
            <a:picLocks noChangeAspect="1"/>
          </p:cNvPicPr>
          <p:nvPr/>
        </p:nvPicPr>
        <p:blipFill>
          <a:blip r:embed="rId6"/>
          <a:stretch>
            <a:fillRect/>
          </a:stretch>
        </p:blipFill>
        <p:spPr>
          <a:xfrm>
            <a:off x="1027113" y="6696736"/>
            <a:ext cx="6663506" cy="658425"/>
          </a:xfrm>
          <a:prstGeom prst="rect">
            <a:avLst/>
          </a:prstGeom>
        </p:spPr>
      </p:pic>
      <p:pic>
        <p:nvPicPr>
          <p:cNvPr id="5" name="Obraz 4">
            <a:extLst>
              <a:ext uri="{FF2B5EF4-FFF2-40B4-BE49-F238E27FC236}">
                <a16:creationId xmlns:a16="http://schemas.microsoft.com/office/drawing/2014/main" id="{C57D63A4-BFB8-5EA9-31F3-ED59C4E002C8}"/>
              </a:ext>
            </a:extLst>
          </p:cNvPr>
          <p:cNvPicPr>
            <a:picLocks noChangeAspect="1"/>
          </p:cNvPicPr>
          <p:nvPr/>
        </p:nvPicPr>
        <p:blipFill>
          <a:blip r:embed="rId7"/>
          <a:stretch>
            <a:fillRect/>
          </a:stretch>
        </p:blipFill>
        <p:spPr>
          <a:xfrm>
            <a:off x="3060579" y="971526"/>
            <a:ext cx="6758109" cy="4968552"/>
          </a:xfrm>
          <a:prstGeom prst="rect">
            <a:avLst/>
          </a:prstGeom>
        </p:spPr>
      </p:pic>
      <p:sp>
        <p:nvSpPr>
          <p:cNvPr id="3" name="Tytuł 1">
            <a:extLst>
              <a:ext uri="{FF2B5EF4-FFF2-40B4-BE49-F238E27FC236}">
                <a16:creationId xmlns:a16="http://schemas.microsoft.com/office/drawing/2014/main" id="{C0D74C31-C559-3CA5-F11D-AEDE0CBD7A2E}"/>
              </a:ext>
            </a:extLst>
          </p:cNvPr>
          <p:cNvSpPr>
            <a:spLocks noGrp="1"/>
          </p:cNvSpPr>
          <p:nvPr>
            <p:ph type="title"/>
          </p:nvPr>
        </p:nvSpPr>
        <p:spPr>
          <a:xfrm>
            <a:off x="1457474" y="102553"/>
            <a:ext cx="8640763" cy="874394"/>
          </a:xfrm>
        </p:spPr>
        <p:txBody>
          <a:bodyPr/>
          <a:lstStyle/>
          <a:p>
            <a:pPr algn="ctr">
              <a:lnSpc>
                <a:spcPts val="3400"/>
              </a:lnSpc>
            </a:pPr>
            <a:r>
              <a:rPr lang="pl-PL" sz="2000" dirty="0"/>
              <a:t>Nabór  8.6.2. CZĘŚĆ 2) Rozwój OZE – PRZEDSIĘWZIĘCIA  BIOMETANOWE I BIOGAZOWE</a:t>
            </a:r>
          </a:p>
        </p:txBody>
      </p:sp>
    </p:spTree>
    <p:extLst>
      <p:ext uri="{BB962C8B-B14F-4D97-AF65-F5344CB8AC3E}">
        <p14:creationId xmlns:p14="http://schemas.microsoft.com/office/powerpoint/2010/main" val="35464290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822F3-0B14-BF81-F5A0-371D95CF9043}"/>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BF009D87-BEB3-8088-3E70-8CAA5B11BC1D}"/>
              </a:ext>
            </a:extLst>
          </p:cNvPr>
          <p:cNvSpPr>
            <a:spLocks noGrp="1"/>
          </p:cNvSpPr>
          <p:nvPr>
            <p:ph type="sldNum" sz="quarter" idx="10"/>
          </p:nvPr>
        </p:nvSpPr>
        <p:spPr/>
        <p:txBody>
          <a:bodyPr/>
          <a:lstStyle/>
          <a:p>
            <a:pPr>
              <a:defRPr/>
            </a:pPr>
            <a:fld id="{88E6BE7B-80CB-4926-B646-E23E8BCBFE23}" type="slidenum">
              <a:rPr lang="pl-PL" altLang="pl-PL" smtClean="0"/>
              <a:pPr>
                <a:defRPr/>
              </a:pPr>
              <a:t>16</a:t>
            </a:fld>
            <a:endParaRPr lang="pl-PL" altLang="pl-PL"/>
          </a:p>
        </p:txBody>
      </p:sp>
      <p:sp>
        <p:nvSpPr>
          <p:cNvPr id="8" name="Symbol zastępczy zawartości 2">
            <a:extLst>
              <a:ext uri="{FF2B5EF4-FFF2-40B4-BE49-F238E27FC236}">
                <a16:creationId xmlns:a16="http://schemas.microsoft.com/office/drawing/2014/main" id="{3691541F-5272-2079-E2E1-067D2924D31E}"/>
              </a:ext>
            </a:extLst>
          </p:cNvPr>
          <p:cNvSpPr>
            <a:spLocks noGrp="1"/>
          </p:cNvSpPr>
          <p:nvPr>
            <p:ph sz="half" idx="1"/>
          </p:nvPr>
        </p:nvSpPr>
        <p:spPr>
          <a:xfrm>
            <a:off x="1097434" y="971525"/>
            <a:ext cx="1744961" cy="5688632"/>
          </a:xfrm>
          <a:solidFill>
            <a:schemeClr val="accent1">
              <a:alpha val="55000"/>
            </a:schemeClr>
          </a:solidFill>
        </p:spPr>
        <p:txBody>
          <a:bodyPr/>
          <a:lstStyle/>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r>
              <a:rPr lang="pl-PL" sz="1600" b="1" dirty="0"/>
              <a:t>Załączniki do wniosku o dofinansowanie </a:t>
            </a:r>
          </a:p>
        </p:txBody>
      </p:sp>
      <p:sp>
        <p:nvSpPr>
          <p:cNvPr id="9" name="Symbol zastępczy zawartości 3">
            <a:extLst>
              <a:ext uri="{FF2B5EF4-FFF2-40B4-BE49-F238E27FC236}">
                <a16:creationId xmlns:a16="http://schemas.microsoft.com/office/drawing/2014/main" id="{17F4DB39-2331-BA6F-0DEF-29E47C6A29BF}"/>
              </a:ext>
            </a:extLst>
          </p:cNvPr>
          <p:cNvSpPr txBox="1">
            <a:spLocks/>
          </p:cNvSpPr>
          <p:nvPr/>
        </p:nvSpPr>
        <p:spPr>
          <a:xfrm>
            <a:off x="2922887" y="971525"/>
            <a:ext cx="7103540" cy="5688632"/>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a:lnSpc>
                <a:spcPct val="114000"/>
              </a:lnSpc>
              <a:spcBef>
                <a:spcPts val="600"/>
              </a:spcBef>
            </a:pPr>
            <a:endParaRPr lang="pl-PL" sz="1350" dirty="0"/>
          </a:p>
          <a:p>
            <a:pPr>
              <a:lnSpc>
                <a:spcPct val="114000"/>
              </a:lnSpc>
              <a:spcBef>
                <a:spcPts val="600"/>
              </a:spcBef>
            </a:pPr>
            <a:endParaRPr lang="pl-PL" sz="1350" dirty="0"/>
          </a:p>
          <a:p>
            <a:pPr>
              <a:lnSpc>
                <a:spcPct val="114000"/>
              </a:lnSpc>
              <a:spcBef>
                <a:spcPts val="600"/>
              </a:spcBef>
            </a:pPr>
            <a:r>
              <a:rPr lang="pl-PL" sz="1350" dirty="0"/>
              <a:t>Lista i zakres wymaganych załączników stanowi Załącznik nr 2 do Regulaminu.</a:t>
            </a:r>
          </a:p>
          <a:p>
            <a:pPr>
              <a:lnSpc>
                <a:spcPct val="114000"/>
              </a:lnSpc>
              <a:spcBef>
                <a:spcPts val="600"/>
              </a:spcBef>
            </a:pPr>
            <a:r>
              <a:rPr lang="pl-PL" sz="1350" dirty="0"/>
              <a:t>W przypadku załącznika, który nie dotyczy danego projektu, wnioskodawca zamieszcza </a:t>
            </a:r>
            <a:r>
              <a:rPr lang="pl-PL" sz="1350" b="1" dirty="0"/>
              <a:t>informacją o powodzie niedołączenia załącznika</a:t>
            </a:r>
            <a:r>
              <a:rPr lang="pl-PL" sz="1350" dirty="0"/>
              <a:t>.</a:t>
            </a:r>
          </a:p>
          <a:p>
            <a:pPr>
              <a:lnSpc>
                <a:spcPct val="114000"/>
              </a:lnSpc>
              <a:spcBef>
                <a:spcPts val="600"/>
              </a:spcBef>
            </a:pPr>
            <a:r>
              <a:rPr lang="pl-PL" sz="1350" dirty="0"/>
              <a:t>Dokumenty i oświadczenia, które stanowią załączniki do wniosku o dofinansowanie:</a:t>
            </a:r>
          </a:p>
          <a:p>
            <a:pPr marL="0" indent="0">
              <a:lnSpc>
                <a:spcPct val="114000"/>
              </a:lnSpc>
              <a:spcBef>
                <a:spcPts val="600"/>
              </a:spcBef>
              <a:buNone/>
            </a:pPr>
            <a:r>
              <a:rPr lang="pl-PL" sz="1350" dirty="0"/>
              <a:t>1) sporządzane przez wnioskodawcę – muszą być załączone w formie elektronicznej, podpisane kwalifikowanym podpisem elektronicznym przez osobę upoważnioną do reprezentowania wnioskodawcy,</a:t>
            </a:r>
          </a:p>
          <a:p>
            <a:pPr marL="0" indent="0">
              <a:lnSpc>
                <a:spcPct val="114000"/>
              </a:lnSpc>
              <a:spcBef>
                <a:spcPts val="600"/>
              </a:spcBef>
              <a:buNone/>
            </a:pPr>
            <a:r>
              <a:rPr lang="pl-PL" sz="1350" dirty="0"/>
              <a:t>2) pozostałe dokumenty i oświadczenia przedkładane wraz z </a:t>
            </a:r>
            <a:r>
              <a:rPr lang="pl-PL" sz="1350" dirty="0" err="1"/>
              <a:t>WoD</a:t>
            </a:r>
            <a:r>
              <a:rPr lang="pl-PL" sz="1350" dirty="0"/>
              <a:t> muszą być:</a:t>
            </a:r>
          </a:p>
          <a:p>
            <a:pPr marL="0" indent="0">
              <a:lnSpc>
                <a:spcPct val="114000"/>
              </a:lnSpc>
              <a:spcBef>
                <a:spcPts val="600"/>
              </a:spcBef>
              <a:buNone/>
            </a:pPr>
            <a:r>
              <a:rPr lang="pl-PL" sz="1350" dirty="0"/>
              <a:t>a) załączone w formie skanu w przypadku dokumentów w postaci papierowej i opatrzony kwalifikowanym podpisem elektronicznym przedstawiciela wnioskodawcy, poświadczającym zgodność cyfrowego odwzorowania z dokumentem w postaci papierowej;</a:t>
            </a:r>
          </a:p>
          <a:p>
            <a:pPr marL="0" indent="0">
              <a:lnSpc>
                <a:spcPct val="114000"/>
              </a:lnSpc>
              <a:spcBef>
                <a:spcPts val="600"/>
              </a:spcBef>
              <a:buNone/>
            </a:pPr>
            <a:r>
              <a:rPr lang="pl-PL" sz="1350" dirty="0"/>
              <a:t>b) załączone w formie elektronicznej (podpisane kwalifikowanym podpisem elektronicznym wystawcy) w przypadku dokumentów sporządzonych w postaci elektronicznej (w przypadkach dopuszczonych w przepisach dokument lub oświadczenie może być podpisane podpisem zaufanym lub podpisem osobistym).</a:t>
            </a:r>
          </a:p>
        </p:txBody>
      </p:sp>
      <p:pic>
        <p:nvPicPr>
          <p:cNvPr id="11" name="Obraz 10">
            <a:extLst>
              <a:ext uri="{FF2B5EF4-FFF2-40B4-BE49-F238E27FC236}">
                <a16:creationId xmlns:a16="http://schemas.microsoft.com/office/drawing/2014/main" id="{C26E4050-50BD-2908-207A-30D726B8A0A2}"/>
              </a:ext>
            </a:extLst>
          </p:cNvPr>
          <p:cNvPicPr>
            <a:picLocks noChangeAspect="1"/>
          </p:cNvPicPr>
          <p:nvPr/>
        </p:nvPicPr>
        <p:blipFill>
          <a:blip r:embed="rId6"/>
          <a:stretch>
            <a:fillRect/>
          </a:stretch>
        </p:blipFill>
        <p:spPr>
          <a:xfrm>
            <a:off x="1027113" y="6696736"/>
            <a:ext cx="6663506" cy="658425"/>
          </a:xfrm>
          <a:prstGeom prst="rect">
            <a:avLst/>
          </a:prstGeom>
        </p:spPr>
      </p:pic>
      <p:sp>
        <p:nvSpPr>
          <p:cNvPr id="3" name="Tytuł 1">
            <a:extLst>
              <a:ext uri="{FF2B5EF4-FFF2-40B4-BE49-F238E27FC236}">
                <a16:creationId xmlns:a16="http://schemas.microsoft.com/office/drawing/2014/main" id="{0FFD1775-BAD3-ED2E-D3BC-A9C7B2D61D1E}"/>
              </a:ext>
            </a:extLst>
          </p:cNvPr>
          <p:cNvSpPr>
            <a:spLocks noGrp="1"/>
          </p:cNvSpPr>
          <p:nvPr>
            <p:ph type="title"/>
          </p:nvPr>
        </p:nvSpPr>
        <p:spPr>
          <a:xfrm>
            <a:off x="1457474" y="102553"/>
            <a:ext cx="8640763" cy="874394"/>
          </a:xfrm>
        </p:spPr>
        <p:txBody>
          <a:bodyPr/>
          <a:lstStyle/>
          <a:p>
            <a:pPr algn="ctr">
              <a:lnSpc>
                <a:spcPts val="3400"/>
              </a:lnSpc>
            </a:pPr>
            <a:r>
              <a:rPr lang="pl-PL" sz="2000" dirty="0"/>
              <a:t>Nabór  8.6.2. CZĘŚĆ 2) Rozwój OZE – PRZEDSIĘWZIĘCIA  BIOMETANOWE I BIOGAZOWE</a:t>
            </a:r>
          </a:p>
        </p:txBody>
      </p:sp>
    </p:spTree>
    <p:extLst>
      <p:ext uri="{BB962C8B-B14F-4D97-AF65-F5344CB8AC3E}">
        <p14:creationId xmlns:p14="http://schemas.microsoft.com/office/powerpoint/2010/main" val="1158566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C975D-48BA-05B6-7734-3CDECFDBCA28}"/>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ADFDDA1C-7172-0090-60A9-6618CC10BB9B}"/>
              </a:ext>
            </a:extLst>
          </p:cNvPr>
          <p:cNvSpPr>
            <a:spLocks noGrp="1"/>
          </p:cNvSpPr>
          <p:nvPr>
            <p:ph type="sldNum" sz="quarter" idx="10"/>
          </p:nvPr>
        </p:nvSpPr>
        <p:spPr/>
        <p:txBody>
          <a:bodyPr/>
          <a:lstStyle/>
          <a:p>
            <a:pPr>
              <a:defRPr/>
            </a:pPr>
            <a:fld id="{88E6BE7B-80CB-4926-B646-E23E8BCBFE23}" type="slidenum">
              <a:rPr lang="pl-PL" altLang="pl-PL" smtClean="0"/>
              <a:pPr>
                <a:defRPr/>
              </a:pPr>
              <a:t>17</a:t>
            </a:fld>
            <a:endParaRPr lang="pl-PL" altLang="pl-PL"/>
          </a:p>
        </p:txBody>
      </p:sp>
      <p:sp>
        <p:nvSpPr>
          <p:cNvPr id="8" name="Symbol zastępczy zawartości 2">
            <a:extLst>
              <a:ext uri="{FF2B5EF4-FFF2-40B4-BE49-F238E27FC236}">
                <a16:creationId xmlns:a16="http://schemas.microsoft.com/office/drawing/2014/main" id="{8B2CB67C-49C1-6D7C-56D0-06B69D9A7A04}"/>
              </a:ext>
            </a:extLst>
          </p:cNvPr>
          <p:cNvSpPr>
            <a:spLocks noGrp="1"/>
          </p:cNvSpPr>
          <p:nvPr>
            <p:ph sz="half" idx="1"/>
          </p:nvPr>
        </p:nvSpPr>
        <p:spPr>
          <a:xfrm>
            <a:off x="1097434" y="971525"/>
            <a:ext cx="1744961" cy="5688632"/>
          </a:xfrm>
          <a:solidFill>
            <a:srgbClr val="009242">
              <a:alpha val="66000"/>
            </a:srgbClr>
          </a:solidFill>
        </p:spPr>
        <p:txBody>
          <a:bodyPr/>
          <a:lstStyle/>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r>
              <a:rPr lang="pl-PL" sz="1600" b="1" dirty="0"/>
              <a:t>Ocena</a:t>
            </a:r>
          </a:p>
          <a:p>
            <a:pPr marL="0" indent="0" algn="ctr">
              <a:lnSpc>
                <a:spcPts val="2000"/>
              </a:lnSpc>
              <a:spcBef>
                <a:spcPts val="600"/>
              </a:spcBef>
              <a:buNone/>
            </a:pPr>
            <a:r>
              <a:rPr lang="pl-PL" sz="1600" b="1" dirty="0"/>
              <a:t>wniosku o</a:t>
            </a:r>
          </a:p>
          <a:p>
            <a:pPr marL="0" indent="0" algn="ctr">
              <a:lnSpc>
                <a:spcPts val="2000"/>
              </a:lnSpc>
              <a:spcBef>
                <a:spcPts val="600"/>
              </a:spcBef>
              <a:buNone/>
            </a:pPr>
            <a:r>
              <a:rPr lang="pl-PL" sz="1600" b="1" dirty="0"/>
              <a:t>dofinansowanie</a:t>
            </a:r>
          </a:p>
        </p:txBody>
      </p:sp>
      <p:sp>
        <p:nvSpPr>
          <p:cNvPr id="9" name="Symbol zastępczy zawartości 3">
            <a:extLst>
              <a:ext uri="{FF2B5EF4-FFF2-40B4-BE49-F238E27FC236}">
                <a16:creationId xmlns:a16="http://schemas.microsoft.com/office/drawing/2014/main" id="{BCC2B41A-4178-40A7-5998-D46361E3BD38}"/>
              </a:ext>
            </a:extLst>
          </p:cNvPr>
          <p:cNvSpPr txBox="1">
            <a:spLocks/>
          </p:cNvSpPr>
          <p:nvPr/>
        </p:nvSpPr>
        <p:spPr>
          <a:xfrm>
            <a:off x="2922887" y="971525"/>
            <a:ext cx="7103540" cy="5688632"/>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a:lnSpc>
                <a:spcPct val="114000"/>
              </a:lnSpc>
              <a:spcBef>
                <a:spcPts val="600"/>
              </a:spcBef>
            </a:pPr>
            <a:endParaRPr lang="pl-PL" sz="1500" dirty="0"/>
          </a:p>
          <a:p>
            <a:pPr>
              <a:lnSpc>
                <a:spcPct val="114000"/>
              </a:lnSpc>
              <a:spcBef>
                <a:spcPts val="600"/>
              </a:spcBef>
            </a:pPr>
            <a:endParaRPr lang="pl-PL" sz="1500" dirty="0"/>
          </a:p>
          <a:p>
            <a:pPr>
              <a:lnSpc>
                <a:spcPct val="114000"/>
              </a:lnSpc>
              <a:spcBef>
                <a:spcPts val="600"/>
              </a:spcBef>
            </a:pPr>
            <a:r>
              <a:rPr lang="pl-PL" sz="1600" dirty="0"/>
              <a:t>Ocena dokonywana jest zgodnie z Regulaminem wyboru projektów, Programem Priorytetowym, kryteriami wyboru projektów.</a:t>
            </a:r>
          </a:p>
          <a:p>
            <a:pPr marL="0" indent="0">
              <a:lnSpc>
                <a:spcPct val="114000"/>
              </a:lnSpc>
              <a:spcBef>
                <a:spcPts val="600"/>
              </a:spcBef>
              <a:buNone/>
            </a:pPr>
            <a:endParaRPr lang="pl-PL" sz="1600" dirty="0"/>
          </a:p>
          <a:p>
            <a:pPr>
              <a:lnSpc>
                <a:spcPct val="114000"/>
              </a:lnSpc>
              <a:spcBef>
                <a:spcPts val="600"/>
              </a:spcBef>
            </a:pPr>
            <a:r>
              <a:rPr lang="pl-PL" sz="1600" dirty="0"/>
              <a:t>Wnioski o dofinansowanie przedsięwzięć oceniane są kryteriami:</a:t>
            </a:r>
          </a:p>
          <a:p>
            <a:pPr lvl="1">
              <a:lnSpc>
                <a:spcPct val="114000"/>
              </a:lnSpc>
              <a:spcBef>
                <a:spcPts val="600"/>
              </a:spcBef>
              <a:buFont typeface="Wingdings" panose="05000000000000000000" pitchFamily="2" charset="2"/>
              <a:buChar char="§"/>
            </a:pPr>
            <a:r>
              <a:rPr lang="pl-PL" sz="1600" dirty="0"/>
              <a:t>horyzontalnymi dla Programu </a:t>
            </a:r>
            <a:r>
              <a:rPr lang="pl-PL" sz="1600" dirty="0" err="1"/>
              <a:t>FEnIKS</a:t>
            </a:r>
            <a:r>
              <a:rPr lang="pl-PL" sz="1600" dirty="0"/>
              <a:t> 2021-2027;</a:t>
            </a:r>
          </a:p>
          <a:p>
            <a:pPr lvl="1">
              <a:lnSpc>
                <a:spcPct val="114000"/>
              </a:lnSpc>
              <a:spcBef>
                <a:spcPts val="600"/>
              </a:spcBef>
              <a:buFont typeface="Wingdings" panose="05000000000000000000" pitchFamily="2" charset="2"/>
              <a:buChar char="§"/>
            </a:pPr>
            <a:r>
              <a:rPr lang="pl-PL" sz="1600" dirty="0"/>
              <a:t>specyficznymi dla ostatecznych odbiorców  w formie Instrumentów Finansowych” </a:t>
            </a:r>
            <a:r>
              <a:rPr lang="pl-PL" sz="1600" dirty="0" err="1"/>
              <a:t>FEnIKS</a:t>
            </a:r>
            <a:r>
              <a:rPr lang="pl-PL" sz="1600" dirty="0"/>
              <a:t> 2021-2027, Działanie FENX.02.02 Rozwój OZE.</a:t>
            </a:r>
          </a:p>
          <a:p>
            <a:pPr>
              <a:lnSpc>
                <a:spcPct val="114000"/>
              </a:lnSpc>
              <a:spcBef>
                <a:spcPts val="600"/>
              </a:spcBef>
            </a:pPr>
            <a:r>
              <a:rPr lang="pl-PL" sz="1600" dirty="0"/>
              <a:t>Kryteria horyzontalne i specyficzne dzielą się na obligatoryjne </a:t>
            </a:r>
            <a:br>
              <a:rPr lang="pl-PL" sz="1600" dirty="0"/>
            </a:br>
            <a:r>
              <a:rPr lang="pl-PL" sz="1600" dirty="0"/>
              <a:t>i rankingujące.</a:t>
            </a:r>
          </a:p>
          <a:p>
            <a:pPr>
              <a:lnSpc>
                <a:spcPct val="114000"/>
              </a:lnSpc>
              <a:spcBef>
                <a:spcPts val="600"/>
              </a:spcBef>
            </a:pPr>
            <a:r>
              <a:rPr lang="pl-PL" sz="1600" dirty="0"/>
              <a:t>Ocena dokonywana jest w dwóch etapach.</a:t>
            </a:r>
          </a:p>
          <a:p>
            <a:pPr marL="0" indent="0">
              <a:buNone/>
            </a:pPr>
            <a:endParaRPr lang="pl-PL" dirty="0"/>
          </a:p>
        </p:txBody>
      </p:sp>
      <p:pic>
        <p:nvPicPr>
          <p:cNvPr id="11" name="Obraz 10">
            <a:extLst>
              <a:ext uri="{FF2B5EF4-FFF2-40B4-BE49-F238E27FC236}">
                <a16:creationId xmlns:a16="http://schemas.microsoft.com/office/drawing/2014/main" id="{038D89AC-9E68-D17F-901A-5B658E520505}"/>
              </a:ext>
            </a:extLst>
          </p:cNvPr>
          <p:cNvPicPr>
            <a:picLocks noChangeAspect="1"/>
          </p:cNvPicPr>
          <p:nvPr/>
        </p:nvPicPr>
        <p:blipFill>
          <a:blip r:embed="rId6"/>
          <a:stretch>
            <a:fillRect/>
          </a:stretch>
        </p:blipFill>
        <p:spPr>
          <a:xfrm>
            <a:off x="1027113" y="6696736"/>
            <a:ext cx="6663506" cy="658425"/>
          </a:xfrm>
          <a:prstGeom prst="rect">
            <a:avLst/>
          </a:prstGeom>
        </p:spPr>
      </p:pic>
      <p:sp>
        <p:nvSpPr>
          <p:cNvPr id="2" name="Tytuł 1">
            <a:extLst>
              <a:ext uri="{FF2B5EF4-FFF2-40B4-BE49-F238E27FC236}">
                <a16:creationId xmlns:a16="http://schemas.microsoft.com/office/drawing/2014/main" id="{62047C02-550A-D782-BC5E-9A2A0EDB1F19}"/>
              </a:ext>
            </a:extLst>
          </p:cNvPr>
          <p:cNvSpPr>
            <a:spLocks noGrp="1"/>
          </p:cNvSpPr>
          <p:nvPr>
            <p:ph type="title"/>
          </p:nvPr>
        </p:nvSpPr>
        <p:spPr>
          <a:xfrm>
            <a:off x="1457474" y="102553"/>
            <a:ext cx="8640763" cy="874394"/>
          </a:xfrm>
        </p:spPr>
        <p:txBody>
          <a:bodyPr/>
          <a:lstStyle/>
          <a:p>
            <a:pPr algn="ctr">
              <a:lnSpc>
                <a:spcPts val="3400"/>
              </a:lnSpc>
            </a:pPr>
            <a:r>
              <a:rPr lang="pl-PL" sz="2000" dirty="0"/>
              <a:t>Nabór  8.6.2. CZĘŚĆ 2) Rozwój OZE – PRZEDSIĘWZIĘCIA  BIOMETANOWE I BIOGAZOWE</a:t>
            </a:r>
          </a:p>
        </p:txBody>
      </p:sp>
    </p:spTree>
    <p:extLst>
      <p:ext uri="{BB962C8B-B14F-4D97-AF65-F5344CB8AC3E}">
        <p14:creationId xmlns:p14="http://schemas.microsoft.com/office/powerpoint/2010/main" val="1439769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D6FACC1-2E1C-7635-6D2D-CBD91C1F9BA5}"/>
              </a:ext>
            </a:extLst>
          </p:cNvPr>
          <p:cNvSpPr>
            <a:spLocks noGrp="1"/>
          </p:cNvSpPr>
          <p:nvPr>
            <p:ph type="title"/>
          </p:nvPr>
        </p:nvSpPr>
        <p:spPr/>
        <p:txBody>
          <a:bodyPr/>
          <a:lstStyle/>
          <a:p>
            <a:r>
              <a:rPr lang="pl-PL" dirty="0"/>
              <a:t>Ocena</a:t>
            </a:r>
          </a:p>
        </p:txBody>
      </p:sp>
      <p:pic>
        <p:nvPicPr>
          <p:cNvPr id="6" name="Obraz 5" descr="Ciąg znaków: FEnIKS, Rzeczpospolita Polska, UE i NFOŚiGW">
            <a:extLst>
              <a:ext uri="{FF2B5EF4-FFF2-40B4-BE49-F238E27FC236}">
                <a16:creationId xmlns:a16="http://schemas.microsoft.com/office/drawing/2014/main" id="{45846810-B0F1-C8C0-BBF3-910242C6853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05346" y="6779369"/>
            <a:ext cx="6661371" cy="660499"/>
          </a:xfrm>
          <a:prstGeom prst="rect">
            <a:avLst/>
          </a:prstGeom>
        </p:spPr>
      </p:pic>
      <p:sp>
        <p:nvSpPr>
          <p:cNvPr id="4" name="Symbol zastępczy numeru slajdu 3">
            <a:extLst>
              <a:ext uri="{FF2B5EF4-FFF2-40B4-BE49-F238E27FC236}">
                <a16:creationId xmlns:a16="http://schemas.microsoft.com/office/drawing/2014/main" id="{7959270C-5C5F-7B42-F706-AAAE3C2CDFA1}"/>
              </a:ext>
            </a:extLst>
          </p:cNvPr>
          <p:cNvSpPr>
            <a:spLocks noGrp="1"/>
          </p:cNvSpPr>
          <p:nvPr>
            <p:ph type="sldNum" sz="quarter" idx="10"/>
          </p:nvPr>
        </p:nvSpPr>
        <p:spPr/>
        <p:txBody>
          <a:bodyPr/>
          <a:lstStyle/>
          <a:p>
            <a:pPr>
              <a:defRPr/>
            </a:pPr>
            <a:fld id="{88E6BE7B-80CB-4926-B646-E23E8BCBFE23}" type="slidenum">
              <a:rPr lang="pl-PL" altLang="pl-PL" smtClean="0"/>
              <a:pPr>
                <a:defRPr/>
              </a:pPr>
              <a:t>18</a:t>
            </a:fld>
            <a:endParaRPr lang="pl-PL" altLang="pl-PL"/>
          </a:p>
        </p:txBody>
      </p:sp>
      <p:pic>
        <p:nvPicPr>
          <p:cNvPr id="8" name="Symbol zastępczy zawartości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909951" y="1979613"/>
            <a:ext cx="8754749" cy="3528416"/>
          </a:xfrm>
        </p:spPr>
      </p:pic>
      <p:sp>
        <p:nvSpPr>
          <p:cNvPr id="5" name="Tytuł 1">
            <a:extLst>
              <a:ext uri="{FF2B5EF4-FFF2-40B4-BE49-F238E27FC236}">
                <a16:creationId xmlns:a16="http://schemas.microsoft.com/office/drawing/2014/main" id="{6894ADFF-FE11-52D4-8594-36600F0F93F8}"/>
              </a:ext>
            </a:extLst>
          </p:cNvPr>
          <p:cNvSpPr txBox="1">
            <a:spLocks/>
          </p:cNvSpPr>
          <p:nvPr/>
        </p:nvSpPr>
        <p:spPr bwMode="auto">
          <a:xfrm>
            <a:off x="1457474" y="102553"/>
            <a:ext cx="8640763" cy="874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defTabSz="1006475" rtl="0" eaLnBrk="0" fontAlgn="base" hangingPunct="0">
              <a:lnSpc>
                <a:spcPts val="3600"/>
              </a:lnSpc>
              <a:spcBef>
                <a:spcPct val="0"/>
              </a:spcBef>
              <a:spcAft>
                <a:spcPct val="0"/>
              </a:spcAft>
              <a:defRPr sz="2800" b="1" kern="1200">
                <a:solidFill>
                  <a:schemeClr val="tx2"/>
                </a:solidFill>
                <a:latin typeface="Open Sans" pitchFamily="2" charset="0"/>
                <a:ea typeface="Open Sans" pitchFamily="2" charset="0"/>
                <a:cs typeface="Open Sans" pitchFamily="2" charset="0"/>
              </a:defRPr>
            </a:lvl1pPr>
            <a:lvl2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5pPr>
            <a:lvl6pPr marL="4572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6pPr>
            <a:lvl7pPr marL="9144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7pPr>
            <a:lvl8pPr marL="13716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8pPr>
            <a:lvl9pPr marL="18288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9pPr>
          </a:lstStyle>
          <a:p>
            <a:pPr algn="ctr">
              <a:lnSpc>
                <a:spcPts val="3400"/>
              </a:lnSpc>
            </a:pPr>
            <a:r>
              <a:rPr lang="pl-PL" sz="2000"/>
              <a:t>Nabór  8.6.2. CZĘŚĆ 2) Rozwój OZE – PRZEDSIĘWZIĘCIA  BIOMETANOWE I BIOGAZOWE</a:t>
            </a:r>
            <a:endParaRPr lang="pl-PL" sz="2000" dirty="0"/>
          </a:p>
        </p:txBody>
      </p:sp>
    </p:spTree>
    <p:extLst>
      <p:ext uri="{BB962C8B-B14F-4D97-AF65-F5344CB8AC3E}">
        <p14:creationId xmlns:p14="http://schemas.microsoft.com/office/powerpoint/2010/main" val="23245225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936A6-CD2A-4EEA-B8E9-7DDA42160266}"/>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0D1EF5F8-33CC-F06B-930C-EE7887A6A7AC}"/>
              </a:ext>
            </a:extLst>
          </p:cNvPr>
          <p:cNvSpPr>
            <a:spLocks noGrp="1"/>
          </p:cNvSpPr>
          <p:nvPr>
            <p:ph type="sldNum" sz="quarter" idx="10"/>
          </p:nvPr>
        </p:nvSpPr>
        <p:spPr/>
        <p:txBody>
          <a:bodyPr/>
          <a:lstStyle/>
          <a:p>
            <a:pPr>
              <a:defRPr/>
            </a:pPr>
            <a:fld id="{88E6BE7B-80CB-4926-B646-E23E8BCBFE23}" type="slidenum">
              <a:rPr lang="pl-PL" altLang="pl-PL" smtClean="0"/>
              <a:pPr>
                <a:defRPr/>
              </a:pPr>
              <a:t>19</a:t>
            </a:fld>
            <a:endParaRPr lang="pl-PL" altLang="pl-PL"/>
          </a:p>
        </p:txBody>
      </p:sp>
      <p:sp>
        <p:nvSpPr>
          <p:cNvPr id="8" name="Symbol zastępczy zawartości 2">
            <a:extLst>
              <a:ext uri="{FF2B5EF4-FFF2-40B4-BE49-F238E27FC236}">
                <a16:creationId xmlns:a16="http://schemas.microsoft.com/office/drawing/2014/main" id="{AA470941-7509-E063-011A-A65D39673228}"/>
              </a:ext>
            </a:extLst>
          </p:cNvPr>
          <p:cNvSpPr>
            <a:spLocks noGrp="1"/>
          </p:cNvSpPr>
          <p:nvPr>
            <p:ph sz="half" idx="1"/>
          </p:nvPr>
        </p:nvSpPr>
        <p:spPr>
          <a:xfrm>
            <a:off x="1097434" y="971525"/>
            <a:ext cx="1744961" cy="5688632"/>
          </a:xfrm>
          <a:solidFill>
            <a:srgbClr val="009242">
              <a:alpha val="66000"/>
            </a:srgbClr>
          </a:solidFill>
        </p:spPr>
        <p:txBody>
          <a:bodyPr/>
          <a:lstStyle/>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r>
              <a:rPr lang="pl-PL" sz="1600" b="1" dirty="0"/>
              <a:t>Ocena - </a:t>
            </a:r>
          </a:p>
          <a:p>
            <a:pPr marL="0" indent="0" algn="ctr">
              <a:lnSpc>
                <a:spcPts val="2000"/>
              </a:lnSpc>
              <a:spcBef>
                <a:spcPts val="600"/>
              </a:spcBef>
              <a:buNone/>
            </a:pPr>
            <a:r>
              <a:rPr lang="pl-PL" sz="1600" b="1" dirty="0"/>
              <a:t>etap 1</a:t>
            </a:r>
          </a:p>
        </p:txBody>
      </p:sp>
      <p:sp>
        <p:nvSpPr>
          <p:cNvPr id="9" name="Symbol zastępczy zawartości 3">
            <a:extLst>
              <a:ext uri="{FF2B5EF4-FFF2-40B4-BE49-F238E27FC236}">
                <a16:creationId xmlns:a16="http://schemas.microsoft.com/office/drawing/2014/main" id="{8697F13F-C81D-E74C-55A9-0FF1DA8CDC6F}"/>
              </a:ext>
            </a:extLst>
          </p:cNvPr>
          <p:cNvSpPr txBox="1">
            <a:spLocks/>
          </p:cNvSpPr>
          <p:nvPr/>
        </p:nvSpPr>
        <p:spPr>
          <a:xfrm>
            <a:off x="2922887" y="971525"/>
            <a:ext cx="7103540" cy="5688632"/>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lnSpc>
                <a:spcPct val="114000"/>
              </a:lnSpc>
              <a:spcBef>
                <a:spcPts val="600"/>
              </a:spcBef>
              <a:buNone/>
            </a:pPr>
            <a:endParaRPr lang="pl-PL" sz="1500" dirty="0"/>
          </a:p>
          <a:p>
            <a:pPr marL="0" indent="0">
              <a:lnSpc>
                <a:spcPct val="114000"/>
              </a:lnSpc>
              <a:spcBef>
                <a:spcPts val="600"/>
              </a:spcBef>
              <a:buNone/>
            </a:pPr>
            <a:endParaRPr lang="pl-PL" sz="1500" dirty="0"/>
          </a:p>
          <a:p>
            <a:pPr>
              <a:lnSpc>
                <a:spcPct val="114000"/>
              </a:lnSpc>
              <a:spcBef>
                <a:spcPts val="600"/>
              </a:spcBef>
            </a:pPr>
            <a:r>
              <a:rPr lang="pl-PL" sz="1600" dirty="0"/>
              <a:t>Ocena polega na weryfikacji spełnienia przez projekt Kryteriów obligatoryjnych ocenianych zero-jedynkowo, wchodzących w skład Kryteriów horyzontalnych </a:t>
            </a:r>
            <a:r>
              <a:rPr lang="pl-PL" sz="1600" dirty="0" err="1"/>
              <a:t>FEnIKS</a:t>
            </a:r>
            <a:r>
              <a:rPr lang="pl-PL" sz="1600" dirty="0"/>
              <a:t>, określonych w Załączniku nr 1 do Programu Priorytetowego.</a:t>
            </a:r>
          </a:p>
          <a:p>
            <a:pPr marL="0" indent="0">
              <a:lnSpc>
                <a:spcPct val="114000"/>
              </a:lnSpc>
              <a:spcBef>
                <a:spcPts val="600"/>
              </a:spcBef>
              <a:buNone/>
            </a:pPr>
            <a:endParaRPr lang="pl-PL" sz="1600" dirty="0"/>
          </a:p>
          <a:p>
            <a:pPr>
              <a:lnSpc>
                <a:spcPct val="114000"/>
              </a:lnSpc>
              <a:spcBef>
                <a:spcPts val="600"/>
              </a:spcBef>
            </a:pPr>
            <a:r>
              <a:rPr lang="pl-PL" sz="1600" dirty="0"/>
              <a:t>Kryteria obligatoryjne są oceniane w systemie zerojedynkowym (możliwa ocena: TAK/NIE, a w uzasadnionych wypadkach NIE DOTYCZY). Niespełnienie kryterium (ocena: NIE) eliminuje projekt z możliwości otrzymania dofinansowania</a:t>
            </a:r>
          </a:p>
          <a:p>
            <a:pPr marL="0" indent="0">
              <a:lnSpc>
                <a:spcPct val="114000"/>
              </a:lnSpc>
              <a:spcBef>
                <a:spcPts val="600"/>
              </a:spcBef>
              <a:buNone/>
            </a:pPr>
            <a:r>
              <a:rPr lang="pl-PL" sz="1600" dirty="0"/>
              <a:t>. </a:t>
            </a:r>
          </a:p>
          <a:p>
            <a:pPr>
              <a:lnSpc>
                <a:spcPct val="114000"/>
              </a:lnSpc>
              <a:spcBef>
                <a:spcPts val="600"/>
              </a:spcBef>
            </a:pPr>
            <a:r>
              <a:rPr lang="pl-PL" sz="1600" dirty="0"/>
              <a:t>Wnioskodawca jest zobowiązany do uzupełnienia wniosku, w terminie </a:t>
            </a:r>
            <a:br>
              <a:rPr lang="pl-PL" sz="1600" dirty="0"/>
            </a:br>
            <a:r>
              <a:rPr lang="pl-PL" sz="1600" b="1" dirty="0"/>
              <a:t>do</a:t>
            </a:r>
            <a:r>
              <a:rPr lang="pl-PL" sz="1600" dirty="0"/>
              <a:t> </a:t>
            </a:r>
            <a:r>
              <a:rPr lang="pl-PL" sz="1600" b="1" dirty="0"/>
              <a:t>5 dni </a:t>
            </a:r>
            <a:r>
              <a:rPr lang="pl-PL" sz="1600" dirty="0"/>
              <a:t>od dnia następującego po dniu wezwania. Dla biegu tego terminu nie ma znaczenia dzień odebrania wezwania przez wnioskodawcę.</a:t>
            </a:r>
          </a:p>
          <a:p>
            <a:pPr marL="0" indent="0">
              <a:lnSpc>
                <a:spcPct val="114000"/>
              </a:lnSpc>
              <a:spcBef>
                <a:spcPts val="600"/>
              </a:spcBef>
              <a:buNone/>
            </a:pPr>
            <a:endParaRPr lang="pl-PL" sz="1450" dirty="0"/>
          </a:p>
          <a:p>
            <a:pPr marL="0" indent="0">
              <a:buNone/>
            </a:pPr>
            <a:endParaRPr lang="pl-PL" dirty="0"/>
          </a:p>
          <a:p>
            <a:pPr marL="0" indent="0">
              <a:buNone/>
            </a:pPr>
            <a:endParaRPr lang="pl-PL" dirty="0"/>
          </a:p>
          <a:p>
            <a:endParaRPr lang="pl-PL" dirty="0"/>
          </a:p>
        </p:txBody>
      </p:sp>
      <p:pic>
        <p:nvPicPr>
          <p:cNvPr id="11" name="Obraz 10">
            <a:extLst>
              <a:ext uri="{FF2B5EF4-FFF2-40B4-BE49-F238E27FC236}">
                <a16:creationId xmlns:a16="http://schemas.microsoft.com/office/drawing/2014/main" id="{0BA009CE-AD86-3B95-248B-EC8E2454E79B}"/>
              </a:ext>
            </a:extLst>
          </p:cNvPr>
          <p:cNvPicPr>
            <a:picLocks noChangeAspect="1"/>
          </p:cNvPicPr>
          <p:nvPr/>
        </p:nvPicPr>
        <p:blipFill>
          <a:blip r:embed="rId6"/>
          <a:stretch>
            <a:fillRect/>
          </a:stretch>
        </p:blipFill>
        <p:spPr>
          <a:xfrm>
            <a:off x="1027113" y="6696736"/>
            <a:ext cx="6663506" cy="658425"/>
          </a:xfrm>
          <a:prstGeom prst="rect">
            <a:avLst/>
          </a:prstGeom>
        </p:spPr>
      </p:pic>
      <p:sp>
        <p:nvSpPr>
          <p:cNvPr id="2" name="Tytuł 1">
            <a:extLst>
              <a:ext uri="{FF2B5EF4-FFF2-40B4-BE49-F238E27FC236}">
                <a16:creationId xmlns:a16="http://schemas.microsoft.com/office/drawing/2014/main" id="{C1CC7181-013E-2585-C5B3-641154DDF86C}"/>
              </a:ext>
            </a:extLst>
          </p:cNvPr>
          <p:cNvSpPr>
            <a:spLocks noGrp="1"/>
          </p:cNvSpPr>
          <p:nvPr>
            <p:ph type="title"/>
          </p:nvPr>
        </p:nvSpPr>
        <p:spPr>
          <a:xfrm>
            <a:off x="1457474" y="102553"/>
            <a:ext cx="8640763" cy="874394"/>
          </a:xfrm>
        </p:spPr>
        <p:txBody>
          <a:bodyPr/>
          <a:lstStyle/>
          <a:p>
            <a:pPr algn="ctr">
              <a:lnSpc>
                <a:spcPts val="3400"/>
              </a:lnSpc>
            </a:pPr>
            <a:r>
              <a:rPr lang="pl-PL" sz="2000" dirty="0"/>
              <a:t>Nabór  8.6.2. CZĘŚĆ 2) Rozwój OZE – PRZEDSIĘWZIĘCIA  BIOMETANOWE I BIOGAZOWE</a:t>
            </a:r>
          </a:p>
        </p:txBody>
      </p:sp>
    </p:spTree>
    <p:extLst>
      <p:ext uri="{BB962C8B-B14F-4D97-AF65-F5344CB8AC3E}">
        <p14:creationId xmlns:p14="http://schemas.microsoft.com/office/powerpoint/2010/main" val="3150672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71EEEC0-B947-8327-BA9B-D5D927AF888F}"/>
              </a:ext>
            </a:extLst>
          </p:cNvPr>
          <p:cNvSpPr>
            <a:spLocks noGrp="1"/>
          </p:cNvSpPr>
          <p:nvPr>
            <p:ph type="title"/>
          </p:nvPr>
        </p:nvSpPr>
        <p:spPr>
          <a:xfrm>
            <a:off x="196888" y="420070"/>
            <a:ext cx="4240212" cy="6570309"/>
          </a:xfrm>
        </p:spPr>
        <p:txBody>
          <a:bodyPr/>
          <a:lstStyle/>
          <a:p>
            <a:pPr algn="ctr">
              <a:lnSpc>
                <a:spcPts val="3000"/>
              </a:lnSpc>
            </a:pPr>
            <a:r>
              <a:rPr lang="pl-PL" sz="2000" dirty="0"/>
              <a:t>Nabór  8.6.2. CZĘŚĆ 2) Rozwój OZE – PRZEDSIĘWZIĘCIA BIOMETANOWE I BIOGAZOWE</a:t>
            </a:r>
          </a:p>
        </p:txBody>
      </p:sp>
      <p:sp>
        <p:nvSpPr>
          <p:cNvPr id="7" name="Prostokąt 6">
            <a:extLst>
              <a:ext uri="{FF2B5EF4-FFF2-40B4-BE49-F238E27FC236}">
                <a16:creationId xmlns:a16="http://schemas.microsoft.com/office/drawing/2014/main" id="{1F9FA591-B3C8-9F03-4386-316F2D6751F4}"/>
              </a:ext>
              <a:ext uri="{C183D7F6-B498-43B3-948B-1728B52AA6E4}">
                <adec:decorative xmlns:adec="http://schemas.microsoft.com/office/drawing/2017/decorative" val="1"/>
              </a:ext>
            </a:extLst>
          </p:cNvPr>
          <p:cNvSpPr>
            <a:spLocks/>
          </p:cNvSpPr>
          <p:nvPr/>
        </p:nvSpPr>
        <p:spPr>
          <a:xfrm>
            <a:off x="4587875" y="1052513"/>
            <a:ext cx="2357438" cy="2439987"/>
          </a:xfrm>
          <a:prstGeom prst="rect">
            <a:avLst/>
          </a:prstGeom>
          <a:solidFill>
            <a:srgbClr val="007033"/>
          </a:solidFill>
          <a:ln>
            <a:solidFill>
              <a:srgbClr val="554B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pl-PL"/>
          </a:p>
        </p:txBody>
      </p:sp>
      <p:sp>
        <p:nvSpPr>
          <p:cNvPr id="10" name="Prostokąt 9">
            <a:extLst>
              <a:ext uri="{FF2B5EF4-FFF2-40B4-BE49-F238E27FC236}">
                <a16:creationId xmlns:a16="http://schemas.microsoft.com/office/drawing/2014/main" id="{5AEA4966-6EE5-DB3E-D872-EEE6849403C0}"/>
              </a:ext>
              <a:ext uri="{C183D7F6-B498-43B3-948B-1728B52AA6E4}">
                <adec:decorative xmlns:adec="http://schemas.microsoft.com/office/drawing/2017/decorative" val="1"/>
              </a:ext>
            </a:extLst>
          </p:cNvPr>
          <p:cNvSpPr/>
          <p:nvPr/>
        </p:nvSpPr>
        <p:spPr>
          <a:xfrm>
            <a:off x="4596188" y="3705225"/>
            <a:ext cx="4911764" cy="2441575"/>
          </a:xfrm>
          <a:prstGeom prst="rect">
            <a:avLst/>
          </a:prstGeom>
          <a:solidFill>
            <a:schemeClr val="accent2"/>
          </a:solidFill>
          <a:ln>
            <a:solidFill>
              <a:srgbClr val="BDBDE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Clr>
                <a:srgbClr val="002060"/>
              </a:buClr>
              <a:defRPr/>
            </a:pPr>
            <a:endParaRPr lang="pl-PL" sz="1600" b="1" dirty="0">
              <a:solidFill>
                <a:schemeClr val="tx1"/>
              </a:solidFill>
            </a:endParaRPr>
          </a:p>
          <a:p>
            <a:pPr eaLnBrk="1" hangingPunct="1">
              <a:buClr>
                <a:srgbClr val="002060"/>
              </a:buClr>
              <a:defRPr/>
            </a:pPr>
            <a:r>
              <a:rPr lang="pl-PL" sz="1600" b="1" dirty="0">
                <a:solidFill>
                  <a:schemeClr val="tx1"/>
                </a:solidFill>
              </a:rPr>
              <a:t>Działanie FENX.02.02 Rozwój OZE</a:t>
            </a:r>
          </a:p>
          <a:p>
            <a:pPr eaLnBrk="1" hangingPunct="1">
              <a:buClr>
                <a:srgbClr val="002060"/>
              </a:buClr>
              <a:defRPr/>
            </a:pPr>
            <a:endParaRPr lang="pl-PL" sz="1600" b="1" dirty="0">
              <a:solidFill>
                <a:schemeClr val="tx1"/>
              </a:solidFill>
            </a:endParaRPr>
          </a:p>
          <a:p>
            <a:pPr eaLnBrk="1" hangingPunct="1">
              <a:buClr>
                <a:srgbClr val="002060"/>
              </a:buClr>
              <a:defRPr/>
            </a:pPr>
            <a:r>
              <a:rPr lang="pl-PL" sz="1600" b="1" dirty="0">
                <a:solidFill>
                  <a:schemeClr val="tx1"/>
                </a:solidFill>
              </a:rPr>
              <a:t>Priorytet FENX.02 WSPARCIE  SEKTORÓW ENERGETYKA I ŚRODOWISKO Z EFRR  </a:t>
            </a:r>
          </a:p>
          <a:p>
            <a:pPr eaLnBrk="1" hangingPunct="1">
              <a:buClr>
                <a:srgbClr val="002060"/>
              </a:buClr>
              <a:defRPr/>
            </a:pPr>
            <a:endParaRPr lang="pl-PL" sz="1600" b="1" dirty="0">
              <a:solidFill>
                <a:schemeClr val="tx1"/>
              </a:solidFill>
            </a:endParaRPr>
          </a:p>
          <a:p>
            <a:pPr eaLnBrk="1" hangingPunct="1">
              <a:buClr>
                <a:srgbClr val="002060"/>
              </a:buClr>
              <a:defRPr/>
            </a:pPr>
            <a:r>
              <a:rPr lang="pl-PL" sz="1600" b="1" dirty="0">
                <a:solidFill>
                  <a:schemeClr val="tx1"/>
                </a:solidFill>
              </a:rPr>
              <a:t>PROGRAM FENIKS 2021-2027</a:t>
            </a:r>
          </a:p>
          <a:p>
            <a:pPr eaLnBrk="1" hangingPunct="1">
              <a:buClr>
                <a:srgbClr val="002060"/>
              </a:buClr>
              <a:defRPr/>
            </a:pPr>
            <a:endParaRPr lang="pl-PL" sz="1600" b="1" dirty="0">
              <a:solidFill>
                <a:schemeClr val="tx1"/>
              </a:solidFill>
            </a:endParaRPr>
          </a:p>
          <a:p>
            <a:pPr eaLnBrk="1" hangingPunct="1">
              <a:buClr>
                <a:srgbClr val="002060"/>
              </a:buClr>
              <a:defRPr/>
            </a:pPr>
            <a:r>
              <a:rPr lang="pl-PL" sz="1600" b="1" dirty="0">
                <a:solidFill>
                  <a:schemeClr val="tx1"/>
                </a:solidFill>
              </a:rPr>
              <a:t>Podstawa: Umowa o finansowaniu  Projektu Rozwój OZE zawarta pomiędzy  </a:t>
            </a:r>
            <a:r>
              <a:rPr lang="pl-PL" sz="1600" b="1" dirty="0" err="1">
                <a:solidFill>
                  <a:schemeClr val="tx1"/>
                </a:solidFill>
              </a:rPr>
              <a:t>MKiŚ</a:t>
            </a:r>
            <a:r>
              <a:rPr lang="pl-PL" sz="1600" b="1" dirty="0">
                <a:solidFill>
                  <a:schemeClr val="tx1"/>
                </a:solidFill>
              </a:rPr>
              <a:t>  (Instytucja Pośrednicząca) i NFOŚiGW (Beneficjent)</a:t>
            </a:r>
          </a:p>
          <a:p>
            <a:pPr eaLnBrk="1" hangingPunct="1">
              <a:buClr>
                <a:srgbClr val="002060"/>
              </a:buClr>
              <a:defRPr/>
            </a:pPr>
            <a:endParaRPr lang="pl-PL" sz="1600" b="1"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Prostokąt 10">
            <a:extLst>
              <a:ext uri="{FF2B5EF4-FFF2-40B4-BE49-F238E27FC236}">
                <a16:creationId xmlns:a16="http://schemas.microsoft.com/office/drawing/2014/main" id="{606F4301-C5CB-E4BE-9A0F-EBBB3B518F33}"/>
              </a:ext>
            </a:extLst>
          </p:cNvPr>
          <p:cNvSpPr/>
          <p:nvPr/>
        </p:nvSpPr>
        <p:spPr>
          <a:xfrm>
            <a:off x="4587875" y="1052513"/>
            <a:ext cx="4911764" cy="2447129"/>
          </a:xfrm>
          <a:prstGeom prst="rect">
            <a:avLst/>
          </a:prstGeom>
          <a:solidFill>
            <a:srgbClr val="007033"/>
          </a:solidFill>
          <a:ln>
            <a:solidFill>
              <a:srgbClr val="554B97"/>
            </a:solidFill>
          </a:ln>
        </p:spPr>
        <p:style>
          <a:lnRef idx="2">
            <a:schemeClr val="accent5"/>
          </a:lnRef>
          <a:fillRef idx="1">
            <a:schemeClr val="lt1"/>
          </a:fillRef>
          <a:effectRef idx="0">
            <a:schemeClr val="accent5"/>
          </a:effectRef>
          <a:fontRef idx="minor">
            <a:schemeClr val="dk1"/>
          </a:fontRef>
        </p:style>
        <p:txBody>
          <a:bodyPr anchor="ctr"/>
          <a:lstStyle>
            <a:lvl1pPr marL="285750" indent="-285750">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pitchFamily="34" charset="0"/>
              </a:defRPr>
            </a:lvl9pPr>
          </a:lstStyle>
          <a:p>
            <a:pPr marL="0" indent="0">
              <a:lnSpc>
                <a:spcPct val="114000"/>
              </a:lnSpc>
              <a:spcBef>
                <a:spcPts val="600"/>
              </a:spcBef>
            </a:pPr>
            <a:r>
              <a:rPr lang="pl-PL" sz="1600" b="1" dirty="0">
                <a:solidFill>
                  <a:schemeClr val="bg1"/>
                </a:solidFill>
              </a:rPr>
              <a:t>PROGRAM PRIORYTETOWY  </a:t>
            </a:r>
          </a:p>
          <a:p>
            <a:pPr marL="0" indent="0">
              <a:lnSpc>
                <a:spcPct val="114000"/>
              </a:lnSpc>
              <a:spcBef>
                <a:spcPts val="600"/>
              </a:spcBef>
            </a:pPr>
            <a:r>
              <a:rPr lang="pl-PL" sz="1600" b="1" dirty="0">
                <a:solidFill>
                  <a:schemeClr val="bg1"/>
                </a:solidFill>
              </a:rPr>
              <a:t> 8.6 Współfinansowanie projektów realizowanych w ramach Programu Fundusze Europejskie na Infrastrukturę, Klimat, Środowisko 2021-2027 (</a:t>
            </a:r>
            <a:r>
              <a:rPr lang="pl-PL" sz="1600" b="1" dirty="0" err="1">
                <a:solidFill>
                  <a:schemeClr val="bg1"/>
                </a:solidFill>
              </a:rPr>
              <a:t>FEnIKS</a:t>
            </a:r>
            <a:r>
              <a:rPr lang="pl-PL" sz="1600" b="1" dirty="0">
                <a:solidFill>
                  <a:schemeClr val="bg1"/>
                </a:solidFill>
              </a:rPr>
              <a:t>) Część 2) Rozwój OZE,</a:t>
            </a:r>
          </a:p>
          <a:p>
            <a:pPr marL="0" indent="0" algn="ctr" eaLnBrk="1" hangingPunct="1">
              <a:defRPr/>
            </a:pPr>
            <a:endParaRPr lang="pl-PL" altLang="pl-PL" sz="1200" b="1" dirty="0">
              <a:solidFill>
                <a:schemeClr val="bg1"/>
              </a:solidFill>
              <a:latin typeface="Open Sans" pitchFamily="34" charset="0"/>
            </a:endParaRPr>
          </a:p>
        </p:txBody>
      </p:sp>
      <p:sp>
        <p:nvSpPr>
          <p:cNvPr id="13" name="Prostokąt 12">
            <a:extLst>
              <a:ext uri="{FF2B5EF4-FFF2-40B4-BE49-F238E27FC236}">
                <a16:creationId xmlns:a16="http://schemas.microsoft.com/office/drawing/2014/main" id="{57D1BF64-85E4-DC6D-320A-B22F0826883C}"/>
              </a:ext>
            </a:extLst>
          </p:cNvPr>
          <p:cNvSpPr/>
          <p:nvPr/>
        </p:nvSpPr>
        <p:spPr>
          <a:xfrm>
            <a:off x="7113587" y="3714749"/>
            <a:ext cx="2357438" cy="2432051"/>
          </a:xfrm>
          <a:prstGeom prst="rect">
            <a:avLst/>
          </a:prstGeom>
          <a:noFill/>
          <a:ln>
            <a:noFill/>
          </a:ln>
        </p:spPr>
        <p:style>
          <a:lnRef idx="2">
            <a:schemeClr val="accent5"/>
          </a:lnRef>
          <a:fillRef idx="1">
            <a:schemeClr val="lt1"/>
          </a:fillRef>
          <a:effectRef idx="0">
            <a:schemeClr val="accent5"/>
          </a:effectRef>
          <a:fontRef idx="minor">
            <a:schemeClr val="dk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pitchFamily="34" charset="0"/>
              </a:defRPr>
            </a:lvl9pPr>
          </a:lstStyle>
          <a:p>
            <a:pPr marL="228600" indent="-228600" eaLnBrk="1" hangingPunct="1">
              <a:buFont typeface="Arial" panose="020B0604020202020204" pitchFamily="34" charset="0"/>
              <a:buChar char="•"/>
              <a:defRPr/>
            </a:pPr>
            <a:endParaRPr lang="pl-PL" altLang="pl-PL" sz="1200" b="1" dirty="0">
              <a:solidFill>
                <a:schemeClr val="bg1"/>
              </a:solidFill>
              <a:latin typeface="Open Sans" pitchFamily="34" charset="0"/>
            </a:endParaRPr>
          </a:p>
        </p:txBody>
      </p:sp>
      <p:sp>
        <p:nvSpPr>
          <p:cNvPr id="14" name="Prostokąt 13">
            <a:extLst>
              <a:ext uri="{FF2B5EF4-FFF2-40B4-BE49-F238E27FC236}">
                <a16:creationId xmlns:a16="http://schemas.microsoft.com/office/drawing/2014/main" id="{0090B517-4D08-B80B-606C-4E64302FCDB9}"/>
              </a:ext>
            </a:extLst>
          </p:cNvPr>
          <p:cNvSpPr/>
          <p:nvPr/>
        </p:nvSpPr>
        <p:spPr>
          <a:xfrm>
            <a:off x="4587875" y="3714749"/>
            <a:ext cx="2357438" cy="2441576"/>
          </a:xfrm>
          <a:prstGeom prst="rect">
            <a:avLst/>
          </a:prstGeom>
          <a:noFill/>
          <a:ln>
            <a:noFill/>
          </a:ln>
        </p:spPr>
        <p:style>
          <a:lnRef idx="2">
            <a:schemeClr val="accent5"/>
          </a:lnRef>
          <a:fillRef idx="1">
            <a:schemeClr val="lt1"/>
          </a:fillRef>
          <a:effectRef idx="0">
            <a:schemeClr val="accent5"/>
          </a:effectRef>
          <a:fontRef idx="minor">
            <a:schemeClr val="dk1"/>
          </a:fontRef>
        </p:style>
        <p:txBody>
          <a:bodyPr anchor="ctr"/>
          <a:lstStyle>
            <a:lvl1pPr marL="171450" indent="-171450">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buFont typeface="Arial" pitchFamily="34" charset="0"/>
              <a:buChar char="•"/>
              <a:defRPr/>
            </a:pPr>
            <a:endParaRPr lang="pl-PL" altLang="pl-PL" sz="1200" b="1" dirty="0">
              <a:solidFill>
                <a:schemeClr val="tx2"/>
              </a:solidFill>
              <a:latin typeface="Open Sans" pitchFamily="34" charset="0"/>
            </a:endParaRPr>
          </a:p>
        </p:txBody>
      </p:sp>
      <p:sp>
        <p:nvSpPr>
          <p:cNvPr id="19" name="Prostokąt 18">
            <a:extLst>
              <a:ext uri="{FF2B5EF4-FFF2-40B4-BE49-F238E27FC236}">
                <a16:creationId xmlns:a16="http://schemas.microsoft.com/office/drawing/2014/main" id="{3727DE53-4FC3-20FC-9498-1AAF6A6378FD}"/>
              </a:ext>
            </a:extLst>
          </p:cNvPr>
          <p:cNvSpPr/>
          <p:nvPr/>
        </p:nvSpPr>
        <p:spPr>
          <a:xfrm>
            <a:off x="7113587" y="1058067"/>
            <a:ext cx="2357438" cy="2434433"/>
          </a:xfrm>
          <a:prstGeom prst="rect">
            <a:avLst/>
          </a:prstGeom>
          <a:noFill/>
          <a:ln>
            <a:noFill/>
          </a:ln>
        </p:spPr>
        <p:style>
          <a:lnRef idx="2">
            <a:schemeClr val="accent5"/>
          </a:lnRef>
          <a:fillRef idx="1">
            <a:schemeClr val="lt1"/>
          </a:fillRef>
          <a:effectRef idx="0">
            <a:schemeClr val="accent5"/>
          </a:effectRef>
          <a:fontRef idx="minor">
            <a:schemeClr val="dk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defRPr/>
            </a:pPr>
            <a:endParaRPr lang="pl-PL" altLang="pl-PL" sz="1200" b="1" dirty="0">
              <a:solidFill>
                <a:schemeClr val="tx2"/>
              </a:solidFill>
              <a:latin typeface="Open Sans" pitchFamily="34" charset="0"/>
            </a:endParaRPr>
          </a:p>
        </p:txBody>
      </p:sp>
      <p:pic>
        <p:nvPicPr>
          <p:cNvPr id="4" name="Obraz 3" descr="Rzeka z rosnącymi nad nią olszami.">
            <a:extLst>
              <a:ext uri="{FF2B5EF4-FFF2-40B4-BE49-F238E27FC236}">
                <a16:creationId xmlns:a16="http://schemas.microsoft.com/office/drawing/2014/main" id="{1DD15C7B-00E2-5247-222D-A848AE42995E}"/>
              </a:ext>
            </a:extLst>
          </p:cNvPr>
          <p:cNvPicPr>
            <a:picLocks noChangeAspect="1"/>
          </p:cNvPicPr>
          <p:nvPr/>
        </p:nvPicPr>
        <p:blipFill>
          <a:blip r:embed="rId3" cstate="hqprint">
            <a:extLst>
              <a:ext uri="{28A0092B-C50C-407E-A947-70E740481C1C}">
                <a14:useLocalDpi xmlns:a14="http://schemas.microsoft.com/office/drawing/2010/main" val="0"/>
              </a:ext>
            </a:extLst>
          </a:blip>
          <a:srcRect/>
          <a:stretch/>
        </p:blipFill>
        <p:spPr>
          <a:xfrm>
            <a:off x="249219" y="1826096"/>
            <a:ext cx="4240212" cy="4320704"/>
          </a:xfrm>
          <a:prstGeom prst="rect">
            <a:avLst/>
          </a:prstGeom>
        </p:spPr>
      </p:pic>
      <p:pic>
        <p:nvPicPr>
          <p:cNvPr id="5" name="Obraz 4" descr="Ciąg znaków: FEnIKS, Rzeczpospolita Polska, UE i NFOŚiGW">
            <a:extLst>
              <a:ext uri="{FF2B5EF4-FFF2-40B4-BE49-F238E27FC236}">
                <a16:creationId xmlns:a16="http://schemas.microsoft.com/office/drawing/2014/main" id="{F842BDCB-DF3B-52B5-00C6-65A78CFB7F1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5346" y="6779369"/>
            <a:ext cx="6661371" cy="660499"/>
          </a:xfrm>
          <a:prstGeom prst="rect">
            <a:avLst/>
          </a:prstGeom>
        </p:spPr>
      </p:pic>
      <p:sp>
        <p:nvSpPr>
          <p:cNvPr id="29698" name="Symbol zastępczy numeru slajdu 3">
            <a:extLst>
              <a:ext uri="{FF2B5EF4-FFF2-40B4-BE49-F238E27FC236}">
                <a16:creationId xmlns:a16="http://schemas.microsoft.com/office/drawing/2014/main" id="{E0CAB31B-18C4-CE06-EFE9-5D5BA78411EA}"/>
              </a:ext>
            </a:extLst>
          </p:cNvPr>
          <p:cNvSpPr>
            <a:spLocks noGrp="1" noRot="1" noMove="1" noResize="1" noEditPoints="1" noAdjustHandles="1" noChangeArrowheads="1" noChangeShapeType="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2F5FD6E-0448-46C9-92D4-F7FFFF044C1D}" type="slidenum">
              <a:rPr lang="pl-PL" altLang="pl-PL" smtClean="0">
                <a:solidFill>
                  <a:schemeClr val="tx2"/>
                </a:solidFill>
                <a:latin typeface="Open Sans" panose="020B0806030504020204" pitchFamily="34" charset="0"/>
              </a:rPr>
              <a:pPr/>
              <a:t>2</a:t>
            </a:fld>
            <a:endParaRPr lang="pl-PL" altLang="pl-PL">
              <a:solidFill>
                <a:schemeClr val="tx2"/>
              </a:solidFill>
              <a:latin typeface="Open Sans" panose="020B0806030504020204" pitchFamily="34" charset="0"/>
            </a:endParaRPr>
          </a:p>
        </p:txBody>
      </p:sp>
    </p:spTree>
    <p:extLst>
      <p:ext uri="{BB962C8B-B14F-4D97-AF65-F5344CB8AC3E}">
        <p14:creationId xmlns:p14="http://schemas.microsoft.com/office/powerpoint/2010/main" val="36851560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686783-F679-28CB-E94A-0E4091D30684}"/>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4FE25DD1-9CF4-8ACD-71C3-613EAF5661B5}"/>
              </a:ext>
            </a:extLst>
          </p:cNvPr>
          <p:cNvSpPr>
            <a:spLocks noGrp="1"/>
          </p:cNvSpPr>
          <p:nvPr>
            <p:ph type="sldNum" sz="quarter" idx="10"/>
          </p:nvPr>
        </p:nvSpPr>
        <p:spPr/>
        <p:txBody>
          <a:bodyPr/>
          <a:lstStyle/>
          <a:p>
            <a:pPr>
              <a:defRPr/>
            </a:pPr>
            <a:fld id="{88E6BE7B-80CB-4926-B646-E23E8BCBFE23}" type="slidenum">
              <a:rPr lang="pl-PL" altLang="pl-PL" smtClean="0"/>
              <a:pPr>
                <a:defRPr/>
              </a:pPr>
              <a:t>20</a:t>
            </a:fld>
            <a:endParaRPr lang="pl-PL" altLang="pl-PL"/>
          </a:p>
        </p:txBody>
      </p:sp>
      <p:sp>
        <p:nvSpPr>
          <p:cNvPr id="8" name="Symbol zastępczy zawartości 2">
            <a:extLst>
              <a:ext uri="{FF2B5EF4-FFF2-40B4-BE49-F238E27FC236}">
                <a16:creationId xmlns:a16="http://schemas.microsoft.com/office/drawing/2014/main" id="{F46FA05E-59D1-B358-04B0-E818174E2163}"/>
              </a:ext>
            </a:extLst>
          </p:cNvPr>
          <p:cNvSpPr>
            <a:spLocks noGrp="1"/>
          </p:cNvSpPr>
          <p:nvPr>
            <p:ph sz="half" idx="1"/>
          </p:nvPr>
        </p:nvSpPr>
        <p:spPr>
          <a:xfrm>
            <a:off x="1097434" y="971525"/>
            <a:ext cx="1744961" cy="5688632"/>
          </a:xfrm>
          <a:solidFill>
            <a:srgbClr val="009242">
              <a:alpha val="66000"/>
            </a:srgbClr>
          </a:solidFill>
        </p:spPr>
        <p:txBody>
          <a:bodyPr/>
          <a:lstStyle/>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r>
              <a:rPr lang="pl-PL" sz="1600" b="1" dirty="0"/>
              <a:t>Ocena - </a:t>
            </a:r>
          </a:p>
          <a:p>
            <a:pPr marL="0" indent="0" algn="ctr">
              <a:lnSpc>
                <a:spcPts val="2000"/>
              </a:lnSpc>
              <a:spcBef>
                <a:spcPts val="600"/>
              </a:spcBef>
              <a:buNone/>
            </a:pPr>
            <a:r>
              <a:rPr lang="pl-PL" sz="1600" b="1" dirty="0"/>
              <a:t>etap 2</a:t>
            </a:r>
          </a:p>
        </p:txBody>
      </p:sp>
      <p:sp>
        <p:nvSpPr>
          <p:cNvPr id="9" name="Symbol zastępczy zawartości 3">
            <a:extLst>
              <a:ext uri="{FF2B5EF4-FFF2-40B4-BE49-F238E27FC236}">
                <a16:creationId xmlns:a16="http://schemas.microsoft.com/office/drawing/2014/main" id="{1B94A1E4-E808-26FF-4AA6-F5DAD0C17E63}"/>
              </a:ext>
            </a:extLst>
          </p:cNvPr>
          <p:cNvSpPr txBox="1">
            <a:spLocks/>
          </p:cNvSpPr>
          <p:nvPr/>
        </p:nvSpPr>
        <p:spPr>
          <a:xfrm>
            <a:off x="2922887" y="971525"/>
            <a:ext cx="7103540" cy="5688632"/>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a:lnSpc>
                <a:spcPct val="114000"/>
              </a:lnSpc>
              <a:spcBef>
                <a:spcPts val="600"/>
              </a:spcBef>
            </a:pPr>
            <a:r>
              <a:rPr lang="pl-PL" sz="1450" dirty="0"/>
              <a:t>Ocenie podlegają projekty, które zostały ocenione pozytywie na etapie 1.</a:t>
            </a:r>
          </a:p>
          <a:p>
            <a:pPr>
              <a:lnSpc>
                <a:spcPct val="114000"/>
              </a:lnSpc>
              <a:spcBef>
                <a:spcPts val="600"/>
              </a:spcBef>
            </a:pPr>
            <a:r>
              <a:rPr lang="pl-PL" sz="1450" dirty="0"/>
              <a:t>Ocena dokonywana jest na podstawie:</a:t>
            </a:r>
          </a:p>
          <a:p>
            <a:pPr lvl="1">
              <a:lnSpc>
                <a:spcPct val="114000"/>
              </a:lnSpc>
              <a:spcBef>
                <a:spcPts val="600"/>
              </a:spcBef>
              <a:buFont typeface="Wingdings" panose="05000000000000000000" pitchFamily="2" charset="2"/>
              <a:buChar char="§"/>
            </a:pPr>
            <a:r>
              <a:rPr lang="pl-PL" sz="1450" dirty="0"/>
              <a:t>kryteriów obligatoryjnych ocenianych zero-jedynkowo i kryteriów rankingujących ocenianych punktowo, wchodzących w skład Kryteriów horyzontalnych </a:t>
            </a:r>
            <a:r>
              <a:rPr lang="pl-PL" sz="1450" dirty="0" err="1"/>
              <a:t>FEnIKS</a:t>
            </a:r>
            <a:r>
              <a:rPr lang="pl-PL" sz="1450" dirty="0"/>
              <a:t>, określonych w Załączniku nr 1 oraz 2 do Programu Priorytetowego;</a:t>
            </a:r>
          </a:p>
          <a:p>
            <a:pPr lvl="1">
              <a:lnSpc>
                <a:spcPct val="114000"/>
              </a:lnSpc>
              <a:spcBef>
                <a:spcPts val="600"/>
              </a:spcBef>
              <a:buFont typeface="Wingdings" panose="05000000000000000000" pitchFamily="2" charset="2"/>
              <a:buChar char="§"/>
            </a:pPr>
            <a:r>
              <a:rPr lang="pl-PL" sz="1450" dirty="0"/>
              <a:t>kryteriów obligatoryjnych ocenianych zero-jedynkowo i kryteriów rankingujących ocenianych punktowo stanowiących Specyficzne kryteria wyboru projektów (Działanie FENX.02.02), określonych w Załączniku </a:t>
            </a:r>
            <a:br>
              <a:rPr lang="pl-PL" sz="1450" dirty="0"/>
            </a:br>
            <a:r>
              <a:rPr lang="pl-PL" sz="1450" dirty="0"/>
              <a:t>nr 2  do Programu Priorytetowego.</a:t>
            </a:r>
          </a:p>
          <a:p>
            <a:pPr>
              <a:lnSpc>
                <a:spcPct val="114000"/>
              </a:lnSpc>
              <a:spcBef>
                <a:spcPts val="600"/>
              </a:spcBef>
            </a:pPr>
            <a:r>
              <a:rPr lang="pl-PL" sz="1450" dirty="0"/>
              <a:t>Minimum punktowe wynosi 18 pkt dla projektów biogazowych i 17 pkt dla projektów </a:t>
            </a:r>
            <a:r>
              <a:rPr lang="pl-PL" sz="1450" dirty="0" err="1"/>
              <a:t>biometanowych</a:t>
            </a:r>
            <a:r>
              <a:rPr lang="pl-PL" sz="1450" dirty="0"/>
              <a:t> (z 33 pkt możliwych do uzyskania).</a:t>
            </a:r>
          </a:p>
          <a:p>
            <a:pPr>
              <a:lnSpc>
                <a:spcPct val="114000"/>
              </a:lnSpc>
              <a:spcBef>
                <a:spcPts val="600"/>
              </a:spcBef>
            </a:pPr>
            <a:r>
              <a:rPr lang="pl-PL" sz="1450" dirty="0"/>
              <a:t>Wnioskodawca jest zobowiązany do uzupełnienia wniosku, w terminie </a:t>
            </a:r>
            <a:br>
              <a:rPr lang="pl-PL" sz="1450" dirty="0"/>
            </a:br>
            <a:r>
              <a:rPr lang="pl-PL" sz="1450" b="1" dirty="0"/>
              <a:t>do 7 dni </a:t>
            </a:r>
            <a:r>
              <a:rPr lang="pl-PL" sz="1450" dirty="0"/>
              <a:t>od dnia następującego po dniu wezwania. Dla biegu tego terminu nie ma znaczenia dzień odebrania wezwania przez wnioskodawcę.</a:t>
            </a:r>
          </a:p>
          <a:p>
            <a:pPr>
              <a:lnSpc>
                <a:spcPct val="114000"/>
              </a:lnSpc>
              <a:spcBef>
                <a:spcPts val="600"/>
              </a:spcBef>
            </a:pPr>
            <a:r>
              <a:rPr lang="pl-PL" sz="1450" dirty="0"/>
              <a:t>W przypadku gdy dochowanie powyższego terminu nie jest możliwe i jest niezależne od wnioskodawcy, NFOŚIGW może go wydłużyć o dodatkowy termin </a:t>
            </a:r>
            <a:br>
              <a:rPr lang="pl-PL" sz="1450" dirty="0"/>
            </a:br>
            <a:r>
              <a:rPr lang="pl-PL" sz="1450" b="1" dirty="0"/>
              <a:t>do 5 dni</a:t>
            </a:r>
            <a:r>
              <a:rPr lang="pl-PL" sz="1450" dirty="0"/>
              <a:t>. </a:t>
            </a:r>
          </a:p>
          <a:p>
            <a:pPr marL="0" indent="0">
              <a:lnSpc>
                <a:spcPts val="2000"/>
              </a:lnSpc>
              <a:spcBef>
                <a:spcPts val="600"/>
              </a:spcBef>
              <a:buNone/>
            </a:pPr>
            <a:endParaRPr lang="pl-PL" sz="1600" dirty="0"/>
          </a:p>
          <a:p>
            <a:pPr marL="0" indent="0">
              <a:buNone/>
            </a:pPr>
            <a:endParaRPr lang="pl-PL" dirty="0"/>
          </a:p>
          <a:p>
            <a:endParaRPr lang="pl-PL" dirty="0"/>
          </a:p>
          <a:p>
            <a:endParaRPr lang="pl-PL" dirty="0"/>
          </a:p>
        </p:txBody>
      </p:sp>
      <p:pic>
        <p:nvPicPr>
          <p:cNvPr id="11" name="Obraz 10">
            <a:extLst>
              <a:ext uri="{FF2B5EF4-FFF2-40B4-BE49-F238E27FC236}">
                <a16:creationId xmlns:a16="http://schemas.microsoft.com/office/drawing/2014/main" id="{AA30EE1D-B03C-3831-FFA2-156B553B9285}"/>
              </a:ext>
            </a:extLst>
          </p:cNvPr>
          <p:cNvPicPr>
            <a:picLocks noChangeAspect="1"/>
          </p:cNvPicPr>
          <p:nvPr/>
        </p:nvPicPr>
        <p:blipFill>
          <a:blip r:embed="rId6"/>
          <a:stretch>
            <a:fillRect/>
          </a:stretch>
        </p:blipFill>
        <p:spPr>
          <a:xfrm>
            <a:off x="1027113" y="6696736"/>
            <a:ext cx="6663506" cy="658425"/>
          </a:xfrm>
          <a:prstGeom prst="rect">
            <a:avLst/>
          </a:prstGeom>
        </p:spPr>
      </p:pic>
      <p:sp>
        <p:nvSpPr>
          <p:cNvPr id="2" name="Tytuł 1">
            <a:extLst>
              <a:ext uri="{FF2B5EF4-FFF2-40B4-BE49-F238E27FC236}">
                <a16:creationId xmlns:a16="http://schemas.microsoft.com/office/drawing/2014/main" id="{907CF474-746E-BF7D-3583-D2A5E6E8558F}"/>
              </a:ext>
            </a:extLst>
          </p:cNvPr>
          <p:cNvSpPr>
            <a:spLocks noGrp="1"/>
          </p:cNvSpPr>
          <p:nvPr>
            <p:ph type="title"/>
          </p:nvPr>
        </p:nvSpPr>
        <p:spPr>
          <a:xfrm>
            <a:off x="1457474" y="102553"/>
            <a:ext cx="8640763" cy="874394"/>
          </a:xfrm>
        </p:spPr>
        <p:txBody>
          <a:bodyPr/>
          <a:lstStyle/>
          <a:p>
            <a:pPr algn="ctr">
              <a:lnSpc>
                <a:spcPts val="3400"/>
              </a:lnSpc>
            </a:pPr>
            <a:r>
              <a:rPr lang="pl-PL" sz="2000" dirty="0"/>
              <a:t>Nabór  8.6.2. CZĘŚĆ 2) Rozwój OZE – PRZEDSIĘWZIĘCIA  BIOMETANOWE I BIOGAZOWE</a:t>
            </a:r>
          </a:p>
        </p:txBody>
      </p:sp>
    </p:spTree>
    <p:extLst>
      <p:ext uri="{BB962C8B-B14F-4D97-AF65-F5344CB8AC3E}">
        <p14:creationId xmlns:p14="http://schemas.microsoft.com/office/powerpoint/2010/main" val="25773509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973F6-9060-FC2A-7FE0-7F580E16EFF0}"/>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C74035D1-662F-40DC-9206-4A592A741822}"/>
              </a:ext>
            </a:extLst>
          </p:cNvPr>
          <p:cNvSpPr>
            <a:spLocks noGrp="1"/>
          </p:cNvSpPr>
          <p:nvPr>
            <p:ph type="sldNum" sz="quarter" idx="10"/>
          </p:nvPr>
        </p:nvSpPr>
        <p:spPr/>
        <p:txBody>
          <a:bodyPr/>
          <a:lstStyle/>
          <a:p>
            <a:pPr>
              <a:defRPr/>
            </a:pPr>
            <a:fld id="{88E6BE7B-80CB-4926-B646-E23E8BCBFE23}" type="slidenum">
              <a:rPr lang="pl-PL" altLang="pl-PL" smtClean="0"/>
              <a:pPr>
                <a:defRPr/>
              </a:pPr>
              <a:t>21</a:t>
            </a:fld>
            <a:endParaRPr lang="pl-PL" altLang="pl-PL"/>
          </a:p>
        </p:txBody>
      </p:sp>
      <p:sp>
        <p:nvSpPr>
          <p:cNvPr id="8" name="Symbol zastępczy zawartości 2">
            <a:extLst>
              <a:ext uri="{FF2B5EF4-FFF2-40B4-BE49-F238E27FC236}">
                <a16:creationId xmlns:a16="http://schemas.microsoft.com/office/drawing/2014/main" id="{4AE7ACD3-F307-F85A-A1A8-DF95329AD1AC}"/>
              </a:ext>
            </a:extLst>
          </p:cNvPr>
          <p:cNvSpPr>
            <a:spLocks noGrp="1"/>
          </p:cNvSpPr>
          <p:nvPr>
            <p:ph sz="half" idx="1"/>
          </p:nvPr>
        </p:nvSpPr>
        <p:spPr>
          <a:xfrm>
            <a:off x="1097434" y="971525"/>
            <a:ext cx="1744961" cy="5688632"/>
          </a:xfrm>
          <a:solidFill>
            <a:srgbClr val="009242">
              <a:alpha val="66000"/>
            </a:srgbClr>
          </a:solidFill>
        </p:spPr>
        <p:txBody>
          <a:bodyPr/>
          <a:lstStyle/>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r>
              <a:rPr lang="pl-PL" sz="1600" b="1" dirty="0"/>
              <a:t>Lista </a:t>
            </a:r>
          </a:p>
          <a:p>
            <a:pPr marL="0" indent="0" algn="ctr">
              <a:lnSpc>
                <a:spcPts val="2000"/>
              </a:lnSpc>
              <a:spcBef>
                <a:spcPts val="600"/>
              </a:spcBef>
              <a:buNone/>
            </a:pPr>
            <a:r>
              <a:rPr lang="pl-PL" sz="1600" b="1" dirty="0"/>
              <a:t>rankingowa</a:t>
            </a:r>
          </a:p>
        </p:txBody>
      </p:sp>
      <p:sp>
        <p:nvSpPr>
          <p:cNvPr id="9" name="Symbol zastępczy zawartości 3">
            <a:extLst>
              <a:ext uri="{FF2B5EF4-FFF2-40B4-BE49-F238E27FC236}">
                <a16:creationId xmlns:a16="http://schemas.microsoft.com/office/drawing/2014/main" id="{45FAAB31-DB16-A66F-8199-D8DC65BD5D20}"/>
              </a:ext>
            </a:extLst>
          </p:cNvPr>
          <p:cNvSpPr txBox="1">
            <a:spLocks/>
          </p:cNvSpPr>
          <p:nvPr/>
        </p:nvSpPr>
        <p:spPr>
          <a:xfrm>
            <a:off x="2922887" y="971525"/>
            <a:ext cx="7103540" cy="5688632"/>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a:lnSpc>
                <a:spcPct val="114000"/>
              </a:lnSpc>
              <a:spcBef>
                <a:spcPts val="600"/>
              </a:spcBef>
            </a:pPr>
            <a:r>
              <a:rPr lang="pl-PL" sz="1400" dirty="0"/>
              <a:t>Ocenione projekty, które spełniły kryteria zero-jedynkowe w etapie 2 oceny są umieszczane na liście rankingowej. </a:t>
            </a:r>
          </a:p>
          <a:p>
            <a:pPr>
              <a:lnSpc>
                <a:spcPct val="114000"/>
              </a:lnSpc>
              <a:spcBef>
                <a:spcPts val="600"/>
              </a:spcBef>
            </a:pPr>
            <a:r>
              <a:rPr lang="pl-PL" sz="1400" dirty="0"/>
              <a:t>Liczba zebranych punktów w ramach oceny kryteriami rankingującymi decyduje o pozycji projektu na liście rankingowej.</a:t>
            </a:r>
          </a:p>
          <a:p>
            <a:pPr>
              <a:lnSpc>
                <a:spcPct val="114000"/>
              </a:lnSpc>
              <a:spcBef>
                <a:spcPts val="600"/>
              </a:spcBef>
            </a:pPr>
            <a:r>
              <a:rPr lang="pl-PL" sz="1400" dirty="0"/>
              <a:t>Projekty uszeregowywane są w kolejności od pierwszego z największą liczbą punktów do wyczerpania kwoty przeznaczonej na dofinansowanie projektów </a:t>
            </a:r>
            <a:br>
              <a:rPr lang="pl-PL" sz="1400" dirty="0"/>
            </a:br>
            <a:r>
              <a:rPr lang="pl-PL" sz="1400" dirty="0"/>
              <a:t>w naborze.</a:t>
            </a:r>
          </a:p>
          <a:p>
            <a:pPr>
              <a:lnSpc>
                <a:spcPct val="114000"/>
              </a:lnSpc>
              <a:spcBef>
                <a:spcPts val="600"/>
              </a:spcBef>
            </a:pPr>
            <a:r>
              <a:rPr lang="pl-PL" sz="1400" dirty="0"/>
              <a:t>W przypadku projektów z tą samą liczbą punktów, decydują kryteria rozstrzygające w następującej kolejności:</a:t>
            </a:r>
          </a:p>
          <a:p>
            <a:pPr lvl="1">
              <a:lnSpc>
                <a:spcPct val="114000"/>
              </a:lnSpc>
              <a:spcBef>
                <a:spcPts val="600"/>
              </a:spcBef>
              <a:buFont typeface="Wingdings" panose="05000000000000000000" pitchFamily="2" charset="2"/>
              <a:buChar char="§"/>
            </a:pPr>
            <a:r>
              <a:rPr lang="pl-PL" sz="1400" dirty="0"/>
              <a:t>specyficzne kryterium rankingujące nr 1 „Gotowość do realizacji projektu”;</a:t>
            </a:r>
          </a:p>
          <a:p>
            <a:pPr lvl="1">
              <a:lnSpc>
                <a:spcPct val="114000"/>
              </a:lnSpc>
              <a:spcBef>
                <a:spcPts val="600"/>
              </a:spcBef>
              <a:buFont typeface="Wingdings" panose="05000000000000000000" pitchFamily="2" charset="2"/>
              <a:buChar char="§"/>
            </a:pPr>
            <a:r>
              <a:rPr lang="pl-PL" sz="1400" dirty="0"/>
              <a:t>horyzontalne kryterium rankingujące nr 5 „Projekt jest operacją </a:t>
            </a:r>
            <a:br>
              <a:rPr lang="pl-PL" sz="1400" dirty="0"/>
            </a:br>
            <a:r>
              <a:rPr lang="pl-PL" sz="1400" dirty="0"/>
              <a:t>o strategicznym znaczeniu w rozumieniu przepisów art. 2 pkt 5 CPR” ;</a:t>
            </a:r>
          </a:p>
          <a:p>
            <a:pPr lvl="1">
              <a:lnSpc>
                <a:spcPct val="114000"/>
              </a:lnSpc>
              <a:spcBef>
                <a:spcPts val="600"/>
              </a:spcBef>
              <a:buFont typeface="Wingdings" panose="05000000000000000000" pitchFamily="2" charset="2"/>
              <a:buChar char="§"/>
            </a:pPr>
            <a:r>
              <a:rPr lang="pl-PL" sz="1400" dirty="0"/>
              <a:t>horyzontalne kryterium rankingujące nr 6 „Projekt realizowany na obszarze strategicznej interwencji (OSI) wskazanym w Krajowej Strategii Rozwoju Regionalnego 2030 (KSRR): miasta średnie tracące funkcje społeczno-gospodarcze/obszary zagrożone trwałą marginalizacją”.</a:t>
            </a:r>
          </a:p>
          <a:p>
            <a:pPr>
              <a:lnSpc>
                <a:spcPct val="114000"/>
              </a:lnSpc>
              <a:spcBef>
                <a:spcPts val="600"/>
              </a:spcBef>
            </a:pPr>
            <a:r>
              <a:rPr lang="pl-PL" sz="1400" dirty="0"/>
              <a:t>Wnioskodawca może zwrócić się do NFOŚiGW o powtórną ocenę wniosku, w terminie nie dłuższym niż 5 dni roboczych  od daty otrzymania pisma informującego o odmowie udzielenia dofinansowania, wskazując wszystkie kryteria, z których oceną się nie zgadza wraz z uzasadnieniem swojego stanowiska. </a:t>
            </a:r>
          </a:p>
          <a:p>
            <a:pPr marL="0" indent="0">
              <a:buNone/>
            </a:pPr>
            <a:endParaRPr lang="pl-PL" dirty="0"/>
          </a:p>
          <a:p>
            <a:endParaRPr lang="pl-PL" dirty="0"/>
          </a:p>
          <a:p>
            <a:endParaRPr lang="pl-PL" dirty="0"/>
          </a:p>
        </p:txBody>
      </p:sp>
      <p:pic>
        <p:nvPicPr>
          <p:cNvPr id="11" name="Obraz 10">
            <a:extLst>
              <a:ext uri="{FF2B5EF4-FFF2-40B4-BE49-F238E27FC236}">
                <a16:creationId xmlns:a16="http://schemas.microsoft.com/office/drawing/2014/main" id="{1FDDE1FC-879A-C459-6851-91FB26FE5D3C}"/>
              </a:ext>
            </a:extLst>
          </p:cNvPr>
          <p:cNvPicPr>
            <a:picLocks noChangeAspect="1"/>
          </p:cNvPicPr>
          <p:nvPr/>
        </p:nvPicPr>
        <p:blipFill>
          <a:blip r:embed="rId6"/>
          <a:stretch>
            <a:fillRect/>
          </a:stretch>
        </p:blipFill>
        <p:spPr>
          <a:xfrm>
            <a:off x="1027113" y="6696736"/>
            <a:ext cx="6663506" cy="658425"/>
          </a:xfrm>
          <a:prstGeom prst="rect">
            <a:avLst/>
          </a:prstGeom>
        </p:spPr>
      </p:pic>
      <p:sp>
        <p:nvSpPr>
          <p:cNvPr id="3" name="Tytuł 1">
            <a:extLst>
              <a:ext uri="{FF2B5EF4-FFF2-40B4-BE49-F238E27FC236}">
                <a16:creationId xmlns:a16="http://schemas.microsoft.com/office/drawing/2014/main" id="{06B0CE81-7AB3-92F1-E887-78F15618D25B}"/>
              </a:ext>
            </a:extLst>
          </p:cNvPr>
          <p:cNvSpPr>
            <a:spLocks noGrp="1"/>
          </p:cNvSpPr>
          <p:nvPr>
            <p:ph type="title"/>
          </p:nvPr>
        </p:nvSpPr>
        <p:spPr>
          <a:xfrm>
            <a:off x="1457474" y="102553"/>
            <a:ext cx="8640763" cy="874394"/>
          </a:xfrm>
        </p:spPr>
        <p:txBody>
          <a:bodyPr/>
          <a:lstStyle/>
          <a:p>
            <a:pPr algn="ctr">
              <a:lnSpc>
                <a:spcPts val="3400"/>
              </a:lnSpc>
            </a:pPr>
            <a:r>
              <a:rPr lang="pl-PL" sz="2000" dirty="0"/>
              <a:t>Nabór  8.6.2. CZĘŚĆ 2) Rozwój OZE – PRZEDSIĘWZIĘCIA  BIOMETANOWE I BIOGAZOWE</a:t>
            </a:r>
          </a:p>
        </p:txBody>
      </p:sp>
    </p:spTree>
    <p:extLst>
      <p:ext uri="{BB962C8B-B14F-4D97-AF65-F5344CB8AC3E}">
        <p14:creationId xmlns:p14="http://schemas.microsoft.com/office/powerpoint/2010/main" val="26602714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BE7A5C-A7DB-104C-8D5D-409B603DC7D8}"/>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4E1E5593-F258-FC2C-EA30-654E4321D860}"/>
              </a:ext>
            </a:extLst>
          </p:cNvPr>
          <p:cNvSpPr>
            <a:spLocks noGrp="1"/>
          </p:cNvSpPr>
          <p:nvPr>
            <p:ph type="sldNum" sz="quarter" idx="10"/>
          </p:nvPr>
        </p:nvSpPr>
        <p:spPr/>
        <p:txBody>
          <a:bodyPr/>
          <a:lstStyle/>
          <a:p>
            <a:pPr>
              <a:defRPr/>
            </a:pPr>
            <a:fld id="{88E6BE7B-80CB-4926-B646-E23E8BCBFE23}" type="slidenum">
              <a:rPr lang="pl-PL" altLang="pl-PL" smtClean="0"/>
              <a:pPr>
                <a:defRPr/>
              </a:pPr>
              <a:t>22</a:t>
            </a:fld>
            <a:endParaRPr lang="pl-PL" altLang="pl-PL"/>
          </a:p>
        </p:txBody>
      </p:sp>
      <p:sp>
        <p:nvSpPr>
          <p:cNvPr id="8" name="Symbol zastępczy zawartości 2">
            <a:extLst>
              <a:ext uri="{FF2B5EF4-FFF2-40B4-BE49-F238E27FC236}">
                <a16:creationId xmlns:a16="http://schemas.microsoft.com/office/drawing/2014/main" id="{68B67CAA-7DC2-9232-A649-A2F9FC139ADE}"/>
              </a:ext>
            </a:extLst>
          </p:cNvPr>
          <p:cNvSpPr>
            <a:spLocks noGrp="1"/>
          </p:cNvSpPr>
          <p:nvPr>
            <p:ph sz="half" idx="1"/>
          </p:nvPr>
        </p:nvSpPr>
        <p:spPr>
          <a:xfrm>
            <a:off x="1097434" y="971525"/>
            <a:ext cx="1744961" cy="5688632"/>
          </a:xfrm>
          <a:solidFill>
            <a:srgbClr val="FFC000">
              <a:alpha val="81000"/>
            </a:srgbClr>
          </a:solidFill>
        </p:spPr>
        <p:txBody>
          <a:bodyPr/>
          <a:lstStyle/>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endParaRPr lang="pl-PL" sz="1600" b="1" dirty="0"/>
          </a:p>
          <a:p>
            <a:pPr marL="0" indent="0" algn="ctr">
              <a:lnSpc>
                <a:spcPts val="2000"/>
              </a:lnSpc>
              <a:spcBef>
                <a:spcPts val="600"/>
              </a:spcBef>
              <a:buNone/>
            </a:pPr>
            <a:r>
              <a:rPr lang="pl-PL" sz="1600" b="1" dirty="0"/>
              <a:t>Przydatne linki i komunikacja</a:t>
            </a:r>
          </a:p>
        </p:txBody>
      </p:sp>
      <p:sp>
        <p:nvSpPr>
          <p:cNvPr id="9" name="Symbol zastępczy zawartości 3">
            <a:extLst>
              <a:ext uri="{FF2B5EF4-FFF2-40B4-BE49-F238E27FC236}">
                <a16:creationId xmlns:a16="http://schemas.microsoft.com/office/drawing/2014/main" id="{5544A032-C42B-4DF0-2FD9-D8471E804080}"/>
              </a:ext>
            </a:extLst>
          </p:cNvPr>
          <p:cNvSpPr txBox="1">
            <a:spLocks/>
          </p:cNvSpPr>
          <p:nvPr/>
        </p:nvSpPr>
        <p:spPr>
          <a:xfrm>
            <a:off x="2922887" y="971525"/>
            <a:ext cx="7103540" cy="5688632"/>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a:lnSpc>
                <a:spcPct val="114000"/>
              </a:lnSpc>
              <a:spcBef>
                <a:spcPts val="1200"/>
              </a:spcBef>
            </a:pPr>
            <a:endParaRPr lang="pl-PL" sz="1600" dirty="0"/>
          </a:p>
          <a:p>
            <a:pPr>
              <a:lnSpc>
                <a:spcPct val="114000"/>
              </a:lnSpc>
              <a:spcBef>
                <a:spcPts val="1200"/>
              </a:spcBef>
            </a:pPr>
            <a:r>
              <a:rPr lang="pl-PL" sz="1600" dirty="0"/>
              <a:t>Ogłoszenie o naborze i dokumentacja </a:t>
            </a:r>
            <a:r>
              <a:rPr lang="pl-PL" sz="1600" dirty="0" err="1"/>
              <a:t>naborowa</a:t>
            </a:r>
            <a:r>
              <a:rPr lang="pl-PL" sz="1600" dirty="0"/>
              <a:t> dostępne są pod adresem:</a:t>
            </a:r>
          </a:p>
          <a:p>
            <a:pPr marL="0" indent="0" algn="ctr">
              <a:lnSpc>
                <a:spcPct val="114000"/>
              </a:lnSpc>
              <a:spcBef>
                <a:spcPts val="1200"/>
              </a:spcBef>
              <a:buNone/>
            </a:pPr>
            <a:r>
              <a:rPr lang="pl-PL" sz="1600" dirty="0">
                <a:hlinkClick r:id="rId6"/>
              </a:rPr>
              <a:t>8.6.2 Część 2) Rozwój OZE - Narodowy Fundusz Ochrony Środowiska i Gospodarki Wodnej - Portal Gov.pl (www.gov.pl)</a:t>
            </a:r>
            <a:endParaRPr lang="pl-PL" sz="1600" dirty="0"/>
          </a:p>
          <a:p>
            <a:pPr marL="0" indent="0" algn="ctr">
              <a:lnSpc>
                <a:spcPct val="114000"/>
              </a:lnSpc>
              <a:spcBef>
                <a:spcPts val="1200"/>
              </a:spcBef>
              <a:buNone/>
            </a:pPr>
            <a:endParaRPr lang="pl-PL" sz="1600" dirty="0"/>
          </a:p>
          <a:p>
            <a:pPr marL="0" indent="0" algn="ctr">
              <a:lnSpc>
                <a:spcPct val="114000"/>
              </a:lnSpc>
              <a:spcBef>
                <a:spcPts val="1200"/>
              </a:spcBef>
              <a:buNone/>
            </a:pPr>
            <a:r>
              <a:rPr lang="pl-PL" sz="1600" dirty="0"/>
              <a:t>Pytania dotyczące przygotowania wniosków w ramach naboru:</a:t>
            </a:r>
          </a:p>
          <a:p>
            <a:pPr marL="0" indent="0" algn="ctr">
              <a:lnSpc>
                <a:spcPct val="114000"/>
              </a:lnSpc>
              <a:spcBef>
                <a:spcPts val="1200"/>
              </a:spcBef>
              <a:buNone/>
            </a:pPr>
            <a:r>
              <a:rPr lang="pl-PL" sz="1600" dirty="0">
                <a:hlinkClick r:id="rId7"/>
              </a:rPr>
              <a:t>FENX0202.sekretariat@nfosigw.gov.pl</a:t>
            </a:r>
            <a:endParaRPr lang="pl-PL" sz="1600" dirty="0"/>
          </a:p>
          <a:p>
            <a:pPr>
              <a:lnSpc>
                <a:spcPct val="114000"/>
              </a:lnSpc>
              <a:spcBef>
                <a:spcPts val="1200"/>
              </a:spcBef>
            </a:pPr>
            <a:r>
              <a:rPr lang="pl-PL" sz="1600" dirty="0"/>
              <a:t>Na stronie internetowej już wkrótce zamieszczony zostanie FAQ z odpowiedziami na kluczowe lub powtarzające się pytania.</a:t>
            </a:r>
            <a:endParaRPr lang="pl-PL" dirty="0"/>
          </a:p>
          <a:p>
            <a:pPr marL="0" indent="0">
              <a:buNone/>
            </a:pPr>
            <a:endParaRPr lang="pl-PL" dirty="0"/>
          </a:p>
          <a:p>
            <a:pPr marL="0" indent="0">
              <a:buNone/>
            </a:pPr>
            <a:endParaRPr lang="pl-PL" dirty="0"/>
          </a:p>
        </p:txBody>
      </p:sp>
      <p:pic>
        <p:nvPicPr>
          <p:cNvPr id="11" name="Obraz 10">
            <a:extLst>
              <a:ext uri="{FF2B5EF4-FFF2-40B4-BE49-F238E27FC236}">
                <a16:creationId xmlns:a16="http://schemas.microsoft.com/office/drawing/2014/main" id="{8B2FCFAB-0605-FD69-D945-8AA328C33EFB}"/>
              </a:ext>
            </a:extLst>
          </p:cNvPr>
          <p:cNvPicPr>
            <a:picLocks noChangeAspect="1"/>
          </p:cNvPicPr>
          <p:nvPr/>
        </p:nvPicPr>
        <p:blipFill>
          <a:blip r:embed="rId8"/>
          <a:stretch>
            <a:fillRect/>
          </a:stretch>
        </p:blipFill>
        <p:spPr>
          <a:xfrm>
            <a:off x="1027113" y="6696736"/>
            <a:ext cx="6663506" cy="658425"/>
          </a:xfrm>
          <a:prstGeom prst="rect">
            <a:avLst/>
          </a:prstGeom>
        </p:spPr>
      </p:pic>
      <p:sp>
        <p:nvSpPr>
          <p:cNvPr id="3" name="Tytuł 1">
            <a:extLst>
              <a:ext uri="{FF2B5EF4-FFF2-40B4-BE49-F238E27FC236}">
                <a16:creationId xmlns:a16="http://schemas.microsoft.com/office/drawing/2014/main" id="{85477A88-985D-5CAD-2470-588A1F83E372}"/>
              </a:ext>
            </a:extLst>
          </p:cNvPr>
          <p:cNvSpPr>
            <a:spLocks noGrp="1"/>
          </p:cNvSpPr>
          <p:nvPr>
            <p:ph type="title"/>
          </p:nvPr>
        </p:nvSpPr>
        <p:spPr>
          <a:xfrm>
            <a:off x="1457474" y="102553"/>
            <a:ext cx="8640763" cy="874394"/>
          </a:xfrm>
        </p:spPr>
        <p:txBody>
          <a:bodyPr/>
          <a:lstStyle/>
          <a:p>
            <a:pPr algn="ctr">
              <a:lnSpc>
                <a:spcPts val="3400"/>
              </a:lnSpc>
            </a:pPr>
            <a:r>
              <a:rPr lang="pl-PL" sz="2000" dirty="0"/>
              <a:t>Nabór  8.6.2. CZĘŚĆ 2) Rozwój OZE – PRZEDSIĘWZIĘCIA  BIOMETANOWE I BIOGAZOWE</a:t>
            </a:r>
          </a:p>
        </p:txBody>
      </p:sp>
    </p:spTree>
    <p:extLst>
      <p:ext uri="{BB962C8B-B14F-4D97-AF65-F5344CB8AC3E}">
        <p14:creationId xmlns:p14="http://schemas.microsoft.com/office/powerpoint/2010/main" val="2421868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F41CC9D9-3570-F1F5-ECF3-011D40614160}"/>
              </a:ext>
              <a:ext uri="{C183D7F6-B498-43B3-948B-1728B52AA6E4}">
                <adec:decorative xmlns:adec="http://schemas.microsoft.com/office/drawing/2017/decorative" val="1"/>
              </a:ext>
            </a:extLst>
          </p:cNvPr>
          <p:cNvSpPr/>
          <p:nvPr/>
        </p:nvSpPr>
        <p:spPr>
          <a:xfrm>
            <a:off x="0" y="7308229"/>
            <a:ext cx="10691813" cy="25144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Tytuł 1">
            <a:extLst>
              <a:ext uri="{FF2B5EF4-FFF2-40B4-BE49-F238E27FC236}">
                <a16:creationId xmlns:a16="http://schemas.microsoft.com/office/drawing/2014/main" id="{5C606A43-3DCD-DBFD-BEF8-A1F6A0EBB3E6}"/>
              </a:ext>
            </a:extLst>
          </p:cNvPr>
          <p:cNvSpPr>
            <a:spLocks noGrp="1"/>
          </p:cNvSpPr>
          <p:nvPr>
            <p:ph type="title"/>
          </p:nvPr>
        </p:nvSpPr>
        <p:spPr>
          <a:xfrm>
            <a:off x="629382" y="5075981"/>
            <a:ext cx="9433048" cy="553510"/>
          </a:xfrm>
        </p:spPr>
        <p:txBody>
          <a:bodyPr/>
          <a:lstStyle/>
          <a:p>
            <a:pPr algn="ctr" eaLnBrk="1" hangingPunct="1"/>
            <a:r>
              <a:rPr lang="pl-PL" altLang="pl-PL" sz="3200" dirty="0">
                <a:solidFill>
                  <a:srgbClr val="002073"/>
                </a:solidFill>
                <a:latin typeface="Open Sans" panose="020B0806030504020204" pitchFamily="34" charset="0"/>
                <a:cs typeface="Open Sans" panose="020B0806030504020204" pitchFamily="34" charset="0"/>
              </a:rPr>
              <a:t>Dziękujemy za uwagę.</a:t>
            </a:r>
            <a:endParaRPr lang="pl-PL" altLang="pl-PL" sz="1800" b="0" dirty="0">
              <a:solidFill>
                <a:srgbClr val="002073"/>
              </a:solidFill>
              <a:latin typeface="Open Sans" panose="020B0806030504020204" pitchFamily="34" charset="0"/>
              <a:cs typeface="Open Sans" panose="020B0806030504020204" pitchFamily="34" charset="0"/>
            </a:endParaRPr>
          </a:p>
        </p:txBody>
      </p:sp>
      <p:sp>
        <p:nvSpPr>
          <p:cNvPr id="74755" name="Symbol zastępczy numeru slajdu 2" hidden="1">
            <a:extLst>
              <a:ext uri="{FF2B5EF4-FFF2-40B4-BE49-F238E27FC236}">
                <a16:creationId xmlns:a16="http://schemas.microsoft.com/office/drawing/2014/main" id="{21EEAE4B-6A9B-9FAD-8F55-1930A5D58757}"/>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625B326-A187-4C68-A9E3-C464BC509609}" type="slidenum">
              <a:rPr lang="pl-PL" altLang="pl-PL" smtClean="0">
                <a:solidFill>
                  <a:schemeClr val="tx2"/>
                </a:solidFill>
                <a:latin typeface="Open Sans" panose="020B0806030504020204" pitchFamily="34" charset="0"/>
              </a:rPr>
              <a:pPr/>
              <a:t>23</a:t>
            </a:fld>
            <a:endParaRPr lang="pl-PL" altLang="pl-PL" dirty="0">
              <a:solidFill>
                <a:schemeClr val="tx2"/>
              </a:solidFill>
              <a:latin typeface="Open Sans" panose="020B0806030504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71EEEC0-B947-8327-BA9B-D5D927AF888F}"/>
              </a:ext>
            </a:extLst>
          </p:cNvPr>
          <p:cNvSpPr>
            <a:spLocks noGrp="1"/>
          </p:cNvSpPr>
          <p:nvPr>
            <p:ph type="title"/>
          </p:nvPr>
        </p:nvSpPr>
        <p:spPr>
          <a:xfrm>
            <a:off x="196888" y="420070"/>
            <a:ext cx="4240212" cy="6570309"/>
          </a:xfrm>
        </p:spPr>
        <p:txBody>
          <a:bodyPr/>
          <a:lstStyle/>
          <a:p>
            <a:pPr algn="ctr">
              <a:lnSpc>
                <a:spcPts val="3000"/>
              </a:lnSpc>
            </a:pPr>
            <a:r>
              <a:rPr lang="pl-PL" sz="2000" dirty="0"/>
              <a:t>Nabór  8.6.2. CZĘŚĆ 2) Rozwój OZE – PRZEDSIĘWZIĘCIA BIOMETANOWE I BIOGAZOWE</a:t>
            </a:r>
          </a:p>
        </p:txBody>
      </p:sp>
      <p:sp>
        <p:nvSpPr>
          <p:cNvPr id="7" name="Prostokąt 6">
            <a:extLst>
              <a:ext uri="{FF2B5EF4-FFF2-40B4-BE49-F238E27FC236}">
                <a16:creationId xmlns:a16="http://schemas.microsoft.com/office/drawing/2014/main" id="{1F9FA591-B3C8-9F03-4386-316F2D6751F4}"/>
              </a:ext>
              <a:ext uri="{C183D7F6-B498-43B3-948B-1728B52AA6E4}">
                <adec:decorative xmlns:adec="http://schemas.microsoft.com/office/drawing/2017/decorative" val="1"/>
              </a:ext>
            </a:extLst>
          </p:cNvPr>
          <p:cNvSpPr>
            <a:spLocks/>
          </p:cNvSpPr>
          <p:nvPr/>
        </p:nvSpPr>
        <p:spPr>
          <a:xfrm>
            <a:off x="4587875" y="1052513"/>
            <a:ext cx="2357438" cy="2439987"/>
          </a:xfrm>
          <a:prstGeom prst="rect">
            <a:avLst/>
          </a:prstGeom>
          <a:solidFill>
            <a:srgbClr val="007033"/>
          </a:solidFill>
          <a:ln>
            <a:solidFill>
              <a:srgbClr val="554B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pl-PL"/>
          </a:p>
        </p:txBody>
      </p:sp>
      <p:sp>
        <p:nvSpPr>
          <p:cNvPr id="10" name="Prostokąt 9">
            <a:extLst>
              <a:ext uri="{FF2B5EF4-FFF2-40B4-BE49-F238E27FC236}">
                <a16:creationId xmlns:a16="http://schemas.microsoft.com/office/drawing/2014/main" id="{5AEA4966-6EE5-DB3E-D872-EEE6849403C0}"/>
              </a:ext>
              <a:ext uri="{C183D7F6-B498-43B3-948B-1728B52AA6E4}">
                <adec:decorative xmlns:adec="http://schemas.microsoft.com/office/drawing/2017/decorative" val="1"/>
              </a:ext>
            </a:extLst>
          </p:cNvPr>
          <p:cNvSpPr/>
          <p:nvPr/>
        </p:nvSpPr>
        <p:spPr>
          <a:xfrm>
            <a:off x="4622646" y="3705225"/>
            <a:ext cx="4911764" cy="2441575"/>
          </a:xfrm>
          <a:prstGeom prst="rect">
            <a:avLst/>
          </a:prstGeom>
          <a:solidFill>
            <a:schemeClr val="accent2"/>
          </a:solidFill>
          <a:ln>
            <a:solidFill>
              <a:srgbClr val="BDBDE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1450" indent="-171450" eaLnBrk="1" hangingPunct="1">
              <a:buClr>
                <a:srgbClr val="002060"/>
              </a:buClr>
              <a:buFont typeface="Wingdings" panose="05000000000000000000" pitchFamily="2" charset="2"/>
              <a:buChar char="ü"/>
              <a:defRPr/>
            </a:pPr>
            <a:r>
              <a:rPr lang="pl-PL" altLang="pl-PL" sz="1200" b="1" dirty="0">
                <a:solidFill>
                  <a:schemeClr val="bg1"/>
                </a:solidFill>
                <a:latin typeface="Open Sans" pitchFamily="34" charset="0"/>
              </a:rPr>
              <a:t> </a:t>
            </a:r>
            <a:r>
              <a:rPr lang="pl-PL" altLang="pl-PL" sz="1600" b="1" dirty="0">
                <a:solidFill>
                  <a:srgbClr val="002060"/>
                </a:solidFill>
                <a:latin typeface="Open Sans" pitchFamily="34" charset="0"/>
              </a:rPr>
              <a:t>ze środków Europejskiego Funduszu  Rozwoju Regionalnego (EFRR) w ramach Programu Operacyjnego Fundusze Europejskie na Infrastrukturę, Klimat, Środowisko 2021-2027</a:t>
            </a:r>
          </a:p>
          <a:p>
            <a:pPr marL="171450" indent="-171450" eaLnBrk="1" hangingPunct="1">
              <a:buFont typeface="Wingdings" panose="05000000000000000000" pitchFamily="2" charset="2"/>
              <a:buChar char="ü"/>
              <a:defRPr/>
            </a:pPr>
            <a:endParaRPr lang="pl-PL" sz="1600" b="1"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a:p>
            <a:pPr marL="171450" indent="-171450" eaLnBrk="1" hangingPunct="1">
              <a:buFont typeface="Wingdings" panose="05000000000000000000" pitchFamily="2" charset="2"/>
              <a:buChar char="ü"/>
              <a:defRPr/>
            </a:pPr>
            <a:r>
              <a:rPr lang="pl-PL" sz="1600" b="1" dirty="0">
                <a:solidFill>
                  <a:srgbClr val="002060"/>
                </a:solidFill>
                <a:latin typeface="Open Sans" panose="020B0606030504020204" pitchFamily="34" charset="0"/>
                <a:ea typeface="Open Sans" panose="020B0606030504020204" pitchFamily="34" charset="0"/>
                <a:cs typeface="Open Sans" panose="020B0606030504020204" pitchFamily="34" charset="0"/>
              </a:rPr>
              <a:t>ze środków krajowych Narodowego Funduszu Ochrony Środowiska i Gospodarki Wodnej</a:t>
            </a:r>
          </a:p>
        </p:txBody>
      </p:sp>
      <p:sp>
        <p:nvSpPr>
          <p:cNvPr id="11" name="Prostokąt 10">
            <a:extLst>
              <a:ext uri="{FF2B5EF4-FFF2-40B4-BE49-F238E27FC236}">
                <a16:creationId xmlns:a16="http://schemas.microsoft.com/office/drawing/2014/main" id="{606F4301-C5CB-E4BE-9A0F-EBBB3B518F33}"/>
              </a:ext>
            </a:extLst>
          </p:cNvPr>
          <p:cNvSpPr/>
          <p:nvPr/>
        </p:nvSpPr>
        <p:spPr>
          <a:xfrm>
            <a:off x="4587875" y="1052513"/>
            <a:ext cx="4911764" cy="2447129"/>
          </a:xfrm>
          <a:prstGeom prst="rect">
            <a:avLst/>
          </a:prstGeom>
          <a:solidFill>
            <a:srgbClr val="007033"/>
          </a:solidFill>
          <a:ln>
            <a:solidFill>
              <a:srgbClr val="554B97"/>
            </a:solidFill>
          </a:ln>
        </p:spPr>
        <p:style>
          <a:lnRef idx="2">
            <a:schemeClr val="accent5"/>
          </a:lnRef>
          <a:fillRef idx="1">
            <a:schemeClr val="lt1"/>
          </a:fillRef>
          <a:effectRef idx="0">
            <a:schemeClr val="accent5"/>
          </a:effectRef>
          <a:fontRef idx="minor">
            <a:schemeClr val="dk1"/>
          </a:fontRef>
        </p:style>
        <p:txBody>
          <a:bodyPr anchor="ctr"/>
          <a:lstStyle>
            <a:lvl1pPr marL="285750" indent="-285750">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pitchFamily="34" charset="0"/>
              </a:defRPr>
            </a:lvl9pPr>
          </a:lstStyle>
          <a:p>
            <a:pPr marL="0" indent="0" algn="ctr" eaLnBrk="1" hangingPunct="1">
              <a:defRPr/>
            </a:pPr>
            <a:r>
              <a:rPr lang="pl-PL" altLang="pl-PL" sz="1600" b="1" dirty="0">
                <a:solidFill>
                  <a:schemeClr val="bg1"/>
                </a:solidFill>
                <a:latin typeface="Open Sans" pitchFamily="34" charset="0"/>
              </a:rPr>
              <a:t>Finansowanie przedsięwzięć z wykorzystaniem instrumentu finansowego określonego w art. 2 pkt 8 ustawy z dnia 28 kwietnia 2022 r. o zasadach realizacji zadań finansowanych ze środków europejskich w  perspektywie finansowej 2021–2027 (Dz.U. 2022, poz. 1079 z </a:t>
            </a:r>
            <a:r>
              <a:rPr lang="pl-PL" altLang="pl-PL" sz="1600" b="1" dirty="0" err="1">
                <a:solidFill>
                  <a:schemeClr val="bg1"/>
                </a:solidFill>
                <a:latin typeface="Open Sans" pitchFamily="34" charset="0"/>
              </a:rPr>
              <a:t>późn</a:t>
            </a:r>
            <a:r>
              <a:rPr lang="pl-PL" altLang="pl-PL" sz="1600" b="1" dirty="0">
                <a:solidFill>
                  <a:schemeClr val="bg1"/>
                </a:solidFill>
                <a:latin typeface="Open Sans" pitchFamily="34" charset="0"/>
              </a:rPr>
              <a:t>. zm.), tj.:</a:t>
            </a:r>
          </a:p>
          <a:p>
            <a:pPr marL="0" indent="0" algn="ctr" eaLnBrk="1" hangingPunct="1">
              <a:defRPr/>
            </a:pPr>
            <a:endParaRPr lang="pl-PL" altLang="pl-PL" sz="1200" b="1" dirty="0">
              <a:solidFill>
                <a:schemeClr val="bg1"/>
              </a:solidFill>
              <a:latin typeface="Open Sans" pitchFamily="34" charset="0"/>
            </a:endParaRPr>
          </a:p>
        </p:txBody>
      </p:sp>
      <p:sp>
        <p:nvSpPr>
          <p:cNvPr id="13" name="Prostokąt 12">
            <a:extLst>
              <a:ext uri="{FF2B5EF4-FFF2-40B4-BE49-F238E27FC236}">
                <a16:creationId xmlns:a16="http://schemas.microsoft.com/office/drawing/2014/main" id="{57D1BF64-85E4-DC6D-320A-B22F0826883C}"/>
              </a:ext>
            </a:extLst>
          </p:cNvPr>
          <p:cNvSpPr/>
          <p:nvPr/>
        </p:nvSpPr>
        <p:spPr>
          <a:xfrm>
            <a:off x="7113587" y="3714749"/>
            <a:ext cx="2357438" cy="2432051"/>
          </a:xfrm>
          <a:prstGeom prst="rect">
            <a:avLst/>
          </a:prstGeom>
          <a:noFill/>
          <a:ln>
            <a:noFill/>
          </a:ln>
        </p:spPr>
        <p:style>
          <a:lnRef idx="2">
            <a:schemeClr val="accent5"/>
          </a:lnRef>
          <a:fillRef idx="1">
            <a:schemeClr val="lt1"/>
          </a:fillRef>
          <a:effectRef idx="0">
            <a:schemeClr val="accent5"/>
          </a:effectRef>
          <a:fontRef idx="minor">
            <a:schemeClr val="dk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pitchFamily="34" charset="0"/>
              </a:defRPr>
            </a:lvl9pPr>
          </a:lstStyle>
          <a:p>
            <a:pPr marL="228600" indent="-228600" eaLnBrk="1" hangingPunct="1">
              <a:buFont typeface="Arial" panose="020B0604020202020204" pitchFamily="34" charset="0"/>
              <a:buChar char="•"/>
              <a:defRPr/>
            </a:pPr>
            <a:endParaRPr lang="pl-PL" altLang="pl-PL" sz="1200" b="1" dirty="0">
              <a:solidFill>
                <a:schemeClr val="bg1"/>
              </a:solidFill>
              <a:latin typeface="Open Sans" pitchFamily="34" charset="0"/>
            </a:endParaRPr>
          </a:p>
        </p:txBody>
      </p:sp>
      <p:sp>
        <p:nvSpPr>
          <p:cNvPr id="14" name="Prostokąt 13">
            <a:extLst>
              <a:ext uri="{FF2B5EF4-FFF2-40B4-BE49-F238E27FC236}">
                <a16:creationId xmlns:a16="http://schemas.microsoft.com/office/drawing/2014/main" id="{0090B517-4D08-B80B-606C-4E64302FCDB9}"/>
              </a:ext>
            </a:extLst>
          </p:cNvPr>
          <p:cNvSpPr/>
          <p:nvPr/>
        </p:nvSpPr>
        <p:spPr>
          <a:xfrm>
            <a:off x="4587875" y="3714749"/>
            <a:ext cx="2357438" cy="2441576"/>
          </a:xfrm>
          <a:prstGeom prst="rect">
            <a:avLst/>
          </a:prstGeom>
          <a:noFill/>
          <a:ln>
            <a:noFill/>
          </a:ln>
        </p:spPr>
        <p:style>
          <a:lnRef idx="2">
            <a:schemeClr val="accent5"/>
          </a:lnRef>
          <a:fillRef idx="1">
            <a:schemeClr val="lt1"/>
          </a:fillRef>
          <a:effectRef idx="0">
            <a:schemeClr val="accent5"/>
          </a:effectRef>
          <a:fontRef idx="minor">
            <a:schemeClr val="dk1"/>
          </a:fontRef>
        </p:style>
        <p:txBody>
          <a:bodyPr anchor="ctr"/>
          <a:lstStyle>
            <a:lvl1pPr marL="171450" indent="-171450">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buFont typeface="Arial" pitchFamily="34" charset="0"/>
              <a:buChar char="•"/>
              <a:defRPr/>
            </a:pPr>
            <a:endParaRPr lang="pl-PL" altLang="pl-PL" sz="1200" b="1" dirty="0">
              <a:solidFill>
                <a:schemeClr val="tx2"/>
              </a:solidFill>
              <a:latin typeface="Open Sans" pitchFamily="34" charset="0"/>
            </a:endParaRPr>
          </a:p>
        </p:txBody>
      </p:sp>
      <p:sp>
        <p:nvSpPr>
          <p:cNvPr id="19" name="Prostokąt 18">
            <a:extLst>
              <a:ext uri="{FF2B5EF4-FFF2-40B4-BE49-F238E27FC236}">
                <a16:creationId xmlns:a16="http://schemas.microsoft.com/office/drawing/2014/main" id="{3727DE53-4FC3-20FC-9498-1AAF6A6378FD}"/>
              </a:ext>
            </a:extLst>
          </p:cNvPr>
          <p:cNvSpPr/>
          <p:nvPr/>
        </p:nvSpPr>
        <p:spPr>
          <a:xfrm>
            <a:off x="7113587" y="1058067"/>
            <a:ext cx="2357438" cy="2434433"/>
          </a:xfrm>
          <a:prstGeom prst="rect">
            <a:avLst/>
          </a:prstGeom>
          <a:noFill/>
          <a:ln>
            <a:noFill/>
          </a:ln>
        </p:spPr>
        <p:style>
          <a:lnRef idx="2">
            <a:schemeClr val="accent5"/>
          </a:lnRef>
          <a:fillRef idx="1">
            <a:schemeClr val="lt1"/>
          </a:fillRef>
          <a:effectRef idx="0">
            <a:schemeClr val="accent5"/>
          </a:effectRef>
          <a:fontRef idx="minor">
            <a:schemeClr val="dk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defRPr/>
            </a:pPr>
            <a:endParaRPr lang="pl-PL" altLang="pl-PL" sz="1200" b="1" dirty="0">
              <a:solidFill>
                <a:schemeClr val="tx2"/>
              </a:solidFill>
              <a:latin typeface="Open Sans" pitchFamily="34" charset="0"/>
            </a:endParaRPr>
          </a:p>
        </p:txBody>
      </p:sp>
      <p:pic>
        <p:nvPicPr>
          <p:cNvPr id="4" name="Obraz 3" descr="Rzeka z rosnącymi nad nią olszami.">
            <a:extLst>
              <a:ext uri="{FF2B5EF4-FFF2-40B4-BE49-F238E27FC236}">
                <a16:creationId xmlns:a16="http://schemas.microsoft.com/office/drawing/2014/main" id="{1DD15C7B-00E2-5247-222D-A848AE42995E}"/>
              </a:ext>
            </a:extLst>
          </p:cNvPr>
          <p:cNvPicPr>
            <a:picLocks noChangeAspect="1"/>
          </p:cNvPicPr>
          <p:nvPr/>
        </p:nvPicPr>
        <p:blipFill>
          <a:blip r:embed="rId3" cstate="hqprint">
            <a:extLst>
              <a:ext uri="{28A0092B-C50C-407E-A947-70E740481C1C}">
                <a14:useLocalDpi xmlns:a14="http://schemas.microsoft.com/office/drawing/2010/main" val="0"/>
              </a:ext>
            </a:extLst>
          </a:blip>
          <a:srcRect/>
          <a:stretch/>
        </p:blipFill>
        <p:spPr>
          <a:xfrm>
            <a:off x="249219" y="1826096"/>
            <a:ext cx="4240212" cy="4320704"/>
          </a:xfrm>
          <a:prstGeom prst="rect">
            <a:avLst/>
          </a:prstGeom>
        </p:spPr>
      </p:pic>
      <p:pic>
        <p:nvPicPr>
          <p:cNvPr id="5" name="Obraz 4" descr="Ciąg znaków: FEnIKS, Rzeczpospolita Polska, UE i NFOŚiGW">
            <a:extLst>
              <a:ext uri="{FF2B5EF4-FFF2-40B4-BE49-F238E27FC236}">
                <a16:creationId xmlns:a16="http://schemas.microsoft.com/office/drawing/2014/main" id="{F842BDCB-DF3B-52B5-00C6-65A78CFB7F1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5346" y="6779369"/>
            <a:ext cx="6661371" cy="660499"/>
          </a:xfrm>
          <a:prstGeom prst="rect">
            <a:avLst/>
          </a:prstGeom>
        </p:spPr>
      </p:pic>
      <p:sp>
        <p:nvSpPr>
          <p:cNvPr id="29698" name="Symbol zastępczy numeru slajdu 3">
            <a:extLst>
              <a:ext uri="{FF2B5EF4-FFF2-40B4-BE49-F238E27FC236}">
                <a16:creationId xmlns:a16="http://schemas.microsoft.com/office/drawing/2014/main" id="{E0CAB31B-18C4-CE06-EFE9-5D5BA78411EA}"/>
              </a:ext>
            </a:extLst>
          </p:cNvPr>
          <p:cNvSpPr>
            <a:spLocks noGrp="1" noRot="1" noMove="1" noResize="1" noEditPoints="1" noAdjustHandles="1" noChangeArrowheads="1" noChangeShapeType="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2F5FD6E-0448-46C9-92D4-F7FFFF044C1D}" type="slidenum">
              <a:rPr lang="pl-PL" altLang="pl-PL" smtClean="0">
                <a:solidFill>
                  <a:schemeClr val="tx2"/>
                </a:solidFill>
                <a:latin typeface="Open Sans" panose="020B0806030504020204" pitchFamily="34" charset="0"/>
              </a:rPr>
              <a:pPr/>
              <a:t>3</a:t>
            </a:fld>
            <a:endParaRPr lang="pl-PL" altLang="pl-PL">
              <a:solidFill>
                <a:schemeClr val="tx2"/>
              </a:solidFill>
              <a:latin typeface="Open Sans" panose="020B0806030504020204" pitchFamily="34" charset="0"/>
            </a:endParaRPr>
          </a:p>
        </p:txBody>
      </p:sp>
    </p:spTree>
    <p:extLst>
      <p:ext uri="{BB962C8B-B14F-4D97-AF65-F5344CB8AC3E}">
        <p14:creationId xmlns:p14="http://schemas.microsoft.com/office/powerpoint/2010/main" val="1310823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1">
            <a:extLst>
              <a:ext uri="{FF2B5EF4-FFF2-40B4-BE49-F238E27FC236}">
                <a16:creationId xmlns:a16="http://schemas.microsoft.com/office/drawing/2014/main" id="{CDA37B94-D69E-4778-362F-9CA42162589C}"/>
              </a:ext>
            </a:extLst>
          </p:cNvPr>
          <p:cNvSpPr txBox="1">
            <a:spLocks/>
          </p:cNvSpPr>
          <p:nvPr/>
        </p:nvSpPr>
        <p:spPr bwMode="auto">
          <a:xfrm>
            <a:off x="5220559" y="1187549"/>
            <a:ext cx="4805867" cy="554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defTabSz="1006475" rtl="0" eaLnBrk="0" fontAlgn="base" hangingPunct="0">
              <a:lnSpc>
                <a:spcPts val="3600"/>
              </a:lnSpc>
              <a:spcBef>
                <a:spcPct val="0"/>
              </a:spcBef>
              <a:spcAft>
                <a:spcPct val="0"/>
              </a:spcAft>
              <a:defRPr sz="2800" b="1" kern="1200">
                <a:solidFill>
                  <a:schemeClr val="tx2"/>
                </a:solidFill>
                <a:latin typeface="Open Sans" pitchFamily="2" charset="0"/>
                <a:ea typeface="Open Sans" pitchFamily="2" charset="0"/>
                <a:cs typeface="Open Sans" pitchFamily="2" charset="0"/>
              </a:defRPr>
            </a:lvl1pPr>
            <a:lvl2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lgn="l" defTabSz="1006475" rtl="0" eaLnBrk="0" fontAlgn="base" hangingPunct="0">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5pPr>
            <a:lvl6pPr marL="4572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6pPr>
            <a:lvl7pPr marL="9144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7pPr>
            <a:lvl8pPr marL="13716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8pPr>
            <a:lvl9pPr marL="1828800" algn="l" defTabSz="1006475" rtl="0" fontAlgn="base">
              <a:lnSpc>
                <a:spcPts val="3600"/>
              </a:lnSpc>
              <a:spcBef>
                <a:spcPct val="0"/>
              </a:spcBef>
              <a:spcAft>
                <a:spcPct val="0"/>
              </a:spcAft>
              <a:defRPr sz="2800" b="1">
                <a:solidFill>
                  <a:schemeClr val="tx2"/>
                </a:solidFill>
                <a:latin typeface="Open Sans" panose="020B0606030504020204" pitchFamily="34" charset="0"/>
                <a:ea typeface="Open Sans" panose="020B0606030504020204" pitchFamily="34" charset="0"/>
                <a:cs typeface="Open Sans" panose="020B0606030504020204" pitchFamily="34" charset="0"/>
              </a:defRPr>
            </a:lvl9pPr>
          </a:lstStyle>
          <a:p>
            <a:pPr>
              <a:lnSpc>
                <a:spcPts val="2500"/>
              </a:lnSpc>
              <a:spcBef>
                <a:spcPts val="600"/>
              </a:spcBef>
            </a:pPr>
            <a:endParaRPr lang="pl-PL" sz="1600" dirty="0"/>
          </a:p>
          <a:p>
            <a:pPr>
              <a:lnSpc>
                <a:spcPts val="2500"/>
              </a:lnSpc>
              <a:spcBef>
                <a:spcPts val="600"/>
              </a:spcBef>
            </a:pPr>
            <a:r>
              <a:rPr lang="pl-PL" sz="1600" dirty="0"/>
              <a:t>Najważniejsze informacje o naborze:</a:t>
            </a:r>
          </a:p>
          <a:p>
            <a:pPr marL="285750" indent="-285750">
              <a:lnSpc>
                <a:spcPct val="114000"/>
              </a:lnSpc>
              <a:spcBef>
                <a:spcPts val="600"/>
              </a:spcBef>
              <a:buFont typeface="Wingdings" panose="05000000000000000000" pitchFamily="2" charset="2"/>
              <a:buChar char="§"/>
            </a:pPr>
            <a:r>
              <a:rPr lang="pl-PL" sz="1600" b="0" dirty="0"/>
              <a:t>Wnioskodawcami w ramach naboru: </a:t>
            </a:r>
            <a:r>
              <a:rPr lang="pl-PL" sz="1600" dirty="0"/>
              <a:t>przedsiębiorcy </a:t>
            </a:r>
          </a:p>
          <a:p>
            <a:pPr marL="285750" indent="-285750">
              <a:lnSpc>
                <a:spcPct val="114000"/>
              </a:lnSpc>
              <a:spcBef>
                <a:spcPts val="600"/>
              </a:spcBef>
              <a:buFont typeface="Wingdings" panose="05000000000000000000" pitchFamily="2" charset="2"/>
              <a:buChar char="§"/>
            </a:pPr>
            <a:r>
              <a:rPr lang="pl-PL" sz="1600" b="0" dirty="0"/>
              <a:t>Tryb naboru: </a:t>
            </a:r>
            <a:r>
              <a:rPr lang="pl-PL" sz="1600" dirty="0"/>
              <a:t>konkurencyjny </a:t>
            </a:r>
          </a:p>
          <a:p>
            <a:pPr marL="285750" indent="-285750">
              <a:lnSpc>
                <a:spcPts val="2500"/>
              </a:lnSpc>
              <a:spcBef>
                <a:spcPts val="600"/>
              </a:spcBef>
              <a:buFont typeface="Wingdings" panose="05000000000000000000" pitchFamily="2" charset="2"/>
              <a:buChar char="§"/>
            </a:pPr>
            <a:r>
              <a:rPr lang="pl-PL" sz="1600" b="0" dirty="0"/>
              <a:t>Początek naboru: </a:t>
            </a:r>
            <a:r>
              <a:rPr lang="pl-PL" sz="1600" dirty="0"/>
              <a:t>23.08.2024 r.</a:t>
            </a:r>
            <a:r>
              <a:rPr lang="pl-PL" sz="1600" b="0" dirty="0"/>
              <a:t> </a:t>
            </a:r>
          </a:p>
          <a:p>
            <a:pPr marL="285750" indent="-285750">
              <a:lnSpc>
                <a:spcPts val="2500"/>
              </a:lnSpc>
              <a:spcBef>
                <a:spcPts val="600"/>
              </a:spcBef>
              <a:buFont typeface="Wingdings" panose="05000000000000000000" pitchFamily="2" charset="2"/>
              <a:buChar char="§"/>
            </a:pPr>
            <a:r>
              <a:rPr lang="pl-PL" sz="1600" b="0" dirty="0"/>
              <a:t>Koniec naboru: </a:t>
            </a:r>
            <a:r>
              <a:rPr lang="pl-PL" sz="1600" dirty="0">
                <a:solidFill>
                  <a:srgbClr val="FF0000"/>
                </a:solidFill>
              </a:rPr>
              <a:t>12.12.2024 r. </a:t>
            </a:r>
          </a:p>
          <a:p>
            <a:pPr marL="285750" indent="-285750">
              <a:lnSpc>
                <a:spcPts val="2500"/>
              </a:lnSpc>
              <a:spcBef>
                <a:spcPts val="600"/>
              </a:spcBef>
              <a:buFont typeface="Wingdings" panose="05000000000000000000" pitchFamily="2" charset="2"/>
              <a:buChar char="§"/>
            </a:pPr>
            <a:r>
              <a:rPr lang="pl-PL" sz="1600" b="0" dirty="0"/>
              <a:t>Wnioski o dofinansowanie należy składać wyłącznie w postaci elektronicznej za pośrednictwem </a:t>
            </a:r>
            <a:r>
              <a:rPr lang="pl-PL" sz="1600" u="sng" dirty="0"/>
              <a:t>Aplikacji Generator Wniosków o Dofinansowanie</a:t>
            </a:r>
            <a:br>
              <a:rPr lang="pl-PL" sz="1500" b="0" dirty="0"/>
            </a:br>
            <a:endParaRPr lang="pl-PL" sz="1500" b="0" dirty="0"/>
          </a:p>
        </p:txBody>
      </p:sp>
      <p:pic>
        <p:nvPicPr>
          <p:cNvPr id="6" name="Symbol zastępczy zawartości 6" descr="Zdjęcia pokazujące polską przyrodę.">
            <a:extLst>
              <a:ext uri="{FF2B5EF4-FFF2-40B4-BE49-F238E27FC236}">
                <a16:creationId xmlns:a16="http://schemas.microsoft.com/office/drawing/2014/main" id="{152573FF-AFD6-67F2-92B5-01ECA4A7127C}"/>
              </a:ext>
            </a:extLst>
          </p:cNvPr>
          <p:cNvPicPr>
            <a:picLocks noGrp="1"/>
          </p:cNvPicPr>
          <p:nvPr>
            <p:ph sz="half" idx="1"/>
          </p:nvPr>
        </p:nvPicPr>
        <p:blipFill>
          <a:blip r:embed="rId3" cstate="hqprint">
            <a:extLst>
              <a:ext uri="{28A0092B-C50C-407E-A947-70E740481C1C}">
                <a14:useLocalDpi xmlns:a14="http://schemas.microsoft.com/office/drawing/2010/main" val="0"/>
              </a:ext>
            </a:extLst>
          </a:blip>
          <a:srcRect/>
          <a:stretch/>
        </p:blipFill>
        <p:spPr>
          <a:xfrm>
            <a:off x="0" y="1187549"/>
            <a:ext cx="5165907" cy="5494005"/>
          </a:xfrm>
        </p:spPr>
      </p:pic>
      <p:pic>
        <p:nvPicPr>
          <p:cNvPr id="3" name="Obraz 2" descr="Pięć ilustracji pokazujących polskie krajobrazy.">
            <a:extLst>
              <a:ext uri="{FF2B5EF4-FFF2-40B4-BE49-F238E27FC236}">
                <a16:creationId xmlns:a16="http://schemas.microsoft.com/office/drawing/2014/main" id="{FB583A0D-7E8D-591B-CDE4-2F127EAD3C9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5346" y="6779369"/>
            <a:ext cx="6661371" cy="660499"/>
          </a:xfrm>
          <a:prstGeom prst="rect">
            <a:avLst/>
          </a:prstGeom>
        </p:spPr>
      </p:pic>
      <p:sp>
        <p:nvSpPr>
          <p:cNvPr id="29698" name="Symbol zastępczy numeru slajdu 3">
            <a:extLst>
              <a:ext uri="{FF2B5EF4-FFF2-40B4-BE49-F238E27FC236}">
                <a16:creationId xmlns:a16="http://schemas.microsoft.com/office/drawing/2014/main" id="{E0CAB31B-18C4-CE06-EFE9-5D5BA78411EA}"/>
              </a:ext>
            </a:extLst>
          </p:cNvPr>
          <p:cNvSpPr>
            <a:spLocks noGrp="1" noRot="1" noMove="1" noResize="1" noEditPoints="1" noAdjustHandles="1" noChangeArrowheads="1" noChangeShapeType="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2F5FD6E-0448-46C9-92D4-F7FFFF044C1D}" type="slidenum">
              <a:rPr lang="pl-PL" altLang="pl-PL" smtClean="0">
                <a:solidFill>
                  <a:schemeClr val="tx2"/>
                </a:solidFill>
                <a:latin typeface="Open Sans" panose="020B0806030504020204" pitchFamily="34" charset="0"/>
              </a:rPr>
              <a:pPr/>
              <a:t>4</a:t>
            </a:fld>
            <a:endParaRPr lang="pl-PL" altLang="pl-PL">
              <a:solidFill>
                <a:schemeClr val="tx2"/>
              </a:solidFill>
              <a:latin typeface="Open Sans" panose="020B0806030504020204" pitchFamily="34" charset="0"/>
            </a:endParaRPr>
          </a:p>
        </p:txBody>
      </p:sp>
      <p:sp>
        <p:nvSpPr>
          <p:cNvPr id="2" name="Tytuł 1">
            <a:extLst>
              <a:ext uri="{FF2B5EF4-FFF2-40B4-BE49-F238E27FC236}">
                <a16:creationId xmlns:a16="http://schemas.microsoft.com/office/drawing/2014/main" id="{086BBE4E-B45B-6AEE-8575-28A4514FDBAC}"/>
              </a:ext>
            </a:extLst>
          </p:cNvPr>
          <p:cNvSpPr>
            <a:spLocks noGrp="1"/>
          </p:cNvSpPr>
          <p:nvPr>
            <p:ph type="title"/>
          </p:nvPr>
        </p:nvSpPr>
        <p:spPr>
          <a:xfrm>
            <a:off x="1097434" y="271136"/>
            <a:ext cx="8640763" cy="1023850"/>
          </a:xfrm>
        </p:spPr>
        <p:txBody>
          <a:bodyPr/>
          <a:lstStyle/>
          <a:p>
            <a:pPr algn="ctr"/>
            <a:r>
              <a:rPr lang="pl-PL" sz="2000" dirty="0"/>
              <a:t>Nabór  8.6.2. CZĘŚĆ 2) Rozwój OZE – PRZEDSIĘWZIĘCIA BIOMETANOWE I BIOGAZOWE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C195F-DBB6-6B8A-71B0-49D08A4242A8}"/>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47B816A5-1EBA-57D2-97D7-51472539C4D5}"/>
              </a:ext>
            </a:extLst>
          </p:cNvPr>
          <p:cNvSpPr>
            <a:spLocks noGrp="1"/>
          </p:cNvSpPr>
          <p:nvPr>
            <p:ph type="sldNum" sz="quarter" idx="10"/>
          </p:nvPr>
        </p:nvSpPr>
        <p:spPr/>
        <p:txBody>
          <a:bodyPr/>
          <a:lstStyle/>
          <a:p>
            <a:pPr>
              <a:defRPr/>
            </a:pPr>
            <a:fld id="{88E6BE7B-80CB-4926-B646-E23E8BCBFE23}" type="slidenum">
              <a:rPr lang="pl-PL" altLang="pl-PL" smtClean="0"/>
              <a:pPr>
                <a:defRPr/>
              </a:pPr>
              <a:t>5</a:t>
            </a:fld>
            <a:endParaRPr lang="pl-PL" altLang="pl-PL"/>
          </a:p>
        </p:txBody>
      </p:sp>
      <p:sp>
        <p:nvSpPr>
          <p:cNvPr id="7" name="Tytuł 1">
            <a:extLst>
              <a:ext uri="{FF2B5EF4-FFF2-40B4-BE49-F238E27FC236}">
                <a16:creationId xmlns:a16="http://schemas.microsoft.com/office/drawing/2014/main" id="{E2B917E7-8547-0FE7-65BF-4CEB893BAA11}"/>
              </a:ext>
            </a:extLst>
          </p:cNvPr>
          <p:cNvSpPr>
            <a:spLocks noGrp="1"/>
          </p:cNvSpPr>
          <p:nvPr>
            <p:ph type="title"/>
          </p:nvPr>
        </p:nvSpPr>
        <p:spPr>
          <a:xfrm>
            <a:off x="1097434" y="271136"/>
            <a:ext cx="8640763" cy="1023850"/>
          </a:xfrm>
        </p:spPr>
        <p:txBody>
          <a:bodyPr/>
          <a:lstStyle/>
          <a:p>
            <a:pPr algn="ctr"/>
            <a:r>
              <a:rPr lang="pl-PL" sz="2000" dirty="0"/>
              <a:t>Nabór  8.6.2. CZĘŚĆ 2) Rozwój OZE – PRZEDSIĘWZIĘCIA BIOMETANOWE I BIOGAZOWE</a:t>
            </a:r>
          </a:p>
        </p:txBody>
      </p:sp>
      <p:sp>
        <p:nvSpPr>
          <p:cNvPr id="8" name="Symbol zastępczy zawartości 2">
            <a:extLst>
              <a:ext uri="{FF2B5EF4-FFF2-40B4-BE49-F238E27FC236}">
                <a16:creationId xmlns:a16="http://schemas.microsoft.com/office/drawing/2014/main" id="{A892AF93-A7AD-7D0B-EF10-FDC77462A7D4}"/>
              </a:ext>
            </a:extLst>
          </p:cNvPr>
          <p:cNvSpPr>
            <a:spLocks noGrp="1"/>
          </p:cNvSpPr>
          <p:nvPr>
            <p:ph sz="half" idx="1"/>
          </p:nvPr>
        </p:nvSpPr>
        <p:spPr>
          <a:xfrm>
            <a:off x="1097434" y="1331565"/>
            <a:ext cx="1744961" cy="5328592"/>
          </a:xfrm>
          <a:solidFill>
            <a:schemeClr val="accent1">
              <a:alpha val="55000"/>
            </a:schemeClr>
          </a:solidFill>
        </p:spPr>
        <p:txBody>
          <a:bodyPr/>
          <a:lstStyle/>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r>
              <a:rPr lang="pl-PL" sz="1600" b="1" dirty="0"/>
              <a:t>Przedmiot wsparcia</a:t>
            </a:r>
          </a:p>
        </p:txBody>
      </p:sp>
      <p:sp>
        <p:nvSpPr>
          <p:cNvPr id="9" name="Symbol zastępczy zawartości 3">
            <a:extLst>
              <a:ext uri="{FF2B5EF4-FFF2-40B4-BE49-F238E27FC236}">
                <a16:creationId xmlns:a16="http://schemas.microsoft.com/office/drawing/2014/main" id="{31F7071A-6711-C266-674C-F3A5C6072312}"/>
              </a:ext>
            </a:extLst>
          </p:cNvPr>
          <p:cNvSpPr txBox="1">
            <a:spLocks/>
          </p:cNvSpPr>
          <p:nvPr/>
        </p:nvSpPr>
        <p:spPr>
          <a:xfrm>
            <a:off x="2842395" y="1331565"/>
            <a:ext cx="7103540" cy="5328592"/>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lnSpc>
                <a:spcPct val="114000"/>
              </a:lnSpc>
              <a:spcBef>
                <a:spcPts val="600"/>
              </a:spcBef>
              <a:buNone/>
            </a:pPr>
            <a:r>
              <a:rPr lang="pl-PL" sz="1600" dirty="0"/>
              <a:t>W ramach naboru wsparcie może zostać przyznane w zakresie:</a:t>
            </a:r>
          </a:p>
          <a:p>
            <a:pPr marL="0" indent="0">
              <a:lnSpc>
                <a:spcPct val="114000"/>
              </a:lnSpc>
              <a:spcBef>
                <a:spcPts val="600"/>
              </a:spcBef>
              <a:buNone/>
            </a:pPr>
            <a:r>
              <a:rPr lang="pl-PL" sz="1600" b="1" dirty="0"/>
              <a:t>WYTWARZANIA BIOMETANU NA: </a:t>
            </a:r>
          </a:p>
          <a:p>
            <a:pPr marL="180340" algn="just">
              <a:lnSpc>
                <a:spcPts val="1800"/>
              </a:lnSpc>
              <a:spcBef>
                <a:spcPts val="600"/>
              </a:spcBef>
              <a:spcAft>
                <a:spcPts val="0"/>
              </a:spcAft>
            </a:pPr>
            <a:r>
              <a:rPr lang="pl-PL" sz="1600" dirty="0">
                <a:effectLst/>
                <a:latin typeface="Open Sans" panose="020B0606030504020204" pitchFamily="34" charset="0"/>
                <a:ea typeface="Open Sans" panose="020B0606030504020204" pitchFamily="34" charset="0"/>
                <a:cs typeface="Open Sans" panose="020B0606030504020204" pitchFamily="34" charset="0"/>
              </a:rPr>
              <a:t>budowę, przebudowę, modernizację i rozbudowę odnawialnych źródeł energii w zakresie wytwarzania </a:t>
            </a:r>
            <a:r>
              <a:rPr lang="pl-PL" sz="1600" dirty="0" err="1">
                <a:effectLst/>
                <a:latin typeface="Open Sans" panose="020B0606030504020204" pitchFamily="34" charset="0"/>
                <a:ea typeface="Open Sans" panose="020B0606030504020204" pitchFamily="34" charset="0"/>
                <a:cs typeface="Open Sans" panose="020B0606030504020204" pitchFamily="34" charset="0"/>
              </a:rPr>
              <a:t>biometanu</a:t>
            </a:r>
            <a:r>
              <a:rPr lang="pl-PL" sz="1600" dirty="0">
                <a:effectLst/>
                <a:latin typeface="Open Sans" panose="020B0606030504020204" pitchFamily="34" charset="0"/>
                <a:ea typeface="Open Sans" panose="020B0606030504020204" pitchFamily="34" charset="0"/>
                <a:cs typeface="Open Sans" panose="020B0606030504020204" pitchFamily="34" charset="0"/>
              </a:rPr>
              <a:t> wraz z </a:t>
            </a:r>
            <a:r>
              <a:rPr lang="pl-PL" sz="1600" dirty="0">
                <a:latin typeface="Open Sans" panose="020B0606030504020204" pitchFamily="34" charset="0"/>
                <a:ea typeface="Open Sans" panose="020B0606030504020204" pitchFamily="34" charset="0"/>
                <a:cs typeface="Open Sans" panose="020B0606030504020204" pitchFamily="34" charset="0"/>
              </a:rPr>
              <a:t> </a:t>
            </a:r>
            <a:r>
              <a:rPr lang="pl-PL" sz="1600" dirty="0">
                <a:effectLst/>
                <a:latin typeface="Open Sans" panose="020B0606030504020204" pitchFamily="34" charset="0"/>
                <a:ea typeface="Open Sans" panose="020B0606030504020204" pitchFamily="34" charset="0"/>
                <a:cs typeface="Open Sans" panose="020B0606030504020204" pitchFamily="34" charset="0"/>
              </a:rPr>
              <a:t>przyłączeniem do sieci gazowej.</a:t>
            </a:r>
          </a:p>
          <a:p>
            <a:pPr marL="0" indent="0" algn="just">
              <a:lnSpc>
                <a:spcPts val="1800"/>
              </a:lnSpc>
              <a:spcBef>
                <a:spcPts val="600"/>
              </a:spcBef>
              <a:spcAft>
                <a:spcPts val="0"/>
              </a:spcAft>
              <a:buNone/>
            </a:pP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800"/>
              </a:lnSpc>
              <a:spcBef>
                <a:spcPts val="600"/>
              </a:spcBef>
              <a:spcAft>
                <a:spcPts val="0"/>
              </a:spcAft>
              <a:buNone/>
            </a:pPr>
            <a:r>
              <a:rPr lang="pl-PL" sz="1600" b="1" dirty="0">
                <a:latin typeface="Open Sans" panose="020B0606030504020204" pitchFamily="34" charset="0"/>
                <a:ea typeface="Open Sans" panose="020B0606030504020204" pitchFamily="34" charset="0"/>
                <a:cs typeface="Open Sans" panose="020B0606030504020204" pitchFamily="34" charset="0"/>
              </a:rPr>
              <a:t>WYTWARZANIA ENERGII ELEKTRYCZNEJ I/LUB CIEPLNEJ Z BIOGAZU NA: </a:t>
            </a:r>
            <a:endParaRPr lang="pl-PL" sz="1600" b="1" dirty="0">
              <a:effectLst/>
              <a:latin typeface="Open Sans" panose="020B0606030504020204" pitchFamily="34" charset="0"/>
              <a:ea typeface="Open Sans" panose="020B0606030504020204" pitchFamily="34" charset="0"/>
              <a:cs typeface="Open Sans" panose="020B0606030504020204" pitchFamily="34" charset="0"/>
            </a:endParaRPr>
          </a:p>
          <a:p>
            <a:pPr marL="180340" algn="just">
              <a:lnSpc>
                <a:spcPts val="1800"/>
              </a:lnSpc>
              <a:spcBef>
                <a:spcPts val="600"/>
              </a:spcBef>
              <a:spcAft>
                <a:spcPts val="0"/>
              </a:spcAft>
            </a:pPr>
            <a:r>
              <a:rPr lang="pl-PL" sz="1600" dirty="0">
                <a:effectLst/>
                <a:latin typeface="Open Sans" panose="020B0606030504020204" pitchFamily="34" charset="0"/>
                <a:ea typeface="Open Sans" panose="020B0606030504020204" pitchFamily="34" charset="0"/>
                <a:cs typeface="Open Sans" panose="020B0606030504020204" pitchFamily="34" charset="0"/>
              </a:rPr>
              <a:t>Budowę lub rozbudowę odnawialnych źródeł energii w zakresie wytwarzania </a:t>
            </a:r>
            <a:r>
              <a:rPr lang="pl-PL" sz="1600" b="1" dirty="0">
                <a:effectLst/>
                <a:latin typeface="Open Sans" panose="020B0606030504020204" pitchFamily="34" charset="0"/>
                <a:ea typeface="Open Sans" panose="020B0606030504020204" pitchFamily="34" charset="0"/>
                <a:cs typeface="Open Sans" panose="020B0606030504020204" pitchFamily="34" charset="0"/>
              </a:rPr>
              <a:t>energii elektrycznej i/lub ciepła z biogazu</a:t>
            </a:r>
            <a:r>
              <a:rPr lang="pl-PL" sz="1600" dirty="0">
                <a:effectLst/>
                <a:latin typeface="Open Sans" panose="020B0606030504020204" pitchFamily="34" charset="0"/>
                <a:ea typeface="Open Sans" panose="020B0606030504020204" pitchFamily="34" charset="0"/>
                <a:cs typeface="Open Sans" panose="020B0606030504020204" pitchFamily="34" charset="0"/>
              </a:rPr>
              <a:t>, magazyny energii działające na potrzeby danego źródła OZE, przyłączenie do sieci, w tym z infrastrukturą umożliwiającą wykorzystanie ciepła wytworzonego w skojarzeniu.</a:t>
            </a:r>
          </a:p>
          <a:p>
            <a:pPr marL="0" indent="0" algn="just">
              <a:lnSpc>
                <a:spcPts val="1800"/>
              </a:lnSpc>
              <a:spcBef>
                <a:spcPts val="600"/>
              </a:spcBef>
              <a:spcAft>
                <a:spcPts val="0"/>
              </a:spcAft>
              <a:buNone/>
            </a:pP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p>
            <a:pPr marL="0" indent="0">
              <a:lnSpc>
                <a:spcPct val="114000"/>
              </a:lnSpc>
              <a:spcBef>
                <a:spcPts val="600"/>
              </a:spcBef>
              <a:buNone/>
            </a:pPr>
            <a:r>
              <a:rPr lang="pl-PL" sz="1600" b="1" dirty="0"/>
              <a:t>TOWARZYSZĄCYCH  PROJEKTOM DZIAŁAŃ EDUKACYJNYCH NA:</a:t>
            </a:r>
          </a:p>
          <a:p>
            <a:pPr>
              <a:lnSpc>
                <a:spcPct val="114000"/>
              </a:lnSpc>
              <a:spcBef>
                <a:spcPts val="600"/>
              </a:spcBef>
            </a:pPr>
            <a:r>
              <a:rPr lang="pl-PL" sz="1600" dirty="0"/>
              <a:t>Działania edukacyjne w zakresie podnoszenia świadomości ekologicznej społeczeństwa oraz/albo na współpracę z partnerami z innych Państw Członkowskich, pod warunkiem, że będzie to bezpośrednio związane z realizowanym przedsięwzięciem.</a:t>
            </a:r>
          </a:p>
          <a:p>
            <a:pPr marL="0" indent="0">
              <a:buNone/>
            </a:pPr>
            <a:endParaRPr lang="pl-PL" dirty="0"/>
          </a:p>
        </p:txBody>
      </p:sp>
      <p:pic>
        <p:nvPicPr>
          <p:cNvPr id="11" name="Obraz 10">
            <a:extLst>
              <a:ext uri="{FF2B5EF4-FFF2-40B4-BE49-F238E27FC236}">
                <a16:creationId xmlns:a16="http://schemas.microsoft.com/office/drawing/2014/main" id="{4C311C8F-D496-21DE-E62E-B4697F392FA3}"/>
              </a:ext>
            </a:extLst>
          </p:cNvPr>
          <p:cNvPicPr>
            <a:picLocks noChangeAspect="1"/>
          </p:cNvPicPr>
          <p:nvPr/>
        </p:nvPicPr>
        <p:blipFill>
          <a:blip r:embed="rId6"/>
          <a:stretch>
            <a:fillRect/>
          </a:stretch>
        </p:blipFill>
        <p:spPr>
          <a:xfrm>
            <a:off x="1027113" y="6696736"/>
            <a:ext cx="6663506" cy="658425"/>
          </a:xfrm>
          <a:prstGeom prst="rect">
            <a:avLst/>
          </a:prstGeom>
        </p:spPr>
      </p:pic>
    </p:spTree>
    <p:extLst>
      <p:ext uri="{BB962C8B-B14F-4D97-AF65-F5344CB8AC3E}">
        <p14:creationId xmlns:p14="http://schemas.microsoft.com/office/powerpoint/2010/main" val="1350059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763DE-58C2-1AA4-4FE8-BAE7EC73B42D}"/>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61293B97-2748-6513-2AC1-F69F29EE7DE2}"/>
              </a:ext>
            </a:extLst>
          </p:cNvPr>
          <p:cNvSpPr>
            <a:spLocks noGrp="1"/>
          </p:cNvSpPr>
          <p:nvPr>
            <p:ph type="sldNum" sz="quarter" idx="10"/>
          </p:nvPr>
        </p:nvSpPr>
        <p:spPr/>
        <p:txBody>
          <a:bodyPr/>
          <a:lstStyle/>
          <a:p>
            <a:pPr>
              <a:defRPr/>
            </a:pPr>
            <a:fld id="{88E6BE7B-80CB-4926-B646-E23E8BCBFE23}" type="slidenum">
              <a:rPr lang="pl-PL" altLang="pl-PL" smtClean="0"/>
              <a:pPr>
                <a:defRPr/>
              </a:pPr>
              <a:t>6</a:t>
            </a:fld>
            <a:endParaRPr lang="pl-PL" altLang="pl-PL"/>
          </a:p>
        </p:txBody>
      </p:sp>
      <p:sp>
        <p:nvSpPr>
          <p:cNvPr id="8" name="Symbol zastępczy zawartości 2">
            <a:extLst>
              <a:ext uri="{FF2B5EF4-FFF2-40B4-BE49-F238E27FC236}">
                <a16:creationId xmlns:a16="http://schemas.microsoft.com/office/drawing/2014/main" id="{D3C4C035-6A62-0160-01AC-5E8C9DADCC6F}"/>
              </a:ext>
            </a:extLst>
          </p:cNvPr>
          <p:cNvSpPr>
            <a:spLocks noGrp="1"/>
          </p:cNvSpPr>
          <p:nvPr>
            <p:ph sz="half" idx="1"/>
          </p:nvPr>
        </p:nvSpPr>
        <p:spPr>
          <a:xfrm>
            <a:off x="1027113" y="1187549"/>
            <a:ext cx="1726505" cy="5472608"/>
          </a:xfrm>
          <a:solidFill>
            <a:schemeClr val="accent1">
              <a:alpha val="55000"/>
            </a:schemeClr>
          </a:solidFill>
        </p:spPr>
        <p:txBody>
          <a:bodyPr/>
          <a:lstStyle/>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r>
              <a:rPr lang="pl-PL" sz="1600" b="1" dirty="0"/>
              <a:t>Zasady finansowania projektu</a:t>
            </a:r>
          </a:p>
        </p:txBody>
      </p:sp>
      <p:sp>
        <p:nvSpPr>
          <p:cNvPr id="9" name="Symbol zastępczy zawartości 3">
            <a:extLst>
              <a:ext uri="{FF2B5EF4-FFF2-40B4-BE49-F238E27FC236}">
                <a16:creationId xmlns:a16="http://schemas.microsoft.com/office/drawing/2014/main" id="{D91FF45B-6120-6BE3-3B4D-9088CE8CB81D}"/>
              </a:ext>
            </a:extLst>
          </p:cNvPr>
          <p:cNvSpPr txBox="1">
            <a:spLocks/>
          </p:cNvSpPr>
          <p:nvPr/>
        </p:nvSpPr>
        <p:spPr>
          <a:xfrm>
            <a:off x="2753618" y="1183685"/>
            <a:ext cx="7128792" cy="5472608"/>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lnSpc>
                <a:spcPct val="114000"/>
              </a:lnSpc>
              <a:spcBef>
                <a:spcPts val="600"/>
              </a:spcBef>
              <a:buNone/>
            </a:pPr>
            <a:r>
              <a:rPr lang="pl-PL" b="1" dirty="0">
                <a:latin typeface="Open Sans" panose="020B0606030504020204" pitchFamily="34" charset="0"/>
                <a:ea typeface="Open Sans" panose="020B0606030504020204" pitchFamily="34" charset="0"/>
                <a:cs typeface="Open Sans" panose="020B0606030504020204" pitchFamily="34" charset="0"/>
              </a:rPr>
              <a:t>Dofinansowanie stanowi pomoc publiczną  i jest udzielane na podstawie:</a:t>
            </a:r>
          </a:p>
          <a:p>
            <a:pPr marL="0" indent="0">
              <a:lnSpc>
                <a:spcPct val="114000"/>
              </a:lnSpc>
              <a:spcBef>
                <a:spcPts val="600"/>
              </a:spcBef>
              <a:buNone/>
            </a:pPr>
            <a:endParaRPr lang="pl-PL" b="1" dirty="0">
              <a:latin typeface="Open Sans" panose="020B0606030504020204" pitchFamily="34" charset="0"/>
              <a:ea typeface="Open Sans" panose="020B0606030504020204" pitchFamily="34" charset="0"/>
              <a:cs typeface="Open Sans" panose="020B0606030504020204" pitchFamily="34" charset="0"/>
            </a:endParaRPr>
          </a:p>
          <a:p>
            <a:pPr marL="0" indent="0">
              <a:lnSpc>
                <a:spcPct val="114000"/>
              </a:lnSpc>
              <a:spcBef>
                <a:spcPts val="600"/>
              </a:spcBef>
              <a:buNone/>
            </a:pPr>
            <a:r>
              <a:rPr lang="pl-PL" b="1" dirty="0">
                <a:latin typeface="Open Sans" panose="020B0606030504020204" pitchFamily="34" charset="0"/>
                <a:ea typeface="Open Sans" panose="020B0606030504020204" pitchFamily="34" charset="0"/>
                <a:cs typeface="Open Sans" panose="020B0606030504020204" pitchFamily="34" charset="0"/>
              </a:rPr>
              <a:t>Przedsięwzięcia </a:t>
            </a:r>
            <a:r>
              <a:rPr lang="pl-PL" b="1" dirty="0" err="1">
                <a:latin typeface="Open Sans" panose="020B0606030504020204" pitchFamily="34" charset="0"/>
                <a:ea typeface="Open Sans" panose="020B0606030504020204" pitchFamily="34" charset="0"/>
                <a:cs typeface="Open Sans" panose="020B0606030504020204" pitchFamily="34" charset="0"/>
              </a:rPr>
              <a:t>biometanowe</a:t>
            </a:r>
            <a:r>
              <a:rPr lang="pl-PL" b="1" dirty="0">
                <a:latin typeface="Open Sans" panose="020B0606030504020204" pitchFamily="34" charset="0"/>
                <a:ea typeface="Open Sans" panose="020B0606030504020204" pitchFamily="34" charset="0"/>
                <a:cs typeface="Open Sans" panose="020B0606030504020204" pitchFamily="34" charset="0"/>
              </a:rPr>
              <a:t> i biogazowe: </a:t>
            </a:r>
          </a:p>
          <a:p>
            <a:pPr>
              <a:lnSpc>
                <a:spcPct val="114000"/>
              </a:lnSpc>
              <a:spcBef>
                <a:spcPts val="600"/>
              </a:spcBef>
            </a:pPr>
            <a:r>
              <a:rPr lang="pl-PL" dirty="0">
                <a:latin typeface="Open Sans" panose="020B0606030504020204" pitchFamily="34" charset="0"/>
                <a:ea typeface="Open Sans" panose="020B0606030504020204" pitchFamily="34" charset="0"/>
                <a:cs typeface="Open Sans" panose="020B0606030504020204" pitchFamily="34" charset="0"/>
              </a:rPr>
              <a:t>Ro</a:t>
            </a:r>
            <a:r>
              <a:rPr lang="pl-PL" sz="1800" dirty="0">
                <a:effectLst/>
                <a:latin typeface="Open Sans" panose="020B0606030504020204" pitchFamily="34" charset="0"/>
                <a:ea typeface="Open Sans" panose="020B0606030504020204" pitchFamily="34" charset="0"/>
                <a:cs typeface="Open Sans" panose="020B0606030504020204" pitchFamily="34" charset="0"/>
              </a:rPr>
              <a:t>zporządzenia Ministra Klimatu i Środowiska z dnia 22 listopada 2023 r. w sprawie udzielania pomocy publicznej w obszarze energetyki i środowiska w ramach programu „Fundusze Europejskie na Infrastrukturę, Klimat, Środowisko 2021–2027” (Dz. U. poz. 2557)</a:t>
            </a:r>
          </a:p>
          <a:p>
            <a:pPr>
              <a:lnSpc>
                <a:spcPct val="114000"/>
              </a:lnSpc>
              <a:spcBef>
                <a:spcPts val="600"/>
              </a:spcBef>
            </a:pPr>
            <a:endParaRPr lang="pl-PL" sz="1800" dirty="0">
              <a:effectLst/>
              <a:latin typeface="Open Sans" panose="020B0606030504020204" pitchFamily="34" charset="0"/>
              <a:ea typeface="Open Sans" panose="020B0606030504020204" pitchFamily="34" charset="0"/>
              <a:cs typeface="Open Sans" panose="020B0606030504020204" pitchFamily="34" charset="0"/>
            </a:endParaRPr>
          </a:p>
          <a:p>
            <a:pPr marL="0" indent="0">
              <a:lnSpc>
                <a:spcPct val="114000"/>
              </a:lnSpc>
              <a:spcBef>
                <a:spcPts val="600"/>
              </a:spcBef>
              <a:buNone/>
            </a:pPr>
            <a:r>
              <a:rPr lang="pl-PL" sz="1800" b="1" dirty="0">
                <a:effectLst/>
                <a:latin typeface="Open Sans" panose="020B0606030504020204" pitchFamily="34" charset="0"/>
                <a:ea typeface="Open Sans" panose="020B0606030504020204" pitchFamily="34" charset="0"/>
                <a:cs typeface="Open Sans" panose="020B0606030504020204" pitchFamily="34" charset="0"/>
              </a:rPr>
              <a:t>Działania edukacyjne przewidziane  w ramach realizacji  projektów </a:t>
            </a:r>
            <a:r>
              <a:rPr lang="pl-PL" sz="1800" b="1" dirty="0" err="1">
                <a:effectLst/>
                <a:latin typeface="Open Sans" panose="020B0606030504020204" pitchFamily="34" charset="0"/>
                <a:ea typeface="Open Sans" panose="020B0606030504020204" pitchFamily="34" charset="0"/>
                <a:cs typeface="Open Sans" panose="020B0606030504020204" pitchFamily="34" charset="0"/>
              </a:rPr>
              <a:t>biometanowych</a:t>
            </a:r>
            <a:r>
              <a:rPr lang="pl-PL" sz="1800" b="1" dirty="0">
                <a:effectLst/>
                <a:latin typeface="Open Sans" panose="020B0606030504020204" pitchFamily="34" charset="0"/>
                <a:ea typeface="Open Sans" panose="020B0606030504020204" pitchFamily="34" charset="0"/>
                <a:cs typeface="Open Sans" panose="020B0606030504020204" pitchFamily="34" charset="0"/>
              </a:rPr>
              <a:t> i biogazowych:</a:t>
            </a:r>
          </a:p>
          <a:p>
            <a:pPr>
              <a:lnSpc>
                <a:spcPct val="114000"/>
              </a:lnSpc>
              <a:spcBef>
                <a:spcPts val="600"/>
              </a:spcBef>
            </a:pPr>
            <a:r>
              <a:rPr lang="pl-PL" sz="1800" dirty="0">
                <a:effectLst/>
                <a:latin typeface="Open Sans" panose="020B0606030504020204" pitchFamily="34" charset="0"/>
                <a:ea typeface="Open Sans" panose="020B0606030504020204" pitchFamily="34" charset="0"/>
                <a:cs typeface="Open Sans" panose="020B0606030504020204" pitchFamily="34" charset="0"/>
              </a:rPr>
              <a:t>Rozporządzenia Komisji (UE) 2023/2831 z dnia 13 grudnia 2023 r. w sprawie stosowania art. 107 i 108 Traktatu o funkcjonowaniu Unii Europejskiej do pomocy de </a:t>
            </a:r>
            <a:r>
              <a:rPr lang="pl-PL" sz="1800" dirty="0" err="1">
                <a:effectLst/>
                <a:latin typeface="Open Sans" panose="020B0606030504020204" pitchFamily="34" charset="0"/>
                <a:ea typeface="Open Sans" panose="020B0606030504020204" pitchFamily="34" charset="0"/>
                <a:cs typeface="Open Sans" panose="020B0606030504020204" pitchFamily="34" charset="0"/>
              </a:rPr>
              <a:t>minimis</a:t>
            </a:r>
            <a:r>
              <a:rPr lang="pl-PL" sz="1800" dirty="0">
                <a:effectLst/>
                <a:latin typeface="Open Sans" panose="020B0606030504020204" pitchFamily="34" charset="0"/>
                <a:ea typeface="Open Sans" panose="020B0606030504020204" pitchFamily="34" charset="0"/>
                <a:cs typeface="Open Sans" panose="020B0606030504020204" pitchFamily="34" charset="0"/>
              </a:rPr>
              <a:t>.</a:t>
            </a:r>
            <a:endParaRPr lang="pl-PL" sz="1400" dirty="0">
              <a:latin typeface="Open Sans" panose="020B0606030504020204" pitchFamily="34" charset="0"/>
              <a:ea typeface="Open Sans" panose="020B0606030504020204" pitchFamily="34" charset="0"/>
              <a:cs typeface="Open Sans" panose="020B0606030504020204" pitchFamily="34" charset="0"/>
            </a:endParaRPr>
          </a:p>
          <a:p>
            <a:pPr marL="0" indent="0">
              <a:lnSpc>
                <a:spcPct val="114000"/>
              </a:lnSpc>
              <a:spcBef>
                <a:spcPts val="600"/>
              </a:spcBef>
              <a:buNone/>
            </a:pPr>
            <a:endParaRPr lang="pl-PL" sz="1400" dirty="0">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pl-PL" dirty="0"/>
          </a:p>
        </p:txBody>
      </p:sp>
      <p:pic>
        <p:nvPicPr>
          <p:cNvPr id="11" name="Obraz 10">
            <a:extLst>
              <a:ext uri="{FF2B5EF4-FFF2-40B4-BE49-F238E27FC236}">
                <a16:creationId xmlns:a16="http://schemas.microsoft.com/office/drawing/2014/main" id="{CCDB4F70-417F-4119-2B80-DC85030D8D16}"/>
              </a:ext>
            </a:extLst>
          </p:cNvPr>
          <p:cNvPicPr>
            <a:picLocks noChangeAspect="1"/>
          </p:cNvPicPr>
          <p:nvPr/>
        </p:nvPicPr>
        <p:blipFill>
          <a:blip r:embed="rId6"/>
          <a:stretch>
            <a:fillRect/>
          </a:stretch>
        </p:blipFill>
        <p:spPr>
          <a:xfrm>
            <a:off x="1027113" y="6696736"/>
            <a:ext cx="6663506" cy="658425"/>
          </a:xfrm>
          <a:prstGeom prst="rect">
            <a:avLst/>
          </a:prstGeom>
        </p:spPr>
      </p:pic>
      <p:sp>
        <p:nvSpPr>
          <p:cNvPr id="6" name="Tytuł 1">
            <a:extLst>
              <a:ext uri="{FF2B5EF4-FFF2-40B4-BE49-F238E27FC236}">
                <a16:creationId xmlns:a16="http://schemas.microsoft.com/office/drawing/2014/main" id="{B963DC47-A914-43A3-F6F0-DC7D13F1B2E2}"/>
              </a:ext>
            </a:extLst>
          </p:cNvPr>
          <p:cNvSpPr>
            <a:spLocks noGrp="1"/>
          </p:cNvSpPr>
          <p:nvPr>
            <p:ph type="title"/>
          </p:nvPr>
        </p:nvSpPr>
        <p:spPr>
          <a:xfrm>
            <a:off x="1097434" y="271136"/>
            <a:ext cx="8640763" cy="1023850"/>
          </a:xfrm>
        </p:spPr>
        <p:txBody>
          <a:bodyPr/>
          <a:lstStyle/>
          <a:p>
            <a:pPr algn="ctr"/>
            <a:r>
              <a:rPr lang="pl-PL" sz="2000" dirty="0"/>
              <a:t>Nabór  8.6.2. CZĘŚĆ 2) Rozwój OZE – PRZEDSIĘWZIĘCIA BIOMETANOWE I BIOGAZOWE</a:t>
            </a:r>
          </a:p>
        </p:txBody>
      </p:sp>
    </p:spTree>
    <p:extLst>
      <p:ext uri="{BB962C8B-B14F-4D97-AF65-F5344CB8AC3E}">
        <p14:creationId xmlns:p14="http://schemas.microsoft.com/office/powerpoint/2010/main" val="1263417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763DE-58C2-1AA4-4FE8-BAE7EC73B42D}"/>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61293B97-2748-6513-2AC1-F69F29EE7DE2}"/>
              </a:ext>
            </a:extLst>
          </p:cNvPr>
          <p:cNvSpPr>
            <a:spLocks noGrp="1"/>
          </p:cNvSpPr>
          <p:nvPr>
            <p:ph type="sldNum" sz="quarter" idx="10"/>
          </p:nvPr>
        </p:nvSpPr>
        <p:spPr/>
        <p:txBody>
          <a:bodyPr/>
          <a:lstStyle/>
          <a:p>
            <a:pPr>
              <a:defRPr/>
            </a:pPr>
            <a:fld id="{88E6BE7B-80CB-4926-B646-E23E8BCBFE23}" type="slidenum">
              <a:rPr lang="pl-PL" altLang="pl-PL" smtClean="0"/>
              <a:pPr>
                <a:defRPr/>
              </a:pPr>
              <a:t>7</a:t>
            </a:fld>
            <a:endParaRPr lang="pl-PL" altLang="pl-PL"/>
          </a:p>
        </p:txBody>
      </p:sp>
      <p:sp>
        <p:nvSpPr>
          <p:cNvPr id="8" name="Symbol zastępczy zawartości 2">
            <a:extLst>
              <a:ext uri="{FF2B5EF4-FFF2-40B4-BE49-F238E27FC236}">
                <a16:creationId xmlns:a16="http://schemas.microsoft.com/office/drawing/2014/main" id="{D3C4C035-6A62-0160-01AC-5E8C9DADCC6F}"/>
              </a:ext>
            </a:extLst>
          </p:cNvPr>
          <p:cNvSpPr>
            <a:spLocks noGrp="1"/>
          </p:cNvSpPr>
          <p:nvPr>
            <p:ph sz="half" idx="1"/>
          </p:nvPr>
        </p:nvSpPr>
        <p:spPr>
          <a:xfrm>
            <a:off x="1027113" y="1187549"/>
            <a:ext cx="1726505" cy="5472608"/>
          </a:xfrm>
          <a:solidFill>
            <a:schemeClr val="accent1">
              <a:alpha val="55000"/>
            </a:schemeClr>
          </a:solidFill>
        </p:spPr>
        <p:txBody>
          <a:bodyPr/>
          <a:lstStyle/>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r>
              <a:rPr lang="pl-PL" sz="1600" b="1" dirty="0"/>
              <a:t>Zasady finansowania projektu</a:t>
            </a:r>
          </a:p>
        </p:txBody>
      </p:sp>
      <p:sp>
        <p:nvSpPr>
          <p:cNvPr id="9" name="Symbol zastępczy zawartości 3">
            <a:extLst>
              <a:ext uri="{FF2B5EF4-FFF2-40B4-BE49-F238E27FC236}">
                <a16:creationId xmlns:a16="http://schemas.microsoft.com/office/drawing/2014/main" id="{D91FF45B-6120-6BE3-3B4D-9088CE8CB81D}"/>
              </a:ext>
            </a:extLst>
          </p:cNvPr>
          <p:cNvSpPr txBox="1">
            <a:spLocks/>
          </p:cNvSpPr>
          <p:nvPr/>
        </p:nvSpPr>
        <p:spPr>
          <a:xfrm>
            <a:off x="2753618" y="1183685"/>
            <a:ext cx="7128792" cy="5472608"/>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lnSpc>
                <a:spcPct val="114000"/>
              </a:lnSpc>
              <a:spcBef>
                <a:spcPts val="600"/>
              </a:spcBef>
              <a:buNone/>
            </a:pPr>
            <a:endParaRPr lang="pl-PL" sz="2400" b="1" dirty="0">
              <a:latin typeface="Open Sans" panose="020B0606030504020204" pitchFamily="34" charset="0"/>
              <a:ea typeface="Open Sans" panose="020B0606030504020204" pitchFamily="34" charset="0"/>
              <a:cs typeface="Open Sans" panose="020B0606030504020204" pitchFamily="34" charset="0"/>
            </a:endParaRPr>
          </a:p>
          <a:p>
            <a:pPr marL="0" indent="0">
              <a:lnSpc>
                <a:spcPct val="114000"/>
              </a:lnSpc>
              <a:spcBef>
                <a:spcPts val="600"/>
              </a:spcBef>
              <a:buNone/>
            </a:pPr>
            <a:r>
              <a:rPr lang="pl-PL" sz="2400" b="1" dirty="0">
                <a:latin typeface="Open Sans" panose="020B0606030504020204" pitchFamily="34" charset="0"/>
                <a:ea typeface="Open Sans" panose="020B0606030504020204" pitchFamily="34" charset="0"/>
                <a:cs typeface="Open Sans" panose="020B0606030504020204" pitchFamily="34" charset="0"/>
              </a:rPr>
              <a:t>Ograniczenia:</a:t>
            </a:r>
          </a:p>
          <a:p>
            <a:pPr marL="0" indent="0">
              <a:lnSpc>
                <a:spcPct val="114000"/>
              </a:lnSpc>
              <a:spcBef>
                <a:spcPts val="600"/>
              </a:spcBef>
              <a:buNone/>
            </a:pPr>
            <a:endParaRPr lang="pl-PL" sz="1600" dirty="0">
              <a:latin typeface="Open Sans" panose="020B0606030504020204" pitchFamily="34" charset="0"/>
              <a:ea typeface="Open Sans" panose="020B0606030504020204" pitchFamily="34" charset="0"/>
              <a:cs typeface="Open Sans" panose="020B0606030504020204" pitchFamily="34" charset="0"/>
            </a:endParaRPr>
          </a:p>
          <a:p>
            <a:pPr>
              <a:lnSpc>
                <a:spcPct val="114000"/>
              </a:lnSpc>
              <a:spcBef>
                <a:spcPts val="600"/>
              </a:spcBef>
            </a:pPr>
            <a:r>
              <a:rPr lang="pl-PL" sz="1600" dirty="0">
                <a:latin typeface="Open Sans" panose="020B0606030504020204" pitchFamily="34" charset="0"/>
                <a:ea typeface="Open Sans" panose="020B0606030504020204" pitchFamily="34" charset="0"/>
                <a:cs typeface="Open Sans" panose="020B0606030504020204" pitchFamily="34" charset="0"/>
              </a:rPr>
              <a:t>Przedsięwzięcia biogazowe - z uwagi na  linię demarkacyjną z regionalnymi programami operacyjnymi przewidziane jest wsparcie instalacji o mocy energii elektrycznej lub  energii cieplnej  powyżej 0,5 MW. Nie można sumować mocy </a:t>
            </a:r>
            <a:r>
              <a:rPr lang="pl-PL" sz="1600" dirty="0" err="1">
                <a:latin typeface="Open Sans" panose="020B0606030504020204" pitchFamily="34" charset="0"/>
                <a:ea typeface="Open Sans" panose="020B0606030504020204" pitchFamily="34" charset="0"/>
                <a:cs typeface="Open Sans" panose="020B0606030504020204" pitchFamily="34" charset="0"/>
              </a:rPr>
              <a:t>tz</a:t>
            </a:r>
            <a:r>
              <a:rPr lang="pl-PL" sz="1600" dirty="0">
                <a:latin typeface="Open Sans" panose="020B0606030504020204" pitchFamily="34" charset="0"/>
                <a:ea typeface="Open Sans" panose="020B0606030504020204" pitchFamily="34" charset="0"/>
                <a:cs typeface="Open Sans" panose="020B0606030504020204" pitchFamily="34" charset="0"/>
              </a:rPr>
              <a:t>. jedna z mocy musi być większa niż 0,5 </a:t>
            </a:r>
            <a:r>
              <a:rPr lang="pl-PL" sz="1600">
                <a:latin typeface="Open Sans" panose="020B0606030504020204" pitchFamily="34" charset="0"/>
                <a:ea typeface="Open Sans" panose="020B0606030504020204" pitchFamily="34" charset="0"/>
                <a:cs typeface="Open Sans" panose="020B0606030504020204" pitchFamily="34" charset="0"/>
              </a:rPr>
              <a:t>MW.</a:t>
            </a:r>
          </a:p>
          <a:p>
            <a:pPr marL="0" indent="0">
              <a:lnSpc>
                <a:spcPct val="114000"/>
              </a:lnSpc>
              <a:spcBef>
                <a:spcPts val="600"/>
              </a:spcBef>
              <a:buNone/>
            </a:pPr>
            <a:endParaRPr lang="pl-PL" sz="1600" dirty="0">
              <a:latin typeface="Open Sans" panose="020B0606030504020204" pitchFamily="34" charset="0"/>
              <a:ea typeface="Open Sans" panose="020B0606030504020204" pitchFamily="34" charset="0"/>
              <a:cs typeface="Open Sans" panose="020B0606030504020204" pitchFamily="34" charset="0"/>
            </a:endParaRPr>
          </a:p>
          <a:p>
            <a:pPr>
              <a:lnSpc>
                <a:spcPct val="114000"/>
              </a:lnSpc>
              <a:spcBef>
                <a:spcPts val="600"/>
              </a:spcBef>
            </a:pPr>
            <a:r>
              <a:rPr lang="pl-PL" sz="1600" dirty="0">
                <a:latin typeface="Open Sans" panose="020B0606030504020204" pitchFamily="34" charset="0"/>
                <a:ea typeface="Open Sans" panose="020B0606030504020204" pitchFamily="34" charset="0"/>
                <a:cs typeface="Open Sans" panose="020B0606030504020204" pitchFamily="34" charset="0"/>
              </a:rPr>
              <a:t>Realizacja przedsięwzięcia nie może wykraczać poza końcową datę okresu kwalifikowalności wydatków w </a:t>
            </a:r>
            <a:r>
              <a:rPr lang="pl-PL" sz="1600" dirty="0" err="1">
                <a:latin typeface="Open Sans" panose="020B0606030504020204" pitchFamily="34" charset="0"/>
                <a:ea typeface="Open Sans" panose="020B0606030504020204" pitchFamily="34" charset="0"/>
                <a:cs typeface="Open Sans" panose="020B0606030504020204" pitchFamily="34" charset="0"/>
              </a:rPr>
              <a:t>FEnIKS</a:t>
            </a:r>
            <a:r>
              <a:rPr lang="pl-PL" sz="1600" dirty="0">
                <a:latin typeface="Open Sans" panose="020B0606030504020204" pitchFamily="34" charset="0"/>
                <a:ea typeface="Open Sans" panose="020B0606030504020204" pitchFamily="34" charset="0"/>
                <a:cs typeface="Open Sans" panose="020B0606030504020204" pitchFamily="34" charset="0"/>
              </a:rPr>
              <a:t> 2021-2027, tj. </a:t>
            </a:r>
            <a:r>
              <a:rPr lang="pl-PL" sz="1600" b="1" dirty="0">
                <a:latin typeface="Open Sans" panose="020B0606030504020204" pitchFamily="34" charset="0"/>
                <a:ea typeface="Open Sans" panose="020B0606030504020204" pitchFamily="34" charset="0"/>
                <a:cs typeface="Open Sans" panose="020B0606030504020204" pitchFamily="34" charset="0"/>
              </a:rPr>
              <a:t>31.12.2029r.</a:t>
            </a:r>
            <a:r>
              <a:rPr lang="pl-PL" sz="1600" dirty="0">
                <a:latin typeface="Open Sans" panose="020B0606030504020204" pitchFamily="34" charset="0"/>
                <a:ea typeface="Open Sans" panose="020B0606030504020204" pitchFamily="34" charset="0"/>
                <a:cs typeface="Open Sans" panose="020B0606030504020204" pitchFamily="34" charset="0"/>
              </a:rPr>
              <a:t> </a:t>
            </a:r>
          </a:p>
          <a:p>
            <a:pPr marL="0" indent="0">
              <a:lnSpc>
                <a:spcPct val="114000"/>
              </a:lnSpc>
              <a:spcBef>
                <a:spcPts val="600"/>
              </a:spcBef>
              <a:buNone/>
            </a:pPr>
            <a:endParaRPr lang="pl-PL" sz="1600" b="1" dirty="0">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pl-PL" dirty="0"/>
          </a:p>
        </p:txBody>
      </p:sp>
      <p:pic>
        <p:nvPicPr>
          <p:cNvPr id="11" name="Obraz 10">
            <a:extLst>
              <a:ext uri="{FF2B5EF4-FFF2-40B4-BE49-F238E27FC236}">
                <a16:creationId xmlns:a16="http://schemas.microsoft.com/office/drawing/2014/main" id="{CCDB4F70-417F-4119-2B80-DC85030D8D16}"/>
              </a:ext>
            </a:extLst>
          </p:cNvPr>
          <p:cNvPicPr>
            <a:picLocks noChangeAspect="1"/>
          </p:cNvPicPr>
          <p:nvPr/>
        </p:nvPicPr>
        <p:blipFill>
          <a:blip r:embed="rId6"/>
          <a:stretch>
            <a:fillRect/>
          </a:stretch>
        </p:blipFill>
        <p:spPr>
          <a:xfrm>
            <a:off x="1027113" y="6696736"/>
            <a:ext cx="6663506" cy="658425"/>
          </a:xfrm>
          <a:prstGeom prst="rect">
            <a:avLst/>
          </a:prstGeom>
        </p:spPr>
      </p:pic>
      <p:sp>
        <p:nvSpPr>
          <p:cNvPr id="5" name="Tytuł 1">
            <a:extLst>
              <a:ext uri="{FF2B5EF4-FFF2-40B4-BE49-F238E27FC236}">
                <a16:creationId xmlns:a16="http://schemas.microsoft.com/office/drawing/2014/main" id="{02ED40C8-310A-77B9-960C-808062AFAA9C}"/>
              </a:ext>
            </a:extLst>
          </p:cNvPr>
          <p:cNvSpPr>
            <a:spLocks noGrp="1"/>
          </p:cNvSpPr>
          <p:nvPr>
            <p:ph type="title"/>
          </p:nvPr>
        </p:nvSpPr>
        <p:spPr>
          <a:xfrm>
            <a:off x="1097434" y="271136"/>
            <a:ext cx="8640763" cy="1023850"/>
          </a:xfrm>
        </p:spPr>
        <p:txBody>
          <a:bodyPr/>
          <a:lstStyle/>
          <a:p>
            <a:pPr algn="ctr"/>
            <a:r>
              <a:rPr lang="pl-PL" sz="2000" dirty="0"/>
              <a:t>Nabór  8.6.2. CZĘŚĆ 2) Rozwój OZE – PRZEDSIĘWZIĘCIA BIOMETANOWE I BIOGAZOWE</a:t>
            </a:r>
          </a:p>
        </p:txBody>
      </p:sp>
    </p:spTree>
    <p:extLst>
      <p:ext uri="{BB962C8B-B14F-4D97-AF65-F5344CB8AC3E}">
        <p14:creationId xmlns:p14="http://schemas.microsoft.com/office/powerpoint/2010/main" val="2208671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763DE-58C2-1AA4-4FE8-BAE7EC73B42D}"/>
            </a:ext>
          </a:extLst>
        </p:cNvPr>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61293B97-2748-6513-2AC1-F69F29EE7DE2}"/>
              </a:ext>
            </a:extLst>
          </p:cNvPr>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88E6BE7B-80CB-4926-B646-E23E8BCBFE23}" type="slidenum">
              <a:rPr kumimoji="0" lang="pl-PL" altLang="pl-PL" sz="1000" b="0" i="0" u="none" strike="noStrike" kern="1200" cap="none" spc="0" normalizeH="0" baseline="0" noProof="0" smtClean="0">
                <a:ln>
                  <a:noFill/>
                </a:ln>
                <a:solidFill>
                  <a:srgbClr val="002073"/>
                </a:solidFill>
                <a:effectLst/>
                <a:uLnTx/>
                <a:uFillTx/>
                <a:latin typeface="Open Sans" panose="020B0606030504020204" pitchFamily="34" charset="0"/>
                <a:ea typeface="+mn-ea"/>
                <a:cs typeface="Arial" panose="020B0604020202020204" pitchFamily="34" charset="0"/>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pl-PL" altLang="pl-PL" sz="1000" b="0" i="0" u="none" strike="noStrike" kern="1200" cap="none" spc="0" normalizeH="0" baseline="0" noProof="0">
              <a:ln>
                <a:noFill/>
              </a:ln>
              <a:solidFill>
                <a:srgbClr val="002073"/>
              </a:solidFill>
              <a:effectLst/>
              <a:uLnTx/>
              <a:uFillTx/>
              <a:latin typeface="Open Sans" panose="020B0606030504020204" pitchFamily="34" charset="0"/>
              <a:ea typeface="+mn-ea"/>
              <a:cs typeface="Arial" panose="020B0604020202020204" pitchFamily="34" charset="0"/>
            </a:endParaRPr>
          </a:p>
        </p:txBody>
      </p:sp>
      <p:sp>
        <p:nvSpPr>
          <p:cNvPr id="8" name="Symbol zastępczy zawartości 2">
            <a:extLst>
              <a:ext uri="{FF2B5EF4-FFF2-40B4-BE49-F238E27FC236}">
                <a16:creationId xmlns:a16="http://schemas.microsoft.com/office/drawing/2014/main" id="{D3C4C035-6A62-0160-01AC-5E8C9DADCC6F}"/>
              </a:ext>
            </a:extLst>
          </p:cNvPr>
          <p:cNvSpPr>
            <a:spLocks noGrp="1"/>
          </p:cNvSpPr>
          <p:nvPr>
            <p:ph sz="half" idx="1"/>
          </p:nvPr>
        </p:nvSpPr>
        <p:spPr>
          <a:xfrm>
            <a:off x="1027113" y="1187549"/>
            <a:ext cx="1726505" cy="5472608"/>
          </a:xfrm>
          <a:solidFill>
            <a:schemeClr val="accent1">
              <a:alpha val="55000"/>
            </a:schemeClr>
          </a:solidFill>
        </p:spPr>
        <p:txBody>
          <a:bodyPr/>
          <a:lstStyle/>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r>
              <a:rPr lang="pl-PL" sz="1600" b="1" dirty="0"/>
              <a:t>Zasady finansowania projektu</a:t>
            </a:r>
          </a:p>
        </p:txBody>
      </p:sp>
      <p:sp>
        <p:nvSpPr>
          <p:cNvPr id="9" name="Symbol zastępczy zawartości 3">
            <a:extLst>
              <a:ext uri="{FF2B5EF4-FFF2-40B4-BE49-F238E27FC236}">
                <a16:creationId xmlns:a16="http://schemas.microsoft.com/office/drawing/2014/main" id="{D91FF45B-6120-6BE3-3B4D-9088CE8CB81D}"/>
              </a:ext>
            </a:extLst>
          </p:cNvPr>
          <p:cNvSpPr txBox="1">
            <a:spLocks/>
          </p:cNvSpPr>
          <p:nvPr/>
        </p:nvSpPr>
        <p:spPr>
          <a:xfrm>
            <a:off x="2753618" y="1183685"/>
            <a:ext cx="7128792" cy="5472608"/>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marR="0" lvl="0" indent="0" algn="l" defTabSz="1006475" rtl="0" eaLnBrk="0" fontAlgn="base" latinLnBrk="0" hangingPunct="0">
              <a:lnSpc>
                <a:spcPct val="114000"/>
              </a:lnSpc>
              <a:spcBef>
                <a:spcPts val="600"/>
              </a:spcBef>
              <a:spcAft>
                <a:spcPct val="0"/>
              </a:spcAft>
              <a:buClr>
                <a:srgbClr val="003399"/>
              </a:buClr>
              <a:buSzTx/>
              <a:buFontTx/>
              <a:buNone/>
              <a:tabLst/>
              <a:defRPr/>
            </a:pPr>
            <a:r>
              <a:rPr kumimoji="0" lang="pl-PL"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Ograniczenia:</a:t>
            </a:r>
          </a:p>
          <a:p>
            <a:r>
              <a:rPr lang="pl-PL" sz="1600" dirty="0">
                <a:solidFill>
                  <a:srgbClr val="1F497D"/>
                </a:solidFill>
                <a:effectLst/>
                <a:latin typeface="Open Sans" panose="020B0606030504020204" pitchFamily="34" charset="0"/>
                <a:ea typeface="Open Sans" panose="020B0606030504020204" pitchFamily="34" charset="0"/>
                <a:cs typeface="Open Sans" panose="020B0606030504020204" pitchFamily="34" charset="0"/>
              </a:rPr>
              <a:t>Projekt nie może być rozpoczęty przed złożeniem wniosku (par. 21 </a:t>
            </a:r>
            <a:r>
              <a:rPr lang="pl-PL" sz="1600" i="1" dirty="0">
                <a:solidFill>
                  <a:srgbClr val="1F497D"/>
                </a:solidFill>
                <a:effectLst/>
                <a:latin typeface="Open Sans" panose="020B0606030504020204" pitchFamily="34" charset="0"/>
                <a:ea typeface="Open Sans" panose="020B0606030504020204" pitchFamily="34" charset="0"/>
                <a:cs typeface="Open Sans" panose="020B0606030504020204" pitchFamily="34" charset="0"/>
              </a:rPr>
              <a:t>rozporządzenia </a:t>
            </a:r>
            <a:r>
              <a:rPr lang="pl-PL" sz="1600" i="1" dirty="0" err="1">
                <a:solidFill>
                  <a:srgbClr val="1F497D"/>
                </a:solidFill>
                <a:effectLst/>
                <a:latin typeface="Open Sans" panose="020B0606030504020204" pitchFamily="34" charset="0"/>
                <a:ea typeface="Open Sans" panose="020B0606030504020204" pitchFamily="34" charset="0"/>
                <a:cs typeface="Open Sans" panose="020B0606030504020204" pitchFamily="34" charset="0"/>
              </a:rPr>
              <a:t>MKiŚ</a:t>
            </a:r>
            <a:r>
              <a:rPr lang="pl-PL" sz="1600" i="1" dirty="0">
                <a:solidFill>
                  <a:srgbClr val="1F497D"/>
                </a:solidFill>
                <a:effectLst/>
                <a:latin typeface="Open Sans" panose="020B0606030504020204" pitchFamily="34" charset="0"/>
                <a:ea typeface="Open Sans" panose="020B0606030504020204" pitchFamily="34" charset="0"/>
                <a:cs typeface="Open Sans" panose="020B0606030504020204" pitchFamily="34" charset="0"/>
              </a:rPr>
              <a:t> z dnia 22 listopada 2023 r. w sprawie udzielania pomocy publicznej w obszarze energetyki i środowiska w ramach programu „Fundusze Europejskie na Infrastrukturę, Klimat, Środowisko 2021–2027</a:t>
            </a:r>
            <a:r>
              <a:rPr lang="pl-PL" sz="1600" dirty="0">
                <a:solidFill>
                  <a:srgbClr val="1F497D"/>
                </a:solidFill>
                <a:effectLst/>
                <a:latin typeface="Open Sans" panose="020B0606030504020204" pitchFamily="34" charset="0"/>
                <a:ea typeface="Open Sans" panose="020B0606030504020204" pitchFamily="34" charset="0"/>
                <a:cs typeface="Open Sans" panose="020B0606030504020204" pitchFamily="34" charset="0"/>
              </a:rPr>
              <a:t>).</a:t>
            </a: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p>
            <a:r>
              <a:rPr lang="pl-PL" sz="1600" dirty="0">
                <a:solidFill>
                  <a:srgbClr val="1F497D"/>
                </a:solidFill>
                <a:effectLst/>
                <a:latin typeface="Open Sans" panose="020B0606030504020204" pitchFamily="34" charset="0"/>
                <a:ea typeface="Open Sans" panose="020B0606030504020204" pitchFamily="34" charset="0"/>
                <a:cs typeface="Open Sans" panose="020B0606030504020204" pitchFamily="34" charset="0"/>
              </a:rPr>
              <a:t>Przez rozpoczęcie należy rozumieć podjęcie robót budowlanych lub złożenie pierwszego prawnie wiążącego zobowiązania do zamówienia urządzeń, lub jakiegokolwiek zobowiązania, które czynić będzie realizację inwestycji nieodwracalną. Przez podjęcie robót budowlanych należy rozumieć rozpoczęcie budowy, o którym mowa </a:t>
            </a:r>
            <a:r>
              <a:rPr lang="pl-PL" sz="1600" b="1" dirty="0">
                <a:solidFill>
                  <a:srgbClr val="1F497D"/>
                </a:solidFill>
                <a:effectLst/>
                <a:latin typeface="Open Sans" panose="020B0606030504020204" pitchFamily="34" charset="0"/>
                <a:ea typeface="Open Sans" panose="020B0606030504020204" pitchFamily="34" charset="0"/>
                <a:cs typeface="Open Sans" panose="020B0606030504020204" pitchFamily="34" charset="0"/>
              </a:rPr>
              <a:t>w art. 41 ust. 1</a:t>
            </a:r>
            <a:r>
              <a:rPr lang="pl-PL" sz="1600" dirty="0">
                <a:solidFill>
                  <a:srgbClr val="1F497D"/>
                </a:solidFill>
                <a:effectLst/>
                <a:latin typeface="Open Sans" panose="020B0606030504020204" pitchFamily="34" charset="0"/>
                <a:ea typeface="Open Sans" panose="020B0606030504020204" pitchFamily="34" charset="0"/>
                <a:cs typeface="Open Sans" panose="020B0606030504020204" pitchFamily="34" charset="0"/>
              </a:rPr>
              <a:t> ustawy Prawo budowlane.</a:t>
            </a: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p>
            <a:r>
              <a:rPr lang="pl-PL" sz="1600" dirty="0">
                <a:solidFill>
                  <a:srgbClr val="1F497D"/>
                </a:solidFill>
                <a:effectLst/>
                <a:latin typeface="Open Sans" panose="020B0606030504020204" pitchFamily="34" charset="0"/>
                <a:ea typeface="Open Sans" panose="020B0606030504020204" pitchFamily="34" charset="0"/>
                <a:cs typeface="Open Sans" panose="020B0606030504020204" pitchFamily="34" charset="0"/>
              </a:rPr>
              <a:t>Koszty inwestycji poniesione przed złożeniem wniosku (a nie łamiące efektu zachęty, które to złamanie wyłącza w ogóle inwestycję z dofinansowania) nie mogą być uznane za kwalifikowane do pomocy. </a:t>
            </a:r>
            <a:endParaRPr lang="pl-PL" sz="1600" dirty="0">
              <a:effectLst/>
              <a:latin typeface="Open Sans" panose="020B0606030504020204" pitchFamily="34" charset="0"/>
              <a:ea typeface="Open Sans" panose="020B0606030504020204" pitchFamily="34" charset="0"/>
              <a:cs typeface="Open Sans" panose="020B0606030504020204" pitchFamily="34" charset="0"/>
            </a:endParaRPr>
          </a:p>
          <a:p>
            <a:pPr marL="250825" marR="0" lvl="0" indent="-250825" algn="l" defTabSz="1006475" rtl="0" eaLnBrk="0" fontAlgn="base" latinLnBrk="0" hangingPunct="0">
              <a:lnSpc>
                <a:spcPct val="114000"/>
              </a:lnSpc>
              <a:spcBef>
                <a:spcPts val="600"/>
              </a:spcBef>
              <a:spcAft>
                <a:spcPct val="0"/>
              </a:spcAft>
              <a:buClr>
                <a:srgbClr val="003399"/>
              </a:buClr>
              <a:buSzTx/>
              <a:buFontTx/>
              <a:buBlip>
                <a:blip r:embed="rId3"/>
              </a:buBlip>
              <a:tabLst/>
              <a:defRPr/>
            </a:pPr>
            <a:endParaRPr kumimoji="0" lang="pl-PL" sz="16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50825" marR="0" lvl="0" indent="-250825" algn="l" defTabSz="1006475" rtl="0" eaLnBrk="0" fontAlgn="base" latinLnBrk="0" hangingPunct="0">
              <a:lnSpc>
                <a:spcPct val="114000"/>
              </a:lnSpc>
              <a:spcBef>
                <a:spcPts val="600"/>
              </a:spcBef>
              <a:spcAft>
                <a:spcPct val="0"/>
              </a:spcAft>
              <a:buClr>
                <a:srgbClr val="003399"/>
              </a:buClr>
              <a:buSzTx/>
              <a:buFontTx/>
              <a:buBlip>
                <a:blip r:embed="rId3"/>
              </a:buBlip>
              <a:tabLst/>
              <a:defRPr/>
            </a:pPr>
            <a:endParaRPr kumimoji="0" lang="pl-PL"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1006475" rtl="0" eaLnBrk="0" fontAlgn="base" latinLnBrk="0" hangingPunct="0">
              <a:lnSpc>
                <a:spcPts val="2400"/>
              </a:lnSpc>
              <a:spcBef>
                <a:spcPts val="1100"/>
              </a:spcBef>
              <a:spcAft>
                <a:spcPct val="0"/>
              </a:spcAft>
              <a:buClr>
                <a:srgbClr val="003399"/>
              </a:buClr>
              <a:buSzTx/>
              <a:buFontTx/>
              <a:buNone/>
              <a:tabLst/>
              <a:defRPr/>
            </a:pPr>
            <a:endParaRPr kumimoji="0" lang="pl-PL" sz="1800" b="0" i="0" u="none" strike="noStrike" kern="1200" cap="none" spc="0" normalizeH="0" baseline="0" noProof="0" dirty="0">
              <a:ln>
                <a:noFill/>
              </a:ln>
              <a:solidFill>
                <a:srgbClr val="000000"/>
              </a:solidFill>
              <a:effectLst/>
              <a:uLnTx/>
              <a:uFillTx/>
              <a:latin typeface="Open Sans" pitchFamily="2" charset="0"/>
              <a:ea typeface="Open Sans" pitchFamily="2" charset="0"/>
              <a:cs typeface="Open Sans" pitchFamily="2" charset="0"/>
            </a:endParaRPr>
          </a:p>
        </p:txBody>
      </p:sp>
      <p:pic>
        <p:nvPicPr>
          <p:cNvPr id="11" name="Obraz 10">
            <a:extLst>
              <a:ext uri="{FF2B5EF4-FFF2-40B4-BE49-F238E27FC236}">
                <a16:creationId xmlns:a16="http://schemas.microsoft.com/office/drawing/2014/main" id="{CCDB4F70-417F-4119-2B80-DC85030D8D16}"/>
              </a:ext>
            </a:extLst>
          </p:cNvPr>
          <p:cNvPicPr>
            <a:picLocks noChangeAspect="1"/>
          </p:cNvPicPr>
          <p:nvPr/>
        </p:nvPicPr>
        <p:blipFill>
          <a:blip r:embed="rId6"/>
          <a:stretch>
            <a:fillRect/>
          </a:stretch>
        </p:blipFill>
        <p:spPr>
          <a:xfrm>
            <a:off x="1027113" y="6696736"/>
            <a:ext cx="6663506" cy="658425"/>
          </a:xfrm>
          <a:prstGeom prst="rect">
            <a:avLst/>
          </a:prstGeom>
        </p:spPr>
      </p:pic>
      <p:sp>
        <p:nvSpPr>
          <p:cNvPr id="5" name="Tytuł 1">
            <a:extLst>
              <a:ext uri="{FF2B5EF4-FFF2-40B4-BE49-F238E27FC236}">
                <a16:creationId xmlns:a16="http://schemas.microsoft.com/office/drawing/2014/main" id="{02ED40C8-310A-77B9-960C-808062AFAA9C}"/>
              </a:ext>
            </a:extLst>
          </p:cNvPr>
          <p:cNvSpPr>
            <a:spLocks noGrp="1"/>
          </p:cNvSpPr>
          <p:nvPr>
            <p:ph type="title"/>
          </p:nvPr>
        </p:nvSpPr>
        <p:spPr>
          <a:xfrm>
            <a:off x="1097434" y="271136"/>
            <a:ext cx="8640763" cy="1023850"/>
          </a:xfrm>
        </p:spPr>
        <p:txBody>
          <a:bodyPr/>
          <a:lstStyle/>
          <a:p>
            <a:pPr algn="ctr"/>
            <a:r>
              <a:rPr lang="pl-PL" sz="2000" dirty="0"/>
              <a:t>Nabór  8.6.2. CZĘŚĆ 2) Rozwój OZE – PRZEDSIĘWZIĘCIA BIOMETANOWE I BIOGAZOWE</a:t>
            </a:r>
          </a:p>
        </p:txBody>
      </p:sp>
    </p:spTree>
    <p:extLst>
      <p:ext uri="{BB962C8B-B14F-4D97-AF65-F5344CB8AC3E}">
        <p14:creationId xmlns:p14="http://schemas.microsoft.com/office/powerpoint/2010/main" val="1068394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numeru slajdu 3">
            <a:extLst>
              <a:ext uri="{FF2B5EF4-FFF2-40B4-BE49-F238E27FC236}">
                <a16:creationId xmlns:a16="http://schemas.microsoft.com/office/drawing/2014/main" id="{9A820811-8B46-69C9-08D7-85546BB82889}"/>
              </a:ext>
            </a:extLst>
          </p:cNvPr>
          <p:cNvSpPr>
            <a:spLocks noGrp="1"/>
          </p:cNvSpPr>
          <p:nvPr>
            <p:ph type="sldNum" sz="quarter" idx="10"/>
          </p:nvPr>
        </p:nvSpPr>
        <p:spPr/>
        <p:txBody>
          <a:bodyPr/>
          <a:lstStyle/>
          <a:p>
            <a:pPr>
              <a:defRPr/>
            </a:pPr>
            <a:fld id="{88E6BE7B-80CB-4926-B646-E23E8BCBFE23}" type="slidenum">
              <a:rPr lang="pl-PL" altLang="pl-PL" smtClean="0"/>
              <a:pPr>
                <a:defRPr/>
              </a:pPr>
              <a:t>9</a:t>
            </a:fld>
            <a:endParaRPr lang="pl-PL" altLang="pl-PL"/>
          </a:p>
        </p:txBody>
      </p:sp>
      <p:sp>
        <p:nvSpPr>
          <p:cNvPr id="8" name="Symbol zastępczy zawartości 2">
            <a:extLst>
              <a:ext uri="{FF2B5EF4-FFF2-40B4-BE49-F238E27FC236}">
                <a16:creationId xmlns:a16="http://schemas.microsoft.com/office/drawing/2014/main" id="{970E4790-62A2-0B94-09D1-E50B68D96803}"/>
              </a:ext>
            </a:extLst>
          </p:cNvPr>
          <p:cNvSpPr>
            <a:spLocks noGrp="1"/>
          </p:cNvSpPr>
          <p:nvPr>
            <p:ph sz="half" idx="1"/>
          </p:nvPr>
        </p:nvSpPr>
        <p:spPr>
          <a:xfrm>
            <a:off x="1027113" y="1187549"/>
            <a:ext cx="1798513" cy="5472608"/>
          </a:xfrm>
          <a:solidFill>
            <a:schemeClr val="accent1">
              <a:alpha val="55000"/>
            </a:schemeClr>
          </a:solidFill>
        </p:spPr>
        <p:txBody>
          <a:bodyPr/>
          <a:lstStyle/>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endParaRPr lang="pl-PL" sz="1600" b="1" dirty="0"/>
          </a:p>
          <a:p>
            <a:pPr marL="0" indent="0" algn="ctr">
              <a:buNone/>
            </a:pPr>
            <a:r>
              <a:rPr lang="pl-PL" sz="1600" b="1" dirty="0"/>
              <a:t>Zasady finansowania projektu</a:t>
            </a:r>
          </a:p>
        </p:txBody>
      </p:sp>
      <p:sp>
        <p:nvSpPr>
          <p:cNvPr id="9" name="Symbol zastępczy zawartości 3">
            <a:extLst>
              <a:ext uri="{FF2B5EF4-FFF2-40B4-BE49-F238E27FC236}">
                <a16:creationId xmlns:a16="http://schemas.microsoft.com/office/drawing/2014/main" id="{FBC33B7A-0628-33DA-D912-ABBC29165255}"/>
              </a:ext>
            </a:extLst>
          </p:cNvPr>
          <p:cNvSpPr txBox="1">
            <a:spLocks/>
          </p:cNvSpPr>
          <p:nvPr/>
        </p:nvSpPr>
        <p:spPr>
          <a:xfrm>
            <a:off x="2897634" y="1187549"/>
            <a:ext cx="6921054" cy="5472608"/>
          </a:xfrm>
          <a:prstGeom prst="rect">
            <a:avLst/>
          </a:prstGeom>
          <a:solidFill>
            <a:schemeClr val="accent1">
              <a:lumMod val="40000"/>
              <a:lumOff val="60000"/>
              <a:alpha val="25000"/>
            </a:schemeClr>
          </a:solidFill>
        </p:spPr>
        <p:txBody>
          <a:bodyPr/>
          <a:lstStyle>
            <a:lvl1pPr marL="250825" indent="-250825" algn="l" defTabSz="1006475" rtl="0" eaLnBrk="0" fontAlgn="base" hangingPunct="0">
              <a:lnSpc>
                <a:spcPts val="2400"/>
              </a:lnSpc>
              <a:spcBef>
                <a:spcPts val="1100"/>
              </a:spcBef>
              <a:spcAft>
                <a:spcPct val="0"/>
              </a:spcAft>
              <a:buClr>
                <a:schemeClr val="accent1"/>
              </a:buClr>
              <a:buBlip>
                <a:blip r:embed="rId3"/>
              </a:buBlip>
              <a:defRPr kern="1200">
                <a:solidFill>
                  <a:schemeClr val="tx1"/>
                </a:solidFill>
                <a:latin typeface="Open Sans" pitchFamily="2" charset="0"/>
                <a:ea typeface="Open Sans" pitchFamily="2" charset="0"/>
                <a:cs typeface="Open Sans" pitchFamily="2" charset="0"/>
              </a:defRPr>
            </a:lvl1pPr>
            <a:lvl2pPr marL="755650" indent="-250825" algn="l" defTabSz="1006475" rtl="0" eaLnBrk="0" fontAlgn="base" hangingPunct="0">
              <a:lnSpc>
                <a:spcPts val="2400"/>
              </a:lnSpc>
              <a:spcBef>
                <a:spcPts val="550"/>
              </a:spcBef>
              <a:spcAft>
                <a:spcPct val="0"/>
              </a:spcAft>
              <a:buBlip>
                <a:blip r:embed="rId4"/>
              </a:buBlip>
              <a:defRPr kern="1200">
                <a:solidFill>
                  <a:schemeClr val="tx1"/>
                </a:solidFill>
                <a:latin typeface="Open Sans" pitchFamily="2" charset="0"/>
                <a:ea typeface="Open Sans" pitchFamily="2" charset="0"/>
                <a:cs typeface="Open Sans" pitchFamily="2" charset="0"/>
              </a:defRPr>
            </a:lvl2pPr>
            <a:lvl3pPr marL="1258888" indent="-250825" algn="l" defTabSz="1006475" rtl="0" eaLnBrk="0" fontAlgn="base" hangingPunct="0">
              <a:lnSpc>
                <a:spcPts val="2400"/>
              </a:lnSpc>
              <a:spcBef>
                <a:spcPts val="550"/>
              </a:spcBef>
              <a:spcAft>
                <a:spcPct val="0"/>
              </a:spcAft>
              <a:buBlip>
                <a:blip r:embed="rId5"/>
              </a:buBlip>
              <a:defRPr kern="1200">
                <a:solidFill>
                  <a:schemeClr val="tx1"/>
                </a:solidFill>
                <a:latin typeface="Open Sans" pitchFamily="2" charset="0"/>
                <a:ea typeface="Open Sans" pitchFamily="2" charset="0"/>
                <a:cs typeface="Open Sans" pitchFamily="2" charset="0"/>
              </a:defRPr>
            </a:lvl3pPr>
            <a:lvl4pPr marL="1763713"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4pPr>
            <a:lvl5pPr marL="2266950" indent="-250825" algn="l" defTabSz="1006475" rtl="0" eaLnBrk="0" fontAlgn="base" hangingPunct="0">
              <a:lnSpc>
                <a:spcPts val="2400"/>
              </a:lnSpc>
              <a:spcBef>
                <a:spcPts val="550"/>
              </a:spcBef>
              <a:spcAft>
                <a:spcPct val="0"/>
              </a:spcAft>
              <a:buFont typeface="Arial" panose="020B0604020202020204" pitchFamily="34" charset="0"/>
              <a:buChar char="•"/>
              <a:defRPr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lgn="ctr">
              <a:lnSpc>
                <a:spcPct val="114000"/>
              </a:lnSpc>
              <a:spcBef>
                <a:spcPts val="600"/>
              </a:spcBef>
              <a:buNone/>
            </a:pPr>
            <a:r>
              <a:rPr lang="pl-PL" b="1" dirty="0"/>
              <a:t>Koszty kwalifikowane</a:t>
            </a:r>
          </a:p>
          <a:p>
            <a:pPr marL="0" indent="0" algn="ctr">
              <a:lnSpc>
                <a:spcPct val="114000"/>
              </a:lnSpc>
              <a:spcBef>
                <a:spcPts val="600"/>
              </a:spcBef>
              <a:buNone/>
            </a:pPr>
            <a:endParaRPr lang="pl-PL" sz="1400" b="1" dirty="0"/>
          </a:p>
          <a:p>
            <a:pPr lvl="0" algn="just">
              <a:lnSpc>
                <a:spcPct val="107000"/>
              </a:lnSpc>
              <a:spcBef>
                <a:spcPts val="0"/>
              </a:spcBef>
              <a:spcAft>
                <a:spcPts val="0"/>
              </a:spcAft>
              <a:buFont typeface="Wingdings" panose="05000000000000000000" pitchFamily="2" charset="2"/>
              <a:buChar char="§"/>
            </a:pPr>
            <a:r>
              <a:rPr lang="pl-PL" sz="1400" dirty="0">
                <a:latin typeface="Open Sans" panose="020B0606030504020204" pitchFamily="34" charset="0"/>
                <a:ea typeface="Open Sans" panose="020B0606030504020204" pitchFamily="34" charset="0"/>
                <a:cs typeface="Open Sans" panose="020B0606030504020204" pitchFamily="34" charset="0"/>
              </a:rPr>
              <a:t>Okres kwalifikowalności: </a:t>
            </a:r>
            <a:r>
              <a:rPr lang="pl-PL" sz="1400" b="1" dirty="0">
                <a:latin typeface="Open Sans" panose="020B0606030504020204" pitchFamily="34" charset="0"/>
                <a:ea typeface="Open Sans" panose="020B0606030504020204" pitchFamily="34" charset="0"/>
                <a:cs typeface="Open Sans" panose="020B0606030504020204" pitchFamily="34" charset="0"/>
              </a:rPr>
              <a:t>01.01.2021 r. do 31.12.2029 r</a:t>
            </a:r>
            <a:endParaRPr lang="pl-PL" sz="1400" dirty="0">
              <a:latin typeface="Open Sans" panose="020B0606030504020204" pitchFamily="34" charset="0"/>
              <a:ea typeface="Open Sans" panose="020B0606030504020204" pitchFamily="34" charset="0"/>
              <a:cs typeface="Open Sans" panose="020B0606030504020204" pitchFamily="34" charset="0"/>
            </a:endParaRPr>
          </a:p>
          <a:p>
            <a:pPr lvl="0" algn="just">
              <a:lnSpc>
                <a:spcPct val="107000"/>
              </a:lnSpc>
              <a:spcBef>
                <a:spcPts val="0"/>
              </a:spcBef>
              <a:spcAft>
                <a:spcPts val="0"/>
              </a:spcAft>
              <a:buFont typeface="Wingdings" panose="05000000000000000000" pitchFamily="2" charset="2"/>
              <a:buChar char="§"/>
            </a:pPr>
            <a:r>
              <a:rPr lang="pl-PL" sz="1400" b="1" dirty="0">
                <a:latin typeface="Open Sans" panose="020B0606030504020204" pitchFamily="34" charset="0"/>
                <a:ea typeface="Open Sans" panose="020B0606030504020204" pitchFamily="34" charset="0"/>
                <a:cs typeface="Open Sans" panose="020B0606030504020204" pitchFamily="34" charset="0"/>
              </a:rPr>
              <a:t>„Wytycznymi w zakresie kosztów kwalifikowanych", </a:t>
            </a:r>
            <a:r>
              <a:rPr lang="pl-PL" sz="1400" dirty="0">
                <a:latin typeface="Open Sans" panose="020B0606030504020204" pitchFamily="34" charset="0"/>
                <a:ea typeface="Open Sans" panose="020B0606030504020204" pitchFamily="34" charset="0"/>
                <a:cs typeface="Open Sans" panose="020B0606030504020204" pitchFamily="34" charset="0"/>
              </a:rPr>
              <a:t>z zastrzeżeniem, że:</a:t>
            </a:r>
          </a:p>
          <a:p>
            <a:pPr marL="742950" lvl="1" indent="-285750" algn="just">
              <a:lnSpc>
                <a:spcPct val="107000"/>
              </a:lnSpc>
              <a:spcBef>
                <a:spcPts val="0"/>
              </a:spcBef>
              <a:spcAft>
                <a:spcPts val="0"/>
              </a:spcAft>
              <a:buFont typeface="+mj-lt"/>
              <a:buAutoNum type="alphaLcParenR"/>
            </a:pPr>
            <a:r>
              <a:rPr lang="pl-PL" sz="1400" dirty="0">
                <a:latin typeface="Open Sans" panose="020B0606030504020204" pitchFamily="34" charset="0"/>
                <a:ea typeface="Open Sans" panose="020B0606030504020204" pitchFamily="34" charset="0"/>
                <a:cs typeface="Open Sans" panose="020B0606030504020204" pitchFamily="34" charset="0"/>
              </a:rPr>
              <a:t>koszty związane z przygotowaniem przedsięwzięcia kwalifikuje się do wysokości nieprzekraczającej 10% sumy kosztów kwalifikowanych przedsięwzięcia,</a:t>
            </a:r>
          </a:p>
          <a:p>
            <a:pPr marL="742950" lvl="1" indent="-285750" algn="just">
              <a:lnSpc>
                <a:spcPct val="107000"/>
              </a:lnSpc>
              <a:spcBef>
                <a:spcPts val="0"/>
              </a:spcBef>
              <a:spcAft>
                <a:spcPts val="0"/>
              </a:spcAft>
              <a:buFont typeface="+mj-lt"/>
              <a:buAutoNum type="alphaLcParenR"/>
            </a:pPr>
            <a:r>
              <a:rPr lang="pl-PL" sz="1400" dirty="0">
                <a:latin typeface="Open Sans" panose="020B0606030504020204" pitchFamily="34" charset="0"/>
                <a:ea typeface="Open Sans" panose="020B0606030504020204" pitchFamily="34" charset="0"/>
                <a:cs typeface="Open Sans" panose="020B0606030504020204" pitchFamily="34" charset="0"/>
              </a:rPr>
              <a:t>koszty związane z zarządzaniem przedsięwzięciem kwalifikuje się do wysokości nieprzekraczającej 10% kosztów kwalifikowanych przedsięwzięcia,</a:t>
            </a:r>
          </a:p>
          <a:p>
            <a:pPr marL="742950" lvl="1" indent="-285750" algn="just">
              <a:lnSpc>
                <a:spcPct val="107000"/>
              </a:lnSpc>
              <a:spcBef>
                <a:spcPts val="0"/>
              </a:spcBef>
              <a:spcAft>
                <a:spcPts val="0"/>
              </a:spcAft>
              <a:buFont typeface="+mj-lt"/>
              <a:buAutoNum type="alphaLcParenR"/>
            </a:pPr>
            <a:r>
              <a:rPr lang="pl-PL" sz="1400" dirty="0">
                <a:latin typeface="Open Sans" panose="020B0606030504020204" pitchFamily="34" charset="0"/>
                <a:ea typeface="Open Sans" panose="020B0606030504020204" pitchFamily="34" charset="0"/>
                <a:cs typeface="Open Sans" panose="020B0606030504020204" pitchFamily="34" charset="0"/>
              </a:rPr>
              <a:t>koszty nabycia nieruchomości kwalifikuje się do wysokości nieprzekraczającej 10% kosztów kwalifikowanych przedsięwzięcia,</a:t>
            </a:r>
          </a:p>
          <a:p>
            <a:pPr marL="742950" lvl="1" indent="-285750" algn="just">
              <a:lnSpc>
                <a:spcPct val="107000"/>
              </a:lnSpc>
              <a:spcBef>
                <a:spcPts val="0"/>
              </a:spcBef>
              <a:spcAft>
                <a:spcPts val="0"/>
              </a:spcAft>
              <a:buFont typeface="+mj-lt"/>
              <a:buAutoNum type="alphaLcParenR"/>
            </a:pPr>
            <a:r>
              <a:rPr lang="pl-PL" sz="1400" dirty="0">
                <a:latin typeface="Open Sans" panose="020B0606030504020204" pitchFamily="34" charset="0"/>
                <a:ea typeface="Open Sans" panose="020B0606030504020204" pitchFamily="34" charset="0"/>
                <a:cs typeface="Open Sans" panose="020B0606030504020204" pitchFamily="34" charset="0"/>
              </a:rPr>
              <a:t>dopuszcza się ponoszenie kosztów związanych z działaniami edukacyjnymi w zakresie podnoszenia świadomości ekologicznej społeczeństwa oraz/albo na współpracę, w tym wymianę wiedzy i doświadczeń oraz konsultacje, z partnerami z innych Państw Członkowskich. Działania te są nieobligatoryjne, ale w przypadku ich wystąpienia w ramach przedsięwzięcia inwestycyjnego zgłoszonego we wniosku o dofinansowanie, są kwalifikowane do wysokości nieprzekraczającej 5% sumy kosztów kwalifikowanych przedsięwzięcia,</a:t>
            </a:r>
          </a:p>
          <a:p>
            <a:pPr marL="742950" lvl="1" indent="-285750" algn="just">
              <a:lnSpc>
                <a:spcPct val="107000"/>
              </a:lnSpc>
              <a:spcBef>
                <a:spcPts val="0"/>
              </a:spcBef>
              <a:spcAft>
                <a:spcPts val="0"/>
              </a:spcAft>
              <a:buFont typeface="+mj-lt"/>
              <a:buAutoNum type="alphaLcParenR"/>
            </a:pPr>
            <a:r>
              <a:rPr lang="pl-PL" sz="1400" dirty="0">
                <a:latin typeface="Open Sans" panose="020B0606030504020204" pitchFamily="34" charset="0"/>
                <a:ea typeface="Open Sans" panose="020B0606030504020204" pitchFamily="34" charset="0"/>
                <a:cs typeface="Open Sans" panose="020B0606030504020204" pitchFamily="34" charset="0"/>
              </a:rPr>
              <a:t>koszty związane z wartościami niematerialnymi i prawnymi kwalifikuje się do wysokości nieprzekraczającej 20% kosztów kwalifikowanych przedsięwzięcia;</a:t>
            </a:r>
          </a:p>
          <a:p>
            <a:pPr marL="0" indent="0">
              <a:lnSpc>
                <a:spcPct val="114000"/>
              </a:lnSpc>
              <a:spcBef>
                <a:spcPts val="600"/>
              </a:spcBef>
              <a:buNone/>
            </a:pPr>
            <a:endParaRPr lang="pl-PL" sz="1550" b="1" dirty="0"/>
          </a:p>
          <a:p>
            <a:pPr marL="0" indent="0">
              <a:lnSpc>
                <a:spcPct val="114000"/>
              </a:lnSpc>
              <a:spcBef>
                <a:spcPts val="600"/>
              </a:spcBef>
              <a:buNone/>
            </a:pPr>
            <a:endParaRPr lang="pl-PL" dirty="0"/>
          </a:p>
        </p:txBody>
      </p:sp>
      <p:pic>
        <p:nvPicPr>
          <p:cNvPr id="11" name="Obraz 10">
            <a:extLst>
              <a:ext uri="{FF2B5EF4-FFF2-40B4-BE49-F238E27FC236}">
                <a16:creationId xmlns:a16="http://schemas.microsoft.com/office/drawing/2014/main" id="{8B133112-6CFC-8F61-2993-E65912963D16}"/>
              </a:ext>
            </a:extLst>
          </p:cNvPr>
          <p:cNvPicPr>
            <a:picLocks noChangeAspect="1"/>
          </p:cNvPicPr>
          <p:nvPr/>
        </p:nvPicPr>
        <p:blipFill>
          <a:blip r:embed="rId6"/>
          <a:stretch>
            <a:fillRect/>
          </a:stretch>
        </p:blipFill>
        <p:spPr>
          <a:xfrm>
            <a:off x="1027113" y="6696736"/>
            <a:ext cx="6663506" cy="658425"/>
          </a:xfrm>
          <a:prstGeom prst="rect">
            <a:avLst/>
          </a:prstGeom>
        </p:spPr>
      </p:pic>
      <p:sp>
        <p:nvSpPr>
          <p:cNvPr id="2" name="Tytuł 1">
            <a:extLst>
              <a:ext uri="{FF2B5EF4-FFF2-40B4-BE49-F238E27FC236}">
                <a16:creationId xmlns:a16="http://schemas.microsoft.com/office/drawing/2014/main" id="{CE3A1A50-C935-14D8-9E6D-C9EFCA8759D1}"/>
              </a:ext>
            </a:extLst>
          </p:cNvPr>
          <p:cNvSpPr>
            <a:spLocks noGrp="1"/>
          </p:cNvSpPr>
          <p:nvPr>
            <p:ph type="title"/>
          </p:nvPr>
        </p:nvSpPr>
        <p:spPr>
          <a:xfrm>
            <a:off x="1097434" y="271136"/>
            <a:ext cx="8640763" cy="1023850"/>
          </a:xfrm>
        </p:spPr>
        <p:txBody>
          <a:bodyPr/>
          <a:lstStyle/>
          <a:p>
            <a:pPr algn="ctr"/>
            <a:r>
              <a:rPr lang="pl-PL" sz="2000" dirty="0"/>
              <a:t>Nabór  8.6.2. CZĘŚĆ 2) Rozwój OZE – PRZEDSIĘWZIĘCIA BIOMETANOWE I BIOGAZOWE</a:t>
            </a:r>
          </a:p>
        </p:txBody>
      </p:sp>
    </p:spTree>
    <p:extLst>
      <p:ext uri="{BB962C8B-B14F-4D97-AF65-F5344CB8AC3E}">
        <p14:creationId xmlns:p14="http://schemas.microsoft.com/office/powerpoint/2010/main" val="3186176823"/>
      </p:ext>
    </p:extLst>
  </p:cSld>
  <p:clrMapOvr>
    <a:masterClrMapping/>
  </p:clrMapOvr>
</p:sld>
</file>

<file path=ppt/theme/theme1.xml><?xml version="1.0" encoding="utf-8"?>
<a:theme xmlns:a="http://schemas.openxmlformats.org/drawingml/2006/main" name="Motyw pakietu Office">
  <a:themeElements>
    <a:clrScheme name="Niestandardowy 8">
      <a:dk1>
        <a:srgbClr val="000000"/>
      </a:dk1>
      <a:lt1>
        <a:srgbClr val="FFFFFF"/>
      </a:lt1>
      <a:dk2>
        <a:srgbClr val="002073"/>
      </a:dk2>
      <a:lt2>
        <a:srgbClr val="FFFFFF"/>
      </a:lt2>
      <a:accent1>
        <a:srgbClr val="003399"/>
      </a:accent1>
      <a:accent2>
        <a:srgbClr val="A6D3FF"/>
      </a:accent2>
      <a:accent3>
        <a:srgbClr val="FFD618"/>
      </a:accent3>
      <a:accent4>
        <a:srgbClr val="0051B0"/>
      </a:accent4>
      <a:accent5>
        <a:srgbClr val="6BB1E2"/>
      </a:accent5>
      <a:accent6>
        <a:srgbClr val="FFE60B"/>
      </a:accent6>
      <a:hlink>
        <a:srgbClr val="0563C1"/>
      </a:hlink>
      <a:folHlink>
        <a:srgbClr val="954F72"/>
      </a:folHlink>
    </a:clrScheme>
    <a:fontScheme name="Motyw pakietu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yw pakietu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cja1" id="{436F5452-C95B-4D43-A1C6-1CA5BE69C951}" vid="{ABE25C27-1E66-47F3-AA86-B88226738C33}"/>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Prezentacja z numerem strony</Template>
  <TotalTime>0</TotalTime>
  <Words>2209</Words>
  <Application>Microsoft Office PowerPoint</Application>
  <PresentationFormat>Niestandardowy</PresentationFormat>
  <Paragraphs>330</Paragraphs>
  <Slides>23</Slides>
  <Notes>23</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23</vt:i4>
      </vt:variant>
    </vt:vector>
  </HeadingPairs>
  <TitlesOfParts>
    <vt:vector size="28" baseType="lpstr">
      <vt:lpstr>Arial</vt:lpstr>
      <vt:lpstr>Calibri</vt:lpstr>
      <vt:lpstr>Open Sans</vt:lpstr>
      <vt:lpstr>Wingdings</vt:lpstr>
      <vt:lpstr>Motyw pakietu Office</vt:lpstr>
      <vt:lpstr>Slajd tytułowy</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Ocena</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Nabór  8.6.2. CZĘŚĆ 2) Rozwój OZE – PRZEDSIĘWZIĘCIA  BIOMETANOWE I BIOGAZOWE</vt:lpstr>
      <vt:lpstr>Dziękujemy za uwagę.</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Wzór prezentacji FEnIKS</dc:title>
  <dc:creator/>
  <cp:lastModifiedBy/>
  <cp:revision>1</cp:revision>
  <dcterms:created xsi:type="dcterms:W3CDTF">2023-09-15T11:09:44Z</dcterms:created>
  <dcterms:modified xsi:type="dcterms:W3CDTF">2024-11-05T11:28:46Z</dcterms:modified>
</cp:coreProperties>
</file>