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68" r:id="rId3"/>
    <p:sldId id="269" r:id="rId4"/>
    <p:sldId id="270" r:id="rId5"/>
    <p:sldId id="267" r:id="rId6"/>
    <p:sldId id="265" r:id="rId7"/>
    <p:sldId id="271" r:id="rId8"/>
    <p:sldId id="272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26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53" d="100"/>
          <a:sy n="53" d="100"/>
        </p:scale>
        <p:origin x="1358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B487347-A51A-4AD6-AFC0-C6BB5A1F2C94}" type="datetimeFigureOut">
              <a:rPr lang="pl-PL" smtClean="0"/>
              <a:t>2022-10-25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9E72236A-3E1B-46C6-8EE7-9C440F3E5B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7951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7347-A51A-4AD6-AFC0-C6BB5A1F2C94}" type="datetimeFigureOut">
              <a:rPr lang="pl-PL" smtClean="0"/>
              <a:t>2022-10-25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236A-3E1B-46C6-8EE7-9C440F3E5B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035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7347-A51A-4AD6-AFC0-C6BB5A1F2C94}" type="datetimeFigureOut">
              <a:rPr lang="pl-PL" smtClean="0"/>
              <a:t>2022-10-25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236A-3E1B-46C6-8EE7-9C440F3E5B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0965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7347-A51A-4AD6-AFC0-C6BB5A1F2C94}" type="datetimeFigureOut">
              <a:rPr lang="pl-PL" smtClean="0"/>
              <a:t>2022-10-25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236A-3E1B-46C6-8EE7-9C440F3E5B59}" type="slidenum">
              <a:rPr lang="pl-PL" smtClean="0"/>
              <a:t>‹#›</a:t>
            </a:fld>
            <a:endParaRPr lang="pl-PL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7375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7347-A51A-4AD6-AFC0-C6BB5A1F2C94}" type="datetimeFigureOut">
              <a:rPr lang="pl-PL" smtClean="0"/>
              <a:t>2022-10-25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236A-3E1B-46C6-8EE7-9C440F3E5B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970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7347-A51A-4AD6-AFC0-C6BB5A1F2C94}" type="datetimeFigureOut">
              <a:rPr lang="pl-PL" smtClean="0"/>
              <a:t>2022-10-25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236A-3E1B-46C6-8EE7-9C440F3E5B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3165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7347-A51A-4AD6-AFC0-C6BB5A1F2C94}" type="datetimeFigureOut">
              <a:rPr lang="pl-PL" smtClean="0"/>
              <a:t>2022-10-25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236A-3E1B-46C6-8EE7-9C440F3E5B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7059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7347-A51A-4AD6-AFC0-C6BB5A1F2C94}" type="datetimeFigureOut">
              <a:rPr lang="pl-PL" smtClean="0"/>
              <a:t>2022-10-25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236A-3E1B-46C6-8EE7-9C440F3E5B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6048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7347-A51A-4AD6-AFC0-C6BB5A1F2C94}" type="datetimeFigureOut">
              <a:rPr lang="pl-PL" smtClean="0"/>
              <a:t>2022-10-25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236A-3E1B-46C6-8EE7-9C440F3E5B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8407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7347-A51A-4AD6-AFC0-C6BB5A1F2C94}" type="datetimeFigureOut">
              <a:rPr lang="pl-PL" smtClean="0"/>
              <a:t>2022-10-25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236A-3E1B-46C6-8EE7-9C440F3E5B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1197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7347-A51A-4AD6-AFC0-C6BB5A1F2C94}" type="datetimeFigureOut">
              <a:rPr lang="pl-PL" smtClean="0"/>
              <a:t>2022-10-25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236A-3E1B-46C6-8EE7-9C440F3E5B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6007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7347-A51A-4AD6-AFC0-C6BB5A1F2C94}" type="datetimeFigureOut">
              <a:rPr lang="pl-PL" smtClean="0"/>
              <a:t>2022-10-25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236A-3E1B-46C6-8EE7-9C440F3E5B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2511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7347-A51A-4AD6-AFC0-C6BB5A1F2C94}" type="datetimeFigureOut">
              <a:rPr lang="pl-PL" smtClean="0"/>
              <a:t>2022-10-25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236A-3E1B-46C6-8EE7-9C440F3E5B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4293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7347-A51A-4AD6-AFC0-C6BB5A1F2C94}" type="datetimeFigureOut">
              <a:rPr lang="pl-PL" smtClean="0"/>
              <a:t>2022-10-25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236A-3E1B-46C6-8EE7-9C440F3E5B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2553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7347-A51A-4AD6-AFC0-C6BB5A1F2C94}" type="datetimeFigureOut">
              <a:rPr lang="pl-PL" smtClean="0"/>
              <a:t>2022-10-25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236A-3E1B-46C6-8EE7-9C440F3E5B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0615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7347-A51A-4AD6-AFC0-C6BB5A1F2C94}" type="datetimeFigureOut">
              <a:rPr lang="pl-PL" smtClean="0"/>
              <a:t>2022-10-25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236A-3E1B-46C6-8EE7-9C440F3E5B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697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7347-A51A-4AD6-AFC0-C6BB5A1F2C94}" type="datetimeFigureOut">
              <a:rPr lang="pl-PL" smtClean="0"/>
              <a:t>2022-10-25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236A-3E1B-46C6-8EE7-9C440F3E5B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0672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87347-A51A-4AD6-AFC0-C6BB5A1F2C94}" type="datetimeFigureOut">
              <a:rPr lang="pl-PL" smtClean="0"/>
              <a:t>2022-10-25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2236A-3E1B-46C6-8EE7-9C440F3E5B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90014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Działalność </a:t>
            </a:r>
            <a:br>
              <a:rPr lang="pl-PL" dirty="0" smtClean="0"/>
            </a:br>
            <a:r>
              <a:rPr lang="pl-PL" dirty="0" smtClean="0"/>
              <a:t>Rad </a:t>
            </a:r>
            <a:r>
              <a:rPr lang="pl-PL" dirty="0" smtClean="0"/>
              <a:t>Organizacji Pacjentów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76424" y="4309240"/>
            <a:ext cx="8791575" cy="948559"/>
          </a:xfrm>
        </p:spPr>
        <p:txBody>
          <a:bodyPr>
            <a:normAutofit lnSpcReduction="10000"/>
          </a:bodyPr>
          <a:lstStyle/>
          <a:p>
            <a:pPr algn="r"/>
            <a:r>
              <a:rPr lang="pl-PL" dirty="0" smtClean="0"/>
              <a:t>Magdalena Kołodziej</a:t>
            </a:r>
          </a:p>
          <a:p>
            <a:pPr algn="r"/>
            <a:r>
              <a:rPr lang="pl-PL" dirty="0" smtClean="0"/>
              <a:t>Marzanna Bieńkowska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5476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93" y="488854"/>
            <a:ext cx="4280952" cy="614842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792" y="493985"/>
            <a:ext cx="4264562" cy="614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82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7551540"/>
              </p:ext>
            </p:extLst>
          </p:nvPr>
        </p:nvGraphicFramePr>
        <p:xfrm>
          <a:off x="1251283" y="945933"/>
          <a:ext cx="9986212" cy="5077995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4993106"/>
                <a:gridCol w="4993106"/>
              </a:tblGrid>
              <a:tr h="631551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/>
                        <a:t>ROP MZ</a:t>
                      </a:r>
                      <a:endParaRPr lang="pl-PL" sz="2400" dirty="0"/>
                    </a:p>
                  </a:txBody>
                  <a:tcPr>
                    <a:solidFill>
                      <a:srgbClr val="0926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/>
                        <a:t>ROP RPP</a:t>
                      </a:r>
                      <a:endParaRPr lang="pl-PL" sz="2400" dirty="0"/>
                    </a:p>
                  </a:txBody>
                  <a:tcPr>
                    <a:solidFill>
                      <a:srgbClr val="09264F"/>
                    </a:solidFill>
                  </a:tcPr>
                </a:tc>
              </a:tr>
              <a:tr h="6315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organ pomocniczo-doradczy ministra właściwego do spraw zdrowia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organ opiniodawczo-doradczy Rzecznika Praw Pacjenta</a:t>
                      </a:r>
                      <a:endParaRPr lang="pl-PL" dirty="0"/>
                    </a:p>
                  </a:txBody>
                  <a:tcPr/>
                </a:tc>
              </a:tr>
              <a:tr h="631551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15</a:t>
                      </a:r>
                      <a:r>
                        <a:rPr lang="pl-PL" baseline="0" dirty="0" smtClean="0"/>
                        <a:t> członków </a:t>
                      </a:r>
                      <a:br>
                        <a:rPr lang="pl-PL" baseline="0" dirty="0" smtClean="0"/>
                      </a:br>
                      <a:r>
                        <a:rPr lang="pl-PL" baseline="0" dirty="0" smtClean="0"/>
                        <a:t>(wybranych w konkursie)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118 członków </a:t>
                      </a:r>
                      <a:br>
                        <a:rPr lang="pl-PL" dirty="0" smtClean="0"/>
                      </a:br>
                      <a:r>
                        <a:rPr lang="pl-PL" dirty="0" smtClean="0"/>
                        <a:t>(na wniosek organizacji)</a:t>
                      </a:r>
                      <a:endParaRPr lang="pl-PL" dirty="0"/>
                    </a:p>
                  </a:txBody>
                  <a:tcPr/>
                </a:tc>
              </a:tr>
              <a:tr h="631551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kadencja 5-letnia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mtClean="0"/>
                        <a:t>czas</a:t>
                      </a:r>
                      <a:r>
                        <a:rPr lang="pl-PL" baseline="0" smtClean="0"/>
                        <a:t> nieokreślony </a:t>
                      </a:r>
                      <a:endParaRPr lang="pl-PL"/>
                    </a:p>
                  </a:txBody>
                  <a:tcPr/>
                </a:tc>
              </a:tr>
              <a:tr h="631551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Przewodniczący i Wiceprzewodniczący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brak </a:t>
                      </a:r>
                      <a:r>
                        <a:rPr lang="pl-PL" dirty="0" smtClean="0"/>
                        <a:t>prezydium</a:t>
                      </a:r>
                      <a:endParaRPr lang="pl-PL" dirty="0"/>
                    </a:p>
                  </a:txBody>
                  <a:tcPr/>
                </a:tc>
              </a:tr>
              <a:tr h="631551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zadania </a:t>
                      </a:r>
                      <a:r>
                        <a:rPr lang="pl-PL" dirty="0" smtClean="0"/>
                        <a:t>realizowane na posiedzeniach Rady (protokoły publikowane)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zadania </a:t>
                      </a:r>
                      <a:r>
                        <a:rPr lang="pl-PL" dirty="0" smtClean="0"/>
                        <a:t>realizowane przede wszystkim w ramach </a:t>
                      </a:r>
                      <a:r>
                        <a:rPr lang="pl-PL" dirty="0" smtClean="0"/>
                        <a:t>zespołów </a:t>
                      </a:r>
                      <a:r>
                        <a:rPr lang="pl-PL" dirty="0" smtClean="0"/>
                        <a:t>tematycznych</a:t>
                      </a:r>
                      <a:endParaRPr lang="pl-PL" dirty="0"/>
                    </a:p>
                  </a:txBody>
                  <a:tcPr/>
                </a:tc>
              </a:tr>
              <a:tr h="631551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posiedzenia raz na kwartał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posiedzenia co najmniej 2 razy w roku</a:t>
                      </a:r>
                      <a:endParaRPr lang="pl-PL" dirty="0"/>
                    </a:p>
                  </a:txBody>
                  <a:tcPr/>
                </a:tc>
              </a:tr>
              <a:tr h="631551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głosowanie przez większość (kworum)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głosowanie przez większość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3629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916164"/>
              </p:ext>
            </p:extLst>
          </p:nvPr>
        </p:nvGraphicFramePr>
        <p:xfrm>
          <a:off x="625641" y="344354"/>
          <a:ext cx="11189370" cy="6322956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5594685"/>
                <a:gridCol w="5594685"/>
              </a:tblGrid>
              <a:tr h="616398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/>
                        <a:t>ROP MZ zadania</a:t>
                      </a:r>
                      <a:endParaRPr lang="pl-PL" sz="2400" dirty="0"/>
                    </a:p>
                  </a:txBody>
                  <a:tcPr>
                    <a:solidFill>
                      <a:srgbClr val="09264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/>
                        <a:t>ROP RPP zadania</a:t>
                      </a:r>
                      <a:endParaRPr lang="pl-PL" sz="2400" dirty="0"/>
                    </a:p>
                  </a:txBody>
                  <a:tcPr>
                    <a:solidFill>
                      <a:srgbClr val="09264F"/>
                    </a:solidFill>
                  </a:tcPr>
                </a:tc>
              </a:tr>
              <a:tr h="616398">
                <a:tc>
                  <a:txBody>
                    <a:bodyPr/>
                    <a:lstStyle/>
                    <a:p>
                      <a:pPr algn="l"/>
                      <a:endParaRPr lang="pl-PL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koordynowanie współpracy organizacji pacjentów z Ministrem </a:t>
                      </a:r>
                      <a:endParaRPr lang="pl-PL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określanie obszarów zagrożeń w funkcjonowaniu systemu ochrony zdrowia i przedstawianie ich Rzecznikowi</a:t>
                      </a:r>
                      <a:endParaRPr lang="pl-PL" sz="1600" dirty="0"/>
                    </a:p>
                  </a:txBody>
                  <a:tcPr/>
                </a:tc>
              </a:tr>
              <a:tr h="803214">
                <a:tc>
                  <a:txBody>
                    <a:bodyPr/>
                    <a:lstStyle/>
                    <a:p>
                      <a:pPr algn="l"/>
                      <a:endParaRPr lang="pl-PL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omawianie spraw systemowych w ochronie zdrowia przekazanych przez organizacje pacjentów 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wyrażanie stanowisk w sprawach przedstawionych przez Rzecznika Praw Pacjenta, w tym w zakresie projektów aktów prawnych</a:t>
                      </a:r>
                      <a:endParaRPr lang="pl-PL" sz="1600" dirty="0"/>
                    </a:p>
                  </a:txBody>
                  <a:tcPr/>
                </a:tc>
              </a:tr>
              <a:tr h="1041204">
                <a:tc>
                  <a:txBody>
                    <a:bodyPr/>
                    <a:lstStyle/>
                    <a:p>
                      <a:pPr algn="l"/>
                      <a:endParaRPr lang="pl-PL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przyjmowanie propozycji zmian legislacyjnych do projektów aktów normatywnych od organizacji pacjentów w celu wypracowania wspólnych stanowisk i przedstawienia ich Ministrowi 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wsparcie Rzecznika Praw Pacjenta w podejmowanych działaniach związanych z edukacją i promocją w zakresie praw pacjenta</a:t>
                      </a:r>
                      <a:endParaRPr lang="pl-PL" sz="1600" dirty="0"/>
                    </a:p>
                  </a:txBody>
                  <a:tcPr/>
                </a:tc>
              </a:tr>
              <a:tr h="803214">
                <a:tc>
                  <a:txBody>
                    <a:bodyPr/>
                    <a:lstStyle/>
                    <a:p>
                      <a:pPr algn="l"/>
                      <a:endParaRPr lang="pl-PL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zachęcanie organizacji pacjentów do czynnego udziału w procesie legislacyjnym 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/>
                    </a:p>
                  </a:txBody>
                  <a:tcPr/>
                </a:tc>
              </a:tr>
              <a:tr h="1279193">
                <a:tc>
                  <a:txBody>
                    <a:bodyPr/>
                    <a:lstStyle/>
                    <a:p>
                      <a:pPr algn="l"/>
                      <a:endParaRPr lang="pl-PL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koordynowanie po stronie organizacji pacjentów działań w zakresie prowadzonych przez urząd obsługujący Ministra </a:t>
                      </a:r>
                      <a:r>
                        <a:rPr lang="pl-PL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prekonsultacji</a:t>
                      </a: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oraz konsultacji publicznych projektów aktów normatywnych i innych dokumentów rządowych 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/>
                    </a:p>
                  </a:txBody>
                  <a:tcPr/>
                </a:tc>
              </a:tr>
              <a:tr h="1041204">
                <a:tc>
                  <a:txBody>
                    <a:bodyPr/>
                    <a:lstStyle/>
                    <a:p>
                      <a:pPr algn="l"/>
                      <a:endParaRPr lang="pl-PL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współpraca z innymi radami zrzeszającymi organizacje pacjentów, przede wszystkim z działającymi przy Rzeczniku Praw Pacjenta oraz Narodowym Funduszu Zdrowia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450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981667" y="2052341"/>
            <a:ext cx="10316954" cy="2740376"/>
          </a:xfrm>
        </p:spPr>
        <p:txBody>
          <a:bodyPr>
            <a:normAutofit/>
          </a:bodyPr>
          <a:lstStyle/>
          <a:p>
            <a:r>
              <a:rPr lang="pl-PL" dirty="0" smtClean="0"/>
              <a:t>Współpraca pomiędzy </a:t>
            </a:r>
            <a:br>
              <a:rPr lang="pl-PL" dirty="0" smtClean="0"/>
            </a:br>
            <a:r>
              <a:rPr lang="pl-PL" dirty="0" smtClean="0"/>
              <a:t>Radą </a:t>
            </a:r>
            <a:r>
              <a:rPr lang="pl-PL" dirty="0"/>
              <a:t>Organizacji Pacjentów przy ministrze właściwym do spraw </a:t>
            </a:r>
            <a:r>
              <a:rPr lang="pl-PL" dirty="0" smtClean="0"/>
              <a:t>zdrowia </a:t>
            </a:r>
            <a:br>
              <a:rPr lang="pl-PL" dirty="0" smtClean="0"/>
            </a:br>
            <a:r>
              <a:rPr lang="pl-PL" dirty="0" smtClean="0"/>
              <a:t>a Radą </a:t>
            </a:r>
            <a:r>
              <a:rPr lang="pl-PL" dirty="0"/>
              <a:t>Organizacji Pacjentów przy </a:t>
            </a:r>
            <a:r>
              <a:rPr lang="pl-PL" dirty="0" smtClean="0"/>
              <a:t>Rzeczniku Praw Pacjenta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5331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5457">
            <a:off x="3994888" y="436030"/>
            <a:ext cx="4213479" cy="595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91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Zasady współpracy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977142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dirty="0" smtClean="0"/>
              <a:t>Celem </a:t>
            </a:r>
            <a:r>
              <a:rPr lang="pl-PL" dirty="0"/>
              <a:t>nadrzędnym obu Rad jest działalność dla dobra pacjentów, wzmocnienia ich roli i pozycji  w systemie ochrony zdrowia.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smtClean="0"/>
              <a:t>ROP </a:t>
            </a:r>
            <a:r>
              <a:rPr lang="pl-PL" dirty="0"/>
              <a:t>RPP i ROP MZ mają odrębnie określone zasady i cele szczegółowe. Rady współpracują ze sobą na równych prawach. 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smtClean="0"/>
              <a:t>W </a:t>
            </a:r>
            <a:r>
              <a:rPr lang="pl-PL" dirty="0"/>
              <a:t>każdej Radzie wyznacza się przedstawiciela do kontaktu, w tym wymiany bieżących informacji, zapytań kierowanych przez organizacje, przekazywania spraw wymagających pilnego podjęcia. 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smtClean="0"/>
              <a:t>Przedstawicielem </a:t>
            </a:r>
            <a:r>
              <a:rPr lang="pl-PL" dirty="0"/>
              <a:t>Rady Organizacji Pacjentów przy Rzeczniku Praw Pacjenta będzie Marzanna Bieńkowska, opiekun Rady. 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smtClean="0"/>
              <a:t>Przedstawicielem </a:t>
            </a:r>
            <a:r>
              <a:rPr lang="pl-PL" dirty="0"/>
              <a:t>Rady Organizacji Pacjentów przy ministrze właściwym ds. zdrowia będzie Magdalena Kołodziej, wiceprzewodnicząca Rady. 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smtClean="0"/>
              <a:t>ROP </a:t>
            </a:r>
            <a:r>
              <a:rPr lang="pl-PL" dirty="0"/>
              <a:t>RPP i ROP MZ spotykają się plenarnie co najmniej raz w roku, przedstawiając podsumowanie swoich działań na rzecz środowiska pacjentów oraz sytemu ochrony zdrowia.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7369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Zasady współpracy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977142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pl-PL" dirty="0" smtClean="0"/>
              <a:t>Każda </a:t>
            </a:r>
            <a:r>
              <a:rPr lang="pl-PL" dirty="0"/>
              <a:t>z Rad wypracowuje własne stanowisko w zakresie aktów prawnych przekazanych do konsultacji społecznych. Każdorazowo stanowisko takie przekazywane będzie do wiadomości drugiej z Rad. Celem współpracy, w tym zakresie jest wypracowanie spójnego stanowiska organizacji działających dla dobra pacjentów. 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pl-PL" dirty="0" smtClean="0"/>
              <a:t>Zgodnie </a:t>
            </a:r>
            <a:r>
              <a:rPr lang="pl-PL" dirty="0"/>
              <a:t>z zarządzeniem Ministra Zdrowia z dnia 16 marca 2022 r. zadaniem ROP MZ jest mi.in. koordynowanie po stronie organizacji pacjentów działań w zakresie prowadzonych przez urząd obsługujący Ministra </a:t>
            </a:r>
            <a:r>
              <a:rPr lang="pl-PL" dirty="0" err="1"/>
              <a:t>prekonsultacji</a:t>
            </a:r>
            <a:r>
              <a:rPr lang="pl-PL" dirty="0"/>
              <a:t> oraz konsultacji publicznych projektów aktów normatywnych i innych dokumentów rządowych.  ROP MZ może zwrócić się do organizacji działającej dla dobra określonej grupy pacjentów, zrzeszonej w ROP RPP, z prośbą o wyrażenie opinii na temat proponowanego przepisu lub udziału w posiedzeniu ROP MZ, przekazując informację o takiej potrzebie również dw. Opiekuna ROP RPP w celu poinformowania innych organizacji o tych działaniach.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4869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Obwód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bwó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wó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TM04033919[[fn=Obwód]]</Template>
  <TotalTime>132</TotalTime>
  <Words>468</Words>
  <Application>Microsoft Office PowerPoint</Application>
  <PresentationFormat>Panoramiczny</PresentationFormat>
  <Paragraphs>47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Tw Cen MT</vt:lpstr>
      <vt:lpstr>Obwód</vt:lpstr>
      <vt:lpstr>Działalność  Rad Organizacji Pacjentów</vt:lpstr>
      <vt:lpstr>Prezentacja programu PowerPoint</vt:lpstr>
      <vt:lpstr>Prezentacja programu PowerPoint</vt:lpstr>
      <vt:lpstr>Prezentacja programu PowerPoint</vt:lpstr>
      <vt:lpstr>Współpraca pomiędzy  Radą Organizacji Pacjentów przy ministrze właściwym do spraw zdrowia  a Radą Organizacji Pacjentów przy Rzeczniku Praw Pacjenta</vt:lpstr>
      <vt:lpstr>Prezentacja programu PowerPoint</vt:lpstr>
      <vt:lpstr>Zasady współpracy</vt:lpstr>
      <vt:lpstr>Zasady współpracy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Rada Organizacji Pacjentów</dc:title>
  <dc:creator>Madzia</dc:creator>
  <cp:lastModifiedBy>Madzia</cp:lastModifiedBy>
  <cp:revision>17</cp:revision>
  <dcterms:created xsi:type="dcterms:W3CDTF">2022-06-08T08:05:24Z</dcterms:created>
  <dcterms:modified xsi:type="dcterms:W3CDTF">2022-10-25T12:14:49Z</dcterms:modified>
</cp:coreProperties>
</file>