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5"/>
    <p:sldMasterId id="2147483688" r:id="rId6"/>
  </p:sldMasterIdLst>
  <p:notesMasterIdLst>
    <p:notesMasterId r:id="rId14"/>
  </p:notesMasterIdLst>
  <p:handoutMasterIdLst>
    <p:handoutMasterId r:id="rId15"/>
  </p:handoutMasterIdLst>
  <p:sldIdLst>
    <p:sldId id="272" r:id="rId7"/>
    <p:sldId id="511" r:id="rId8"/>
    <p:sldId id="541" r:id="rId9"/>
    <p:sldId id="546" r:id="rId10"/>
    <p:sldId id="547" r:id="rId11"/>
    <p:sldId id="548" r:id="rId12"/>
    <p:sldId id="534" r:id="rId13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r Marcin" initials="SM" lastIdx="1" clrIdx="0">
    <p:extLst>
      <p:ext uri="{19B8F6BF-5375-455C-9EA6-DF929625EA0E}">
        <p15:presenceInfo xmlns:p15="http://schemas.microsoft.com/office/powerpoint/2012/main" userId="S-1-5-21-3206520871-3329782533-3569228042-19602" providerId="AD"/>
      </p:ext>
    </p:extLst>
  </p:cmAuthor>
  <p:cmAuthor id="2" name="Buraczyński Łukasz" initials="BŁ" lastIdx="1" clrIdx="1">
    <p:extLst>
      <p:ext uri="{19B8F6BF-5375-455C-9EA6-DF929625EA0E}">
        <p15:presenceInfo xmlns:p15="http://schemas.microsoft.com/office/powerpoint/2012/main" userId="S-1-5-21-3954371645-834304607-549911658-2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424"/>
    <a:srgbClr val="FECAB0"/>
    <a:srgbClr val="FFCC99"/>
    <a:srgbClr val="636669"/>
    <a:srgbClr val="439B5E"/>
    <a:srgbClr val="53585F"/>
    <a:srgbClr val="5A7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81598" autoAdjust="0"/>
  </p:normalViewPr>
  <p:slideViewPr>
    <p:cSldViewPr snapToGrid="0" snapToObjects="1">
      <p:cViewPr varScale="1">
        <p:scale>
          <a:sx n="43" d="100"/>
          <a:sy n="43" d="100"/>
        </p:scale>
        <p:origin x="185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!WZ\0.%20KRMC\7.%20Sprawozdania_KRMC\za_2020\Statystyki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!WZ\0.%20KRMC\7.%20Sprawozdania_KRMC\za_2020\Statystyki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WZ\0.%20KRMC\7.%20Sprawozdania_KRMC\za_2020\Statystyki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!WZ\0.%20KRMC\7.%20Sprawozdania_KRMC\za_2020\Statystyki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WZ\0.%20KRMC\7.%20Sprawozdania_KRMC\za_2020\Statystyki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WZ\0.%20KRMC\7.%20Sprawozdania_KRMC\za_2020\Statystyki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WZ\0.%20KRMC\7.%20Sprawozdania_KRMC\za_2020\Statystyki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WZ\0.%20KRMC\7.%20Sprawozdania_KRMC\za_2020\Statystyki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>
                <a:solidFill>
                  <a:schemeClr val="tx1"/>
                </a:solidFill>
              </a:rPr>
              <a:t>Struktura projektów dokumentów rządowych przyjętych w 2020 r. wg </a:t>
            </a:r>
            <a:r>
              <a:rPr lang="pl-PL" sz="3200" b="1" dirty="0" smtClean="0">
                <a:solidFill>
                  <a:schemeClr val="tx1"/>
                </a:solidFill>
              </a:rPr>
              <a:t>wnioskodawców</a:t>
            </a:r>
            <a:endParaRPr lang="pl-PL" sz="32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217153861642102"/>
          <c:y val="0.12731481481481483"/>
          <c:w val="0.20724560584352092"/>
          <c:h val="0.871065361621463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885829614902608E-2"/>
                  <c:y val="0.1063967264508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478194177235121E-2"/>
                  <c:y val="9.179917614464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469013504009026E-2"/>
                  <c:y val="5.785852289297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696355748774494E-2"/>
                  <c:y val="1.597039953339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538955497013413E-2"/>
                  <c:y val="-8.368802857976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404427587442111E-2"/>
                  <c:y val="-8.754629629629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7153006739872078E-2"/>
                  <c:y val="2.95439632545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Akty1!$B$4:$B$13</c:f>
              <c:strCache>
                <c:ptCount val="10"/>
                <c:pt idx="0">
                  <c:v>Minister Aktywów Państwowych</c:v>
                </c:pt>
                <c:pt idx="1">
                  <c:v>Minister Finansów</c:v>
                </c:pt>
                <c:pt idx="2">
                  <c:v>Minister Gospodarki Morskiej i Żeglugi Śródlądowej oraz Minister Rolnictwa i Rozwoju Wsi</c:v>
                </c:pt>
                <c:pt idx="3">
                  <c:v>Minister Obrony Narodowej</c:v>
                </c:pt>
                <c:pt idx="4">
                  <c:v>Minister Sprawiedliwości</c:v>
                </c:pt>
                <c:pt idx="5">
                  <c:v>Minister Klimatu</c:v>
                </c:pt>
                <c:pt idx="6">
                  <c:v>Minister Rozwoju</c:v>
                </c:pt>
                <c:pt idx="7">
                  <c:v>Minister Infrastruktury</c:v>
                </c:pt>
                <c:pt idx="8">
                  <c:v>Minister Spraw Wewnętrznych i Administracji</c:v>
                </c:pt>
                <c:pt idx="9">
                  <c:v>Minister Cyfryzacji</c:v>
                </c:pt>
              </c:strCache>
            </c:strRef>
          </c:cat>
          <c:val>
            <c:numRef>
              <c:f>Akty1!$C$4:$C$13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335786121439195"/>
          <c:y val="0.14684638378536016"/>
          <c:w val="0.38608788734538346"/>
          <c:h val="0.85229111986001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3200" b="1" i="0" u="none" strike="noStrike" baseline="0">
                <a:solidFill>
                  <a:schemeClr val="tx1"/>
                </a:solidFill>
                <a:effectLst/>
              </a:rPr>
              <a:t>Struktura projektów dokumentów rządowych przyjętych w 2020 r. wg rodzaju dokumentu</a:t>
            </a:r>
            <a:endParaRPr lang="pl-PL" sz="3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852502415582123"/>
          <c:y val="1.163074682148440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504625588782556"/>
          <c:y val="0.10473154389883575"/>
          <c:w val="0.202977459467202"/>
          <c:h val="0.89097821433581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0685337107543521E-3"/>
                  <c:y val="0.14263369219866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180220357985345E-2"/>
                  <c:y val="0.13543861906677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234904601147831E-2"/>
                  <c:y val="-9.11816286738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03634949675535E-2"/>
                  <c:y val="0.12924348559205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Akty2!$C$5:$C$8</c:f>
              <c:strCache>
                <c:ptCount val="4"/>
                <c:pt idx="0">
                  <c:v>zarządzenia</c:v>
                </c:pt>
                <c:pt idx="1">
                  <c:v>uchwały</c:v>
                </c:pt>
                <c:pt idx="2">
                  <c:v>rozporządzenia</c:v>
                </c:pt>
                <c:pt idx="3">
                  <c:v>ustawy</c:v>
                </c:pt>
              </c:strCache>
            </c:strRef>
          </c:cat>
          <c:val>
            <c:numRef>
              <c:f>Akty2!$D$5:$D$8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04140611966556"/>
          <c:y val="0.22909848810557026"/>
          <c:w val="0.14060368368847087"/>
          <c:h val="0.73539223412187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 smtClean="0">
                <a:solidFill>
                  <a:schemeClr val="tx1"/>
                </a:solidFill>
              </a:rPr>
              <a:t>Struktura projektów informatycznych przyjętych w 2020 r. wg wnioskodawców</a:t>
            </a:r>
            <a:endParaRPr lang="pl-PL" sz="32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1168450037064643"/>
          <c:y val="0.12765868803107852"/>
          <c:w val="0.2264360743275193"/>
          <c:h val="0.832695119315911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Projekty1!$C$8:$C$15</c:f>
              <c:strCache>
                <c:ptCount val="8"/>
                <c:pt idx="0">
                  <c:v>Minister Cyfryzacji</c:v>
                </c:pt>
                <c:pt idx="1">
                  <c:v>Minister Edukacji Narodowej</c:v>
                </c:pt>
                <c:pt idx="2">
                  <c:v>Minister Finansów, Funduszy i Polityki Regionalnej</c:v>
                </c:pt>
                <c:pt idx="3">
                  <c:v>Minister Infrastruktury</c:v>
                </c:pt>
                <c:pt idx="4">
                  <c:v>Minister Kultury i Dziedzictwa Narodowego </c:v>
                </c:pt>
                <c:pt idx="5">
                  <c:v>Minister Rozwoju</c:v>
                </c:pt>
                <c:pt idx="6">
                  <c:v>Minister Spraw Wewnętrznych i Administracji </c:v>
                </c:pt>
                <c:pt idx="7">
                  <c:v>Minister Zdrowia</c:v>
                </c:pt>
              </c:strCache>
            </c:strRef>
          </c:cat>
          <c:val>
            <c:numRef>
              <c:f>Projekty1!$D$8:$D$15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76142826562925"/>
          <c:y val="0.20752264649946234"/>
          <c:w val="0.40348045450822406"/>
          <c:h val="0.75420523608645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 sz="3200"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200"/>
            </a:pPr>
            <a:r>
              <a:rPr lang="pl-PL" sz="3200" dirty="0" smtClean="0"/>
              <a:t>Struktura procesów </a:t>
            </a:r>
            <a:r>
              <a:rPr lang="pl-PL" sz="3200" dirty="0"/>
              <a:t>opiniowania projektów w 2020 r. </a:t>
            </a:r>
            <a:r>
              <a:rPr lang="pl-PL" sz="3200" dirty="0" smtClean="0"/>
              <a:t>wg wyniku opiniowania</a:t>
            </a:r>
            <a:endParaRPr lang="pl-PL" sz="3200" dirty="0"/>
          </a:p>
        </c:rich>
      </c:tx>
      <c:layout>
        <c:manualLayout>
          <c:xMode val="edge"/>
          <c:yMode val="edge"/>
          <c:x val="0.22602021554622687"/>
          <c:y val="2.24021526199604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595963704867692"/>
          <c:y val="0.11794277847154087"/>
          <c:w val="0.20442390803838204"/>
          <c:h val="0.881266349841828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5345996054697369E-2"/>
                  <c:y val="8.867120509092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66284697773438E-2"/>
                  <c:y val="-0.1832090700952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46697805098473E-2"/>
                  <c:y val="0.13917133131948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Projekty3!$C$6:$C$8</c:f>
              <c:strCache>
                <c:ptCount val="3"/>
                <c:pt idx="0">
                  <c:v>pozytywna</c:v>
                </c:pt>
                <c:pt idx="1">
                  <c:v>pozytywna z zaleceniem wprowadzenia w nim zmian i uzupełnień w dalszym etapie prac nad projektem </c:v>
                </c:pt>
                <c:pt idx="2">
                  <c:v>konieczność</c:v>
                </c:pt>
              </c:strCache>
            </c:strRef>
          </c:cat>
          <c:val>
            <c:numRef>
              <c:f>Projekty3!$D$6:$D$8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80593337174016"/>
          <c:y val="0.19765274248346565"/>
          <c:w val="0.40866266492390563"/>
          <c:h val="0.7254675402684909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3200"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Struktura projektów informatycznych przyjętych w 2020 r. </a:t>
            </a:r>
          </a:p>
          <a:p>
            <a:pPr>
              <a:defRPr/>
            </a:pPr>
            <a:r>
              <a:rPr lang="pl-PL" sz="1400" b="0" i="0" u="none" strike="noStrike" baseline="0">
                <a:effectLst/>
              </a:rPr>
              <a:t>wg wnioskodawców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87344370415239"/>
          <c:y val="0.3943675501272782"/>
          <c:w val="0.39036846355743993"/>
          <c:h val="0.56736026941734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 smtClean="0">
                <a:solidFill>
                  <a:schemeClr val="tx1"/>
                </a:solidFill>
              </a:rPr>
              <a:t>Liczba raportów kwartalnych opiniowanych </a:t>
            </a:r>
            <a:r>
              <a:rPr lang="pl-PL" sz="3200" b="1" dirty="0">
                <a:solidFill>
                  <a:schemeClr val="tx1"/>
                </a:solidFill>
              </a:rPr>
              <a:t>w 2020 r. wg </a:t>
            </a:r>
            <a:r>
              <a:rPr lang="pl-PL" sz="3200" b="1" dirty="0" smtClean="0">
                <a:solidFill>
                  <a:schemeClr val="tx1"/>
                </a:solidFill>
              </a:rPr>
              <a:t>kwartałów i wnioskodawców</a:t>
            </a:r>
            <a:endParaRPr lang="pl-PL" sz="32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939665186346551"/>
          <c:y val="0.11081528386802954"/>
          <c:w val="0.65718081966317576"/>
          <c:h val="0.827110813993965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'Raportykw4 (3)'!$C$4</c:f>
              <c:strCache>
                <c:ptCount val="1"/>
                <c:pt idx="0">
                  <c:v>IV kwartał 2019 - 88 projektów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'Raportykw4 (3)'!$B$5:$B$20</c:f>
              <c:strCache>
                <c:ptCount val="16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Narodowej</c:v>
                </c:pt>
                <c:pt idx="3">
                  <c:v>Minister Finansów</c:v>
                </c:pt>
                <c:pt idx="4">
                  <c:v>Minister Gospodarki Morskiej i Żeglugi Śródlądowej</c:v>
                </c:pt>
                <c:pt idx="5">
                  <c:v>Minister Infrastruktury</c:v>
                </c:pt>
                <c:pt idx="6">
                  <c:v>Minister Kultury i Dziedzictwa Narodowego</c:v>
                </c:pt>
                <c:pt idx="7">
                  <c:v>Minister Nauki i Szkolnictwa Wyższego</c:v>
                </c:pt>
                <c:pt idx="8">
                  <c:v>Minister Obrony Narodowej</c:v>
                </c:pt>
                <c:pt idx="9">
                  <c:v>Minister Przedsiębiorczości i Technologii/Rozwoju</c:v>
                </c:pt>
                <c:pt idx="10">
                  <c:v>Minister Rodziny, Pracy i Polityki Społecznej</c:v>
                </c:pt>
                <c:pt idx="11">
                  <c:v>Minister Rolnictwa i Rozwoju Wsi</c:v>
                </c:pt>
                <c:pt idx="12">
                  <c:v>Minister Spraw Wewnętrznych i Administracji</c:v>
                </c:pt>
                <c:pt idx="13">
                  <c:v>Minister Sprawiedliwości</c:v>
                </c:pt>
                <c:pt idx="14">
                  <c:v>Minister Środowiska/Klimatu</c:v>
                </c:pt>
                <c:pt idx="15">
                  <c:v>Minister Zdrowia</c:v>
                </c:pt>
              </c:strCache>
            </c:strRef>
          </c:cat>
          <c:val>
            <c:numRef>
              <c:f>'Raportykw4 (3)'!$C$5:$C$20</c:f>
              <c:numCache>
                <c:formatCode>General</c:formatCode>
                <c:ptCount val="16"/>
                <c:pt idx="0">
                  <c:v>3</c:v>
                </c:pt>
                <c:pt idx="1">
                  <c:v>13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16</c:v>
                </c:pt>
                <c:pt idx="7">
                  <c:v>18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'Raportykw4 (3)'!$D$4</c:f>
              <c:strCache>
                <c:ptCount val="1"/>
                <c:pt idx="0">
                  <c:v>I kwartał 2020 - 90 projektów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'Raportykw4 (3)'!$B$5:$B$20</c:f>
              <c:strCache>
                <c:ptCount val="16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Narodowej</c:v>
                </c:pt>
                <c:pt idx="3">
                  <c:v>Minister Finansów</c:v>
                </c:pt>
                <c:pt idx="4">
                  <c:v>Minister Gospodarki Morskiej i Żeglugi Śródlądowej</c:v>
                </c:pt>
                <c:pt idx="5">
                  <c:v>Minister Infrastruktury</c:v>
                </c:pt>
                <c:pt idx="6">
                  <c:v>Minister Kultury i Dziedzictwa Narodowego</c:v>
                </c:pt>
                <c:pt idx="7">
                  <c:v>Minister Nauki i Szkolnictwa Wyższego</c:v>
                </c:pt>
                <c:pt idx="8">
                  <c:v>Minister Obrony Narodowej</c:v>
                </c:pt>
                <c:pt idx="9">
                  <c:v>Minister Przedsiębiorczości i Technologii/Rozwoju</c:v>
                </c:pt>
                <c:pt idx="10">
                  <c:v>Minister Rodziny, Pracy i Polityki Społecznej</c:v>
                </c:pt>
                <c:pt idx="11">
                  <c:v>Minister Rolnictwa i Rozwoju Wsi</c:v>
                </c:pt>
                <c:pt idx="12">
                  <c:v>Minister Spraw Wewnętrznych i Administracji</c:v>
                </c:pt>
                <c:pt idx="13">
                  <c:v>Minister Sprawiedliwości</c:v>
                </c:pt>
                <c:pt idx="14">
                  <c:v>Minister Środowiska/Klimatu</c:v>
                </c:pt>
                <c:pt idx="15">
                  <c:v>Minister Zdrowia</c:v>
                </c:pt>
              </c:strCache>
            </c:strRef>
          </c:cat>
          <c:val>
            <c:numRef>
              <c:f>'Raportykw4 (3)'!$D$5:$D$20</c:f>
              <c:numCache>
                <c:formatCode>General</c:formatCode>
                <c:ptCount val="16"/>
                <c:pt idx="0">
                  <c:v>3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13</c:v>
                </c:pt>
                <c:pt idx="7">
                  <c:v>20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8</c:v>
                </c:pt>
              </c:numCache>
            </c:numRef>
          </c:val>
        </c:ser>
        <c:ser>
          <c:idx val="2"/>
          <c:order val="2"/>
          <c:tx>
            <c:strRef>
              <c:f>'Raportykw4 (3)'!$E$4</c:f>
              <c:strCache>
                <c:ptCount val="1"/>
                <c:pt idx="0">
                  <c:v>II kwartał 2020 - 102 projekty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'Raportykw4 (3)'!$B$5:$B$20</c:f>
              <c:strCache>
                <c:ptCount val="16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Narodowej</c:v>
                </c:pt>
                <c:pt idx="3">
                  <c:v>Minister Finansów</c:v>
                </c:pt>
                <c:pt idx="4">
                  <c:v>Minister Gospodarki Morskiej i Żeglugi Śródlądowej</c:v>
                </c:pt>
                <c:pt idx="5">
                  <c:v>Minister Infrastruktury</c:v>
                </c:pt>
                <c:pt idx="6">
                  <c:v>Minister Kultury i Dziedzictwa Narodowego</c:v>
                </c:pt>
                <c:pt idx="7">
                  <c:v>Minister Nauki i Szkolnictwa Wyższego</c:v>
                </c:pt>
                <c:pt idx="8">
                  <c:v>Minister Obrony Narodowej</c:v>
                </c:pt>
                <c:pt idx="9">
                  <c:v>Minister Przedsiębiorczości i Technologii/Rozwoju</c:v>
                </c:pt>
                <c:pt idx="10">
                  <c:v>Minister Rodziny, Pracy i Polityki Społecznej</c:v>
                </c:pt>
                <c:pt idx="11">
                  <c:v>Minister Rolnictwa i Rozwoju Wsi</c:v>
                </c:pt>
                <c:pt idx="12">
                  <c:v>Minister Spraw Wewnętrznych i Administracji</c:v>
                </c:pt>
                <c:pt idx="13">
                  <c:v>Minister Sprawiedliwości</c:v>
                </c:pt>
                <c:pt idx="14">
                  <c:v>Minister Środowiska/Klimatu</c:v>
                </c:pt>
                <c:pt idx="15">
                  <c:v>Minister Zdrowia</c:v>
                </c:pt>
              </c:strCache>
            </c:strRef>
          </c:cat>
          <c:val>
            <c:numRef>
              <c:f>'Raportykw4 (3)'!$E$5:$E$20</c:f>
              <c:numCache>
                <c:formatCode>General</c:formatCode>
                <c:ptCount val="16"/>
                <c:pt idx="0">
                  <c:v>3</c:v>
                </c:pt>
                <c:pt idx="1">
                  <c:v>16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14</c:v>
                </c:pt>
                <c:pt idx="7">
                  <c:v>22</c:v>
                </c:pt>
                <c:pt idx="9">
                  <c:v>8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13</c:v>
                </c:pt>
              </c:numCache>
            </c:numRef>
          </c:val>
        </c:ser>
        <c:ser>
          <c:idx val="3"/>
          <c:order val="3"/>
          <c:tx>
            <c:strRef>
              <c:f>'Raportykw4 (3)'!$F$4</c:f>
              <c:strCache>
                <c:ptCount val="1"/>
                <c:pt idx="0">
                  <c:v>III kwartał 2020 - 90 projektów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'Raportykw4 (3)'!$B$5:$B$20</c:f>
              <c:strCache>
                <c:ptCount val="16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Narodowej</c:v>
                </c:pt>
                <c:pt idx="3">
                  <c:v>Minister Finansów</c:v>
                </c:pt>
                <c:pt idx="4">
                  <c:v>Minister Gospodarki Morskiej i Żeglugi Śródlądowej</c:v>
                </c:pt>
                <c:pt idx="5">
                  <c:v>Minister Infrastruktury</c:v>
                </c:pt>
                <c:pt idx="6">
                  <c:v>Minister Kultury i Dziedzictwa Narodowego</c:v>
                </c:pt>
                <c:pt idx="7">
                  <c:v>Minister Nauki i Szkolnictwa Wyższego</c:v>
                </c:pt>
                <c:pt idx="8">
                  <c:v>Minister Obrony Narodowej</c:v>
                </c:pt>
                <c:pt idx="9">
                  <c:v>Minister Przedsiębiorczości i Technologii/Rozwoju</c:v>
                </c:pt>
                <c:pt idx="10">
                  <c:v>Minister Rodziny, Pracy i Polityki Społecznej</c:v>
                </c:pt>
                <c:pt idx="11">
                  <c:v>Minister Rolnictwa i Rozwoju Wsi</c:v>
                </c:pt>
                <c:pt idx="12">
                  <c:v>Minister Spraw Wewnętrznych i Administracji</c:v>
                </c:pt>
                <c:pt idx="13">
                  <c:v>Minister Sprawiedliwości</c:v>
                </c:pt>
                <c:pt idx="14">
                  <c:v>Minister Środowiska/Klimatu</c:v>
                </c:pt>
                <c:pt idx="15">
                  <c:v>Minister Zdrowia</c:v>
                </c:pt>
              </c:strCache>
            </c:strRef>
          </c:cat>
          <c:val>
            <c:numRef>
              <c:f>'Raportykw4 (3)'!$F$5:$F$20</c:f>
              <c:numCache>
                <c:formatCode>General</c:formatCode>
                <c:ptCount val="16"/>
                <c:pt idx="0">
                  <c:v>2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7</c:v>
                </c:pt>
                <c:pt idx="7">
                  <c:v>22</c:v>
                </c:pt>
                <c:pt idx="8">
                  <c:v>1</c:v>
                </c:pt>
                <c:pt idx="9">
                  <c:v>9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4">
                  <c:v>4</c:v>
                </c:pt>
                <c:pt idx="1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068984"/>
        <c:axId val="494074472"/>
      </c:barChart>
      <c:catAx>
        <c:axId val="494068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074472"/>
        <c:crosses val="autoZero"/>
        <c:auto val="1"/>
        <c:lblAlgn val="ctr"/>
        <c:lblOffset val="100"/>
        <c:noMultiLvlLbl val="0"/>
      </c:catAx>
      <c:valAx>
        <c:axId val="494074472"/>
        <c:scaling>
          <c:orientation val="minMax"/>
          <c:max val="2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0689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993939177131503"/>
          <c:w val="0.99336620901019101"/>
          <c:h val="4.350790245996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Struktura projektów informatycznych przyjętych w 2020 r. </a:t>
            </a:r>
          </a:p>
          <a:p>
            <a:pPr>
              <a:defRPr/>
            </a:pPr>
            <a:r>
              <a:rPr lang="pl-PL" sz="1400" b="0" i="0" u="none" strike="noStrike" baseline="0">
                <a:effectLst/>
              </a:rPr>
              <a:t>wg wnioskodawców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87344370415239"/>
          <c:y val="0.3943675501272782"/>
          <c:w val="0.39036846355743993"/>
          <c:h val="0.56736026941734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3200" b="1" i="0" baseline="0" dirty="0" smtClean="0">
                <a:solidFill>
                  <a:schemeClr val="tx1"/>
                </a:solidFill>
                <a:effectLst/>
              </a:rPr>
              <a:t>Struktura raportów końcowych przyjętych w 2020 r. wg wnioskodawców </a:t>
            </a:r>
            <a:endParaRPr lang="pl-PL" sz="3200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31908962138291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7765123122825336"/>
          <c:y val="0.12908350982039934"/>
          <c:w val="0.32980640985155829"/>
          <c:h val="0.697965368945097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8042350699234121E-2"/>
                  <c:y val="9.95348945066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625689416458941E-2"/>
                  <c:y val="1.121852601580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74340434435881E-2"/>
                  <c:y val="-0.10809024877726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478355433591422E-2"/>
                  <c:y val="-8.9724319144010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886977150346065E-2"/>
                  <c:y val="-2.7073113879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363592193376769E-2"/>
                  <c:y val="3.59875025638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250576113751548E-2"/>
                  <c:y val="8.97757954031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Raportyko1!$C$7:$C$13</c:f>
              <c:strCache>
                <c:ptCount val="7"/>
                <c:pt idx="0">
                  <c:v>Minister Cyfryzacji</c:v>
                </c:pt>
                <c:pt idx="1">
                  <c:v>Minister Edukacji Narodowej</c:v>
                </c:pt>
                <c:pt idx="2">
                  <c:v>Minister Kultury i Dziedzictwa Narodowego</c:v>
                </c:pt>
                <c:pt idx="3">
                  <c:v>Minister Obrony Narodowej</c:v>
                </c:pt>
                <c:pt idx="4">
                  <c:v>Minister Rozwoju</c:v>
                </c:pt>
                <c:pt idx="5">
                  <c:v>Minister Spraw Wewnętrznych i Administracji</c:v>
                </c:pt>
                <c:pt idx="6">
                  <c:v>Minister Sprawiedliwości </c:v>
                </c:pt>
              </c:strCache>
            </c:strRef>
          </c:cat>
          <c:val>
            <c:numRef>
              <c:f>Raportyko1!$D$7:$D$13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4726045648501"/>
          <c:y val="0.18605321676552"/>
          <c:w val="0.34403964867932157"/>
          <c:h val="0.71536777610211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0.03678</cdr:x>
      <cdr:y>0.48203</cdr:y>
    </cdr:from>
    <cdr:to>
      <cdr:x>0.30125</cdr:x>
      <cdr:y>0.68137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42681" y="2644587"/>
          <a:ext cx="6060141" cy="109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600" dirty="0" smtClean="0"/>
            <a:t>Liczba projektów - 34</a:t>
          </a:r>
          <a:endParaRPr lang="pl-PL" sz="3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0.03875</cdr:x>
      <cdr:y>0.55474</cdr:y>
    </cdr:from>
    <cdr:to>
      <cdr:x>0.30155</cdr:x>
      <cdr:y>0.77983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93481" y="2695387"/>
          <a:ext cx="6060141" cy="109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3600" dirty="0" smtClean="0"/>
            <a:t>Liczba projektów - 34</a:t>
          </a:r>
          <a:endParaRPr lang="pl-PL" sz="3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0.03844</cdr:x>
      <cdr:y>0.4264</cdr:y>
    </cdr:from>
    <cdr:to>
      <cdr:x>0.29913</cdr:x>
      <cdr:y>0.59942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93481" y="2695387"/>
          <a:ext cx="6060141" cy="109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3600" dirty="0" smtClean="0"/>
            <a:t>Liczba projektów - </a:t>
          </a:r>
          <a:r>
            <a:rPr lang="pl-PL" sz="3600" dirty="0" smtClean="0"/>
            <a:t>17</a:t>
          </a:r>
          <a:endParaRPr lang="pl-PL" sz="3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0.04062</cdr:x>
      <cdr:y>0.46684</cdr:y>
    </cdr:from>
    <cdr:to>
      <cdr:x>0.30132</cdr:x>
      <cdr:y>0.65245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44281" y="2517333"/>
          <a:ext cx="6060141" cy="1000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3600" dirty="0" smtClean="0"/>
            <a:t>Liczba </a:t>
          </a:r>
          <a:r>
            <a:rPr lang="pl-PL" sz="3600" dirty="0" smtClean="0"/>
            <a:t>procesów </a:t>
          </a:r>
          <a:r>
            <a:rPr lang="pl-PL" sz="3600" dirty="0" smtClean="0"/>
            <a:t>- </a:t>
          </a:r>
          <a:r>
            <a:rPr lang="pl-PL" sz="3600" dirty="0" smtClean="0"/>
            <a:t>21</a:t>
          </a:r>
          <a:endParaRPr lang="pl-PL" sz="3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08.04.2021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32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771CCD8-C923-43A8-8BB7-71EFEAF1854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05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771CCD8-C923-43A8-8BB7-71EFEAF1854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16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771CCD8-C923-43A8-8BB7-71EFEAF1854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38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771CCD8-C923-43A8-8BB7-71EFEAF1854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92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0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EAA-C4DD-43A3-8544-6591695BDA7A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3636-0EF6-491F-9CBE-EFD4C4AD4D12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8D76-CFB0-495D-A69D-7AB0BF34FA35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5513-11A8-4A1C-8F9C-1BA85F06AF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815C-C8EC-49F3-A59F-792B9693D60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0F73-129E-463F-82EB-2C5336E9E0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D4B5-ACA7-42B2-B1E6-6BD2C99628B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EE4-CAB9-4A72-B504-12923B38ED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7F30-3BD5-46E4-B884-13EECD44DA5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816-0956-411E-A0BD-2D91EE2EE189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E79-159F-4BC4-AFFE-DF337C1BB58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3D-F134-4F6A-9D78-AEC1D78F4E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FC02-3A49-47BA-804E-FD6EF78D199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CCFC-0AA0-48AE-B5D4-6286B060EAA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252B-FEFA-46B1-A5C5-D0EEE01070F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EE4-642B-4339-962C-076F72AAAD15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A7CA-59E8-420F-AD3A-8F0D0F71F176}" type="datetime1">
              <a:rPr lang="pl-PL" smtClean="0"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AB6C-C2FF-42D3-992E-91C4F6F07EFA}" type="datetime1">
              <a:rPr lang="pl-PL" smtClean="0"/>
              <a:t>08.04.2021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401E-B7B2-4F3D-9F5F-2D243159F597}" type="datetime1">
              <a:rPr lang="pl-PL" smtClean="0"/>
              <a:t>08.04.2021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E5F-22C2-4297-AA5A-E943EEEFA112}" type="datetime1">
              <a:rPr lang="pl-PL" smtClean="0"/>
              <a:t>08.04.2021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293-8E24-4E04-99E2-09DAD4E1AFE3}" type="datetime1">
              <a:rPr lang="pl-PL" smtClean="0"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5E4-6F5B-4EF6-A06E-D95D657F09BA}" type="datetime1">
              <a:rPr lang="pl-PL" smtClean="0"/>
              <a:t>08.04.2021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D234-1C20-42BE-BB2B-570FB5AE93F4}" type="datetime1">
              <a:rPr lang="pl-PL" smtClean="0"/>
              <a:t>08.04.2021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5493-CB9D-4B24-A311-BD51AA43A3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08.04.2021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5836024" y="4596827"/>
            <a:ext cx="18422470" cy="49236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dirty="0" smtClean="0">
                <a:solidFill>
                  <a:schemeClr val="tx1"/>
                </a:solidFill>
                <a:latin typeface="+mn-lt"/>
              </a:rPr>
              <a:t>Sprawozdanie z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działalności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sz="7200" dirty="0" smtClean="0">
                <a:solidFill>
                  <a:schemeClr val="tx1"/>
                </a:solidFill>
                <a:latin typeface="+mn-lt"/>
              </a:rPr>
              <a:t>Komitetu 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>Rady Ministrów </a:t>
            </a:r>
            <a:r>
              <a:rPr lang="pl-PL" sz="7200" dirty="0" smtClean="0">
                <a:solidFill>
                  <a:schemeClr val="tx1"/>
                </a:solidFill>
                <a:latin typeface="+mn-lt"/>
              </a:rPr>
              <a:t>do spraw Cyfryzacji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dirty="0" smtClean="0">
                <a:solidFill>
                  <a:schemeClr val="tx1"/>
                </a:solidFill>
                <a:latin typeface="+mn-lt"/>
              </a:rPr>
              <a:t>w 2020 r.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21" y="162988"/>
            <a:ext cx="10500390" cy="26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2282" y="730251"/>
            <a:ext cx="22038032" cy="1492996"/>
          </a:xfrm>
        </p:spPr>
        <p:txBody>
          <a:bodyPr/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Plan prezentacji</a:t>
            </a:r>
            <a:endParaRPr lang="pl-PL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7238" y="3651249"/>
            <a:ext cx="18606976" cy="8366579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arabicPeriod"/>
            </a:pPr>
            <a:endParaRPr lang="pl-PL" dirty="0" smtClean="0"/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Projekty dokumentów rządowych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Projekty informatyczne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Raporty kwartalne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Raporty końcowe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8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344705" y="264087"/>
            <a:ext cx="22216978" cy="2012949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Projekty dokumentów rządowych</a:t>
            </a:r>
            <a:endParaRPr lang="pl-PL" sz="5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3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74170"/>
              </p:ext>
            </p:extLst>
          </p:nvPr>
        </p:nvGraphicFramePr>
        <p:xfrm>
          <a:off x="502023" y="2277036"/>
          <a:ext cx="2305965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39099"/>
              </p:ext>
            </p:extLst>
          </p:nvPr>
        </p:nvGraphicFramePr>
        <p:xfrm>
          <a:off x="502024" y="8204055"/>
          <a:ext cx="23059659" cy="525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47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4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83040"/>
              </p:ext>
            </p:extLst>
          </p:nvPr>
        </p:nvGraphicFramePr>
        <p:xfrm>
          <a:off x="636104" y="2277036"/>
          <a:ext cx="23245872" cy="551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83313"/>
              </p:ext>
            </p:extLst>
          </p:nvPr>
        </p:nvGraphicFramePr>
        <p:xfrm>
          <a:off x="662608" y="8309112"/>
          <a:ext cx="23245872" cy="51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344705" y="264087"/>
            <a:ext cx="22216978" cy="2012949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Projekty 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>informatyczne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/>
            </a:r>
            <a:br>
              <a:rPr lang="pl-PL" sz="7200" dirty="0">
                <a:solidFill>
                  <a:schemeClr val="tx1"/>
                </a:solidFill>
                <a:latin typeface="+mn-lt"/>
              </a:rPr>
            </a:br>
            <a:endParaRPr lang="pl-PL" sz="54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6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5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936934"/>
              </p:ext>
            </p:extLst>
          </p:nvPr>
        </p:nvGraphicFramePr>
        <p:xfrm>
          <a:off x="9220200" y="5088255"/>
          <a:ext cx="5943600" cy="35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07516"/>
              </p:ext>
            </p:extLst>
          </p:nvPr>
        </p:nvGraphicFramePr>
        <p:xfrm>
          <a:off x="198783" y="2087216"/>
          <a:ext cx="23834034" cy="1162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344705" y="264087"/>
            <a:ext cx="22216978" cy="2012949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Raporty 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>kwartalne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/>
            </a:r>
            <a:br>
              <a:rPr lang="pl-PL" sz="7200" dirty="0">
                <a:solidFill>
                  <a:schemeClr val="tx1"/>
                </a:solidFill>
                <a:latin typeface="+mn-lt"/>
              </a:rPr>
            </a:br>
            <a:endParaRPr lang="pl-PL" sz="54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7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6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936934"/>
              </p:ext>
            </p:extLst>
          </p:nvPr>
        </p:nvGraphicFramePr>
        <p:xfrm>
          <a:off x="9220200" y="5088255"/>
          <a:ext cx="5943600" cy="35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79455"/>
              </p:ext>
            </p:extLst>
          </p:nvPr>
        </p:nvGraphicFramePr>
        <p:xfrm>
          <a:off x="932329" y="2545976"/>
          <a:ext cx="22629354" cy="1069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344705" y="264087"/>
            <a:ext cx="22216978" cy="2012949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Raporty 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>końcowe</a:t>
            </a:r>
            <a:r>
              <a:rPr lang="pl-PL" sz="7200" dirty="0">
                <a:solidFill>
                  <a:schemeClr val="tx1"/>
                </a:solidFill>
                <a:latin typeface="+mn-lt"/>
              </a:rPr>
              <a:t/>
            </a:r>
            <a:br>
              <a:rPr lang="pl-PL" sz="7200" dirty="0">
                <a:solidFill>
                  <a:schemeClr val="tx1"/>
                </a:solidFill>
                <a:latin typeface="+mn-lt"/>
              </a:rPr>
            </a:br>
            <a:endParaRPr lang="pl-PL" sz="5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ole tekstowe 1"/>
          <p:cNvSpPr txBox="1"/>
          <p:nvPr/>
        </p:nvSpPr>
        <p:spPr>
          <a:xfrm>
            <a:off x="395616" y="7434470"/>
            <a:ext cx="6060141" cy="10936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 smtClean="0">
                <a:solidFill>
                  <a:schemeClr val="tx1"/>
                </a:solidFill>
              </a:rPr>
              <a:t>Liczba projektów - </a:t>
            </a:r>
            <a:r>
              <a:rPr lang="pl-PL" sz="3600" dirty="0" smtClean="0">
                <a:solidFill>
                  <a:schemeClr val="tx1"/>
                </a:solidFill>
              </a:rPr>
              <a:t>19</a:t>
            </a: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1" y="2579135"/>
            <a:ext cx="10500390" cy="267694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29601" y="6809839"/>
            <a:ext cx="89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Dziękuję za uwagę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2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294E74E3545E429DEBF4169CB792A6" ma:contentTypeVersion="1" ma:contentTypeDescription="Utwórz nowy dokument." ma:contentTypeScope="" ma:versionID="e5da7edd8866d26c61e0d0765e95f7b8">
  <xsd:schema xmlns:xsd="http://www.w3.org/2001/XMLSchema" xmlns:xs="http://www.w3.org/2001/XMLSchema" xmlns:p="http://schemas.microsoft.com/office/2006/metadata/properties" xmlns:ns2="3a019021-2db9-4573-874a-1cac295e69ae" targetNamespace="http://schemas.microsoft.com/office/2006/metadata/properties" ma:root="true" ma:fieldsID="507f483d23b8cc673073124fad543531" ns2:_="">
    <xsd:import namespace="3a019021-2db9-4573-874a-1cac295e6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19021-2db9-4573-874a-1cac295e69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a019021-2db9-4573-874a-1cac295e69ae">33EXR6SS6JYP-879869975-252</_dlc_DocId>
    <_dlc_DocIdUrl xmlns="3a019021-2db9-4573-874a-1cac295e69ae">
      <Url>http://docs.mc.gov.pl/proj/pts/_layouts/15/DocIdRedir.aspx?ID=33EXR6SS6JYP-879869975-252</Url>
      <Description>33EXR6SS6JYP-879869975-252</Description>
    </_dlc_DocIdUrl>
  </documentManagement>
</p:properties>
</file>

<file path=customXml/itemProps1.xml><?xml version="1.0" encoding="utf-8"?>
<ds:datastoreItem xmlns:ds="http://schemas.openxmlformats.org/officeDocument/2006/customXml" ds:itemID="{374989E4-55FC-40B8-937E-902C2569A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39D73-BFC1-4774-934A-CD612FCD932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ACD749-90F4-41D6-B4C9-203A39286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19021-2db9-4573-874a-1cac295e6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336F7CB-D00C-46D8-8B69-766012B88C9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019021-2db9-4573-874a-1cac295e69a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64199</TotalTime>
  <Words>161</Words>
  <Application>Microsoft Office PowerPoint</Application>
  <PresentationFormat>Niestandardowy</PresentationFormat>
  <Paragraphs>58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Projekt niestandardowy</vt:lpstr>
      <vt:lpstr>1_Projekt niestandardowy</vt:lpstr>
      <vt:lpstr>  Sprawozdanie z działalności  Komitetu Rady Ministrów do spraw Cyfryzacji w 2020 r.</vt:lpstr>
      <vt:lpstr>Plan prezentacji</vt:lpstr>
      <vt:lpstr>Projekty dokumentów rządowych</vt:lpstr>
      <vt:lpstr>Projekty informatyczne </vt:lpstr>
      <vt:lpstr>Raporty kwartalne </vt:lpstr>
      <vt:lpstr>Raporty końcowe 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Szczebiot Arkadiusz CTO</dc:creator>
  <cp:lastModifiedBy>Zwara Wioletta</cp:lastModifiedBy>
  <cp:revision>928</cp:revision>
  <cp:lastPrinted>2021-03-16T09:08:39Z</cp:lastPrinted>
  <dcterms:created xsi:type="dcterms:W3CDTF">2017-03-20T15:53:16Z</dcterms:created>
  <dcterms:modified xsi:type="dcterms:W3CDTF">2021-04-08T15:23:10Z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0x01010032294E74E3545E429DEBF4169CB792A6</vt:lpwstr>
  </property>
  <property fmtid="{D5CDD505-2E9C-101B-9397-08002B2CF9AE}" pid="3" name="_dlc_DocIdItemGuid">
    <vt:lpwstr>6d1ae0cf-129a-45ee-872f-208b7dfff0c9</vt:lpwstr>
  </property>
</Properties>
</file>