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14"/>
  </p:notesMasterIdLst>
  <p:sldIdLst>
    <p:sldId id="256" r:id="rId2"/>
    <p:sldId id="273" r:id="rId3"/>
    <p:sldId id="272" r:id="rId4"/>
    <p:sldId id="274" r:id="rId5"/>
    <p:sldId id="278" r:id="rId6"/>
    <p:sldId id="282" r:id="rId7"/>
    <p:sldId id="276" r:id="rId8"/>
    <p:sldId id="283" r:id="rId9"/>
    <p:sldId id="284" r:id="rId10"/>
    <p:sldId id="279" r:id="rId11"/>
    <p:sldId id="280" r:id="rId12"/>
    <p:sldId id="281" r:id="rId13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B90B"/>
    <a:srgbClr val="F79747"/>
    <a:srgbClr val="F5F5F5"/>
    <a:srgbClr val="BEFC64"/>
    <a:srgbClr val="A31D7D"/>
    <a:srgbClr val="03B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69275" autoAdjust="0"/>
  </p:normalViewPr>
  <p:slideViewPr>
    <p:cSldViewPr>
      <p:cViewPr varScale="1">
        <p:scale>
          <a:sx n="80" d="100"/>
          <a:sy n="80" d="100"/>
        </p:scale>
        <p:origin x="2742" y="96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A3A3FB-6F80-4E99-81F9-272C81A660A2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42A8EEB-755E-4B7C-A1B1-5D2F74D352F0}">
      <dgm:prSet phldrT="[Teks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pl-PL" b="1" dirty="0" smtClean="0"/>
            <a:t>I etap – Opracowanie koncepcji systemu (2017-2018)</a:t>
          </a:r>
        </a:p>
      </dgm:t>
    </dgm:pt>
    <dgm:pt modelId="{6EB655B2-971A-4FED-BF1C-D71DAA6E36B9}" type="parTrans" cxnId="{3A8EC61C-BB2A-41A8-86DB-08DE111E2BE3}">
      <dgm:prSet/>
      <dgm:spPr/>
      <dgm:t>
        <a:bodyPr/>
        <a:lstStyle/>
        <a:p>
          <a:endParaRPr lang="pl-PL"/>
        </a:p>
      </dgm:t>
    </dgm:pt>
    <dgm:pt modelId="{CF5B862C-AD3C-493D-8E50-0B1CDC9D2A83}" type="sibTrans" cxnId="{3A8EC61C-BB2A-41A8-86DB-08DE111E2BE3}">
      <dgm:prSet/>
      <dgm:spPr/>
      <dgm:t>
        <a:bodyPr/>
        <a:lstStyle/>
        <a:p>
          <a:endParaRPr lang="pl-PL"/>
        </a:p>
      </dgm:t>
    </dgm:pt>
    <dgm:pt modelId="{80A4524C-5C0E-4E15-8100-CA5B462A72B3}">
      <dgm:prSet phldrT="[Teks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BEFC64"/>
            </a:gs>
            <a:gs pos="86000">
              <a:srgbClr val="F5F5F5"/>
            </a:gs>
            <a:gs pos="100000">
              <a:schemeClr val="accent3"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pl-PL" b="1" dirty="0" smtClean="0"/>
            <a:t>Koncepcja ogólna</a:t>
          </a:r>
          <a:endParaRPr lang="pl-PL" b="1" dirty="0"/>
        </a:p>
      </dgm:t>
    </dgm:pt>
    <dgm:pt modelId="{349FA50A-B5DF-4523-A793-E8D214A28FC0}" type="parTrans" cxnId="{5B33CB0A-F328-4229-9F55-09C94F362B00}">
      <dgm:prSet/>
      <dgm:spPr/>
      <dgm:t>
        <a:bodyPr/>
        <a:lstStyle/>
        <a:p>
          <a:endParaRPr lang="pl-PL"/>
        </a:p>
      </dgm:t>
    </dgm:pt>
    <dgm:pt modelId="{78E98CBC-BAB8-4A83-87DF-E92B2838F4E8}" type="sibTrans" cxnId="{5B33CB0A-F328-4229-9F55-09C94F362B00}">
      <dgm:prSet/>
      <dgm:spPr/>
      <dgm:t>
        <a:bodyPr/>
        <a:lstStyle/>
        <a:p>
          <a:endParaRPr lang="pl-PL"/>
        </a:p>
      </dgm:t>
    </dgm:pt>
    <dgm:pt modelId="{C267335D-0DB6-41D3-A327-D4634611F36A}">
      <dgm:prSet phldrT="[Teks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rgbClr val="BEFC64"/>
            </a:gs>
            <a:gs pos="86000">
              <a:srgbClr val="F5F5F5"/>
            </a:gs>
            <a:gs pos="100000">
              <a:schemeClr val="accent3">
                <a:tint val="15000"/>
                <a:satMod val="350000"/>
              </a:schemeClr>
            </a:gs>
          </a:gsLst>
        </a:gradFill>
        <a:ln/>
      </dgm:spPr>
      <dgm:t>
        <a:bodyPr/>
        <a:lstStyle/>
        <a:p>
          <a:r>
            <a:rPr lang="pl-PL" b="1" dirty="0" smtClean="0"/>
            <a:t>Koncepcja wykonawcza</a:t>
          </a:r>
          <a:endParaRPr lang="pl-PL" b="1" dirty="0"/>
        </a:p>
      </dgm:t>
    </dgm:pt>
    <dgm:pt modelId="{27452E00-F926-428B-87FC-1A793D5EF10C}" type="parTrans" cxnId="{A4674333-EA20-434B-A6FF-78B7F0E1CF56}">
      <dgm:prSet/>
      <dgm:spPr/>
      <dgm:t>
        <a:bodyPr/>
        <a:lstStyle/>
        <a:p>
          <a:endParaRPr lang="pl-PL"/>
        </a:p>
      </dgm:t>
    </dgm:pt>
    <dgm:pt modelId="{AB5790B7-EB78-41D4-8163-A518B076E38E}" type="sibTrans" cxnId="{A4674333-EA20-434B-A6FF-78B7F0E1CF56}">
      <dgm:prSet/>
      <dgm:spPr/>
      <dgm:t>
        <a:bodyPr/>
        <a:lstStyle/>
        <a:p>
          <a:endParaRPr lang="pl-PL"/>
        </a:p>
      </dgm:t>
    </dgm:pt>
    <dgm:pt modelId="{266BBA20-C97C-4B5F-AFB3-96E620D7AE84}">
      <dgm:prSet phldrT="[Teks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pl-PL" b="1" dirty="0" smtClean="0"/>
            <a:t>II etap - Budowa i uruchomienie systemu (2019-2021)</a:t>
          </a:r>
          <a:endParaRPr lang="pl-PL" b="1" dirty="0"/>
        </a:p>
      </dgm:t>
    </dgm:pt>
    <dgm:pt modelId="{1A530654-CEB3-4C35-A861-AE903265F9AF}" type="parTrans" cxnId="{7A9BFF1C-6DB8-4804-BB0C-78E5CE296BC5}">
      <dgm:prSet/>
      <dgm:spPr/>
      <dgm:t>
        <a:bodyPr/>
        <a:lstStyle/>
        <a:p>
          <a:endParaRPr lang="pl-PL"/>
        </a:p>
      </dgm:t>
    </dgm:pt>
    <dgm:pt modelId="{A1C29588-6F5B-4CC8-8C3A-B4FB238E0DBF}" type="sibTrans" cxnId="{7A9BFF1C-6DB8-4804-BB0C-78E5CE296BC5}">
      <dgm:prSet/>
      <dgm:spPr/>
      <dgm:t>
        <a:bodyPr/>
        <a:lstStyle/>
        <a:p>
          <a:endParaRPr lang="pl-PL"/>
        </a:p>
      </dgm:t>
    </dgm:pt>
    <dgm:pt modelId="{92409727-2D92-4E8F-86B7-26826F1FDB26}">
      <dgm:prSet phldrT="[Teks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pl-PL" b="1" dirty="0" smtClean="0"/>
            <a:t>III etap - Rozwój systemu i upowszechnienie (2021-2023)</a:t>
          </a:r>
          <a:endParaRPr lang="pl-PL" b="1" dirty="0"/>
        </a:p>
      </dgm:t>
    </dgm:pt>
    <dgm:pt modelId="{B00EE90C-3F0B-4873-8610-D2AEE1880E83}" type="parTrans" cxnId="{BFFDF481-7205-40AB-A14C-D2CA557A747B}">
      <dgm:prSet/>
      <dgm:spPr/>
      <dgm:t>
        <a:bodyPr/>
        <a:lstStyle/>
        <a:p>
          <a:endParaRPr lang="pl-PL"/>
        </a:p>
      </dgm:t>
    </dgm:pt>
    <dgm:pt modelId="{07F7BA6B-4ED6-49A4-A80E-1199920BBECC}" type="sibTrans" cxnId="{BFFDF481-7205-40AB-A14C-D2CA557A747B}">
      <dgm:prSet/>
      <dgm:spPr/>
      <dgm:t>
        <a:bodyPr/>
        <a:lstStyle/>
        <a:p>
          <a:endParaRPr lang="pl-PL"/>
        </a:p>
      </dgm:t>
    </dgm:pt>
    <dgm:pt modelId="{60C242EF-F591-48C1-B746-CF09CC3E5E5C}">
      <dgm:prSet phldrT="[Teks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pl-PL" b="1" dirty="0" smtClean="0"/>
            <a:t>Doskonalenie systemu</a:t>
          </a:r>
          <a:endParaRPr lang="pl-PL" b="1" dirty="0"/>
        </a:p>
      </dgm:t>
    </dgm:pt>
    <dgm:pt modelId="{A3E7B352-E321-49E5-A8CB-EF8516A27677}" type="parTrans" cxnId="{73C0715A-8F07-48F9-8D52-F9CC53718969}">
      <dgm:prSet/>
      <dgm:spPr/>
      <dgm:t>
        <a:bodyPr/>
        <a:lstStyle/>
        <a:p>
          <a:endParaRPr lang="pl-PL"/>
        </a:p>
      </dgm:t>
    </dgm:pt>
    <dgm:pt modelId="{FE74D8EE-5282-4B3C-8E63-0474B42250AA}" type="sibTrans" cxnId="{73C0715A-8F07-48F9-8D52-F9CC53718969}">
      <dgm:prSet/>
      <dgm:spPr/>
      <dgm:t>
        <a:bodyPr/>
        <a:lstStyle/>
        <a:p>
          <a:endParaRPr lang="pl-PL"/>
        </a:p>
      </dgm:t>
    </dgm:pt>
    <dgm:pt modelId="{61B97968-2228-433B-BFB0-6A5C905A6F5B}">
      <dgm:prSet phldrT="[Teks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solidFill>
          <a:schemeClr val="bg1"/>
        </a:solidFill>
      </dgm:spPr>
      <dgm:t>
        <a:bodyPr/>
        <a:lstStyle/>
        <a:p>
          <a:r>
            <a:rPr lang="pl-PL" b="1" dirty="0" smtClean="0"/>
            <a:t>Upowszechnianie systemu w JST</a:t>
          </a:r>
          <a:endParaRPr lang="pl-PL" b="1" dirty="0"/>
        </a:p>
      </dgm:t>
    </dgm:pt>
    <dgm:pt modelId="{FC5DB2EA-8EA7-4D08-8898-1185C51AAF44}" type="parTrans" cxnId="{67732B70-EF3C-49A1-995E-A3BFEA10B91B}">
      <dgm:prSet/>
      <dgm:spPr/>
      <dgm:t>
        <a:bodyPr/>
        <a:lstStyle/>
        <a:p>
          <a:endParaRPr lang="pl-PL"/>
        </a:p>
      </dgm:t>
    </dgm:pt>
    <dgm:pt modelId="{00B75FA0-149C-4F27-BEA6-81D0B90D4803}" type="sibTrans" cxnId="{67732B70-EF3C-49A1-995E-A3BFEA10B91B}">
      <dgm:prSet/>
      <dgm:spPr/>
      <dgm:t>
        <a:bodyPr/>
        <a:lstStyle/>
        <a:p>
          <a:endParaRPr lang="pl-PL"/>
        </a:p>
      </dgm:t>
    </dgm:pt>
    <dgm:pt modelId="{80F68461-A1BC-455E-BE15-45ADE274EE93}">
      <dgm:prSet phldrT="[Tekst]" custT="1"/>
      <dgm:spPr>
        <a:pattFill prst="ltUpDiag">
          <a:fgClr>
            <a:srgbClr val="F79747"/>
          </a:fgClr>
          <a:bgClr>
            <a:schemeClr val="bg1"/>
          </a:bgClr>
        </a:patt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pl-PL" sz="2000" b="1" dirty="0" smtClean="0"/>
            <a:t>Stworzenie systemu IT</a:t>
          </a:r>
          <a:endParaRPr lang="pl-PL" sz="2000" b="1" dirty="0"/>
        </a:p>
      </dgm:t>
    </dgm:pt>
    <dgm:pt modelId="{D670AEA5-2D26-4C08-9557-6C11645BF2EB}" type="parTrans" cxnId="{3EAE309A-9322-479A-84B4-DC88F8280E9F}">
      <dgm:prSet/>
      <dgm:spPr/>
      <dgm:t>
        <a:bodyPr/>
        <a:lstStyle/>
        <a:p>
          <a:endParaRPr lang="en-US"/>
        </a:p>
      </dgm:t>
    </dgm:pt>
    <dgm:pt modelId="{F5122532-B072-4C29-8FDD-21C0E2AEDB7A}" type="sibTrans" cxnId="{3EAE309A-9322-479A-84B4-DC88F8280E9F}">
      <dgm:prSet/>
      <dgm:spPr/>
      <dgm:t>
        <a:bodyPr/>
        <a:lstStyle/>
        <a:p>
          <a:endParaRPr lang="en-US"/>
        </a:p>
      </dgm:t>
    </dgm:pt>
    <dgm:pt modelId="{28A9A5B2-62A4-4840-88E8-3ADE42C4DB00}">
      <dgm:prSet phldrT="[Tekst]" custT="1"/>
      <dgm:spPr>
        <a:pattFill prst="ltUpDiag">
          <a:fgClr>
            <a:srgbClr val="F79747"/>
          </a:fgClr>
          <a:bgClr>
            <a:schemeClr val="bg1"/>
          </a:bgClr>
        </a:pattFill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r>
            <a:rPr lang="pl-PL" sz="1800" b="1" dirty="0" smtClean="0"/>
            <a:t>Rozwój zakresu informacyjnego</a:t>
          </a:r>
          <a:endParaRPr lang="pl-PL" sz="1800" b="1" dirty="0"/>
        </a:p>
      </dgm:t>
    </dgm:pt>
    <dgm:pt modelId="{1E7756CF-6F71-41CE-8D36-0CD1B5816FB8}" type="parTrans" cxnId="{FC720CF8-1F6A-473D-A4A2-D5421A7DD25C}">
      <dgm:prSet/>
      <dgm:spPr/>
      <dgm:t>
        <a:bodyPr/>
        <a:lstStyle/>
        <a:p>
          <a:endParaRPr lang="en-US"/>
        </a:p>
      </dgm:t>
    </dgm:pt>
    <dgm:pt modelId="{24E10316-8698-49E7-BFC1-A42FF7662241}" type="sibTrans" cxnId="{FC720CF8-1F6A-473D-A4A2-D5421A7DD25C}">
      <dgm:prSet/>
      <dgm:spPr/>
      <dgm:t>
        <a:bodyPr/>
        <a:lstStyle/>
        <a:p>
          <a:endParaRPr lang="en-US"/>
        </a:p>
      </dgm:t>
    </dgm:pt>
    <dgm:pt modelId="{2E47D23C-CBC7-4430-BFB7-05D7EA01F164}" type="pres">
      <dgm:prSet presAssocID="{CCA3A3FB-6F80-4E99-81F9-272C81A660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F82332D-4899-479F-BE85-E722FA6B12A7}" type="pres">
      <dgm:prSet presAssocID="{92409727-2D92-4E8F-86B7-26826F1FDB26}" presName="boxAndChildren" presStyleCnt="0"/>
      <dgm:spPr/>
    </dgm:pt>
    <dgm:pt modelId="{1805159D-F9D5-4CA4-B967-4B4FAA900F7B}" type="pres">
      <dgm:prSet presAssocID="{92409727-2D92-4E8F-86B7-26826F1FDB26}" presName="parentTextBox" presStyleLbl="node1" presStyleIdx="0" presStyleCnt="3"/>
      <dgm:spPr/>
      <dgm:t>
        <a:bodyPr/>
        <a:lstStyle/>
        <a:p>
          <a:endParaRPr lang="pl-PL"/>
        </a:p>
      </dgm:t>
    </dgm:pt>
    <dgm:pt modelId="{1C2841EC-9BD7-40B1-BAC6-248436E7C99A}" type="pres">
      <dgm:prSet presAssocID="{92409727-2D92-4E8F-86B7-26826F1FDB26}" presName="entireBox" presStyleLbl="node1" presStyleIdx="0" presStyleCnt="3"/>
      <dgm:spPr/>
      <dgm:t>
        <a:bodyPr/>
        <a:lstStyle/>
        <a:p>
          <a:endParaRPr lang="pl-PL"/>
        </a:p>
      </dgm:t>
    </dgm:pt>
    <dgm:pt modelId="{C003BA95-8239-48BA-A6D3-95B578255B11}" type="pres">
      <dgm:prSet presAssocID="{92409727-2D92-4E8F-86B7-26826F1FDB26}" presName="descendantBox" presStyleCnt="0"/>
      <dgm:spPr/>
    </dgm:pt>
    <dgm:pt modelId="{72BB1E63-4210-4429-B540-030CB25A5CC9}" type="pres">
      <dgm:prSet presAssocID="{60C242EF-F591-48C1-B746-CF09CC3E5E5C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C3521A-6489-44BC-8A57-6E0636310C1B}" type="pres">
      <dgm:prSet presAssocID="{61B97968-2228-433B-BFB0-6A5C905A6F5B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D0642F-EF68-4A50-82DB-031C4F66FE06}" type="pres">
      <dgm:prSet presAssocID="{A1C29588-6F5B-4CC8-8C3A-B4FB238E0DBF}" presName="sp" presStyleCnt="0"/>
      <dgm:spPr/>
    </dgm:pt>
    <dgm:pt modelId="{91ACB837-2CF3-4889-BAEB-9271DD9808B2}" type="pres">
      <dgm:prSet presAssocID="{266BBA20-C97C-4B5F-AFB3-96E620D7AE84}" presName="arrowAndChildren" presStyleCnt="0"/>
      <dgm:spPr/>
    </dgm:pt>
    <dgm:pt modelId="{71B3DF43-F064-4535-8CC7-642EC0C9212D}" type="pres">
      <dgm:prSet presAssocID="{266BBA20-C97C-4B5F-AFB3-96E620D7AE84}" presName="parentTextArrow" presStyleLbl="node1" presStyleIdx="0" presStyleCnt="3"/>
      <dgm:spPr/>
      <dgm:t>
        <a:bodyPr/>
        <a:lstStyle/>
        <a:p>
          <a:endParaRPr lang="pl-PL"/>
        </a:p>
      </dgm:t>
    </dgm:pt>
    <dgm:pt modelId="{D5BA768C-47ED-4FC4-ADA0-55CAE63A32CD}" type="pres">
      <dgm:prSet presAssocID="{266BBA20-C97C-4B5F-AFB3-96E620D7AE84}" presName="arrow" presStyleLbl="node1" presStyleIdx="1" presStyleCnt="3"/>
      <dgm:spPr/>
      <dgm:t>
        <a:bodyPr/>
        <a:lstStyle/>
        <a:p>
          <a:endParaRPr lang="pl-PL"/>
        </a:p>
      </dgm:t>
    </dgm:pt>
    <dgm:pt modelId="{FB8C0905-B1D4-4204-8AAB-4ACBA214FE4D}" type="pres">
      <dgm:prSet presAssocID="{266BBA20-C97C-4B5F-AFB3-96E620D7AE84}" presName="descendantArrow" presStyleCnt="0"/>
      <dgm:spPr/>
    </dgm:pt>
    <dgm:pt modelId="{7735D93C-F3CC-4B46-9F86-4333350DB16D}" type="pres">
      <dgm:prSet presAssocID="{80F68461-A1BC-455E-BE15-45ADE274EE93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6D87D1-026F-4A44-8E51-DECED646F961}" type="pres">
      <dgm:prSet presAssocID="{28A9A5B2-62A4-4840-88E8-3ADE42C4DB00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3F2605-893D-49DC-93CE-A4524F1C44B9}" type="pres">
      <dgm:prSet presAssocID="{CF5B862C-AD3C-493D-8E50-0B1CDC9D2A83}" presName="sp" presStyleCnt="0"/>
      <dgm:spPr/>
    </dgm:pt>
    <dgm:pt modelId="{12E1873E-EC90-4812-969F-22297BC45A79}" type="pres">
      <dgm:prSet presAssocID="{F42A8EEB-755E-4B7C-A1B1-5D2F74D352F0}" presName="arrowAndChildren" presStyleCnt="0"/>
      <dgm:spPr/>
    </dgm:pt>
    <dgm:pt modelId="{FD3D6EC4-24C7-4CFB-BB7B-2AA9C21B5DAE}" type="pres">
      <dgm:prSet presAssocID="{F42A8EEB-755E-4B7C-A1B1-5D2F74D352F0}" presName="parentTextArrow" presStyleLbl="node1" presStyleIdx="1" presStyleCnt="3"/>
      <dgm:spPr/>
      <dgm:t>
        <a:bodyPr/>
        <a:lstStyle/>
        <a:p>
          <a:endParaRPr lang="pl-PL"/>
        </a:p>
      </dgm:t>
    </dgm:pt>
    <dgm:pt modelId="{676093DC-8029-4BAC-8541-A6085EAAE870}" type="pres">
      <dgm:prSet presAssocID="{F42A8EEB-755E-4B7C-A1B1-5D2F74D352F0}" presName="arrow" presStyleLbl="node1" presStyleIdx="2" presStyleCnt="3"/>
      <dgm:spPr/>
      <dgm:t>
        <a:bodyPr/>
        <a:lstStyle/>
        <a:p>
          <a:endParaRPr lang="pl-PL"/>
        </a:p>
      </dgm:t>
    </dgm:pt>
    <dgm:pt modelId="{5BCC34CF-3F4F-47AB-B3EE-D86CDB79F22C}" type="pres">
      <dgm:prSet presAssocID="{F42A8EEB-755E-4B7C-A1B1-5D2F74D352F0}" presName="descendantArrow" presStyleCnt="0"/>
      <dgm:spPr/>
    </dgm:pt>
    <dgm:pt modelId="{0363961E-4D9F-453B-A631-28FEF31C7805}" type="pres">
      <dgm:prSet presAssocID="{80A4524C-5C0E-4E15-8100-CA5B462A72B3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7741AC-2FBC-445D-AC5F-4A1A2D3057BF}" type="pres">
      <dgm:prSet presAssocID="{C267335D-0DB6-41D3-A327-D4634611F36A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EAE309A-9322-479A-84B4-DC88F8280E9F}" srcId="{266BBA20-C97C-4B5F-AFB3-96E620D7AE84}" destId="{80F68461-A1BC-455E-BE15-45ADE274EE93}" srcOrd="0" destOrd="0" parTransId="{D670AEA5-2D26-4C08-9557-6C11645BF2EB}" sibTransId="{F5122532-B072-4C29-8FDD-21C0E2AEDB7A}"/>
    <dgm:cxn modelId="{A4674333-EA20-434B-A6FF-78B7F0E1CF56}" srcId="{F42A8EEB-755E-4B7C-A1B1-5D2F74D352F0}" destId="{C267335D-0DB6-41D3-A327-D4634611F36A}" srcOrd="1" destOrd="0" parTransId="{27452E00-F926-428B-87FC-1A793D5EF10C}" sibTransId="{AB5790B7-EB78-41D4-8163-A518B076E38E}"/>
    <dgm:cxn modelId="{67732B70-EF3C-49A1-995E-A3BFEA10B91B}" srcId="{92409727-2D92-4E8F-86B7-26826F1FDB26}" destId="{61B97968-2228-433B-BFB0-6A5C905A6F5B}" srcOrd="1" destOrd="0" parTransId="{FC5DB2EA-8EA7-4D08-8898-1185C51AAF44}" sibTransId="{00B75FA0-149C-4F27-BEA6-81D0B90D4803}"/>
    <dgm:cxn modelId="{BDBA198B-436D-4260-A343-18D299C1C5E6}" type="presOf" srcId="{92409727-2D92-4E8F-86B7-26826F1FDB26}" destId="{1805159D-F9D5-4CA4-B967-4B4FAA900F7B}" srcOrd="0" destOrd="0" presId="urn:microsoft.com/office/officeart/2005/8/layout/process4"/>
    <dgm:cxn modelId="{913A4429-D72E-4557-88F7-6E3686887119}" type="presOf" srcId="{266BBA20-C97C-4B5F-AFB3-96E620D7AE84}" destId="{71B3DF43-F064-4535-8CC7-642EC0C9212D}" srcOrd="0" destOrd="0" presId="urn:microsoft.com/office/officeart/2005/8/layout/process4"/>
    <dgm:cxn modelId="{0368A9D8-76C1-4426-B03D-E788B9BCD1AD}" type="presOf" srcId="{80A4524C-5C0E-4E15-8100-CA5B462A72B3}" destId="{0363961E-4D9F-453B-A631-28FEF31C7805}" srcOrd="0" destOrd="0" presId="urn:microsoft.com/office/officeart/2005/8/layout/process4"/>
    <dgm:cxn modelId="{73C0715A-8F07-48F9-8D52-F9CC53718969}" srcId="{92409727-2D92-4E8F-86B7-26826F1FDB26}" destId="{60C242EF-F591-48C1-B746-CF09CC3E5E5C}" srcOrd="0" destOrd="0" parTransId="{A3E7B352-E321-49E5-A8CB-EF8516A27677}" sibTransId="{FE74D8EE-5282-4B3C-8E63-0474B42250AA}"/>
    <dgm:cxn modelId="{0CA5B0EC-FF84-478C-82C2-8C735D503415}" type="presOf" srcId="{266BBA20-C97C-4B5F-AFB3-96E620D7AE84}" destId="{D5BA768C-47ED-4FC4-ADA0-55CAE63A32CD}" srcOrd="1" destOrd="0" presId="urn:microsoft.com/office/officeart/2005/8/layout/process4"/>
    <dgm:cxn modelId="{FF1E2BB2-DABE-4A2D-95C9-CF302BB1B9E1}" type="presOf" srcId="{61B97968-2228-433B-BFB0-6A5C905A6F5B}" destId="{DBC3521A-6489-44BC-8A57-6E0636310C1B}" srcOrd="0" destOrd="0" presId="urn:microsoft.com/office/officeart/2005/8/layout/process4"/>
    <dgm:cxn modelId="{7A9BFF1C-6DB8-4804-BB0C-78E5CE296BC5}" srcId="{CCA3A3FB-6F80-4E99-81F9-272C81A660A2}" destId="{266BBA20-C97C-4B5F-AFB3-96E620D7AE84}" srcOrd="1" destOrd="0" parTransId="{1A530654-CEB3-4C35-A861-AE903265F9AF}" sibTransId="{A1C29588-6F5B-4CC8-8C3A-B4FB238E0DBF}"/>
    <dgm:cxn modelId="{5B33CB0A-F328-4229-9F55-09C94F362B00}" srcId="{F42A8EEB-755E-4B7C-A1B1-5D2F74D352F0}" destId="{80A4524C-5C0E-4E15-8100-CA5B462A72B3}" srcOrd="0" destOrd="0" parTransId="{349FA50A-B5DF-4523-A793-E8D214A28FC0}" sibTransId="{78E98CBC-BAB8-4A83-87DF-E92B2838F4E8}"/>
    <dgm:cxn modelId="{BFFDF481-7205-40AB-A14C-D2CA557A747B}" srcId="{CCA3A3FB-6F80-4E99-81F9-272C81A660A2}" destId="{92409727-2D92-4E8F-86B7-26826F1FDB26}" srcOrd="2" destOrd="0" parTransId="{B00EE90C-3F0B-4873-8610-D2AEE1880E83}" sibTransId="{07F7BA6B-4ED6-49A4-A80E-1199920BBECC}"/>
    <dgm:cxn modelId="{F8B03C35-5B1E-4BF3-9D55-594AEEEDA842}" type="presOf" srcId="{F42A8EEB-755E-4B7C-A1B1-5D2F74D352F0}" destId="{FD3D6EC4-24C7-4CFB-BB7B-2AA9C21B5DAE}" srcOrd="0" destOrd="0" presId="urn:microsoft.com/office/officeart/2005/8/layout/process4"/>
    <dgm:cxn modelId="{E7180CAB-9765-4317-8E6F-C89DEDAC2154}" type="presOf" srcId="{28A9A5B2-62A4-4840-88E8-3ADE42C4DB00}" destId="{946D87D1-026F-4A44-8E51-DECED646F961}" srcOrd="0" destOrd="0" presId="urn:microsoft.com/office/officeart/2005/8/layout/process4"/>
    <dgm:cxn modelId="{BDF31F24-ECF7-4C24-8FAB-B4EA526B65B5}" type="presOf" srcId="{60C242EF-F591-48C1-B746-CF09CC3E5E5C}" destId="{72BB1E63-4210-4429-B540-030CB25A5CC9}" srcOrd="0" destOrd="0" presId="urn:microsoft.com/office/officeart/2005/8/layout/process4"/>
    <dgm:cxn modelId="{3A8EC61C-BB2A-41A8-86DB-08DE111E2BE3}" srcId="{CCA3A3FB-6F80-4E99-81F9-272C81A660A2}" destId="{F42A8EEB-755E-4B7C-A1B1-5D2F74D352F0}" srcOrd="0" destOrd="0" parTransId="{6EB655B2-971A-4FED-BF1C-D71DAA6E36B9}" sibTransId="{CF5B862C-AD3C-493D-8E50-0B1CDC9D2A83}"/>
    <dgm:cxn modelId="{87A4B1D6-7434-4866-9A74-E62A4428D707}" type="presOf" srcId="{F42A8EEB-755E-4B7C-A1B1-5D2F74D352F0}" destId="{676093DC-8029-4BAC-8541-A6085EAAE870}" srcOrd="1" destOrd="0" presId="urn:microsoft.com/office/officeart/2005/8/layout/process4"/>
    <dgm:cxn modelId="{F2BC80BE-A653-4961-9B10-B14D36C310FB}" type="presOf" srcId="{92409727-2D92-4E8F-86B7-26826F1FDB26}" destId="{1C2841EC-9BD7-40B1-BAC6-248436E7C99A}" srcOrd="1" destOrd="0" presId="urn:microsoft.com/office/officeart/2005/8/layout/process4"/>
    <dgm:cxn modelId="{E0CF0AA4-317D-4E1D-8D3B-1924F5BDE9A1}" type="presOf" srcId="{C267335D-0DB6-41D3-A327-D4634611F36A}" destId="{027741AC-2FBC-445D-AC5F-4A1A2D3057BF}" srcOrd="0" destOrd="0" presId="urn:microsoft.com/office/officeart/2005/8/layout/process4"/>
    <dgm:cxn modelId="{FC720CF8-1F6A-473D-A4A2-D5421A7DD25C}" srcId="{266BBA20-C97C-4B5F-AFB3-96E620D7AE84}" destId="{28A9A5B2-62A4-4840-88E8-3ADE42C4DB00}" srcOrd="1" destOrd="0" parTransId="{1E7756CF-6F71-41CE-8D36-0CD1B5816FB8}" sibTransId="{24E10316-8698-49E7-BFC1-A42FF7662241}"/>
    <dgm:cxn modelId="{568DA10E-9490-4A44-88AD-2891201AB561}" type="presOf" srcId="{80F68461-A1BC-455E-BE15-45ADE274EE93}" destId="{7735D93C-F3CC-4B46-9F86-4333350DB16D}" srcOrd="0" destOrd="0" presId="urn:microsoft.com/office/officeart/2005/8/layout/process4"/>
    <dgm:cxn modelId="{DA16AC96-20FB-47AA-9FCD-67AABAB5AD39}" type="presOf" srcId="{CCA3A3FB-6F80-4E99-81F9-272C81A660A2}" destId="{2E47D23C-CBC7-4430-BFB7-05D7EA01F164}" srcOrd="0" destOrd="0" presId="urn:microsoft.com/office/officeart/2005/8/layout/process4"/>
    <dgm:cxn modelId="{DE8F017A-FD57-47E6-8D69-DE66C3D41E62}" type="presParOf" srcId="{2E47D23C-CBC7-4430-BFB7-05D7EA01F164}" destId="{0F82332D-4899-479F-BE85-E722FA6B12A7}" srcOrd="0" destOrd="0" presId="urn:microsoft.com/office/officeart/2005/8/layout/process4"/>
    <dgm:cxn modelId="{6810A98C-000E-44C2-AF52-6417234C2ED9}" type="presParOf" srcId="{0F82332D-4899-479F-BE85-E722FA6B12A7}" destId="{1805159D-F9D5-4CA4-B967-4B4FAA900F7B}" srcOrd="0" destOrd="0" presId="urn:microsoft.com/office/officeart/2005/8/layout/process4"/>
    <dgm:cxn modelId="{E16C49BF-9645-4306-A6F3-C5C46E5765BB}" type="presParOf" srcId="{0F82332D-4899-479F-BE85-E722FA6B12A7}" destId="{1C2841EC-9BD7-40B1-BAC6-248436E7C99A}" srcOrd="1" destOrd="0" presId="urn:microsoft.com/office/officeart/2005/8/layout/process4"/>
    <dgm:cxn modelId="{12139111-B309-41B3-B431-A75E151A6AF8}" type="presParOf" srcId="{0F82332D-4899-479F-BE85-E722FA6B12A7}" destId="{C003BA95-8239-48BA-A6D3-95B578255B11}" srcOrd="2" destOrd="0" presId="urn:microsoft.com/office/officeart/2005/8/layout/process4"/>
    <dgm:cxn modelId="{C7273296-AB70-4E5A-B42C-503F0002B655}" type="presParOf" srcId="{C003BA95-8239-48BA-A6D3-95B578255B11}" destId="{72BB1E63-4210-4429-B540-030CB25A5CC9}" srcOrd="0" destOrd="0" presId="urn:microsoft.com/office/officeart/2005/8/layout/process4"/>
    <dgm:cxn modelId="{72620420-79DF-4051-9C2C-D822FA6E0FEB}" type="presParOf" srcId="{C003BA95-8239-48BA-A6D3-95B578255B11}" destId="{DBC3521A-6489-44BC-8A57-6E0636310C1B}" srcOrd="1" destOrd="0" presId="urn:microsoft.com/office/officeart/2005/8/layout/process4"/>
    <dgm:cxn modelId="{FBC47241-7B12-417A-AE8C-81A94879ECF4}" type="presParOf" srcId="{2E47D23C-CBC7-4430-BFB7-05D7EA01F164}" destId="{6FD0642F-EF68-4A50-82DB-031C4F66FE06}" srcOrd="1" destOrd="0" presId="urn:microsoft.com/office/officeart/2005/8/layout/process4"/>
    <dgm:cxn modelId="{2732FBD2-EF9C-4D56-A4F8-A94B2E697A1C}" type="presParOf" srcId="{2E47D23C-CBC7-4430-BFB7-05D7EA01F164}" destId="{91ACB837-2CF3-4889-BAEB-9271DD9808B2}" srcOrd="2" destOrd="0" presId="urn:microsoft.com/office/officeart/2005/8/layout/process4"/>
    <dgm:cxn modelId="{679A2785-8453-4996-BFD5-A5AA26AC5A93}" type="presParOf" srcId="{91ACB837-2CF3-4889-BAEB-9271DD9808B2}" destId="{71B3DF43-F064-4535-8CC7-642EC0C9212D}" srcOrd="0" destOrd="0" presId="urn:microsoft.com/office/officeart/2005/8/layout/process4"/>
    <dgm:cxn modelId="{0105DDD6-B45E-4232-BA7B-BDED20D98897}" type="presParOf" srcId="{91ACB837-2CF3-4889-BAEB-9271DD9808B2}" destId="{D5BA768C-47ED-4FC4-ADA0-55CAE63A32CD}" srcOrd="1" destOrd="0" presId="urn:microsoft.com/office/officeart/2005/8/layout/process4"/>
    <dgm:cxn modelId="{5FED427D-F168-4905-9E92-ADBA38ABAAC9}" type="presParOf" srcId="{91ACB837-2CF3-4889-BAEB-9271DD9808B2}" destId="{FB8C0905-B1D4-4204-8AAB-4ACBA214FE4D}" srcOrd="2" destOrd="0" presId="urn:microsoft.com/office/officeart/2005/8/layout/process4"/>
    <dgm:cxn modelId="{FFF82E1E-202F-40E3-900F-95585243BDC3}" type="presParOf" srcId="{FB8C0905-B1D4-4204-8AAB-4ACBA214FE4D}" destId="{7735D93C-F3CC-4B46-9F86-4333350DB16D}" srcOrd="0" destOrd="0" presId="urn:microsoft.com/office/officeart/2005/8/layout/process4"/>
    <dgm:cxn modelId="{10D4B330-8B73-451B-979B-73ABC504EB21}" type="presParOf" srcId="{FB8C0905-B1D4-4204-8AAB-4ACBA214FE4D}" destId="{946D87D1-026F-4A44-8E51-DECED646F961}" srcOrd="1" destOrd="0" presId="urn:microsoft.com/office/officeart/2005/8/layout/process4"/>
    <dgm:cxn modelId="{6725AF77-114C-4347-8D61-B48C44C3051C}" type="presParOf" srcId="{2E47D23C-CBC7-4430-BFB7-05D7EA01F164}" destId="{743F2605-893D-49DC-93CE-A4524F1C44B9}" srcOrd="3" destOrd="0" presId="urn:microsoft.com/office/officeart/2005/8/layout/process4"/>
    <dgm:cxn modelId="{8A5528EE-D633-4D2D-A2F0-EBF3E6721EA5}" type="presParOf" srcId="{2E47D23C-CBC7-4430-BFB7-05D7EA01F164}" destId="{12E1873E-EC90-4812-969F-22297BC45A79}" srcOrd="4" destOrd="0" presId="urn:microsoft.com/office/officeart/2005/8/layout/process4"/>
    <dgm:cxn modelId="{303BB480-40FA-4F46-80ED-B5CEF9C80B2A}" type="presParOf" srcId="{12E1873E-EC90-4812-969F-22297BC45A79}" destId="{FD3D6EC4-24C7-4CFB-BB7B-2AA9C21B5DAE}" srcOrd="0" destOrd="0" presId="urn:microsoft.com/office/officeart/2005/8/layout/process4"/>
    <dgm:cxn modelId="{8F06A5FC-0C5D-4DA2-AC86-3E7BF37E607B}" type="presParOf" srcId="{12E1873E-EC90-4812-969F-22297BC45A79}" destId="{676093DC-8029-4BAC-8541-A6085EAAE870}" srcOrd="1" destOrd="0" presId="urn:microsoft.com/office/officeart/2005/8/layout/process4"/>
    <dgm:cxn modelId="{EF10F6C0-85AC-4310-B751-FB8B4A41C56E}" type="presParOf" srcId="{12E1873E-EC90-4812-969F-22297BC45A79}" destId="{5BCC34CF-3F4F-47AB-B3EE-D86CDB79F22C}" srcOrd="2" destOrd="0" presId="urn:microsoft.com/office/officeart/2005/8/layout/process4"/>
    <dgm:cxn modelId="{1A8DA0A1-B23A-4643-A66C-69302D752583}" type="presParOf" srcId="{5BCC34CF-3F4F-47AB-B3EE-D86CDB79F22C}" destId="{0363961E-4D9F-453B-A631-28FEF31C7805}" srcOrd="0" destOrd="0" presId="urn:microsoft.com/office/officeart/2005/8/layout/process4"/>
    <dgm:cxn modelId="{1FA6BDA5-AF80-42EA-8FBE-BCB75761EB20}" type="presParOf" srcId="{5BCC34CF-3F4F-47AB-B3EE-D86CDB79F22C}" destId="{027741AC-2FBC-445D-AC5F-4A1A2D3057BF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841EC-9BD7-40B1-BAC6-248436E7C99A}">
      <dsp:nvSpPr>
        <dsp:cNvPr id="0" name=""/>
        <dsp:cNvSpPr/>
      </dsp:nvSpPr>
      <dsp:spPr>
        <a:xfrm>
          <a:off x="0" y="3059187"/>
          <a:ext cx="6590184" cy="1004093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/>
            <a:t>III etap - Rozwój systemu i upowszechnienie (2021-2023)</a:t>
          </a:r>
          <a:endParaRPr lang="pl-PL" sz="1900" b="1" kern="1200" dirty="0"/>
        </a:p>
      </dsp:txBody>
      <dsp:txXfrm>
        <a:off x="0" y="3059187"/>
        <a:ext cx="6590184" cy="542210"/>
      </dsp:txXfrm>
    </dsp:sp>
    <dsp:sp modelId="{72BB1E63-4210-4429-B540-030CB25A5CC9}">
      <dsp:nvSpPr>
        <dsp:cNvPr id="0" name=""/>
        <dsp:cNvSpPr/>
      </dsp:nvSpPr>
      <dsp:spPr>
        <a:xfrm>
          <a:off x="0" y="3581316"/>
          <a:ext cx="3295092" cy="461883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Doskonalenie systemu</a:t>
          </a:r>
          <a:endParaRPr lang="pl-PL" sz="1700" b="1" kern="1200" dirty="0"/>
        </a:p>
      </dsp:txBody>
      <dsp:txXfrm>
        <a:off x="0" y="3581316"/>
        <a:ext cx="3295092" cy="461883"/>
      </dsp:txXfrm>
    </dsp:sp>
    <dsp:sp modelId="{DBC3521A-6489-44BC-8A57-6E0636310C1B}">
      <dsp:nvSpPr>
        <dsp:cNvPr id="0" name=""/>
        <dsp:cNvSpPr/>
      </dsp:nvSpPr>
      <dsp:spPr>
        <a:xfrm>
          <a:off x="3295092" y="3581316"/>
          <a:ext cx="3295092" cy="461883"/>
        </a:xfrm>
        <a:prstGeom prst="rect">
          <a:avLst/>
        </a:prstGeom>
        <a:solidFill>
          <a:schemeClr val="bg1"/>
        </a:soli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Upowszechnianie systemu w JST</a:t>
          </a:r>
          <a:endParaRPr lang="pl-PL" sz="1700" b="1" kern="1200" dirty="0"/>
        </a:p>
      </dsp:txBody>
      <dsp:txXfrm>
        <a:off x="3295092" y="3581316"/>
        <a:ext cx="3295092" cy="461883"/>
      </dsp:txXfrm>
    </dsp:sp>
    <dsp:sp modelId="{D5BA768C-47ED-4FC4-ADA0-55CAE63A32CD}">
      <dsp:nvSpPr>
        <dsp:cNvPr id="0" name=""/>
        <dsp:cNvSpPr/>
      </dsp:nvSpPr>
      <dsp:spPr>
        <a:xfrm rot="10800000">
          <a:off x="0" y="1529953"/>
          <a:ext cx="6590184" cy="1544296"/>
        </a:xfrm>
        <a:prstGeom prst="upArrowCallou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/>
            <a:t>II etap - Budowa i uruchomienie systemu (2019-2021)</a:t>
          </a:r>
          <a:endParaRPr lang="pl-PL" sz="1900" b="1" kern="1200" dirty="0"/>
        </a:p>
      </dsp:txBody>
      <dsp:txXfrm rot="-10800000">
        <a:off x="0" y="1529953"/>
        <a:ext cx="6590184" cy="542047"/>
      </dsp:txXfrm>
    </dsp:sp>
    <dsp:sp modelId="{7735D93C-F3CC-4B46-9F86-4333350DB16D}">
      <dsp:nvSpPr>
        <dsp:cNvPr id="0" name=""/>
        <dsp:cNvSpPr/>
      </dsp:nvSpPr>
      <dsp:spPr>
        <a:xfrm>
          <a:off x="0" y="2072001"/>
          <a:ext cx="3295092" cy="461744"/>
        </a:xfrm>
        <a:prstGeom prst="rect">
          <a:avLst/>
        </a:prstGeom>
        <a:pattFill prst="ltUpDiag">
          <a:fgClr>
            <a:srgbClr val="F79747"/>
          </a:fgClr>
          <a:bgClr>
            <a:schemeClr val="bg1"/>
          </a:bgClr>
        </a:patt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/>
            <a:t>Stworzenie systemu IT</a:t>
          </a:r>
          <a:endParaRPr lang="pl-PL" sz="2000" b="1" kern="1200" dirty="0"/>
        </a:p>
      </dsp:txBody>
      <dsp:txXfrm>
        <a:off x="0" y="2072001"/>
        <a:ext cx="3295092" cy="461744"/>
      </dsp:txXfrm>
    </dsp:sp>
    <dsp:sp modelId="{946D87D1-026F-4A44-8E51-DECED646F961}">
      <dsp:nvSpPr>
        <dsp:cNvPr id="0" name=""/>
        <dsp:cNvSpPr/>
      </dsp:nvSpPr>
      <dsp:spPr>
        <a:xfrm>
          <a:off x="3295092" y="2072001"/>
          <a:ext cx="3295092" cy="461744"/>
        </a:xfrm>
        <a:prstGeom prst="rect">
          <a:avLst/>
        </a:prstGeom>
        <a:pattFill prst="ltUpDiag">
          <a:fgClr>
            <a:srgbClr val="F79747"/>
          </a:fgClr>
          <a:bgClr>
            <a:schemeClr val="bg1"/>
          </a:bgClr>
        </a:pattFill>
        <a:ln w="254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Rozwój zakresu informacyjnego</a:t>
          </a:r>
          <a:endParaRPr lang="pl-PL" sz="1800" b="1" kern="1200" dirty="0"/>
        </a:p>
      </dsp:txBody>
      <dsp:txXfrm>
        <a:off x="3295092" y="2072001"/>
        <a:ext cx="3295092" cy="461744"/>
      </dsp:txXfrm>
    </dsp:sp>
    <dsp:sp modelId="{676093DC-8029-4BAC-8541-A6085EAAE870}">
      <dsp:nvSpPr>
        <dsp:cNvPr id="0" name=""/>
        <dsp:cNvSpPr/>
      </dsp:nvSpPr>
      <dsp:spPr>
        <a:xfrm rot="10800000">
          <a:off x="0" y="718"/>
          <a:ext cx="6590184" cy="1544296"/>
        </a:xfrm>
        <a:prstGeom prst="upArrowCallou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dirty="0" smtClean="0"/>
            <a:t>I etap – Opracowanie koncepcji systemu (2017-2018)</a:t>
          </a:r>
        </a:p>
      </dsp:txBody>
      <dsp:txXfrm rot="-10800000">
        <a:off x="0" y="718"/>
        <a:ext cx="6590184" cy="542047"/>
      </dsp:txXfrm>
    </dsp:sp>
    <dsp:sp modelId="{0363961E-4D9F-453B-A631-28FEF31C7805}">
      <dsp:nvSpPr>
        <dsp:cNvPr id="0" name=""/>
        <dsp:cNvSpPr/>
      </dsp:nvSpPr>
      <dsp:spPr>
        <a:xfrm>
          <a:off x="0" y="542766"/>
          <a:ext cx="3295092" cy="461744"/>
        </a:xfrm>
        <a:prstGeom prst="rect">
          <a:avLst/>
        </a:prstGeom>
        <a:gradFill rotWithShape="0">
          <a:gsLst>
            <a:gs pos="0">
              <a:srgbClr val="BEFC64"/>
            </a:gs>
            <a:gs pos="86000">
              <a:srgbClr val="F5F5F5"/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Koncepcja ogólna</a:t>
          </a:r>
          <a:endParaRPr lang="pl-PL" sz="1700" b="1" kern="1200" dirty="0"/>
        </a:p>
      </dsp:txBody>
      <dsp:txXfrm>
        <a:off x="0" y="542766"/>
        <a:ext cx="3295092" cy="461744"/>
      </dsp:txXfrm>
    </dsp:sp>
    <dsp:sp modelId="{027741AC-2FBC-445D-AC5F-4A1A2D3057BF}">
      <dsp:nvSpPr>
        <dsp:cNvPr id="0" name=""/>
        <dsp:cNvSpPr/>
      </dsp:nvSpPr>
      <dsp:spPr>
        <a:xfrm>
          <a:off x="3295092" y="542766"/>
          <a:ext cx="3295092" cy="461744"/>
        </a:xfrm>
        <a:prstGeom prst="rect">
          <a:avLst/>
        </a:prstGeom>
        <a:gradFill rotWithShape="0">
          <a:gsLst>
            <a:gs pos="0">
              <a:srgbClr val="BEFC64"/>
            </a:gs>
            <a:gs pos="86000">
              <a:srgbClr val="F5F5F5"/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Koncepcja wykonawcza</a:t>
          </a:r>
          <a:endParaRPr lang="pl-PL" sz="1700" b="1" kern="1200" dirty="0"/>
        </a:p>
      </dsp:txBody>
      <dsp:txXfrm>
        <a:off x="3295092" y="542766"/>
        <a:ext cx="3295092" cy="461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2019-06-26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69305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200" dirty="0" smtClean="0">
                <a:solidFill>
                  <a:schemeClr val="tx1"/>
                </a:solidFill>
                <a:cs typeface="Times New Roman" pitchFamily="18" charset="0"/>
              </a:rPr>
              <a:t>Usługa publiczna:</a:t>
            </a:r>
          </a:p>
          <a:p>
            <a:pPr algn="l"/>
            <a:r>
              <a:rPr lang="pl-PL" sz="1200" dirty="0" smtClean="0">
                <a:solidFill>
                  <a:schemeClr val="tx1"/>
                </a:solidFill>
                <a:cs typeface="Times New Roman" pitchFamily="18" charset="0"/>
              </a:rPr>
              <a:t>działalność obejmująca dostarczanie dóbr materialnych i niematerialnych, za które odpowiedzialna jest władza publiczna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1973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Zadania wykonane</a:t>
            </a:r>
          </a:p>
          <a:p>
            <a:pPr marL="268288" indent="-173038">
              <a:spcBef>
                <a:spcPts val="600"/>
              </a:spcBef>
            </a:pPr>
            <a:r>
              <a:rPr lang="pl-PL" dirty="0" smtClean="0"/>
              <a:t>1) </a:t>
            </a:r>
            <a:r>
              <a:rPr lang="pl-PL" b="1" dirty="0" smtClean="0"/>
              <a:t>Określenie opisów: obszaru usług, usług oraz zestawów wskaźników monitoringowych </a:t>
            </a:r>
            <a:r>
              <a:rPr lang="pl-PL" dirty="0" smtClean="0"/>
              <a:t>i metod ich prezentacji w formie tablic, map i wykresów;</a:t>
            </a:r>
          </a:p>
          <a:p>
            <a:pPr marL="268288" indent="-173038">
              <a:spcBef>
                <a:spcPts val="600"/>
              </a:spcBef>
            </a:pPr>
            <a:r>
              <a:rPr lang="pl-PL" dirty="0" smtClean="0"/>
              <a:t>2) </a:t>
            </a:r>
            <a:r>
              <a:rPr lang="pl-PL" b="1" dirty="0" smtClean="0"/>
              <a:t>określenie źródeł danych </a:t>
            </a:r>
            <a:r>
              <a:rPr lang="pl-PL" dirty="0" smtClean="0"/>
              <a:t>statystycznych: statystyki publicznej oraz danych z systemów informacyjnych administracji rządowej i samorządowej;</a:t>
            </a:r>
            <a:endParaRPr lang="pl-PL" b="1" dirty="0" smtClean="0"/>
          </a:p>
          <a:p>
            <a:pPr marL="268288" indent="-173038">
              <a:spcBef>
                <a:spcPts val="600"/>
              </a:spcBef>
            </a:pPr>
            <a:r>
              <a:rPr lang="pl-PL" dirty="0" smtClean="0"/>
              <a:t>4) efektywny system </a:t>
            </a:r>
            <a:r>
              <a:rPr lang="pl-PL" b="1" dirty="0" smtClean="0"/>
              <a:t>trwałego zasilania informacyjnego</a:t>
            </a:r>
            <a:r>
              <a:rPr lang="pl-PL" dirty="0" smtClean="0"/>
              <a:t>;</a:t>
            </a:r>
          </a:p>
          <a:p>
            <a:pPr marL="268288" indent="-173038">
              <a:spcBef>
                <a:spcPts val="600"/>
              </a:spcBef>
            </a:pPr>
            <a:r>
              <a:rPr lang="pl-PL" dirty="0" smtClean="0"/>
              <a:t>5) </a:t>
            </a:r>
            <a:r>
              <a:rPr lang="pl-PL" b="1" dirty="0" smtClean="0"/>
              <a:t>założenia techniczne</a:t>
            </a:r>
            <a:r>
              <a:rPr lang="pl-PL" dirty="0" smtClean="0"/>
              <a:t> - wymagania odnośnie niezbędnych narzędzi i oprogramowania informatycznego oraz projekt interfejsu użytkownika wraz z określeniem jego funkcjonalności;</a:t>
            </a:r>
          </a:p>
          <a:p>
            <a:pPr marL="268288" indent="-173038">
              <a:spcBef>
                <a:spcPts val="600"/>
              </a:spcBef>
            </a:pPr>
            <a:r>
              <a:rPr lang="pl-PL" dirty="0" smtClean="0"/>
              <a:t>6) założenia do budowy </a:t>
            </a:r>
            <a:r>
              <a:rPr lang="pl-PL" b="1" dirty="0" smtClean="0"/>
              <a:t>repozytorium dobrych praktyk – przykłady dobrego zarządzania usługami z podaniem dowodów w postacie danych liczbowych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8571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sz="1200" dirty="0" smtClean="0">
                <a:solidFill>
                  <a:schemeClr val="tx1"/>
                </a:solidFill>
                <a:cs typeface="Times New Roman" pitchFamily="18" charset="0"/>
              </a:rPr>
              <a:t>Usługa publiczna:</a:t>
            </a:r>
          </a:p>
          <a:p>
            <a:pPr algn="l"/>
            <a:r>
              <a:rPr lang="pl-PL" sz="1200" dirty="0" smtClean="0">
                <a:solidFill>
                  <a:schemeClr val="tx1"/>
                </a:solidFill>
                <a:cs typeface="Times New Roman" pitchFamily="18" charset="0"/>
              </a:rPr>
              <a:t>działalność obejmująca dostarczanie dóbr materialnych i niematerialnych, za które odpowiedzialna jest władza publiczna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7704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4074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A11A0-A6BC-41EB-957D-F52331EBDD18}" type="datetimeFigureOut">
              <a:rPr lang="en-US"/>
              <a:pPr>
                <a:defRPr/>
              </a:pPr>
              <a:t>6/26/2019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C95BE3-DB13-45A1-AD0D-3E65A89A179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058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2019-06-26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2019-06-26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2019-06-26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2019-06-26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2019-06-26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2019-06-26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2019-06-26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up.gov.p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endParaRPr lang="pl-PL" sz="80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9600" b="1" i="1" dirty="0" smtClean="0">
                <a:solidFill>
                  <a:schemeClr val="tx1"/>
                </a:solidFill>
              </a:rPr>
              <a:t>W kierunku </a:t>
            </a:r>
            <a:r>
              <a:rPr lang="pl-PL" sz="9600" b="1" i="1" dirty="0">
                <a:solidFill>
                  <a:schemeClr val="tx1"/>
                </a:solidFill>
              </a:rPr>
              <a:t>lepszych usług publicznych…</a:t>
            </a:r>
          </a:p>
          <a:p>
            <a:endParaRPr lang="pl-PL" sz="80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8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14400" b="1" dirty="0" smtClean="0">
                <a:solidFill>
                  <a:schemeClr val="tx1"/>
                </a:solidFill>
              </a:rPr>
              <a:t>SYSTEM </a:t>
            </a:r>
            <a:r>
              <a:rPr lang="pl-PL" sz="14400" b="1" dirty="0">
                <a:solidFill>
                  <a:schemeClr val="tx1"/>
                </a:solidFill>
              </a:rPr>
              <a:t>MONITOROWANIA USŁUG</a:t>
            </a:r>
          </a:p>
          <a:p>
            <a:r>
              <a:rPr lang="pl-PL" sz="14400" b="1" dirty="0" smtClean="0">
                <a:solidFill>
                  <a:schemeClr val="tx1"/>
                </a:solidFill>
              </a:rPr>
              <a:t>PUBLICZNYCH – wdrożenie SMUP</a:t>
            </a:r>
            <a:endParaRPr lang="pl-PL" sz="14400" b="1" dirty="0">
              <a:solidFill>
                <a:schemeClr val="tx1"/>
              </a:solidFill>
            </a:endParaRPr>
          </a:p>
          <a:p>
            <a:endParaRPr lang="pl-PL" sz="8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8000" dirty="0" smtClean="0">
                <a:solidFill>
                  <a:schemeClr val="tx1"/>
                </a:solidFill>
              </a:rPr>
              <a:t>Informacja na </a:t>
            </a:r>
            <a:r>
              <a:rPr lang="pl-PL" sz="8000" dirty="0">
                <a:solidFill>
                  <a:schemeClr val="tx1"/>
                </a:solidFill>
              </a:rPr>
              <a:t>posiedzenie Komitetu</a:t>
            </a:r>
          </a:p>
          <a:p>
            <a:r>
              <a:rPr lang="pl-PL" sz="8000" dirty="0" smtClean="0">
                <a:solidFill>
                  <a:schemeClr val="tx1"/>
                </a:solidFill>
              </a:rPr>
              <a:t>Rady Ministrów do spraw Cyfryzacji</a:t>
            </a:r>
          </a:p>
          <a:p>
            <a:r>
              <a:rPr lang="pl-PL" sz="8000" dirty="0" smtClean="0">
                <a:solidFill>
                  <a:schemeClr val="tx1"/>
                </a:solidFill>
              </a:rPr>
              <a:t>w dniu 27 czerwca 2019 </a:t>
            </a:r>
            <a:r>
              <a:rPr lang="pl-PL" sz="8000" dirty="0">
                <a:solidFill>
                  <a:schemeClr val="tx1"/>
                </a:solidFill>
              </a:rPr>
              <a:t>roku</a:t>
            </a:r>
          </a:p>
          <a:p>
            <a:endParaRPr lang="pl-PL" sz="8000" dirty="0" smtClean="0">
              <a:solidFill>
                <a:schemeClr val="tx1"/>
              </a:solidFill>
            </a:endParaRPr>
          </a:p>
          <a:p>
            <a:r>
              <a:rPr lang="pl-PL" sz="8000" dirty="0">
                <a:solidFill>
                  <a:schemeClr val="tx1"/>
                </a:solidFill>
              </a:rPr>
              <a:t>I</a:t>
            </a:r>
            <a:r>
              <a:rPr lang="pl-PL" sz="8000" dirty="0" smtClean="0">
                <a:solidFill>
                  <a:schemeClr val="tx1"/>
                </a:solidFill>
              </a:rPr>
              <a:t>nformacja o projekcie: </a:t>
            </a:r>
            <a:br>
              <a:rPr lang="pl-PL" sz="8000" dirty="0" smtClean="0">
                <a:solidFill>
                  <a:schemeClr val="tx1"/>
                </a:solidFill>
              </a:rPr>
            </a:br>
            <a:r>
              <a:rPr lang="pl-PL" sz="8000" dirty="0" smtClean="0">
                <a:solidFill>
                  <a:schemeClr val="tx1"/>
                </a:solidFill>
              </a:rPr>
              <a:t>http</a:t>
            </a:r>
            <a:r>
              <a:rPr lang="pl-PL" sz="8000" dirty="0">
                <a:solidFill>
                  <a:schemeClr val="tx1"/>
                </a:solidFill>
              </a:rPr>
              <a:t>://administracja.mswia.gov.pl/</a:t>
            </a:r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chemeClr val="tx1"/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pl-PL" sz="5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endParaRPr lang="pl-PL" sz="5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pl-PL" sz="5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endParaRPr lang="pl-PL" sz="5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6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6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6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51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76234" y="1434696"/>
            <a:ext cx="8509677" cy="522021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3000" b="1" dirty="0" smtClean="0">
                <a:solidFill>
                  <a:schemeClr val="tx1"/>
                </a:solidFill>
                <a:cs typeface="Times New Roman" pitchFamily="18" charset="0"/>
              </a:rPr>
              <a:t>PRODUKTY PROJEKTU</a:t>
            </a:r>
            <a:endParaRPr lang="pl-PL" sz="3000" b="1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 smtClean="0">
              <a:solidFill>
                <a:schemeClr val="tx1"/>
              </a:solidFill>
            </a:endParaRPr>
          </a:p>
          <a:p>
            <a:endParaRPr lang="pl-PL" sz="3000" dirty="0">
              <a:solidFill>
                <a:schemeClr val="tx1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10</a:t>
            </a:fld>
            <a:endParaRPr lang="pl-PL"/>
          </a:p>
        </p:txBody>
      </p:sp>
      <p:sp>
        <p:nvSpPr>
          <p:cNvPr id="2" name="Prostokąt 1"/>
          <p:cNvSpPr/>
          <p:nvPr/>
        </p:nvSpPr>
        <p:spPr>
          <a:xfrm>
            <a:off x="683568" y="2046808"/>
            <a:ext cx="8003232" cy="3062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pl-PL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Portal 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SMUP (aplikacja na stronie </a:t>
            </a:r>
            <a:r>
              <a:rPr lang="pl-PL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GUS)</a:t>
            </a: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API SMUP</a:t>
            </a:r>
            <a:endParaRPr lang="pl-PL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Repozytorium danych HUB wraz z usługą systemową (odbioru danych z HUB) oraz usługą sieciową </a:t>
            </a:r>
            <a:r>
              <a:rPr lang="pl-PL" sz="24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AdmAPI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l-PL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Aplikacja </a:t>
            </a:r>
            <a:r>
              <a:rPr lang="pl-PL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dla gmin i </a:t>
            </a:r>
            <a:r>
              <a:rPr lang="pl-PL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powiatów</a:t>
            </a: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en-GB" sz="2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47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843" y="1378350"/>
            <a:ext cx="8509677" cy="522021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3000" b="1" dirty="0" smtClean="0">
                <a:solidFill>
                  <a:schemeClr val="tx1"/>
                </a:solidFill>
                <a:cs typeface="Times New Roman" pitchFamily="18" charset="0"/>
              </a:rPr>
              <a:t>ARCHITEKTURA</a:t>
            </a:r>
            <a:endParaRPr lang="pl-PL" sz="3000" dirty="0">
              <a:solidFill>
                <a:schemeClr val="tx1"/>
              </a:solidFill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pPr/>
              <a:t>11</a:t>
            </a:fld>
            <a:endParaRPr lang="pl-PL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991" y="1900077"/>
            <a:ext cx="6841380" cy="495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44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25000" lnSpcReduction="20000"/>
          </a:bodyPr>
          <a:lstStyle/>
          <a:p>
            <a:endParaRPr lang="pl-PL" sz="80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sz="9600" b="1" i="1" dirty="0" smtClean="0">
                <a:solidFill>
                  <a:schemeClr val="tx1"/>
                </a:solidFill>
              </a:rPr>
              <a:t>Dziękuję za uwagę</a:t>
            </a:r>
            <a:endParaRPr lang="pl-PL" sz="14400" b="1" dirty="0">
              <a:solidFill>
                <a:schemeClr val="tx1"/>
              </a:solidFill>
            </a:endParaRPr>
          </a:p>
          <a:p>
            <a:endParaRPr lang="pl-PL" sz="8000" dirty="0" smtClean="0">
              <a:solidFill>
                <a:schemeClr val="tx1"/>
              </a:solidFill>
            </a:endParaRPr>
          </a:p>
          <a:p>
            <a:r>
              <a:rPr lang="pl-PL" sz="8000" dirty="0">
                <a:solidFill>
                  <a:schemeClr val="tx1"/>
                </a:solidFill>
              </a:rPr>
              <a:t>I</a:t>
            </a:r>
            <a:r>
              <a:rPr lang="pl-PL" sz="8000" dirty="0" smtClean="0">
                <a:solidFill>
                  <a:schemeClr val="tx1"/>
                </a:solidFill>
              </a:rPr>
              <a:t>nformacja o projekcie: </a:t>
            </a:r>
            <a:br>
              <a:rPr lang="pl-PL" sz="8000" dirty="0" smtClean="0">
                <a:solidFill>
                  <a:schemeClr val="tx1"/>
                </a:solidFill>
              </a:rPr>
            </a:br>
            <a:r>
              <a:rPr lang="pl-PL" sz="8000" dirty="0" smtClean="0">
                <a:solidFill>
                  <a:schemeClr val="tx1"/>
                </a:solidFill>
              </a:rPr>
              <a:t>http</a:t>
            </a:r>
            <a:r>
              <a:rPr lang="pl-PL" sz="8000" dirty="0">
                <a:solidFill>
                  <a:schemeClr val="tx1"/>
                </a:solidFill>
              </a:rPr>
              <a:t>://administracja.mswia.gov.pl/</a:t>
            </a:r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chemeClr val="tx1"/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pl-PL" sz="5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endParaRPr lang="pl-PL" sz="5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pl-PL" sz="5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endParaRPr lang="pl-PL" sz="5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6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6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6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51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115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32500" lnSpcReduction="20000"/>
          </a:bodyPr>
          <a:lstStyle/>
          <a:p>
            <a:pPr algn="l">
              <a:spcBef>
                <a:spcPts val="800"/>
              </a:spcBef>
            </a:pPr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>
              <a:spcBef>
                <a:spcPts val="800"/>
              </a:spcBef>
            </a:pPr>
            <a:endParaRPr lang="pl-PL" sz="49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pl-PL" sz="5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endParaRPr lang="pl-PL" sz="5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r>
              <a:rPr lang="pl-PL" sz="5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endParaRPr lang="pl-PL" sz="5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l"/>
            <a:endParaRPr lang="pl-PL" sz="5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6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6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62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62" y="240804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439843"/>
              </p:ext>
            </p:extLst>
          </p:nvPr>
        </p:nvGraphicFramePr>
        <p:xfrm>
          <a:off x="395536" y="1662009"/>
          <a:ext cx="8064896" cy="47107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4190"/>
                <a:gridCol w="6090706"/>
              </a:tblGrid>
              <a:tr h="4109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2000" b="1" i="0" dirty="0" smtClean="0">
                          <a:solidFill>
                            <a:schemeClr val="tx1"/>
                          </a:solidFill>
                        </a:rPr>
                        <a:t>Wnioskodawca: </a:t>
                      </a:r>
                      <a:endParaRPr lang="pl-PL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i="0" dirty="0" smtClean="0">
                          <a:solidFill>
                            <a:schemeClr val="tx1"/>
                          </a:solidFill>
                        </a:rPr>
                        <a:t>Minister Spraw Wewnętrznych i Administracji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090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Beneficjent: </a:t>
                      </a:r>
                      <a:endParaRPr lang="pl-PL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Ministerstwo Spraw Wewnętrznych i Administracji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907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Partnerzy:</a:t>
                      </a:r>
                      <a:endParaRPr lang="pl-PL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Główny Urząd Statystyczny, </a:t>
                      </a:r>
                      <a:br>
                        <a:rPr lang="pl-PL" sz="2000" i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Związek Miast Polskich, Związek Powiatów Polskich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354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Źródło finansowania: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Program Operacyjny Wiedza Edukacja Rozwój, </a:t>
                      </a:r>
                      <a:br>
                        <a:rPr lang="pl-PL" sz="2000" i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Działanie 2.18 Wysokiej jakości usługi administracyjne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Wkład UE – 84,28%, BP – 15,72%, </a:t>
                      </a:r>
                      <a:br>
                        <a:rPr lang="pl-PL" sz="2000" i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cześć 17 – Administracja publiczna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907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Całkowity koszt projektu: </a:t>
                      </a:r>
                      <a:endParaRPr lang="pl-PL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27 347 076,63 zł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(w tym zadanie dotyczące informatyki 12 659 000,00 zł)</a:t>
                      </a:r>
                      <a:endParaRPr lang="pl-PL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9076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Planowany okres realizacji projektu: </a:t>
                      </a:r>
                      <a:endParaRPr lang="pl-PL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pl-PL" sz="2000" i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pl-PL" sz="2000" i="0" dirty="0" smtClean="0">
                          <a:solidFill>
                            <a:schemeClr val="tx1"/>
                          </a:solidFill>
                        </a:rPr>
                        <a:t>01-04-2019 do 30-09-2021</a:t>
                      </a:r>
                      <a:endParaRPr lang="pl-PL" sz="200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425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object 57"/>
          <p:cNvSpPr txBox="1"/>
          <p:nvPr/>
        </p:nvSpPr>
        <p:spPr>
          <a:xfrm>
            <a:off x="395536" y="2134661"/>
            <a:ext cx="7692926" cy="3362027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r>
              <a:rPr lang="pl-PL" b="1" dirty="0" smtClean="0"/>
              <a:t>ROZPORSZENIE INFORMACJI</a:t>
            </a:r>
          </a:p>
          <a:p>
            <a:r>
              <a:rPr lang="pl-PL" dirty="0" smtClean="0"/>
              <a:t>Dotychczas </a:t>
            </a:r>
            <a:r>
              <a:rPr lang="pl-PL" dirty="0"/>
              <a:t>w Polsce nie wypracowano spójnego systemu monitorowania usług publicznych, który umożliwiałby każdemu zainteresowanemu podmiotowi uzyskanie pełnej informacji na temat </a:t>
            </a:r>
            <a:r>
              <a:rPr lang="pl-PL" b="1" dirty="0"/>
              <a:t>ilości, jakości, dostępności i efektywności kosztowej usług publicznych</a:t>
            </a:r>
            <a:r>
              <a:rPr lang="pl-PL" b="1" dirty="0" smtClean="0"/>
              <a:t>.</a:t>
            </a:r>
          </a:p>
          <a:p>
            <a:pPr algn="just"/>
            <a:endParaRPr lang="pl-PL" dirty="0" smtClean="0"/>
          </a:p>
          <a:p>
            <a:pPr algn="just"/>
            <a:r>
              <a:rPr lang="pl-PL" b="1" dirty="0" smtClean="0"/>
              <a:t>OGRANICZONY ZAKRES i BRAK PORÓWNYWALNOŚCI </a:t>
            </a:r>
          </a:p>
          <a:p>
            <a:r>
              <a:rPr lang="pl-PL" dirty="0" smtClean="0"/>
              <a:t>Funkcjonujące obecnie systemy monitoringowe/ bazodanowe </a:t>
            </a:r>
            <a:r>
              <a:rPr lang="pl-PL" dirty="0"/>
              <a:t>zawierają ograniczony zestaw informacji oraz wskaźników monitorujących usługi publiczne. Często nie obejmują one wszystkich jednostek samorządu terytorialnego; są także zbyt </a:t>
            </a:r>
            <a:r>
              <a:rPr lang="pl-PL" dirty="0" smtClean="0"/>
              <a:t>rzadko, </a:t>
            </a:r>
            <a:r>
              <a:rPr lang="pl-PL" dirty="0"/>
              <a:t>bądź nieregularnie zasilane danymi</a:t>
            </a:r>
            <a:r>
              <a:rPr lang="pl-PL" dirty="0" smtClean="0"/>
              <a:t>.</a:t>
            </a:r>
            <a:r>
              <a:rPr lang="pl-PL" dirty="0"/>
              <a:t> </a:t>
            </a:r>
            <a:endParaRPr lang="pl-PL" dirty="0" smtClean="0"/>
          </a:p>
        </p:txBody>
      </p:sp>
      <p:sp>
        <p:nvSpPr>
          <p:cNvPr id="11" name="object 2"/>
          <p:cNvSpPr txBox="1"/>
          <p:nvPr/>
        </p:nvSpPr>
        <p:spPr>
          <a:xfrm>
            <a:off x="386606" y="1395865"/>
            <a:ext cx="7701856" cy="812602"/>
          </a:xfrm>
          <a:prstGeom prst="rect">
            <a:avLst/>
          </a:prstGeom>
        </p:spPr>
        <p:txBody>
          <a:bodyPr lIns="0" tIns="0" rIns="0" bIns="0"/>
          <a:lstStyle>
            <a:lvl1pPr marL="127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pl-PL" sz="2800" b="1" dirty="0" smtClean="0">
                <a:solidFill>
                  <a:srgbClr val="272424"/>
                </a:solidFill>
              </a:rPr>
              <a:t>Wyzwanie</a:t>
            </a:r>
            <a:endParaRPr lang="pl-PL" sz="2800" b="1" dirty="0"/>
          </a:p>
        </p:txBody>
      </p:sp>
      <p:sp>
        <p:nvSpPr>
          <p:cNvPr id="12" name="Prostokąt 11"/>
          <p:cNvSpPr/>
          <p:nvPr/>
        </p:nvSpPr>
        <p:spPr>
          <a:xfrm>
            <a:off x="346865" y="5180999"/>
            <a:ext cx="73935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en-US" b="1" dirty="0" smtClean="0"/>
              <a:t>OPINION-BASED POLICY </a:t>
            </a:r>
            <a:r>
              <a:rPr lang="pl-PL" b="1" dirty="0" smtClean="0"/>
              <a:t> V</a:t>
            </a:r>
            <a:r>
              <a:rPr lang="en-US" b="1" dirty="0" smtClean="0"/>
              <a:t>S EVIDENCE-BASED POLICY</a:t>
            </a:r>
            <a:r>
              <a:rPr lang="pl-PL" b="1" dirty="0" smtClean="0"/>
              <a:t> - </a:t>
            </a:r>
            <a:r>
              <a:rPr lang="pl-PL" dirty="0" smtClean="0"/>
              <a:t>nierzadko </a:t>
            </a:r>
            <a:r>
              <a:rPr lang="pl-PL" dirty="0"/>
              <a:t>kluczowe decyzje mogą być podejmowane intuicyjnie, pod presją czynników bieżących.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42767"/>
          </a:xfrm>
        </p:spPr>
        <p:txBody>
          <a:bodyPr>
            <a:normAutofit fontScale="25000" lnSpcReduction="20000"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47" y="18224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467544" y="2442644"/>
            <a:ext cx="8509677" cy="4131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>Cel </a:t>
            </a:r>
            <a:r>
              <a:rPr lang="pl-PL" b="1" dirty="0"/>
              <a:t>operacyjny: </a:t>
            </a:r>
            <a:r>
              <a:rPr lang="pl-PL" dirty="0"/>
              <a:t>wdrożenie, przetestowanie oraz udostepnienie w domenie gov.pl powszechnego systemu monitorowania usług publicznych w postaci systemu bazodanowego.</a:t>
            </a:r>
          </a:p>
          <a:p>
            <a:r>
              <a:rPr lang="pl-PL" sz="1200" dirty="0"/>
              <a:t/>
            </a:r>
            <a:br>
              <a:rPr lang="pl-PL" sz="1200" dirty="0"/>
            </a:br>
            <a:r>
              <a:rPr lang="pl-PL" b="1" dirty="0"/>
              <a:t>Cel strategiczny </a:t>
            </a:r>
            <a:r>
              <a:rPr lang="pl-PL" dirty="0"/>
              <a:t>- optymalizacja świadczenia usług publicznych w oparciu o zintegrowane, wysokiej jakości dane.</a:t>
            </a:r>
          </a:p>
          <a:p>
            <a:endParaRPr lang="pl-PL" sz="1050" dirty="0">
              <a:solidFill>
                <a:srgbClr val="0000FF"/>
              </a:solidFill>
              <a:hlinkClick r:id="rId3"/>
            </a:endParaRPr>
          </a:p>
          <a:p>
            <a:r>
              <a:rPr lang="pl-PL" b="1" dirty="0"/>
              <a:t>System </a:t>
            </a:r>
            <a:r>
              <a:rPr lang="pl-PL" b="1" dirty="0" smtClean="0"/>
              <a:t>zostanie </a:t>
            </a:r>
            <a:r>
              <a:rPr lang="pl-PL" b="1" dirty="0"/>
              <a:t>udostępniony on-line w 2021 roku </a:t>
            </a:r>
            <a:r>
              <a:rPr lang="pl-PL" b="1" dirty="0">
                <a:solidFill>
                  <a:srgbClr val="0000FF"/>
                </a:solidFill>
                <a:hlinkClick r:id="rId3"/>
              </a:rPr>
              <a:t>www.smup.gov.pl</a:t>
            </a:r>
            <a:r>
              <a:rPr lang="pl-PL" b="1" dirty="0">
                <a:solidFill>
                  <a:srgbClr val="0000FF"/>
                </a:solidFill>
              </a:rPr>
              <a:t> </a:t>
            </a:r>
            <a:r>
              <a:rPr lang="pl-PL" sz="2400" b="1" dirty="0"/>
              <a:t> </a:t>
            </a:r>
            <a:endParaRPr lang="pl-PL" sz="2400" b="1" dirty="0" smtClean="0"/>
          </a:p>
          <a:p>
            <a:r>
              <a:rPr lang="pl-PL" dirty="0"/>
              <a:t>Od strony informatycznej wykonany i utrzymywany będzie przez Główny Urząd Statystyczny </a:t>
            </a:r>
          </a:p>
          <a:p>
            <a:endParaRPr lang="pl-PL" i="1" dirty="0" smtClean="0">
              <a:solidFill>
                <a:srgbClr val="0070C0"/>
              </a:solidFill>
            </a:endParaRPr>
          </a:p>
          <a:p>
            <a:r>
              <a:rPr lang="pl-PL" b="1" dirty="0" smtClean="0"/>
              <a:t>SMUP ujęty </a:t>
            </a:r>
            <a:r>
              <a:rPr lang="pl-PL" b="1" dirty="0"/>
              <a:t>został w SOR jako projekt strategiczny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>(</a:t>
            </a:r>
            <a:r>
              <a:rPr lang="pl-PL" dirty="0"/>
              <a:t>cel szczegółowy III, obszar: </a:t>
            </a:r>
            <a:r>
              <a:rPr lang="pl-PL" i="1" dirty="0"/>
              <a:t>Instytucje prorozwojowe i strategiczne zarządzanie </a:t>
            </a:r>
            <a:r>
              <a:rPr lang="pl-PL" i="1" dirty="0" smtClean="0"/>
              <a:t>rozwojem</a:t>
            </a:r>
            <a:r>
              <a:rPr lang="pl-PL" dirty="0" smtClean="0"/>
              <a:t> projekt pn</a:t>
            </a:r>
            <a:r>
              <a:rPr lang="pl-PL" dirty="0"/>
              <a:t>. </a:t>
            </a:r>
            <a:r>
              <a:rPr lang="pl-PL" i="1" dirty="0"/>
              <a:t>Powszechny System Monitorowania Usług Publicznych</a:t>
            </a:r>
            <a:r>
              <a:rPr lang="pl-PL" dirty="0"/>
              <a:t>) </a:t>
            </a:r>
          </a:p>
          <a:p>
            <a:endParaRPr lang="pl-PL" i="1" dirty="0">
              <a:solidFill>
                <a:srgbClr val="0070C0"/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467544" y="1580806"/>
            <a:ext cx="2477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1200"/>
              </a:spcAft>
            </a:pPr>
            <a:r>
              <a:rPr lang="pl-PL" sz="2800" b="1" dirty="0">
                <a:solidFill>
                  <a:srgbClr val="272424"/>
                </a:solidFill>
                <a:latin typeface="Calibri" pitchFamily="34" charset="0"/>
                <a:cs typeface="Arial" charset="0"/>
              </a:rPr>
              <a:t>CEL PROJEKTU  </a:t>
            </a:r>
          </a:p>
        </p:txBody>
      </p:sp>
    </p:spTree>
    <p:extLst>
      <p:ext uri="{BB962C8B-B14F-4D97-AF65-F5344CB8AC3E}">
        <p14:creationId xmlns:p14="http://schemas.microsoft.com/office/powerpoint/2010/main" val="41809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42767"/>
          </a:xfrm>
        </p:spPr>
        <p:txBody>
          <a:bodyPr>
            <a:normAutofit fontScale="25000" lnSpcReduction="20000"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47" y="18224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object 57"/>
          <p:cNvSpPr txBox="1"/>
          <p:nvPr/>
        </p:nvSpPr>
        <p:spPr>
          <a:xfrm>
            <a:off x="755576" y="2617980"/>
            <a:ext cx="7692926" cy="3362027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endParaRPr lang="pl-PL" sz="1600" dirty="0"/>
          </a:p>
          <a:p>
            <a:pPr algn="just"/>
            <a:endParaRPr lang="pl-PL" sz="1700" dirty="0"/>
          </a:p>
        </p:txBody>
      </p:sp>
      <p:sp>
        <p:nvSpPr>
          <p:cNvPr id="15" name="object 2"/>
          <p:cNvSpPr txBox="1"/>
          <p:nvPr/>
        </p:nvSpPr>
        <p:spPr>
          <a:xfrm>
            <a:off x="746646" y="1495391"/>
            <a:ext cx="7701856" cy="812602"/>
          </a:xfrm>
          <a:prstGeom prst="rect">
            <a:avLst/>
          </a:prstGeom>
        </p:spPr>
        <p:txBody>
          <a:bodyPr lIns="0" tIns="0" rIns="0" bIns="0"/>
          <a:lstStyle>
            <a:lvl1pPr marL="127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pl-PL" sz="2800" b="1" dirty="0" smtClean="0">
                <a:solidFill>
                  <a:srgbClr val="272424"/>
                </a:solidFill>
              </a:rPr>
              <a:t>Etapy budowy systemu:</a:t>
            </a:r>
            <a:endParaRPr lang="pl-PL" sz="2800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2729451841"/>
              </p:ext>
            </p:extLst>
          </p:nvPr>
        </p:nvGraphicFramePr>
        <p:xfrm>
          <a:off x="1302482" y="2253661"/>
          <a:ext cx="659018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pole tekstowe 16"/>
          <p:cNvSpPr txBox="1"/>
          <p:nvPr/>
        </p:nvSpPr>
        <p:spPr>
          <a:xfrm>
            <a:off x="430134" y="2407434"/>
            <a:ext cx="8771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5400" dirty="0">
                <a:solidFill>
                  <a:srgbClr val="07B90B"/>
                </a:solidFill>
                <a:sym typeface="Webdings" panose="05030102010509060703" pitchFamily="18" charset="2"/>
              </a:rPr>
              <a:t></a:t>
            </a:r>
            <a:endParaRPr lang="en-GB" dirty="0">
              <a:solidFill>
                <a:srgbClr val="07B90B"/>
              </a:solidFill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460623" y="3933056"/>
            <a:ext cx="81618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50" dirty="0">
                <a:sym typeface="Webdings" panose="05030102010509060703" pitchFamily="18" charset="2"/>
              </a:rPr>
              <a:t></a:t>
            </a:r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173122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57"/>
          <p:cNvSpPr txBox="1"/>
          <p:nvPr/>
        </p:nvSpPr>
        <p:spPr>
          <a:xfrm>
            <a:off x="726257" y="1988840"/>
            <a:ext cx="7692926" cy="4032448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355600" indent="-342900">
              <a:spcBef>
                <a:spcPts val="400"/>
              </a:spcBef>
              <a:buFont typeface="+mj-lt"/>
              <a:buAutoNum type="arabicParenR"/>
            </a:pPr>
            <a:r>
              <a:rPr lang="pl-PL" b="1" dirty="0" smtClean="0"/>
              <a:t>podatki </a:t>
            </a:r>
            <a:r>
              <a:rPr lang="pl-PL" b="1" dirty="0"/>
              <a:t>i opłaty lokalne;</a:t>
            </a:r>
          </a:p>
          <a:p>
            <a:pPr marL="355600" indent="-342900">
              <a:spcBef>
                <a:spcPts val="400"/>
              </a:spcBef>
              <a:buFont typeface="+mj-lt"/>
              <a:buAutoNum type="arabicParenR"/>
            </a:pPr>
            <a:r>
              <a:rPr lang="pl-PL" b="1" dirty="0" smtClean="0"/>
              <a:t>drogownictwo </a:t>
            </a:r>
            <a:r>
              <a:rPr lang="pl-PL" b="1" dirty="0"/>
              <a:t>i transport;</a:t>
            </a:r>
          </a:p>
          <a:p>
            <a:pPr marL="355600" indent="-342900">
              <a:spcBef>
                <a:spcPts val="400"/>
              </a:spcBef>
              <a:buFont typeface="+mj-lt"/>
              <a:buAutoNum type="arabicParenR"/>
            </a:pPr>
            <a:r>
              <a:rPr lang="pl-PL" b="1" dirty="0" smtClean="0"/>
              <a:t>ochrona </a:t>
            </a:r>
            <a:r>
              <a:rPr lang="pl-PL" b="1" dirty="0"/>
              <a:t>środowiska;</a:t>
            </a:r>
          </a:p>
          <a:p>
            <a:pPr marL="355600" indent="-342900">
              <a:spcBef>
                <a:spcPts val="400"/>
              </a:spcBef>
              <a:buFont typeface="+mj-lt"/>
              <a:buAutoNum type="arabicParenR"/>
            </a:pPr>
            <a:r>
              <a:rPr lang="pl-PL" b="1" dirty="0"/>
              <a:t>g</a:t>
            </a:r>
            <a:r>
              <a:rPr lang="pl-PL" b="1" dirty="0" smtClean="0"/>
              <a:t>ospodarowanie nieruchomościami</a:t>
            </a:r>
            <a:r>
              <a:rPr lang="pl-PL" b="1" dirty="0"/>
              <a:t>;</a:t>
            </a:r>
          </a:p>
          <a:p>
            <a:pPr marL="355600" indent="-342900">
              <a:spcBef>
                <a:spcPts val="400"/>
              </a:spcBef>
              <a:buFont typeface="+mj-lt"/>
              <a:buAutoNum type="arabicParenR"/>
            </a:pPr>
            <a:r>
              <a:rPr lang="pl-PL" b="1" dirty="0" smtClean="0"/>
              <a:t>inwestycje </a:t>
            </a:r>
            <a:r>
              <a:rPr lang="pl-PL" b="1" dirty="0"/>
              <a:t>i budownictwo;</a:t>
            </a:r>
          </a:p>
          <a:p>
            <a:pPr marL="355600" indent="-342900">
              <a:spcBef>
                <a:spcPts val="400"/>
              </a:spcBef>
              <a:buFont typeface="+mj-lt"/>
              <a:buAutoNum type="arabicParenR"/>
            </a:pPr>
            <a:r>
              <a:rPr lang="pl-PL" b="1" dirty="0" smtClean="0"/>
              <a:t>geodezja </a:t>
            </a:r>
            <a:r>
              <a:rPr lang="pl-PL" b="1" dirty="0"/>
              <a:t>i </a:t>
            </a:r>
            <a:r>
              <a:rPr lang="pl-PL" b="1" dirty="0" smtClean="0"/>
              <a:t>kartografia.</a:t>
            </a:r>
            <a:br>
              <a:rPr lang="pl-PL" b="1" dirty="0" smtClean="0"/>
            </a:br>
            <a:endParaRPr lang="pl-PL" b="1" dirty="0" smtClean="0"/>
          </a:p>
          <a:p>
            <a:pPr marL="355600" indent="-342900">
              <a:spcBef>
                <a:spcPts val="400"/>
              </a:spcBef>
              <a:buFont typeface="+mj-lt"/>
              <a:buAutoNum type="arabicParenR"/>
            </a:pPr>
            <a:r>
              <a:rPr lang="pl-PL" b="1" dirty="0" smtClean="0"/>
              <a:t>edukacja; </a:t>
            </a:r>
          </a:p>
          <a:p>
            <a:pPr marL="355600" indent="-342900">
              <a:spcBef>
                <a:spcPts val="400"/>
              </a:spcBef>
              <a:buFont typeface="+mj-lt"/>
              <a:buAutoNum type="arabicParenR"/>
            </a:pPr>
            <a:r>
              <a:rPr lang="pl-PL" b="1" dirty="0" smtClean="0"/>
              <a:t>pomoc </a:t>
            </a:r>
            <a:r>
              <a:rPr lang="pl-PL" b="1" dirty="0"/>
              <a:t>społeczna i wspieranie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rodziny</a:t>
            </a:r>
            <a:r>
              <a:rPr lang="pl-PL" b="1" dirty="0"/>
              <a:t>;</a:t>
            </a:r>
          </a:p>
          <a:p>
            <a:pPr lvl="0">
              <a:spcBef>
                <a:spcPts val="400"/>
              </a:spcBef>
            </a:pPr>
            <a:r>
              <a:rPr lang="pl-PL" b="1" dirty="0" smtClean="0"/>
              <a:t>9)   kultura </a:t>
            </a:r>
            <a:r>
              <a:rPr lang="pl-PL" b="1" dirty="0"/>
              <a:t>i </a:t>
            </a:r>
            <a:r>
              <a:rPr lang="pl-PL" b="1" dirty="0" smtClean="0"/>
              <a:t>rekreacja.</a:t>
            </a:r>
            <a:endParaRPr lang="pl-PL" sz="1600" b="1" dirty="0"/>
          </a:p>
        </p:txBody>
      </p:sp>
      <p:sp>
        <p:nvSpPr>
          <p:cNvPr id="9221" name="object 35"/>
          <p:cNvSpPr txBox="1">
            <a:spLocks noChangeArrowheads="1"/>
          </p:cNvSpPr>
          <p:nvPr/>
        </p:nvSpPr>
        <p:spPr bwMode="auto">
          <a:xfrm>
            <a:off x="6885407" y="6279998"/>
            <a:ext cx="1897559" cy="27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r>
              <a:rPr lang="pl-PL" sz="1700" dirty="0" smtClean="0"/>
              <a:t>6</a:t>
            </a:r>
            <a:endParaRPr lang="pl-PL" sz="1700" dirty="0"/>
          </a:p>
        </p:txBody>
      </p:sp>
      <p:sp>
        <p:nvSpPr>
          <p:cNvPr id="9" name="object 2"/>
          <p:cNvSpPr txBox="1"/>
          <p:nvPr/>
        </p:nvSpPr>
        <p:spPr>
          <a:xfrm>
            <a:off x="727874" y="1319559"/>
            <a:ext cx="7701856" cy="812602"/>
          </a:xfrm>
          <a:prstGeom prst="rect">
            <a:avLst/>
          </a:prstGeom>
        </p:spPr>
        <p:txBody>
          <a:bodyPr lIns="0" tIns="0" rIns="0" bIns="0"/>
          <a:lstStyle>
            <a:lvl1pPr marL="127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pl-PL" sz="2800" b="1" dirty="0" smtClean="0">
                <a:solidFill>
                  <a:srgbClr val="272424"/>
                </a:solidFill>
              </a:rPr>
              <a:t>Zakres informacyjny systemu monitorowania usług</a:t>
            </a:r>
            <a:endParaRPr lang="pl-PL" sz="2800" b="1" dirty="0"/>
          </a:p>
        </p:txBody>
      </p:sp>
      <p:pic>
        <p:nvPicPr>
          <p:cNvPr id="19" name="Obraz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6504" y="1872919"/>
            <a:ext cx="4355976" cy="4292385"/>
          </a:xfrm>
          <a:prstGeom prst="rect">
            <a:avLst/>
          </a:prstGeom>
        </p:spPr>
      </p:pic>
      <p:sp>
        <p:nvSpPr>
          <p:cNvPr id="20" name="Nawias klamrowy zamykający 19"/>
          <p:cNvSpPr/>
          <p:nvPr/>
        </p:nvSpPr>
        <p:spPr>
          <a:xfrm>
            <a:off x="4572720" y="2053852"/>
            <a:ext cx="504056" cy="1800895"/>
          </a:xfrm>
          <a:prstGeom prst="righ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/>
          <p:cNvSpPr txBox="1"/>
          <p:nvPr/>
        </p:nvSpPr>
        <p:spPr>
          <a:xfrm>
            <a:off x="5082644" y="2354134"/>
            <a:ext cx="16653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39 usług</a:t>
            </a:r>
          </a:p>
          <a:p>
            <a:r>
              <a:rPr lang="pl-PL" b="1" dirty="0" smtClean="0">
                <a:solidFill>
                  <a:srgbClr val="00B050"/>
                </a:solidFill>
              </a:rPr>
              <a:t>386 wskaźniki monitorujące</a:t>
            </a:r>
          </a:p>
          <a:p>
            <a:r>
              <a:rPr lang="pl-PL" b="1" dirty="0" smtClean="0">
                <a:solidFill>
                  <a:srgbClr val="00B050"/>
                </a:solidFill>
              </a:rPr>
              <a:t>583 zmienne</a:t>
            </a:r>
            <a:endParaRPr lang="pl-PL" b="1" dirty="0">
              <a:solidFill>
                <a:srgbClr val="00B050"/>
              </a:solidFill>
            </a:endParaRPr>
          </a:p>
        </p:txBody>
      </p:sp>
      <p:sp>
        <p:nvSpPr>
          <p:cNvPr id="22" name="Nawias klamrowy zamykający 21"/>
          <p:cNvSpPr/>
          <p:nvPr/>
        </p:nvSpPr>
        <p:spPr>
          <a:xfrm>
            <a:off x="4572720" y="4117727"/>
            <a:ext cx="504056" cy="1328885"/>
          </a:xfrm>
          <a:prstGeom prst="rightBrac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0000"/>
              </a:solidFill>
            </a:endParaRPr>
          </a:p>
        </p:txBody>
      </p:sp>
      <p:sp>
        <p:nvSpPr>
          <p:cNvPr id="23" name="pole tekstowe 22"/>
          <p:cNvSpPr txBox="1"/>
          <p:nvPr/>
        </p:nvSpPr>
        <p:spPr>
          <a:xfrm>
            <a:off x="5140201" y="4187711"/>
            <a:ext cx="1530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FF0000"/>
                </a:solidFill>
              </a:rPr>
              <a:t>w latach 2019-20</a:t>
            </a:r>
            <a:br>
              <a:rPr lang="pl-PL" b="1" dirty="0" smtClean="0">
                <a:solidFill>
                  <a:srgbClr val="FF0000"/>
                </a:solidFill>
              </a:rPr>
            </a:br>
            <a:r>
              <a:rPr lang="pl-PL" b="1" dirty="0" smtClean="0">
                <a:solidFill>
                  <a:srgbClr val="FF0000"/>
                </a:solidFill>
              </a:rPr>
              <a:t>prace analityczne</a:t>
            </a:r>
          </a:p>
        </p:txBody>
      </p:sp>
      <p:sp>
        <p:nvSpPr>
          <p:cNvPr id="24" name="Nawias klamrowy zamykający 23"/>
          <p:cNvSpPr/>
          <p:nvPr/>
        </p:nvSpPr>
        <p:spPr>
          <a:xfrm>
            <a:off x="6527664" y="2053853"/>
            <a:ext cx="504056" cy="339276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rostokąt 24"/>
          <p:cNvSpPr/>
          <p:nvPr/>
        </p:nvSpPr>
        <p:spPr>
          <a:xfrm>
            <a:off x="7179965" y="2734570"/>
            <a:ext cx="17563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pl-PL" b="1" dirty="0" smtClean="0">
                <a:latin typeface="MyriadPro-Bold"/>
              </a:rPr>
              <a:t>usługi tworzące </a:t>
            </a:r>
            <a:r>
              <a:rPr lang="pl-PL" b="1" dirty="0">
                <a:latin typeface="MyriadPro-Bold"/>
              </a:rPr>
              <a:t>wspólnie </a:t>
            </a:r>
            <a:r>
              <a:rPr lang="pl-PL" b="1" dirty="0" smtClean="0">
                <a:latin typeface="MyriadPro-Bold"/>
              </a:rPr>
              <a:t/>
            </a:r>
            <a:br>
              <a:rPr lang="pl-PL" b="1" dirty="0" smtClean="0">
                <a:latin typeface="MyriadPro-Bold"/>
              </a:rPr>
            </a:br>
            <a:r>
              <a:rPr lang="pl-PL" b="1" dirty="0" smtClean="0">
                <a:latin typeface="MyriadPro-Bold"/>
              </a:rPr>
              <a:t>ok</a:t>
            </a:r>
            <a:r>
              <a:rPr lang="pl-PL" b="1" dirty="0">
                <a:latin typeface="MyriadPro-Bold"/>
              </a:rPr>
              <a:t>. 85% budżetu </a:t>
            </a:r>
            <a:r>
              <a:rPr lang="pl-PL" b="1" dirty="0" smtClean="0">
                <a:latin typeface="MyriadPro-Bold"/>
              </a:rPr>
              <a:t>JST ok. 200 mld zł/rocznie</a:t>
            </a:r>
            <a:endParaRPr lang="pl-PL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151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 animBg="1"/>
      <p:bldP spid="23" grpId="0"/>
      <p:bldP spid="24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object 35"/>
          <p:cNvSpPr txBox="1">
            <a:spLocks noChangeArrowheads="1"/>
          </p:cNvSpPr>
          <p:nvPr/>
        </p:nvSpPr>
        <p:spPr bwMode="auto">
          <a:xfrm>
            <a:off x="6885407" y="6464548"/>
            <a:ext cx="1897559" cy="27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r>
              <a:rPr lang="pl-PL" sz="1700" dirty="0" smtClean="0"/>
              <a:t>7</a:t>
            </a:r>
            <a:endParaRPr lang="pl-PL" sz="1700" dirty="0"/>
          </a:p>
        </p:txBody>
      </p:sp>
      <p:sp>
        <p:nvSpPr>
          <p:cNvPr id="9" name="object 2"/>
          <p:cNvSpPr txBox="1"/>
          <p:nvPr/>
        </p:nvSpPr>
        <p:spPr>
          <a:xfrm>
            <a:off x="732661" y="1337832"/>
            <a:ext cx="7701856" cy="812602"/>
          </a:xfrm>
          <a:prstGeom prst="rect">
            <a:avLst/>
          </a:prstGeom>
        </p:spPr>
        <p:txBody>
          <a:bodyPr lIns="0" tIns="0" rIns="0" bIns="0"/>
          <a:lstStyle>
            <a:lvl1pPr marL="127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pl-PL" sz="2800" b="1" dirty="0"/>
              <a:t>Przykład zestawu wskaźników dla </a:t>
            </a:r>
            <a:r>
              <a:rPr lang="pl-PL" sz="2800" b="1" dirty="0" smtClean="0"/>
              <a:t>usługi  </a:t>
            </a:r>
            <a:r>
              <a:rPr lang="pl-PL" sz="2800" b="1" dirty="0"/>
              <a:t>– </a:t>
            </a: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>
                <a:solidFill>
                  <a:srgbClr val="0000FF"/>
                </a:solidFill>
              </a:rPr>
              <a:t>Przewozy </a:t>
            </a:r>
            <a:r>
              <a:rPr lang="pl-PL" sz="2800" b="1" dirty="0">
                <a:solidFill>
                  <a:srgbClr val="0000FF"/>
                </a:solidFill>
              </a:rPr>
              <a:t>szkolne i przedszkolne</a:t>
            </a: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241" y="2396565"/>
            <a:ext cx="8060696" cy="3919504"/>
          </a:xfrm>
          <a:prstGeom prst="rect">
            <a:avLst/>
          </a:prstGeom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28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42767"/>
          </a:xfrm>
        </p:spPr>
        <p:txBody>
          <a:bodyPr>
            <a:normAutofit fontScale="25000" lnSpcReduction="20000"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8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47" y="18224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object 57"/>
          <p:cNvSpPr txBox="1"/>
          <p:nvPr/>
        </p:nvSpPr>
        <p:spPr>
          <a:xfrm>
            <a:off x="755576" y="2617980"/>
            <a:ext cx="7692926" cy="3362027"/>
          </a:xfrm>
          <a:prstGeom prst="rect">
            <a:avLst/>
          </a:prstGeom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endParaRPr lang="pl-PL" sz="1600" dirty="0"/>
          </a:p>
          <a:p>
            <a:pPr algn="just"/>
            <a:endParaRPr lang="pl-PL" sz="1700" dirty="0"/>
          </a:p>
        </p:txBody>
      </p:sp>
      <p:sp>
        <p:nvSpPr>
          <p:cNvPr id="15" name="object 2"/>
          <p:cNvSpPr txBox="1"/>
          <p:nvPr/>
        </p:nvSpPr>
        <p:spPr>
          <a:xfrm>
            <a:off x="722107" y="1776215"/>
            <a:ext cx="7701856" cy="812602"/>
          </a:xfrm>
          <a:prstGeom prst="rect">
            <a:avLst/>
          </a:prstGeom>
        </p:spPr>
        <p:txBody>
          <a:bodyPr lIns="0" tIns="0" rIns="0" bIns="0"/>
          <a:lstStyle>
            <a:lvl1pPr marL="127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r>
              <a:rPr lang="pl-PL" sz="2800" b="1" dirty="0" smtClean="0"/>
              <a:t>Funkcjonalności SMUP</a:t>
            </a:r>
            <a:endParaRPr lang="pl-PL" sz="2800" b="1" dirty="0"/>
          </a:p>
        </p:txBody>
      </p:sp>
      <p:sp>
        <p:nvSpPr>
          <p:cNvPr id="5" name="Prostokąt 4"/>
          <p:cNvSpPr/>
          <p:nvPr/>
        </p:nvSpPr>
        <p:spPr>
          <a:xfrm>
            <a:off x="722107" y="2492896"/>
            <a:ext cx="7964693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/>
              <a:t>Kompleksowy, dostępny </a:t>
            </a:r>
            <a:r>
              <a:rPr lang="pl-PL" sz="2000" dirty="0" smtClean="0"/>
              <a:t>on-line system </a:t>
            </a:r>
            <a:r>
              <a:rPr lang="pl-PL" sz="2000" dirty="0"/>
              <a:t>zapewniający:</a:t>
            </a:r>
          </a:p>
          <a:p>
            <a:endParaRPr lang="pl-PL" sz="2000" dirty="0"/>
          </a:p>
          <a:p>
            <a:pPr>
              <a:buFontTx/>
              <a:buChar char="-"/>
            </a:pPr>
            <a:r>
              <a:rPr lang="pl-PL" sz="2000" dirty="0" smtClean="0"/>
              <a:t> pozyskiwanie,</a:t>
            </a:r>
            <a:endParaRPr lang="pl-PL" sz="2000" dirty="0"/>
          </a:p>
          <a:p>
            <a:pPr>
              <a:buFontTx/>
              <a:buChar char="-"/>
            </a:pPr>
            <a:r>
              <a:rPr lang="pl-PL" sz="2000" dirty="0" smtClean="0"/>
              <a:t> przetwarzanie,</a:t>
            </a:r>
            <a:endParaRPr lang="pl-PL" sz="2000" dirty="0"/>
          </a:p>
          <a:p>
            <a:pPr>
              <a:buFontTx/>
              <a:buChar char="-"/>
            </a:pPr>
            <a:r>
              <a:rPr lang="pl-PL" sz="2000" dirty="0" smtClean="0"/>
              <a:t> udostępnianie,</a:t>
            </a:r>
            <a:endParaRPr lang="pl-PL" sz="2000" dirty="0"/>
          </a:p>
          <a:p>
            <a:pPr>
              <a:buFontTx/>
              <a:buChar char="-"/>
            </a:pPr>
            <a:r>
              <a:rPr lang="pl-PL" sz="2000" dirty="0" smtClean="0"/>
              <a:t> analizę danych o usługach publicznych,</a:t>
            </a:r>
            <a:endParaRPr lang="pl-PL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/>
              <a:t>w </a:t>
            </a:r>
            <a:r>
              <a:rPr lang="pl-PL" sz="2000" dirty="0"/>
              <a:t>konsekwencji </a:t>
            </a:r>
            <a:r>
              <a:rPr lang="pl-PL" sz="2000" dirty="0" smtClean="0"/>
              <a:t>wspierający podejmowanie </a:t>
            </a:r>
            <a:r>
              <a:rPr lang="pl-PL" sz="2000" dirty="0"/>
              <a:t>decyzji zarządczych </a:t>
            </a:r>
            <a:r>
              <a:rPr lang="pl-PL" sz="2000" dirty="0" smtClean="0"/>
              <a:t>przez m.in. jednostki </a:t>
            </a:r>
            <a:r>
              <a:rPr lang="pl-PL" sz="2000" dirty="0"/>
              <a:t>samorządu </a:t>
            </a:r>
            <a:r>
              <a:rPr lang="pl-PL" sz="2000" dirty="0" smtClean="0"/>
              <a:t>terytorialnego.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2000" dirty="0" smtClean="0"/>
              <a:t>SMUP bazować będzie na istniejących danych publicznych które zostaną zintegrowane w systemie z wielu źródeł: statystycznych, administracyjnych oraz zbiorów JST.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6607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object 35"/>
          <p:cNvSpPr txBox="1">
            <a:spLocks noChangeArrowheads="1"/>
          </p:cNvSpPr>
          <p:nvPr/>
        </p:nvSpPr>
        <p:spPr bwMode="auto">
          <a:xfrm>
            <a:off x="6885407" y="6464548"/>
            <a:ext cx="1897559" cy="276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27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r>
              <a:rPr lang="pl-PL" sz="1700" dirty="0" smtClean="0"/>
              <a:t>7</a:t>
            </a:r>
            <a:endParaRPr lang="pl-PL" sz="1700" dirty="0"/>
          </a:p>
        </p:txBody>
      </p:sp>
      <p:sp>
        <p:nvSpPr>
          <p:cNvPr id="9" name="object 2"/>
          <p:cNvSpPr txBox="1"/>
          <p:nvPr/>
        </p:nvSpPr>
        <p:spPr>
          <a:xfrm>
            <a:off x="333375" y="1628800"/>
            <a:ext cx="7701856" cy="812602"/>
          </a:xfrm>
          <a:prstGeom prst="rect">
            <a:avLst/>
          </a:prstGeom>
        </p:spPr>
        <p:txBody>
          <a:bodyPr lIns="0" tIns="0" rIns="0" bIns="0"/>
          <a:lstStyle>
            <a:lvl1pPr marL="127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054225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pl-PL" sz="2800" b="1" dirty="0" smtClean="0"/>
              <a:t>Użytkownicy systemu</a:t>
            </a:r>
            <a:endParaRPr lang="pl-PL" sz="2800" b="1" dirty="0">
              <a:solidFill>
                <a:srgbClr val="0000FF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rostokąt 1"/>
          <p:cNvSpPr/>
          <p:nvPr/>
        </p:nvSpPr>
        <p:spPr>
          <a:xfrm>
            <a:off x="333375" y="2225647"/>
            <a:ext cx="8171406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2100" b="1" dirty="0">
                <a:ea typeface="Calibri" panose="020F0502020204030204" pitchFamily="34" charset="0"/>
                <a:cs typeface="Arial" panose="020B0604020202020204" pitchFamily="34" charset="0"/>
              </a:rPr>
              <a:t>Przedsiębiorcy</a:t>
            </a:r>
            <a:r>
              <a:rPr lang="pl-PL" sz="2100" dirty="0">
                <a:ea typeface="Calibri" panose="020F0502020204030204" pitchFamily="34" charset="0"/>
                <a:cs typeface="Arial" panose="020B0604020202020204" pitchFamily="34" charset="0"/>
              </a:rPr>
              <a:t> - podejmowanie decyzji związanych z prowadzeniem działalności gospodarczej - decyzje lokalizacyjne, koszty działalności.</a:t>
            </a:r>
            <a:endParaRPr lang="en-GB" sz="2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2100" b="1" dirty="0">
                <a:ea typeface="Calibri" panose="020F0502020204030204" pitchFamily="34" charset="0"/>
                <a:cs typeface="Arial" panose="020B0604020202020204" pitchFamily="34" charset="0"/>
              </a:rPr>
              <a:t>Instytucje administracji rządowej i samorządowej </a:t>
            </a:r>
            <a:r>
              <a:rPr lang="pl-PL" sz="2100" dirty="0">
                <a:ea typeface="Calibri" panose="020F0502020204030204" pitchFamily="34" charset="0"/>
                <a:cs typeface="Arial" panose="020B0604020202020204" pitchFamily="34" charset="0"/>
              </a:rPr>
              <a:t>- monitorowanie usług, prowadzenia analiz porównawczych (</a:t>
            </a:r>
            <a:r>
              <a:rPr lang="pl-PL" sz="2100" dirty="0" err="1">
                <a:ea typeface="Calibri" panose="020F0502020204030204" pitchFamily="34" charset="0"/>
                <a:cs typeface="Arial" panose="020B0604020202020204" pitchFamily="34" charset="0"/>
              </a:rPr>
              <a:t>benchmarkingu</a:t>
            </a:r>
            <a:r>
              <a:rPr lang="pl-PL" sz="2100" dirty="0">
                <a:ea typeface="Calibri" panose="020F0502020204030204" pitchFamily="34" charset="0"/>
                <a:cs typeface="Arial" panose="020B0604020202020204" pitchFamily="34" charset="0"/>
              </a:rPr>
              <a:t>), identyfikacji dobrych praktyk i podejmowania działań usprawniających, m.in. poprzez kierowanie pomocy publicznej.</a:t>
            </a:r>
            <a:endParaRPr lang="en-GB" sz="2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2100" b="1" dirty="0">
                <a:ea typeface="Calibri" panose="020F0502020204030204" pitchFamily="34" charset="0"/>
                <a:cs typeface="Arial" panose="020B0604020202020204" pitchFamily="34" charset="0"/>
              </a:rPr>
              <a:t>Nauka</a:t>
            </a:r>
            <a:r>
              <a:rPr lang="pl-PL" sz="2100" dirty="0">
                <a:ea typeface="Calibri" panose="020F0502020204030204" pitchFamily="34" charset="0"/>
                <a:cs typeface="Arial" panose="020B0604020202020204" pitchFamily="34" charset="0"/>
              </a:rPr>
              <a:t> - prowadzenie prac badawczych na temat usług publicznych - opracowanie nowych rozwiązań i ich wdrażanie.</a:t>
            </a:r>
          </a:p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pl-PL" sz="21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Społeczeństwo</a:t>
            </a:r>
            <a:r>
              <a:rPr lang="pl-PL" sz="2100" dirty="0">
                <a:ea typeface="Times New Roman" panose="02020603050405020304" pitchFamily="18" charset="0"/>
                <a:cs typeface="Times New Roman" panose="02020603050405020304" pitchFamily="18" charset="0"/>
              </a:rPr>
              <a:t> - możliwość świadomego i pełniejszego uczestnictwa w debacie na temat kierunków rozwoju i poprawy jakości usług publicznych.</a:t>
            </a:r>
            <a:endParaRPr lang="en-GB" sz="2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51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1174</TotalTime>
  <Words>590</Words>
  <Application>Microsoft Office PowerPoint</Application>
  <PresentationFormat>Pokaz na ekranie (4:3)</PresentationFormat>
  <Paragraphs>290</Paragraphs>
  <Slides>12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20" baseType="lpstr">
      <vt:lpstr>Arial</vt:lpstr>
      <vt:lpstr>Calibri</vt:lpstr>
      <vt:lpstr>MyriadPro-Bold</vt:lpstr>
      <vt:lpstr>Symbol</vt:lpstr>
      <vt:lpstr>Times New Roman</vt:lpstr>
      <vt:lpstr>Webdings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Idaszak Wioletta</cp:lastModifiedBy>
  <cp:revision>145</cp:revision>
  <cp:lastPrinted>2014-01-14T19:52:29Z</cp:lastPrinted>
  <dcterms:created xsi:type="dcterms:W3CDTF">2014-01-14T15:20:07Z</dcterms:created>
  <dcterms:modified xsi:type="dcterms:W3CDTF">2019-06-26T06:27:54Z</dcterms:modified>
</cp:coreProperties>
</file>