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tif" ContentType="image/t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6" r:id="rId1"/>
    <p:sldMasterId id="2147483688" r:id="rId2"/>
  </p:sldMasterIdLst>
  <p:notesMasterIdLst>
    <p:notesMasterId r:id="rId22"/>
  </p:notesMasterIdLst>
  <p:handoutMasterIdLst>
    <p:handoutMasterId r:id="rId23"/>
  </p:handoutMasterIdLst>
  <p:sldIdLst>
    <p:sldId id="459" r:id="rId3"/>
    <p:sldId id="460" r:id="rId4"/>
    <p:sldId id="488" r:id="rId5"/>
    <p:sldId id="464" r:id="rId6"/>
    <p:sldId id="486" r:id="rId7"/>
    <p:sldId id="481" r:id="rId8"/>
    <p:sldId id="476" r:id="rId9"/>
    <p:sldId id="472" r:id="rId10"/>
    <p:sldId id="485" r:id="rId11"/>
    <p:sldId id="477" r:id="rId12"/>
    <p:sldId id="484" r:id="rId13"/>
    <p:sldId id="487" r:id="rId14"/>
    <p:sldId id="478" r:id="rId15"/>
    <p:sldId id="479" r:id="rId16"/>
    <p:sldId id="474" r:id="rId17"/>
    <p:sldId id="475" r:id="rId18"/>
    <p:sldId id="482" r:id="rId19"/>
    <p:sldId id="483" r:id="rId20"/>
    <p:sldId id="461" r:id="rId21"/>
  </p:sldIdLst>
  <p:sldSz cx="24384000" cy="13716000"/>
  <p:notesSz cx="6805613" cy="99441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8000" b="0" i="0" u="none" strike="noStrike" cap="none" spc="0" normalizeH="0" baseline="0">
        <a:ln>
          <a:noFill/>
        </a:ln>
        <a:solidFill>
          <a:srgbClr val="FF5100"/>
        </a:solidFill>
        <a:effectLst/>
        <a:uFillTx/>
        <a:latin typeface="Bebas Neue Bold"/>
        <a:ea typeface="Bebas Neue Bold"/>
        <a:cs typeface="Bebas Neue Bold"/>
        <a:sym typeface="Bebas Neue Bold"/>
      </a:defRPr>
    </a:lvl1pPr>
    <a:lvl2pPr marL="0" marR="0" indent="228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8000" b="0" i="0" u="none" strike="noStrike" cap="none" spc="0" normalizeH="0" baseline="0">
        <a:ln>
          <a:noFill/>
        </a:ln>
        <a:solidFill>
          <a:srgbClr val="FF5100"/>
        </a:solidFill>
        <a:effectLst/>
        <a:uFillTx/>
        <a:latin typeface="Bebas Neue Bold"/>
        <a:ea typeface="Bebas Neue Bold"/>
        <a:cs typeface="Bebas Neue Bold"/>
        <a:sym typeface="Bebas Neue Bold"/>
      </a:defRPr>
    </a:lvl2pPr>
    <a:lvl3pPr marL="0" marR="0" indent="457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8000" b="0" i="0" u="none" strike="noStrike" cap="none" spc="0" normalizeH="0" baseline="0">
        <a:ln>
          <a:noFill/>
        </a:ln>
        <a:solidFill>
          <a:srgbClr val="FF5100"/>
        </a:solidFill>
        <a:effectLst/>
        <a:uFillTx/>
        <a:latin typeface="Bebas Neue Bold"/>
        <a:ea typeface="Bebas Neue Bold"/>
        <a:cs typeface="Bebas Neue Bold"/>
        <a:sym typeface="Bebas Neue Bold"/>
      </a:defRPr>
    </a:lvl3pPr>
    <a:lvl4pPr marL="0" marR="0" indent="685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8000" b="0" i="0" u="none" strike="noStrike" cap="none" spc="0" normalizeH="0" baseline="0">
        <a:ln>
          <a:noFill/>
        </a:ln>
        <a:solidFill>
          <a:srgbClr val="FF5100"/>
        </a:solidFill>
        <a:effectLst/>
        <a:uFillTx/>
        <a:latin typeface="Bebas Neue Bold"/>
        <a:ea typeface="Bebas Neue Bold"/>
        <a:cs typeface="Bebas Neue Bold"/>
        <a:sym typeface="Bebas Neue Bold"/>
      </a:defRPr>
    </a:lvl4pPr>
    <a:lvl5pPr marL="0" marR="0" indent="9144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8000" b="0" i="0" u="none" strike="noStrike" cap="none" spc="0" normalizeH="0" baseline="0">
        <a:ln>
          <a:noFill/>
        </a:ln>
        <a:solidFill>
          <a:srgbClr val="FF5100"/>
        </a:solidFill>
        <a:effectLst/>
        <a:uFillTx/>
        <a:latin typeface="Bebas Neue Bold"/>
        <a:ea typeface="Bebas Neue Bold"/>
        <a:cs typeface="Bebas Neue Bold"/>
        <a:sym typeface="Bebas Neue Bold"/>
      </a:defRPr>
    </a:lvl5pPr>
    <a:lvl6pPr marL="0" marR="0" indent="11430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8000" b="0" i="0" u="none" strike="noStrike" cap="none" spc="0" normalizeH="0" baseline="0">
        <a:ln>
          <a:noFill/>
        </a:ln>
        <a:solidFill>
          <a:srgbClr val="FF5100"/>
        </a:solidFill>
        <a:effectLst/>
        <a:uFillTx/>
        <a:latin typeface="Bebas Neue Bold"/>
        <a:ea typeface="Bebas Neue Bold"/>
        <a:cs typeface="Bebas Neue Bold"/>
        <a:sym typeface="Bebas Neue Bold"/>
      </a:defRPr>
    </a:lvl6pPr>
    <a:lvl7pPr marL="0" marR="0" indent="1371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8000" b="0" i="0" u="none" strike="noStrike" cap="none" spc="0" normalizeH="0" baseline="0">
        <a:ln>
          <a:noFill/>
        </a:ln>
        <a:solidFill>
          <a:srgbClr val="FF5100"/>
        </a:solidFill>
        <a:effectLst/>
        <a:uFillTx/>
        <a:latin typeface="Bebas Neue Bold"/>
        <a:ea typeface="Bebas Neue Bold"/>
        <a:cs typeface="Bebas Neue Bold"/>
        <a:sym typeface="Bebas Neue Bold"/>
      </a:defRPr>
    </a:lvl7pPr>
    <a:lvl8pPr marL="0" marR="0" indent="1600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8000" b="0" i="0" u="none" strike="noStrike" cap="none" spc="0" normalizeH="0" baseline="0">
        <a:ln>
          <a:noFill/>
        </a:ln>
        <a:solidFill>
          <a:srgbClr val="FF5100"/>
        </a:solidFill>
        <a:effectLst/>
        <a:uFillTx/>
        <a:latin typeface="Bebas Neue Bold"/>
        <a:ea typeface="Bebas Neue Bold"/>
        <a:cs typeface="Bebas Neue Bold"/>
        <a:sym typeface="Bebas Neue Bold"/>
      </a:defRPr>
    </a:lvl8pPr>
    <a:lvl9pPr marL="0" marR="0" indent="1828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8000" b="0" i="0" u="none" strike="noStrike" cap="none" spc="0" normalizeH="0" baseline="0">
        <a:ln>
          <a:noFill/>
        </a:ln>
        <a:solidFill>
          <a:srgbClr val="FF5100"/>
        </a:solidFill>
        <a:effectLst/>
        <a:uFillTx/>
        <a:latin typeface="Bebas Neue Bold"/>
        <a:ea typeface="Bebas Neue Bold"/>
        <a:cs typeface="Bebas Neue Bold"/>
        <a:sym typeface="Bebas Neue Bold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oznański Robert" initials="PR" lastIdx="6" clrIdx="0">
    <p:extLst>
      <p:ext uri="{19B8F6BF-5375-455C-9EA6-DF929625EA0E}">
        <p15:presenceInfo xmlns:p15="http://schemas.microsoft.com/office/powerpoint/2012/main" userId="S-1-5-21-155989526-1258901406-1116685130-14366" providerId="AD"/>
      </p:ext>
    </p:extLst>
  </p:cmAuthor>
  <p:cmAuthor id="2" name="Weber Anna" initials="WA" lastIdx="7" clrIdx="1">
    <p:extLst>
      <p:ext uri="{19B8F6BF-5375-455C-9EA6-DF929625EA0E}">
        <p15:presenceInfo xmlns:p15="http://schemas.microsoft.com/office/powerpoint/2012/main" userId="S-1-5-21-3954371645-834304607-549911658-7858" providerId="AD"/>
      </p:ext>
    </p:extLst>
  </p:cmAuthor>
  <p:cmAuthor id="3" name="Riss Aleksandra (Britenet)" initials="AR" lastIdx="1" clrIdx="2">
    <p:extLst>
      <p:ext uri="{19B8F6BF-5375-455C-9EA6-DF929625EA0E}">
        <p15:presenceInfo xmlns:p15="http://schemas.microsoft.com/office/powerpoint/2012/main" userId="Riss Aleksandra (Britenet)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76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Styl jasny 2 — Ak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Styl jasny 2 — Ak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2DE63D5-997A-4646-A377-4702673A728D}" styleName="Styl jasny 2 — Ak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174" autoAdjust="0"/>
    <p:restoredTop sz="91758" autoAdjust="0"/>
  </p:normalViewPr>
  <p:slideViewPr>
    <p:cSldViewPr snapToGrid="0" snapToObjects="1">
      <p:cViewPr varScale="1">
        <p:scale>
          <a:sx n="47" d="100"/>
          <a:sy n="47" d="100"/>
        </p:scale>
        <p:origin x="600" y="4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893BFA-7858-4D95-9DD9-71517DD4F81C}" type="doc">
      <dgm:prSet loTypeId="urn:microsoft.com/office/officeart/2005/8/layout/hierarchy3" loCatId="relationship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pl-PL"/>
        </a:p>
      </dgm:t>
    </dgm:pt>
    <dgm:pt modelId="{1C4B7F7C-3B43-471D-A281-C77057882CC6}">
      <dgm:prSet phldrT="[Tekst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pl-PL" sz="3600" dirty="0" smtClean="0"/>
            <a:t>Liczba Dostawców Środków Identyfikacji elektronicznej (DŚI) zintegrowanych z WK</a:t>
          </a:r>
          <a:endParaRPr lang="pl-PL" sz="3600" dirty="0"/>
        </a:p>
      </dgm:t>
    </dgm:pt>
    <dgm:pt modelId="{199280D9-9495-4DBD-A38D-FA57D0B06745}" type="parTrans" cxnId="{DEDF7ABB-509D-4B65-83CC-4197F4E8B3DE}">
      <dgm:prSet/>
      <dgm:spPr/>
      <dgm:t>
        <a:bodyPr/>
        <a:lstStyle/>
        <a:p>
          <a:endParaRPr lang="pl-PL"/>
        </a:p>
      </dgm:t>
    </dgm:pt>
    <dgm:pt modelId="{ECB33ED3-9436-4833-9CFD-D19DA7805996}" type="sibTrans" cxnId="{DEDF7ABB-509D-4B65-83CC-4197F4E8B3DE}">
      <dgm:prSet/>
      <dgm:spPr/>
      <dgm:t>
        <a:bodyPr/>
        <a:lstStyle/>
        <a:p>
          <a:endParaRPr lang="pl-PL"/>
        </a:p>
      </dgm:t>
    </dgm:pt>
    <dgm:pt modelId="{27C036F9-0829-43F3-BDC3-3A57840A4D8A}">
      <dgm:prSet phldrT="[Tekst]"/>
      <dgm:spPr/>
      <dgm:t>
        <a:bodyPr/>
        <a:lstStyle/>
        <a:p>
          <a:r>
            <a:rPr lang="pl-PL" b="0" dirty="0" smtClean="0">
              <a:solidFill>
                <a:schemeClr val="tx1">
                  <a:lumMod val="65000"/>
                  <a:lumOff val="35000"/>
                </a:schemeClr>
              </a:solidFill>
            </a:rPr>
            <a:t>min. 1  DŚI</a:t>
          </a:r>
          <a:endParaRPr lang="pl-PL" b="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171F17AE-9C6D-4730-9D28-DA55D36FCFB8}" type="parTrans" cxnId="{BD7E4CB4-71E2-4EF8-A4CB-17163130108A}">
      <dgm:prSet/>
      <dgm:spPr/>
      <dgm:t>
        <a:bodyPr/>
        <a:lstStyle/>
        <a:p>
          <a:endParaRPr lang="pl-PL"/>
        </a:p>
      </dgm:t>
    </dgm:pt>
    <dgm:pt modelId="{844D5351-4E8C-442F-9DBB-F7C97ACDD205}" type="sibTrans" cxnId="{BD7E4CB4-71E2-4EF8-A4CB-17163130108A}">
      <dgm:prSet/>
      <dgm:spPr/>
      <dgm:t>
        <a:bodyPr/>
        <a:lstStyle/>
        <a:p>
          <a:endParaRPr lang="pl-PL"/>
        </a:p>
      </dgm:t>
    </dgm:pt>
    <dgm:pt modelId="{92472B3A-A2EA-4192-8851-DAC5E6040504}">
      <dgm:prSet phldrT="[Tekst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pl-PL" sz="3600" dirty="0" smtClean="0"/>
            <a:t>Liczba Dostawców Usług (DU) zintegrowanych </a:t>
          </a:r>
          <a:br>
            <a:rPr lang="pl-PL" sz="3600" dirty="0" smtClean="0"/>
          </a:br>
          <a:r>
            <a:rPr lang="pl-PL" sz="3600" dirty="0" smtClean="0"/>
            <a:t>z WK</a:t>
          </a:r>
          <a:endParaRPr lang="pl-PL" sz="3600" dirty="0"/>
        </a:p>
      </dgm:t>
    </dgm:pt>
    <dgm:pt modelId="{DB94E7C9-52CC-47EC-ACC4-EAFC9019774F}" type="parTrans" cxnId="{118194ED-898D-4B84-A35F-DFE7A1E39587}">
      <dgm:prSet/>
      <dgm:spPr/>
      <dgm:t>
        <a:bodyPr/>
        <a:lstStyle/>
        <a:p>
          <a:endParaRPr lang="pl-PL"/>
        </a:p>
      </dgm:t>
    </dgm:pt>
    <dgm:pt modelId="{5866D3F1-7F06-4B67-A588-13B2E5F0986F}" type="sibTrans" cxnId="{118194ED-898D-4B84-A35F-DFE7A1E39587}">
      <dgm:prSet/>
      <dgm:spPr/>
      <dgm:t>
        <a:bodyPr/>
        <a:lstStyle/>
        <a:p>
          <a:endParaRPr lang="pl-PL"/>
        </a:p>
      </dgm:t>
    </dgm:pt>
    <dgm:pt modelId="{CB17AF90-3BF7-4504-9272-8BC4BD80A7F9}">
      <dgm:prSet phldrT="[Tekst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pl-PL" sz="3600" dirty="0" smtClean="0"/>
            <a:t>Wypracowanie standardu integracji DU I DŚI z WK</a:t>
          </a:r>
          <a:endParaRPr lang="pl-PL" sz="3600" dirty="0"/>
        </a:p>
      </dgm:t>
    </dgm:pt>
    <dgm:pt modelId="{B6AFBA77-5E26-48B4-BE6A-5F88D3022C6D}" type="parTrans" cxnId="{4C7A8013-3A29-46E7-AAE6-63F67D794F8B}">
      <dgm:prSet/>
      <dgm:spPr/>
      <dgm:t>
        <a:bodyPr/>
        <a:lstStyle/>
        <a:p>
          <a:endParaRPr lang="pl-PL"/>
        </a:p>
      </dgm:t>
    </dgm:pt>
    <dgm:pt modelId="{CD531E86-D2B1-42DD-97C0-69F31DCA47D0}" type="sibTrans" cxnId="{4C7A8013-3A29-46E7-AAE6-63F67D794F8B}">
      <dgm:prSet/>
      <dgm:spPr/>
      <dgm:t>
        <a:bodyPr/>
        <a:lstStyle/>
        <a:p>
          <a:endParaRPr lang="pl-PL"/>
        </a:p>
      </dgm:t>
    </dgm:pt>
    <dgm:pt modelId="{88C0E54E-A334-4FDD-9F24-4231570522E5}">
      <dgm:prSet phldrT="[Tekst]"/>
      <dgm:spPr/>
      <dgm:t>
        <a:bodyPr/>
        <a:lstStyle/>
        <a:p>
          <a:r>
            <a:rPr lang="pl-PL" dirty="0" smtClean="0">
              <a:solidFill>
                <a:schemeClr val="tx1">
                  <a:lumMod val="65000"/>
                  <a:lumOff val="35000"/>
                </a:schemeClr>
              </a:solidFill>
            </a:rPr>
            <a:t>min. 1 DU</a:t>
          </a:r>
          <a:endParaRPr lang="pl-PL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61111087-BD90-4824-B4DA-21016D28675B}" type="parTrans" cxnId="{F5DA374D-B893-45DA-B77E-CAA911105EEC}">
      <dgm:prSet/>
      <dgm:spPr/>
      <dgm:t>
        <a:bodyPr/>
        <a:lstStyle/>
        <a:p>
          <a:endParaRPr lang="pl-PL"/>
        </a:p>
      </dgm:t>
    </dgm:pt>
    <dgm:pt modelId="{9DD6A430-112C-457F-B729-74AC6775C0FD}" type="sibTrans" cxnId="{F5DA374D-B893-45DA-B77E-CAA911105EEC}">
      <dgm:prSet/>
      <dgm:spPr/>
      <dgm:t>
        <a:bodyPr/>
        <a:lstStyle/>
        <a:p>
          <a:endParaRPr lang="pl-PL"/>
        </a:p>
      </dgm:t>
    </dgm:pt>
    <dgm:pt modelId="{3965A677-60E8-460D-BFAB-C01FF643886D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pl-PL" sz="4500" b="1" dirty="0" smtClean="0">
              <a:solidFill>
                <a:schemeClr val="tx1">
                  <a:lumMod val="65000"/>
                  <a:lumOff val="35000"/>
                </a:schemeClr>
              </a:solidFill>
            </a:rPr>
            <a:t>19 DU</a:t>
          </a:r>
          <a:endParaRPr lang="pl-PL" sz="4500" b="1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E4F0A5BA-58D9-458D-BE38-8981F11AD323}" type="parTrans" cxnId="{34D3D73A-9C6B-41C2-9E6C-50F73525E869}">
      <dgm:prSet/>
      <dgm:spPr/>
      <dgm:t>
        <a:bodyPr/>
        <a:lstStyle/>
        <a:p>
          <a:endParaRPr lang="pl-PL"/>
        </a:p>
      </dgm:t>
    </dgm:pt>
    <dgm:pt modelId="{D0AFAB14-C4CE-48D9-AB2A-8A5BAC9F76A9}" type="sibTrans" cxnId="{34D3D73A-9C6B-41C2-9E6C-50F73525E869}">
      <dgm:prSet/>
      <dgm:spPr/>
      <dgm:t>
        <a:bodyPr/>
        <a:lstStyle/>
        <a:p>
          <a:endParaRPr lang="pl-PL"/>
        </a:p>
      </dgm:t>
    </dgm:pt>
    <dgm:pt modelId="{C6A8DB4A-4DA5-4E6B-A5A5-27B0E0FF6742}">
      <dgm:prSet phldrT="[Tekst]" custT="1"/>
      <dgm:spPr/>
      <dgm:t>
        <a:bodyPr/>
        <a:lstStyle/>
        <a:p>
          <a:pPr>
            <a:spcAft>
              <a:spcPts val="0"/>
            </a:spcAft>
          </a:pPr>
          <a:r>
            <a:rPr lang="pl-PL" sz="4500" b="1" dirty="0" smtClean="0">
              <a:solidFill>
                <a:schemeClr val="tx1">
                  <a:lumMod val="65000"/>
                  <a:lumOff val="35000"/>
                </a:schemeClr>
              </a:solidFill>
            </a:rPr>
            <a:t>2 DŚI</a:t>
          </a:r>
          <a:endParaRPr lang="pl-PL" sz="4500" b="1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3DCDEC14-7946-4EEC-9BA0-36B64649E3B4}" type="parTrans" cxnId="{0AEA714E-27F8-440F-A9BF-4C73E868DEB1}">
      <dgm:prSet/>
      <dgm:spPr/>
      <dgm:t>
        <a:bodyPr/>
        <a:lstStyle/>
        <a:p>
          <a:endParaRPr lang="pl-PL"/>
        </a:p>
      </dgm:t>
    </dgm:pt>
    <dgm:pt modelId="{E6EF124C-8F9E-4D91-A3D3-91706EF7DA85}" type="sibTrans" cxnId="{0AEA714E-27F8-440F-A9BF-4C73E868DEB1}">
      <dgm:prSet/>
      <dgm:spPr/>
      <dgm:t>
        <a:bodyPr/>
        <a:lstStyle/>
        <a:p>
          <a:endParaRPr lang="pl-PL"/>
        </a:p>
      </dgm:t>
    </dgm:pt>
    <dgm:pt modelId="{4B5B9B7B-95DF-4392-8BC8-D095452A9DAF}">
      <dgm:prSet phldrT="[Tekst]"/>
      <dgm:spPr/>
      <dgm:t>
        <a:bodyPr/>
        <a:lstStyle/>
        <a:p>
          <a:r>
            <a:rPr lang="pl-PL" dirty="0" smtClean="0">
              <a:solidFill>
                <a:schemeClr val="tx1">
                  <a:lumMod val="65000"/>
                  <a:lumOff val="35000"/>
                </a:schemeClr>
              </a:solidFill>
            </a:rPr>
            <a:t>1 standard dla wszystkich systemów</a:t>
          </a:r>
          <a:endParaRPr lang="pl-PL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CF17971B-A751-404A-87EE-F95BDCC56DF3}" type="parTrans" cxnId="{0328E230-4C75-4419-99C6-FA1E0A6D262D}">
      <dgm:prSet/>
      <dgm:spPr/>
      <dgm:t>
        <a:bodyPr/>
        <a:lstStyle/>
        <a:p>
          <a:endParaRPr lang="pl-PL"/>
        </a:p>
      </dgm:t>
    </dgm:pt>
    <dgm:pt modelId="{AF780A95-81FB-4BC3-AD2C-9970DD649D5A}" type="sibTrans" cxnId="{0328E230-4C75-4419-99C6-FA1E0A6D262D}">
      <dgm:prSet/>
      <dgm:spPr/>
      <dgm:t>
        <a:bodyPr/>
        <a:lstStyle/>
        <a:p>
          <a:endParaRPr lang="pl-PL"/>
        </a:p>
      </dgm:t>
    </dgm:pt>
    <dgm:pt modelId="{8A2CB53F-E096-48C0-90F4-970AC35FA62D}">
      <dgm:prSet phldrT="[Tekst]" custT="1"/>
      <dgm:spPr/>
      <dgm:t>
        <a:bodyPr anchor="ctr"/>
        <a:lstStyle/>
        <a:p>
          <a:pPr>
            <a:spcBef>
              <a:spcPts val="1200"/>
            </a:spcBef>
            <a:spcAft>
              <a:spcPts val="0"/>
            </a:spcAft>
          </a:pPr>
          <a:endParaRPr lang="pl-PL" sz="1400" b="1" dirty="0" smtClean="0">
            <a:solidFill>
              <a:schemeClr val="tx1">
                <a:lumMod val="65000"/>
                <a:lumOff val="35000"/>
              </a:schemeClr>
            </a:solidFill>
          </a:endParaRPr>
        </a:p>
        <a:p>
          <a:pPr>
            <a:spcBef>
              <a:spcPts val="1200"/>
            </a:spcBef>
            <a:spcAft>
              <a:spcPts val="0"/>
            </a:spcAft>
          </a:pPr>
          <a:r>
            <a:rPr lang="pl-PL" sz="4500" b="1" dirty="0" smtClean="0">
              <a:solidFill>
                <a:schemeClr val="tx1">
                  <a:lumMod val="65000"/>
                  <a:lumOff val="35000"/>
                </a:schemeClr>
              </a:solidFill>
            </a:rPr>
            <a:t>1 standard dla wszystkich systemów</a:t>
          </a:r>
          <a:endParaRPr lang="pl-PL" sz="4500" b="1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F74CB1B5-C6C2-4B3E-987E-87C88F45A0D8}" type="parTrans" cxnId="{D268CE26-0CD7-4EBC-98E4-825B285B026A}">
      <dgm:prSet/>
      <dgm:spPr/>
      <dgm:t>
        <a:bodyPr/>
        <a:lstStyle/>
        <a:p>
          <a:endParaRPr lang="pl-PL"/>
        </a:p>
      </dgm:t>
    </dgm:pt>
    <dgm:pt modelId="{E92A5DBF-539F-4FF0-9979-03A69E5DB27B}" type="sibTrans" cxnId="{D268CE26-0CD7-4EBC-98E4-825B285B026A}">
      <dgm:prSet/>
      <dgm:spPr/>
      <dgm:t>
        <a:bodyPr/>
        <a:lstStyle/>
        <a:p>
          <a:endParaRPr lang="pl-PL"/>
        </a:p>
      </dgm:t>
    </dgm:pt>
    <dgm:pt modelId="{2A861379-9238-4FAB-A277-DFEBDF260485}">
      <dgm:prSet phldrT="[Tekst]" custT="1"/>
      <dgm:spPr>
        <a:solidFill>
          <a:schemeClr val="accent3"/>
        </a:solidFill>
      </dgm:spPr>
      <dgm:t>
        <a:bodyPr/>
        <a:lstStyle/>
        <a:p>
          <a:r>
            <a:rPr lang="pl-PL" sz="3600" i="1" dirty="0" smtClean="0"/>
            <a:t>Nazwa KPI</a:t>
          </a:r>
          <a:endParaRPr lang="pl-PL" sz="3600" i="1" dirty="0"/>
        </a:p>
      </dgm:t>
    </dgm:pt>
    <dgm:pt modelId="{7D512F69-EF6A-44B5-82D9-5C2FA2561D52}" type="parTrans" cxnId="{02AB864B-126B-4478-B1A2-1D47BC2BA6CE}">
      <dgm:prSet/>
      <dgm:spPr/>
      <dgm:t>
        <a:bodyPr/>
        <a:lstStyle/>
        <a:p>
          <a:endParaRPr lang="pl-PL"/>
        </a:p>
      </dgm:t>
    </dgm:pt>
    <dgm:pt modelId="{E4A7DE01-B633-439A-B08B-7F01B5624E41}" type="sibTrans" cxnId="{02AB864B-126B-4478-B1A2-1D47BC2BA6CE}">
      <dgm:prSet/>
      <dgm:spPr/>
      <dgm:t>
        <a:bodyPr/>
        <a:lstStyle/>
        <a:p>
          <a:endParaRPr lang="pl-PL"/>
        </a:p>
      </dgm:t>
    </dgm:pt>
    <dgm:pt modelId="{7E7712D9-E011-44A0-9AB0-486D008DAB9E}">
      <dgm:prSet phldrT="[Tekst]"/>
      <dgm:spPr/>
      <dgm:t>
        <a:bodyPr/>
        <a:lstStyle/>
        <a:p>
          <a:r>
            <a:rPr lang="pl-PL" b="1" i="1" dirty="0" smtClean="0">
              <a:solidFill>
                <a:schemeClr val="tx1">
                  <a:lumMod val="65000"/>
                  <a:lumOff val="35000"/>
                </a:schemeClr>
              </a:solidFill>
            </a:rPr>
            <a:t>Wartość</a:t>
          </a:r>
          <a:r>
            <a:rPr lang="pl-PL" i="1" dirty="0" smtClean="0">
              <a:solidFill>
                <a:schemeClr val="tx1">
                  <a:lumMod val="65000"/>
                  <a:lumOff val="35000"/>
                </a:schemeClr>
              </a:solidFill>
            </a:rPr>
            <a:t> wymagana</a:t>
          </a:r>
          <a:endParaRPr lang="pl-PL" i="1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F5754234-97EB-4F7F-8243-5C810C3BCA6C}" type="parTrans" cxnId="{909B318C-80FC-4243-BD17-F0BA50269AEF}">
      <dgm:prSet/>
      <dgm:spPr/>
      <dgm:t>
        <a:bodyPr/>
        <a:lstStyle/>
        <a:p>
          <a:endParaRPr lang="pl-PL"/>
        </a:p>
      </dgm:t>
    </dgm:pt>
    <dgm:pt modelId="{453C16C7-F93E-4F89-9B58-FB80E701034C}" type="sibTrans" cxnId="{909B318C-80FC-4243-BD17-F0BA50269AEF}">
      <dgm:prSet/>
      <dgm:spPr/>
      <dgm:t>
        <a:bodyPr/>
        <a:lstStyle/>
        <a:p>
          <a:endParaRPr lang="pl-PL"/>
        </a:p>
      </dgm:t>
    </dgm:pt>
    <dgm:pt modelId="{9F1C08D1-CB27-4A93-A7CE-F949A331F306}">
      <dgm:prSet phldrT="[Tekst]"/>
      <dgm:spPr/>
      <dgm:t>
        <a:bodyPr/>
        <a:lstStyle/>
        <a:p>
          <a:r>
            <a:rPr lang="pl-PL" i="1" dirty="0" smtClean="0">
              <a:solidFill>
                <a:schemeClr val="tx1">
                  <a:lumMod val="65000"/>
                  <a:lumOff val="35000"/>
                </a:schemeClr>
              </a:solidFill>
            </a:rPr>
            <a:t>Wartość osiągnięta na datę posiedzenia</a:t>
          </a:r>
          <a:endParaRPr lang="pl-PL" i="1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57636037-81B4-439A-B46C-013D40282B33}" type="parTrans" cxnId="{57FE8902-22AE-4CF3-AE52-C7BFCC13D736}">
      <dgm:prSet/>
      <dgm:spPr/>
      <dgm:t>
        <a:bodyPr/>
        <a:lstStyle/>
        <a:p>
          <a:endParaRPr lang="pl-PL"/>
        </a:p>
      </dgm:t>
    </dgm:pt>
    <dgm:pt modelId="{B0B8B344-E16F-481B-91CB-4E293BEBFA65}" type="sibTrans" cxnId="{57FE8902-22AE-4CF3-AE52-C7BFCC13D736}">
      <dgm:prSet/>
      <dgm:spPr/>
      <dgm:t>
        <a:bodyPr/>
        <a:lstStyle/>
        <a:p>
          <a:endParaRPr lang="pl-PL"/>
        </a:p>
      </dgm:t>
    </dgm:pt>
    <dgm:pt modelId="{69021311-F1E6-4025-939D-F1AF26026CDC}" type="pres">
      <dgm:prSet presAssocID="{96893BFA-7858-4D95-9DD9-71517DD4F81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  <dgm:pt modelId="{1ABB63F5-A657-4A2D-B619-3F3858999EB5}" type="pres">
      <dgm:prSet presAssocID="{2A861379-9238-4FAB-A277-DFEBDF260485}" presName="root" presStyleCnt="0"/>
      <dgm:spPr/>
    </dgm:pt>
    <dgm:pt modelId="{0BA1B094-5F5C-4795-9909-B7DB55CCC0DB}" type="pres">
      <dgm:prSet presAssocID="{2A861379-9238-4FAB-A277-DFEBDF260485}" presName="rootComposite" presStyleCnt="0"/>
      <dgm:spPr/>
    </dgm:pt>
    <dgm:pt modelId="{C98BD64D-2F86-4D6B-B341-C75DA2F57F94}" type="pres">
      <dgm:prSet presAssocID="{2A861379-9238-4FAB-A277-DFEBDF260485}" presName="rootText" presStyleLbl="node1" presStyleIdx="0" presStyleCnt="4"/>
      <dgm:spPr/>
      <dgm:t>
        <a:bodyPr/>
        <a:lstStyle/>
        <a:p>
          <a:endParaRPr lang="pl-PL"/>
        </a:p>
      </dgm:t>
    </dgm:pt>
    <dgm:pt modelId="{19065EF8-BE3D-41AE-B1CA-18CA47761190}" type="pres">
      <dgm:prSet presAssocID="{2A861379-9238-4FAB-A277-DFEBDF260485}" presName="rootConnector" presStyleLbl="node1" presStyleIdx="0" presStyleCnt="4"/>
      <dgm:spPr/>
      <dgm:t>
        <a:bodyPr/>
        <a:lstStyle/>
        <a:p>
          <a:endParaRPr lang="pl-PL"/>
        </a:p>
      </dgm:t>
    </dgm:pt>
    <dgm:pt modelId="{9525D320-DEE7-40C1-9044-B9BBEF9AA240}" type="pres">
      <dgm:prSet presAssocID="{2A861379-9238-4FAB-A277-DFEBDF260485}" presName="childShape" presStyleCnt="0"/>
      <dgm:spPr/>
    </dgm:pt>
    <dgm:pt modelId="{D90DC620-C43C-4A0D-8454-34FC0488C294}" type="pres">
      <dgm:prSet presAssocID="{F5754234-97EB-4F7F-8243-5C810C3BCA6C}" presName="Name13" presStyleLbl="parChTrans1D2" presStyleIdx="0" presStyleCnt="8"/>
      <dgm:spPr/>
      <dgm:t>
        <a:bodyPr/>
        <a:lstStyle/>
        <a:p>
          <a:endParaRPr lang="pl-PL"/>
        </a:p>
      </dgm:t>
    </dgm:pt>
    <dgm:pt modelId="{3881CAE1-CF02-40AD-B2BD-1C0713E8ED42}" type="pres">
      <dgm:prSet presAssocID="{7E7712D9-E011-44A0-9AB0-486D008DAB9E}" presName="childText" presStyleLbl="bgAcc1" presStyleIdx="0" presStyleCnt="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18F9D5C-608C-450C-8F0D-FFCD74430800}" type="pres">
      <dgm:prSet presAssocID="{57636037-81B4-439A-B46C-013D40282B33}" presName="Name13" presStyleLbl="parChTrans1D2" presStyleIdx="1" presStyleCnt="8"/>
      <dgm:spPr/>
      <dgm:t>
        <a:bodyPr/>
        <a:lstStyle/>
        <a:p>
          <a:endParaRPr lang="pl-PL"/>
        </a:p>
      </dgm:t>
    </dgm:pt>
    <dgm:pt modelId="{9CFE5937-C502-4A08-A2C3-3AC71669587A}" type="pres">
      <dgm:prSet presAssocID="{9F1C08D1-CB27-4A93-A7CE-F949A331F306}" presName="childText" presStyleLbl="bgAcc1" presStyleIdx="1" presStyleCnt="8" custScaleY="16009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B8A0803-FF3D-47B3-8386-5C2A99B1D3AE}" type="pres">
      <dgm:prSet presAssocID="{1C4B7F7C-3B43-471D-A281-C77057882CC6}" presName="root" presStyleCnt="0"/>
      <dgm:spPr/>
    </dgm:pt>
    <dgm:pt modelId="{3D3A82D1-E252-484B-A13C-D929E0FF087F}" type="pres">
      <dgm:prSet presAssocID="{1C4B7F7C-3B43-471D-A281-C77057882CC6}" presName="rootComposite" presStyleCnt="0"/>
      <dgm:spPr/>
    </dgm:pt>
    <dgm:pt modelId="{97B2E4A7-0012-4C27-8D6A-AB28DE4E4B93}" type="pres">
      <dgm:prSet presAssocID="{1C4B7F7C-3B43-471D-A281-C77057882CC6}" presName="rootText" presStyleLbl="node1" presStyleIdx="1" presStyleCnt="4"/>
      <dgm:spPr/>
      <dgm:t>
        <a:bodyPr/>
        <a:lstStyle/>
        <a:p>
          <a:endParaRPr lang="pl-PL"/>
        </a:p>
      </dgm:t>
    </dgm:pt>
    <dgm:pt modelId="{F71A14F6-1E16-4D9C-AADF-7E4ED4DAED05}" type="pres">
      <dgm:prSet presAssocID="{1C4B7F7C-3B43-471D-A281-C77057882CC6}" presName="rootConnector" presStyleLbl="node1" presStyleIdx="1" presStyleCnt="4"/>
      <dgm:spPr/>
      <dgm:t>
        <a:bodyPr/>
        <a:lstStyle/>
        <a:p>
          <a:endParaRPr lang="pl-PL"/>
        </a:p>
      </dgm:t>
    </dgm:pt>
    <dgm:pt modelId="{C014441C-5803-4234-9604-C1C2B6152937}" type="pres">
      <dgm:prSet presAssocID="{1C4B7F7C-3B43-471D-A281-C77057882CC6}" presName="childShape" presStyleCnt="0"/>
      <dgm:spPr/>
    </dgm:pt>
    <dgm:pt modelId="{DAC261D0-69BC-4601-B7E1-C8D347232E91}" type="pres">
      <dgm:prSet presAssocID="{171F17AE-9C6D-4730-9D28-DA55D36FCFB8}" presName="Name13" presStyleLbl="parChTrans1D2" presStyleIdx="2" presStyleCnt="8"/>
      <dgm:spPr/>
      <dgm:t>
        <a:bodyPr/>
        <a:lstStyle/>
        <a:p>
          <a:endParaRPr lang="pl-PL"/>
        </a:p>
      </dgm:t>
    </dgm:pt>
    <dgm:pt modelId="{FFDF6DA1-CBDB-4693-9AA5-F072E3A2C2D6}" type="pres">
      <dgm:prSet presAssocID="{27C036F9-0829-43F3-BDC3-3A57840A4D8A}" presName="childText" presStyleLbl="bgAcc1" presStyleIdx="2" presStyleCnt="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467724F-C6F3-4A4C-B40F-DC6FB8D9850B}" type="pres">
      <dgm:prSet presAssocID="{3DCDEC14-7946-4EEC-9BA0-36B64649E3B4}" presName="Name13" presStyleLbl="parChTrans1D2" presStyleIdx="3" presStyleCnt="8"/>
      <dgm:spPr/>
      <dgm:t>
        <a:bodyPr/>
        <a:lstStyle/>
        <a:p>
          <a:endParaRPr lang="pl-PL"/>
        </a:p>
      </dgm:t>
    </dgm:pt>
    <dgm:pt modelId="{D70BAE49-30C5-40A6-A061-C93805D2DB53}" type="pres">
      <dgm:prSet presAssocID="{C6A8DB4A-4DA5-4E6B-A5A5-27B0E0FF6742}" presName="childText" presStyleLbl="bgAcc1" presStyleIdx="3" presStyleCnt="8" custScaleY="16009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F64CF23-F066-49E8-A2A7-B57C89CBEDEC}" type="pres">
      <dgm:prSet presAssocID="{92472B3A-A2EA-4192-8851-DAC5E6040504}" presName="root" presStyleCnt="0"/>
      <dgm:spPr/>
    </dgm:pt>
    <dgm:pt modelId="{0C44E58E-FFFE-4A26-A56F-22C9DBD9F763}" type="pres">
      <dgm:prSet presAssocID="{92472B3A-A2EA-4192-8851-DAC5E6040504}" presName="rootComposite" presStyleCnt="0"/>
      <dgm:spPr/>
    </dgm:pt>
    <dgm:pt modelId="{3EEABD62-159B-475B-9C9F-13670CAF0DBD}" type="pres">
      <dgm:prSet presAssocID="{92472B3A-A2EA-4192-8851-DAC5E6040504}" presName="rootText" presStyleLbl="node1" presStyleIdx="2" presStyleCnt="4"/>
      <dgm:spPr/>
      <dgm:t>
        <a:bodyPr/>
        <a:lstStyle/>
        <a:p>
          <a:endParaRPr lang="pl-PL"/>
        </a:p>
      </dgm:t>
    </dgm:pt>
    <dgm:pt modelId="{5FB19593-543C-449C-93F6-55E49D9B89CB}" type="pres">
      <dgm:prSet presAssocID="{92472B3A-A2EA-4192-8851-DAC5E6040504}" presName="rootConnector" presStyleLbl="node1" presStyleIdx="2" presStyleCnt="4"/>
      <dgm:spPr/>
      <dgm:t>
        <a:bodyPr/>
        <a:lstStyle/>
        <a:p>
          <a:endParaRPr lang="pl-PL"/>
        </a:p>
      </dgm:t>
    </dgm:pt>
    <dgm:pt modelId="{BDDA581B-E0BB-44B5-853B-2883B4661C82}" type="pres">
      <dgm:prSet presAssocID="{92472B3A-A2EA-4192-8851-DAC5E6040504}" presName="childShape" presStyleCnt="0"/>
      <dgm:spPr/>
    </dgm:pt>
    <dgm:pt modelId="{7415ADC3-3E2F-46CB-97A2-738EC00911EE}" type="pres">
      <dgm:prSet presAssocID="{61111087-BD90-4824-B4DA-21016D28675B}" presName="Name13" presStyleLbl="parChTrans1D2" presStyleIdx="4" presStyleCnt="8"/>
      <dgm:spPr/>
      <dgm:t>
        <a:bodyPr/>
        <a:lstStyle/>
        <a:p>
          <a:endParaRPr lang="pl-PL"/>
        </a:p>
      </dgm:t>
    </dgm:pt>
    <dgm:pt modelId="{AEC96803-D40F-4467-8B23-5639B67BEC56}" type="pres">
      <dgm:prSet presAssocID="{88C0E54E-A334-4FDD-9F24-4231570522E5}" presName="childText" presStyleLbl="bgAcc1" presStyleIdx="4" presStyleCnt="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9488CBF-D0FE-41E3-B27A-CD8783C56C2D}" type="pres">
      <dgm:prSet presAssocID="{E4F0A5BA-58D9-458D-BE38-8981F11AD323}" presName="Name13" presStyleLbl="parChTrans1D2" presStyleIdx="5" presStyleCnt="8"/>
      <dgm:spPr/>
      <dgm:t>
        <a:bodyPr/>
        <a:lstStyle/>
        <a:p>
          <a:endParaRPr lang="pl-PL"/>
        </a:p>
      </dgm:t>
    </dgm:pt>
    <dgm:pt modelId="{02DEF40C-8A43-4D1F-A758-0D6883FC24E6}" type="pres">
      <dgm:prSet presAssocID="{3965A677-60E8-460D-BFAB-C01FF643886D}" presName="childText" presStyleLbl="bgAcc1" presStyleIdx="5" presStyleCnt="8" custScaleY="16009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957D0AF-4E63-4A52-BDE6-518B1576C58B}" type="pres">
      <dgm:prSet presAssocID="{CB17AF90-3BF7-4504-9272-8BC4BD80A7F9}" presName="root" presStyleCnt="0"/>
      <dgm:spPr/>
    </dgm:pt>
    <dgm:pt modelId="{D4B6680C-5882-4485-BFD6-8D3BE32D990F}" type="pres">
      <dgm:prSet presAssocID="{CB17AF90-3BF7-4504-9272-8BC4BD80A7F9}" presName="rootComposite" presStyleCnt="0"/>
      <dgm:spPr/>
    </dgm:pt>
    <dgm:pt modelId="{0B9D0613-5382-420D-91BC-7E97C10A26B1}" type="pres">
      <dgm:prSet presAssocID="{CB17AF90-3BF7-4504-9272-8BC4BD80A7F9}" presName="rootText" presStyleLbl="node1" presStyleIdx="3" presStyleCnt="4"/>
      <dgm:spPr/>
      <dgm:t>
        <a:bodyPr/>
        <a:lstStyle/>
        <a:p>
          <a:endParaRPr lang="pl-PL"/>
        </a:p>
      </dgm:t>
    </dgm:pt>
    <dgm:pt modelId="{0AB43A88-FE63-47DE-86AD-198F0F82A458}" type="pres">
      <dgm:prSet presAssocID="{CB17AF90-3BF7-4504-9272-8BC4BD80A7F9}" presName="rootConnector" presStyleLbl="node1" presStyleIdx="3" presStyleCnt="4"/>
      <dgm:spPr/>
      <dgm:t>
        <a:bodyPr/>
        <a:lstStyle/>
        <a:p>
          <a:endParaRPr lang="pl-PL"/>
        </a:p>
      </dgm:t>
    </dgm:pt>
    <dgm:pt modelId="{190056D7-FC21-4C19-85DA-FD5F3B75114B}" type="pres">
      <dgm:prSet presAssocID="{CB17AF90-3BF7-4504-9272-8BC4BD80A7F9}" presName="childShape" presStyleCnt="0"/>
      <dgm:spPr/>
    </dgm:pt>
    <dgm:pt modelId="{812A40CE-3AD4-418E-9DB6-DF4A2DFD418E}" type="pres">
      <dgm:prSet presAssocID="{CF17971B-A751-404A-87EE-F95BDCC56DF3}" presName="Name13" presStyleLbl="parChTrans1D2" presStyleIdx="6" presStyleCnt="8"/>
      <dgm:spPr/>
      <dgm:t>
        <a:bodyPr/>
        <a:lstStyle/>
        <a:p>
          <a:endParaRPr lang="pl-PL"/>
        </a:p>
      </dgm:t>
    </dgm:pt>
    <dgm:pt modelId="{8FDDF6F6-B0CA-4B02-8361-04BDB1011FDB}" type="pres">
      <dgm:prSet presAssocID="{4B5B9B7B-95DF-4392-8BC8-D095452A9DAF}" presName="childText" presStyleLbl="bgAcc1" presStyleIdx="6" presStyleCnt="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B14F9A6-7CBC-46C3-B0F1-BF549177AFF5}" type="pres">
      <dgm:prSet presAssocID="{F74CB1B5-C6C2-4B3E-987E-87C88F45A0D8}" presName="Name13" presStyleLbl="parChTrans1D2" presStyleIdx="7" presStyleCnt="8"/>
      <dgm:spPr/>
      <dgm:t>
        <a:bodyPr/>
        <a:lstStyle/>
        <a:p>
          <a:endParaRPr lang="pl-PL"/>
        </a:p>
      </dgm:t>
    </dgm:pt>
    <dgm:pt modelId="{45184FC8-7D40-4BAE-AF60-F70AF061C2F2}" type="pres">
      <dgm:prSet presAssocID="{8A2CB53F-E096-48C0-90F4-970AC35FA62D}" presName="childText" presStyleLbl="bgAcc1" presStyleIdx="7" presStyleCnt="8" custScaleY="16009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F5DA374D-B893-45DA-B77E-CAA911105EEC}" srcId="{92472B3A-A2EA-4192-8851-DAC5E6040504}" destId="{88C0E54E-A334-4FDD-9F24-4231570522E5}" srcOrd="0" destOrd="0" parTransId="{61111087-BD90-4824-B4DA-21016D28675B}" sibTransId="{9DD6A430-112C-457F-B729-74AC6775C0FD}"/>
    <dgm:cxn modelId="{57FE8902-22AE-4CF3-AE52-C7BFCC13D736}" srcId="{2A861379-9238-4FAB-A277-DFEBDF260485}" destId="{9F1C08D1-CB27-4A93-A7CE-F949A331F306}" srcOrd="1" destOrd="0" parTransId="{57636037-81B4-439A-B46C-013D40282B33}" sibTransId="{B0B8B344-E16F-481B-91CB-4E293BEBFA65}"/>
    <dgm:cxn modelId="{6261D27B-BE5A-4470-A36E-C45C9E4EDBB7}" type="presOf" srcId="{7E7712D9-E011-44A0-9AB0-486D008DAB9E}" destId="{3881CAE1-CF02-40AD-B2BD-1C0713E8ED42}" srcOrd="0" destOrd="0" presId="urn:microsoft.com/office/officeart/2005/8/layout/hierarchy3"/>
    <dgm:cxn modelId="{3E53C560-11B0-40D9-AE09-F6E9F870E646}" type="presOf" srcId="{3965A677-60E8-460D-BFAB-C01FF643886D}" destId="{02DEF40C-8A43-4D1F-A758-0D6883FC24E6}" srcOrd="0" destOrd="0" presId="urn:microsoft.com/office/officeart/2005/8/layout/hierarchy3"/>
    <dgm:cxn modelId="{7611A24A-AEF8-4CA8-8059-086560117E5D}" type="presOf" srcId="{27C036F9-0829-43F3-BDC3-3A57840A4D8A}" destId="{FFDF6DA1-CBDB-4693-9AA5-F072E3A2C2D6}" srcOrd="0" destOrd="0" presId="urn:microsoft.com/office/officeart/2005/8/layout/hierarchy3"/>
    <dgm:cxn modelId="{909B318C-80FC-4243-BD17-F0BA50269AEF}" srcId="{2A861379-9238-4FAB-A277-DFEBDF260485}" destId="{7E7712D9-E011-44A0-9AB0-486D008DAB9E}" srcOrd="0" destOrd="0" parTransId="{F5754234-97EB-4F7F-8243-5C810C3BCA6C}" sibTransId="{453C16C7-F93E-4F89-9B58-FB80E701034C}"/>
    <dgm:cxn modelId="{70375712-7077-48DF-8CA7-306390E329E0}" type="presOf" srcId="{61111087-BD90-4824-B4DA-21016D28675B}" destId="{7415ADC3-3E2F-46CB-97A2-738EC00911EE}" srcOrd="0" destOrd="0" presId="urn:microsoft.com/office/officeart/2005/8/layout/hierarchy3"/>
    <dgm:cxn modelId="{D268CE26-0CD7-4EBC-98E4-825B285B026A}" srcId="{CB17AF90-3BF7-4504-9272-8BC4BD80A7F9}" destId="{8A2CB53F-E096-48C0-90F4-970AC35FA62D}" srcOrd="1" destOrd="0" parTransId="{F74CB1B5-C6C2-4B3E-987E-87C88F45A0D8}" sibTransId="{E92A5DBF-539F-4FF0-9979-03A69E5DB27B}"/>
    <dgm:cxn modelId="{D69FE2E7-487C-49AA-9867-7368E939A975}" type="presOf" srcId="{CF17971B-A751-404A-87EE-F95BDCC56DF3}" destId="{812A40CE-3AD4-418E-9DB6-DF4A2DFD418E}" srcOrd="0" destOrd="0" presId="urn:microsoft.com/office/officeart/2005/8/layout/hierarchy3"/>
    <dgm:cxn modelId="{5B9D452A-C0C7-4A19-B371-ED34CD43BF4E}" type="presOf" srcId="{92472B3A-A2EA-4192-8851-DAC5E6040504}" destId="{5FB19593-543C-449C-93F6-55E49D9B89CB}" srcOrd="1" destOrd="0" presId="urn:microsoft.com/office/officeart/2005/8/layout/hierarchy3"/>
    <dgm:cxn modelId="{02AB864B-126B-4478-B1A2-1D47BC2BA6CE}" srcId="{96893BFA-7858-4D95-9DD9-71517DD4F81C}" destId="{2A861379-9238-4FAB-A277-DFEBDF260485}" srcOrd="0" destOrd="0" parTransId="{7D512F69-EF6A-44B5-82D9-5C2FA2561D52}" sibTransId="{E4A7DE01-B633-439A-B08B-7F01B5624E41}"/>
    <dgm:cxn modelId="{90285BC8-DDCB-4A8A-959F-C1CBC575D134}" type="presOf" srcId="{C6A8DB4A-4DA5-4E6B-A5A5-27B0E0FF6742}" destId="{D70BAE49-30C5-40A6-A061-C93805D2DB53}" srcOrd="0" destOrd="0" presId="urn:microsoft.com/office/officeart/2005/8/layout/hierarchy3"/>
    <dgm:cxn modelId="{C9C4F3D2-8EB9-4237-995B-10EB24515C79}" type="presOf" srcId="{92472B3A-A2EA-4192-8851-DAC5E6040504}" destId="{3EEABD62-159B-475B-9C9F-13670CAF0DBD}" srcOrd="0" destOrd="0" presId="urn:microsoft.com/office/officeart/2005/8/layout/hierarchy3"/>
    <dgm:cxn modelId="{DEDF7ABB-509D-4B65-83CC-4197F4E8B3DE}" srcId="{96893BFA-7858-4D95-9DD9-71517DD4F81C}" destId="{1C4B7F7C-3B43-471D-A281-C77057882CC6}" srcOrd="1" destOrd="0" parTransId="{199280D9-9495-4DBD-A38D-FA57D0B06745}" sibTransId="{ECB33ED3-9436-4833-9CFD-D19DA7805996}"/>
    <dgm:cxn modelId="{C4B299E6-396C-444E-BADE-C5E33C2D1233}" type="presOf" srcId="{F74CB1B5-C6C2-4B3E-987E-87C88F45A0D8}" destId="{1B14F9A6-7CBC-46C3-B0F1-BF549177AFF5}" srcOrd="0" destOrd="0" presId="urn:microsoft.com/office/officeart/2005/8/layout/hierarchy3"/>
    <dgm:cxn modelId="{5FAA5448-9A4D-4D5D-8934-90EAB840F79F}" type="presOf" srcId="{1C4B7F7C-3B43-471D-A281-C77057882CC6}" destId="{F71A14F6-1E16-4D9C-AADF-7E4ED4DAED05}" srcOrd="1" destOrd="0" presId="urn:microsoft.com/office/officeart/2005/8/layout/hierarchy3"/>
    <dgm:cxn modelId="{2E835597-A396-470F-8E0F-8C45A09BFC98}" type="presOf" srcId="{CB17AF90-3BF7-4504-9272-8BC4BD80A7F9}" destId="{0AB43A88-FE63-47DE-86AD-198F0F82A458}" srcOrd="1" destOrd="0" presId="urn:microsoft.com/office/officeart/2005/8/layout/hierarchy3"/>
    <dgm:cxn modelId="{BDD9F1AB-130F-40F1-A864-54406EBE0481}" type="presOf" srcId="{3DCDEC14-7946-4EEC-9BA0-36B64649E3B4}" destId="{1467724F-C6F3-4A4C-B40F-DC6FB8D9850B}" srcOrd="0" destOrd="0" presId="urn:microsoft.com/office/officeart/2005/8/layout/hierarchy3"/>
    <dgm:cxn modelId="{DC75217C-2627-4BDF-BDBF-9B6988F26FCF}" type="presOf" srcId="{CB17AF90-3BF7-4504-9272-8BC4BD80A7F9}" destId="{0B9D0613-5382-420D-91BC-7E97C10A26B1}" srcOrd="0" destOrd="0" presId="urn:microsoft.com/office/officeart/2005/8/layout/hierarchy3"/>
    <dgm:cxn modelId="{E2A13CB9-77A4-4F3E-A566-CA8CD9C6DB00}" type="presOf" srcId="{8A2CB53F-E096-48C0-90F4-970AC35FA62D}" destId="{45184FC8-7D40-4BAE-AF60-F70AF061C2F2}" srcOrd="0" destOrd="0" presId="urn:microsoft.com/office/officeart/2005/8/layout/hierarchy3"/>
    <dgm:cxn modelId="{BD7E4CB4-71E2-4EF8-A4CB-17163130108A}" srcId="{1C4B7F7C-3B43-471D-A281-C77057882CC6}" destId="{27C036F9-0829-43F3-BDC3-3A57840A4D8A}" srcOrd="0" destOrd="0" parTransId="{171F17AE-9C6D-4730-9D28-DA55D36FCFB8}" sibTransId="{844D5351-4E8C-442F-9DBB-F7C97ACDD205}"/>
    <dgm:cxn modelId="{DD390CFC-18D2-42CF-ADFB-CBD70B20A445}" type="presOf" srcId="{57636037-81B4-439A-B46C-013D40282B33}" destId="{818F9D5C-608C-450C-8F0D-FFCD74430800}" srcOrd="0" destOrd="0" presId="urn:microsoft.com/office/officeart/2005/8/layout/hierarchy3"/>
    <dgm:cxn modelId="{73E244C8-4138-4E3E-AA95-54B5A46BE48F}" type="presOf" srcId="{2A861379-9238-4FAB-A277-DFEBDF260485}" destId="{C98BD64D-2F86-4D6B-B341-C75DA2F57F94}" srcOrd="0" destOrd="0" presId="urn:microsoft.com/office/officeart/2005/8/layout/hierarchy3"/>
    <dgm:cxn modelId="{8E56CF87-4978-4C4D-978A-3F7B3FB0F5C9}" type="presOf" srcId="{4B5B9B7B-95DF-4392-8BC8-D095452A9DAF}" destId="{8FDDF6F6-B0CA-4B02-8361-04BDB1011FDB}" srcOrd="0" destOrd="0" presId="urn:microsoft.com/office/officeart/2005/8/layout/hierarchy3"/>
    <dgm:cxn modelId="{8A25035F-4B36-4A24-9BB4-1AD152E21C29}" type="presOf" srcId="{F5754234-97EB-4F7F-8243-5C810C3BCA6C}" destId="{D90DC620-C43C-4A0D-8454-34FC0488C294}" srcOrd="0" destOrd="0" presId="urn:microsoft.com/office/officeart/2005/8/layout/hierarchy3"/>
    <dgm:cxn modelId="{9F920CBE-B9A6-487B-9798-0AAA0E610A27}" type="presOf" srcId="{96893BFA-7858-4D95-9DD9-71517DD4F81C}" destId="{69021311-F1E6-4025-939D-F1AF26026CDC}" srcOrd="0" destOrd="0" presId="urn:microsoft.com/office/officeart/2005/8/layout/hierarchy3"/>
    <dgm:cxn modelId="{8BEEAB5E-169E-4F09-94CF-601FBDE4D949}" type="presOf" srcId="{171F17AE-9C6D-4730-9D28-DA55D36FCFB8}" destId="{DAC261D0-69BC-4601-B7E1-C8D347232E91}" srcOrd="0" destOrd="0" presId="urn:microsoft.com/office/officeart/2005/8/layout/hierarchy3"/>
    <dgm:cxn modelId="{0328E230-4C75-4419-99C6-FA1E0A6D262D}" srcId="{CB17AF90-3BF7-4504-9272-8BC4BD80A7F9}" destId="{4B5B9B7B-95DF-4392-8BC8-D095452A9DAF}" srcOrd="0" destOrd="0" parTransId="{CF17971B-A751-404A-87EE-F95BDCC56DF3}" sibTransId="{AF780A95-81FB-4BC3-AD2C-9970DD649D5A}"/>
    <dgm:cxn modelId="{34D3D73A-9C6B-41C2-9E6C-50F73525E869}" srcId="{92472B3A-A2EA-4192-8851-DAC5E6040504}" destId="{3965A677-60E8-460D-BFAB-C01FF643886D}" srcOrd="1" destOrd="0" parTransId="{E4F0A5BA-58D9-458D-BE38-8981F11AD323}" sibTransId="{D0AFAB14-C4CE-48D9-AB2A-8A5BAC9F76A9}"/>
    <dgm:cxn modelId="{38DFDB35-1845-4B47-8E0B-29311BD411C4}" type="presOf" srcId="{1C4B7F7C-3B43-471D-A281-C77057882CC6}" destId="{97B2E4A7-0012-4C27-8D6A-AB28DE4E4B93}" srcOrd="0" destOrd="0" presId="urn:microsoft.com/office/officeart/2005/8/layout/hierarchy3"/>
    <dgm:cxn modelId="{ABEE2A97-85FC-499C-BCA9-276D0E0E43A0}" type="presOf" srcId="{9F1C08D1-CB27-4A93-A7CE-F949A331F306}" destId="{9CFE5937-C502-4A08-A2C3-3AC71669587A}" srcOrd="0" destOrd="0" presId="urn:microsoft.com/office/officeart/2005/8/layout/hierarchy3"/>
    <dgm:cxn modelId="{2D430C0C-12C6-414A-BAE5-1E3B467ACAD7}" type="presOf" srcId="{E4F0A5BA-58D9-458D-BE38-8981F11AD323}" destId="{99488CBF-D0FE-41E3-B27A-CD8783C56C2D}" srcOrd="0" destOrd="0" presId="urn:microsoft.com/office/officeart/2005/8/layout/hierarchy3"/>
    <dgm:cxn modelId="{289EB4D7-F369-4F2F-ABCC-B7E5889DF440}" type="presOf" srcId="{88C0E54E-A334-4FDD-9F24-4231570522E5}" destId="{AEC96803-D40F-4467-8B23-5639B67BEC56}" srcOrd="0" destOrd="0" presId="urn:microsoft.com/office/officeart/2005/8/layout/hierarchy3"/>
    <dgm:cxn modelId="{0AEA714E-27F8-440F-A9BF-4C73E868DEB1}" srcId="{1C4B7F7C-3B43-471D-A281-C77057882CC6}" destId="{C6A8DB4A-4DA5-4E6B-A5A5-27B0E0FF6742}" srcOrd="1" destOrd="0" parTransId="{3DCDEC14-7946-4EEC-9BA0-36B64649E3B4}" sibTransId="{E6EF124C-8F9E-4D91-A3D3-91706EF7DA85}"/>
    <dgm:cxn modelId="{38F166BD-2B98-42C8-9458-DAC857B705D5}" type="presOf" srcId="{2A861379-9238-4FAB-A277-DFEBDF260485}" destId="{19065EF8-BE3D-41AE-B1CA-18CA47761190}" srcOrd="1" destOrd="0" presId="urn:microsoft.com/office/officeart/2005/8/layout/hierarchy3"/>
    <dgm:cxn modelId="{4C7A8013-3A29-46E7-AAE6-63F67D794F8B}" srcId="{96893BFA-7858-4D95-9DD9-71517DD4F81C}" destId="{CB17AF90-3BF7-4504-9272-8BC4BD80A7F9}" srcOrd="3" destOrd="0" parTransId="{B6AFBA77-5E26-48B4-BE6A-5F88D3022C6D}" sibTransId="{CD531E86-D2B1-42DD-97C0-69F31DCA47D0}"/>
    <dgm:cxn modelId="{118194ED-898D-4B84-A35F-DFE7A1E39587}" srcId="{96893BFA-7858-4D95-9DD9-71517DD4F81C}" destId="{92472B3A-A2EA-4192-8851-DAC5E6040504}" srcOrd="2" destOrd="0" parTransId="{DB94E7C9-52CC-47EC-ACC4-EAFC9019774F}" sibTransId="{5866D3F1-7F06-4B67-A588-13B2E5F0986F}"/>
    <dgm:cxn modelId="{E0F9CFFB-31AB-44A7-9AAD-36B6ADBC962B}" type="presParOf" srcId="{69021311-F1E6-4025-939D-F1AF26026CDC}" destId="{1ABB63F5-A657-4A2D-B619-3F3858999EB5}" srcOrd="0" destOrd="0" presId="urn:microsoft.com/office/officeart/2005/8/layout/hierarchy3"/>
    <dgm:cxn modelId="{20185337-DB44-40CB-ABB8-39B4A3DFF9D0}" type="presParOf" srcId="{1ABB63F5-A657-4A2D-B619-3F3858999EB5}" destId="{0BA1B094-5F5C-4795-9909-B7DB55CCC0DB}" srcOrd="0" destOrd="0" presId="urn:microsoft.com/office/officeart/2005/8/layout/hierarchy3"/>
    <dgm:cxn modelId="{979917C9-4731-424D-A2F5-B267B93504BC}" type="presParOf" srcId="{0BA1B094-5F5C-4795-9909-B7DB55CCC0DB}" destId="{C98BD64D-2F86-4D6B-B341-C75DA2F57F94}" srcOrd="0" destOrd="0" presId="urn:microsoft.com/office/officeart/2005/8/layout/hierarchy3"/>
    <dgm:cxn modelId="{797E7DB7-6017-45AB-8A81-B85306A3E37C}" type="presParOf" srcId="{0BA1B094-5F5C-4795-9909-B7DB55CCC0DB}" destId="{19065EF8-BE3D-41AE-B1CA-18CA47761190}" srcOrd="1" destOrd="0" presId="urn:microsoft.com/office/officeart/2005/8/layout/hierarchy3"/>
    <dgm:cxn modelId="{D24F8085-3D2E-4AAB-8C8A-35E34D9B2607}" type="presParOf" srcId="{1ABB63F5-A657-4A2D-B619-3F3858999EB5}" destId="{9525D320-DEE7-40C1-9044-B9BBEF9AA240}" srcOrd="1" destOrd="0" presId="urn:microsoft.com/office/officeart/2005/8/layout/hierarchy3"/>
    <dgm:cxn modelId="{5860114D-8B3A-42AF-98A2-7BBE7EB81013}" type="presParOf" srcId="{9525D320-DEE7-40C1-9044-B9BBEF9AA240}" destId="{D90DC620-C43C-4A0D-8454-34FC0488C294}" srcOrd="0" destOrd="0" presId="urn:microsoft.com/office/officeart/2005/8/layout/hierarchy3"/>
    <dgm:cxn modelId="{78D68B40-DF24-407F-B228-FFBF6E8174B5}" type="presParOf" srcId="{9525D320-DEE7-40C1-9044-B9BBEF9AA240}" destId="{3881CAE1-CF02-40AD-B2BD-1C0713E8ED42}" srcOrd="1" destOrd="0" presId="urn:microsoft.com/office/officeart/2005/8/layout/hierarchy3"/>
    <dgm:cxn modelId="{88B744B7-2479-442C-9DDE-E3911690AD6E}" type="presParOf" srcId="{9525D320-DEE7-40C1-9044-B9BBEF9AA240}" destId="{818F9D5C-608C-450C-8F0D-FFCD74430800}" srcOrd="2" destOrd="0" presId="urn:microsoft.com/office/officeart/2005/8/layout/hierarchy3"/>
    <dgm:cxn modelId="{CAB67636-6C4F-4524-B47A-B9F07E4301AF}" type="presParOf" srcId="{9525D320-DEE7-40C1-9044-B9BBEF9AA240}" destId="{9CFE5937-C502-4A08-A2C3-3AC71669587A}" srcOrd="3" destOrd="0" presId="urn:microsoft.com/office/officeart/2005/8/layout/hierarchy3"/>
    <dgm:cxn modelId="{79CE781F-A9D8-480A-988F-09B8524AB595}" type="presParOf" srcId="{69021311-F1E6-4025-939D-F1AF26026CDC}" destId="{BB8A0803-FF3D-47B3-8386-5C2A99B1D3AE}" srcOrd="1" destOrd="0" presId="urn:microsoft.com/office/officeart/2005/8/layout/hierarchy3"/>
    <dgm:cxn modelId="{78A6D95C-9E43-48E8-83D0-12EB38E82373}" type="presParOf" srcId="{BB8A0803-FF3D-47B3-8386-5C2A99B1D3AE}" destId="{3D3A82D1-E252-484B-A13C-D929E0FF087F}" srcOrd="0" destOrd="0" presId="urn:microsoft.com/office/officeart/2005/8/layout/hierarchy3"/>
    <dgm:cxn modelId="{0DADD1A3-6F96-4613-947C-0F6D9AEF3B75}" type="presParOf" srcId="{3D3A82D1-E252-484B-A13C-D929E0FF087F}" destId="{97B2E4A7-0012-4C27-8D6A-AB28DE4E4B93}" srcOrd="0" destOrd="0" presId="urn:microsoft.com/office/officeart/2005/8/layout/hierarchy3"/>
    <dgm:cxn modelId="{4432B26F-2002-47FF-9F8B-7D8F686683C8}" type="presParOf" srcId="{3D3A82D1-E252-484B-A13C-D929E0FF087F}" destId="{F71A14F6-1E16-4D9C-AADF-7E4ED4DAED05}" srcOrd="1" destOrd="0" presId="urn:microsoft.com/office/officeart/2005/8/layout/hierarchy3"/>
    <dgm:cxn modelId="{0A42332F-4302-444C-A60F-4ACE7FCF1AD0}" type="presParOf" srcId="{BB8A0803-FF3D-47B3-8386-5C2A99B1D3AE}" destId="{C014441C-5803-4234-9604-C1C2B6152937}" srcOrd="1" destOrd="0" presId="urn:microsoft.com/office/officeart/2005/8/layout/hierarchy3"/>
    <dgm:cxn modelId="{424CB912-A143-4571-9922-E5DE1916266F}" type="presParOf" srcId="{C014441C-5803-4234-9604-C1C2B6152937}" destId="{DAC261D0-69BC-4601-B7E1-C8D347232E91}" srcOrd="0" destOrd="0" presId="urn:microsoft.com/office/officeart/2005/8/layout/hierarchy3"/>
    <dgm:cxn modelId="{D56F2F10-F624-4086-AD73-554C182E5BAA}" type="presParOf" srcId="{C014441C-5803-4234-9604-C1C2B6152937}" destId="{FFDF6DA1-CBDB-4693-9AA5-F072E3A2C2D6}" srcOrd="1" destOrd="0" presId="urn:microsoft.com/office/officeart/2005/8/layout/hierarchy3"/>
    <dgm:cxn modelId="{A1261261-2F44-4A21-8E1F-ED999DB16251}" type="presParOf" srcId="{C014441C-5803-4234-9604-C1C2B6152937}" destId="{1467724F-C6F3-4A4C-B40F-DC6FB8D9850B}" srcOrd="2" destOrd="0" presId="urn:microsoft.com/office/officeart/2005/8/layout/hierarchy3"/>
    <dgm:cxn modelId="{DB1BBA99-6AF0-473D-BF04-3B19D367DFF5}" type="presParOf" srcId="{C014441C-5803-4234-9604-C1C2B6152937}" destId="{D70BAE49-30C5-40A6-A061-C93805D2DB53}" srcOrd="3" destOrd="0" presId="urn:microsoft.com/office/officeart/2005/8/layout/hierarchy3"/>
    <dgm:cxn modelId="{2CB47F63-1223-4FD9-8ABE-3715B6FEBEF9}" type="presParOf" srcId="{69021311-F1E6-4025-939D-F1AF26026CDC}" destId="{1F64CF23-F066-49E8-A2A7-B57C89CBEDEC}" srcOrd="2" destOrd="0" presId="urn:microsoft.com/office/officeart/2005/8/layout/hierarchy3"/>
    <dgm:cxn modelId="{D854287E-6104-4DD0-A4B8-706622AAD3D3}" type="presParOf" srcId="{1F64CF23-F066-49E8-A2A7-B57C89CBEDEC}" destId="{0C44E58E-FFFE-4A26-A56F-22C9DBD9F763}" srcOrd="0" destOrd="0" presId="urn:microsoft.com/office/officeart/2005/8/layout/hierarchy3"/>
    <dgm:cxn modelId="{86387101-9F30-4103-94A8-570729A818CA}" type="presParOf" srcId="{0C44E58E-FFFE-4A26-A56F-22C9DBD9F763}" destId="{3EEABD62-159B-475B-9C9F-13670CAF0DBD}" srcOrd="0" destOrd="0" presId="urn:microsoft.com/office/officeart/2005/8/layout/hierarchy3"/>
    <dgm:cxn modelId="{7028EFB9-3D87-431F-84BE-BF2733322042}" type="presParOf" srcId="{0C44E58E-FFFE-4A26-A56F-22C9DBD9F763}" destId="{5FB19593-543C-449C-93F6-55E49D9B89CB}" srcOrd="1" destOrd="0" presId="urn:microsoft.com/office/officeart/2005/8/layout/hierarchy3"/>
    <dgm:cxn modelId="{8A330255-A5CE-4C6F-8E2F-EDC9BE46ACB6}" type="presParOf" srcId="{1F64CF23-F066-49E8-A2A7-B57C89CBEDEC}" destId="{BDDA581B-E0BB-44B5-853B-2883B4661C82}" srcOrd="1" destOrd="0" presId="urn:microsoft.com/office/officeart/2005/8/layout/hierarchy3"/>
    <dgm:cxn modelId="{75FB568E-0914-4E63-AD3B-53114B2FB3B4}" type="presParOf" srcId="{BDDA581B-E0BB-44B5-853B-2883B4661C82}" destId="{7415ADC3-3E2F-46CB-97A2-738EC00911EE}" srcOrd="0" destOrd="0" presId="urn:microsoft.com/office/officeart/2005/8/layout/hierarchy3"/>
    <dgm:cxn modelId="{8DBF9945-DB6E-4B09-A622-C613616CE0BF}" type="presParOf" srcId="{BDDA581B-E0BB-44B5-853B-2883B4661C82}" destId="{AEC96803-D40F-4467-8B23-5639B67BEC56}" srcOrd="1" destOrd="0" presId="urn:microsoft.com/office/officeart/2005/8/layout/hierarchy3"/>
    <dgm:cxn modelId="{95956AFB-95F1-4F94-946D-9482B628A1DE}" type="presParOf" srcId="{BDDA581B-E0BB-44B5-853B-2883B4661C82}" destId="{99488CBF-D0FE-41E3-B27A-CD8783C56C2D}" srcOrd="2" destOrd="0" presId="urn:microsoft.com/office/officeart/2005/8/layout/hierarchy3"/>
    <dgm:cxn modelId="{C50F4593-CEF4-45BE-9828-BCBD7E94B498}" type="presParOf" srcId="{BDDA581B-E0BB-44B5-853B-2883B4661C82}" destId="{02DEF40C-8A43-4D1F-A758-0D6883FC24E6}" srcOrd="3" destOrd="0" presId="urn:microsoft.com/office/officeart/2005/8/layout/hierarchy3"/>
    <dgm:cxn modelId="{C08A04ED-4C1C-4827-8B47-A2F74766861E}" type="presParOf" srcId="{69021311-F1E6-4025-939D-F1AF26026CDC}" destId="{2957D0AF-4E63-4A52-BDE6-518B1576C58B}" srcOrd="3" destOrd="0" presId="urn:microsoft.com/office/officeart/2005/8/layout/hierarchy3"/>
    <dgm:cxn modelId="{E8B43C6A-4E0B-4BD3-9723-3DDDA833F218}" type="presParOf" srcId="{2957D0AF-4E63-4A52-BDE6-518B1576C58B}" destId="{D4B6680C-5882-4485-BFD6-8D3BE32D990F}" srcOrd="0" destOrd="0" presId="urn:microsoft.com/office/officeart/2005/8/layout/hierarchy3"/>
    <dgm:cxn modelId="{162336FE-339B-48B5-9498-B0E20C6F4B05}" type="presParOf" srcId="{D4B6680C-5882-4485-BFD6-8D3BE32D990F}" destId="{0B9D0613-5382-420D-91BC-7E97C10A26B1}" srcOrd="0" destOrd="0" presId="urn:microsoft.com/office/officeart/2005/8/layout/hierarchy3"/>
    <dgm:cxn modelId="{73172625-003F-4BF5-ACA5-CE1243922976}" type="presParOf" srcId="{D4B6680C-5882-4485-BFD6-8D3BE32D990F}" destId="{0AB43A88-FE63-47DE-86AD-198F0F82A458}" srcOrd="1" destOrd="0" presId="urn:microsoft.com/office/officeart/2005/8/layout/hierarchy3"/>
    <dgm:cxn modelId="{AAADAAB5-FD28-432A-A158-ED0D9F04D045}" type="presParOf" srcId="{2957D0AF-4E63-4A52-BDE6-518B1576C58B}" destId="{190056D7-FC21-4C19-85DA-FD5F3B75114B}" srcOrd="1" destOrd="0" presId="urn:microsoft.com/office/officeart/2005/8/layout/hierarchy3"/>
    <dgm:cxn modelId="{6989A7AA-7A6B-4B37-AC00-65334490777D}" type="presParOf" srcId="{190056D7-FC21-4C19-85DA-FD5F3B75114B}" destId="{812A40CE-3AD4-418E-9DB6-DF4A2DFD418E}" srcOrd="0" destOrd="0" presId="urn:microsoft.com/office/officeart/2005/8/layout/hierarchy3"/>
    <dgm:cxn modelId="{60CEC217-8F6F-4B99-813B-2090BA8A6F8F}" type="presParOf" srcId="{190056D7-FC21-4C19-85DA-FD5F3B75114B}" destId="{8FDDF6F6-B0CA-4B02-8361-04BDB1011FDB}" srcOrd="1" destOrd="0" presId="urn:microsoft.com/office/officeart/2005/8/layout/hierarchy3"/>
    <dgm:cxn modelId="{0855DE36-E904-4FD1-A148-A1842300C00C}" type="presParOf" srcId="{190056D7-FC21-4C19-85DA-FD5F3B75114B}" destId="{1B14F9A6-7CBC-46C3-B0F1-BF549177AFF5}" srcOrd="2" destOrd="0" presId="urn:microsoft.com/office/officeart/2005/8/layout/hierarchy3"/>
    <dgm:cxn modelId="{5E878B6F-23A9-4C4C-96CD-792FACBB71A5}" type="presParOf" srcId="{190056D7-FC21-4C19-85DA-FD5F3B75114B}" destId="{45184FC8-7D40-4BAE-AF60-F70AF061C2F2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3B6DFB8-DC6D-49E0-81ED-AA222D813BFF}" type="doc">
      <dgm:prSet loTypeId="urn:microsoft.com/office/officeart/2005/8/layout/hList6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pl-PL"/>
        </a:p>
      </dgm:t>
    </dgm:pt>
    <dgm:pt modelId="{8B757B98-1A39-417C-B2DE-DC591733EC1C}">
      <dgm:prSet phldrT="[Tekst]" custT="1"/>
      <dgm:spPr/>
      <dgm:t>
        <a:bodyPr/>
        <a:lstStyle/>
        <a:p>
          <a:r>
            <a:rPr lang="pl-PL" sz="4000" b="1" dirty="0" smtClean="0"/>
            <a:t>Środowisko </a:t>
          </a:r>
        </a:p>
        <a:p>
          <a:r>
            <a:rPr lang="pl-PL" sz="4000" b="1" dirty="0" smtClean="0"/>
            <a:t>SYMULATOR</a:t>
          </a:r>
          <a:endParaRPr lang="pl-PL" sz="4000" b="1" dirty="0"/>
        </a:p>
      </dgm:t>
    </dgm:pt>
    <dgm:pt modelId="{5780FB86-0AA8-4BA4-A9CA-34C1704607B0}" type="parTrans" cxnId="{07125D44-7884-418D-87E1-0553564889C7}">
      <dgm:prSet/>
      <dgm:spPr/>
      <dgm:t>
        <a:bodyPr/>
        <a:lstStyle/>
        <a:p>
          <a:endParaRPr lang="pl-PL"/>
        </a:p>
      </dgm:t>
    </dgm:pt>
    <dgm:pt modelId="{C31869E9-9894-41B8-8F73-83DEA41756A4}" type="sibTrans" cxnId="{07125D44-7884-418D-87E1-0553564889C7}">
      <dgm:prSet/>
      <dgm:spPr/>
      <dgm:t>
        <a:bodyPr/>
        <a:lstStyle/>
        <a:p>
          <a:endParaRPr lang="pl-PL"/>
        </a:p>
      </dgm:t>
    </dgm:pt>
    <dgm:pt modelId="{F4851D6E-38D3-4E1C-B231-3A9C80344B12}">
      <dgm:prSet phldrT="[Tekst]" custT="1"/>
      <dgm:spPr/>
      <dgm:t>
        <a:bodyPr/>
        <a:lstStyle/>
        <a:p>
          <a:r>
            <a:rPr lang="pl-PL" sz="3000" dirty="0" smtClean="0"/>
            <a:t> </a:t>
          </a:r>
          <a:r>
            <a:rPr lang="pl-PL" sz="3200" dirty="0" smtClean="0"/>
            <a:t>Pismo z prośbą o dostęp do środowiska symulator</a:t>
          </a:r>
          <a:endParaRPr lang="pl-PL" sz="3200" dirty="0"/>
        </a:p>
      </dgm:t>
    </dgm:pt>
    <dgm:pt modelId="{B41CF83E-3C29-4C0A-9986-763F8932EF0C}" type="parTrans" cxnId="{DE298D33-B001-4E22-A8FA-AC0C40B64BEE}">
      <dgm:prSet/>
      <dgm:spPr/>
      <dgm:t>
        <a:bodyPr/>
        <a:lstStyle/>
        <a:p>
          <a:endParaRPr lang="pl-PL"/>
        </a:p>
      </dgm:t>
    </dgm:pt>
    <dgm:pt modelId="{91919411-69A9-4DA5-AC8C-87D60EB1C872}" type="sibTrans" cxnId="{DE298D33-B001-4E22-A8FA-AC0C40B64BEE}">
      <dgm:prSet/>
      <dgm:spPr/>
      <dgm:t>
        <a:bodyPr/>
        <a:lstStyle/>
        <a:p>
          <a:endParaRPr lang="pl-PL"/>
        </a:p>
      </dgm:t>
    </dgm:pt>
    <dgm:pt modelId="{4E022516-35BC-4C8A-9D21-ACC37B2E97AE}">
      <dgm:prSet phldrT="[Tekst]" custT="1"/>
      <dgm:spPr/>
      <dgm:t>
        <a:bodyPr/>
        <a:lstStyle/>
        <a:p>
          <a:r>
            <a:rPr lang="pl-PL" sz="3200" dirty="0" smtClean="0"/>
            <a:t>Realizacja prac (zgodnie z procedurą)</a:t>
          </a:r>
          <a:endParaRPr lang="pl-PL" sz="3200" dirty="0"/>
        </a:p>
      </dgm:t>
    </dgm:pt>
    <dgm:pt modelId="{7EBFA483-19F7-4E66-9322-A4182F1EBF3C}" type="parTrans" cxnId="{B8F6A354-499D-404C-B4DE-9125F66E82CA}">
      <dgm:prSet/>
      <dgm:spPr/>
      <dgm:t>
        <a:bodyPr/>
        <a:lstStyle/>
        <a:p>
          <a:endParaRPr lang="pl-PL"/>
        </a:p>
      </dgm:t>
    </dgm:pt>
    <dgm:pt modelId="{6F921F5F-8883-488A-AB42-B2004EE0FA6C}" type="sibTrans" cxnId="{B8F6A354-499D-404C-B4DE-9125F66E82CA}">
      <dgm:prSet/>
      <dgm:spPr/>
      <dgm:t>
        <a:bodyPr/>
        <a:lstStyle/>
        <a:p>
          <a:endParaRPr lang="pl-PL"/>
        </a:p>
      </dgm:t>
    </dgm:pt>
    <dgm:pt modelId="{FAF8BA52-FB73-4D3F-BE28-DFEE26D9FBCE}">
      <dgm:prSet phldrT="[Tekst]" custT="1"/>
      <dgm:spPr/>
      <dgm:t>
        <a:bodyPr/>
        <a:lstStyle/>
        <a:p>
          <a:r>
            <a:rPr lang="pl-PL" sz="4000" b="1" dirty="0" smtClean="0"/>
            <a:t>Środowisko </a:t>
          </a:r>
        </a:p>
        <a:p>
          <a:r>
            <a:rPr lang="pl-PL" sz="4000" b="1" dirty="0" smtClean="0"/>
            <a:t>INTEGRACYJNE</a:t>
          </a:r>
          <a:endParaRPr lang="pl-PL" sz="4000" b="1" dirty="0"/>
        </a:p>
      </dgm:t>
    </dgm:pt>
    <dgm:pt modelId="{4BE26261-3094-41FF-BCE9-C2DAFFEE30E1}" type="parTrans" cxnId="{39D9D938-1109-4F6D-B782-1774F2830473}">
      <dgm:prSet/>
      <dgm:spPr/>
      <dgm:t>
        <a:bodyPr/>
        <a:lstStyle/>
        <a:p>
          <a:endParaRPr lang="pl-PL"/>
        </a:p>
      </dgm:t>
    </dgm:pt>
    <dgm:pt modelId="{4F13D98C-E583-48BE-ACA4-DC980AD36FE4}" type="sibTrans" cxnId="{39D9D938-1109-4F6D-B782-1774F2830473}">
      <dgm:prSet/>
      <dgm:spPr/>
      <dgm:t>
        <a:bodyPr/>
        <a:lstStyle/>
        <a:p>
          <a:endParaRPr lang="pl-PL"/>
        </a:p>
      </dgm:t>
    </dgm:pt>
    <dgm:pt modelId="{AAEC5588-CFB9-41CD-B5D1-5AD0A5B8D4B4}">
      <dgm:prSet phldrT="[Tekst]" custT="1"/>
      <dgm:spPr/>
      <dgm:t>
        <a:bodyPr/>
        <a:lstStyle/>
        <a:p>
          <a:r>
            <a:rPr lang="pl-PL" sz="3200" dirty="0" smtClean="0"/>
            <a:t>Wniosek o przyłączenie do WK</a:t>
          </a:r>
          <a:endParaRPr lang="pl-PL" sz="3200" dirty="0"/>
        </a:p>
      </dgm:t>
    </dgm:pt>
    <dgm:pt modelId="{ACC5E497-0728-4217-BF42-CCDBFBE1FE76}" type="parTrans" cxnId="{2CA7F604-B3CD-415F-AA83-0B550E81B388}">
      <dgm:prSet/>
      <dgm:spPr/>
      <dgm:t>
        <a:bodyPr/>
        <a:lstStyle/>
        <a:p>
          <a:endParaRPr lang="pl-PL"/>
        </a:p>
      </dgm:t>
    </dgm:pt>
    <dgm:pt modelId="{0263CBC0-CB1C-472A-953E-B7A27662BB74}" type="sibTrans" cxnId="{2CA7F604-B3CD-415F-AA83-0B550E81B388}">
      <dgm:prSet/>
      <dgm:spPr/>
      <dgm:t>
        <a:bodyPr/>
        <a:lstStyle/>
        <a:p>
          <a:endParaRPr lang="pl-PL"/>
        </a:p>
      </dgm:t>
    </dgm:pt>
    <dgm:pt modelId="{961DF4F3-FD63-4E28-939D-65F6B4E68098}">
      <dgm:prSet phldrT="[Tekst]" custT="1"/>
      <dgm:spPr/>
      <dgm:t>
        <a:bodyPr/>
        <a:lstStyle/>
        <a:p>
          <a:r>
            <a:rPr lang="pl-PL" sz="3200" dirty="0" smtClean="0"/>
            <a:t>Testy i raport z testów</a:t>
          </a:r>
          <a:endParaRPr lang="pl-PL" sz="3200" dirty="0"/>
        </a:p>
      </dgm:t>
    </dgm:pt>
    <dgm:pt modelId="{F0D0F5A7-098D-462A-B1A1-BA6FAFB61C18}" type="parTrans" cxnId="{3303FC04-8990-4093-ABF0-FD3F38D73D1B}">
      <dgm:prSet/>
      <dgm:spPr/>
      <dgm:t>
        <a:bodyPr/>
        <a:lstStyle/>
        <a:p>
          <a:endParaRPr lang="pl-PL"/>
        </a:p>
      </dgm:t>
    </dgm:pt>
    <dgm:pt modelId="{F193B381-C146-4A7A-AD97-5E2A2EFADFC8}" type="sibTrans" cxnId="{3303FC04-8990-4093-ABF0-FD3F38D73D1B}">
      <dgm:prSet/>
      <dgm:spPr/>
      <dgm:t>
        <a:bodyPr/>
        <a:lstStyle/>
        <a:p>
          <a:endParaRPr lang="pl-PL"/>
        </a:p>
      </dgm:t>
    </dgm:pt>
    <dgm:pt modelId="{9631558B-B5BF-4ADA-AF6A-EE35BE80A130}">
      <dgm:prSet phldrT="[Tekst]" custT="1"/>
      <dgm:spPr/>
      <dgm:t>
        <a:bodyPr/>
        <a:lstStyle/>
        <a:p>
          <a:r>
            <a:rPr lang="pl-PL" sz="4000" b="1" dirty="0" smtClean="0"/>
            <a:t>Uruchomienie</a:t>
          </a:r>
        </a:p>
        <a:p>
          <a:r>
            <a:rPr lang="pl-PL" sz="4000" b="1" dirty="0" smtClean="0"/>
            <a:t>PRODUKCYJNE</a:t>
          </a:r>
          <a:endParaRPr lang="pl-PL" sz="4000" b="1" dirty="0"/>
        </a:p>
      </dgm:t>
    </dgm:pt>
    <dgm:pt modelId="{50B667C9-1B33-45BA-957C-9BB31802DD56}" type="parTrans" cxnId="{314A5AC6-F2EC-40B7-8A10-1F1B48A48828}">
      <dgm:prSet/>
      <dgm:spPr/>
      <dgm:t>
        <a:bodyPr/>
        <a:lstStyle/>
        <a:p>
          <a:endParaRPr lang="pl-PL"/>
        </a:p>
      </dgm:t>
    </dgm:pt>
    <dgm:pt modelId="{B63094CC-C3AC-4BF7-9BFB-CE72188F368D}" type="sibTrans" cxnId="{314A5AC6-F2EC-40B7-8A10-1F1B48A48828}">
      <dgm:prSet/>
      <dgm:spPr/>
      <dgm:t>
        <a:bodyPr/>
        <a:lstStyle/>
        <a:p>
          <a:endParaRPr lang="pl-PL"/>
        </a:p>
      </dgm:t>
    </dgm:pt>
    <dgm:pt modelId="{5B0E4C6C-3F7C-42A6-9526-D457E66677AA}">
      <dgm:prSet phldrT="[Tekst]"/>
      <dgm:spPr/>
      <dgm:t>
        <a:bodyPr/>
        <a:lstStyle/>
        <a:p>
          <a:endParaRPr lang="pl-PL" sz="3800" dirty="0"/>
        </a:p>
      </dgm:t>
    </dgm:pt>
    <dgm:pt modelId="{972F6EF2-FDF0-4408-902A-9D3BB61F902B}" type="parTrans" cxnId="{708E3A63-57BC-45CB-81BB-DED783B10112}">
      <dgm:prSet/>
      <dgm:spPr/>
      <dgm:t>
        <a:bodyPr/>
        <a:lstStyle/>
        <a:p>
          <a:endParaRPr lang="pl-PL"/>
        </a:p>
      </dgm:t>
    </dgm:pt>
    <dgm:pt modelId="{F18A5093-2E5B-4CC2-8D65-645BD8D1E336}" type="sibTrans" cxnId="{708E3A63-57BC-45CB-81BB-DED783B10112}">
      <dgm:prSet/>
      <dgm:spPr/>
      <dgm:t>
        <a:bodyPr/>
        <a:lstStyle/>
        <a:p>
          <a:endParaRPr lang="pl-PL"/>
        </a:p>
      </dgm:t>
    </dgm:pt>
    <dgm:pt modelId="{DB8FCE74-3C01-48FC-9599-B7861BD5ABFF}">
      <dgm:prSet phldrT="[Tekst]" custT="1"/>
      <dgm:spPr/>
      <dgm:t>
        <a:bodyPr/>
        <a:lstStyle/>
        <a:p>
          <a:r>
            <a:rPr lang="pl-PL" sz="3200" dirty="0" smtClean="0"/>
            <a:t>Realizacja prac (zgodnie z procedurą)</a:t>
          </a:r>
          <a:endParaRPr lang="pl-PL" sz="3200" dirty="0"/>
        </a:p>
      </dgm:t>
    </dgm:pt>
    <dgm:pt modelId="{32B2558F-E484-43DE-9D09-71D2AC6E8E35}" type="parTrans" cxnId="{7BB9A4F2-8810-4089-A022-A097816D4E37}">
      <dgm:prSet/>
      <dgm:spPr/>
      <dgm:t>
        <a:bodyPr/>
        <a:lstStyle/>
        <a:p>
          <a:endParaRPr lang="pl-PL"/>
        </a:p>
      </dgm:t>
    </dgm:pt>
    <dgm:pt modelId="{D6A73E0F-AFC0-460E-A2FB-A71F710BD141}" type="sibTrans" cxnId="{7BB9A4F2-8810-4089-A022-A097816D4E37}">
      <dgm:prSet/>
      <dgm:spPr/>
      <dgm:t>
        <a:bodyPr/>
        <a:lstStyle/>
        <a:p>
          <a:endParaRPr lang="pl-PL"/>
        </a:p>
      </dgm:t>
    </dgm:pt>
    <dgm:pt modelId="{D3727E28-B81D-4F14-BF61-5ACA28D6C031}">
      <dgm:prSet phldrT="[Tekst]" custT="1"/>
      <dgm:spPr/>
      <dgm:t>
        <a:bodyPr/>
        <a:lstStyle/>
        <a:p>
          <a:r>
            <a:rPr lang="pl-PL" sz="3200" dirty="0" smtClean="0"/>
            <a:t>Certyfikaty i wsparcie realizowane przez COI</a:t>
          </a:r>
          <a:endParaRPr lang="pl-PL" sz="3200" dirty="0"/>
        </a:p>
      </dgm:t>
    </dgm:pt>
    <dgm:pt modelId="{8627B6D9-06A6-43F7-8A6E-986FA3AD8D14}" type="parTrans" cxnId="{6937EB55-A43D-4D86-BC9B-AC14FAADC7A7}">
      <dgm:prSet/>
      <dgm:spPr/>
      <dgm:t>
        <a:bodyPr/>
        <a:lstStyle/>
        <a:p>
          <a:endParaRPr lang="pl-PL"/>
        </a:p>
      </dgm:t>
    </dgm:pt>
    <dgm:pt modelId="{EB0592B5-B21B-45B3-ABCD-95B4B6A85DF6}" type="sibTrans" cxnId="{6937EB55-A43D-4D86-BC9B-AC14FAADC7A7}">
      <dgm:prSet/>
      <dgm:spPr/>
      <dgm:t>
        <a:bodyPr/>
        <a:lstStyle/>
        <a:p>
          <a:endParaRPr lang="pl-PL"/>
        </a:p>
      </dgm:t>
    </dgm:pt>
    <dgm:pt modelId="{AB0E287E-6307-428E-A040-BF099FD9AAEB}">
      <dgm:prSet phldrT="[Tekst]" custT="1"/>
      <dgm:spPr/>
      <dgm:t>
        <a:bodyPr/>
        <a:lstStyle/>
        <a:p>
          <a:r>
            <a:rPr lang="pl-PL" sz="3200" dirty="0" smtClean="0"/>
            <a:t>Wyznaczenie terminu testów integracyjnych</a:t>
          </a:r>
          <a:endParaRPr lang="pl-PL" sz="3200" dirty="0"/>
        </a:p>
      </dgm:t>
    </dgm:pt>
    <dgm:pt modelId="{9B0F17BF-1735-4CB2-BA83-A6BDFD38EDA8}" type="parTrans" cxnId="{15C3B374-2B91-4444-AF9C-0D3282C92920}">
      <dgm:prSet/>
      <dgm:spPr/>
      <dgm:t>
        <a:bodyPr/>
        <a:lstStyle/>
        <a:p>
          <a:endParaRPr lang="pl-PL"/>
        </a:p>
      </dgm:t>
    </dgm:pt>
    <dgm:pt modelId="{FAA3A9A5-2F24-483C-9258-0A3CE8B64375}" type="sibTrans" cxnId="{15C3B374-2B91-4444-AF9C-0D3282C92920}">
      <dgm:prSet/>
      <dgm:spPr/>
      <dgm:t>
        <a:bodyPr/>
        <a:lstStyle/>
        <a:p>
          <a:endParaRPr lang="pl-PL"/>
        </a:p>
      </dgm:t>
    </dgm:pt>
    <dgm:pt modelId="{3E0885BE-6EB8-4D8F-B0DC-696B94B03311}">
      <dgm:prSet phldrT="[Tekst]" custT="1"/>
      <dgm:spPr/>
      <dgm:t>
        <a:bodyPr/>
        <a:lstStyle/>
        <a:p>
          <a:r>
            <a:rPr lang="pl-PL" sz="3200" dirty="0" smtClean="0"/>
            <a:t>Realizacja prac (zgodnie z procedurą). Ustalenie harmonogramu</a:t>
          </a:r>
          <a:endParaRPr lang="pl-PL" sz="3200" dirty="0"/>
        </a:p>
      </dgm:t>
    </dgm:pt>
    <dgm:pt modelId="{1DD0723E-50C3-4AD2-9921-723DB7891087}" type="parTrans" cxnId="{22D0FD82-6A10-469F-BD2E-DDA6DA10B09A}">
      <dgm:prSet/>
      <dgm:spPr/>
      <dgm:t>
        <a:bodyPr/>
        <a:lstStyle/>
        <a:p>
          <a:endParaRPr lang="pl-PL"/>
        </a:p>
      </dgm:t>
    </dgm:pt>
    <dgm:pt modelId="{563F7355-18BE-4ECD-8677-5BA9A6A014C7}" type="sibTrans" cxnId="{22D0FD82-6A10-469F-BD2E-DDA6DA10B09A}">
      <dgm:prSet/>
      <dgm:spPr/>
      <dgm:t>
        <a:bodyPr/>
        <a:lstStyle/>
        <a:p>
          <a:endParaRPr lang="pl-PL"/>
        </a:p>
      </dgm:t>
    </dgm:pt>
    <dgm:pt modelId="{0C3DA81E-813B-495A-9955-B017E2F2690F}">
      <dgm:prSet phldrT="[Tekst]"/>
      <dgm:spPr/>
      <dgm:t>
        <a:bodyPr/>
        <a:lstStyle/>
        <a:p>
          <a:endParaRPr lang="pl-PL" sz="3000" dirty="0"/>
        </a:p>
      </dgm:t>
    </dgm:pt>
    <dgm:pt modelId="{0B2E08AD-C41B-439E-B1D7-4F258A0DCAD5}" type="parTrans" cxnId="{F1C30C1B-131C-404A-87A0-BDF47857DA39}">
      <dgm:prSet/>
      <dgm:spPr/>
      <dgm:t>
        <a:bodyPr/>
        <a:lstStyle/>
        <a:p>
          <a:endParaRPr lang="pl-PL"/>
        </a:p>
      </dgm:t>
    </dgm:pt>
    <dgm:pt modelId="{2A0A243B-1B85-42B1-9D52-73CE6B4FC727}" type="sibTrans" cxnId="{F1C30C1B-131C-404A-87A0-BDF47857DA39}">
      <dgm:prSet/>
      <dgm:spPr/>
      <dgm:t>
        <a:bodyPr/>
        <a:lstStyle/>
        <a:p>
          <a:endParaRPr lang="pl-PL"/>
        </a:p>
      </dgm:t>
    </dgm:pt>
    <dgm:pt modelId="{551B694D-F68D-480D-B35E-1CFF6596D736}">
      <dgm:prSet phldrT="[Tekst]" custT="1"/>
      <dgm:spPr/>
      <dgm:t>
        <a:bodyPr/>
        <a:lstStyle/>
        <a:p>
          <a:r>
            <a:rPr lang="pl-PL" sz="3200" dirty="0" smtClean="0"/>
            <a:t>Certyfikaty i wsparcie realizowane przez COI</a:t>
          </a:r>
          <a:endParaRPr lang="pl-PL" sz="3200" dirty="0"/>
        </a:p>
      </dgm:t>
    </dgm:pt>
    <dgm:pt modelId="{84EA4546-134C-4075-B17F-9A1F136345AB}" type="parTrans" cxnId="{4785B5DA-095C-4327-8AB6-F712FF1A5044}">
      <dgm:prSet/>
      <dgm:spPr/>
      <dgm:t>
        <a:bodyPr/>
        <a:lstStyle/>
        <a:p>
          <a:endParaRPr lang="pl-PL"/>
        </a:p>
      </dgm:t>
    </dgm:pt>
    <dgm:pt modelId="{BBA0CD5D-0BD9-42C7-84B5-11DF916AD3FB}" type="sibTrans" cxnId="{4785B5DA-095C-4327-8AB6-F712FF1A5044}">
      <dgm:prSet/>
      <dgm:spPr/>
      <dgm:t>
        <a:bodyPr/>
        <a:lstStyle/>
        <a:p>
          <a:endParaRPr lang="pl-PL"/>
        </a:p>
      </dgm:t>
    </dgm:pt>
    <dgm:pt modelId="{E5484558-1C66-4475-A781-F2834E6BB127}">
      <dgm:prSet phldrT="[Tekst]" custT="1"/>
      <dgm:spPr/>
      <dgm:t>
        <a:bodyPr/>
        <a:lstStyle/>
        <a:p>
          <a:r>
            <a:rPr lang="pl-PL" sz="3200" dirty="0" smtClean="0"/>
            <a:t>Przesłanie zakupionych certyfikatów</a:t>
          </a:r>
          <a:endParaRPr lang="pl-PL" sz="3200" dirty="0"/>
        </a:p>
      </dgm:t>
    </dgm:pt>
    <dgm:pt modelId="{D7DE4774-45ED-4477-9682-BDA2F93FD048}" type="parTrans" cxnId="{9EB41828-378F-4D00-8889-A73674F305A4}">
      <dgm:prSet/>
      <dgm:spPr/>
      <dgm:t>
        <a:bodyPr/>
        <a:lstStyle/>
        <a:p>
          <a:endParaRPr lang="pl-PL"/>
        </a:p>
      </dgm:t>
    </dgm:pt>
    <dgm:pt modelId="{D9C47772-ABEF-4065-913E-BC1FEBD72D53}" type="sibTrans" cxnId="{9EB41828-378F-4D00-8889-A73674F305A4}">
      <dgm:prSet/>
      <dgm:spPr/>
      <dgm:t>
        <a:bodyPr/>
        <a:lstStyle/>
        <a:p>
          <a:endParaRPr lang="pl-PL"/>
        </a:p>
      </dgm:t>
    </dgm:pt>
    <dgm:pt modelId="{D3608FAB-E797-4692-B791-AC0C912ECB10}">
      <dgm:prSet phldrT="[Tekst]" custT="1"/>
      <dgm:spPr/>
      <dgm:t>
        <a:bodyPr/>
        <a:lstStyle/>
        <a:p>
          <a:r>
            <a:rPr lang="pl-PL" sz="3200" dirty="0" smtClean="0"/>
            <a:t>Uruchomienie produkcyjne zrealizowane wspólnie z COI</a:t>
          </a:r>
          <a:endParaRPr lang="pl-PL" sz="3200" dirty="0"/>
        </a:p>
      </dgm:t>
    </dgm:pt>
    <dgm:pt modelId="{3E0B5022-0A48-4A15-BE59-C0326D3BC86B}" type="parTrans" cxnId="{7C9C203B-D396-4B53-9731-1215F477A585}">
      <dgm:prSet/>
      <dgm:spPr/>
      <dgm:t>
        <a:bodyPr/>
        <a:lstStyle/>
        <a:p>
          <a:endParaRPr lang="pl-PL"/>
        </a:p>
      </dgm:t>
    </dgm:pt>
    <dgm:pt modelId="{607FA859-5754-4D4E-9D59-B20205131F86}" type="sibTrans" cxnId="{7C9C203B-D396-4B53-9731-1215F477A585}">
      <dgm:prSet/>
      <dgm:spPr/>
      <dgm:t>
        <a:bodyPr/>
        <a:lstStyle/>
        <a:p>
          <a:endParaRPr lang="pl-PL"/>
        </a:p>
      </dgm:t>
    </dgm:pt>
    <dgm:pt modelId="{91C1A0DB-AAC8-4009-B27D-047D4FCB4E41}">
      <dgm:prSet phldrT="[Tekst]" custT="1"/>
      <dgm:spPr/>
      <dgm:t>
        <a:bodyPr/>
        <a:lstStyle/>
        <a:p>
          <a:r>
            <a:rPr lang="pl-PL" sz="3200" dirty="0" smtClean="0"/>
            <a:t>Decyzja o podłączeniu </a:t>
          </a:r>
          <a:endParaRPr lang="pl-PL" sz="3200" dirty="0"/>
        </a:p>
      </dgm:t>
    </dgm:pt>
    <dgm:pt modelId="{C0B798E3-2A8A-49DF-98B5-B55DDC1F9E35}" type="parTrans" cxnId="{BDAC70D0-2585-433E-8D6D-0DA56A985A22}">
      <dgm:prSet/>
      <dgm:spPr/>
    </dgm:pt>
    <dgm:pt modelId="{537638CE-F660-486F-A318-130BAFE3ECED}" type="sibTrans" cxnId="{BDAC70D0-2585-433E-8D6D-0DA56A985A22}">
      <dgm:prSet/>
      <dgm:spPr/>
    </dgm:pt>
    <dgm:pt modelId="{DCE93BF4-D2AC-4420-8FFB-CDAFEECCD711}" type="pres">
      <dgm:prSet presAssocID="{53B6DFB8-DC6D-49E0-81ED-AA222D813BF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B9B08878-A9D5-44B9-85DA-230038277DEF}" type="pres">
      <dgm:prSet presAssocID="{8B757B98-1A39-417C-B2DE-DC591733EC1C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3AED087-3B5E-4931-91C4-D885EDD3C565}" type="pres">
      <dgm:prSet presAssocID="{C31869E9-9894-41B8-8F73-83DEA41756A4}" presName="sibTrans" presStyleCnt="0"/>
      <dgm:spPr/>
    </dgm:pt>
    <dgm:pt modelId="{D4C83FE3-B996-4252-B4F7-300239A26CB6}" type="pres">
      <dgm:prSet presAssocID="{FAF8BA52-FB73-4D3F-BE28-DFEE26D9FBC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2C50EFB-4046-44BA-84DA-497E4248E16F}" type="pres">
      <dgm:prSet presAssocID="{4F13D98C-E583-48BE-ACA4-DC980AD36FE4}" presName="sibTrans" presStyleCnt="0"/>
      <dgm:spPr/>
    </dgm:pt>
    <dgm:pt modelId="{AF8AE555-7C6F-405F-8C8D-D196E9AEA69F}" type="pres">
      <dgm:prSet presAssocID="{9631558B-B5BF-4ADA-AF6A-EE35BE80A13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2E8E8A0A-A69F-4D1E-AB57-5B5DB17589CD}" type="presOf" srcId="{961DF4F3-FD63-4E28-939D-65F6B4E68098}" destId="{D4C83FE3-B996-4252-B4F7-300239A26CB6}" srcOrd="0" destOrd="4" presId="urn:microsoft.com/office/officeart/2005/8/layout/hList6"/>
    <dgm:cxn modelId="{BDAC70D0-2585-433E-8D6D-0DA56A985A22}" srcId="{FAF8BA52-FB73-4D3F-BE28-DFEE26D9FBCE}" destId="{91C1A0DB-AAC8-4009-B27D-047D4FCB4E41}" srcOrd="4" destOrd="0" parTransId="{C0B798E3-2A8A-49DF-98B5-B55DDC1F9E35}" sibTransId="{537638CE-F660-486F-A318-130BAFE3ECED}"/>
    <dgm:cxn modelId="{7F509FDB-26B5-4A59-8DA2-F31F278DEF11}" type="presOf" srcId="{53B6DFB8-DC6D-49E0-81ED-AA222D813BFF}" destId="{DCE93BF4-D2AC-4420-8FFB-CDAFEECCD711}" srcOrd="0" destOrd="0" presId="urn:microsoft.com/office/officeart/2005/8/layout/hList6"/>
    <dgm:cxn modelId="{7BB9A4F2-8810-4089-A022-A097816D4E37}" srcId="{9631558B-B5BF-4ADA-AF6A-EE35BE80A130}" destId="{DB8FCE74-3C01-48FC-9599-B7861BD5ABFF}" srcOrd="1" destOrd="0" parTransId="{32B2558F-E484-43DE-9D09-71D2AC6E8E35}" sibTransId="{D6A73E0F-AFC0-460E-A2FB-A71F710BD141}"/>
    <dgm:cxn modelId="{93DC8C5E-964F-4DD4-B803-A054CA1377F5}" type="presOf" srcId="{D3727E28-B81D-4F14-BF61-5ACA28D6C031}" destId="{B9B08878-A9D5-44B9-85DA-230038277DEF}" srcOrd="0" destOrd="3" presId="urn:microsoft.com/office/officeart/2005/8/layout/hList6"/>
    <dgm:cxn modelId="{CBFCEBF3-968F-4FB9-8F16-63092A275CEC}" type="presOf" srcId="{FAF8BA52-FB73-4D3F-BE28-DFEE26D9FBCE}" destId="{D4C83FE3-B996-4252-B4F7-300239A26CB6}" srcOrd="0" destOrd="0" presId="urn:microsoft.com/office/officeart/2005/8/layout/hList6"/>
    <dgm:cxn modelId="{708E3A63-57BC-45CB-81BB-DED783B10112}" srcId="{9631558B-B5BF-4ADA-AF6A-EE35BE80A130}" destId="{5B0E4C6C-3F7C-42A6-9526-D457E66677AA}" srcOrd="0" destOrd="0" parTransId="{972F6EF2-FDF0-4408-902A-9D3BB61F902B}" sibTransId="{F18A5093-2E5B-4CC2-8D65-645BD8D1E336}"/>
    <dgm:cxn modelId="{07125D44-7884-418D-87E1-0553564889C7}" srcId="{53B6DFB8-DC6D-49E0-81ED-AA222D813BFF}" destId="{8B757B98-1A39-417C-B2DE-DC591733EC1C}" srcOrd="0" destOrd="0" parTransId="{5780FB86-0AA8-4BA4-A9CA-34C1704607B0}" sibTransId="{C31869E9-9894-41B8-8F73-83DEA41756A4}"/>
    <dgm:cxn modelId="{DBEF044D-9F40-4F1D-86D5-B241F674CFC5}" type="presOf" srcId="{9631558B-B5BF-4ADA-AF6A-EE35BE80A130}" destId="{AF8AE555-7C6F-405F-8C8D-D196E9AEA69F}" srcOrd="0" destOrd="0" presId="urn:microsoft.com/office/officeart/2005/8/layout/hList6"/>
    <dgm:cxn modelId="{6937EB55-A43D-4D86-BC9B-AC14FAADC7A7}" srcId="{8B757B98-1A39-417C-B2DE-DC591733EC1C}" destId="{D3727E28-B81D-4F14-BF61-5ACA28D6C031}" srcOrd="2" destOrd="0" parTransId="{8627B6D9-06A6-43F7-8A6E-986FA3AD8D14}" sibTransId="{EB0592B5-B21B-45B3-ABCD-95B4B6A85DF6}"/>
    <dgm:cxn modelId="{3303FC04-8990-4093-ABF0-FD3F38D73D1B}" srcId="{FAF8BA52-FB73-4D3F-BE28-DFEE26D9FBCE}" destId="{961DF4F3-FD63-4E28-939D-65F6B4E68098}" srcOrd="3" destOrd="0" parTransId="{F0D0F5A7-098D-462A-B1A1-BA6FAFB61C18}" sibTransId="{F193B381-C146-4A7A-AD97-5E2A2EFADFC8}"/>
    <dgm:cxn modelId="{7C9C203B-D396-4B53-9731-1215F477A585}" srcId="{9631558B-B5BF-4ADA-AF6A-EE35BE80A130}" destId="{D3608FAB-E797-4692-B791-AC0C912ECB10}" srcOrd="3" destOrd="0" parTransId="{3E0B5022-0A48-4A15-BE59-C0326D3BC86B}" sibTransId="{607FA859-5754-4D4E-9D59-B20205131F86}"/>
    <dgm:cxn modelId="{B171E5B5-BA13-49EC-A00D-6ED51928432D}" type="presOf" srcId="{0C3DA81E-813B-495A-9955-B017E2F2690F}" destId="{D4C83FE3-B996-4252-B4F7-300239A26CB6}" srcOrd="0" destOrd="7" presId="urn:microsoft.com/office/officeart/2005/8/layout/hList6"/>
    <dgm:cxn modelId="{915E44AB-6119-4854-A259-D63E3D1FDE23}" type="presOf" srcId="{91C1A0DB-AAC8-4009-B27D-047D4FCB4E41}" destId="{D4C83FE3-B996-4252-B4F7-300239A26CB6}" srcOrd="0" destOrd="5" presId="urn:microsoft.com/office/officeart/2005/8/layout/hList6"/>
    <dgm:cxn modelId="{39D9D938-1109-4F6D-B782-1774F2830473}" srcId="{53B6DFB8-DC6D-49E0-81ED-AA222D813BFF}" destId="{FAF8BA52-FB73-4D3F-BE28-DFEE26D9FBCE}" srcOrd="1" destOrd="0" parTransId="{4BE26261-3094-41FF-BCE9-C2DAFFEE30E1}" sibTransId="{4F13D98C-E583-48BE-ACA4-DC980AD36FE4}"/>
    <dgm:cxn modelId="{68CE4FC6-6F04-4042-95CF-32C7AB60D7D1}" type="presOf" srcId="{DB8FCE74-3C01-48FC-9599-B7861BD5ABFF}" destId="{AF8AE555-7C6F-405F-8C8D-D196E9AEA69F}" srcOrd="0" destOrd="2" presId="urn:microsoft.com/office/officeart/2005/8/layout/hList6"/>
    <dgm:cxn modelId="{A5CD4744-AAF4-4EF9-B2EF-05D0D1B1E59D}" type="presOf" srcId="{D3608FAB-E797-4692-B791-AC0C912ECB10}" destId="{AF8AE555-7C6F-405F-8C8D-D196E9AEA69F}" srcOrd="0" destOrd="4" presId="urn:microsoft.com/office/officeart/2005/8/layout/hList6"/>
    <dgm:cxn modelId="{4785B5DA-095C-4327-8AB6-F712FF1A5044}" srcId="{FAF8BA52-FB73-4D3F-BE28-DFEE26D9FBCE}" destId="{551B694D-F68D-480D-B35E-1CFF6596D736}" srcOrd="5" destOrd="0" parTransId="{84EA4546-134C-4075-B17F-9A1F136345AB}" sibTransId="{BBA0CD5D-0BD9-42C7-84B5-11DF916AD3FB}"/>
    <dgm:cxn modelId="{2CA7F604-B3CD-415F-AA83-0B550E81B388}" srcId="{FAF8BA52-FB73-4D3F-BE28-DFEE26D9FBCE}" destId="{AAEC5588-CFB9-41CD-B5D1-5AD0A5B8D4B4}" srcOrd="0" destOrd="0" parTransId="{ACC5E497-0728-4217-BF42-CCDBFBE1FE76}" sibTransId="{0263CBC0-CB1C-472A-953E-B7A27662BB74}"/>
    <dgm:cxn modelId="{DE298D33-B001-4E22-A8FA-AC0C40B64BEE}" srcId="{8B757B98-1A39-417C-B2DE-DC591733EC1C}" destId="{F4851D6E-38D3-4E1C-B231-3A9C80344B12}" srcOrd="0" destOrd="0" parTransId="{B41CF83E-3C29-4C0A-9986-763F8932EF0C}" sibTransId="{91919411-69A9-4DA5-AC8C-87D60EB1C872}"/>
    <dgm:cxn modelId="{F1C30C1B-131C-404A-87A0-BDF47857DA39}" srcId="{FAF8BA52-FB73-4D3F-BE28-DFEE26D9FBCE}" destId="{0C3DA81E-813B-495A-9955-B017E2F2690F}" srcOrd="6" destOrd="0" parTransId="{0B2E08AD-C41B-439E-B1D7-4F258A0DCAD5}" sibTransId="{2A0A243B-1B85-42B1-9D52-73CE6B4FC727}"/>
    <dgm:cxn modelId="{314A5AC6-F2EC-40B7-8A10-1F1B48A48828}" srcId="{53B6DFB8-DC6D-49E0-81ED-AA222D813BFF}" destId="{9631558B-B5BF-4ADA-AF6A-EE35BE80A130}" srcOrd="2" destOrd="0" parTransId="{50B667C9-1B33-45BA-957C-9BB31802DD56}" sibTransId="{B63094CC-C3AC-4BF7-9BFB-CE72188F368D}"/>
    <dgm:cxn modelId="{EC65E5E5-BCED-4FB1-822A-CFA0E77184FA}" type="presOf" srcId="{F4851D6E-38D3-4E1C-B231-3A9C80344B12}" destId="{B9B08878-A9D5-44B9-85DA-230038277DEF}" srcOrd="0" destOrd="1" presId="urn:microsoft.com/office/officeart/2005/8/layout/hList6"/>
    <dgm:cxn modelId="{E081B208-9B91-4A60-95F1-3D0C8F6335F1}" type="presOf" srcId="{E5484558-1C66-4475-A781-F2834E6BB127}" destId="{AF8AE555-7C6F-405F-8C8D-D196E9AEA69F}" srcOrd="0" destOrd="3" presId="urn:microsoft.com/office/officeart/2005/8/layout/hList6"/>
    <dgm:cxn modelId="{B50875A5-2BCA-40C0-8017-CE1EAC69F0B0}" type="presOf" srcId="{AB0E287E-6307-428E-A040-BF099FD9AAEB}" destId="{D4C83FE3-B996-4252-B4F7-300239A26CB6}" srcOrd="0" destOrd="3" presId="urn:microsoft.com/office/officeart/2005/8/layout/hList6"/>
    <dgm:cxn modelId="{84DE9055-3DF4-4F3E-875E-67C2350AD201}" type="presOf" srcId="{AAEC5588-CFB9-41CD-B5D1-5AD0A5B8D4B4}" destId="{D4C83FE3-B996-4252-B4F7-300239A26CB6}" srcOrd="0" destOrd="1" presId="urn:microsoft.com/office/officeart/2005/8/layout/hList6"/>
    <dgm:cxn modelId="{B8F6A354-499D-404C-B4DE-9125F66E82CA}" srcId="{8B757B98-1A39-417C-B2DE-DC591733EC1C}" destId="{4E022516-35BC-4C8A-9D21-ACC37B2E97AE}" srcOrd="1" destOrd="0" parTransId="{7EBFA483-19F7-4E66-9322-A4182F1EBF3C}" sibTransId="{6F921F5F-8883-488A-AB42-B2004EE0FA6C}"/>
    <dgm:cxn modelId="{9EB41828-378F-4D00-8889-A73674F305A4}" srcId="{9631558B-B5BF-4ADA-AF6A-EE35BE80A130}" destId="{E5484558-1C66-4475-A781-F2834E6BB127}" srcOrd="2" destOrd="0" parTransId="{D7DE4774-45ED-4477-9682-BDA2F93FD048}" sibTransId="{D9C47772-ABEF-4065-913E-BC1FEBD72D53}"/>
    <dgm:cxn modelId="{7E2F8258-8F74-48DA-A5EB-D87B00DB1948}" type="presOf" srcId="{4E022516-35BC-4C8A-9D21-ACC37B2E97AE}" destId="{B9B08878-A9D5-44B9-85DA-230038277DEF}" srcOrd="0" destOrd="2" presId="urn:microsoft.com/office/officeart/2005/8/layout/hList6"/>
    <dgm:cxn modelId="{7A26AD12-03B8-4549-AF51-A1257B768168}" type="presOf" srcId="{551B694D-F68D-480D-B35E-1CFF6596D736}" destId="{D4C83FE3-B996-4252-B4F7-300239A26CB6}" srcOrd="0" destOrd="6" presId="urn:microsoft.com/office/officeart/2005/8/layout/hList6"/>
    <dgm:cxn modelId="{15C3B374-2B91-4444-AF9C-0D3282C92920}" srcId="{FAF8BA52-FB73-4D3F-BE28-DFEE26D9FBCE}" destId="{AB0E287E-6307-428E-A040-BF099FD9AAEB}" srcOrd="2" destOrd="0" parTransId="{9B0F17BF-1735-4CB2-BA83-A6BDFD38EDA8}" sibTransId="{FAA3A9A5-2F24-483C-9258-0A3CE8B64375}"/>
    <dgm:cxn modelId="{51F76E07-C04A-4146-9EBD-BDDAF61AF1B2}" type="presOf" srcId="{8B757B98-1A39-417C-B2DE-DC591733EC1C}" destId="{B9B08878-A9D5-44B9-85DA-230038277DEF}" srcOrd="0" destOrd="0" presId="urn:microsoft.com/office/officeart/2005/8/layout/hList6"/>
    <dgm:cxn modelId="{498D6110-03DC-4AFD-A7B7-F68D55B949C0}" type="presOf" srcId="{3E0885BE-6EB8-4D8F-B0DC-696B94B03311}" destId="{D4C83FE3-B996-4252-B4F7-300239A26CB6}" srcOrd="0" destOrd="2" presId="urn:microsoft.com/office/officeart/2005/8/layout/hList6"/>
    <dgm:cxn modelId="{5CC3F0C0-61D2-47A6-A088-18DE59F8A8FA}" type="presOf" srcId="{5B0E4C6C-3F7C-42A6-9526-D457E66677AA}" destId="{AF8AE555-7C6F-405F-8C8D-D196E9AEA69F}" srcOrd="0" destOrd="1" presId="urn:microsoft.com/office/officeart/2005/8/layout/hList6"/>
    <dgm:cxn modelId="{22D0FD82-6A10-469F-BD2E-DDA6DA10B09A}" srcId="{FAF8BA52-FB73-4D3F-BE28-DFEE26D9FBCE}" destId="{3E0885BE-6EB8-4D8F-B0DC-696B94B03311}" srcOrd="1" destOrd="0" parTransId="{1DD0723E-50C3-4AD2-9921-723DB7891087}" sibTransId="{563F7355-18BE-4ECD-8677-5BA9A6A014C7}"/>
    <dgm:cxn modelId="{AD646CFB-796A-48A1-8C8A-ACDB8D3F3819}" type="presParOf" srcId="{DCE93BF4-D2AC-4420-8FFB-CDAFEECCD711}" destId="{B9B08878-A9D5-44B9-85DA-230038277DEF}" srcOrd="0" destOrd="0" presId="urn:microsoft.com/office/officeart/2005/8/layout/hList6"/>
    <dgm:cxn modelId="{1FA044B1-7177-448C-9A85-8341ECFD4074}" type="presParOf" srcId="{DCE93BF4-D2AC-4420-8FFB-CDAFEECCD711}" destId="{F3AED087-3B5E-4931-91C4-D885EDD3C565}" srcOrd="1" destOrd="0" presId="urn:microsoft.com/office/officeart/2005/8/layout/hList6"/>
    <dgm:cxn modelId="{77C8BBEE-6FFD-495B-BFD5-CAB901421952}" type="presParOf" srcId="{DCE93BF4-D2AC-4420-8FFB-CDAFEECCD711}" destId="{D4C83FE3-B996-4252-B4F7-300239A26CB6}" srcOrd="2" destOrd="0" presId="urn:microsoft.com/office/officeart/2005/8/layout/hList6"/>
    <dgm:cxn modelId="{2D74F980-7836-48B3-BCB8-7E845190FE74}" type="presParOf" srcId="{DCE93BF4-D2AC-4420-8FFB-CDAFEECCD711}" destId="{42C50EFB-4046-44BA-84DA-497E4248E16F}" srcOrd="3" destOrd="0" presId="urn:microsoft.com/office/officeart/2005/8/layout/hList6"/>
    <dgm:cxn modelId="{019F228A-0AF3-4A56-BC17-E3472C69F3C4}" type="presParOf" srcId="{DCE93BF4-D2AC-4420-8FFB-CDAFEECCD711}" destId="{AF8AE555-7C6F-405F-8C8D-D196E9AEA69F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8BD64D-2F86-4D6B-B341-C75DA2F57F94}">
      <dsp:nvSpPr>
        <dsp:cNvPr id="0" name=""/>
        <dsp:cNvSpPr/>
      </dsp:nvSpPr>
      <dsp:spPr>
        <a:xfrm>
          <a:off x="3895" y="390448"/>
          <a:ext cx="4477048" cy="2238524"/>
        </a:xfrm>
        <a:prstGeom prst="roundRect">
          <a:avLst>
            <a:gd name="adj" fmla="val 10000"/>
          </a:avLst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600" i="1" kern="1200" dirty="0" smtClean="0"/>
            <a:t>Nazwa KPI</a:t>
          </a:r>
          <a:endParaRPr lang="pl-PL" sz="3600" i="1" kern="1200" dirty="0"/>
        </a:p>
      </dsp:txBody>
      <dsp:txXfrm>
        <a:off x="69459" y="456012"/>
        <a:ext cx="4345920" cy="2107396"/>
      </dsp:txXfrm>
    </dsp:sp>
    <dsp:sp modelId="{D90DC620-C43C-4A0D-8454-34FC0488C294}">
      <dsp:nvSpPr>
        <dsp:cNvPr id="0" name=""/>
        <dsp:cNvSpPr/>
      </dsp:nvSpPr>
      <dsp:spPr>
        <a:xfrm>
          <a:off x="451600" y="2628972"/>
          <a:ext cx="447704" cy="16788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78893"/>
              </a:lnTo>
              <a:lnTo>
                <a:pt x="447704" y="1678893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81CAE1-CF02-40AD-B2BD-1C0713E8ED42}">
      <dsp:nvSpPr>
        <dsp:cNvPr id="0" name=""/>
        <dsp:cNvSpPr/>
      </dsp:nvSpPr>
      <dsp:spPr>
        <a:xfrm>
          <a:off x="899305" y="3188603"/>
          <a:ext cx="3581638" cy="22385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725" tIns="57150" rIns="85725" bIns="571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4500" b="1" i="1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Wartość</a:t>
          </a:r>
          <a:r>
            <a:rPr lang="pl-PL" sz="4500" i="1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 wymagana</a:t>
          </a:r>
          <a:endParaRPr lang="pl-PL" sz="4500" i="1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964869" y="3254167"/>
        <a:ext cx="3450510" cy="2107396"/>
      </dsp:txXfrm>
    </dsp:sp>
    <dsp:sp modelId="{818F9D5C-608C-450C-8F0D-FFCD74430800}">
      <dsp:nvSpPr>
        <dsp:cNvPr id="0" name=""/>
        <dsp:cNvSpPr/>
      </dsp:nvSpPr>
      <dsp:spPr>
        <a:xfrm>
          <a:off x="451600" y="2628972"/>
          <a:ext cx="447704" cy="51496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49613"/>
              </a:lnTo>
              <a:lnTo>
                <a:pt x="447704" y="5149613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FE5937-C502-4A08-A2C3-3AC71669587A}">
      <dsp:nvSpPr>
        <dsp:cNvPr id="0" name=""/>
        <dsp:cNvSpPr/>
      </dsp:nvSpPr>
      <dsp:spPr>
        <a:xfrm>
          <a:off x="899305" y="5986759"/>
          <a:ext cx="3581638" cy="35836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725" tIns="57150" rIns="85725" bIns="571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4500" i="1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Wartość osiągnięta na datę posiedzenia</a:t>
          </a:r>
          <a:endParaRPr lang="pl-PL" sz="4500" i="1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1004208" y="6091662"/>
        <a:ext cx="3371832" cy="3373847"/>
      </dsp:txXfrm>
    </dsp:sp>
    <dsp:sp modelId="{97B2E4A7-0012-4C27-8D6A-AB28DE4E4B93}">
      <dsp:nvSpPr>
        <dsp:cNvPr id="0" name=""/>
        <dsp:cNvSpPr/>
      </dsp:nvSpPr>
      <dsp:spPr>
        <a:xfrm>
          <a:off x="5600205" y="390448"/>
          <a:ext cx="4477048" cy="2238524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600" kern="1200" dirty="0" smtClean="0"/>
            <a:t>Liczba Dostawców Środków Identyfikacji elektronicznej (DŚI) zintegrowanych z WK</a:t>
          </a:r>
          <a:endParaRPr lang="pl-PL" sz="3600" kern="1200" dirty="0"/>
        </a:p>
      </dsp:txBody>
      <dsp:txXfrm>
        <a:off x="5665769" y="456012"/>
        <a:ext cx="4345920" cy="2107396"/>
      </dsp:txXfrm>
    </dsp:sp>
    <dsp:sp modelId="{DAC261D0-69BC-4601-B7E1-C8D347232E91}">
      <dsp:nvSpPr>
        <dsp:cNvPr id="0" name=""/>
        <dsp:cNvSpPr/>
      </dsp:nvSpPr>
      <dsp:spPr>
        <a:xfrm>
          <a:off x="6047910" y="2628972"/>
          <a:ext cx="447704" cy="16788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78893"/>
              </a:lnTo>
              <a:lnTo>
                <a:pt x="447704" y="1678893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DF6DA1-CBDB-4693-9AA5-F072E3A2C2D6}">
      <dsp:nvSpPr>
        <dsp:cNvPr id="0" name=""/>
        <dsp:cNvSpPr/>
      </dsp:nvSpPr>
      <dsp:spPr>
        <a:xfrm>
          <a:off x="6495615" y="3188603"/>
          <a:ext cx="3581638" cy="22385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725" tIns="57150" rIns="85725" bIns="571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4500" b="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min. 1  DŚI</a:t>
          </a:r>
          <a:endParaRPr lang="pl-PL" sz="4500" b="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6561179" y="3254167"/>
        <a:ext cx="3450510" cy="2107396"/>
      </dsp:txXfrm>
    </dsp:sp>
    <dsp:sp modelId="{1467724F-C6F3-4A4C-B40F-DC6FB8D9850B}">
      <dsp:nvSpPr>
        <dsp:cNvPr id="0" name=""/>
        <dsp:cNvSpPr/>
      </dsp:nvSpPr>
      <dsp:spPr>
        <a:xfrm>
          <a:off x="6047910" y="2628972"/>
          <a:ext cx="447704" cy="51496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49613"/>
              </a:lnTo>
              <a:lnTo>
                <a:pt x="447704" y="5149613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0BAE49-30C5-40A6-A061-C93805D2DB53}">
      <dsp:nvSpPr>
        <dsp:cNvPr id="0" name=""/>
        <dsp:cNvSpPr/>
      </dsp:nvSpPr>
      <dsp:spPr>
        <a:xfrm>
          <a:off x="6495615" y="5986759"/>
          <a:ext cx="3581638" cy="35836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725" tIns="57150" rIns="85725" bIns="571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pl-PL" sz="4500" b="1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2 DŚI</a:t>
          </a:r>
          <a:endParaRPr lang="pl-PL" sz="4500" b="1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6600518" y="6091662"/>
        <a:ext cx="3371832" cy="3373847"/>
      </dsp:txXfrm>
    </dsp:sp>
    <dsp:sp modelId="{3EEABD62-159B-475B-9C9F-13670CAF0DBD}">
      <dsp:nvSpPr>
        <dsp:cNvPr id="0" name=""/>
        <dsp:cNvSpPr/>
      </dsp:nvSpPr>
      <dsp:spPr>
        <a:xfrm>
          <a:off x="11196516" y="390448"/>
          <a:ext cx="4477048" cy="2238524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600" kern="1200" dirty="0" smtClean="0"/>
            <a:t>Liczba Dostawców Usług (DU) zintegrowanych </a:t>
          </a:r>
          <a:br>
            <a:rPr lang="pl-PL" sz="3600" kern="1200" dirty="0" smtClean="0"/>
          </a:br>
          <a:r>
            <a:rPr lang="pl-PL" sz="3600" kern="1200" dirty="0" smtClean="0"/>
            <a:t>z WK</a:t>
          </a:r>
          <a:endParaRPr lang="pl-PL" sz="3600" kern="1200" dirty="0"/>
        </a:p>
      </dsp:txBody>
      <dsp:txXfrm>
        <a:off x="11262080" y="456012"/>
        <a:ext cx="4345920" cy="2107396"/>
      </dsp:txXfrm>
    </dsp:sp>
    <dsp:sp modelId="{7415ADC3-3E2F-46CB-97A2-738EC00911EE}">
      <dsp:nvSpPr>
        <dsp:cNvPr id="0" name=""/>
        <dsp:cNvSpPr/>
      </dsp:nvSpPr>
      <dsp:spPr>
        <a:xfrm>
          <a:off x="11644221" y="2628972"/>
          <a:ext cx="447704" cy="16788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78893"/>
              </a:lnTo>
              <a:lnTo>
                <a:pt x="447704" y="1678893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C96803-D40F-4467-8B23-5639B67BEC56}">
      <dsp:nvSpPr>
        <dsp:cNvPr id="0" name=""/>
        <dsp:cNvSpPr/>
      </dsp:nvSpPr>
      <dsp:spPr>
        <a:xfrm>
          <a:off x="12091926" y="3188603"/>
          <a:ext cx="3581638" cy="22385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725" tIns="57150" rIns="85725" bIns="571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45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min. 1 DU</a:t>
          </a:r>
          <a:endParaRPr lang="pl-PL" sz="45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12157490" y="3254167"/>
        <a:ext cx="3450510" cy="2107396"/>
      </dsp:txXfrm>
    </dsp:sp>
    <dsp:sp modelId="{99488CBF-D0FE-41E3-B27A-CD8783C56C2D}">
      <dsp:nvSpPr>
        <dsp:cNvPr id="0" name=""/>
        <dsp:cNvSpPr/>
      </dsp:nvSpPr>
      <dsp:spPr>
        <a:xfrm>
          <a:off x="11644221" y="2628972"/>
          <a:ext cx="447704" cy="51496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49613"/>
              </a:lnTo>
              <a:lnTo>
                <a:pt x="447704" y="5149613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DEF40C-8A43-4D1F-A758-0D6883FC24E6}">
      <dsp:nvSpPr>
        <dsp:cNvPr id="0" name=""/>
        <dsp:cNvSpPr/>
      </dsp:nvSpPr>
      <dsp:spPr>
        <a:xfrm>
          <a:off x="12091926" y="5986759"/>
          <a:ext cx="3581638" cy="35836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725" tIns="57150" rIns="85725" bIns="571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pl-PL" sz="4500" b="1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19 DU</a:t>
          </a:r>
          <a:endParaRPr lang="pl-PL" sz="4500" b="1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12196829" y="6091662"/>
        <a:ext cx="3371832" cy="3373847"/>
      </dsp:txXfrm>
    </dsp:sp>
    <dsp:sp modelId="{0B9D0613-5382-420D-91BC-7E97C10A26B1}">
      <dsp:nvSpPr>
        <dsp:cNvPr id="0" name=""/>
        <dsp:cNvSpPr/>
      </dsp:nvSpPr>
      <dsp:spPr>
        <a:xfrm>
          <a:off x="16792827" y="390448"/>
          <a:ext cx="4477048" cy="2238524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600" kern="1200" dirty="0" smtClean="0"/>
            <a:t>Wypracowanie standardu integracji DU I DŚI z WK</a:t>
          </a:r>
          <a:endParaRPr lang="pl-PL" sz="3600" kern="1200" dirty="0"/>
        </a:p>
      </dsp:txBody>
      <dsp:txXfrm>
        <a:off x="16858391" y="456012"/>
        <a:ext cx="4345920" cy="2107396"/>
      </dsp:txXfrm>
    </dsp:sp>
    <dsp:sp modelId="{812A40CE-3AD4-418E-9DB6-DF4A2DFD418E}">
      <dsp:nvSpPr>
        <dsp:cNvPr id="0" name=""/>
        <dsp:cNvSpPr/>
      </dsp:nvSpPr>
      <dsp:spPr>
        <a:xfrm>
          <a:off x="17240532" y="2628972"/>
          <a:ext cx="447704" cy="16788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78893"/>
              </a:lnTo>
              <a:lnTo>
                <a:pt x="447704" y="1678893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DDF6F6-B0CA-4B02-8361-04BDB1011FDB}">
      <dsp:nvSpPr>
        <dsp:cNvPr id="0" name=""/>
        <dsp:cNvSpPr/>
      </dsp:nvSpPr>
      <dsp:spPr>
        <a:xfrm>
          <a:off x="17688236" y="3188603"/>
          <a:ext cx="3581638" cy="22385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725" tIns="57150" rIns="85725" bIns="571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45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1 standard dla wszystkich systemów</a:t>
          </a:r>
          <a:endParaRPr lang="pl-PL" sz="45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17753800" y="3254167"/>
        <a:ext cx="3450510" cy="2107396"/>
      </dsp:txXfrm>
    </dsp:sp>
    <dsp:sp modelId="{1B14F9A6-7CBC-46C3-B0F1-BF549177AFF5}">
      <dsp:nvSpPr>
        <dsp:cNvPr id="0" name=""/>
        <dsp:cNvSpPr/>
      </dsp:nvSpPr>
      <dsp:spPr>
        <a:xfrm>
          <a:off x="17240532" y="2628972"/>
          <a:ext cx="447704" cy="51496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49613"/>
              </a:lnTo>
              <a:lnTo>
                <a:pt x="447704" y="5149613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184FC8-7D40-4BAE-AF60-F70AF061C2F2}">
      <dsp:nvSpPr>
        <dsp:cNvPr id="0" name=""/>
        <dsp:cNvSpPr/>
      </dsp:nvSpPr>
      <dsp:spPr>
        <a:xfrm>
          <a:off x="17688236" y="5986759"/>
          <a:ext cx="3581638" cy="35836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pl-PL" sz="1400" b="1" kern="1200" dirty="0" smtClean="0">
            <a:solidFill>
              <a:schemeClr val="tx1">
                <a:lumMod val="65000"/>
                <a:lumOff val="35000"/>
              </a:schemeClr>
            </a:solidFill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pl-PL" sz="4500" b="1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1 standard dla wszystkich systemów</a:t>
          </a:r>
          <a:endParaRPr lang="pl-PL" sz="4500" b="1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17793139" y="6091662"/>
        <a:ext cx="3371832" cy="337384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B08878-A9D5-44B9-85DA-230038277DEF}">
      <dsp:nvSpPr>
        <dsp:cNvPr id="0" name=""/>
        <dsp:cNvSpPr/>
      </dsp:nvSpPr>
      <dsp:spPr>
        <a:xfrm rot="16200000">
          <a:off x="-1984549" y="1987100"/>
          <a:ext cx="10604978" cy="6630777"/>
        </a:xfrm>
        <a:prstGeom prst="flowChartManualOperati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0" tIns="0" rIns="254000" bIns="0" numCol="1" spcCol="1270" anchor="t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4000" b="1" kern="1200" dirty="0" smtClean="0"/>
            <a:t>Środowisko </a:t>
          </a:r>
        </a:p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4000" b="1" kern="1200" dirty="0" smtClean="0"/>
            <a:t>SYMULATOR</a:t>
          </a:r>
          <a:endParaRPr lang="pl-PL" sz="4000" b="1" kern="1200" dirty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3000" kern="1200" dirty="0" smtClean="0"/>
            <a:t> </a:t>
          </a:r>
          <a:r>
            <a:rPr lang="pl-PL" sz="3200" kern="1200" dirty="0" smtClean="0"/>
            <a:t>Pismo z prośbą o dostęp do środowiska symulator</a:t>
          </a:r>
          <a:endParaRPr lang="pl-PL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3200" kern="1200" dirty="0" smtClean="0"/>
            <a:t>Realizacja prac (zgodnie z procedurą)</a:t>
          </a:r>
          <a:endParaRPr lang="pl-PL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3200" kern="1200" dirty="0" smtClean="0"/>
            <a:t>Certyfikaty i wsparcie realizowane przez COI</a:t>
          </a:r>
          <a:endParaRPr lang="pl-PL" sz="3200" kern="1200" dirty="0"/>
        </a:p>
      </dsp:txBody>
      <dsp:txXfrm rot="5400000">
        <a:off x="2552" y="2120995"/>
        <a:ext cx="6630777" cy="6362986"/>
      </dsp:txXfrm>
    </dsp:sp>
    <dsp:sp modelId="{D4C83FE3-B996-4252-B4F7-300239A26CB6}">
      <dsp:nvSpPr>
        <dsp:cNvPr id="0" name=""/>
        <dsp:cNvSpPr/>
      </dsp:nvSpPr>
      <dsp:spPr>
        <a:xfrm rot="16200000">
          <a:off x="5143536" y="1987100"/>
          <a:ext cx="10604978" cy="6630777"/>
        </a:xfrm>
        <a:prstGeom prst="flowChartManualOperation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0" tIns="0" rIns="254000" bIns="0" numCol="1" spcCol="1270" anchor="t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4000" b="1" kern="1200" dirty="0" smtClean="0"/>
            <a:t>Środowisko </a:t>
          </a:r>
        </a:p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4000" b="1" kern="1200" dirty="0" smtClean="0"/>
            <a:t>INTEGRACYJNE</a:t>
          </a:r>
          <a:endParaRPr lang="pl-PL" sz="4000" b="1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3200" kern="1200" dirty="0" smtClean="0"/>
            <a:t>Wniosek o przyłączenie do WK</a:t>
          </a:r>
          <a:endParaRPr lang="pl-PL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3200" kern="1200" dirty="0" smtClean="0"/>
            <a:t>Realizacja prac (zgodnie z procedurą). Ustalenie harmonogramu</a:t>
          </a:r>
          <a:endParaRPr lang="pl-PL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3200" kern="1200" dirty="0" smtClean="0"/>
            <a:t>Wyznaczenie terminu testów integracyjnych</a:t>
          </a:r>
          <a:endParaRPr lang="pl-PL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3200" kern="1200" dirty="0" smtClean="0"/>
            <a:t>Testy i raport z testów</a:t>
          </a:r>
          <a:endParaRPr lang="pl-PL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3200" kern="1200" dirty="0" smtClean="0"/>
            <a:t>Decyzja o podłączeniu </a:t>
          </a:r>
          <a:endParaRPr lang="pl-PL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3200" kern="1200" dirty="0" smtClean="0"/>
            <a:t>Certyfikaty i wsparcie realizowane przez COI</a:t>
          </a:r>
          <a:endParaRPr lang="pl-PL" sz="3200" kern="1200" dirty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l-PL" sz="3000" kern="1200" dirty="0"/>
        </a:p>
      </dsp:txBody>
      <dsp:txXfrm rot="5400000">
        <a:off x="7130637" y="2120995"/>
        <a:ext cx="6630777" cy="6362986"/>
      </dsp:txXfrm>
    </dsp:sp>
    <dsp:sp modelId="{AF8AE555-7C6F-405F-8C8D-D196E9AEA69F}">
      <dsp:nvSpPr>
        <dsp:cNvPr id="0" name=""/>
        <dsp:cNvSpPr/>
      </dsp:nvSpPr>
      <dsp:spPr>
        <a:xfrm rot="16200000">
          <a:off x="12271622" y="1987100"/>
          <a:ext cx="10604978" cy="6630777"/>
        </a:xfrm>
        <a:prstGeom prst="flowChartManualOperation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0" tIns="0" rIns="254000" bIns="0" numCol="1" spcCol="1270" anchor="t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4000" b="1" kern="1200" dirty="0" smtClean="0"/>
            <a:t>Uruchomienie</a:t>
          </a:r>
        </a:p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4000" b="1" kern="1200" dirty="0" smtClean="0"/>
            <a:t>PRODUKCYJNE</a:t>
          </a:r>
          <a:endParaRPr lang="pl-PL" sz="4000" b="1" kern="1200" dirty="0"/>
        </a:p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pl-PL" sz="38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3200" kern="1200" dirty="0" smtClean="0"/>
            <a:t>Realizacja prac (zgodnie z procedurą)</a:t>
          </a:r>
          <a:endParaRPr lang="pl-PL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3200" kern="1200" dirty="0" smtClean="0"/>
            <a:t>Przesłanie zakupionych certyfikatów</a:t>
          </a:r>
          <a:endParaRPr lang="pl-PL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3200" kern="1200" dirty="0" smtClean="0"/>
            <a:t>Uruchomienie produkcyjne zrealizowane wspólnie z COI</a:t>
          </a:r>
          <a:endParaRPr lang="pl-PL" sz="3200" kern="1200" dirty="0"/>
        </a:p>
      </dsp:txBody>
      <dsp:txXfrm rot="5400000">
        <a:off x="14258723" y="2120995"/>
        <a:ext cx="6630777" cy="63629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4939" y="1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A05175-A9CD-4066-95E1-3FEC3C1D783D}" type="datetimeFigureOut">
              <a:rPr lang="pl-PL" smtClean="0"/>
              <a:t>13.06.2019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6B766-5BEA-4AA0-BE7E-F738EB752F4B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021628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88900" y="746125"/>
            <a:ext cx="6627813" cy="3729038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07415" y="4723448"/>
            <a:ext cx="4990783" cy="4474845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981119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88900" y="746125"/>
            <a:ext cx="6627813" cy="3729038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649486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60815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algn="ctr" defTabSz="821531" hangingPunct="0"/>
            <a:fld id="{3DED772D-F6A8-4FFA-B1BA-5ABE15D89EF0}" type="slidenum">
              <a:rPr lang="en-US" sz="8000" kern="0">
                <a:solidFill>
                  <a:srgbClr val="FF5100"/>
                </a:solidFill>
                <a:latin typeface="Bebas Neue Bold"/>
                <a:sym typeface="Bebas Neue Bold"/>
              </a:rPr>
              <a:pPr algn="ctr" defTabSz="821531" hangingPunct="0"/>
              <a:t>15</a:t>
            </a:fld>
            <a:endParaRPr lang="en-US" sz="8000" kern="0">
              <a:solidFill>
                <a:srgbClr val="FF5100"/>
              </a:solidFill>
              <a:latin typeface="Bebas Neue Bold"/>
              <a:sym typeface="Bebas Neue Bold"/>
            </a:endParaRPr>
          </a:p>
        </p:txBody>
      </p:sp>
    </p:spTree>
    <p:extLst>
      <p:ext uri="{BB962C8B-B14F-4D97-AF65-F5344CB8AC3E}">
        <p14:creationId xmlns:p14="http://schemas.microsoft.com/office/powerpoint/2010/main" val="41175219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pPr algn="ctr" defTabSz="821531" hangingPunct="0"/>
            <a:fld id="{3DED772D-F6A8-4FFA-B1BA-5ABE15D89EF0}" type="slidenum">
              <a:rPr lang="en-US" sz="8000" kern="0">
                <a:solidFill>
                  <a:srgbClr val="FF5100"/>
                </a:solidFill>
                <a:latin typeface="Bebas Neue Bold"/>
                <a:sym typeface="Bebas Neue Bold"/>
              </a:rPr>
              <a:pPr algn="ctr" defTabSz="821531" hangingPunct="0"/>
              <a:t>16</a:t>
            </a:fld>
            <a:endParaRPr lang="en-US" sz="8000" kern="0">
              <a:solidFill>
                <a:srgbClr val="FF5100"/>
              </a:solidFill>
              <a:latin typeface="Bebas Neue Bold"/>
              <a:sym typeface="Bebas Neue Bold"/>
            </a:endParaRPr>
          </a:p>
        </p:txBody>
      </p:sp>
    </p:spTree>
    <p:extLst>
      <p:ext uri="{BB962C8B-B14F-4D97-AF65-F5344CB8AC3E}">
        <p14:creationId xmlns:p14="http://schemas.microsoft.com/office/powerpoint/2010/main" val="33641597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88900" y="746125"/>
            <a:ext cx="6627813" cy="3729038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59059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463396" y="2315593"/>
            <a:ext cx="14173200" cy="4775200"/>
          </a:xfrm>
          <a:prstGeom prst="rect">
            <a:avLst/>
          </a:prstGeom>
        </p:spPr>
        <p:txBody>
          <a:bodyPr anchor="b"/>
          <a:lstStyle>
            <a:lvl1pPr algn="l">
              <a:defRPr kumimoji="0" lang="pl-PL" sz="8000" b="0" i="0" u="none" strike="noStrike" cap="none" spc="0" normalizeH="0" baseline="0" smtClean="0">
                <a:ln>
                  <a:noFill/>
                </a:ln>
                <a:solidFill>
                  <a:srgbClr val="53585F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D866A-38D3-4943-96FD-8F4DA044D347}" type="datetime1">
              <a:rPr lang="pl-PL" smtClean="0"/>
              <a:t>13.06.2019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16D16-9098-42D3-8B40-008C5A6AEF6C}" type="slidenum">
              <a:rPr lang="pl-PL" smtClean="0"/>
              <a:t>‹#›</a:t>
            </a:fld>
            <a:endParaRPr lang="pl-PL" dirty="0"/>
          </a:p>
        </p:txBody>
      </p:sp>
      <p:pic>
        <p:nvPicPr>
          <p:cNvPr id="9" name="pasted-image.tiff"/>
          <p:cNvPicPr>
            <a:picLocks noChangeAspect="1"/>
          </p:cNvPicPr>
          <p:nvPr userDrawn="1"/>
        </p:nvPicPr>
        <p:blipFill rotWithShape="1">
          <a:blip r:embed="rId2">
            <a:extLst/>
          </a:blip>
          <a:srcRect l="32949" r="-32949"/>
          <a:stretch/>
        </p:blipFill>
        <p:spPr>
          <a:xfrm>
            <a:off x="0" y="5908609"/>
            <a:ext cx="7950535" cy="111131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887613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ytuł i 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1106941" y="839656"/>
            <a:ext cx="22298938" cy="11704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7200" b="1" i="0" baseline="0">
                <a:solidFill>
                  <a:srgbClr val="4D6A80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lvl="0"/>
            <a:r>
              <a:rPr lang="en-US" dirty="0" err="1" smtClean="0"/>
              <a:t>Przykładowy</a:t>
            </a:r>
            <a:r>
              <a:rPr lang="en-US" dirty="0" smtClean="0"/>
              <a:t> </a:t>
            </a:r>
            <a:r>
              <a:rPr lang="en-US" dirty="0" err="1" smtClean="0"/>
              <a:t>tytuł</a:t>
            </a:r>
            <a:endParaRPr lang="en-US" dirty="0"/>
          </a:p>
        </p:txBody>
      </p:sp>
      <p:sp>
        <p:nvSpPr>
          <p:cNvPr id="9" name="Platshållare för innehåll 2"/>
          <p:cNvSpPr>
            <a:spLocks noGrp="1"/>
          </p:cNvSpPr>
          <p:nvPr>
            <p:ph idx="17" hasCustomPrompt="1"/>
          </p:nvPr>
        </p:nvSpPr>
        <p:spPr>
          <a:xfrm>
            <a:off x="1106940" y="3102236"/>
            <a:ext cx="22298940" cy="8513116"/>
          </a:xfrm>
          <a:prstGeom prst="rect">
            <a:avLst/>
          </a:prstGeom>
        </p:spPr>
        <p:txBody>
          <a:bodyPr/>
          <a:lstStyle>
            <a:lvl1pPr marL="540000" indent="-540000">
              <a:defRPr sz="4800" b="0" i="0">
                <a:solidFill>
                  <a:srgbClr val="4D6A80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1079500" indent="-540000">
              <a:defRPr sz="4400" b="0" i="0">
                <a:solidFill>
                  <a:srgbClr val="4D6A80"/>
                </a:solidFill>
                <a:latin typeface="Calibri Light" charset="0"/>
                <a:ea typeface="Calibri Light" charset="0"/>
                <a:cs typeface="Calibri Light" charset="0"/>
              </a:defRPr>
            </a:lvl2pPr>
            <a:lvl3pPr>
              <a:defRPr sz="4400" b="0" i="0">
                <a:solidFill>
                  <a:srgbClr val="4D6A80"/>
                </a:solidFill>
                <a:latin typeface="Calibri Light" charset="0"/>
                <a:ea typeface="Calibri Light" charset="0"/>
                <a:cs typeface="Calibri Light" charset="0"/>
              </a:defRPr>
            </a:lvl3pPr>
            <a:lvl4pPr>
              <a:defRPr sz="4400" b="0" i="0">
                <a:solidFill>
                  <a:srgbClr val="4D6A80"/>
                </a:solidFill>
                <a:latin typeface="Calibri Light" charset="0"/>
                <a:ea typeface="Calibri Light" charset="0"/>
                <a:cs typeface="Calibri Light" charset="0"/>
              </a:defRPr>
            </a:lvl4pPr>
            <a:lvl5pPr marL="0" indent="540000">
              <a:defRPr sz="4800" b="0" i="0">
                <a:solidFill>
                  <a:srgbClr val="4D6A80"/>
                </a:solidFill>
              </a:defRPr>
            </a:lvl5pPr>
            <a:lvl6pPr marL="540000" indent="-540000">
              <a:defRPr sz="4800" b="0" i="0">
                <a:solidFill>
                  <a:srgbClr val="4D6A80"/>
                </a:solidFill>
              </a:defRPr>
            </a:lvl6pPr>
            <a:lvl7pPr marL="1079500" indent="-540000">
              <a:defRPr sz="4400" b="0" i="0">
                <a:solidFill>
                  <a:srgbClr val="4D6A80"/>
                </a:solidFill>
              </a:defRPr>
            </a:lvl7pPr>
            <a:lvl8pPr marL="540000" indent="-540000">
              <a:defRPr sz="4800" b="0" i="0">
                <a:solidFill>
                  <a:srgbClr val="4D6A80"/>
                </a:solidFill>
              </a:defRPr>
            </a:lvl8pPr>
            <a:lvl9pPr marL="1079500" indent="-540000">
              <a:defRPr sz="4800" b="0" i="0">
                <a:solidFill>
                  <a:srgbClr val="4D6A80"/>
                </a:solidFill>
              </a:defRPr>
            </a:lvl9pPr>
          </a:lstStyle>
          <a:p>
            <a:pPr lvl="0"/>
            <a:r>
              <a:rPr lang="en-US" noProof="0" dirty="0" smtClean="0"/>
              <a:t>Click to add bullet list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  <a:p>
            <a:pPr lvl="5"/>
            <a:r>
              <a:rPr lang="en-US" noProof="0" dirty="0" smtClean="0"/>
              <a:t>Sixth level</a:t>
            </a:r>
          </a:p>
          <a:p>
            <a:pPr lvl="6"/>
            <a:r>
              <a:rPr lang="en-US" noProof="0" dirty="0" smtClean="0"/>
              <a:t>Seventh level</a:t>
            </a:r>
          </a:p>
          <a:p>
            <a:pPr lvl="7"/>
            <a:r>
              <a:rPr lang="en-US" noProof="0" dirty="0" smtClean="0"/>
              <a:t>Eighth level</a:t>
            </a:r>
          </a:p>
          <a:p>
            <a:pPr lvl="8"/>
            <a:r>
              <a:rPr lang="en-US" noProof="0" dirty="0" smtClean="0"/>
              <a:t>Ninth level</a:t>
            </a:r>
          </a:p>
          <a:p>
            <a:pPr lvl="4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76940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build="p">
            <p:tmplLst>
              <p:tmpl lvl="1">
                <p:tnLst>
                  <p:par>
                    <p:cTn presetID="2" presetClass="entr" presetSubtype="8" fill="hold" nodeType="withEffect" p14:presetBounceEnd="50000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5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 p14:bounceEnd="50000">
                          <p:cBhvr additive="base">
                            <p:cTn dur="500" fill="hold"/>
                            <p:tgtEl>
                              <p:spTgt spid="5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0-#ppt_w/2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 p14:bounceEnd="50000">
                          <p:cBhvr additive="base">
                            <p:cTn dur="500" fill="hold"/>
                            <p:tgtEl>
                              <p:spTgt spid="5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#ppt_y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build="p">
            <p:tmplLst>
              <p:tmpl lvl="1">
                <p:tnLst>
                  <p:par>
                    <p:cTn presetID="2" presetClass="entr" presetSubtype="8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5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 additive="base">
                            <p:cTn dur="500" fill="hold"/>
                            <p:tgtEl>
                              <p:spTgt spid="5"/>
                            </p:tgtEl>
                            <p:attrNameLst>
                              <p:attrName>ppt_x</p:attrName>
                            </p:attrNameLst>
                          </p:cBhvr>
                          <p:tavLst>
                            <p:tav tm="0">
                              <p:val>
                                <p:strVal val="0-#ppt_w/2"/>
                              </p:val>
                            </p:tav>
                            <p:tav tm="100000">
                              <p:val>
                                <p:strVal val="#ppt_x"/>
                              </p:val>
                            </p:tav>
                          </p:tavLst>
                        </p:anim>
                        <p:anim calcmode="lin" valueType="num">
                          <p:cBhvr additive="base">
                            <p:cTn dur="500" fill="hold"/>
                            <p:tgtEl>
                              <p:spTgt spid="5"/>
                            </p:tgtEl>
                            <p:attrNameLst>
                              <p:attrName>ppt_y</p:attrName>
                            </p:attrNameLst>
                          </p:cBhvr>
                          <p:tavLst>
                            <p:tav tm="0">
                              <p:val>
                                <p:strVal val="#ppt_y"/>
                              </p:val>
                            </p:tav>
                            <p:tav tm="100000">
                              <p:val>
                                <p:strVal val="#ppt_y"/>
                              </p:val>
                            </p:tav>
                          </p:tavLst>
                        </p:anim>
                      </p:childTnLst>
                    </p:cTn>
                  </p:par>
                </p:tnLst>
              </p:tmpl>
            </p:tmplLst>
          </p:bldP>
        </p:bldLst>
      </p:timing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463396" y="2315593"/>
            <a:ext cx="14173200" cy="4775200"/>
          </a:xfrm>
          <a:prstGeom prst="rect">
            <a:avLst/>
          </a:prstGeom>
        </p:spPr>
        <p:txBody>
          <a:bodyPr anchor="b"/>
          <a:lstStyle>
            <a:lvl1pPr algn="l">
              <a:defRPr kumimoji="0" lang="pl-PL" sz="8000" b="0" i="0" u="none" strike="noStrike" cap="none" spc="0" normalizeH="0" baseline="0" smtClean="0">
                <a:ln>
                  <a:noFill/>
                </a:ln>
                <a:solidFill>
                  <a:srgbClr val="53585F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CD9B3-4D0B-456C-B46E-26A55094B3CF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t>13.06.2019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16D16-9098-42D3-8B40-008C5A6AEF6C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618448" y="5908609"/>
            <a:ext cx="7950535" cy="1111316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pasted-image.tiff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-2618448" y="5908609"/>
            <a:ext cx="7950535" cy="111131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5334677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76894" y="730251"/>
            <a:ext cx="21031200" cy="2179204"/>
          </a:xfrm>
          <a:prstGeom prst="rect">
            <a:avLst/>
          </a:prstGeom>
        </p:spPr>
        <p:txBody>
          <a:bodyPr/>
          <a:lstStyle>
            <a:lvl1pPr>
              <a:defRPr kumimoji="0" lang="pl-PL" sz="8000" b="0" i="0" u="none" strike="noStrike" cap="none" spc="0" normalizeH="0" baseline="0" smtClean="0">
                <a:ln>
                  <a:noFill/>
                </a:ln>
                <a:solidFill>
                  <a:srgbClr val="53585F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 hasCustomPrompt="1"/>
          </p:nvPr>
        </p:nvSpPr>
        <p:spPr>
          <a:xfrm>
            <a:off x="1476895" y="3518824"/>
            <a:ext cx="20718088" cy="8817263"/>
          </a:xfrm>
        </p:spPr>
        <p:txBody>
          <a:bodyPr/>
          <a:lstStyle>
            <a:lvl1pPr>
              <a:defRPr kumimoji="0" lang="pl-PL" sz="4700" b="0" i="0" u="none" strike="noStrike" cap="none" spc="0" normalizeH="0" baseline="0" smtClean="0">
                <a:ln>
                  <a:noFill/>
                </a:ln>
                <a:solidFill>
                  <a:srgbClr val="53585F"/>
                </a:solidFill>
                <a:effectLst/>
                <a:uFillTx/>
                <a:latin typeface="Roboto Medium"/>
                <a:ea typeface="Roboto Medium"/>
                <a:cs typeface="Roboto Medium"/>
                <a:sym typeface="Bebas Neue Bold"/>
              </a:defRPr>
            </a:lvl1pPr>
            <a:lvl2pPr>
              <a:defRPr kumimoji="0" lang="pl-PL" sz="4000" b="0" i="0" u="none" strike="noStrike" kern="1200" cap="none" spc="0" normalizeH="0" baseline="0" dirty="0" smtClean="0">
                <a:ln>
                  <a:noFill/>
                </a:ln>
                <a:solidFill>
                  <a:srgbClr val="53585F"/>
                </a:solidFill>
                <a:effectLst/>
                <a:uFillTx/>
                <a:latin typeface="Roboto Medium"/>
                <a:ea typeface="Roboto Medium"/>
                <a:cs typeface="Roboto Medium"/>
                <a:sym typeface="Bebas Neue Bold"/>
              </a:defRPr>
            </a:lvl2pPr>
            <a:lvl3pPr>
              <a:defRPr kumimoji="0" lang="pl-PL" sz="3200" b="0" i="0" u="none" strike="noStrike" kern="1200" cap="none" spc="0" normalizeH="0" baseline="0" dirty="0" smtClean="0">
                <a:ln>
                  <a:noFill/>
                </a:ln>
                <a:solidFill>
                  <a:srgbClr val="53585F"/>
                </a:solidFill>
                <a:effectLst/>
                <a:uFillTx/>
                <a:latin typeface="Roboto Medium"/>
                <a:ea typeface="Roboto Medium"/>
                <a:cs typeface="Roboto Medium"/>
                <a:sym typeface="Bebas Neue Bold"/>
              </a:defRPr>
            </a:lvl3pPr>
            <a:lvl4pPr>
              <a:defRPr kumimoji="0" lang="pl-PL" sz="2400" b="0" i="0" u="none" strike="noStrike" kern="1200" cap="none" spc="0" normalizeH="0" baseline="0" dirty="0" smtClean="0">
                <a:ln>
                  <a:noFill/>
                </a:ln>
                <a:solidFill>
                  <a:srgbClr val="53585F"/>
                </a:solidFill>
                <a:effectLst/>
                <a:uFillTx/>
                <a:latin typeface="Roboto Medium"/>
                <a:ea typeface="Roboto Medium"/>
                <a:cs typeface="Roboto Medium"/>
                <a:sym typeface="Bebas Neue Bold"/>
              </a:defRPr>
            </a:lvl4pPr>
            <a:lvl5pPr>
              <a:defRPr kumimoji="0" lang="pl-PL" sz="1800" b="0" i="0" u="none" strike="noStrike" kern="1200" cap="none" spc="0" normalizeH="0" baseline="0" dirty="0">
                <a:ln>
                  <a:noFill/>
                </a:ln>
                <a:solidFill>
                  <a:srgbClr val="53585F"/>
                </a:solidFill>
                <a:effectLst/>
                <a:uFillTx/>
                <a:latin typeface="Roboto Medium"/>
                <a:ea typeface="Roboto Medium"/>
                <a:cs typeface="Roboto Medium"/>
                <a:sym typeface="Bebas Neue Bold"/>
              </a:defRPr>
            </a:lvl5pPr>
          </a:lstStyle>
          <a:p>
            <a:pPr lvl="0"/>
            <a:r>
              <a:rPr lang="pl-PL" dirty="0"/>
              <a:t>  Kliknij, aby edytować style wzorca tekstu</a:t>
            </a:r>
          </a:p>
          <a:p>
            <a:pPr lvl="1"/>
            <a:r>
              <a:rPr lang="pl-PL" dirty="0"/>
              <a:t>  Drugi poziom</a:t>
            </a:r>
          </a:p>
          <a:p>
            <a:pPr lvl="2"/>
            <a:r>
              <a:rPr lang="pl-PL" dirty="0"/>
              <a:t>  Trzeci poziom</a:t>
            </a:r>
          </a:p>
          <a:p>
            <a:pPr lvl="3"/>
            <a:r>
              <a:rPr lang="pl-PL" dirty="0"/>
              <a:t>  Czwarty poziom</a:t>
            </a:r>
          </a:p>
          <a:p>
            <a:pPr lvl="4"/>
            <a:r>
              <a:rPr lang="pl-PL" dirty="0"/>
              <a:t>  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53F1D-AFE9-4F00-8789-46E93F3B5174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t>13.06.2019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16D16-9098-42D3-8B40-008C5A6AEF6C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852219" y="706404"/>
            <a:ext cx="7950535" cy="1111317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pasted-image.tiff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-6852219" y="706404"/>
            <a:ext cx="7950535" cy="111131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4800313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27696" y="3419476"/>
            <a:ext cx="17711228" cy="3812598"/>
          </a:xfrm>
          <a:prstGeom prst="rect">
            <a:avLst/>
          </a:prstGeom>
        </p:spPr>
        <p:txBody>
          <a:bodyPr anchor="b"/>
          <a:lstStyle>
            <a:lvl1pPr>
              <a:defRPr kumimoji="0" lang="pl-PL" sz="5400" b="0" i="0" u="none" strike="noStrike" cap="none" spc="0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Bebas Neue Bold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A486F-3964-4F60-9B0E-3C719918A4A3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t>13.06.2019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16D16-9098-42D3-8B40-008C5A6AEF6C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739217" y="6302342"/>
            <a:ext cx="7950535" cy="1111316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pasted-image.tiff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-2739217" y="6302342"/>
            <a:ext cx="7950535" cy="111131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5713119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31200" cy="2651125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439400" cy="870267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2268200" y="3651250"/>
            <a:ext cx="10439400" cy="870267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37FC1-2C06-474B-8CD6-E3E22E31AA5A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t>13.06.2019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16D16-9098-42D3-8B40-008C5A6AEF6C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852219" y="706404"/>
            <a:ext cx="7950535" cy="1111317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pasted-image.tiff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-6852219" y="706404"/>
            <a:ext cx="7950535" cy="111131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0698656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5" y="730250"/>
            <a:ext cx="21031200" cy="2651125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79575" y="3362325"/>
            <a:ext cx="10315575" cy="16478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679575" y="5010150"/>
            <a:ext cx="10315575" cy="736917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12344400" y="3362325"/>
            <a:ext cx="10366375" cy="16478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5" cy="736917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1FA58-2B53-44D6-AE6E-2F77141D1360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t>13.06.2019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16D16-9098-42D3-8B40-008C5A6AEF6C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852219" y="706404"/>
            <a:ext cx="7950535" cy="1111317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pasted-image.tiff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-6852219" y="706404"/>
            <a:ext cx="7950535" cy="111131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791864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31200" cy="2651125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9F2BA-A7AD-496E-84C0-C3F917DB2983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t>13.06.2019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16D16-9098-42D3-8B40-008C5A6AEF6C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852219" y="706404"/>
            <a:ext cx="7950535" cy="1111317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pasted-image.tiff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-6852219" y="706404"/>
            <a:ext cx="7950535" cy="111131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4752198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4B068-55FC-4D6F-BE68-4AE8F6FABD72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t>13.06.2019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16D16-9098-42D3-8B40-008C5A6AEF6C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852219" y="706404"/>
            <a:ext cx="7950535" cy="1111317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pasted-image.tiff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-6852219" y="706404"/>
            <a:ext cx="7950535" cy="111131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998662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4475" cy="32004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366375" y="1974850"/>
            <a:ext cx="12344400" cy="97472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79575" y="4114800"/>
            <a:ext cx="7864475" cy="7623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7BB50-7586-4036-90F0-1CFD4BC72C68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t>13.06.2019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16D16-9098-42D3-8B40-008C5A6AEF6C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852219" y="706404"/>
            <a:ext cx="7950535" cy="1111317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pasted-image.tiff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-6852219" y="706404"/>
            <a:ext cx="7950535" cy="111131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6522555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4475" cy="32004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0366375" y="1974850"/>
            <a:ext cx="12344400" cy="9747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dirty="0"/>
              <a:t>Kliknij ikonę, aby dodać obraz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79575" y="4114800"/>
            <a:ext cx="7864475" cy="7623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127CE-4597-4E99-AF2E-471FECDCEE65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t>13.06.2019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16D16-9098-42D3-8B40-008C5A6AEF6C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852219" y="706404"/>
            <a:ext cx="7950535" cy="1111317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pasted-image.tiff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-6852219" y="706404"/>
            <a:ext cx="7950535" cy="111131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582469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76894" y="730251"/>
            <a:ext cx="21031200" cy="2179204"/>
          </a:xfrm>
          <a:prstGeom prst="rect">
            <a:avLst/>
          </a:prstGeom>
        </p:spPr>
        <p:txBody>
          <a:bodyPr/>
          <a:lstStyle>
            <a:lvl1pPr>
              <a:defRPr kumimoji="0" lang="pl-PL" sz="8000" b="0" i="0" u="none" strike="noStrike" cap="none" spc="0" normalizeH="0" baseline="0" smtClean="0">
                <a:ln>
                  <a:noFill/>
                </a:ln>
                <a:solidFill>
                  <a:srgbClr val="53585F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76895" y="3518824"/>
            <a:ext cx="20718088" cy="8817263"/>
          </a:xfrm>
        </p:spPr>
        <p:txBody>
          <a:bodyPr/>
          <a:lstStyle>
            <a:lvl1pPr>
              <a:defRPr kumimoji="0" lang="pl-PL" sz="4700" b="0" i="0" u="none" strike="noStrike" cap="none" spc="0" normalizeH="0" baseline="0" smtClean="0">
                <a:ln>
                  <a:noFill/>
                </a:ln>
                <a:solidFill>
                  <a:srgbClr val="53585F"/>
                </a:solidFill>
                <a:effectLst/>
                <a:uFillTx/>
                <a:latin typeface="Roboto Medium"/>
                <a:ea typeface="Roboto Medium"/>
                <a:cs typeface="Roboto Medium"/>
                <a:sym typeface="Bebas Neue Bold"/>
              </a:defRPr>
            </a:lvl1pPr>
            <a:lvl2pPr>
              <a:defRPr kumimoji="0" lang="pl-PL" sz="4000" b="0" i="0" u="none" strike="noStrike" kern="1200" cap="none" spc="0" normalizeH="0" baseline="0" dirty="0" smtClean="0">
                <a:ln>
                  <a:noFill/>
                </a:ln>
                <a:solidFill>
                  <a:srgbClr val="53585F"/>
                </a:solidFill>
                <a:effectLst/>
                <a:uFillTx/>
                <a:latin typeface="Roboto Medium"/>
                <a:ea typeface="Roboto Medium"/>
                <a:cs typeface="Roboto Medium"/>
                <a:sym typeface="Bebas Neue Bold"/>
              </a:defRPr>
            </a:lvl2pPr>
            <a:lvl3pPr>
              <a:defRPr kumimoji="0" lang="pl-PL" sz="3200" b="0" i="0" u="none" strike="noStrike" kern="1200" cap="none" spc="0" normalizeH="0" baseline="0" dirty="0" smtClean="0">
                <a:ln>
                  <a:noFill/>
                </a:ln>
                <a:solidFill>
                  <a:srgbClr val="53585F"/>
                </a:solidFill>
                <a:effectLst/>
                <a:uFillTx/>
                <a:latin typeface="Roboto Medium"/>
                <a:ea typeface="Roboto Medium"/>
                <a:cs typeface="Roboto Medium"/>
                <a:sym typeface="Bebas Neue Bold"/>
              </a:defRPr>
            </a:lvl3pPr>
            <a:lvl4pPr>
              <a:defRPr kumimoji="0" lang="pl-PL" sz="2400" b="0" i="0" u="none" strike="noStrike" kern="1200" cap="none" spc="0" normalizeH="0" baseline="0" dirty="0" smtClean="0">
                <a:ln>
                  <a:noFill/>
                </a:ln>
                <a:solidFill>
                  <a:srgbClr val="53585F"/>
                </a:solidFill>
                <a:effectLst/>
                <a:uFillTx/>
                <a:latin typeface="Roboto Medium"/>
                <a:ea typeface="Roboto Medium"/>
                <a:cs typeface="Roboto Medium"/>
                <a:sym typeface="Bebas Neue Bold"/>
              </a:defRPr>
            </a:lvl4pPr>
            <a:lvl5pPr>
              <a:defRPr kumimoji="0" lang="pl-PL" sz="1800" b="0" i="0" u="none" strike="noStrike" kern="1200" cap="none" spc="0" normalizeH="0" baseline="0" dirty="0">
                <a:ln>
                  <a:noFill/>
                </a:ln>
                <a:solidFill>
                  <a:srgbClr val="53585F"/>
                </a:solidFill>
                <a:effectLst/>
                <a:uFillTx/>
                <a:latin typeface="Roboto Medium"/>
                <a:ea typeface="Roboto Medium"/>
                <a:cs typeface="Roboto Medium"/>
                <a:sym typeface="Bebas Neue Bold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B01A0-9425-4666-A05C-3F7B1945584C}" type="datetime1">
              <a:rPr lang="pl-PL" smtClean="0"/>
              <a:t>13.06.2019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16D16-9098-42D3-8B40-008C5A6AEF6C}" type="slidenum">
              <a:rPr lang="pl-PL" smtClean="0"/>
              <a:t>‹#›</a:t>
            </a:fld>
            <a:endParaRPr lang="pl-PL" dirty="0"/>
          </a:p>
        </p:txBody>
      </p:sp>
      <p:pic>
        <p:nvPicPr>
          <p:cNvPr id="7" name="pasted-image.tiff"/>
          <p:cNvPicPr>
            <a:picLocks noChangeAspect="1"/>
          </p:cNvPicPr>
          <p:nvPr userDrawn="1"/>
        </p:nvPicPr>
        <p:blipFill rotWithShape="1">
          <a:blip r:embed="rId2">
            <a:extLst/>
          </a:blip>
          <a:srcRect l="86224" r="-86224"/>
          <a:stretch/>
        </p:blipFill>
        <p:spPr>
          <a:xfrm>
            <a:off x="0" y="706404"/>
            <a:ext cx="7950535" cy="111131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5738092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31200" cy="2651125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9536C-085D-4268-979B-E2A5B2BC29B4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t>13.06.2019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16D16-9098-42D3-8B40-008C5A6AEF6C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852219" y="706404"/>
            <a:ext cx="7950535" cy="1111317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pasted-image.tiff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-6852219" y="706404"/>
            <a:ext cx="7950535" cy="111131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1290139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5"/>
          </a:xfrm>
          <a:prstGeom prst="rect">
            <a:avLst/>
          </a:prstGeo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621000" cy="1162367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3A910-A7C1-4708-AA8F-AE5F685E27F7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t>13.06.2019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16D16-9098-42D3-8B40-008C5A6AEF6C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852219" y="706404"/>
            <a:ext cx="7950535" cy="1111317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pasted-image.tiff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-6852219" y="706404"/>
            <a:ext cx="7950535" cy="111131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2120593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387453" y="625078"/>
            <a:ext cx="15609094" cy="3036094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pic>
        <p:nvPicPr>
          <p:cNvPr id="3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852219" y="706404"/>
            <a:ext cx="7950535" cy="1111317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pasted-image.tiff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-6852219" y="706404"/>
            <a:ext cx="7950535" cy="111131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6220566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387453" y="625078"/>
            <a:ext cx="15609094" cy="3036094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pic>
        <p:nvPicPr>
          <p:cNvPr id="3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852219" y="706404"/>
            <a:ext cx="7950535" cy="1111317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pasted-image.tiff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-6852219" y="706404"/>
            <a:ext cx="7950535" cy="111131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871779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27696" y="3419476"/>
            <a:ext cx="17711228" cy="3812598"/>
          </a:xfrm>
          <a:prstGeom prst="rect">
            <a:avLst/>
          </a:prstGeom>
        </p:spPr>
        <p:txBody>
          <a:bodyPr anchor="b"/>
          <a:lstStyle>
            <a:lvl1pPr>
              <a:defRPr kumimoji="0" lang="pl-PL" sz="5400" b="0" i="0" u="none" strike="noStrike" cap="none" spc="0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Bebas Neue Bold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4684C-6ED6-43A1-832D-BD82337E49C5}" type="datetime1">
              <a:rPr lang="pl-PL" smtClean="0"/>
              <a:t>13.06.2019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16D16-9098-42D3-8B40-008C5A6AEF6C}" type="slidenum">
              <a:rPr lang="pl-PL" smtClean="0"/>
              <a:t>‹#›</a:t>
            </a:fld>
            <a:endParaRPr lang="pl-PL" dirty="0"/>
          </a:p>
        </p:txBody>
      </p:sp>
      <p:pic>
        <p:nvPicPr>
          <p:cNvPr id="7" name="pasted-image.tiff"/>
          <p:cNvPicPr>
            <a:picLocks noChangeAspect="1"/>
          </p:cNvPicPr>
          <p:nvPr userDrawn="1"/>
        </p:nvPicPr>
        <p:blipFill rotWithShape="1">
          <a:blip r:embed="rId2">
            <a:extLst/>
          </a:blip>
          <a:srcRect l="34469" r="-34469"/>
          <a:stretch/>
        </p:blipFill>
        <p:spPr>
          <a:xfrm>
            <a:off x="0" y="6302342"/>
            <a:ext cx="7950535" cy="111131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902818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31200" cy="2651125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439400" cy="870267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2268200" y="3651250"/>
            <a:ext cx="10439400" cy="870267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60F95-EB84-441F-8B1B-1028CEB60BDE}" type="datetime1">
              <a:rPr lang="pl-PL" smtClean="0"/>
              <a:t>13.06.2019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16D16-9098-42D3-8B40-008C5A6AEF6C}" type="slidenum">
              <a:rPr lang="pl-PL" smtClean="0"/>
              <a:t>‹#›</a:t>
            </a:fld>
            <a:endParaRPr lang="pl-PL" dirty="0"/>
          </a:p>
        </p:txBody>
      </p:sp>
      <p:pic>
        <p:nvPicPr>
          <p:cNvPr id="8" name="pasted-image.tiff"/>
          <p:cNvPicPr>
            <a:picLocks noChangeAspect="1"/>
          </p:cNvPicPr>
          <p:nvPr userDrawn="1"/>
        </p:nvPicPr>
        <p:blipFill rotWithShape="1">
          <a:blip r:embed="rId2">
            <a:extLst/>
          </a:blip>
          <a:srcRect l="86224" r="-86224"/>
          <a:stretch/>
        </p:blipFill>
        <p:spPr>
          <a:xfrm>
            <a:off x="0" y="706404"/>
            <a:ext cx="7950535" cy="111131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592337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5" y="730250"/>
            <a:ext cx="21031200" cy="2651125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79575" y="3362325"/>
            <a:ext cx="10315575" cy="16478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1679575" y="5010150"/>
            <a:ext cx="10315575" cy="736917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12344400" y="3362325"/>
            <a:ext cx="10366375" cy="16478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5" cy="736917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B94FD-8D16-4DFF-BC52-082AD3FB1259}" type="datetime1">
              <a:rPr lang="pl-PL" smtClean="0"/>
              <a:t>13.06.2019</a:t>
            </a:fld>
            <a:endParaRPr lang="pl-PL" dirty="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16D16-9098-42D3-8B40-008C5A6AEF6C}" type="slidenum">
              <a:rPr lang="pl-PL" smtClean="0"/>
              <a:t>‹#›</a:t>
            </a:fld>
            <a:endParaRPr lang="pl-PL" dirty="0"/>
          </a:p>
        </p:txBody>
      </p:sp>
      <p:pic>
        <p:nvPicPr>
          <p:cNvPr id="10" name="pasted-image.tiff"/>
          <p:cNvPicPr>
            <a:picLocks noChangeAspect="1"/>
          </p:cNvPicPr>
          <p:nvPr userDrawn="1"/>
        </p:nvPicPr>
        <p:blipFill rotWithShape="1">
          <a:blip r:embed="rId2">
            <a:extLst/>
          </a:blip>
          <a:srcRect l="86224" r="-86224"/>
          <a:stretch/>
        </p:blipFill>
        <p:spPr>
          <a:xfrm>
            <a:off x="0" y="706404"/>
            <a:ext cx="7950535" cy="111131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514824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31200" cy="2651125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9EB66-B572-465E-8D63-13C9C338FCE9}" type="datetime1">
              <a:rPr lang="pl-PL" smtClean="0"/>
              <a:t>13.06.2019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16D16-9098-42D3-8B40-008C5A6AEF6C}" type="slidenum">
              <a:rPr lang="pl-PL" smtClean="0"/>
              <a:t>‹#›</a:t>
            </a:fld>
            <a:endParaRPr lang="pl-PL" dirty="0"/>
          </a:p>
        </p:txBody>
      </p:sp>
      <p:pic>
        <p:nvPicPr>
          <p:cNvPr id="6" name="pasted-image.tiff"/>
          <p:cNvPicPr>
            <a:picLocks noChangeAspect="1"/>
          </p:cNvPicPr>
          <p:nvPr userDrawn="1"/>
        </p:nvPicPr>
        <p:blipFill rotWithShape="1">
          <a:blip r:embed="rId2">
            <a:extLst/>
          </a:blip>
          <a:srcRect l="86224" r="-86224"/>
          <a:stretch/>
        </p:blipFill>
        <p:spPr>
          <a:xfrm>
            <a:off x="0" y="706404"/>
            <a:ext cx="7950535" cy="111131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347603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A08AB-26DE-4495-BB4F-07BC10EB10AF}" type="datetime1">
              <a:rPr lang="pl-PL" smtClean="0"/>
              <a:t>13.06.2019</a:t>
            </a:fld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16D16-9098-42D3-8B40-008C5A6AEF6C}" type="slidenum">
              <a:rPr lang="pl-PL" smtClean="0"/>
              <a:t>‹#›</a:t>
            </a:fld>
            <a:endParaRPr lang="pl-PL" dirty="0"/>
          </a:p>
        </p:txBody>
      </p:sp>
      <p:pic>
        <p:nvPicPr>
          <p:cNvPr id="5" name="pasted-image.tiff"/>
          <p:cNvPicPr>
            <a:picLocks noChangeAspect="1"/>
          </p:cNvPicPr>
          <p:nvPr userDrawn="1"/>
        </p:nvPicPr>
        <p:blipFill rotWithShape="1">
          <a:blip r:embed="rId2">
            <a:extLst/>
          </a:blip>
          <a:srcRect l="86224" r="-86224"/>
          <a:stretch/>
        </p:blipFill>
        <p:spPr>
          <a:xfrm>
            <a:off x="0" y="706404"/>
            <a:ext cx="7950535" cy="111131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262270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4475" cy="32004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366375" y="1974850"/>
            <a:ext cx="12344400" cy="97472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79575" y="4114800"/>
            <a:ext cx="7864475" cy="7623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B44ED-87FE-4C9C-950A-B0BF2D18AF80}" type="datetime1">
              <a:rPr lang="pl-PL" smtClean="0"/>
              <a:t>13.06.2019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16D16-9098-42D3-8B40-008C5A6AEF6C}" type="slidenum">
              <a:rPr lang="pl-PL" smtClean="0"/>
              <a:t>‹#›</a:t>
            </a:fld>
            <a:endParaRPr lang="pl-PL" dirty="0"/>
          </a:p>
        </p:txBody>
      </p:sp>
      <p:pic>
        <p:nvPicPr>
          <p:cNvPr id="8" name="pasted-image.tiff"/>
          <p:cNvPicPr>
            <a:picLocks noChangeAspect="1"/>
          </p:cNvPicPr>
          <p:nvPr userDrawn="1"/>
        </p:nvPicPr>
        <p:blipFill rotWithShape="1">
          <a:blip r:embed="rId2">
            <a:extLst/>
          </a:blip>
          <a:srcRect l="86224" r="-86224"/>
          <a:stretch/>
        </p:blipFill>
        <p:spPr>
          <a:xfrm>
            <a:off x="0" y="706404"/>
            <a:ext cx="7950535" cy="111131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906351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387453" y="625078"/>
            <a:ext cx="15609094" cy="3036094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pic>
        <p:nvPicPr>
          <p:cNvPr id="3" name="pasted-image.tiff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-6852219" y="706404"/>
            <a:ext cx="7950535" cy="111131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588672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1676400" y="12712700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88B1A8-0DB3-4D0D-B96B-1FD313A97848}" type="datetime1">
              <a:rPr lang="pl-PL" smtClean="0"/>
              <a:t>13.06.2019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8077200" y="12712700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17221200" y="12712700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16D16-9098-42D3-8B40-008C5A6AEF6C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60161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75" r:id="rId9"/>
    <p:sldLayoutId id="2147483703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800" indent="-6858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0" lang="pl-PL" sz="4700" b="0" i="0" u="none" strike="noStrike" kern="1200" cap="none" spc="0" normalizeH="0" baseline="0" dirty="0" smtClean="0">
          <a:ln>
            <a:noFill/>
          </a:ln>
          <a:solidFill>
            <a:srgbClr val="53585F"/>
          </a:solidFill>
          <a:effectLst/>
          <a:uFillTx/>
          <a:latin typeface="Roboto Medium"/>
          <a:ea typeface="+mn-ea"/>
          <a:cs typeface="+mn-cs"/>
          <a:sym typeface="Bebas Neue Bold"/>
        </a:defRPr>
      </a:lvl1pPr>
      <a:lvl2pPr marL="1028700" indent="-5715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Roboto Medium"/>
          <a:ea typeface="+mn-ea"/>
          <a:cs typeface="+mn-cs"/>
        </a:defRPr>
      </a:lvl2pPr>
      <a:lvl3pPr marL="1371600" indent="-4572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Roboto Medium"/>
          <a:ea typeface="+mn-ea"/>
          <a:cs typeface="+mn-cs"/>
        </a:defRPr>
      </a:lvl3pPr>
      <a:lvl4pPr marL="1714500" indent="-3429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Roboto Medium"/>
          <a:ea typeface="+mn-ea"/>
          <a:cs typeface="+mn-cs"/>
        </a:defRPr>
      </a:lvl4pPr>
      <a:lvl5pPr marL="2171700" indent="-3429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Roboto Medium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1676400" y="12712700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38EE82-DF16-49BA-A018-8202819CD121}" type="datetime1">
              <a:rPr lang="pl-PL" smtClean="0">
                <a:solidFill>
                  <a:prstClr val="black">
                    <a:tint val="75000"/>
                  </a:prstClr>
                </a:solidFill>
              </a:rPr>
              <a:t>13.06.2019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8077200" y="12712700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17221200" y="12712700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16D16-9098-42D3-8B40-008C5A6AEF6C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150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Roboto Medium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Roboto Medium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Roboto Medium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Roboto Medium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Roboto Medium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jpg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mc.bip.gov.pl/wezel-krajowy/wezel-krajowy-dokumentacja-dotyczaca-integracji-z-wezlem-krajowym.html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eur-lex.europa.eu/legal-content/PL/TXT/?uri=CELEX:32015R1502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 txBox="1">
            <a:spLocks/>
          </p:cNvSpPr>
          <p:nvPr/>
        </p:nvSpPr>
        <p:spPr>
          <a:xfrm>
            <a:off x="5257800" y="7257884"/>
            <a:ext cx="14173200" cy="5558408"/>
          </a:xfrm>
          <a:prstGeom prst="rect">
            <a:avLst/>
          </a:prstGeom>
          <a:ln>
            <a:noFill/>
          </a:ln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0" lang="pl-PL" sz="8000" b="0" i="0" u="none" strike="noStrike" kern="1200" cap="none" spc="0" normalizeH="0" baseline="0" smtClean="0">
                <a:ln>
                  <a:noFill/>
                </a:ln>
                <a:solidFill>
                  <a:srgbClr val="53585F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endParaRPr lang="pl-PL" sz="4800" dirty="0"/>
          </a:p>
          <a:p>
            <a:endParaRPr lang="pl-PL" sz="48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4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36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Anna Weber</a:t>
            </a:r>
            <a:endParaRPr lang="pl-PL" sz="3600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sz="32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Kierownik Projektu </a:t>
            </a:r>
            <a:r>
              <a:rPr lang="pl-PL" sz="32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WT+WK / MC</a:t>
            </a:r>
            <a:endParaRPr lang="pl-PL" sz="40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463396" y="2315593"/>
            <a:ext cx="18920604" cy="4775200"/>
          </a:xfrm>
        </p:spPr>
        <p:txBody>
          <a:bodyPr/>
          <a:lstStyle/>
          <a:p>
            <a:r>
              <a:rPr lang="pl-PL" sz="7200" dirty="0" smtClean="0">
                <a:latin typeface="+mn-lt"/>
                <a:cs typeface="Arial" panose="020B0604020202020204" pitchFamily="34" charset="0"/>
              </a:rPr>
              <a:t>Informacja </a:t>
            </a:r>
            <a:r>
              <a:rPr lang="pl-PL" sz="7200" dirty="0">
                <a:latin typeface="+mn-lt"/>
                <a:cs typeface="Arial" panose="020B0604020202020204" pitchFamily="34" charset="0"/>
              </a:rPr>
              <a:t>o rezultatach </a:t>
            </a:r>
            <a:r>
              <a:rPr lang="pl-PL" sz="7200" dirty="0" smtClean="0">
                <a:latin typeface="+mn-lt"/>
                <a:cs typeface="Arial" panose="020B0604020202020204" pitchFamily="34" charset="0"/>
              </a:rPr>
              <a:t>projektu np. Budowa Krajowego </a:t>
            </a:r>
            <a:r>
              <a:rPr lang="pl-PL" sz="7200" dirty="0">
                <a:latin typeface="+mn-lt"/>
                <a:cs typeface="Arial" panose="020B0604020202020204" pitchFamily="34" charset="0"/>
              </a:rPr>
              <a:t>Węzeł Identyfikacji Elektronicznej </a:t>
            </a:r>
          </a:p>
        </p:txBody>
      </p:sp>
      <p:sp>
        <p:nvSpPr>
          <p:cNvPr id="3" name="Tytuł 1"/>
          <p:cNvSpPr txBox="1">
            <a:spLocks/>
          </p:cNvSpPr>
          <p:nvPr/>
        </p:nvSpPr>
        <p:spPr>
          <a:xfrm>
            <a:off x="11828585" y="8692662"/>
            <a:ext cx="7602415" cy="4117769"/>
          </a:xfrm>
          <a:prstGeom prst="rect">
            <a:avLst/>
          </a:prstGeom>
          <a:ln>
            <a:noFill/>
          </a:ln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0" lang="pl-PL" sz="8000" b="0" i="0" u="none" strike="noStrike" kern="1200" cap="none" spc="0" normalizeH="0" baseline="0" smtClean="0">
                <a:ln>
                  <a:noFill/>
                </a:ln>
                <a:solidFill>
                  <a:srgbClr val="53585F"/>
                </a:solidFill>
                <a:effectLst/>
                <a:uFillTx/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algn="r" defTabSz="821531" hangingPunct="0">
              <a:lnSpc>
                <a:spcPct val="100000"/>
              </a:lnSpc>
              <a:spcBef>
                <a:spcPts val="0"/>
              </a:spcBef>
            </a:pPr>
            <a:endParaRPr lang="pl-PL" sz="48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pl-PL" sz="4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90814" y="7626333"/>
            <a:ext cx="6797629" cy="179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84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84960" y="512540"/>
            <a:ext cx="19293839" cy="2223964"/>
          </a:xfrm>
        </p:spPr>
        <p:txBody>
          <a:bodyPr>
            <a:noAutofit/>
          </a:bodyPr>
          <a:lstStyle/>
          <a:p>
            <a:r>
              <a:rPr lang="pl-PL" b="1" dirty="0" smtClean="0">
                <a:latin typeface="Calibri" panose="020F0502020204030204" pitchFamily="34" charset="0"/>
              </a:rPr>
              <a:t>Harmonogram przyłączania do WK</a:t>
            </a:r>
            <a:br>
              <a:rPr lang="pl-PL" b="1" dirty="0" smtClean="0">
                <a:latin typeface="Calibri" panose="020F0502020204030204" pitchFamily="34" charset="0"/>
              </a:rPr>
            </a:br>
            <a:r>
              <a:rPr lang="pl-PL" sz="3600" dirty="0">
                <a:latin typeface="Calibri" panose="020F0502020204030204" pitchFamily="34" charset="0"/>
              </a:rPr>
              <a:t>(art. 60 ustawy </a:t>
            </a:r>
            <a:r>
              <a:rPr lang="pl-PL" sz="3600" dirty="0" smtClean="0">
                <a:latin typeface="Calibri" panose="020F0502020204030204" pitchFamily="34" charset="0"/>
              </a:rPr>
              <a:t>z dnia 5 lipca 2018 o </a:t>
            </a:r>
            <a:r>
              <a:rPr lang="pl-PL" sz="3600" dirty="0">
                <a:latin typeface="Calibri" panose="020F0502020204030204" pitchFamily="34" charset="0"/>
              </a:rPr>
              <a:t>zmianie ustawy o usługach zaufania oraz identyfikacji elektronicznej oraz niektórych innych </a:t>
            </a:r>
            <a:r>
              <a:rPr lang="pl-PL" sz="3600" dirty="0" smtClean="0">
                <a:latin typeface="Calibri" panose="020F0502020204030204" pitchFamily="34" charset="0"/>
              </a:rPr>
              <a:t>ustaw) </a:t>
            </a:r>
            <a:endParaRPr lang="pl-PL" sz="3600" b="1" dirty="0">
              <a:latin typeface="Calibri" panose="020F0502020204030204" pitchFamily="34" charset="0"/>
            </a:endParaRPr>
          </a:p>
        </p:txBody>
      </p:sp>
      <p:cxnSp>
        <p:nvCxnSpPr>
          <p:cNvPr id="5" name="Łącznik prosty 4"/>
          <p:cNvCxnSpPr/>
          <p:nvPr/>
        </p:nvCxnSpPr>
        <p:spPr>
          <a:xfrm flipH="1" flipV="1">
            <a:off x="15941041" y="13413522"/>
            <a:ext cx="7185662" cy="33108"/>
          </a:xfrm>
          <a:prstGeom prst="line">
            <a:avLst/>
          </a:prstGeom>
          <a:ln w="4445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7082026"/>
              </p:ext>
            </p:extLst>
          </p:nvPr>
        </p:nvGraphicFramePr>
        <p:xfrm>
          <a:off x="910947" y="3125094"/>
          <a:ext cx="22215756" cy="782677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86398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35176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846853">
                <a:tc>
                  <a:txBody>
                    <a:bodyPr/>
                    <a:lstStyle/>
                    <a:p>
                      <a:pPr algn="ctr"/>
                      <a:r>
                        <a:rPr lang="pl-PL" sz="4400" dirty="0" smtClean="0">
                          <a:solidFill>
                            <a:schemeClr val="bg1"/>
                          </a:solidFill>
                        </a:rPr>
                        <a:t>System dostawcy Usług</a:t>
                      </a:r>
                      <a:endParaRPr lang="pl-PL" sz="440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4400" dirty="0" smtClean="0">
                          <a:solidFill>
                            <a:schemeClr val="bg1"/>
                          </a:solidFill>
                        </a:rPr>
                        <a:t>Termin uwierzytelnienia w WK</a:t>
                      </a:r>
                      <a:endParaRPr lang="pl-PL" sz="440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6153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4400" u="sng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Każdy</a:t>
                      </a:r>
                      <a:r>
                        <a:rPr lang="pl-PL" sz="4400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system teleinformatyczny, w którym na dzień 31 grudnia 2017 r. uwierzytelnienie użytkowników odbywało się z wykorzystaniem profilu zaufanego ePUAP</a:t>
                      </a:r>
                      <a:endParaRPr lang="pl-PL" sz="4400" b="0" kern="1200" baseline="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4400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Najpóźniej do 1 stycznia 2020 r.</a:t>
                      </a:r>
                      <a:endParaRPr lang="pl-PL" sz="4400" b="0" kern="1200" baseline="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5455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4400" u="sng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Każdy</a:t>
                      </a:r>
                      <a:r>
                        <a:rPr lang="pl-PL" sz="4400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system teleinformatyczny podmiotu publicznego, inny niż systemy wymienione powyżej, w którym udostępniane są usługi online, funkcjonujący w dniu wejścia w życie ustawy lub uruchomiony przed 1 stycznia 2021 r.</a:t>
                      </a:r>
                      <a:endParaRPr lang="pl-PL" sz="4400" b="0" kern="1200" baseline="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4400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Najpóźniej do 1 stycznia 2022 r.</a:t>
                      </a:r>
                      <a:endParaRPr lang="pl-PL" sz="4400" b="0" kern="1200" baseline="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5455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4400" u="sng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Każdy</a:t>
                      </a:r>
                      <a:r>
                        <a:rPr lang="pl-PL" sz="4400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nowy system teleinformatyczny podmiotu publicznego, </a:t>
                      </a:r>
                      <a:br>
                        <a:rPr lang="pl-PL" sz="4400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</a:br>
                      <a:r>
                        <a:rPr lang="pl-PL" sz="4400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w którym udostępniane są usługi online, uruchomiony po 31 grudnia 2020 r.</a:t>
                      </a:r>
                      <a:endParaRPr lang="pl-PL" sz="4400" b="0" kern="1200" baseline="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4400" kern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Z dniem uruchomienia systemu</a:t>
                      </a:r>
                      <a:endParaRPr lang="pl-PL" sz="4400" b="0" kern="1200" baseline="0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pic>
        <p:nvPicPr>
          <p:cNvPr id="6" name="Picture 2" descr="Godło Polski i napis Ministerstwo Cyfryzacji - przeniesienie do strony głównej serwis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38848" y="12360579"/>
            <a:ext cx="3535552" cy="906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553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84961" y="512540"/>
            <a:ext cx="16794138" cy="2223964"/>
          </a:xfrm>
        </p:spPr>
        <p:txBody>
          <a:bodyPr>
            <a:noAutofit/>
          </a:bodyPr>
          <a:lstStyle/>
          <a:p>
            <a:r>
              <a:rPr lang="pl-PL" sz="7200" b="1" dirty="0">
                <a:latin typeface="Calibri" panose="020F0502020204030204" pitchFamily="34" charset="0"/>
              </a:rPr>
              <a:t>Korzyści z budowy Węzła Krajowego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584961" y="2342540"/>
            <a:ext cx="20543520" cy="9359061"/>
          </a:xfrm>
        </p:spPr>
        <p:txBody>
          <a:bodyPr>
            <a:normAutofit/>
          </a:bodyPr>
          <a:lstStyle/>
          <a:p>
            <a:pPr lvl="1" algn="just">
              <a:lnSpc>
                <a:spcPct val="80000"/>
              </a:lnSpc>
              <a:buFont typeface="Wingdings" panose="05000000000000000000" pitchFamily="2" charset="2"/>
              <a:buChar char="§"/>
              <a:tabLst>
                <a:tab pos="914400" algn="l"/>
              </a:tabLst>
            </a:pPr>
            <a:r>
              <a:rPr lang="pl-PL" sz="5400" dirty="0">
                <a:latin typeface="+mn-lt"/>
              </a:rPr>
              <a:t>Dostarczenie </a:t>
            </a:r>
            <a:r>
              <a:rPr lang="pl-PL" sz="5400" b="1" dirty="0">
                <a:latin typeface="+mn-lt"/>
              </a:rPr>
              <a:t>centralnego rozwiązania umożliwiającego integrację Dostawców </a:t>
            </a:r>
            <a:r>
              <a:rPr lang="pl-PL" sz="5400" b="1" dirty="0" smtClean="0">
                <a:latin typeface="+mn-lt"/>
              </a:rPr>
              <a:t>Środków Identyfikacji z </a:t>
            </a:r>
            <a:r>
              <a:rPr lang="pl-PL" sz="5400" b="1" dirty="0">
                <a:latin typeface="+mn-lt"/>
              </a:rPr>
              <a:t>Dostawcami Usług</a:t>
            </a:r>
            <a:r>
              <a:rPr lang="pl-PL" sz="5400" dirty="0">
                <a:latin typeface="+mn-lt"/>
              </a:rPr>
              <a:t>, dzięki czemu realizacja usług elektronicznych nie będzie wymagała integracji poszczególnych elementów między sobą.</a:t>
            </a:r>
          </a:p>
          <a:p>
            <a:pPr lvl="1" algn="just">
              <a:lnSpc>
                <a:spcPct val="80000"/>
              </a:lnSpc>
              <a:tabLst>
                <a:tab pos="914400" algn="l"/>
              </a:tabLst>
            </a:pPr>
            <a:endParaRPr lang="pl-PL" sz="5400" dirty="0">
              <a:latin typeface="+mn-lt"/>
            </a:endParaRPr>
          </a:p>
          <a:p>
            <a:pPr lvl="1" algn="just">
              <a:lnSpc>
                <a:spcPct val="80000"/>
              </a:lnSpc>
              <a:buFont typeface="Wingdings" panose="05000000000000000000" pitchFamily="2" charset="2"/>
              <a:buChar char="§"/>
              <a:tabLst>
                <a:tab pos="914400" algn="l"/>
              </a:tabLst>
            </a:pPr>
            <a:r>
              <a:rPr lang="pl-PL" sz="5400" b="1" dirty="0">
                <a:latin typeface="+mn-lt"/>
              </a:rPr>
              <a:t>Zwiększenie bezpieczeństwa usług cyfrowych </a:t>
            </a:r>
            <a:r>
              <a:rPr lang="pl-PL" sz="5400" dirty="0">
                <a:latin typeface="+mn-lt"/>
              </a:rPr>
              <a:t>poprzez ujednolicenie standardu integracji Dostawców Środków Identyfikacji i Dostawców Usług a tym samym minimalizacja ryzyka związanego z nieuprawnionym dostępem do danych identyfikacyjnych</a:t>
            </a:r>
          </a:p>
          <a:p>
            <a:pPr lvl="1" algn="just">
              <a:lnSpc>
                <a:spcPct val="80000"/>
              </a:lnSpc>
              <a:tabLst>
                <a:tab pos="914400" algn="l"/>
              </a:tabLst>
            </a:pPr>
            <a:endParaRPr lang="pl-PL" sz="5400" dirty="0">
              <a:latin typeface="+mn-lt"/>
            </a:endParaRPr>
          </a:p>
          <a:p>
            <a:pPr lvl="1" algn="just">
              <a:lnSpc>
                <a:spcPct val="80000"/>
              </a:lnSpc>
              <a:buFont typeface="Wingdings" panose="05000000000000000000" pitchFamily="2" charset="2"/>
              <a:buChar char="§"/>
              <a:tabLst>
                <a:tab pos="914400" algn="l"/>
              </a:tabLst>
            </a:pPr>
            <a:r>
              <a:rPr lang="pl-PL" sz="5400" b="1" dirty="0">
                <a:latin typeface="+mn-lt"/>
              </a:rPr>
              <a:t>Upowszechnienie usług cyfrowych </a:t>
            </a:r>
            <a:r>
              <a:rPr lang="pl-PL" sz="5400" dirty="0">
                <a:latin typeface="+mn-lt"/>
              </a:rPr>
              <a:t>w Polsce dzięki możliwości wyboru kilku Dostawców Środków Identyfikacji w celu identyfikacji użytkownika na potrzeby realizacji usług.</a:t>
            </a:r>
          </a:p>
          <a:p>
            <a:pPr marL="914400" indent="-914400" algn="just">
              <a:lnSpc>
                <a:spcPts val="5320"/>
              </a:lnSpc>
              <a:buFont typeface="+mj-lt"/>
              <a:buAutoNum type="arabicPeriod"/>
              <a:tabLst>
                <a:tab pos="914400" algn="l"/>
              </a:tabLst>
            </a:pPr>
            <a:endParaRPr lang="pl-PL" sz="6000" dirty="0">
              <a:solidFill>
                <a:srgbClr val="3F586B"/>
              </a:solidFill>
              <a:latin typeface="+mn-lt"/>
              <a:ea typeface="Calibri" charset="0"/>
              <a:cs typeface="Calibri" charset="0"/>
            </a:endParaRPr>
          </a:p>
          <a:p>
            <a:pPr marL="914400" indent="-914400" algn="just">
              <a:lnSpc>
                <a:spcPts val="5320"/>
              </a:lnSpc>
              <a:buFont typeface="+mj-lt"/>
              <a:buAutoNum type="arabicPeriod"/>
              <a:tabLst>
                <a:tab pos="914400" algn="l"/>
              </a:tabLst>
            </a:pPr>
            <a:endParaRPr lang="pl-PL" sz="6000" dirty="0">
              <a:solidFill>
                <a:srgbClr val="3F586B"/>
              </a:solidFill>
              <a:latin typeface="+mn-lt"/>
              <a:ea typeface="Calibri" charset="0"/>
              <a:cs typeface="Calibri" charset="0"/>
            </a:endParaRPr>
          </a:p>
          <a:p>
            <a:pPr algn="just"/>
            <a:endParaRPr lang="pl-PL" dirty="0">
              <a:latin typeface="+mn-lt"/>
            </a:endParaRPr>
          </a:p>
          <a:p>
            <a:pPr marL="0" indent="0" algn="just">
              <a:buNone/>
            </a:pPr>
            <a:endParaRPr lang="pl-PL" dirty="0">
              <a:latin typeface="+mn-lt"/>
            </a:endParaRPr>
          </a:p>
        </p:txBody>
      </p:sp>
      <p:cxnSp>
        <p:nvCxnSpPr>
          <p:cNvPr id="5" name="Łącznik prosty 4"/>
          <p:cNvCxnSpPr/>
          <p:nvPr/>
        </p:nvCxnSpPr>
        <p:spPr>
          <a:xfrm flipH="1" flipV="1">
            <a:off x="15941041" y="13413522"/>
            <a:ext cx="7185662" cy="33108"/>
          </a:xfrm>
          <a:prstGeom prst="line">
            <a:avLst/>
          </a:prstGeom>
          <a:ln w="4445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Godło Polski i napis Ministerstwo Cyfryzacji - przeniesienie do strony głównej serwis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38848" y="12360579"/>
            <a:ext cx="3535552" cy="906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5670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84960" y="512540"/>
            <a:ext cx="19293839" cy="2223964"/>
          </a:xfrm>
        </p:spPr>
        <p:txBody>
          <a:bodyPr>
            <a:noAutofit/>
          </a:bodyPr>
          <a:lstStyle/>
          <a:p>
            <a:r>
              <a:rPr lang="pl-PL" b="1" dirty="0" smtClean="0">
                <a:latin typeface="Calibri" panose="020F0502020204030204" pitchFamily="34" charset="0"/>
              </a:rPr>
              <a:t>Architektura – aktualna i planowana</a:t>
            </a:r>
            <a:br>
              <a:rPr lang="pl-PL" b="1" dirty="0" smtClean="0">
                <a:latin typeface="Calibri" panose="020F0502020204030204" pitchFamily="34" charset="0"/>
              </a:rPr>
            </a:br>
            <a:endParaRPr lang="pl-PL" sz="3600" b="1" dirty="0">
              <a:latin typeface="Calibri" panose="020F0502020204030204" pitchFamily="34" charset="0"/>
            </a:endParaRPr>
          </a:p>
        </p:txBody>
      </p:sp>
      <p:cxnSp>
        <p:nvCxnSpPr>
          <p:cNvPr id="5" name="Łącznik prosty 4"/>
          <p:cNvCxnSpPr/>
          <p:nvPr/>
        </p:nvCxnSpPr>
        <p:spPr>
          <a:xfrm flipH="1" flipV="1">
            <a:off x="15941041" y="13413522"/>
            <a:ext cx="7185662" cy="33108"/>
          </a:xfrm>
          <a:prstGeom prst="line">
            <a:avLst/>
          </a:prstGeom>
          <a:ln w="4445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 descr="Godło Polski i napis Ministerstwo Cyfryzacji - przeniesienie do strony głównej serwis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38848" y="12360579"/>
            <a:ext cx="3535552" cy="906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Obi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9572323"/>
              </p:ext>
            </p:extLst>
          </p:nvPr>
        </p:nvGraphicFramePr>
        <p:xfrm>
          <a:off x="20406361" y="10220593"/>
          <a:ext cx="2519730" cy="17516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Obiekt powłoki pakowarki" showAsIcon="1" r:id="rId4" imgW="914400" imgH="792360" progId="Package">
                  <p:embed/>
                </p:oleObj>
              </mc:Choice>
              <mc:Fallback>
                <p:oleObj name="Obiekt powłoki pakowarki" showAsIcon="1" r:id="rId4" imgW="914400" imgH="7923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406361" y="10220593"/>
                        <a:ext cx="2519730" cy="17516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Obraz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2487" y="2152363"/>
            <a:ext cx="11799026" cy="1039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384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76894" y="730251"/>
            <a:ext cx="21031200" cy="1515992"/>
          </a:xfrm>
        </p:spPr>
        <p:txBody>
          <a:bodyPr>
            <a:noAutofit/>
          </a:bodyPr>
          <a:lstStyle/>
          <a:p>
            <a:r>
              <a:rPr lang="pl-PL" sz="7200" b="1" dirty="0" smtClean="0">
                <a:latin typeface="Calibri" panose="020F0502020204030204" pitchFamily="34" charset="0"/>
              </a:rPr>
              <a:t>Przyłączenie systemu usługowego do węzła w praktyce</a:t>
            </a:r>
            <a:endParaRPr lang="pl-PL" sz="7200" dirty="0">
              <a:latin typeface="Calibri" panose="020F0502020204030204" pitchFamily="34" charset="0"/>
            </a:endParaRPr>
          </a:p>
        </p:txBody>
      </p:sp>
      <p:cxnSp>
        <p:nvCxnSpPr>
          <p:cNvPr id="7" name="Łącznik prosty 6"/>
          <p:cNvCxnSpPr/>
          <p:nvPr/>
        </p:nvCxnSpPr>
        <p:spPr>
          <a:xfrm flipH="1" flipV="1">
            <a:off x="15941041" y="13413522"/>
            <a:ext cx="7185662" cy="33108"/>
          </a:xfrm>
          <a:prstGeom prst="line">
            <a:avLst/>
          </a:prstGeom>
          <a:ln w="4445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Godło Polski i napis Ministerstwo Cyfryzacji - przeniesienie do strony głównej serwis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38848" y="12360579"/>
            <a:ext cx="3535552" cy="906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932363766"/>
              </p:ext>
            </p:extLst>
          </p:nvPr>
        </p:nvGraphicFramePr>
        <p:xfrm>
          <a:off x="1476894" y="2504661"/>
          <a:ext cx="20892051" cy="106049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22519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b="1" dirty="0" smtClean="0">
                <a:latin typeface="Calibri" panose="020F0502020204030204" pitchFamily="34" charset="0"/>
              </a:rPr>
              <a:t>Dokumentacja</a:t>
            </a:r>
            <a:endParaRPr lang="pl-PL" b="1" dirty="0">
              <a:latin typeface="Calibri" panose="020F0502020204030204" pitchFamily="34" charset="0"/>
            </a:endParaRPr>
          </a:p>
        </p:txBody>
      </p:sp>
      <p:cxnSp>
        <p:nvCxnSpPr>
          <p:cNvPr id="7" name="Łącznik prosty 6"/>
          <p:cNvCxnSpPr/>
          <p:nvPr/>
        </p:nvCxnSpPr>
        <p:spPr>
          <a:xfrm flipH="1" flipV="1">
            <a:off x="15941041" y="13413522"/>
            <a:ext cx="7185662" cy="33108"/>
          </a:xfrm>
          <a:prstGeom prst="line">
            <a:avLst/>
          </a:prstGeom>
          <a:ln w="4445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Godło Polski i napis Ministerstwo Cyfryzacji - przeniesienie do strony głównej serwis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38848" y="12360579"/>
            <a:ext cx="3535552" cy="906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rostokąt 8"/>
          <p:cNvSpPr/>
          <p:nvPr/>
        </p:nvSpPr>
        <p:spPr>
          <a:xfrm>
            <a:off x="1440000" y="2315383"/>
            <a:ext cx="21600000" cy="100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pPr algn="just"/>
            <a:r>
              <a:rPr lang="pl-PL" sz="4800" kern="1200" dirty="0">
                <a:solidFill>
                  <a:srgbClr val="3F586B"/>
                </a:solidFill>
                <a:ea typeface="Calibri" charset="0"/>
                <a:cs typeface="Calibri" charset="0"/>
              </a:rPr>
              <a:t>Dokumentacja </a:t>
            </a:r>
            <a:r>
              <a:rPr lang="pl-PL" sz="4800" kern="1200" dirty="0" smtClean="0">
                <a:solidFill>
                  <a:srgbClr val="3F586B"/>
                </a:solidFill>
                <a:ea typeface="Calibri" charset="0"/>
                <a:cs typeface="Calibri" charset="0"/>
              </a:rPr>
              <a:t>dostępna jest na stronie BIP MC</a:t>
            </a:r>
          </a:p>
          <a:p>
            <a:pPr algn="just"/>
            <a:r>
              <a:rPr lang="pl-PL" sz="4800" kern="1200" dirty="0">
                <a:solidFill>
                  <a:srgbClr val="3F586B"/>
                </a:solidFill>
                <a:ea typeface="Calibri" charset="0"/>
                <a:cs typeface="Calibri" charset="0"/>
                <a:hlinkClick r:id="rId3"/>
              </a:rPr>
              <a:t>https://</a:t>
            </a:r>
            <a:r>
              <a:rPr lang="pl-PL" sz="4800" kern="1200" dirty="0" smtClean="0">
                <a:solidFill>
                  <a:srgbClr val="3F586B"/>
                </a:solidFill>
                <a:ea typeface="Calibri" charset="0"/>
                <a:cs typeface="Calibri" charset="0"/>
                <a:hlinkClick r:id="rId3"/>
              </a:rPr>
              <a:t>mc.bip.gov.pl/wezel-krajowy/wezel-krajowy-dokumentacja-dotyczaca-integracji-z-wezlem-krajowym.html</a:t>
            </a:r>
            <a:endParaRPr lang="pl-PL" sz="4800" kern="1200" dirty="0" smtClean="0">
              <a:solidFill>
                <a:srgbClr val="3F586B"/>
              </a:solidFill>
              <a:ea typeface="Calibri" charset="0"/>
              <a:cs typeface="Calibri" charset="0"/>
            </a:endParaRPr>
          </a:p>
          <a:p>
            <a:pPr algn="just"/>
            <a:r>
              <a:rPr lang="pl-PL" sz="6600" dirty="0" smtClean="0">
                <a:solidFill>
                  <a:schemeClr val="tx1"/>
                </a:solidFill>
              </a:rPr>
              <a:t> </a:t>
            </a:r>
            <a:endParaRPr lang="pl-PL" sz="6600" dirty="0">
              <a:solidFill>
                <a:schemeClr val="tx1"/>
              </a:solidFill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989" y="4949687"/>
            <a:ext cx="8348870" cy="7410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93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ymbol zastępczy tekstu 1"/>
          <p:cNvSpPr>
            <a:spLocks noGrp="1"/>
          </p:cNvSpPr>
          <p:nvPr>
            <p:ph type="body" sz="quarter" idx="12"/>
          </p:nvPr>
        </p:nvSpPr>
        <p:spPr>
          <a:xfrm>
            <a:off x="1106943" y="839656"/>
            <a:ext cx="22298938" cy="1170432"/>
          </a:xfrm>
        </p:spPr>
        <p:txBody>
          <a:bodyPr>
            <a:normAutofit/>
          </a:bodyPr>
          <a:lstStyle/>
          <a:p>
            <a:r>
              <a:rPr lang="pl-PL" dirty="0" smtClean="0">
                <a:solidFill>
                  <a:schemeClr val="tx1"/>
                </a:solidFill>
              </a:rPr>
              <a:t>Proces </a:t>
            </a:r>
            <a:r>
              <a:rPr lang="pl-PL" dirty="0">
                <a:solidFill>
                  <a:schemeClr val="tx1"/>
                </a:solidFill>
              </a:rPr>
              <a:t>bez węzła (usługodawca określa środki eID)</a:t>
            </a:r>
          </a:p>
        </p:txBody>
      </p:sp>
      <p:pic>
        <p:nvPicPr>
          <p:cNvPr id="650" name="Obraz 649"/>
          <p:cNvPicPr>
            <a:picLocks noChangeAspect="1"/>
          </p:cNvPicPr>
          <p:nvPr/>
        </p:nvPicPr>
        <p:blipFill>
          <a:blip r:embed="rId3">
            <a:clrChange>
              <a:clrFrom>
                <a:srgbClr val="0F00FB"/>
              </a:clrFrom>
              <a:clrTo>
                <a:srgbClr val="0F00F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06943" y="3669562"/>
            <a:ext cx="2241666" cy="4308040"/>
          </a:xfrm>
          <a:prstGeom prst="rect">
            <a:avLst/>
          </a:prstGeom>
          <a:effectLst>
            <a:outerShdw blurRad="279400" dist="50800" dir="5400000" algn="ctr" rotWithShape="0">
              <a:srgbClr val="0F00FB"/>
            </a:outerShdw>
          </a:effectLst>
        </p:spPr>
      </p:pic>
      <p:pic>
        <p:nvPicPr>
          <p:cNvPr id="657" name="Obraz 65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76872" y="5309743"/>
            <a:ext cx="6412236" cy="3679750"/>
          </a:xfrm>
          <a:prstGeom prst="rect">
            <a:avLst/>
          </a:prstGeom>
        </p:spPr>
      </p:pic>
      <p:sp>
        <p:nvSpPr>
          <p:cNvPr id="658" name="pole tekstowe 657"/>
          <p:cNvSpPr txBox="1"/>
          <p:nvPr/>
        </p:nvSpPr>
        <p:spPr>
          <a:xfrm>
            <a:off x="1024653" y="7977603"/>
            <a:ext cx="32565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800" hangingPunct="1"/>
            <a:r>
              <a:rPr lang="pl-PL" sz="4000" b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Kowalski</a:t>
            </a:r>
            <a:endParaRPr lang="en-GB" sz="3600" b="1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9" name="pole tekstowe 658"/>
          <p:cNvSpPr txBox="1"/>
          <p:nvPr/>
        </p:nvSpPr>
        <p:spPr>
          <a:xfrm>
            <a:off x="18556831" y="8989493"/>
            <a:ext cx="46447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800" hangingPunct="1"/>
            <a:r>
              <a:rPr lang="pl-PL" sz="4000" b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Podmiot Publiczny</a:t>
            </a:r>
            <a:endParaRPr lang="en-GB" sz="3600" b="1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61" name="Obraz 66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60924" y="6381845"/>
            <a:ext cx="2415000" cy="767774"/>
          </a:xfrm>
          <a:prstGeom prst="rect">
            <a:avLst/>
          </a:prstGeom>
        </p:spPr>
      </p:pic>
      <p:pic>
        <p:nvPicPr>
          <p:cNvPr id="662" name="Obraz 66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55531" y="4999174"/>
            <a:ext cx="2215110" cy="1092588"/>
          </a:xfrm>
          <a:prstGeom prst="rect">
            <a:avLst/>
          </a:prstGeom>
        </p:spPr>
      </p:pic>
      <p:pic>
        <p:nvPicPr>
          <p:cNvPr id="663" name="Obraz 66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29611" y="7347841"/>
            <a:ext cx="3046894" cy="978862"/>
          </a:xfrm>
          <a:prstGeom prst="rect">
            <a:avLst/>
          </a:prstGeom>
        </p:spPr>
      </p:pic>
      <p:pic>
        <p:nvPicPr>
          <p:cNvPr id="664" name="Obraz 66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357059" y="3398084"/>
            <a:ext cx="2791994" cy="973052"/>
          </a:xfrm>
          <a:prstGeom prst="rect">
            <a:avLst/>
          </a:prstGeom>
        </p:spPr>
      </p:pic>
      <p:pic>
        <p:nvPicPr>
          <p:cNvPr id="665" name="Obraz 66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425092" y="9207680"/>
            <a:ext cx="3140832" cy="862540"/>
          </a:xfrm>
          <a:prstGeom prst="rect">
            <a:avLst/>
          </a:prstGeom>
        </p:spPr>
      </p:pic>
      <p:pic>
        <p:nvPicPr>
          <p:cNvPr id="666" name="Obraz 66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203502" y="8473368"/>
            <a:ext cx="3695700" cy="571500"/>
          </a:xfrm>
          <a:prstGeom prst="rect">
            <a:avLst/>
          </a:prstGeom>
        </p:spPr>
      </p:pic>
      <p:sp>
        <p:nvSpPr>
          <p:cNvPr id="669" name="Strzałka w prawo 668"/>
          <p:cNvSpPr/>
          <p:nvPr/>
        </p:nvSpPr>
        <p:spPr>
          <a:xfrm>
            <a:off x="15103781" y="5658922"/>
            <a:ext cx="1639510" cy="4356696"/>
          </a:xfrm>
          <a:prstGeom prst="rightArrow">
            <a:avLst/>
          </a:prstGeom>
          <a:solidFill>
            <a:srgbClr val="DB86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828800" hangingPunct="1"/>
            <a:endParaRPr lang="en-GB" sz="3600" kern="1200">
              <a:solidFill>
                <a:prstClr val="white"/>
              </a:solidFill>
            </a:endParaRPr>
          </a:p>
        </p:txBody>
      </p:sp>
      <p:pic>
        <p:nvPicPr>
          <p:cNvPr id="676" name="Obraz 67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260833" y="10335725"/>
            <a:ext cx="2599778" cy="869814"/>
          </a:xfrm>
          <a:prstGeom prst="rect">
            <a:avLst/>
          </a:prstGeom>
        </p:spPr>
      </p:pic>
      <p:cxnSp>
        <p:nvCxnSpPr>
          <p:cNvPr id="678" name="Łącznik prosty ze strzałką 677"/>
          <p:cNvCxnSpPr/>
          <p:nvPr/>
        </p:nvCxnSpPr>
        <p:spPr>
          <a:xfrm>
            <a:off x="3882190" y="5011011"/>
            <a:ext cx="6859968" cy="375358"/>
          </a:xfrm>
          <a:prstGeom prst="straightConnector1">
            <a:avLst/>
          </a:prstGeom>
          <a:ln w="44450">
            <a:solidFill>
              <a:srgbClr val="DB86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9" name="Łącznik prosty ze strzałką 678"/>
          <p:cNvCxnSpPr/>
          <p:nvPr/>
        </p:nvCxnSpPr>
        <p:spPr>
          <a:xfrm>
            <a:off x="3924204" y="5428271"/>
            <a:ext cx="7016512" cy="1066034"/>
          </a:xfrm>
          <a:prstGeom prst="straightConnector1">
            <a:avLst/>
          </a:prstGeom>
          <a:ln w="44450">
            <a:solidFill>
              <a:srgbClr val="DB86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1" name="Łącznik prosty ze strzałką 680"/>
          <p:cNvCxnSpPr/>
          <p:nvPr/>
        </p:nvCxnSpPr>
        <p:spPr>
          <a:xfrm>
            <a:off x="3882190" y="5825724"/>
            <a:ext cx="7293548" cy="1736948"/>
          </a:xfrm>
          <a:prstGeom prst="straightConnector1">
            <a:avLst/>
          </a:prstGeom>
          <a:ln w="44450">
            <a:solidFill>
              <a:srgbClr val="DB86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3" name="Łącznik prosty ze strzałką 682"/>
          <p:cNvCxnSpPr/>
          <p:nvPr/>
        </p:nvCxnSpPr>
        <p:spPr>
          <a:xfrm>
            <a:off x="3593432" y="6086785"/>
            <a:ext cx="7074568" cy="2429978"/>
          </a:xfrm>
          <a:prstGeom prst="straightConnector1">
            <a:avLst/>
          </a:prstGeom>
          <a:ln w="44450">
            <a:solidFill>
              <a:srgbClr val="DB86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5" name="Łącznik prosty ze strzałką 684"/>
          <p:cNvCxnSpPr/>
          <p:nvPr/>
        </p:nvCxnSpPr>
        <p:spPr>
          <a:xfrm>
            <a:off x="3593433" y="6563829"/>
            <a:ext cx="7148726" cy="2958178"/>
          </a:xfrm>
          <a:prstGeom prst="straightConnector1">
            <a:avLst/>
          </a:prstGeom>
          <a:ln w="44450">
            <a:solidFill>
              <a:srgbClr val="DB86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7" name="Łącznik prosty ze strzałką 686"/>
          <p:cNvCxnSpPr/>
          <p:nvPr/>
        </p:nvCxnSpPr>
        <p:spPr>
          <a:xfrm>
            <a:off x="3593433" y="7149619"/>
            <a:ext cx="7050542" cy="3378642"/>
          </a:xfrm>
          <a:prstGeom prst="straightConnector1">
            <a:avLst/>
          </a:prstGeom>
          <a:ln w="44450">
            <a:solidFill>
              <a:srgbClr val="DB86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2" name="Objaśnienie prostokątne zaokrąglone 691"/>
          <p:cNvSpPr/>
          <p:nvPr/>
        </p:nvSpPr>
        <p:spPr>
          <a:xfrm>
            <a:off x="491040" y="11018078"/>
            <a:ext cx="9110160" cy="1598744"/>
          </a:xfrm>
          <a:prstGeom prst="wedgeRoundRectCallout">
            <a:avLst>
              <a:gd name="adj1" fmla="val 35756"/>
              <a:gd name="adj2" fmla="val -145204"/>
              <a:gd name="adj3" fmla="val 16667"/>
            </a:avLst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defTabSz="1828800" hangingPunct="1"/>
            <a:r>
              <a:rPr lang="pl-PL" sz="3600" kern="1200" dirty="0">
                <a:solidFill>
                  <a:prstClr val="black"/>
                </a:solidFill>
              </a:rPr>
              <a:t>Albo odrębne </a:t>
            </a:r>
            <a:r>
              <a:rPr lang="pl-PL" sz="3600" b="1" kern="1200" dirty="0">
                <a:solidFill>
                  <a:srgbClr val="C00000"/>
                </a:solidFill>
              </a:rPr>
              <a:t>sposoby identyfikacji </a:t>
            </a:r>
            <a:r>
              <a:rPr lang="pl-PL" sz="3600" kern="1200" dirty="0">
                <a:solidFill>
                  <a:prstClr val="black"/>
                </a:solidFill>
              </a:rPr>
              <a:t>ustalane </a:t>
            </a:r>
          </a:p>
          <a:p>
            <a:pPr defTabSz="1828800" hangingPunct="1"/>
            <a:r>
              <a:rPr lang="pl-PL" sz="3600" kern="1200" dirty="0">
                <a:solidFill>
                  <a:prstClr val="black"/>
                </a:solidFill>
              </a:rPr>
              <a:t>i utrzymywane przez </a:t>
            </a:r>
            <a:r>
              <a:rPr lang="pl-PL" sz="3600" b="1" kern="1200" dirty="0">
                <a:solidFill>
                  <a:srgbClr val="C00000"/>
                </a:solidFill>
              </a:rPr>
              <a:t>usługodawców</a:t>
            </a:r>
            <a:r>
              <a:rPr lang="pl-PL" sz="3600" kern="1200" dirty="0">
                <a:solidFill>
                  <a:srgbClr val="C00000"/>
                </a:solidFill>
              </a:rPr>
              <a:t> </a:t>
            </a:r>
            <a:endParaRPr lang="en-GB" sz="3600" kern="1200" dirty="0">
              <a:solidFill>
                <a:srgbClr val="C00000"/>
              </a:solidFill>
            </a:endParaRPr>
          </a:p>
        </p:txBody>
      </p:sp>
      <p:pic>
        <p:nvPicPr>
          <p:cNvPr id="693" name="Obraz 69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9926" y="5487834"/>
            <a:ext cx="4119224" cy="1907264"/>
          </a:xfrm>
          <a:prstGeom prst="rect">
            <a:avLst/>
          </a:prstGeom>
        </p:spPr>
      </p:pic>
      <p:sp>
        <p:nvSpPr>
          <p:cNvPr id="694" name="Strzałka w prawo 693"/>
          <p:cNvSpPr/>
          <p:nvPr/>
        </p:nvSpPr>
        <p:spPr>
          <a:xfrm>
            <a:off x="9015606" y="4371136"/>
            <a:ext cx="1349040" cy="4314652"/>
          </a:xfrm>
          <a:prstGeom prst="rightArrow">
            <a:avLst/>
          </a:prstGeom>
          <a:solidFill>
            <a:srgbClr val="DB86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828800" hangingPunct="1"/>
            <a:endParaRPr lang="en-GB" sz="3600" kern="1200">
              <a:solidFill>
                <a:prstClr val="white"/>
              </a:solidFill>
            </a:endParaRPr>
          </a:p>
        </p:txBody>
      </p:sp>
      <p:sp>
        <p:nvSpPr>
          <p:cNvPr id="695" name="Strzałka w prawo 694"/>
          <p:cNvSpPr/>
          <p:nvPr/>
        </p:nvSpPr>
        <p:spPr>
          <a:xfrm>
            <a:off x="4054150" y="4258855"/>
            <a:ext cx="1349040" cy="4214514"/>
          </a:xfrm>
          <a:prstGeom prst="rightArrow">
            <a:avLst/>
          </a:prstGeom>
          <a:solidFill>
            <a:srgbClr val="DB86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828800" hangingPunct="1"/>
            <a:endParaRPr lang="en-GB" sz="3600" kern="1200">
              <a:solidFill>
                <a:prstClr val="white"/>
              </a:solidFill>
            </a:endParaRPr>
          </a:p>
        </p:txBody>
      </p:sp>
      <p:sp>
        <p:nvSpPr>
          <p:cNvPr id="696" name="Objaśnienie prostokątne zaokrąglone 695"/>
          <p:cNvSpPr/>
          <p:nvPr/>
        </p:nvSpPr>
        <p:spPr>
          <a:xfrm>
            <a:off x="4902018" y="3035616"/>
            <a:ext cx="5253892" cy="938028"/>
          </a:xfrm>
          <a:prstGeom prst="wedgeRoundRectCallout">
            <a:avLst>
              <a:gd name="adj1" fmla="val -15485"/>
              <a:gd name="adj2" fmla="val 239317"/>
              <a:gd name="adj3" fmla="val 16667"/>
            </a:avLst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defTabSz="1828800" hangingPunct="1"/>
            <a:r>
              <a:rPr lang="pl-PL" sz="3600" kern="1200" dirty="0">
                <a:solidFill>
                  <a:prstClr val="black"/>
                </a:solidFill>
              </a:rPr>
              <a:t>Albo</a:t>
            </a:r>
            <a:r>
              <a:rPr lang="pl-PL" sz="3600" kern="1200" dirty="0">
                <a:solidFill>
                  <a:srgbClr val="FF0000"/>
                </a:solidFill>
              </a:rPr>
              <a:t> </a:t>
            </a:r>
            <a:r>
              <a:rPr lang="pl-PL" sz="3600" b="1" kern="1200" dirty="0">
                <a:solidFill>
                  <a:srgbClr val="C00000"/>
                </a:solidFill>
              </a:rPr>
              <a:t>profil zaufany</a:t>
            </a:r>
            <a:r>
              <a:rPr lang="pl-PL" sz="3600" kern="1200" dirty="0">
                <a:solidFill>
                  <a:srgbClr val="C00000"/>
                </a:solidFill>
              </a:rPr>
              <a:t> </a:t>
            </a:r>
            <a:endParaRPr lang="en-GB" sz="3600" kern="1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9456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ymbol zastępczy tekstu 1"/>
          <p:cNvSpPr>
            <a:spLocks noGrp="1"/>
          </p:cNvSpPr>
          <p:nvPr>
            <p:ph type="body" sz="quarter" idx="12"/>
          </p:nvPr>
        </p:nvSpPr>
        <p:spPr>
          <a:xfrm>
            <a:off x="1106943" y="839656"/>
            <a:ext cx="22298938" cy="1946172"/>
          </a:xfrm>
        </p:spPr>
        <p:txBody>
          <a:bodyPr>
            <a:noAutofit/>
          </a:bodyPr>
          <a:lstStyle/>
          <a:p>
            <a:r>
              <a:rPr lang="pl-PL" dirty="0" smtClean="0">
                <a:solidFill>
                  <a:schemeClr val="tx1"/>
                </a:solidFill>
              </a:rPr>
              <a:t>Proces </a:t>
            </a:r>
            <a:r>
              <a:rPr lang="pl-PL" dirty="0">
                <a:solidFill>
                  <a:schemeClr val="tx1"/>
                </a:solidFill>
              </a:rPr>
              <a:t>z węzłem (usługodawca decyduje o </a:t>
            </a:r>
            <a:r>
              <a:rPr lang="pl-PL" dirty="0">
                <a:solidFill>
                  <a:srgbClr val="C00000"/>
                </a:solidFill>
              </a:rPr>
              <a:t>poziomie bezpieczeństwa</a:t>
            </a:r>
            <a:r>
              <a:rPr lang="pl-PL" dirty="0">
                <a:solidFill>
                  <a:schemeClr val="tx1"/>
                </a:solidFill>
              </a:rPr>
              <a:t>, usługobiorca wybiera odpowiedni środek eID )</a:t>
            </a:r>
          </a:p>
        </p:txBody>
      </p:sp>
      <p:pic>
        <p:nvPicPr>
          <p:cNvPr id="650" name="Obraz 649"/>
          <p:cNvPicPr>
            <a:picLocks noChangeAspect="1"/>
          </p:cNvPicPr>
          <p:nvPr/>
        </p:nvPicPr>
        <p:blipFill>
          <a:blip r:embed="rId3">
            <a:clrChange>
              <a:clrFrom>
                <a:srgbClr val="0F00FB"/>
              </a:clrFrom>
              <a:clrTo>
                <a:srgbClr val="0F00F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06943" y="3669562"/>
            <a:ext cx="2241666" cy="4308040"/>
          </a:xfrm>
          <a:prstGeom prst="rect">
            <a:avLst/>
          </a:prstGeom>
          <a:effectLst>
            <a:outerShdw blurRad="279400" dist="50800" dir="5400000" algn="ctr" rotWithShape="0">
              <a:srgbClr val="0F00FB"/>
            </a:outerShdw>
          </a:effectLst>
        </p:spPr>
      </p:pic>
      <p:pic>
        <p:nvPicPr>
          <p:cNvPr id="657" name="Obraz 65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76872" y="5309743"/>
            <a:ext cx="6412236" cy="3679750"/>
          </a:xfrm>
          <a:prstGeom prst="rect">
            <a:avLst/>
          </a:prstGeom>
        </p:spPr>
      </p:pic>
      <p:sp>
        <p:nvSpPr>
          <p:cNvPr id="658" name="pole tekstowe 657"/>
          <p:cNvSpPr txBox="1"/>
          <p:nvPr/>
        </p:nvSpPr>
        <p:spPr>
          <a:xfrm>
            <a:off x="1024653" y="7977603"/>
            <a:ext cx="32565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800" hangingPunct="1"/>
            <a:r>
              <a:rPr lang="pl-PL" sz="4000" b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Kowalski</a:t>
            </a:r>
            <a:endParaRPr lang="en-GB" sz="3600" b="1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9" name="pole tekstowe 658"/>
          <p:cNvSpPr txBox="1"/>
          <p:nvPr/>
        </p:nvSpPr>
        <p:spPr>
          <a:xfrm>
            <a:off x="18556831" y="8989493"/>
            <a:ext cx="46447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828800" hangingPunct="1"/>
            <a:r>
              <a:rPr lang="pl-PL" sz="4000" b="1" kern="1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Podmiot Publiczny</a:t>
            </a:r>
            <a:endParaRPr lang="en-GB" sz="3600" b="1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61" name="Obraz 66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60924" y="6381845"/>
            <a:ext cx="2415000" cy="767774"/>
          </a:xfrm>
          <a:prstGeom prst="rect">
            <a:avLst/>
          </a:prstGeom>
        </p:spPr>
      </p:pic>
      <p:pic>
        <p:nvPicPr>
          <p:cNvPr id="662" name="Obraz 66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45501" y="3649672"/>
            <a:ext cx="2215110" cy="1092588"/>
          </a:xfrm>
          <a:prstGeom prst="rect">
            <a:avLst/>
          </a:prstGeom>
        </p:spPr>
      </p:pic>
      <p:pic>
        <p:nvPicPr>
          <p:cNvPr id="663" name="Obraz 66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29611" y="7347841"/>
            <a:ext cx="3046894" cy="978862"/>
          </a:xfrm>
          <a:prstGeom prst="rect">
            <a:avLst/>
          </a:prstGeom>
        </p:spPr>
      </p:pic>
      <p:pic>
        <p:nvPicPr>
          <p:cNvPr id="664" name="Obraz 66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484219" y="5011008"/>
            <a:ext cx="2791994" cy="973052"/>
          </a:xfrm>
          <a:prstGeom prst="rect">
            <a:avLst/>
          </a:prstGeom>
        </p:spPr>
      </p:pic>
      <p:pic>
        <p:nvPicPr>
          <p:cNvPr id="665" name="Obraz 66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425092" y="9207680"/>
            <a:ext cx="3140832" cy="862540"/>
          </a:xfrm>
          <a:prstGeom prst="rect">
            <a:avLst/>
          </a:prstGeom>
        </p:spPr>
      </p:pic>
      <p:pic>
        <p:nvPicPr>
          <p:cNvPr id="666" name="Obraz 66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203502" y="8473368"/>
            <a:ext cx="3695700" cy="571500"/>
          </a:xfrm>
          <a:prstGeom prst="rect">
            <a:avLst/>
          </a:prstGeom>
        </p:spPr>
      </p:pic>
      <p:sp>
        <p:nvSpPr>
          <p:cNvPr id="668" name="Strzałka w prawo 667"/>
          <p:cNvSpPr/>
          <p:nvPr/>
        </p:nvSpPr>
        <p:spPr>
          <a:xfrm>
            <a:off x="9778282" y="5474159"/>
            <a:ext cx="1349040" cy="2039266"/>
          </a:xfrm>
          <a:prstGeom prst="rightArrow">
            <a:avLst/>
          </a:prstGeom>
          <a:solidFill>
            <a:srgbClr val="DB86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828800" hangingPunct="1"/>
            <a:endParaRPr lang="en-GB" sz="3600" kern="1200">
              <a:solidFill>
                <a:prstClr val="white"/>
              </a:solidFill>
            </a:endParaRPr>
          </a:p>
        </p:txBody>
      </p:sp>
      <p:sp>
        <p:nvSpPr>
          <p:cNvPr id="669" name="Strzałka w prawo 668"/>
          <p:cNvSpPr/>
          <p:nvPr/>
        </p:nvSpPr>
        <p:spPr>
          <a:xfrm>
            <a:off x="15103781" y="5658922"/>
            <a:ext cx="1639510" cy="4356696"/>
          </a:xfrm>
          <a:prstGeom prst="rightArrow">
            <a:avLst/>
          </a:prstGeom>
          <a:solidFill>
            <a:srgbClr val="DB86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828800" hangingPunct="1"/>
            <a:endParaRPr lang="en-GB" sz="3600" kern="1200">
              <a:solidFill>
                <a:prstClr val="white"/>
              </a:solidFill>
            </a:endParaRPr>
          </a:p>
        </p:txBody>
      </p:sp>
      <p:pic>
        <p:nvPicPr>
          <p:cNvPr id="676" name="Obraz 67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260833" y="10335725"/>
            <a:ext cx="2599778" cy="869814"/>
          </a:xfrm>
          <a:prstGeom prst="rect">
            <a:avLst/>
          </a:prstGeom>
        </p:spPr>
      </p:pic>
      <p:sp>
        <p:nvSpPr>
          <p:cNvPr id="24" name="Strzałka w prawo 23"/>
          <p:cNvSpPr/>
          <p:nvPr/>
        </p:nvSpPr>
        <p:spPr>
          <a:xfrm>
            <a:off x="3707604" y="5529529"/>
            <a:ext cx="1349040" cy="2039266"/>
          </a:xfrm>
          <a:prstGeom prst="rightArrow">
            <a:avLst/>
          </a:prstGeom>
          <a:solidFill>
            <a:srgbClr val="DB86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828800" hangingPunct="1"/>
            <a:endParaRPr lang="en-GB" sz="3600" kern="1200">
              <a:solidFill>
                <a:prstClr val="white"/>
              </a:solidFill>
            </a:endParaRPr>
          </a:p>
        </p:txBody>
      </p:sp>
      <p:grpSp>
        <p:nvGrpSpPr>
          <p:cNvPr id="52" name="Grupa 51"/>
          <p:cNvGrpSpPr/>
          <p:nvPr/>
        </p:nvGrpSpPr>
        <p:grpSpPr>
          <a:xfrm>
            <a:off x="5109694" y="4111675"/>
            <a:ext cx="4175200" cy="5308110"/>
            <a:chOff x="2106491" y="-1267444"/>
            <a:chExt cx="1776072" cy="2727728"/>
          </a:xfrm>
        </p:grpSpPr>
        <p:sp>
          <p:nvSpPr>
            <p:cNvPr id="53" name="Prostokąt zaokrąglony 52"/>
            <p:cNvSpPr/>
            <p:nvPr/>
          </p:nvSpPr>
          <p:spPr>
            <a:xfrm>
              <a:off x="2151686" y="-1267444"/>
              <a:ext cx="1730877" cy="2727728"/>
            </a:xfrm>
            <a:prstGeom prst="roundRect">
              <a:avLst/>
            </a:prstGeom>
            <a:ln w="38100">
              <a:solidFill>
                <a:srgbClr val="0070C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t" anchorCtr="0"/>
            <a:lstStyle/>
            <a:p>
              <a:pPr defTabSz="1828800" hangingPunct="1"/>
              <a:r>
                <a:rPr lang="pl-PL" sz="4000" b="1" kern="1200" dirty="0">
                  <a:solidFill>
                    <a:prstClr val="black"/>
                  </a:solidFill>
                </a:rPr>
                <a:t>Węzeł krajowy</a:t>
              </a:r>
            </a:p>
          </p:txBody>
        </p:sp>
        <p:pic>
          <p:nvPicPr>
            <p:cNvPr id="54" name="Obraz 53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6491" y="403605"/>
              <a:ext cx="1224200" cy="666246"/>
            </a:xfrm>
            <a:prstGeom prst="rect">
              <a:avLst/>
            </a:prstGeom>
          </p:spPr>
        </p:pic>
        <p:sp>
          <p:nvSpPr>
            <p:cNvPr id="55" name="Prostokąt zaokrąglony 54"/>
            <p:cNvSpPr/>
            <p:nvPr/>
          </p:nvSpPr>
          <p:spPr>
            <a:xfrm>
              <a:off x="2233152" y="-737005"/>
              <a:ext cx="835016" cy="539222"/>
            </a:xfrm>
            <a:prstGeom prst="roundRect">
              <a:avLst/>
            </a:prstGeom>
            <a:ln w="38100">
              <a:solidFill>
                <a:srgbClr val="0070C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t" anchorCtr="0"/>
            <a:lstStyle/>
            <a:p>
              <a:pPr defTabSz="1828800" hangingPunct="1"/>
              <a:r>
                <a:rPr lang="pl-PL" sz="2800" kern="1200" dirty="0">
                  <a:solidFill>
                    <a:prstClr val="black"/>
                  </a:solidFill>
                </a:rPr>
                <a:t>System</a:t>
              </a:r>
            </a:p>
            <a:p>
              <a:pPr defTabSz="1828800" hangingPunct="1"/>
              <a:r>
                <a:rPr lang="pl-PL" sz="2800" kern="1200" dirty="0">
                  <a:solidFill>
                    <a:prstClr val="black"/>
                  </a:solidFill>
                </a:rPr>
                <a:t>firmy X</a:t>
              </a:r>
            </a:p>
          </p:txBody>
        </p:sp>
        <p:sp>
          <p:nvSpPr>
            <p:cNvPr id="56" name="Prostokąt zaokrąglony 55"/>
            <p:cNvSpPr/>
            <p:nvPr/>
          </p:nvSpPr>
          <p:spPr>
            <a:xfrm>
              <a:off x="2251798" y="-89072"/>
              <a:ext cx="835016" cy="539222"/>
            </a:xfrm>
            <a:prstGeom prst="roundRect">
              <a:avLst/>
            </a:prstGeom>
            <a:ln w="38100">
              <a:solidFill>
                <a:srgbClr val="0070C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t" anchorCtr="0"/>
            <a:lstStyle/>
            <a:p>
              <a:pPr defTabSz="1828800" hangingPunct="1"/>
              <a:r>
                <a:rPr lang="pl-PL" sz="2800" kern="1200" dirty="0">
                  <a:solidFill>
                    <a:prstClr val="black"/>
                  </a:solidFill>
                </a:rPr>
                <a:t>System</a:t>
              </a:r>
            </a:p>
            <a:p>
              <a:pPr defTabSz="1828800" hangingPunct="1"/>
              <a:r>
                <a:rPr lang="pl-PL" sz="2800" kern="1200" dirty="0">
                  <a:solidFill>
                    <a:prstClr val="black"/>
                  </a:solidFill>
                </a:rPr>
                <a:t>firmy Y</a:t>
              </a:r>
            </a:p>
          </p:txBody>
        </p:sp>
        <p:sp>
          <p:nvSpPr>
            <p:cNvPr id="57" name="Prostokąt zaokrąglony 56"/>
            <p:cNvSpPr/>
            <p:nvPr/>
          </p:nvSpPr>
          <p:spPr>
            <a:xfrm>
              <a:off x="2993804" y="-72549"/>
              <a:ext cx="835016" cy="539222"/>
            </a:xfrm>
            <a:prstGeom prst="roundRect">
              <a:avLst/>
            </a:prstGeom>
            <a:ln w="38100">
              <a:solidFill>
                <a:srgbClr val="0070C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t" anchorCtr="0"/>
            <a:lstStyle/>
            <a:p>
              <a:pPr defTabSz="1828800" hangingPunct="1"/>
              <a:r>
                <a:rPr lang="pl-PL" sz="2800" kern="1200" dirty="0">
                  <a:solidFill>
                    <a:prstClr val="black"/>
                  </a:solidFill>
                </a:rPr>
                <a:t>System</a:t>
              </a:r>
            </a:p>
            <a:p>
              <a:pPr defTabSz="1828800" hangingPunct="1"/>
              <a:r>
                <a:rPr lang="pl-PL" sz="2800" kern="1200" dirty="0">
                  <a:solidFill>
                    <a:prstClr val="black"/>
                  </a:solidFill>
                </a:rPr>
                <a:t>firmy Z</a:t>
              </a:r>
            </a:p>
          </p:txBody>
        </p:sp>
        <p:sp>
          <p:nvSpPr>
            <p:cNvPr id="59" name="Prostokąt zaokrąglony 58"/>
            <p:cNvSpPr/>
            <p:nvPr/>
          </p:nvSpPr>
          <p:spPr>
            <a:xfrm>
              <a:off x="2993804" y="-686219"/>
              <a:ext cx="835016" cy="539222"/>
            </a:xfrm>
            <a:prstGeom prst="roundRect">
              <a:avLst/>
            </a:prstGeom>
            <a:ln w="38100">
              <a:solidFill>
                <a:srgbClr val="0070C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t" anchorCtr="0"/>
            <a:lstStyle/>
            <a:p>
              <a:pPr defTabSz="1828800" hangingPunct="1"/>
              <a:r>
                <a:rPr lang="pl-PL" sz="2800" kern="1200" dirty="0">
                  <a:solidFill>
                    <a:prstClr val="black"/>
                  </a:solidFill>
                </a:rPr>
                <a:t>System</a:t>
              </a:r>
            </a:p>
            <a:p>
              <a:pPr defTabSz="1828800" hangingPunct="1"/>
              <a:r>
                <a:rPr lang="pl-PL" sz="2800" kern="1200" dirty="0">
                  <a:solidFill>
                    <a:prstClr val="black"/>
                  </a:solidFill>
                </a:rPr>
                <a:t>firmy B</a:t>
              </a:r>
            </a:p>
          </p:txBody>
        </p:sp>
      </p:grpSp>
      <p:sp>
        <p:nvSpPr>
          <p:cNvPr id="60" name="Objaśnienie prostokątne zaokrąglone 59"/>
          <p:cNvSpPr/>
          <p:nvPr/>
        </p:nvSpPr>
        <p:spPr>
          <a:xfrm>
            <a:off x="491040" y="11018078"/>
            <a:ext cx="7496512" cy="1598744"/>
          </a:xfrm>
          <a:prstGeom prst="wedgeRoundRectCallout">
            <a:avLst>
              <a:gd name="adj1" fmla="val 41050"/>
              <a:gd name="adj2" fmla="val -126700"/>
              <a:gd name="adj3" fmla="val 16667"/>
            </a:avLst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defTabSz="1828800" hangingPunct="1"/>
            <a:r>
              <a:rPr lang="pl-PL" sz="3600" b="1" kern="1200" dirty="0">
                <a:solidFill>
                  <a:srgbClr val="C00000"/>
                </a:solidFill>
              </a:rPr>
              <a:t>S</a:t>
            </a:r>
            <a:r>
              <a:rPr lang="pl-PL" sz="3600" b="1" kern="1200" dirty="0" smtClean="0">
                <a:solidFill>
                  <a:srgbClr val="C00000"/>
                </a:solidFill>
              </a:rPr>
              <a:t>posoby </a:t>
            </a:r>
            <a:r>
              <a:rPr lang="pl-PL" sz="3600" b="1" kern="1200" dirty="0">
                <a:solidFill>
                  <a:srgbClr val="C00000"/>
                </a:solidFill>
              </a:rPr>
              <a:t>identyfikacji </a:t>
            </a:r>
            <a:r>
              <a:rPr lang="pl-PL" sz="3600" kern="1200" dirty="0">
                <a:solidFill>
                  <a:prstClr val="black"/>
                </a:solidFill>
              </a:rPr>
              <a:t>wybierane </a:t>
            </a:r>
          </a:p>
          <a:p>
            <a:pPr defTabSz="1828800" hangingPunct="1"/>
            <a:r>
              <a:rPr lang="pl-PL" sz="3600" kern="1200" dirty="0">
                <a:solidFill>
                  <a:prstClr val="black"/>
                </a:solidFill>
              </a:rPr>
              <a:t>przez </a:t>
            </a:r>
            <a:r>
              <a:rPr lang="pl-PL" sz="3600" b="1" kern="1200" dirty="0">
                <a:solidFill>
                  <a:srgbClr val="C00000"/>
                </a:solidFill>
              </a:rPr>
              <a:t>usługobiorców</a:t>
            </a:r>
            <a:endParaRPr lang="en-GB" sz="3600" b="1" kern="1200" dirty="0">
              <a:solidFill>
                <a:srgbClr val="C00000"/>
              </a:solidFill>
            </a:endParaRPr>
          </a:p>
        </p:txBody>
      </p:sp>
      <p:sp>
        <p:nvSpPr>
          <p:cNvPr id="25" name="Prostokąt 24"/>
          <p:cNvSpPr/>
          <p:nvPr/>
        </p:nvSpPr>
        <p:spPr>
          <a:xfrm>
            <a:off x="6387840" y="8473368"/>
            <a:ext cx="2506480" cy="605294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pPr defTabSz="1828800" hangingPunct="1">
              <a:lnSpc>
                <a:spcPts val="4000"/>
              </a:lnSpc>
            </a:pPr>
            <a:r>
              <a:rPr lang="pl-PL" sz="4000" b="1" kern="1200" dirty="0">
                <a:solidFill>
                  <a:srgbClr val="DB8631">
                    <a:lumMod val="75000"/>
                  </a:srgbClr>
                </a:solidFill>
                <a:latin typeface="Calibri" panose="020F0502020204030204"/>
                <a:ea typeface="+mn-ea"/>
                <a:cs typeface="+mn-cs"/>
              </a:rPr>
              <a:t>e-Dowód</a:t>
            </a:r>
            <a:endParaRPr lang="en-GB" sz="3600" b="1" kern="1200" dirty="0">
              <a:solidFill>
                <a:srgbClr val="DB8631">
                  <a:lumMod val="75000"/>
                </a:srgb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50139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2098000" cy="1471773"/>
          </a:xfrm>
        </p:spPr>
        <p:txBody>
          <a:bodyPr>
            <a:noAutofit/>
          </a:bodyPr>
          <a:lstStyle/>
          <a:p>
            <a:r>
              <a:rPr lang="pl-PL" sz="7200" b="1" dirty="0">
                <a:latin typeface="Calibri" panose="020F0502020204030204" pitchFamily="34" charset="0"/>
              </a:rPr>
              <a:t>Architektura </a:t>
            </a:r>
            <a:r>
              <a:rPr lang="pl-PL" sz="7200" b="1" dirty="0" smtClean="0">
                <a:latin typeface="Calibri" panose="020F0502020204030204" pitchFamily="34" charset="0"/>
              </a:rPr>
              <a:t>rozwiązania</a:t>
            </a:r>
            <a:endParaRPr lang="pl-PL" sz="7200" b="1" dirty="0">
              <a:latin typeface="Calibri" panose="020F0502020204030204" pitchFamily="34" charset="0"/>
            </a:endParaRPr>
          </a:p>
        </p:txBody>
      </p:sp>
      <p:cxnSp>
        <p:nvCxnSpPr>
          <p:cNvPr id="7" name="Łącznik prosty 6"/>
          <p:cNvCxnSpPr/>
          <p:nvPr/>
        </p:nvCxnSpPr>
        <p:spPr>
          <a:xfrm flipH="1" flipV="1">
            <a:off x="15941041" y="13413522"/>
            <a:ext cx="7185662" cy="33108"/>
          </a:xfrm>
          <a:prstGeom prst="line">
            <a:avLst/>
          </a:prstGeom>
          <a:ln w="4445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Godło Polski i napis Ministerstwo Cyfryzacji - przeniesienie do strony głównej serwis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38848" y="12360579"/>
            <a:ext cx="3535552" cy="906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3" name="Grupa 42"/>
          <p:cNvGrpSpPr/>
          <p:nvPr/>
        </p:nvGrpSpPr>
        <p:grpSpPr>
          <a:xfrm>
            <a:off x="2984733" y="2595032"/>
            <a:ext cx="18466833" cy="10052502"/>
            <a:chOff x="5445340" y="2571470"/>
            <a:chExt cx="18466833" cy="10052502"/>
          </a:xfrm>
        </p:grpSpPr>
        <p:pic>
          <p:nvPicPr>
            <p:cNvPr id="44" name="Obraz 4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74848" y="2571470"/>
              <a:ext cx="6379532" cy="2443748"/>
            </a:xfrm>
            <a:prstGeom prst="rect">
              <a:avLst/>
            </a:prstGeom>
          </p:spPr>
        </p:pic>
        <p:pic>
          <p:nvPicPr>
            <p:cNvPr id="46" name="Obraz 4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4919" y="9659064"/>
              <a:ext cx="10901146" cy="2964908"/>
            </a:xfrm>
            <a:prstGeom prst="rect">
              <a:avLst/>
            </a:prstGeom>
          </p:spPr>
        </p:pic>
        <p:pic>
          <p:nvPicPr>
            <p:cNvPr id="47" name="Obraz 4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5340" y="5034548"/>
              <a:ext cx="7138904" cy="4716884"/>
            </a:xfrm>
            <a:prstGeom prst="rect">
              <a:avLst/>
            </a:prstGeom>
          </p:spPr>
        </p:pic>
        <p:pic>
          <p:nvPicPr>
            <p:cNvPr id="48" name="Obraz 4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92470" y="4893732"/>
              <a:ext cx="4959076" cy="5063068"/>
            </a:xfrm>
            <a:prstGeom prst="rect">
              <a:avLst/>
            </a:prstGeom>
          </p:spPr>
        </p:pic>
        <p:pic>
          <p:nvPicPr>
            <p:cNvPr id="50" name="Obraz 4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86119" y="3499676"/>
              <a:ext cx="6526054" cy="7079012"/>
            </a:xfrm>
            <a:prstGeom prst="rect">
              <a:avLst/>
            </a:prstGeom>
          </p:spPr>
        </p:pic>
        <p:cxnSp>
          <p:nvCxnSpPr>
            <p:cNvPr id="52" name="Łącznik prosty ze strzałką 51"/>
            <p:cNvCxnSpPr/>
            <p:nvPr/>
          </p:nvCxnSpPr>
          <p:spPr>
            <a:xfrm>
              <a:off x="11505989" y="7583048"/>
              <a:ext cx="1466970" cy="4316"/>
            </a:xfrm>
            <a:prstGeom prst="straightConnector1">
              <a:avLst/>
            </a:prstGeom>
            <a:ln w="381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Łącznik prosty ze strzałką 52"/>
            <p:cNvCxnSpPr/>
            <p:nvPr/>
          </p:nvCxnSpPr>
          <p:spPr>
            <a:xfrm flipV="1">
              <a:off x="17052556" y="7583048"/>
              <a:ext cx="1305204" cy="12616"/>
            </a:xfrm>
            <a:prstGeom prst="straightConnector1">
              <a:avLst/>
            </a:prstGeom>
            <a:ln w="381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Łącznik prosty ze strzałką 53"/>
            <p:cNvCxnSpPr/>
            <p:nvPr/>
          </p:nvCxnSpPr>
          <p:spPr>
            <a:xfrm flipH="1">
              <a:off x="10892170" y="4654947"/>
              <a:ext cx="3699996" cy="1301810"/>
            </a:xfrm>
            <a:prstGeom prst="straightConnector1">
              <a:avLst/>
            </a:prstGeom>
            <a:ln w="381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Łącznik prosty ze strzałką 54"/>
            <p:cNvCxnSpPr/>
            <p:nvPr/>
          </p:nvCxnSpPr>
          <p:spPr>
            <a:xfrm>
              <a:off x="10872920" y="8965031"/>
              <a:ext cx="0" cy="1426566"/>
            </a:xfrm>
            <a:prstGeom prst="straightConnector1">
              <a:avLst/>
            </a:prstGeom>
            <a:ln w="381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Łącznik prosty ze strzałką 55"/>
            <p:cNvCxnSpPr/>
            <p:nvPr/>
          </p:nvCxnSpPr>
          <p:spPr>
            <a:xfrm flipH="1">
              <a:off x="8764615" y="4611038"/>
              <a:ext cx="2" cy="1468028"/>
            </a:xfrm>
            <a:prstGeom prst="straightConnector1">
              <a:avLst/>
            </a:prstGeom>
            <a:ln w="381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Prostokąt zaokrąglony 2"/>
          <p:cNvSpPr/>
          <p:nvPr/>
        </p:nvSpPr>
        <p:spPr>
          <a:xfrm>
            <a:off x="10856612" y="2896057"/>
            <a:ext cx="6351142" cy="1782452"/>
          </a:xfrm>
          <a:prstGeom prst="roundRect">
            <a:avLst/>
          </a:prstGeom>
          <a:noFill/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l-PL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Dostawca</a:t>
            </a:r>
            <a:r>
              <a:rPr lang="pl-PL" sz="2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Środka Identyfikacji</a:t>
            </a:r>
          </a:p>
          <a:p>
            <a:pPr algn="ctr"/>
            <a:endParaRPr lang="pl-PL" sz="24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sz="2400" b="1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sz="24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Banki, telekomy i inne, centra certyfikacji</a:t>
            </a:r>
            <a:endParaRPr lang="pl-PL" sz="24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Łącznik prosty 4"/>
          <p:cNvCxnSpPr/>
          <p:nvPr/>
        </p:nvCxnSpPr>
        <p:spPr>
          <a:xfrm>
            <a:off x="11347564" y="3773740"/>
            <a:ext cx="5684427" cy="0"/>
          </a:xfrm>
          <a:prstGeom prst="line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0808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84960" y="512540"/>
            <a:ext cx="19875447" cy="2223964"/>
          </a:xfrm>
        </p:spPr>
        <p:txBody>
          <a:bodyPr>
            <a:noAutofit/>
          </a:bodyPr>
          <a:lstStyle/>
          <a:p>
            <a:r>
              <a:rPr lang="pl-PL" sz="7200" b="1" dirty="0" smtClean="0">
                <a:latin typeface="Calibri" panose="020F0502020204030204" pitchFamily="34" charset="0"/>
              </a:rPr>
              <a:t>Jakie usługi powinny zostać podłączone do Węzła?</a:t>
            </a:r>
            <a:endParaRPr lang="pl-PL" sz="7200" b="1" dirty="0">
              <a:latin typeface="Calibri" panose="020F050202020403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34278" y="1925097"/>
            <a:ext cx="21786574" cy="11488425"/>
          </a:xfrm>
        </p:spPr>
        <p:txBody>
          <a:bodyPr>
            <a:noAutofit/>
          </a:bodyPr>
          <a:lstStyle/>
          <a:p>
            <a:pPr marL="0" indent="0" algn="just">
              <a:lnSpc>
                <a:spcPts val="5320"/>
              </a:lnSpc>
              <a:buNone/>
              <a:tabLst>
                <a:tab pos="914400" algn="l"/>
              </a:tabLst>
            </a:pPr>
            <a:r>
              <a:rPr lang="pl-PL" sz="3600" b="1" dirty="0">
                <a:solidFill>
                  <a:srgbClr val="3F586B"/>
                </a:solidFill>
                <a:latin typeface="+mn-lt"/>
                <a:ea typeface="Calibri" charset="0"/>
                <a:cs typeface="Calibri" charset="0"/>
              </a:rPr>
              <a:t>Co to jest usługa online, o której mowa w przepisach dotyczących przyłączania do węzła krajowego? </a:t>
            </a:r>
          </a:p>
          <a:p>
            <a:pPr marL="0" indent="0" algn="just">
              <a:lnSpc>
                <a:spcPts val="5320"/>
              </a:lnSpc>
              <a:buNone/>
              <a:tabLst>
                <a:tab pos="914400" algn="l"/>
              </a:tabLst>
            </a:pPr>
            <a:r>
              <a:rPr lang="pl-PL" sz="3600" dirty="0" smtClean="0">
                <a:solidFill>
                  <a:srgbClr val="3F586B"/>
                </a:solidFill>
                <a:latin typeface="+mn-lt"/>
                <a:ea typeface="Calibri" charset="0"/>
                <a:cs typeface="Calibri" charset="0"/>
              </a:rPr>
              <a:t>Usługa </a:t>
            </a:r>
            <a:r>
              <a:rPr lang="pl-PL" sz="3600" dirty="0">
                <a:solidFill>
                  <a:srgbClr val="3F586B"/>
                </a:solidFill>
                <a:latin typeface="+mn-lt"/>
                <a:ea typeface="Calibri" charset="0"/>
                <a:cs typeface="Calibri" charset="0"/>
              </a:rPr>
              <a:t>online to usługa pozwalająca na załatwienie sprawy przez Internet, </a:t>
            </a:r>
            <a:r>
              <a:rPr lang="pl-PL" sz="3600" b="1" dirty="0">
                <a:solidFill>
                  <a:srgbClr val="3F586B"/>
                </a:solidFill>
                <a:latin typeface="+mn-lt"/>
                <a:ea typeface="Calibri" charset="0"/>
                <a:cs typeface="Calibri" charset="0"/>
              </a:rPr>
              <a:t>wymagająca uwierzytelnienia użytkownika tej usługi za pomocą środka identyfikacji elektronicznej przyłączonego do Węzła Krajowego</a:t>
            </a:r>
            <a:r>
              <a:rPr lang="pl-PL" sz="3600" dirty="0">
                <a:solidFill>
                  <a:srgbClr val="3F586B"/>
                </a:solidFill>
                <a:latin typeface="+mn-lt"/>
                <a:ea typeface="Calibri" charset="0"/>
                <a:cs typeface="Calibri" charset="0"/>
              </a:rPr>
              <a:t>, dla którego wskazano wymagany poziom bezpieczeństwa zgodny z wymaganiami określonymi w przepisach wydanych na podstawie art. 8 ust. 3 rozporządzenia Parlamentu Europejskiego i Rady (UE) nr 910/2014 w sprawie identyfikacji elektronicznej i usług zaufania w odniesieniu do transakcji elektronicznych na rynku wewnętrznym oraz uchylające dyrektywę 1999/93/WE, zwane dalej „rozporządzeniem 910/2014”.3 </a:t>
            </a:r>
          </a:p>
          <a:p>
            <a:pPr marL="0" indent="0" algn="just">
              <a:lnSpc>
                <a:spcPts val="5320"/>
              </a:lnSpc>
              <a:buNone/>
              <a:tabLst>
                <a:tab pos="914400" algn="l"/>
              </a:tabLst>
            </a:pPr>
            <a:endParaRPr lang="pl-PL" sz="3600" b="1" dirty="0" smtClean="0">
              <a:solidFill>
                <a:srgbClr val="3F586B"/>
              </a:solidFill>
              <a:latin typeface="+mn-lt"/>
              <a:ea typeface="Calibri" charset="0"/>
              <a:cs typeface="Calibri" charset="0"/>
            </a:endParaRPr>
          </a:p>
          <a:p>
            <a:pPr marL="0" indent="0" algn="just">
              <a:lnSpc>
                <a:spcPts val="5320"/>
              </a:lnSpc>
              <a:buNone/>
              <a:tabLst>
                <a:tab pos="914400" algn="l"/>
              </a:tabLst>
            </a:pPr>
            <a:r>
              <a:rPr lang="pl-PL" sz="3600" dirty="0" smtClean="0">
                <a:solidFill>
                  <a:srgbClr val="3F586B"/>
                </a:solidFill>
                <a:latin typeface="+mn-lt"/>
                <a:ea typeface="Calibri" charset="0"/>
                <a:cs typeface="Calibri" charset="0"/>
              </a:rPr>
              <a:t>Powyższe </a:t>
            </a:r>
            <a:r>
              <a:rPr lang="pl-PL" sz="3600" dirty="0">
                <a:solidFill>
                  <a:srgbClr val="3F586B"/>
                </a:solidFill>
                <a:latin typeface="+mn-lt"/>
                <a:ea typeface="Calibri" charset="0"/>
                <a:cs typeface="Calibri" charset="0"/>
              </a:rPr>
              <a:t>oznacza łącznie, że do Węzła Krajowego </a:t>
            </a:r>
            <a:r>
              <a:rPr lang="pl-PL" sz="3600" b="1" dirty="0">
                <a:solidFill>
                  <a:srgbClr val="3F586B"/>
                </a:solidFill>
                <a:latin typeface="+mn-lt"/>
                <a:ea typeface="Calibri" charset="0"/>
                <a:cs typeface="Calibri" charset="0"/>
              </a:rPr>
              <a:t>powinny być przyłączone systemy teleinformatyczne</a:t>
            </a:r>
            <a:r>
              <a:rPr lang="pl-PL" sz="3600" dirty="0">
                <a:solidFill>
                  <a:srgbClr val="3F586B"/>
                </a:solidFill>
                <a:latin typeface="+mn-lt"/>
                <a:ea typeface="Calibri" charset="0"/>
                <a:cs typeface="Calibri" charset="0"/>
              </a:rPr>
              <a:t>, w których świadczone są usługi spełniające następujące warunki: </a:t>
            </a:r>
            <a:endParaRPr lang="pl-PL" sz="3600" dirty="0" smtClean="0">
              <a:solidFill>
                <a:srgbClr val="3F586B"/>
              </a:solidFill>
              <a:latin typeface="+mn-lt"/>
              <a:ea typeface="Calibri" charset="0"/>
              <a:cs typeface="Calibri" charset="0"/>
            </a:endParaRPr>
          </a:p>
          <a:p>
            <a:pPr marL="1143000" indent="-1143000" algn="just">
              <a:lnSpc>
                <a:spcPts val="5320"/>
              </a:lnSpc>
              <a:buAutoNum type="alphaLcParenR"/>
              <a:tabLst>
                <a:tab pos="914400" algn="l"/>
              </a:tabLst>
            </a:pPr>
            <a:r>
              <a:rPr lang="pl-PL" sz="3600" dirty="0" smtClean="0">
                <a:solidFill>
                  <a:srgbClr val="3F586B"/>
                </a:solidFill>
                <a:latin typeface="+mn-lt"/>
                <a:ea typeface="Calibri" charset="0"/>
                <a:cs typeface="Calibri" charset="0"/>
              </a:rPr>
              <a:t>są </a:t>
            </a:r>
            <a:r>
              <a:rPr lang="pl-PL" sz="3600" dirty="0">
                <a:solidFill>
                  <a:srgbClr val="3F586B"/>
                </a:solidFill>
                <a:latin typeface="+mn-lt"/>
                <a:ea typeface="Calibri" charset="0"/>
                <a:cs typeface="Calibri" charset="0"/>
              </a:rPr>
              <a:t>realizowane przez Internet, </a:t>
            </a:r>
            <a:endParaRPr lang="pl-PL" sz="3600" dirty="0" smtClean="0">
              <a:solidFill>
                <a:srgbClr val="3F586B"/>
              </a:solidFill>
              <a:latin typeface="+mn-lt"/>
              <a:ea typeface="Calibri" charset="0"/>
              <a:cs typeface="Calibri" charset="0"/>
            </a:endParaRPr>
          </a:p>
          <a:p>
            <a:pPr marL="1143000" indent="-1143000" algn="just">
              <a:lnSpc>
                <a:spcPts val="5320"/>
              </a:lnSpc>
              <a:buAutoNum type="alphaLcParenR"/>
              <a:tabLst>
                <a:tab pos="914400" algn="l"/>
              </a:tabLst>
            </a:pPr>
            <a:r>
              <a:rPr lang="pl-PL" sz="3600" dirty="0" smtClean="0">
                <a:solidFill>
                  <a:srgbClr val="3F586B"/>
                </a:solidFill>
                <a:latin typeface="+mn-lt"/>
                <a:ea typeface="Calibri" charset="0"/>
                <a:cs typeface="Calibri" charset="0"/>
              </a:rPr>
              <a:t>są </a:t>
            </a:r>
            <a:r>
              <a:rPr lang="pl-PL" sz="3600" dirty="0">
                <a:solidFill>
                  <a:srgbClr val="3F586B"/>
                </a:solidFill>
                <a:latin typeface="+mn-lt"/>
                <a:ea typeface="Calibri" charset="0"/>
                <a:cs typeface="Calibri" charset="0"/>
              </a:rPr>
              <a:t>usługami świadczonymi przez podmiot publiczny, </a:t>
            </a:r>
            <a:endParaRPr lang="pl-PL" sz="3600" dirty="0" smtClean="0">
              <a:solidFill>
                <a:srgbClr val="3F586B"/>
              </a:solidFill>
              <a:latin typeface="+mn-lt"/>
              <a:ea typeface="Calibri" charset="0"/>
              <a:cs typeface="Calibri" charset="0"/>
            </a:endParaRPr>
          </a:p>
          <a:p>
            <a:pPr marL="1143000" indent="-1143000" algn="just">
              <a:lnSpc>
                <a:spcPts val="5320"/>
              </a:lnSpc>
              <a:buAutoNum type="alphaLcParenR"/>
              <a:tabLst>
                <a:tab pos="914400" algn="l"/>
              </a:tabLst>
            </a:pPr>
            <a:r>
              <a:rPr lang="pl-PL" sz="3600" dirty="0" smtClean="0">
                <a:solidFill>
                  <a:srgbClr val="3F586B"/>
                </a:solidFill>
                <a:latin typeface="+mn-lt"/>
                <a:ea typeface="Calibri" charset="0"/>
                <a:cs typeface="Calibri" charset="0"/>
              </a:rPr>
              <a:t>wymagają </a:t>
            </a:r>
            <a:r>
              <a:rPr lang="pl-PL" sz="3600" dirty="0">
                <a:solidFill>
                  <a:srgbClr val="3F586B"/>
                </a:solidFill>
                <a:latin typeface="+mn-lt"/>
                <a:ea typeface="Calibri" charset="0"/>
                <a:cs typeface="Calibri" charset="0"/>
              </a:rPr>
              <a:t>uwierzytelnienia użytkownika za pomocą środka identyfikacji elektronicznej o określonym poziomie bezpieczeństwa (niskim, średnim lub wysokim), które może być realizowane za pośrednictwem tego węzła.</a:t>
            </a:r>
          </a:p>
          <a:p>
            <a:pPr algn="just"/>
            <a:endParaRPr lang="pl-PL" dirty="0">
              <a:latin typeface="+mn-lt"/>
            </a:endParaRPr>
          </a:p>
          <a:p>
            <a:pPr marL="0" indent="0" algn="just">
              <a:buNone/>
            </a:pPr>
            <a:endParaRPr lang="pl-PL" dirty="0">
              <a:latin typeface="+mn-lt"/>
            </a:endParaRPr>
          </a:p>
        </p:txBody>
      </p:sp>
      <p:cxnSp>
        <p:nvCxnSpPr>
          <p:cNvPr id="5" name="Łącznik prosty 4"/>
          <p:cNvCxnSpPr/>
          <p:nvPr/>
        </p:nvCxnSpPr>
        <p:spPr>
          <a:xfrm flipH="1" flipV="1">
            <a:off x="15941041" y="13413522"/>
            <a:ext cx="7185662" cy="33108"/>
          </a:xfrm>
          <a:prstGeom prst="line">
            <a:avLst/>
          </a:prstGeom>
          <a:ln w="4445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Godło Polski i napis Ministerstwo Cyfryzacji - przeniesienie do strony głównej serwis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38848" y="12360579"/>
            <a:ext cx="3535552" cy="906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1490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27696" y="3602356"/>
            <a:ext cx="17711228" cy="3812598"/>
          </a:xfrm>
        </p:spPr>
        <p:txBody>
          <a:bodyPr/>
          <a:lstStyle/>
          <a:p>
            <a:r>
              <a:rPr lang="pl-PL" sz="8000" dirty="0">
                <a:solidFill>
                  <a:srgbClr val="53585F"/>
                </a:solidFill>
                <a:latin typeface="+mn-lt"/>
                <a:ea typeface="Times New Roman"/>
                <a:cs typeface="Arial" panose="020B0604020202020204" pitchFamily="34" charset="0"/>
              </a:rPr>
              <a:t>Ministerstwo Cyfryzacji</a:t>
            </a:r>
          </a:p>
        </p:txBody>
      </p:sp>
      <p:sp>
        <p:nvSpPr>
          <p:cNvPr id="4" name="Prostokąt 3"/>
          <p:cNvSpPr/>
          <p:nvPr/>
        </p:nvSpPr>
        <p:spPr>
          <a:xfrm>
            <a:off x="327780" y="8479886"/>
            <a:ext cx="22711144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48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Dziękuję za uwagę</a:t>
            </a:r>
          </a:p>
          <a:p>
            <a:endParaRPr lang="pl-PL" sz="48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>
              <a:lnSpc>
                <a:spcPct val="125000"/>
              </a:lnSpc>
            </a:pPr>
            <a:r>
              <a:rPr lang="pl-PL" sz="28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Anna Weber </a:t>
            </a:r>
          </a:p>
          <a:p>
            <a:pPr>
              <a:lnSpc>
                <a:spcPct val="125000"/>
              </a:lnSpc>
            </a:pPr>
            <a:r>
              <a:rPr lang="pl-PL" sz="28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anna.weber@mc.gov.pl</a:t>
            </a:r>
            <a:endParaRPr lang="en-AU" sz="28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16D16-9098-42D3-8B40-008C5A6AEF6C}" type="slidenum">
              <a:rPr lang="pl-PL" smtClean="0"/>
              <a:t>19</a:t>
            </a:fld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11018" y="7622613"/>
            <a:ext cx="6803726" cy="1804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56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48882" y="765228"/>
            <a:ext cx="22168600" cy="1080000"/>
          </a:xfrm>
        </p:spPr>
        <p:txBody>
          <a:bodyPr/>
          <a:lstStyle/>
          <a:p>
            <a:r>
              <a:rPr lang="pl-PL" sz="7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 panose="020B0604020202020204" pitchFamily="34" charset="0"/>
              </a:rPr>
              <a:t>Agenda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17564" y="2869511"/>
            <a:ext cx="21107954" cy="10006734"/>
          </a:xfrm>
        </p:spPr>
        <p:txBody>
          <a:bodyPr>
            <a:noAutofit/>
          </a:bodyPr>
          <a:lstStyle/>
          <a:p>
            <a:pPr marL="1547813" lvl="6" indent="-857250" algn="just">
              <a:spcAft>
                <a:spcPts val="600"/>
              </a:spcAft>
              <a:buFont typeface="+mj-lt"/>
              <a:buAutoNum type="arabicPeriod"/>
            </a:pPr>
            <a:r>
              <a:rPr lang="pl-PL" sz="4800" dirty="0" smtClean="0">
                <a:solidFill>
                  <a:srgbClr val="53585F"/>
                </a:solidFill>
                <a:latin typeface="Calibri" panose="020F0502020204030204" pitchFamily="34" charset="0"/>
                <a:ea typeface="Roboto Medium"/>
                <a:cs typeface="Roboto Medium"/>
                <a:sym typeface="Bebas Neue Bold"/>
              </a:rPr>
              <a:t>Koszt realizacji projektu</a:t>
            </a:r>
          </a:p>
          <a:p>
            <a:pPr marL="1547813" lvl="6" indent="-857250" algn="just">
              <a:spcAft>
                <a:spcPts val="600"/>
              </a:spcAft>
              <a:buFont typeface="+mj-lt"/>
              <a:buAutoNum type="arabicPeriod"/>
            </a:pPr>
            <a:r>
              <a:rPr lang="pl-PL" sz="4800" dirty="0" smtClean="0">
                <a:solidFill>
                  <a:srgbClr val="53585F"/>
                </a:solidFill>
                <a:latin typeface="Calibri" panose="020F0502020204030204" pitchFamily="34" charset="0"/>
                <a:ea typeface="Roboto Medium"/>
                <a:cs typeface="Roboto Medium"/>
                <a:sym typeface="Bebas Neue Bold"/>
              </a:rPr>
              <a:t>KPI projektu</a:t>
            </a:r>
          </a:p>
          <a:p>
            <a:pPr marL="1547813" lvl="6" indent="-857250" algn="just">
              <a:spcAft>
                <a:spcPts val="600"/>
              </a:spcAft>
              <a:buFont typeface="+mj-lt"/>
              <a:buAutoNum type="arabicPeriod"/>
            </a:pPr>
            <a:r>
              <a:rPr lang="pl-PL" sz="4800" dirty="0" smtClean="0">
                <a:solidFill>
                  <a:srgbClr val="53585F"/>
                </a:solidFill>
                <a:latin typeface="Calibri" panose="020F0502020204030204" pitchFamily="34" charset="0"/>
                <a:ea typeface="Roboto Medium"/>
                <a:cs typeface="Roboto Medium"/>
                <a:sym typeface="Bebas Neue Bold"/>
              </a:rPr>
              <a:t>Co wdrożono w ramach projektu?</a:t>
            </a:r>
          </a:p>
          <a:p>
            <a:pPr marL="1547813" lvl="6" indent="-857250" algn="just">
              <a:spcAft>
                <a:spcPts val="600"/>
              </a:spcAft>
              <a:buFont typeface="+mj-lt"/>
              <a:buAutoNum type="arabicPeriod"/>
            </a:pPr>
            <a:r>
              <a:rPr lang="pl-PL" sz="4800" dirty="0">
                <a:solidFill>
                  <a:srgbClr val="53585F"/>
                </a:solidFill>
                <a:latin typeface="Calibri" panose="020F0502020204030204" pitchFamily="34" charset="0"/>
                <a:ea typeface="Roboto Medium"/>
                <a:cs typeface="Roboto Medium"/>
                <a:sym typeface="Bebas Neue Bold"/>
              </a:rPr>
              <a:t>Dlaczego wdrożono </a:t>
            </a:r>
            <a:r>
              <a:rPr lang="pl-PL" sz="4800" dirty="0" smtClean="0">
                <a:solidFill>
                  <a:srgbClr val="53585F"/>
                </a:solidFill>
                <a:latin typeface="Calibri" panose="020F0502020204030204" pitchFamily="34" charset="0"/>
                <a:ea typeface="Roboto Medium"/>
                <a:cs typeface="Roboto Medium"/>
                <a:sym typeface="Bebas Neue Bold"/>
              </a:rPr>
              <a:t>Węzeł Krajowy?</a:t>
            </a:r>
          </a:p>
          <a:p>
            <a:pPr marL="1547813" lvl="6" indent="-857250" algn="just">
              <a:spcAft>
                <a:spcPts val="600"/>
              </a:spcAft>
              <a:buFont typeface="+mj-lt"/>
              <a:buAutoNum type="arabicPeriod"/>
            </a:pPr>
            <a:r>
              <a:rPr lang="pl-PL" sz="4800" dirty="0" smtClean="0">
                <a:solidFill>
                  <a:srgbClr val="53585F"/>
                </a:solidFill>
                <a:latin typeface="Calibri" panose="020F0502020204030204" pitchFamily="34" charset="0"/>
                <a:ea typeface="Roboto Medium"/>
                <a:cs typeface="Roboto Medium"/>
                <a:sym typeface="Bebas Neue Bold"/>
              </a:rPr>
              <a:t>Węzeł Krajowy, a bezpieczeństwo</a:t>
            </a:r>
          </a:p>
          <a:p>
            <a:pPr marL="1547813" lvl="6" indent="-857250" algn="just">
              <a:spcAft>
                <a:spcPts val="600"/>
              </a:spcAft>
              <a:buFont typeface="+mj-lt"/>
              <a:buAutoNum type="arabicPeriod"/>
            </a:pPr>
            <a:r>
              <a:rPr lang="pl-PL" sz="4800" dirty="0" smtClean="0">
                <a:solidFill>
                  <a:srgbClr val="53585F"/>
                </a:solidFill>
                <a:latin typeface="Calibri" panose="020F0502020204030204" pitchFamily="34" charset="0"/>
                <a:ea typeface="Roboto Medium"/>
                <a:cs typeface="Roboto Medium"/>
                <a:sym typeface="Bebas Neue Bold"/>
              </a:rPr>
              <a:t>Dostępne środki identyfikacji na login.gov.pl</a:t>
            </a:r>
          </a:p>
          <a:p>
            <a:pPr marL="1547813" lvl="6" indent="-857250" algn="just">
              <a:spcAft>
                <a:spcPts val="600"/>
              </a:spcAft>
              <a:buFont typeface="+mj-lt"/>
              <a:buAutoNum type="arabicPeriod"/>
            </a:pPr>
            <a:r>
              <a:rPr lang="pl-PL" sz="4800" dirty="0">
                <a:solidFill>
                  <a:srgbClr val="53585F"/>
                </a:solidFill>
                <a:latin typeface="Calibri" panose="020F0502020204030204" pitchFamily="34" charset="0"/>
                <a:ea typeface="Roboto Medium"/>
                <a:cs typeface="Roboto Medium"/>
                <a:sym typeface="Bebas Neue Bold"/>
              </a:rPr>
              <a:t>Zrealizowane przyłączania do WK i w trakcie </a:t>
            </a:r>
            <a:endParaRPr lang="pl-PL" sz="4800" dirty="0" smtClean="0">
              <a:solidFill>
                <a:srgbClr val="53585F"/>
              </a:solidFill>
              <a:latin typeface="Calibri" panose="020F0502020204030204" pitchFamily="34" charset="0"/>
              <a:ea typeface="Roboto Medium"/>
              <a:cs typeface="Roboto Medium"/>
              <a:sym typeface="Bebas Neue Bold"/>
            </a:endParaRPr>
          </a:p>
          <a:p>
            <a:pPr marL="1547813" lvl="6" indent="-857250" algn="just">
              <a:spcAft>
                <a:spcPts val="600"/>
              </a:spcAft>
              <a:buFont typeface="+mj-lt"/>
              <a:buAutoNum type="arabicPeriod"/>
            </a:pPr>
            <a:r>
              <a:rPr lang="pl-PL" sz="4800" dirty="0" smtClean="0">
                <a:solidFill>
                  <a:srgbClr val="53585F"/>
                </a:solidFill>
                <a:latin typeface="Calibri" panose="020F0502020204030204" pitchFamily="34" charset="0"/>
                <a:ea typeface="Roboto Medium"/>
                <a:cs typeface="Roboto Medium"/>
                <a:sym typeface="Bebas Neue Bold"/>
              </a:rPr>
              <a:t>Harmonogram </a:t>
            </a:r>
            <a:r>
              <a:rPr lang="pl-PL" sz="4800" dirty="0">
                <a:solidFill>
                  <a:srgbClr val="53585F"/>
                </a:solidFill>
                <a:latin typeface="Calibri" panose="020F0502020204030204" pitchFamily="34" charset="0"/>
                <a:ea typeface="Roboto Medium"/>
                <a:cs typeface="Roboto Medium"/>
                <a:sym typeface="Bebas Neue Bold"/>
              </a:rPr>
              <a:t>przyłączania systemów publicznych do </a:t>
            </a:r>
            <a:r>
              <a:rPr lang="pl-PL" sz="4800" dirty="0" smtClean="0">
                <a:solidFill>
                  <a:srgbClr val="53585F"/>
                </a:solidFill>
                <a:latin typeface="Calibri" panose="020F0502020204030204" pitchFamily="34" charset="0"/>
                <a:ea typeface="Roboto Medium"/>
                <a:cs typeface="Roboto Medium"/>
                <a:sym typeface="Bebas Neue Bold"/>
              </a:rPr>
              <a:t>Węzła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16D16-9098-42D3-8B40-008C5A6AEF6C}" type="slidenum">
              <a:rPr lang="pl-PL" smtClean="0"/>
              <a:t>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9662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85258" y="859932"/>
            <a:ext cx="22598742" cy="2651126"/>
          </a:xfrm>
        </p:spPr>
        <p:txBody>
          <a:bodyPr>
            <a:normAutofit/>
          </a:bodyPr>
          <a:lstStyle/>
          <a:p>
            <a:r>
              <a:rPr lang="pl-PL" sz="7200" b="1" dirty="0" smtClean="0">
                <a:latin typeface="Calibri" panose="020F0502020204030204" pitchFamily="34" charset="0"/>
              </a:rPr>
              <a:t>Koszt realizacji projektu</a:t>
            </a:r>
            <a:endParaRPr lang="pl-PL" sz="6000" b="1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  <p:cxnSp>
        <p:nvCxnSpPr>
          <p:cNvPr id="6" name="Łącznik prosty 5"/>
          <p:cNvCxnSpPr/>
          <p:nvPr/>
        </p:nvCxnSpPr>
        <p:spPr>
          <a:xfrm flipH="1" flipV="1">
            <a:off x="15941041" y="13413522"/>
            <a:ext cx="7185662" cy="33108"/>
          </a:xfrm>
          <a:prstGeom prst="line">
            <a:avLst/>
          </a:prstGeom>
          <a:ln w="4445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Godło Polski i napis Ministerstwo Cyfryzacji - przeniesienie do strony głównej serwis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38848" y="12499725"/>
            <a:ext cx="3535552" cy="906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upa 12"/>
          <p:cNvGrpSpPr/>
          <p:nvPr/>
        </p:nvGrpSpPr>
        <p:grpSpPr>
          <a:xfrm>
            <a:off x="1785258" y="3508653"/>
            <a:ext cx="6373590" cy="10180843"/>
            <a:chOff x="4507697" y="2546091"/>
            <a:chExt cx="6373590" cy="10180843"/>
          </a:xfrm>
        </p:grpSpPr>
        <p:grpSp>
          <p:nvGrpSpPr>
            <p:cNvPr id="8" name="Group 8"/>
            <p:cNvGrpSpPr>
              <a:grpSpLocks noChangeAspect="1"/>
            </p:cNvGrpSpPr>
            <p:nvPr/>
          </p:nvGrpSpPr>
          <p:grpSpPr>
            <a:xfrm>
              <a:off x="4528478" y="2757539"/>
              <a:ext cx="6352809" cy="9969395"/>
              <a:chOff x="2747278" y="2077796"/>
              <a:chExt cx="8823339" cy="13846412"/>
            </a:xfrm>
          </p:grpSpPr>
          <p:cxnSp>
            <p:nvCxnSpPr>
              <p:cNvPr id="9" name="Straight Connector 25"/>
              <p:cNvCxnSpPr/>
              <p:nvPr/>
            </p:nvCxnSpPr>
            <p:spPr>
              <a:xfrm flipV="1">
                <a:off x="7152487" y="10924197"/>
                <a:ext cx="0" cy="5000011"/>
              </a:xfrm>
              <a:prstGeom prst="line">
                <a:avLst/>
              </a:prstGeom>
              <a:ln w="73025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Arc 28"/>
              <p:cNvSpPr/>
              <p:nvPr/>
            </p:nvSpPr>
            <p:spPr>
              <a:xfrm rot="10800000">
                <a:off x="2747278" y="2077796"/>
                <a:ext cx="8823339" cy="8823351"/>
              </a:xfrm>
              <a:prstGeom prst="arc">
                <a:avLst>
                  <a:gd name="adj1" fmla="val 16165101"/>
                  <a:gd name="adj2" fmla="val 21590393"/>
                </a:avLst>
              </a:prstGeom>
              <a:ln w="73025">
                <a:solidFill>
                  <a:schemeClr val="tx1">
                    <a:lumMod val="65000"/>
                    <a:lumOff val="35000"/>
                  </a:schemeClr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</p:txBody>
          </p:sp>
        </p:grpSp>
        <p:sp>
          <p:nvSpPr>
            <p:cNvPr id="11" name="Arc 29"/>
            <p:cNvSpPr>
              <a:spLocks noChangeAspect="1"/>
            </p:cNvSpPr>
            <p:nvPr/>
          </p:nvSpPr>
          <p:spPr>
            <a:xfrm rot="10800000" flipH="1" flipV="1">
              <a:off x="4507697" y="2546091"/>
              <a:ext cx="6352809" cy="6352809"/>
            </a:xfrm>
            <a:prstGeom prst="arc">
              <a:avLst>
                <a:gd name="adj1" fmla="val 10541313"/>
                <a:gd name="adj2" fmla="val 41287"/>
              </a:avLst>
            </a:prstGeom>
            <a:ln w="73025">
              <a:solidFill>
                <a:schemeClr val="tx1">
                  <a:lumMod val="65000"/>
                  <a:lumOff val="3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2" name="Oval 1"/>
            <p:cNvSpPr>
              <a:spLocks noChangeAspect="1"/>
            </p:cNvSpPr>
            <p:nvPr/>
          </p:nvSpPr>
          <p:spPr>
            <a:xfrm>
              <a:off x="5135630" y="3391192"/>
              <a:ext cx="5112000" cy="5112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b="1" dirty="0" smtClean="0"/>
                <a:t>9,11 </a:t>
              </a:r>
              <a:r>
                <a:rPr lang="pl-PL" dirty="0" smtClean="0"/>
                <a:t>mln zł</a:t>
              </a:r>
              <a:endParaRPr lang="en-US" dirty="0"/>
            </a:p>
          </p:txBody>
        </p:sp>
      </p:grpSp>
      <p:sp>
        <p:nvSpPr>
          <p:cNvPr id="14" name="Prostokąt 13"/>
          <p:cNvSpPr/>
          <p:nvPr/>
        </p:nvSpPr>
        <p:spPr>
          <a:xfrm>
            <a:off x="9660198" y="4972842"/>
            <a:ext cx="13199802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50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Roboto Medium"/>
                <a:cs typeface="Roboto Medium"/>
              </a:rPr>
              <a:t>Projekt został </a:t>
            </a:r>
            <a:r>
              <a:rPr lang="pl-PL" sz="5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Roboto Medium"/>
                <a:cs typeface="Roboto Medium"/>
              </a:rPr>
              <a:t>w całości zrealizowany </a:t>
            </a:r>
            <a:r>
              <a:rPr lang="pl-PL" sz="50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Roboto Medium"/>
                <a:cs typeface="Roboto Medium"/>
              </a:rPr>
              <a:t>ze środków </a:t>
            </a:r>
            <a:r>
              <a:rPr lang="pl-PL" sz="5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Roboto Medium"/>
                <a:cs typeface="Roboto Medium"/>
              </a:rPr>
              <a:t>budżetu </a:t>
            </a:r>
            <a:r>
              <a:rPr lang="pl-PL" sz="50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Roboto Medium"/>
                <a:cs typeface="Roboto Medium"/>
              </a:rPr>
              <a:t>państwa</a:t>
            </a:r>
            <a:r>
              <a:rPr lang="pl-PL" sz="5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Roboto Medium"/>
                <a:cs typeface="Roboto Medium"/>
              </a:rPr>
              <a:t>.</a:t>
            </a:r>
          </a:p>
          <a:p>
            <a:pPr algn="just"/>
            <a:endParaRPr lang="pl-PL" sz="5000" kern="12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Roboto Medium"/>
              <a:cs typeface="Roboto Medium"/>
            </a:endParaRPr>
          </a:p>
          <a:p>
            <a:pPr algn="just"/>
            <a:r>
              <a:rPr lang="pl-PL" sz="50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Roboto Medium"/>
                <a:cs typeface="Roboto Medium"/>
              </a:rPr>
              <a:t>Całkowity koszt realizacji projektu </a:t>
            </a:r>
            <a:r>
              <a:rPr lang="pl-PL" sz="5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Roboto Medium"/>
                <a:cs typeface="Roboto Medium"/>
              </a:rPr>
              <a:t>brutto </a:t>
            </a:r>
            <a:br>
              <a:rPr lang="pl-PL" sz="5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Roboto Medium"/>
                <a:cs typeface="Roboto Medium"/>
              </a:rPr>
            </a:br>
            <a:r>
              <a:rPr lang="pl-PL" sz="5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Roboto Medium"/>
                <a:cs typeface="Roboto Medium"/>
              </a:rPr>
              <a:t>(</a:t>
            </a:r>
            <a:r>
              <a:rPr lang="pl-PL" sz="50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Roboto Medium"/>
                <a:cs typeface="Roboto Medium"/>
              </a:rPr>
              <a:t>bez kosztów utrzymania</a:t>
            </a:r>
            <a:r>
              <a:rPr lang="pl-PL" sz="50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Roboto Medium"/>
                <a:cs typeface="Roboto Medium"/>
              </a:rPr>
              <a:t>) wyniósł </a:t>
            </a:r>
            <a:r>
              <a:rPr lang="pl-PL" sz="5000" b="1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Roboto Medium"/>
                <a:cs typeface="Roboto Medium"/>
              </a:rPr>
              <a:t>9 </a:t>
            </a:r>
            <a:r>
              <a:rPr lang="pl-PL" sz="50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Roboto Medium"/>
                <a:cs typeface="Roboto Medium"/>
              </a:rPr>
              <a:t>110 707,42 zł</a:t>
            </a:r>
          </a:p>
        </p:txBody>
      </p:sp>
    </p:spTree>
    <p:extLst>
      <p:ext uri="{BB962C8B-B14F-4D97-AF65-F5344CB8AC3E}">
        <p14:creationId xmlns:p14="http://schemas.microsoft.com/office/powerpoint/2010/main" val="661298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85258" y="859932"/>
            <a:ext cx="22598742" cy="2651126"/>
          </a:xfrm>
        </p:spPr>
        <p:txBody>
          <a:bodyPr>
            <a:normAutofit/>
          </a:bodyPr>
          <a:lstStyle/>
          <a:p>
            <a:r>
              <a:rPr lang="pl-PL" sz="7200" b="1" dirty="0" smtClean="0">
                <a:latin typeface="Calibri" panose="020F0502020204030204" pitchFamily="34" charset="0"/>
              </a:rPr>
              <a:t>KPI projektu </a:t>
            </a:r>
            <a:endParaRPr lang="pl-PL" sz="6000" b="1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  <p:cxnSp>
        <p:nvCxnSpPr>
          <p:cNvPr id="6" name="Łącznik prosty 5"/>
          <p:cNvCxnSpPr/>
          <p:nvPr/>
        </p:nvCxnSpPr>
        <p:spPr>
          <a:xfrm flipH="1" flipV="1">
            <a:off x="15941041" y="13413522"/>
            <a:ext cx="7185662" cy="33108"/>
          </a:xfrm>
          <a:prstGeom prst="line">
            <a:avLst/>
          </a:prstGeom>
          <a:ln w="4445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Godło Polski i napis Ministerstwo Cyfryzacji - przeniesienie do strony głównej serwis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38848" y="12499725"/>
            <a:ext cx="3535552" cy="906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133040264"/>
              </p:ext>
            </p:extLst>
          </p:nvPr>
        </p:nvGraphicFramePr>
        <p:xfrm>
          <a:off x="1785258" y="2531165"/>
          <a:ext cx="21273771" cy="99608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Obraz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1820" y="8643274"/>
            <a:ext cx="568472" cy="540000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7611" y="8643274"/>
            <a:ext cx="568472" cy="540000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3402" y="8643274"/>
            <a:ext cx="568472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64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85258" y="859932"/>
            <a:ext cx="22598742" cy="2651126"/>
          </a:xfrm>
        </p:spPr>
        <p:txBody>
          <a:bodyPr>
            <a:normAutofit/>
          </a:bodyPr>
          <a:lstStyle/>
          <a:p>
            <a:r>
              <a:rPr lang="pl-PL" sz="7200" b="1" dirty="0">
                <a:latin typeface="Calibri" panose="020F0502020204030204" pitchFamily="34" charset="0"/>
              </a:rPr>
              <a:t>Co wdrożono w ramach projektu </a:t>
            </a:r>
            <a:r>
              <a:rPr lang="pl-PL" sz="7200" b="1" dirty="0" smtClean="0">
                <a:latin typeface="Calibri" panose="020F0502020204030204" pitchFamily="34" charset="0"/>
              </a:rPr>
              <a:t/>
            </a:r>
            <a:br>
              <a:rPr lang="pl-PL" sz="7200" b="1" dirty="0" smtClean="0">
                <a:latin typeface="Calibri" panose="020F0502020204030204" pitchFamily="34" charset="0"/>
              </a:rPr>
            </a:br>
            <a:r>
              <a:rPr lang="pl-PL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(zob. ustawa o usługach zaufania oraz identyfikacji elektronicznej art. 21a ust. </a:t>
            </a:r>
            <a:r>
              <a:rPr lang="pl-PL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2)</a:t>
            </a:r>
            <a:endParaRPr lang="pl-PL" sz="6000" b="1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626232" y="3014405"/>
            <a:ext cx="21810238" cy="8702676"/>
          </a:xfrm>
        </p:spPr>
        <p:txBody>
          <a:bodyPr>
            <a:normAutofit/>
          </a:bodyPr>
          <a:lstStyle/>
          <a:p>
            <a:pPr marL="274638" lvl="1" indent="0" algn="just">
              <a:buNone/>
            </a:pPr>
            <a:r>
              <a:rPr lang="pl-PL" sz="5000" dirty="0" smtClean="0">
                <a:latin typeface="Calibri" panose="020F0502020204030204" pitchFamily="34" charset="0"/>
              </a:rPr>
              <a:t>Węzeł Krajowy </a:t>
            </a:r>
            <a:r>
              <a:rPr lang="pl-PL" sz="5000" dirty="0">
                <a:latin typeface="Calibri" panose="020F0502020204030204" pitchFamily="34" charset="0"/>
              </a:rPr>
              <a:t>jest rozwiązaniem organizacyjno-technicznym umożliwiającym </a:t>
            </a:r>
            <a:r>
              <a:rPr lang="pl-PL" sz="5000" b="1" dirty="0">
                <a:solidFill>
                  <a:srgbClr val="C00000"/>
                </a:solidFill>
                <a:latin typeface="Calibri" panose="020F0502020204030204" pitchFamily="34" charset="0"/>
              </a:rPr>
              <a:t>uwierzytelnianie użytkownika </a:t>
            </a:r>
            <a:r>
              <a:rPr lang="pl-PL" sz="5000" dirty="0">
                <a:latin typeface="Calibri" panose="020F0502020204030204" pitchFamily="34" charset="0"/>
              </a:rPr>
              <a:t>systemu teleinformatycznego, korzystającego </a:t>
            </a:r>
            <a:r>
              <a:rPr lang="pl-PL" sz="5000" dirty="0" smtClean="0">
                <a:latin typeface="Calibri" panose="020F0502020204030204" pitchFamily="34" charset="0"/>
              </a:rPr>
              <a:t/>
            </a:r>
            <a:br>
              <a:rPr lang="pl-PL" sz="5000" dirty="0" smtClean="0">
                <a:latin typeface="Calibri" panose="020F0502020204030204" pitchFamily="34" charset="0"/>
              </a:rPr>
            </a:br>
            <a:r>
              <a:rPr lang="pl-PL" sz="5000" dirty="0" smtClean="0">
                <a:latin typeface="Calibri" panose="020F0502020204030204" pitchFamily="34" charset="0"/>
              </a:rPr>
              <a:t>z  usługi online</a:t>
            </a:r>
            <a:r>
              <a:rPr lang="pl-PL" sz="5000" dirty="0">
                <a:latin typeface="Calibri" panose="020F0502020204030204" pitchFamily="34" charset="0"/>
              </a:rPr>
              <a:t>, </a:t>
            </a:r>
            <a:r>
              <a:rPr lang="pl-PL" sz="50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z </a:t>
            </a:r>
            <a:r>
              <a:rPr lang="pl-PL" sz="5000" b="1" dirty="0">
                <a:solidFill>
                  <a:srgbClr val="C00000"/>
                </a:solidFill>
                <a:latin typeface="Calibri" panose="020F0502020204030204" pitchFamily="34" charset="0"/>
              </a:rPr>
              <a:t>wykorzystaniem środka identyfikacji elektronicznej </a:t>
            </a:r>
            <a:r>
              <a:rPr lang="pl-PL" sz="5000" dirty="0">
                <a:latin typeface="Calibri" panose="020F0502020204030204" pitchFamily="34" charset="0"/>
              </a:rPr>
              <a:t>wydanego </a:t>
            </a:r>
            <a:r>
              <a:rPr lang="pl-PL" sz="5000" dirty="0" smtClean="0">
                <a:latin typeface="Calibri" panose="020F0502020204030204" pitchFamily="34" charset="0"/>
              </a:rPr>
              <a:t/>
            </a:r>
            <a:br>
              <a:rPr lang="pl-PL" sz="5000" dirty="0" smtClean="0">
                <a:latin typeface="Calibri" panose="020F0502020204030204" pitchFamily="34" charset="0"/>
              </a:rPr>
            </a:br>
            <a:r>
              <a:rPr lang="pl-PL" sz="5000" dirty="0" smtClean="0">
                <a:latin typeface="Calibri" panose="020F0502020204030204" pitchFamily="34" charset="0"/>
              </a:rPr>
              <a:t>w </a:t>
            </a:r>
            <a:r>
              <a:rPr lang="pl-PL" sz="5000" dirty="0">
                <a:latin typeface="Calibri" panose="020F0502020204030204" pitchFamily="34" charset="0"/>
              </a:rPr>
              <a:t>systemie identyfikacji elektronicznej przyłączonym do tego węzła bezpośrednio albo za pośrednictwem węzła </a:t>
            </a:r>
            <a:r>
              <a:rPr lang="pl-PL" sz="5000" dirty="0" smtClean="0">
                <a:latin typeface="Calibri" panose="020F0502020204030204" pitchFamily="34" charset="0"/>
              </a:rPr>
              <a:t>transgranicznego</a:t>
            </a:r>
          </a:p>
          <a:p>
            <a:pPr marL="0" lvl="0" indent="0">
              <a:buNone/>
            </a:pPr>
            <a:endParaRPr lang="pl-PL" sz="2000" dirty="0" smtClean="0">
              <a:latin typeface="Calibri" panose="020F0502020204030204"/>
            </a:endParaRPr>
          </a:p>
          <a:p>
            <a:pPr marL="0" lvl="0" indent="0">
              <a:buNone/>
            </a:pPr>
            <a:r>
              <a:rPr lang="pl-PL" sz="5000" b="1" dirty="0" smtClean="0">
                <a:latin typeface="Calibri" panose="020F0502020204030204"/>
              </a:rPr>
              <a:t>[</a:t>
            </a:r>
            <a:r>
              <a:rPr lang="pl-PL" sz="5000" b="1" dirty="0">
                <a:latin typeface="Calibri" panose="020F0502020204030204"/>
              </a:rPr>
              <a:t>Art. 21a ] Krajowy schemat identyfikacji elektronicznej obejmuje</a:t>
            </a:r>
            <a:r>
              <a:rPr lang="pl-PL" sz="5000" b="1" dirty="0" smtClean="0">
                <a:latin typeface="Calibri" panose="020F0502020204030204"/>
              </a:rPr>
              <a:t>:</a:t>
            </a:r>
            <a:endParaRPr lang="pl-PL" sz="5000" b="1" dirty="0">
              <a:latin typeface="Calibri" panose="020F0502020204030204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pl-PL" sz="5000" dirty="0">
                <a:latin typeface="Calibri" panose="020F0502020204030204"/>
              </a:rPr>
              <a:t>węzeł krajowy identyfikacji elektronicznej i przyłączone: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pl-PL" sz="4000" dirty="0">
                <a:latin typeface="Calibri" panose="020F0502020204030204"/>
              </a:rPr>
              <a:t>systemy identyfikacji elektronicznej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pl-PL" sz="4000" dirty="0">
                <a:latin typeface="Calibri" panose="020F0502020204030204"/>
              </a:rPr>
              <a:t>systemy w ramach których udostępniane są usługi online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l-PL" sz="4800" dirty="0">
                <a:latin typeface="Calibri" panose="020F0502020204030204"/>
              </a:rPr>
              <a:t>węzeł transgraniczny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pl-PL" sz="4000" dirty="0">
                <a:latin typeface="Calibri" panose="020F0502020204030204"/>
              </a:rPr>
              <a:t>notyfikowane w Komisji Europejskiej zagraniczne systemy identyfikacji elektronicznej </a:t>
            </a:r>
          </a:p>
          <a:p>
            <a:pPr marL="274638" lvl="1" indent="0" algn="just">
              <a:buNone/>
            </a:pPr>
            <a:endParaRPr lang="pl-PL" altLang="pl-PL" sz="5400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pl-PL" altLang="pl-PL" sz="5400" b="1" dirty="0">
              <a:solidFill>
                <a:srgbClr val="0070C0"/>
              </a:solidFill>
            </a:endParaRPr>
          </a:p>
        </p:txBody>
      </p:sp>
      <p:cxnSp>
        <p:nvCxnSpPr>
          <p:cNvPr id="6" name="Łącznik prosty 5"/>
          <p:cNvCxnSpPr/>
          <p:nvPr/>
        </p:nvCxnSpPr>
        <p:spPr>
          <a:xfrm flipH="1" flipV="1">
            <a:off x="15941041" y="13413522"/>
            <a:ext cx="7185662" cy="33108"/>
          </a:xfrm>
          <a:prstGeom prst="line">
            <a:avLst/>
          </a:prstGeom>
          <a:ln w="4445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Godło Polski i napis Ministerstwo Cyfryzacji - przeniesienie do strony głównej serwis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38848" y="12499725"/>
            <a:ext cx="3535552" cy="906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stomShape 3"/>
          <p:cNvSpPr/>
          <p:nvPr/>
        </p:nvSpPr>
        <p:spPr>
          <a:xfrm>
            <a:off x="1626232" y="11209750"/>
            <a:ext cx="21810238" cy="102397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80000" tIns="90000" rIns="180000" bIns="90000" anchor="ctr"/>
          <a:lstStyle/>
          <a:p>
            <a:pPr defTabSz="1828800" hangingPunct="1"/>
            <a:r>
              <a:rPr lang="pl-PL" sz="6400" b="1" kern="1200" spc="-2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Publiczny schemat obejmuje dwa węzły</a:t>
            </a:r>
            <a:endParaRPr lang="en-US" sz="4800" kern="1200" spc="-2" dirty="0">
              <a:solidFill>
                <a:schemeClr val="bg1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359396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2098000" cy="1471773"/>
          </a:xfrm>
        </p:spPr>
        <p:txBody>
          <a:bodyPr>
            <a:noAutofit/>
          </a:bodyPr>
          <a:lstStyle/>
          <a:p>
            <a:r>
              <a:rPr lang="pl-PL" sz="7200" b="1" dirty="0" smtClean="0">
                <a:latin typeface="Calibri" panose="020F0502020204030204" pitchFamily="34" charset="0"/>
              </a:rPr>
              <a:t>Dlaczego wdrożono Węzeł Krajowy?</a:t>
            </a:r>
            <a:endParaRPr lang="pl-PL" sz="7200" dirty="0">
              <a:latin typeface="+mn-lt"/>
            </a:endParaRPr>
          </a:p>
        </p:txBody>
      </p:sp>
      <p:cxnSp>
        <p:nvCxnSpPr>
          <p:cNvPr id="7" name="Łącznik prosty 6"/>
          <p:cNvCxnSpPr/>
          <p:nvPr/>
        </p:nvCxnSpPr>
        <p:spPr>
          <a:xfrm flipH="1" flipV="1">
            <a:off x="15941041" y="13413522"/>
            <a:ext cx="7185662" cy="33108"/>
          </a:xfrm>
          <a:prstGeom prst="line">
            <a:avLst/>
          </a:prstGeom>
          <a:ln w="4445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Godło Polski i napis Ministerstwo Cyfryzacji - przeniesienie do strony głównej serwis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38848" y="12360579"/>
            <a:ext cx="3535552" cy="906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upa 5"/>
          <p:cNvGrpSpPr/>
          <p:nvPr/>
        </p:nvGrpSpPr>
        <p:grpSpPr>
          <a:xfrm>
            <a:off x="310613" y="2953277"/>
            <a:ext cx="9342258" cy="5952858"/>
            <a:chOff x="330988" y="2936879"/>
            <a:chExt cx="23370986" cy="9196720"/>
          </a:xfrm>
        </p:grpSpPr>
        <p:sp>
          <p:nvSpPr>
            <p:cNvPr id="9" name="Prostokąt zaokrąglony 1"/>
            <p:cNvSpPr/>
            <p:nvPr/>
          </p:nvSpPr>
          <p:spPr>
            <a:xfrm>
              <a:off x="2937553" y="2936879"/>
              <a:ext cx="3478306" cy="1807758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l-PL" sz="2000" b="1" dirty="0" err="1">
                  <a:solidFill>
                    <a:srgbClr val="3F586B"/>
                  </a:solidFill>
                </a:rPr>
                <a:t>ePUAP</a:t>
              </a:r>
              <a:endParaRPr lang="pl-PL" sz="2000" b="1" dirty="0">
                <a:solidFill>
                  <a:srgbClr val="3F586B"/>
                </a:solidFill>
              </a:endParaRPr>
            </a:p>
          </p:txBody>
        </p:sp>
        <p:sp>
          <p:nvSpPr>
            <p:cNvPr id="10" name="Prostokąt zaokrąglony 2"/>
            <p:cNvSpPr/>
            <p:nvPr/>
          </p:nvSpPr>
          <p:spPr>
            <a:xfrm>
              <a:off x="2937553" y="5363859"/>
              <a:ext cx="3478306" cy="1807758"/>
            </a:xfrm>
            <a:prstGeom prst="roundRect">
              <a:avLst/>
            </a:prstGeom>
            <a:solidFill>
              <a:schemeClr val="bg1">
                <a:alpha val="7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2000" b="1" dirty="0">
                  <a:solidFill>
                    <a:srgbClr val="3F586B"/>
                  </a:solidFill>
                </a:rPr>
                <a:t>CEIDG</a:t>
              </a:r>
            </a:p>
          </p:txBody>
        </p:sp>
        <p:sp>
          <p:nvSpPr>
            <p:cNvPr id="11" name="Prostokąt zaokrąglony 3"/>
            <p:cNvSpPr/>
            <p:nvPr/>
          </p:nvSpPr>
          <p:spPr>
            <a:xfrm>
              <a:off x="2937553" y="7855993"/>
              <a:ext cx="3478306" cy="1807758"/>
            </a:xfrm>
            <a:prstGeom prst="roundRect">
              <a:avLst/>
            </a:prstGeom>
            <a:solidFill>
              <a:schemeClr val="bg1">
                <a:alpha val="7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2000" b="1" dirty="0">
                  <a:solidFill>
                    <a:srgbClr val="3F586B"/>
                  </a:solidFill>
                </a:rPr>
                <a:t>PUE ZUS</a:t>
              </a:r>
            </a:p>
          </p:txBody>
        </p:sp>
        <p:sp>
          <p:nvSpPr>
            <p:cNvPr id="12" name="Prostokąt zaokrąglony 4"/>
            <p:cNvSpPr/>
            <p:nvPr/>
          </p:nvSpPr>
          <p:spPr>
            <a:xfrm>
              <a:off x="2937553" y="10325841"/>
              <a:ext cx="3478306" cy="1807758"/>
            </a:xfrm>
            <a:prstGeom prst="roundRect">
              <a:avLst/>
            </a:prstGeom>
            <a:solidFill>
              <a:schemeClr val="bg1">
                <a:alpha val="7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2000" b="1" dirty="0" smtClean="0">
                  <a:solidFill>
                    <a:srgbClr val="3F586B"/>
                  </a:solidFill>
                </a:rPr>
                <a:t>EMPATIA</a:t>
              </a:r>
              <a:endParaRPr lang="pl-PL" sz="2000" b="1" dirty="0">
                <a:solidFill>
                  <a:srgbClr val="3F586B"/>
                </a:solidFill>
              </a:endParaRPr>
            </a:p>
          </p:txBody>
        </p:sp>
        <p:sp>
          <p:nvSpPr>
            <p:cNvPr id="13" name="Prostokąt zaokrąglony 5"/>
            <p:cNvSpPr/>
            <p:nvPr/>
          </p:nvSpPr>
          <p:spPr>
            <a:xfrm>
              <a:off x="17567953" y="2936879"/>
              <a:ext cx="3478306" cy="1807758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2000" b="1" dirty="0">
                  <a:solidFill>
                    <a:srgbClr val="3F586B"/>
                  </a:solidFill>
                </a:rPr>
                <a:t>Profil Zaufany</a:t>
              </a:r>
            </a:p>
          </p:txBody>
        </p:sp>
        <p:sp>
          <p:nvSpPr>
            <p:cNvPr id="14" name="Prostokąt zaokrąglony 6"/>
            <p:cNvSpPr/>
            <p:nvPr/>
          </p:nvSpPr>
          <p:spPr>
            <a:xfrm>
              <a:off x="17566575" y="5416635"/>
              <a:ext cx="3478306" cy="1807758"/>
            </a:xfrm>
            <a:prstGeom prst="roundRect">
              <a:avLst/>
            </a:prstGeom>
            <a:solidFill>
              <a:schemeClr val="bg1">
                <a:alpha val="7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2000" b="1" dirty="0">
                  <a:solidFill>
                    <a:srgbClr val="3F586B"/>
                  </a:solidFill>
                </a:rPr>
                <a:t>PKO BP</a:t>
              </a:r>
            </a:p>
          </p:txBody>
        </p:sp>
        <p:sp>
          <p:nvSpPr>
            <p:cNvPr id="15" name="Prostokąt zaokrąglony 7"/>
            <p:cNvSpPr/>
            <p:nvPr/>
          </p:nvSpPr>
          <p:spPr>
            <a:xfrm>
              <a:off x="17586777" y="7886483"/>
              <a:ext cx="3478306" cy="1807758"/>
            </a:xfrm>
            <a:prstGeom prst="roundRect">
              <a:avLst/>
            </a:prstGeom>
            <a:solidFill>
              <a:schemeClr val="bg1">
                <a:alpha val="7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2000" b="1" dirty="0">
                  <a:solidFill>
                    <a:srgbClr val="3F586B"/>
                  </a:solidFill>
                </a:rPr>
                <a:t>T-Mobile</a:t>
              </a:r>
            </a:p>
          </p:txBody>
        </p:sp>
        <p:sp>
          <p:nvSpPr>
            <p:cNvPr id="16" name="Prostokąt zaokrąglony 8"/>
            <p:cNvSpPr/>
            <p:nvPr/>
          </p:nvSpPr>
          <p:spPr>
            <a:xfrm>
              <a:off x="17586777" y="10273063"/>
              <a:ext cx="3478306" cy="1807758"/>
            </a:xfrm>
            <a:prstGeom prst="roundRect">
              <a:avLst/>
            </a:prstGeom>
            <a:solidFill>
              <a:schemeClr val="bg1">
                <a:alpha val="7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l-PL" sz="2000" b="1" dirty="0">
                  <a:solidFill>
                    <a:srgbClr val="3F586B"/>
                  </a:solidFill>
                </a:rPr>
                <a:t>Operator Pocztowy</a:t>
              </a:r>
            </a:p>
          </p:txBody>
        </p:sp>
        <p:cxnSp>
          <p:nvCxnSpPr>
            <p:cNvPr id="17" name="Łącznik prosty ze strzałką 16"/>
            <p:cNvCxnSpPr>
              <a:stCxn id="9" idx="3"/>
              <a:endCxn id="13" idx="1"/>
            </p:cNvCxnSpPr>
            <p:nvPr/>
          </p:nvCxnSpPr>
          <p:spPr>
            <a:xfrm>
              <a:off x="6415859" y="3840758"/>
              <a:ext cx="11152094" cy="0"/>
            </a:xfrm>
            <a:prstGeom prst="straightConnector1">
              <a:avLst/>
            </a:prstGeom>
            <a:ln>
              <a:solidFill>
                <a:schemeClr val="accent2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Łącznik prosty ze strzałką 17"/>
            <p:cNvCxnSpPr/>
            <p:nvPr/>
          </p:nvCxnSpPr>
          <p:spPr>
            <a:xfrm>
              <a:off x="6373326" y="6267738"/>
              <a:ext cx="11150716" cy="52776"/>
            </a:xfrm>
            <a:prstGeom prst="straightConnector1">
              <a:avLst/>
            </a:prstGeom>
            <a:ln>
              <a:solidFill>
                <a:schemeClr val="accent2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Łącznik prosty ze strzałką 18"/>
            <p:cNvCxnSpPr>
              <a:stCxn id="11" idx="3"/>
              <a:endCxn id="15" idx="1"/>
            </p:cNvCxnSpPr>
            <p:nvPr/>
          </p:nvCxnSpPr>
          <p:spPr>
            <a:xfrm>
              <a:off x="6415859" y="8759873"/>
              <a:ext cx="11170918" cy="30490"/>
            </a:xfrm>
            <a:prstGeom prst="straightConnector1">
              <a:avLst/>
            </a:prstGeom>
            <a:ln>
              <a:solidFill>
                <a:schemeClr val="accent2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Łącznik prosty ze strzałką 19"/>
            <p:cNvCxnSpPr>
              <a:stCxn id="12" idx="3"/>
              <a:endCxn id="16" idx="1"/>
            </p:cNvCxnSpPr>
            <p:nvPr/>
          </p:nvCxnSpPr>
          <p:spPr>
            <a:xfrm flipV="1">
              <a:off x="6415859" y="11176943"/>
              <a:ext cx="11170918" cy="52778"/>
            </a:xfrm>
            <a:prstGeom prst="straightConnector1">
              <a:avLst/>
            </a:prstGeom>
            <a:ln>
              <a:solidFill>
                <a:schemeClr val="accent2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Łącznik prosty ze strzałką 20"/>
            <p:cNvCxnSpPr>
              <a:stCxn id="9" idx="3"/>
              <a:endCxn id="14" idx="1"/>
            </p:cNvCxnSpPr>
            <p:nvPr/>
          </p:nvCxnSpPr>
          <p:spPr>
            <a:xfrm>
              <a:off x="6415858" y="3840758"/>
              <a:ext cx="11150716" cy="2479756"/>
            </a:xfrm>
            <a:prstGeom prst="straightConnector1">
              <a:avLst/>
            </a:prstGeom>
            <a:ln>
              <a:solidFill>
                <a:schemeClr val="accent2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Łącznik prosty ze strzałką 21"/>
            <p:cNvCxnSpPr>
              <a:stCxn id="12" idx="3"/>
              <a:endCxn id="15" idx="1"/>
            </p:cNvCxnSpPr>
            <p:nvPr/>
          </p:nvCxnSpPr>
          <p:spPr>
            <a:xfrm flipV="1">
              <a:off x="6415859" y="8790363"/>
              <a:ext cx="11170918" cy="2439358"/>
            </a:xfrm>
            <a:prstGeom prst="straightConnector1">
              <a:avLst/>
            </a:prstGeom>
            <a:ln>
              <a:solidFill>
                <a:schemeClr val="accent2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Łącznik prosty ze strzałką 22"/>
            <p:cNvCxnSpPr>
              <a:stCxn id="9" idx="3"/>
              <a:endCxn id="15" idx="1"/>
            </p:cNvCxnSpPr>
            <p:nvPr/>
          </p:nvCxnSpPr>
          <p:spPr>
            <a:xfrm>
              <a:off x="6415859" y="3840758"/>
              <a:ext cx="11170918" cy="4949604"/>
            </a:xfrm>
            <a:prstGeom prst="straightConnector1">
              <a:avLst/>
            </a:prstGeom>
            <a:ln>
              <a:solidFill>
                <a:schemeClr val="accent2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Łącznik prosty ze strzałką 23"/>
            <p:cNvCxnSpPr>
              <a:stCxn id="9" idx="3"/>
              <a:endCxn id="16" idx="1"/>
            </p:cNvCxnSpPr>
            <p:nvPr/>
          </p:nvCxnSpPr>
          <p:spPr>
            <a:xfrm>
              <a:off x="6415859" y="3840758"/>
              <a:ext cx="11170918" cy="7336184"/>
            </a:xfrm>
            <a:prstGeom prst="straightConnector1">
              <a:avLst/>
            </a:prstGeom>
            <a:ln>
              <a:solidFill>
                <a:schemeClr val="accent2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Łącznik prosty ze strzałką 24"/>
            <p:cNvCxnSpPr>
              <a:stCxn id="10" idx="3"/>
              <a:endCxn id="13" idx="1"/>
            </p:cNvCxnSpPr>
            <p:nvPr/>
          </p:nvCxnSpPr>
          <p:spPr>
            <a:xfrm flipV="1">
              <a:off x="6415859" y="3840758"/>
              <a:ext cx="11152094" cy="2426980"/>
            </a:xfrm>
            <a:prstGeom prst="straightConnector1">
              <a:avLst/>
            </a:prstGeom>
            <a:ln>
              <a:solidFill>
                <a:schemeClr val="accent2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Łącznik prosty ze strzałką 25"/>
            <p:cNvCxnSpPr>
              <a:stCxn id="11" idx="3"/>
              <a:endCxn id="13" idx="1"/>
            </p:cNvCxnSpPr>
            <p:nvPr/>
          </p:nvCxnSpPr>
          <p:spPr>
            <a:xfrm flipV="1">
              <a:off x="6415859" y="3840759"/>
              <a:ext cx="11152094" cy="4919114"/>
            </a:xfrm>
            <a:prstGeom prst="straightConnector1">
              <a:avLst/>
            </a:prstGeom>
            <a:ln>
              <a:solidFill>
                <a:schemeClr val="accent2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Łącznik prosty ze strzałką 26"/>
            <p:cNvCxnSpPr>
              <a:stCxn id="11" idx="3"/>
              <a:endCxn id="14" idx="1"/>
            </p:cNvCxnSpPr>
            <p:nvPr/>
          </p:nvCxnSpPr>
          <p:spPr>
            <a:xfrm flipV="1">
              <a:off x="6415858" y="6320515"/>
              <a:ext cx="11150716" cy="2439358"/>
            </a:xfrm>
            <a:prstGeom prst="straightConnector1">
              <a:avLst/>
            </a:prstGeom>
            <a:ln>
              <a:solidFill>
                <a:schemeClr val="accent2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Łącznik prosty ze strzałką 27"/>
            <p:cNvCxnSpPr>
              <a:stCxn id="12" idx="3"/>
              <a:endCxn id="14" idx="1"/>
            </p:cNvCxnSpPr>
            <p:nvPr/>
          </p:nvCxnSpPr>
          <p:spPr>
            <a:xfrm flipV="1">
              <a:off x="6415858" y="6320515"/>
              <a:ext cx="11150716" cy="4909206"/>
            </a:xfrm>
            <a:prstGeom prst="straightConnector1">
              <a:avLst/>
            </a:prstGeom>
            <a:ln>
              <a:solidFill>
                <a:schemeClr val="accent2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Łącznik prosty ze strzałką 28"/>
            <p:cNvCxnSpPr>
              <a:stCxn id="12" idx="3"/>
              <a:endCxn id="16" idx="1"/>
            </p:cNvCxnSpPr>
            <p:nvPr/>
          </p:nvCxnSpPr>
          <p:spPr>
            <a:xfrm flipV="1">
              <a:off x="6415859" y="11176943"/>
              <a:ext cx="11170918" cy="52778"/>
            </a:xfrm>
            <a:prstGeom prst="straightConnector1">
              <a:avLst/>
            </a:prstGeom>
            <a:ln>
              <a:solidFill>
                <a:schemeClr val="accent2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Łącznik prosty ze strzałką 29"/>
            <p:cNvCxnSpPr>
              <a:stCxn id="11" idx="3"/>
              <a:endCxn id="16" idx="1"/>
            </p:cNvCxnSpPr>
            <p:nvPr/>
          </p:nvCxnSpPr>
          <p:spPr>
            <a:xfrm>
              <a:off x="6415859" y="8759873"/>
              <a:ext cx="11170918" cy="2417070"/>
            </a:xfrm>
            <a:prstGeom prst="straightConnector1">
              <a:avLst/>
            </a:prstGeom>
            <a:ln>
              <a:solidFill>
                <a:schemeClr val="accent2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Łącznik prosty ze strzałką 30"/>
            <p:cNvCxnSpPr>
              <a:stCxn id="10" idx="3"/>
              <a:endCxn id="15" idx="1"/>
            </p:cNvCxnSpPr>
            <p:nvPr/>
          </p:nvCxnSpPr>
          <p:spPr>
            <a:xfrm>
              <a:off x="6415859" y="6267738"/>
              <a:ext cx="11170918" cy="2522624"/>
            </a:xfrm>
            <a:prstGeom prst="straightConnector1">
              <a:avLst/>
            </a:prstGeom>
            <a:ln>
              <a:solidFill>
                <a:schemeClr val="accent2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Łącznik prosty ze strzałką 31"/>
            <p:cNvCxnSpPr>
              <a:stCxn id="10" idx="3"/>
              <a:endCxn id="16" idx="1"/>
            </p:cNvCxnSpPr>
            <p:nvPr/>
          </p:nvCxnSpPr>
          <p:spPr>
            <a:xfrm>
              <a:off x="6415859" y="6267738"/>
              <a:ext cx="11170918" cy="4909204"/>
            </a:xfrm>
            <a:prstGeom prst="straightConnector1">
              <a:avLst/>
            </a:prstGeom>
            <a:ln>
              <a:solidFill>
                <a:schemeClr val="accent2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pole tekstowe 41"/>
            <p:cNvSpPr txBox="1"/>
            <p:nvPr/>
          </p:nvSpPr>
          <p:spPr>
            <a:xfrm rot="16200000">
              <a:off x="-448166" y="6122419"/>
              <a:ext cx="4099134" cy="25408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l-PL" sz="2000" b="1" dirty="0" smtClean="0">
                  <a:solidFill>
                    <a:schemeClr val="accent2"/>
                  </a:solidFill>
                </a:rPr>
                <a:t>PRZYKŁADOWI </a:t>
              </a:r>
              <a:br>
                <a:rPr lang="pl-PL" sz="2000" b="1" dirty="0" smtClean="0">
                  <a:solidFill>
                    <a:schemeClr val="accent2"/>
                  </a:solidFill>
                </a:rPr>
              </a:br>
              <a:r>
                <a:rPr lang="pl-PL" sz="2000" b="1" dirty="0" smtClean="0">
                  <a:solidFill>
                    <a:schemeClr val="accent2"/>
                  </a:solidFill>
                </a:rPr>
                <a:t>DOSTAWCY USŁUG</a:t>
              </a:r>
              <a:endParaRPr lang="pl-PL" sz="2000" b="1" dirty="0">
                <a:solidFill>
                  <a:schemeClr val="accent2"/>
                </a:solidFill>
              </a:endParaRPr>
            </a:p>
            <a:p>
              <a:pPr algn="ctr"/>
              <a:r>
                <a:rPr lang="pl-PL" sz="2000" b="1" dirty="0">
                  <a:solidFill>
                    <a:schemeClr val="accent2"/>
                  </a:solidFill>
                </a:rPr>
                <a:t>(DU)</a:t>
              </a:r>
            </a:p>
          </p:txBody>
        </p:sp>
        <p:sp>
          <p:nvSpPr>
            <p:cNvPr id="34" name="pole tekstowe 42"/>
            <p:cNvSpPr txBox="1"/>
            <p:nvPr/>
          </p:nvSpPr>
          <p:spPr>
            <a:xfrm rot="5400000">
              <a:off x="19544930" y="6380747"/>
              <a:ext cx="5773262" cy="25408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l-PL" sz="2000" b="1" dirty="0" smtClean="0">
                  <a:solidFill>
                    <a:schemeClr val="accent2"/>
                  </a:solidFill>
                </a:rPr>
                <a:t>PRZYKŁADOWI DOSTAWCY </a:t>
              </a:r>
              <a:br>
                <a:rPr lang="pl-PL" sz="2000" b="1" dirty="0" smtClean="0">
                  <a:solidFill>
                    <a:schemeClr val="accent2"/>
                  </a:solidFill>
                </a:rPr>
              </a:br>
              <a:r>
                <a:rPr lang="pl-PL" sz="2000" b="1" dirty="0" smtClean="0">
                  <a:solidFill>
                    <a:schemeClr val="accent2"/>
                  </a:solidFill>
                </a:rPr>
                <a:t>ŚRODKÓW IDENTYFIKACJI </a:t>
              </a:r>
              <a:endParaRPr lang="pl-PL" sz="2000" b="1" dirty="0">
                <a:solidFill>
                  <a:schemeClr val="accent2"/>
                </a:solidFill>
              </a:endParaRPr>
            </a:p>
            <a:p>
              <a:pPr algn="ctr"/>
              <a:r>
                <a:rPr lang="pl-PL" sz="2000" b="1" dirty="0">
                  <a:solidFill>
                    <a:schemeClr val="accent2"/>
                  </a:solidFill>
                </a:rPr>
                <a:t>(</a:t>
              </a:r>
              <a:r>
                <a:rPr lang="pl-PL" sz="2000" b="1" dirty="0" smtClean="0">
                  <a:solidFill>
                    <a:schemeClr val="accent2"/>
                  </a:solidFill>
                </a:rPr>
                <a:t>DŚI)</a:t>
              </a:r>
              <a:endParaRPr lang="pl-PL" sz="2000" b="1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4" name="Grupa 3"/>
          <p:cNvGrpSpPr/>
          <p:nvPr/>
        </p:nvGrpSpPr>
        <p:grpSpPr>
          <a:xfrm>
            <a:off x="10325050" y="2254461"/>
            <a:ext cx="11773049" cy="8043039"/>
            <a:chOff x="9355430" y="2348869"/>
            <a:chExt cx="11773049" cy="8043039"/>
          </a:xfrm>
        </p:grpSpPr>
        <p:pic>
          <p:nvPicPr>
            <p:cNvPr id="35" name="Obraz 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355430" y="2488552"/>
              <a:ext cx="5326948" cy="1968666"/>
            </a:xfrm>
            <a:prstGeom prst="rect">
              <a:avLst/>
            </a:prstGeom>
          </p:spPr>
        </p:pic>
        <p:pic>
          <p:nvPicPr>
            <p:cNvPr id="38" name="Obraz 3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230916" y="2348869"/>
              <a:ext cx="6061446" cy="2950588"/>
            </a:xfrm>
            <a:prstGeom prst="rect">
              <a:avLst/>
            </a:prstGeom>
          </p:spPr>
        </p:pic>
        <p:pic>
          <p:nvPicPr>
            <p:cNvPr id="39" name="Obraz 3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510396" y="2403692"/>
              <a:ext cx="4618083" cy="2053526"/>
            </a:xfrm>
            <a:prstGeom prst="rect">
              <a:avLst/>
            </a:prstGeom>
          </p:spPr>
        </p:pic>
        <p:pic>
          <p:nvPicPr>
            <p:cNvPr id="40" name="Obraz 3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682336" y="5006595"/>
              <a:ext cx="8128120" cy="3314476"/>
            </a:xfrm>
            <a:prstGeom prst="rect">
              <a:avLst/>
            </a:prstGeom>
          </p:spPr>
        </p:pic>
        <p:pic>
          <p:nvPicPr>
            <p:cNvPr id="41" name="Obraz 4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6162482" y="7655218"/>
              <a:ext cx="4346204" cy="2157747"/>
            </a:xfrm>
            <a:prstGeom prst="rect">
              <a:avLst/>
            </a:prstGeom>
          </p:spPr>
        </p:pic>
        <p:pic>
          <p:nvPicPr>
            <p:cNvPr id="36" name="Obraz 35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1447198" y="8000591"/>
              <a:ext cx="4814441" cy="2391317"/>
            </a:xfrm>
            <a:prstGeom prst="rect">
              <a:avLst/>
            </a:prstGeom>
          </p:spPr>
        </p:pic>
        <p:pic>
          <p:nvPicPr>
            <p:cNvPr id="37" name="Obraz 36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6090446" y="4775861"/>
              <a:ext cx="4418240" cy="3514680"/>
            </a:xfrm>
            <a:prstGeom prst="rect">
              <a:avLst/>
            </a:prstGeom>
          </p:spPr>
        </p:pic>
      </p:grpSp>
      <p:sp>
        <p:nvSpPr>
          <p:cNvPr id="42" name="Text Box 4"/>
          <p:cNvSpPr txBox="1">
            <a:spLocks noChangeArrowheads="1"/>
          </p:cNvSpPr>
          <p:nvPr/>
        </p:nvSpPr>
        <p:spPr bwMode="auto">
          <a:xfrm>
            <a:off x="1676399" y="10914666"/>
            <a:ext cx="20421699" cy="110799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lang="pl-PL" altLang="pl-PL" sz="66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Kto zapamięta te loginy i hasła?</a:t>
            </a:r>
            <a:endParaRPr lang="pl-PL" altLang="pl-PL" sz="66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810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84961" y="512540"/>
            <a:ext cx="16794138" cy="2223964"/>
          </a:xfrm>
        </p:spPr>
        <p:txBody>
          <a:bodyPr>
            <a:noAutofit/>
          </a:bodyPr>
          <a:lstStyle/>
          <a:p>
            <a:r>
              <a:rPr lang="pl-PL" sz="7200" b="1" dirty="0" smtClean="0">
                <a:latin typeface="Calibri" panose="020F0502020204030204" pitchFamily="34" charset="0"/>
              </a:rPr>
              <a:t>Węzeł Krajowy a bezpieczeństwo</a:t>
            </a:r>
            <a:endParaRPr lang="pl-PL" sz="7200" b="1" dirty="0">
              <a:latin typeface="Calibri" panose="020F050202020403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584961" y="2157281"/>
            <a:ext cx="20543520" cy="10129876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l-PL" sz="6000" b="1" dirty="0" smtClean="0">
                <a:latin typeface="+mn-lt"/>
              </a:rPr>
              <a:t>Systemy sprawdzone w praktyce </a:t>
            </a:r>
            <a:endParaRPr lang="pl-PL" sz="6000" b="1" dirty="0">
              <a:latin typeface="+mn-lt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pl-PL" sz="5400" dirty="0" smtClean="0">
                <a:latin typeface="+mn-lt"/>
              </a:rPr>
              <a:t>przyłączanie już istniejących systemów identyfikacji</a:t>
            </a:r>
          </a:p>
          <a:p>
            <a:pPr marL="457200" lvl="1" indent="0">
              <a:buNone/>
            </a:pPr>
            <a:endParaRPr lang="pl-PL" sz="5400" dirty="0" smtClean="0">
              <a:latin typeface="+mn-lt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l-PL" sz="6000" b="1" dirty="0" smtClean="0">
                <a:latin typeface="+mn-lt"/>
              </a:rPr>
              <a:t>Sprawdzony poziom bezpieczeństwa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l-PL" sz="5400" dirty="0">
                <a:latin typeface="+mn-lt"/>
              </a:rPr>
              <a:t>a</a:t>
            </a:r>
            <a:r>
              <a:rPr lang="pl-PL" sz="5400" dirty="0" smtClean="0">
                <a:latin typeface="+mn-lt"/>
              </a:rPr>
              <a:t>udyt zgodności z wymaganiami dla poziomów bezpieczeństwa </a:t>
            </a:r>
            <a:r>
              <a:rPr lang="pl-PL" sz="5400" dirty="0">
                <a:latin typeface="+mn-lt"/>
              </a:rPr>
              <a:t>środków identyfikacji </a:t>
            </a:r>
            <a:r>
              <a:rPr lang="pl-PL" sz="5400" dirty="0" smtClean="0">
                <a:latin typeface="+mn-lt"/>
              </a:rPr>
              <a:t>elektronicznej określonymi dla systemów notyfikowanych w KE </a:t>
            </a:r>
            <a:br>
              <a:rPr lang="pl-PL" sz="5400" dirty="0" smtClean="0">
                <a:latin typeface="+mn-lt"/>
              </a:rPr>
            </a:br>
            <a:r>
              <a:rPr lang="pl-PL" sz="5400" dirty="0" smtClean="0">
                <a:latin typeface="+mn-lt"/>
              </a:rPr>
              <a:t>(</a:t>
            </a:r>
            <a:r>
              <a:rPr lang="pl-PL" sz="5400" dirty="0">
                <a:latin typeface="+mn-lt"/>
                <a:hlinkClick r:id="rId2"/>
              </a:rPr>
              <a:t>zob. </a:t>
            </a:r>
            <a:r>
              <a:rPr lang="pl-PL" sz="5400" dirty="0" err="1">
                <a:latin typeface="+mn-lt"/>
                <a:hlinkClick r:id="rId2"/>
              </a:rPr>
              <a:t>rozp</a:t>
            </a:r>
            <a:r>
              <a:rPr lang="pl-PL" sz="5400" dirty="0">
                <a:latin typeface="+mn-lt"/>
                <a:hlinkClick r:id="rId2"/>
              </a:rPr>
              <a:t>. Komisji (UE) 2015/1502</a:t>
            </a:r>
            <a:r>
              <a:rPr lang="pl-PL" sz="5400" dirty="0" smtClean="0">
                <a:latin typeface="+mn-lt"/>
              </a:rPr>
              <a:t>)</a:t>
            </a:r>
          </a:p>
          <a:p>
            <a:pPr marL="457200" lvl="1" indent="0">
              <a:buNone/>
            </a:pPr>
            <a:endParaRPr lang="pl-PL" sz="5400" dirty="0" smtClean="0">
              <a:latin typeface="+mn-lt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l-PL" sz="6000" b="1" dirty="0" smtClean="0">
                <a:latin typeface="+mn-lt"/>
              </a:rPr>
              <a:t>Kary odstraszające potencjalnych </a:t>
            </a:r>
            <a:r>
              <a:rPr lang="pl-PL" sz="6000" b="1" dirty="0" err="1" smtClean="0">
                <a:latin typeface="+mn-lt"/>
              </a:rPr>
              <a:t>cyberprzestępców</a:t>
            </a:r>
            <a:r>
              <a:rPr lang="pl-PL" sz="6000" b="1" dirty="0" smtClean="0">
                <a:latin typeface="+mn-lt"/>
              </a:rPr>
              <a:t>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l-PL" sz="5800" dirty="0">
                <a:latin typeface="+mn-lt"/>
              </a:rPr>
              <a:t>k</a:t>
            </a:r>
            <a:r>
              <a:rPr lang="pl-PL" sz="5800" dirty="0" smtClean="0">
                <a:latin typeface="+mn-lt"/>
              </a:rPr>
              <a:t>ary za fałszowanie tożsamości, posługiwanie się fałszywą tożsamością itd.</a:t>
            </a:r>
          </a:p>
          <a:p>
            <a:pPr marL="457200" lvl="1" indent="0">
              <a:buNone/>
            </a:pPr>
            <a:endParaRPr lang="pl-PL" sz="5800" dirty="0" smtClean="0">
              <a:latin typeface="+mn-lt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l-PL" sz="6000" b="1" dirty="0" smtClean="0">
                <a:latin typeface="+mn-lt"/>
              </a:rPr>
              <a:t>Stały nadzór</a:t>
            </a:r>
          </a:p>
          <a:p>
            <a:pPr marL="0" indent="0">
              <a:buNone/>
            </a:pPr>
            <a:endParaRPr lang="pl-PL" sz="6000" b="1" dirty="0" smtClean="0">
              <a:latin typeface="+mn-lt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l-PL" sz="6000" b="1" dirty="0" smtClean="0">
                <a:latin typeface="+mn-lt"/>
              </a:rPr>
              <a:t>Inne zabezpieczenia</a:t>
            </a:r>
          </a:p>
          <a:p>
            <a:endParaRPr lang="pl-PL" dirty="0">
              <a:latin typeface="+mn-lt"/>
            </a:endParaRPr>
          </a:p>
          <a:p>
            <a:pPr marL="0" indent="0">
              <a:buNone/>
            </a:pPr>
            <a:endParaRPr lang="pl-PL" dirty="0">
              <a:latin typeface="+mn-lt"/>
            </a:endParaRPr>
          </a:p>
        </p:txBody>
      </p:sp>
      <p:cxnSp>
        <p:nvCxnSpPr>
          <p:cNvPr id="5" name="Łącznik prosty 4"/>
          <p:cNvCxnSpPr/>
          <p:nvPr/>
        </p:nvCxnSpPr>
        <p:spPr>
          <a:xfrm flipH="1" flipV="1">
            <a:off x="15941041" y="13413522"/>
            <a:ext cx="7185662" cy="33108"/>
          </a:xfrm>
          <a:prstGeom prst="line">
            <a:avLst/>
          </a:prstGeom>
          <a:ln w="4445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Godło Polski i napis Ministerstwo Cyfryzacji - przeniesienie do strony głównej serwis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38848" y="12360579"/>
            <a:ext cx="3535552" cy="906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132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3072384" y="2448265"/>
            <a:ext cx="15343632" cy="9585239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pl-PL" b="1" dirty="0" smtClean="0">
                <a:solidFill>
                  <a:schemeClr val="bg1"/>
                </a:solidFill>
              </a:rPr>
              <a:t>OBECNIE</a:t>
            </a:r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83976" y="530855"/>
            <a:ext cx="21031200" cy="1370471"/>
          </a:xfrm>
        </p:spPr>
        <p:txBody>
          <a:bodyPr/>
          <a:lstStyle/>
          <a:p>
            <a:r>
              <a:rPr lang="pl-PL" b="1" dirty="0" smtClean="0">
                <a:latin typeface="+mn-lt"/>
              </a:rPr>
              <a:t>Dostępne środki identyfikacji na</a:t>
            </a:r>
            <a:endParaRPr lang="pl-PL" b="1" dirty="0">
              <a:latin typeface="+mn-lt"/>
            </a:endParaRP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54325" y="492190"/>
            <a:ext cx="5467350" cy="1447800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328" y="4450578"/>
            <a:ext cx="13953744" cy="6796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21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rostokąt 19"/>
          <p:cNvSpPr/>
          <p:nvPr/>
        </p:nvSpPr>
        <p:spPr>
          <a:xfrm>
            <a:off x="12069930" y="2365513"/>
            <a:ext cx="10355997" cy="9848221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pl-PL" sz="4800" b="1" dirty="0" smtClean="0"/>
              <a:t>W TRAKCIE TESTÓW</a:t>
            </a:r>
          </a:p>
        </p:txBody>
      </p:sp>
      <p:sp>
        <p:nvSpPr>
          <p:cNvPr id="19" name="Prostokąt 18"/>
          <p:cNvSpPr/>
          <p:nvPr/>
        </p:nvSpPr>
        <p:spPr>
          <a:xfrm>
            <a:off x="1073426" y="2365513"/>
            <a:ext cx="9650189" cy="984822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pl-PL" sz="4800" b="1" dirty="0" smtClean="0"/>
              <a:t>PODŁĄCZONE/ WYDANA DECYZJA</a:t>
            </a:r>
            <a:endParaRPr lang="pl-PL" sz="4800" b="1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84960" y="512540"/>
            <a:ext cx="19293839" cy="2223964"/>
          </a:xfrm>
        </p:spPr>
        <p:txBody>
          <a:bodyPr>
            <a:noAutofit/>
          </a:bodyPr>
          <a:lstStyle/>
          <a:p>
            <a:r>
              <a:rPr lang="pl-PL" sz="7200" b="1" dirty="0" smtClean="0">
                <a:latin typeface="Calibri" panose="020F0502020204030204" pitchFamily="34" charset="0"/>
              </a:rPr>
              <a:t>Zrealizowane przyłączania do WK i w trakcie </a:t>
            </a:r>
            <a:br>
              <a:rPr lang="pl-PL" sz="7200" b="1" dirty="0" smtClean="0">
                <a:latin typeface="Calibri" panose="020F0502020204030204" pitchFamily="34" charset="0"/>
              </a:rPr>
            </a:br>
            <a:endParaRPr lang="pl-PL" sz="7200" b="1" dirty="0">
              <a:latin typeface="Calibri" panose="020F0502020204030204" pitchFamily="34" charset="0"/>
            </a:endParaRPr>
          </a:p>
        </p:txBody>
      </p:sp>
      <p:cxnSp>
        <p:nvCxnSpPr>
          <p:cNvPr id="5" name="Łącznik prosty 4"/>
          <p:cNvCxnSpPr/>
          <p:nvPr/>
        </p:nvCxnSpPr>
        <p:spPr>
          <a:xfrm flipH="1" flipV="1">
            <a:off x="15941041" y="13413522"/>
            <a:ext cx="7185662" cy="33108"/>
          </a:xfrm>
          <a:prstGeom prst="line">
            <a:avLst/>
          </a:prstGeom>
          <a:ln w="4445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 descr="Godło Polski i napis Ministerstwo Cyfryzacji - przeniesienie do strony głównej serwis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38848" y="12360579"/>
            <a:ext cx="3535552" cy="906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ole tekstowe 7"/>
          <p:cNvSpPr txBox="1"/>
          <p:nvPr/>
        </p:nvSpPr>
        <p:spPr>
          <a:xfrm>
            <a:off x="1378225" y="3406957"/>
            <a:ext cx="9170505" cy="8279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indent="-1143000" algn="l">
              <a:buFont typeface="+mj-lt"/>
              <a:buAutoNum type="arabicPeriod"/>
            </a:pPr>
            <a:r>
              <a:rPr lang="pl-PL" sz="2800" dirty="0">
                <a:solidFill>
                  <a:schemeClr val="bg1">
                    <a:lumMod val="85000"/>
                  </a:schemeClr>
                </a:solidFill>
              </a:rPr>
              <a:t>[MC] EPUAP</a:t>
            </a:r>
          </a:p>
          <a:p>
            <a:pPr marL="1143000" indent="-1143000" algn="l">
              <a:buFont typeface="+mj-lt"/>
              <a:buAutoNum type="arabicPeriod"/>
            </a:pPr>
            <a:r>
              <a:rPr lang="pl-PL" sz="2800" dirty="0">
                <a:solidFill>
                  <a:schemeClr val="bg1">
                    <a:lumMod val="85000"/>
                  </a:schemeClr>
                </a:solidFill>
              </a:rPr>
              <a:t>[CSIOZ] Internetowe Konto Pacjenta</a:t>
            </a:r>
          </a:p>
          <a:p>
            <a:pPr marL="1143000" indent="-1143000" algn="l">
              <a:buFont typeface="+mj-lt"/>
              <a:buAutoNum type="arabicPeriod"/>
            </a:pPr>
            <a:r>
              <a:rPr lang="pl-PL" sz="2800" dirty="0">
                <a:solidFill>
                  <a:schemeClr val="bg1">
                    <a:lumMod val="85000"/>
                  </a:schemeClr>
                </a:solidFill>
              </a:rPr>
              <a:t>[ZUS] Platforma Usług Elektronicznych</a:t>
            </a:r>
          </a:p>
          <a:p>
            <a:pPr marL="1143000" indent="-1143000" algn="l">
              <a:buFont typeface="+mj-lt"/>
              <a:buAutoNum type="arabicPeriod"/>
            </a:pPr>
            <a:r>
              <a:rPr lang="pl-PL" sz="2800" dirty="0">
                <a:solidFill>
                  <a:schemeClr val="bg1">
                    <a:lumMod val="85000"/>
                  </a:schemeClr>
                </a:solidFill>
              </a:rPr>
              <a:t>[</a:t>
            </a:r>
            <a:r>
              <a:rPr lang="pl-PL" sz="2800" dirty="0" err="1">
                <a:solidFill>
                  <a:schemeClr val="bg1">
                    <a:lumMod val="85000"/>
                  </a:schemeClr>
                </a:solidFill>
              </a:rPr>
              <a:t>MRPiPS</a:t>
            </a:r>
            <a:r>
              <a:rPr lang="pl-PL" sz="2800" dirty="0">
                <a:solidFill>
                  <a:schemeClr val="bg1">
                    <a:lumMod val="85000"/>
                  </a:schemeClr>
                </a:solidFill>
              </a:rPr>
              <a:t>] Empatia Portal Informacyjno-Usługowy</a:t>
            </a:r>
          </a:p>
          <a:p>
            <a:pPr marL="1143000" indent="-1143000" algn="l">
              <a:buFont typeface="+mj-lt"/>
              <a:buAutoNum type="arabicPeriod"/>
            </a:pPr>
            <a:r>
              <a:rPr lang="pl-PL" sz="2800" dirty="0">
                <a:solidFill>
                  <a:schemeClr val="bg1">
                    <a:lumMod val="85000"/>
                  </a:schemeClr>
                </a:solidFill>
              </a:rPr>
              <a:t>[</a:t>
            </a:r>
            <a:r>
              <a:rPr lang="pl-PL" sz="2800" dirty="0" err="1">
                <a:solidFill>
                  <a:schemeClr val="bg1">
                    <a:lumMod val="85000"/>
                  </a:schemeClr>
                </a:solidFill>
              </a:rPr>
              <a:t>MRPiPS</a:t>
            </a:r>
            <a:r>
              <a:rPr lang="pl-PL" sz="2800" dirty="0">
                <a:solidFill>
                  <a:schemeClr val="bg1">
                    <a:lumMod val="85000"/>
                  </a:schemeClr>
                </a:solidFill>
              </a:rPr>
              <a:t>] Praca.gov</a:t>
            </a:r>
          </a:p>
          <a:p>
            <a:pPr marL="1143000" indent="-1143000" algn="l">
              <a:buFont typeface="+mj-lt"/>
              <a:buAutoNum type="arabicPeriod"/>
            </a:pPr>
            <a:r>
              <a:rPr lang="pl-PL" sz="2800" dirty="0">
                <a:solidFill>
                  <a:schemeClr val="bg1">
                    <a:lumMod val="85000"/>
                  </a:schemeClr>
                </a:solidFill>
              </a:rPr>
              <a:t>[</a:t>
            </a:r>
            <a:r>
              <a:rPr lang="pl-PL" sz="2800" dirty="0" err="1">
                <a:solidFill>
                  <a:schemeClr val="bg1">
                    <a:lumMod val="85000"/>
                  </a:schemeClr>
                </a:solidFill>
              </a:rPr>
              <a:t>MPiT</a:t>
            </a:r>
            <a:r>
              <a:rPr lang="pl-PL" sz="2800" dirty="0">
                <a:solidFill>
                  <a:schemeClr val="bg1">
                    <a:lumMod val="85000"/>
                  </a:schemeClr>
                </a:solidFill>
              </a:rPr>
              <a:t>] CEIDG</a:t>
            </a:r>
          </a:p>
          <a:p>
            <a:pPr marL="1143000" indent="-1143000" algn="l">
              <a:buFont typeface="+mj-lt"/>
              <a:buAutoNum type="arabicPeriod"/>
            </a:pPr>
            <a:r>
              <a:rPr lang="pl-PL" sz="2800" dirty="0">
                <a:solidFill>
                  <a:schemeClr val="bg1">
                    <a:lumMod val="85000"/>
                  </a:schemeClr>
                </a:solidFill>
              </a:rPr>
              <a:t>[</a:t>
            </a:r>
            <a:r>
              <a:rPr lang="pl-PL" sz="2800" dirty="0" err="1">
                <a:solidFill>
                  <a:schemeClr val="bg1">
                    <a:lumMod val="85000"/>
                  </a:schemeClr>
                </a:solidFill>
              </a:rPr>
              <a:t>MPiT</a:t>
            </a:r>
            <a:r>
              <a:rPr lang="pl-PL" sz="2800" dirty="0">
                <a:solidFill>
                  <a:schemeClr val="bg1">
                    <a:lumMod val="85000"/>
                  </a:schemeClr>
                </a:solidFill>
              </a:rPr>
              <a:t>] Biznes.gov</a:t>
            </a:r>
          </a:p>
          <a:p>
            <a:pPr marL="1143000" indent="-1143000" algn="l">
              <a:buFont typeface="+mj-lt"/>
              <a:buAutoNum type="arabicPeriod"/>
            </a:pPr>
            <a:r>
              <a:rPr lang="pl-PL" sz="2800" dirty="0">
                <a:solidFill>
                  <a:schemeClr val="bg1">
                    <a:lumMod val="85000"/>
                  </a:schemeClr>
                </a:solidFill>
              </a:rPr>
              <a:t>[CSIOZ] Gabinet.gov</a:t>
            </a:r>
          </a:p>
          <a:p>
            <a:pPr marL="1143000" indent="-1143000" algn="l">
              <a:buFont typeface="+mj-lt"/>
              <a:buAutoNum type="arabicPeriod"/>
            </a:pPr>
            <a:r>
              <a:rPr lang="pl-PL" sz="2800" dirty="0">
                <a:solidFill>
                  <a:schemeClr val="bg1">
                    <a:lumMod val="85000"/>
                  </a:schemeClr>
                </a:solidFill>
              </a:rPr>
              <a:t>Urząd Miasta Oświęcim</a:t>
            </a:r>
          </a:p>
          <a:p>
            <a:pPr marL="1143000" indent="-1143000" algn="l">
              <a:buFont typeface="+mj-lt"/>
              <a:buAutoNum type="arabicPeriod"/>
            </a:pPr>
            <a:r>
              <a:rPr lang="pl-PL" sz="2800" dirty="0">
                <a:solidFill>
                  <a:schemeClr val="bg1">
                    <a:lumMod val="85000"/>
                  </a:schemeClr>
                </a:solidFill>
              </a:rPr>
              <a:t>Urząd Gminy Płużnica</a:t>
            </a:r>
          </a:p>
          <a:p>
            <a:pPr marL="1143000" indent="-1143000" algn="l">
              <a:buFont typeface="+mj-lt"/>
              <a:buAutoNum type="arabicPeriod"/>
            </a:pPr>
            <a:r>
              <a:rPr lang="pl-PL" sz="2800" dirty="0">
                <a:solidFill>
                  <a:schemeClr val="bg1">
                    <a:lumMod val="85000"/>
                  </a:schemeClr>
                </a:solidFill>
              </a:rPr>
              <a:t>Urząd Gminy </a:t>
            </a:r>
            <a:r>
              <a:rPr lang="pl-PL" sz="2800" dirty="0" smtClean="0">
                <a:solidFill>
                  <a:schemeClr val="bg1">
                    <a:lumMod val="85000"/>
                  </a:schemeClr>
                </a:solidFill>
              </a:rPr>
              <a:t>Grudziądz</a:t>
            </a:r>
          </a:p>
          <a:p>
            <a:pPr marL="1143000" indent="-1143000" algn="l">
              <a:buFont typeface="+mj-lt"/>
              <a:buAutoNum type="arabicPeriod"/>
            </a:pPr>
            <a:r>
              <a:rPr lang="pl-PL" sz="2800" dirty="0">
                <a:solidFill>
                  <a:schemeClr val="bg1">
                    <a:lumMod val="85000"/>
                  </a:schemeClr>
                </a:solidFill>
              </a:rPr>
              <a:t>Urząd Gminy </a:t>
            </a:r>
            <a:r>
              <a:rPr lang="pl-PL" sz="2800" dirty="0" smtClean="0">
                <a:solidFill>
                  <a:schemeClr val="bg1">
                    <a:lumMod val="85000"/>
                  </a:schemeClr>
                </a:solidFill>
              </a:rPr>
              <a:t>Brzozie</a:t>
            </a:r>
          </a:p>
          <a:p>
            <a:pPr marL="1143000" indent="-1143000" algn="l">
              <a:buFont typeface="+mj-lt"/>
              <a:buAutoNum type="arabicPeriod"/>
            </a:pPr>
            <a:r>
              <a:rPr lang="pl-PL" sz="2800" dirty="0" smtClean="0">
                <a:solidFill>
                  <a:schemeClr val="bg1">
                    <a:lumMod val="85000"/>
                  </a:schemeClr>
                </a:solidFill>
              </a:rPr>
              <a:t>Urząd </a:t>
            </a:r>
            <a:r>
              <a:rPr lang="pl-PL" sz="2800" dirty="0">
                <a:solidFill>
                  <a:schemeClr val="bg1">
                    <a:lumMod val="85000"/>
                  </a:schemeClr>
                </a:solidFill>
              </a:rPr>
              <a:t>Gminy </a:t>
            </a:r>
            <a:r>
              <a:rPr lang="pl-PL" sz="2800" dirty="0" smtClean="0">
                <a:solidFill>
                  <a:schemeClr val="bg1">
                    <a:lumMod val="85000"/>
                  </a:schemeClr>
                </a:solidFill>
              </a:rPr>
              <a:t>Brodnica</a:t>
            </a:r>
          </a:p>
          <a:p>
            <a:pPr marL="1143000" indent="-1143000" algn="l">
              <a:buFont typeface="+mj-lt"/>
              <a:buAutoNum type="arabicPeriod"/>
            </a:pPr>
            <a:r>
              <a:rPr lang="pl-PL" sz="2800" dirty="0" smtClean="0">
                <a:solidFill>
                  <a:schemeClr val="bg1">
                    <a:lumMod val="85000"/>
                  </a:schemeClr>
                </a:solidFill>
              </a:rPr>
              <a:t>Urząd </a:t>
            </a:r>
            <a:r>
              <a:rPr lang="pl-PL" sz="2800" dirty="0">
                <a:solidFill>
                  <a:schemeClr val="bg1">
                    <a:lumMod val="85000"/>
                  </a:schemeClr>
                </a:solidFill>
              </a:rPr>
              <a:t>Gminy </a:t>
            </a:r>
            <a:r>
              <a:rPr lang="pl-PL" sz="2800" dirty="0" smtClean="0">
                <a:solidFill>
                  <a:schemeClr val="bg1">
                    <a:lumMod val="85000"/>
                  </a:schemeClr>
                </a:solidFill>
              </a:rPr>
              <a:t>Lisewo</a:t>
            </a:r>
          </a:p>
          <a:p>
            <a:pPr marL="1143000" indent="-1143000" algn="l">
              <a:buFont typeface="+mj-lt"/>
              <a:buAutoNum type="arabicPeriod"/>
            </a:pPr>
            <a:r>
              <a:rPr lang="pl-PL" sz="2800" dirty="0" smtClean="0">
                <a:solidFill>
                  <a:schemeClr val="bg1">
                    <a:lumMod val="85000"/>
                  </a:schemeClr>
                </a:solidFill>
              </a:rPr>
              <a:t>Urząd </a:t>
            </a:r>
            <a:r>
              <a:rPr lang="pl-PL" sz="2800" dirty="0">
                <a:solidFill>
                  <a:schemeClr val="bg1">
                    <a:lumMod val="85000"/>
                  </a:schemeClr>
                </a:solidFill>
              </a:rPr>
              <a:t>Gminy </a:t>
            </a:r>
            <a:r>
              <a:rPr lang="pl-PL" sz="2800" dirty="0" smtClean="0">
                <a:solidFill>
                  <a:schemeClr val="bg1">
                    <a:lumMod val="85000"/>
                  </a:schemeClr>
                </a:solidFill>
              </a:rPr>
              <a:t>Ryńsk</a:t>
            </a:r>
          </a:p>
          <a:p>
            <a:pPr marL="1143000" indent="-1143000" algn="l">
              <a:buFont typeface="+mj-lt"/>
              <a:buAutoNum type="arabicPeriod"/>
            </a:pPr>
            <a:r>
              <a:rPr lang="pl-PL" sz="2800" dirty="0" smtClean="0">
                <a:solidFill>
                  <a:schemeClr val="bg1">
                    <a:lumMod val="85000"/>
                  </a:schemeClr>
                </a:solidFill>
              </a:rPr>
              <a:t>Urząd </a:t>
            </a:r>
            <a:r>
              <a:rPr lang="pl-PL" sz="2800" dirty="0">
                <a:solidFill>
                  <a:schemeClr val="bg1">
                    <a:lumMod val="85000"/>
                  </a:schemeClr>
                </a:solidFill>
              </a:rPr>
              <a:t>Gminy </a:t>
            </a:r>
            <a:r>
              <a:rPr lang="pl-PL" sz="2800" dirty="0" smtClean="0">
                <a:solidFill>
                  <a:schemeClr val="bg1">
                    <a:lumMod val="85000"/>
                  </a:schemeClr>
                </a:solidFill>
              </a:rPr>
              <a:t>Zbiczno</a:t>
            </a:r>
          </a:p>
          <a:p>
            <a:pPr marL="1143000" indent="-1143000" algn="l">
              <a:buFont typeface="+mj-lt"/>
              <a:buAutoNum type="arabicPeriod"/>
            </a:pPr>
            <a:r>
              <a:rPr lang="pl-PL" sz="2800" dirty="0" smtClean="0">
                <a:solidFill>
                  <a:schemeClr val="bg1">
                    <a:lumMod val="85000"/>
                  </a:schemeClr>
                </a:solidFill>
              </a:rPr>
              <a:t>Urząd </a:t>
            </a:r>
            <a:r>
              <a:rPr lang="pl-PL" sz="2800" dirty="0">
                <a:solidFill>
                  <a:schemeClr val="bg1">
                    <a:lumMod val="85000"/>
                  </a:schemeClr>
                </a:solidFill>
              </a:rPr>
              <a:t>Gminy </a:t>
            </a:r>
            <a:r>
              <a:rPr lang="pl-PL" sz="2800" dirty="0" smtClean="0">
                <a:solidFill>
                  <a:schemeClr val="bg1">
                    <a:lumMod val="85000"/>
                  </a:schemeClr>
                </a:solidFill>
              </a:rPr>
              <a:t>Górzno</a:t>
            </a:r>
          </a:p>
          <a:p>
            <a:pPr marL="1143000" indent="-1143000" algn="l">
              <a:buFont typeface="+mj-lt"/>
              <a:buAutoNum type="arabicPeriod"/>
            </a:pPr>
            <a:r>
              <a:rPr lang="pl-PL" sz="2800" dirty="0" smtClean="0">
                <a:solidFill>
                  <a:schemeClr val="bg1">
                    <a:lumMod val="85000"/>
                  </a:schemeClr>
                </a:solidFill>
              </a:rPr>
              <a:t>Urząd </a:t>
            </a:r>
            <a:r>
              <a:rPr lang="pl-PL" sz="2800" dirty="0">
                <a:solidFill>
                  <a:schemeClr val="bg1">
                    <a:lumMod val="85000"/>
                  </a:schemeClr>
                </a:solidFill>
              </a:rPr>
              <a:t>Gminy </a:t>
            </a:r>
            <a:r>
              <a:rPr lang="pl-PL" sz="2800" dirty="0" smtClean="0">
                <a:solidFill>
                  <a:schemeClr val="bg1">
                    <a:lumMod val="85000"/>
                  </a:schemeClr>
                </a:solidFill>
              </a:rPr>
              <a:t>Łasinie</a:t>
            </a:r>
          </a:p>
          <a:p>
            <a:pPr marL="1143000" indent="-1143000" algn="l">
              <a:buFont typeface="+mj-lt"/>
              <a:buAutoNum type="arabicPeriod"/>
            </a:pPr>
            <a:r>
              <a:rPr lang="pl-PL" sz="2800" dirty="0" smtClean="0">
                <a:solidFill>
                  <a:schemeClr val="bg1">
                    <a:lumMod val="85000"/>
                  </a:schemeClr>
                </a:solidFill>
              </a:rPr>
              <a:t>Causa </a:t>
            </a:r>
            <a:r>
              <a:rPr lang="pl-PL" sz="2800" dirty="0" err="1">
                <a:solidFill>
                  <a:schemeClr val="bg1">
                    <a:lumMod val="85000"/>
                  </a:schemeClr>
                </a:solidFill>
              </a:rPr>
              <a:t>Finita</a:t>
            </a:r>
            <a:r>
              <a:rPr lang="pl-PL" sz="2800" dirty="0">
                <a:solidFill>
                  <a:schemeClr val="bg1">
                    <a:lumMod val="85000"/>
                  </a:schemeClr>
                </a:solidFill>
              </a:rPr>
              <a:t> S.A (Ultima Ratio)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12276962" y="3406957"/>
            <a:ext cx="9941931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indent="-1143000" algn="l">
              <a:buFont typeface="+mj-lt"/>
              <a:buAutoNum type="arabicPeriod"/>
            </a:pPr>
            <a:r>
              <a:rPr lang="pl-PL" sz="2800" dirty="0">
                <a:solidFill>
                  <a:schemeClr val="bg1">
                    <a:lumMod val="85000"/>
                  </a:schemeClr>
                </a:solidFill>
              </a:rPr>
              <a:t>Urząd Patentowy</a:t>
            </a:r>
          </a:p>
          <a:p>
            <a:pPr marL="1143000" indent="-1143000" algn="l">
              <a:buFont typeface="+mj-lt"/>
              <a:buAutoNum type="arabicPeriod"/>
            </a:pPr>
            <a:r>
              <a:rPr lang="pl-PL" sz="2800" dirty="0">
                <a:solidFill>
                  <a:schemeClr val="bg1">
                    <a:lumMod val="85000"/>
                  </a:schemeClr>
                </a:solidFill>
              </a:rPr>
              <a:t>Krajowy Ośrodek Wsparcia Rolnictwa</a:t>
            </a:r>
          </a:p>
          <a:p>
            <a:pPr marL="1143000" indent="-1143000" algn="l">
              <a:buFont typeface="+mj-lt"/>
              <a:buAutoNum type="arabicPeriod"/>
            </a:pPr>
            <a:r>
              <a:rPr lang="pl-PL" sz="2800" dirty="0">
                <a:solidFill>
                  <a:schemeClr val="bg1">
                    <a:lumMod val="85000"/>
                  </a:schemeClr>
                </a:solidFill>
              </a:rPr>
              <a:t>Kasa Rolniczego Ubezpieczenia Społecznego Rzeczpospolitej Polskiej</a:t>
            </a:r>
          </a:p>
          <a:p>
            <a:pPr marL="1143000" indent="-1143000" algn="l">
              <a:buFont typeface="+mj-lt"/>
              <a:buAutoNum type="arabicPeriod"/>
            </a:pPr>
            <a:r>
              <a:rPr lang="pl-PL" sz="2800" dirty="0">
                <a:solidFill>
                  <a:schemeClr val="bg1">
                    <a:lumMod val="85000"/>
                  </a:schemeClr>
                </a:solidFill>
              </a:rPr>
              <a:t>Instytut Ochrony Środowiska</a:t>
            </a:r>
          </a:p>
          <a:p>
            <a:pPr marL="1143000" indent="-1143000" algn="l">
              <a:buFont typeface="+mj-lt"/>
              <a:buAutoNum type="arabicPeriod"/>
            </a:pPr>
            <a:r>
              <a:rPr lang="pl-PL" sz="2800" dirty="0">
                <a:solidFill>
                  <a:schemeClr val="bg1">
                    <a:lumMod val="85000"/>
                  </a:schemeClr>
                </a:solidFill>
              </a:rPr>
              <a:t>Naczelna Dyrekcja Archiwów Państwowych</a:t>
            </a:r>
          </a:p>
          <a:p>
            <a:pPr marL="1143000" indent="-1143000" algn="l">
              <a:buFont typeface="+mj-lt"/>
              <a:buAutoNum type="arabicPeriod"/>
            </a:pPr>
            <a:r>
              <a:rPr lang="pl-PL" sz="2800" dirty="0">
                <a:solidFill>
                  <a:schemeClr val="bg1">
                    <a:lumMod val="85000"/>
                  </a:schemeClr>
                </a:solidFill>
              </a:rPr>
              <a:t>Centrum Informatyczne Edukacji</a:t>
            </a:r>
          </a:p>
          <a:p>
            <a:pPr marL="1143000" indent="-1143000" algn="l">
              <a:buFont typeface="+mj-lt"/>
              <a:buAutoNum type="arabicPeriod"/>
            </a:pPr>
            <a:r>
              <a:rPr lang="pl-PL" sz="2800" dirty="0">
                <a:solidFill>
                  <a:schemeClr val="bg1">
                    <a:lumMod val="85000"/>
                  </a:schemeClr>
                </a:solidFill>
              </a:rPr>
              <a:t>Urząd Marszałkowski Województwa Warmińsko-Mazurskiego</a:t>
            </a:r>
          </a:p>
          <a:p>
            <a:pPr marL="1143000" indent="-1143000" algn="l">
              <a:buFont typeface="+mj-lt"/>
              <a:buAutoNum type="arabicPeriod"/>
            </a:pPr>
            <a:r>
              <a:rPr lang="pl-PL" sz="2800" dirty="0">
                <a:solidFill>
                  <a:schemeClr val="bg1">
                    <a:lumMod val="85000"/>
                  </a:schemeClr>
                </a:solidFill>
              </a:rPr>
              <a:t>Urząd Miasta Konin</a:t>
            </a:r>
          </a:p>
          <a:p>
            <a:pPr marL="1143000" indent="-1143000" algn="l">
              <a:buFont typeface="+mj-lt"/>
              <a:buAutoNum type="arabicPeriod"/>
            </a:pPr>
            <a:r>
              <a:rPr lang="pl-PL" sz="2800" dirty="0">
                <a:solidFill>
                  <a:schemeClr val="bg1">
                    <a:lumMod val="85000"/>
                  </a:schemeClr>
                </a:solidFill>
              </a:rPr>
              <a:t>Uniwersytet Warszawski</a:t>
            </a:r>
          </a:p>
          <a:p>
            <a:pPr marL="1143000" indent="-1143000" algn="l">
              <a:buFont typeface="+mj-lt"/>
              <a:buAutoNum type="arabicPeriod"/>
            </a:pPr>
            <a:r>
              <a:rPr lang="pl-PL" sz="2800" dirty="0">
                <a:solidFill>
                  <a:schemeClr val="bg1">
                    <a:lumMod val="85000"/>
                  </a:schemeClr>
                </a:solidFill>
              </a:rPr>
              <a:t>Urząd Miejski w Świebodzicach</a:t>
            </a:r>
          </a:p>
          <a:p>
            <a:pPr marL="1143000" indent="-1143000" algn="l">
              <a:buFont typeface="+mj-lt"/>
              <a:buAutoNum type="arabicPeriod"/>
            </a:pPr>
            <a:r>
              <a:rPr lang="pl-PL" sz="2800" dirty="0">
                <a:solidFill>
                  <a:schemeClr val="bg1">
                    <a:lumMod val="85000"/>
                  </a:schemeClr>
                </a:solidFill>
              </a:rPr>
              <a:t>Urząd Miejski w Żarowie</a:t>
            </a:r>
          </a:p>
          <a:p>
            <a:pPr marL="1143000" indent="-1143000" algn="l">
              <a:buFont typeface="+mj-lt"/>
              <a:buAutoNum type="arabicPeriod"/>
            </a:pPr>
            <a:r>
              <a:rPr lang="pl-PL" sz="2800" dirty="0">
                <a:solidFill>
                  <a:schemeClr val="bg1">
                    <a:lumMod val="85000"/>
                  </a:schemeClr>
                </a:solidFill>
              </a:rPr>
              <a:t>Urząd Gminy Rokietnica </a:t>
            </a:r>
          </a:p>
          <a:p>
            <a:pPr marL="1143000" indent="-1143000" algn="l">
              <a:buFont typeface="+mj-lt"/>
              <a:buAutoNum type="arabicPeriod"/>
            </a:pPr>
            <a:r>
              <a:rPr lang="pl-PL" sz="2800" dirty="0">
                <a:solidFill>
                  <a:schemeClr val="bg1">
                    <a:lumMod val="85000"/>
                  </a:schemeClr>
                </a:solidFill>
              </a:rPr>
              <a:t>Urząd Miejski w Strzegomiu</a:t>
            </a:r>
            <a:endParaRPr lang="pl-PL" sz="6600" dirty="0"/>
          </a:p>
        </p:txBody>
      </p:sp>
    </p:spTree>
    <p:extLst>
      <p:ext uri="{BB962C8B-B14F-4D97-AF65-F5344CB8AC3E}">
        <p14:creationId xmlns:p14="http://schemas.microsoft.com/office/powerpoint/2010/main" val="233190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theme/theme1.xml><?xml version="1.0" encoding="utf-8"?>
<a:theme xmlns:a="http://schemas.openxmlformats.org/drawingml/2006/main" name="Projekt niestandardowy">
  <a:themeElements>
    <a:clrScheme name="MC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00000"/>
      </a:accent1>
      <a:accent2>
        <a:srgbClr val="00B0F0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zablon MC" id="{374CC8E9-F077-4042-A453-3BF68FEF008B}" vid="{32E8D8E4-F67D-4B96-AE7F-8B905EA54E1F}"/>
    </a:ext>
  </a:extLst>
</a:theme>
</file>

<file path=ppt/theme/theme2.xml><?xml version="1.0" encoding="utf-8"?>
<a:theme xmlns:a="http://schemas.openxmlformats.org/drawingml/2006/main" name="1_Projekt niestandardowy">
  <a:themeElements>
    <a:clrScheme name="MC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00000"/>
      </a:accent1>
      <a:accent2>
        <a:srgbClr val="00B0F0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zablon MC" id="{374CC8E9-F077-4042-A453-3BF68FEF008B}" vid="{32E8D8E4-F67D-4B96-AE7F-8B905EA54E1F}"/>
    </a:ext>
  </a:extLst>
</a:theme>
</file>

<file path=ppt/theme/theme3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8000" b="0" i="0" u="none" strike="noStrike" cap="none" spc="0" normalizeH="0" baseline="0">
            <a:ln>
              <a:noFill/>
            </a:ln>
            <a:solidFill>
              <a:srgbClr val="FF5100"/>
            </a:solidFill>
            <a:effectLst/>
            <a:uFillTx/>
            <a:latin typeface="Bebas Neue Bold"/>
            <a:ea typeface="Bebas Neue Bold"/>
            <a:cs typeface="Bebas Neue Bold"/>
            <a:sym typeface="Bebas Neue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Szablon MC</Template>
  <TotalTime>14397</TotalTime>
  <Words>863</Words>
  <Application>Microsoft Office PowerPoint</Application>
  <PresentationFormat>Niestandardowy</PresentationFormat>
  <Paragraphs>192</Paragraphs>
  <Slides>19</Slides>
  <Notes>5</Notes>
  <HiddenSlides>8</HiddenSlides>
  <MMClips>0</MMClips>
  <ScaleCrop>false</ScaleCrop>
  <HeadingPairs>
    <vt:vector size="8" baseType="variant">
      <vt:variant>
        <vt:lpstr>Używane czcionki</vt:lpstr>
      </vt:variant>
      <vt:variant>
        <vt:i4>9</vt:i4>
      </vt:variant>
      <vt:variant>
        <vt:lpstr>Motyw</vt:lpstr>
      </vt:variant>
      <vt:variant>
        <vt:i4>2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31" baseType="lpstr">
      <vt:lpstr>Arial</vt:lpstr>
      <vt:lpstr>Bebas Neue Bold</vt:lpstr>
      <vt:lpstr>Calibri</vt:lpstr>
      <vt:lpstr>Calibri Light</vt:lpstr>
      <vt:lpstr>DejaVu Sans</vt:lpstr>
      <vt:lpstr>Helvetica Neue</vt:lpstr>
      <vt:lpstr>Roboto Medium</vt:lpstr>
      <vt:lpstr>Times New Roman</vt:lpstr>
      <vt:lpstr>Wingdings</vt:lpstr>
      <vt:lpstr>Projekt niestandardowy</vt:lpstr>
      <vt:lpstr>1_Projekt niestandardowy</vt:lpstr>
      <vt:lpstr>Obiekt powłoki pakowarki</vt:lpstr>
      <vt:lpstr>Informacja o rezultatach projektu np. Budowa Krajowego Węzeł Identyfikacji Elektronicznej </vt:lpstr>
      <vt:lpstr>Agenda</vt:lpstr>
      <vt:lpstr>Koszt realizacji projektu</vt:lpstr>
      <vt:lpstr>KPI projektu </vt:lpstr>
      <vt:lpstr>Co wdrożono w ramach projektu  (zob. ustawa o usługach zaufania oraz identyfikacji elektronicznej art. 21a ust. 2)</vt:lpstr>
      <vt:lpstr>Dlaczego wdrożono Węzeł Krajowy?</vt:lpstr>
      <vt:lpstr>Węzeł Krajowy a bezpieczeństwo</vt:lpstr>
      <vt:lpstr>Dostępne środki identyfikacji na</vt:lpstr>
      <vt:lpstr>Zrealizowane przyłączania do WK i w trakcie  </vt:lpstr>
      <vt:lpstr>Harmonogram przyłączania do WK (art. 60 ustawy z dnia 5 lipca 2018 o zmianie ustawy o usługach zaufania oraz identyfikacji elektronicznej oraz niektórych innych ustaw) </vt:lpstr>
      <vt:lpstr>Korzyści z budowy Węzła Krajowego</vt:lpstr>
      <vt:lpstr>Architektura – aktualna i planowana </vt:lpstr>
      <vt:lpstr>Przyłączenie systemu usługowego do węzła w praktyce</vt:lpstr>
      <vt:lpstr>Dokumentacja</vt:lpstr>
      <vt:lpstr>Prezentacja programu PowerPoint</vt:lpstr>
      <vt:lpstr>Prezentacja programu PowerPoint</vt:lpstr>
      <vt:lpstr>Architektura rozwiązania</vt:lpstr>
      <vt:lpstr>Jakie usługi powinny zostać podłączone do Węzła?</vt:lpstr>
      <vt:lpstr>Ministerstwo Cyfryzacji</vt:lpstr>
    </vt:vector>
  </TitlesOfParts>
  <Company>Ministerstwo Cyfryzacji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System zarządzania zasobami informatycznymi</dc:title>
  <dc:creator>Żmujdzin-Rozalska Alicja</dc:creator>
  <cp:lastModifiedBy>Schmidt Kazimierz</cp:lastModifiedBy>
  <cp:revision>1028</cp:revision>
  <cp:lastPrinted>2018-01-10T12:46:33Z</cp:lastPrinted>
  <dcterms:created xsi:type="dcterms:W3CDTF">2017-03-20T15:53:16Z</dcterms:created>
  <dcterms:modified xsi:type="dcterms:W3CDTF">2019-06-13T07:22:23Z</dcterms:modified>
</cp:coreProperties>
</file>