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2" r:id="rId3"/>
    <p:sldId id="298" r:id="rId4"/>
    <p:sldId id="299" r:id="rId5"/>
    <p:sldId id="300" r:id="rId6"/>
    <p:sldId id="303" r:id="rId7"/>
    <p:sldId id="304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281" r:id="rId42"/>
  </p:sldIdLst>
  <p:sldSz cx="12192000" cy="6858000"/>
  <p:notesSz cx="7010400" cy="9296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dia Zyska" initials="KZ" lastIdx="1" clrIdx="0">
    <p:extLst>
      <p:ext uri="{19B8F6BF-5375-455C-9EA6-DF929625EA0E}">
        <p15:presenceInfo xmlns:p15="http://schemas.microsoft.com/office/powerpoint/2012/main" userId="9f32e18628b2ce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3FB"/>
    <a:srgbClr val="13538A"/>
    <a:srgbClr val="08A0DA"/>
    <a:srgbClr val="4B4B4B"/>
    <a:srgbClr val="9FE4F7"/>
    <a:srgbClr val="3FC3F4"/>
    <a:srgbClr val="7FDCF5"/>
    <a:srgbClr val="37C9EF"/>
    <a:srgbClr val="3EDAD8"/>
    <a:srgbClr val="2C9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6A151-51CE-2223-848C-7C4279169CD7}" v="35" dt="2021-10-01T12:16:25.862"/>
    <p1510:client id="{9FE0CA99-2155-6CBE-B201-AC2F004AFE86}" v="82" dt="2021-10-04T07:05:01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30" autoAdjust="0"/>
    <p:restoredTop sz="90728" autoAdjust="0"/>
  </p:normalViewPr>
  <p:slideViewPr>
    <p:cSldViewPr snapToGrid="0">
      <p:cViewPr varScale="1">
        <p:scale>
          <a:sx n="105" d="100"/>
          <a:sy n="105" d="100"/>
        </p:scale>
        <p:origin x="204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6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gwd.nfosigw.gov.pl/" TargetMode="External"/></Relationships>
</file>

<file path=ppt/diagrams/_rels/data35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PL/TXT/PDF/?uri=CELEX:52016XC0719(05)&amp;from=EN" TargetMode="External"/><Relationship Id="rId1" Type="http://schemas.openxmlformats.org/officeDocument/2006/relationships/hyperlink" Target="http://www.nfosigw.gov.pl/oferta-finansowania/pomoc-publiczna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gwd.nfosigw.gov.pl/" TargetMode="External"/></Relationships>
</file>

<file path=ppt/diagrams/_rels/drawing35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PL/TXT/PDF/?uri=CELEX:52016XC0719(05)&amp;from=EN" TargetMode="External"/><Relationship Id="rId1" Type="http://schemas.openxmlformats.org/officeDocument/2006/relationships/hyperlink" Target="http://www.nfosigw.gov.pl/oferta-finansowania/pomoc-publiczn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/>
      <dgm:spPr/>
      <dgm:t>
        <a:bodyPr/>
        <a:lstStyle/>
        <a:p>
          <a:r>
            <a:rPr lang="pl-PL" dirty="0"/>
            <a:t>1. Wejście na stronę: </a:t>
          </a:r>
          <a:r>
            <a:rPr lang="pl-PL" dirty="0">
              <a:hlinkClick xmlns:r="http://schemas.openxmlformats.org/officeDocument/2006/relationships" r:id="rId1"/>
            </a:rPr>
            <a:t>https://gwd.nfosigw.gov.pl/</a:t>
          </a:r>
          <a:endParaRPr lang="pl-PL" dirty="0"/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3D985477-73C0-4381-B7AC-C706BCAE2D23}">
      <dgm:prSet/>
      <dgm:spPr/>
      <dgm:t>
        <a:bodyPr/>
        <a:lstStyle/>
        <a:p>
          <a:r>
            <a:rPr lang="pl-PL" dirty="0"/>
            <a:t>2. W przypadku braku konta w portalu GWD – należy wybrać „Zarejestruj”</a:t>
          </a:r>
        </a:p>
      </dgm:t>
    </dgm:pt>
    <dgm:pt modelId="{DA71CE76-2478-4FCE-BBED-A43A42E16563}" type="parTrans" cxnId="{BF5C421F-25FB-485C-9DB5-C28D05EB0D72}">
      <dgm:prSet/>
      <dgm:spPr/>
      <dgm:t>
        <a:bodyPr/>
        <a:lstStyle/>
        <a:p>
          <a:endParaRPr lang="pl-PL"/>
        </a:p>
      </dgm:t>
    </dgm:pt>
    <dgm:pt modelId="{483C2AC3-36A6-4F4B-ABFE-C87733B7E33C}" type="sibTrans" cxnId="{BF5C421F-25FB-485C-9DB5-C28D05EB0D72}">
      <dgm:prSet/>
      <dgm:spPr/>
      <dgm:t>
        <a:bodyPr/>
        <a:lstStyle/>
        <a:p>
          <a:endParaRPr lang="pl-PL"/>
        </a:p>
      </dgm:t>
    </dgm:pt>
    <dgm:pt modelId="{48A22AD4-525C-4A55-8327-9B92982C820A}">
      <dgm:prSet/>
      <dgm:spPr/>
      <dgm:t>
        <a:bodyPr/>
        <a:lstStyle/>
        <a:p>
          <a:r>
            <a:rPr lang="pl-PL" dirty="0"/>
            <a:t>3. Po przejściu procedury zakładania konta, należy zalogować się, podając nazwę użytkownika podaną w procesie rejestracji oraz  hasło.</a:t>
          </a:r>
        </a:p>
      </dgm:t>
    </dgm:pt>
    <dgm:pt modelId="{76F70614-9271-46EB-A314-94A99FD05884}" type="parTrans" cxnId="{97708C16-D0F4-42A0-84AE-3F760C516F09}">
      <dgm:prSet/>
      <dgm:spPr/>
      <dgm:t>
        <a:bodyPr/>
        <a:lstStyle/>
        <a:p>
          <a:endParaRPr lang="pl-PL"/>
        </a:p>
      </dgm:t>
    </dgm:pt>
    <dgm:pt modelId="{47A822BB-CD90-4C3C-94A0-8E2267843E14}" type="sibTrans" cxnId="{97708C16-D0F4-42A0-84AE-3F760C516F0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25E89889-E2D8-4A57-BE1A-2042301F665C}" type="pres">
      <dgm:prSet presAssocID="{3D985477-73C0-4381-B7AC-C706BCAE2D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7F9087-4B8A-4008-8383-D7F3B614A584}" type="pres">
      <dgm:prSet presAssocID="{483C2AC3-36A6-4F4B-ABFE-C87733B7E33C}" presName="spacer" presStyleCnt="0"/>
      <dgm:spPr/>
    </dgm:pt>
    <dgm:pt modelId="{7EA284A4-DF12-4FB3-A6FA-C7C1DF450119}" type="pres">
      <dgm:prSet presAssocID="{48A22AD4-525C-4A55-8327-9B92982C82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617D0B-4B01-4492-90EA-25DD302CED05}" type="presOf" srcId="{48A22AD4-525C-4A55-8327-9B92982C820A}" destId="{7EA284A4-DF12-4FB3-A6FA-C7C1DF450119}" srcOrd="0" destOrd="0" presId="urn:microsoft.com/office/officeart/2005/8/layout/vList2"/>
    <dgm:cxn modelId="{C415030A-BC0E-4BF2-BB88-C37AE3F47DDA}" type="presOf" srcId="{3A4443E8-9129-48CC-BA73-2B246ACDE3C7}" destId="{B982FFCA-A2E3-434B-A450-A825B5DFCCD0}" srcOrd="0" destOrd="0" presId="urn:microsoft.com/office/officeart/2005/8/layout/vList2"/>
    <dgm:cxn modelId="{97708C16-D0F4-42A0-84AE-3F760C516F09}" srcId="{3A4443E8-9129-48CC-BA73-2B246ACDE3C7}" destId="{48A22AD4-525C-4A55-8327-9B92982C820A}" srcOrd="2" destOrd="0" parTransId="{76F70614-9271-46EB-A314-94A99FD05884}" sibTransId="{47A822BB-CD90-4C3C-94A0-8E2267843E14}"/>
    <dgm:cxn modelId="{6FB7252C-2456-4EDD-B8AB-BFC00E4D28B0}" type="presOf" srcId="{3D985477-73C0-4381-B7AC-C706BCAE2D23}" destId="{25E89889-E2D8-4A57-BE1A-2042301F665C}" srcOrd="0" destOrd="0" presId="urn:microsoft.com/office/officeart/2005/8/layout/vList2"/>
    <dgm:cxn modelId="{DE64DFDF-72CD-4DB8-9A74-F60421C72559}" type="presOf" srcId="{4FED98A3-100F-4056-BF10-60784081C357}" destId="{A69A86A5-EA21-468E-97E0-64C650B2B411}" srcOrd="0" destOrd="0" presId="urn:microsoft.com/office/officeart/2005/8/layout/vList2"/>
    <dgm:cxn modelId="{BF5C421F-25FB-485C-9DB5-C28D05EB0D72}" srcId="{3A4443E8-9129-48CC-BA73-2B246ACDE3C7}" destId="{3D985477-73C0-4381-B7AC-C706BCAE2D23}" srcOrd="1" destOrd="0" parTransId="{DA71CE76-2478-4FCE-BBED-A43A42E16563}" sibTransId="{483C2AC3-36A6-4F4B-ABFE-C87733B7E33C}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1F30AF6A-4F73-46FD-B32A-9DFF9D76EEF8}" type="presParOf" srcId="{B982FFCA-A2E3-434B-A450-A825B5DFCCD0}" destId="{A69A86A5-EA21-468E-97E0-64C650B2B411}" srcOrd="0" destOrd="0" presId="urn:microsoft.com/office/officeart/2005/8/layout/vList2"/>
    <dgm:cxn modelId="{4F4F1CBF-B273-4C2A-9633-3F5E326781F9}" type="presParOf" srcId="{B982FFCA-A2E3-434B-A450-A825B5DFCCD0}" destId="{82B239B5-0000-4B54-A0F9-73C835C0CE43}" srcOrd="1" destOrd="0" presId="urn:microsoft.com/office/officeart/2005/8/layout/vList2"/>
    <dgm:cxn modelId="{2A875968-C75F-4536-98A5-B1A17D6AEE12}" type="presParOf" srcId="{B982FFCA-A2E3-434B-A450-A825B5DFCCD0}" destId="{25E89889-E2D8-4A57-BE1A-2042301F665C}" srcOrd="2" destOrd="0" presId="urn:microsoft.com/office/officeart/2005/8/layout/vList2"/>
    <dgm:cxn modelId="{5A995A0E-BE1B-4AAE-AB03-90809277E17E}" type="presParOf" srcId="{B982FFCA-A2E3-434B-A450-A825B5DFCCD0}" destId="{8B7F9087-4B8A-4008-8383-D7F3B614A584}" srcOrd="3" destOrd="0" presId="urn:microsoft.com/office/officeart/2005/8/layout/vList2"/>
    <dgm:cxn modelId="{E230805F-4D2B-4C89-AB7A-3BB1FAE0AC83}" type="presParOf" srcId="{B982FFCA-A2E3-434B-A450-A825B5DFCCD0}" destId="{7EA284A4-DF12-4FB3-A6FA-C7C1DF4501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5EF3CF4-3218-46D9-BFD6-152BE04AB45D}">
      <dgm:prSet custT="1"/>
      <dgm:spPr/>
      <dgm:t>
        <a:bodyPr/>
        <a:lstStyle/>
        <a:p>
          <a:r>
            <a:rPr lang="pl-PL" sz="1800" dirty="0"/>
            <a:t>Należy krótko opisać charakter efektu ekologicznego, wskazać obszary tych efektów, powiązane z celem tematycznym projektu i innowacyjnością.</a:t>
          </a:r>
        </a:p>
      </dgm:t>
    </dgm:pt>
    <dgm:pt modelId="{76680A2B-CD43-4FCC-A1A8-EB9BE5EB04AD}" type="parTrans" cxnId="{E03C0B51-06DF-4CCF-A578-EAB22E04AE64}">
      <dgm:prSet/>
      <dgm:spPr/>
      <dgm:t>
        <a:bodyPr/>
        <a:lstStyle/>
        <a:p>
          <a:endParaRPr lang="pl-PL"/>
        </a:p>
      </dgm:t>
    </dgm:pt>
    <dgm:pt modelId="{6A4FCDDC-B3D5-4DA8-95AA-76D43DDE599E}" type="sibTrans" cxnId="{E03C0B51-06DF-4CCF-A578-EAB22E04AE64}">
      <dgm:prSet/>
      <dgm:spPr/>
      <dgm:t>
        <a:bodyPr/>
        <a:lstStyle/>
        <a:p>
          <a:endParaRPr lang="pl-PL"/>
        </a:p>
      </dgm:t>
    </dgm:pt>
    <dgm:pt modelId="{2E92A1FF-1FED-4AAA-81D4-E8E1E424ECAD}">
      <dgm:prSet custT="1"/>
      <dgm:spPr/>
      <dgm:t>
        <a:bodyPr/>
        <a:lstStyle/>
        <a:p>
          <a:r>
            <a:rPr lang="pl-PL" sz="1800" dirty="0"/>
            <a:t>Należy wskazać wszystkie istotne elementy, które będą miały wpływ na wielkości uzyskiwanych efektów środowiskowych, w zależności od specyfiki przedsięwzięcia np. wielkość produkcji, potencjał rynkowy, uwarunkowania środowiskowe.</a:t>
          </a:r>
        </a:p>
      </dgm:t>
    </dgm:pt>
    <dgm:pt modelId="{AC7EFBFF-2D48-4E4C-88D0-1D8923053099}" type="parTrans" cxnId="{36303BA1-4C80-429C-9F96-D3B4A857A1E0}">
      <dgm:prSet/>
      <dgm:spPr/>
      <dgm:t>
        <a:bodyPr/>
        <a:lstStyle/>
        <a:p>
          <a:endParaRPr lang="pl-PL"/>
        </a:p>
      </dgm:t>
    </dgm:pt>
    <dgm:pt modelId="{C5ED7EDA-89B5-4456-BC9F-5B54B1243E3B}" type="sibTrans" cxnId="{36303BA1-4C80-429C-9F96-D3B4A857A1E0}">
      <dgm:prSet/>
      <dgm:spPr/>
      <dgm:t>
        <a:bodyPr/>
        <a:lstStyle/>
        <a:p>
          <a:endParaRPr lang="pl-PL"/>
        </a:p>
      </dgm:t>
    </dgm:pt>
    <dgm:pt modelId="{920B76FE-517A-4C52-AE4E-CF2022812B3D}">
      <dgm:prSet custT="1"/>
      <dgm:spPr/>
      <dgm:t>
        <a:bodyPr/>
        <a:lstStyle/>
        <a:p>
          <a:r>
            <a:rPr lang="pl-PL" sz="1800" dirty="0"/>
            <a:t>Należy sparametryzować i oszacować w sposób wymierny wielkość efektów ekologicznych generowanych w wyniku zastosowania i wdrożenia innowacji. Finalnie należy określić efekty w wartościach bezwzględnych, rocznych.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F2C83E-CAB5-420E-9C8E-B87F68CB9A8B}" type="pres">
      <dgm:prSet presAssocID="{55EF3CF4-3218-46D9-BFD6-152BE04AB45D}" presName="parentText" presStyleLbl="node1" presStyleIdx="0" presStyleCnt="3" custScaleY="6695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5B19D9-B617-4E01-BD44-73A4E6036A55}" type="pres">
      <dgm:prSet presAssocID="{6A4FCDDC-B3D5-4DA8-95AA-76D43DDE599E}" presName="spacer" presStyleCnt="0"/>
      <dgm:spPr/>
    </dgm:pt>
    <dgm:pt modelId="{0004FE21-877D-49AE-9C7C-379A24555937}" type="pres">
      <dgm:prSet presAssocID="{2E92A1FF-1FED-4AAA-81D4-E8E1E424EC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E8E48C-404F-4C78-8D31-332F4B325882}" type="pres">
      <dgm:prSet presAssocID="{C5ED7EDA-89B5-4456-BC9F-5B54B1243E3B}" presName="spacer" presStyleCnt="0"/>
      <dgm:spPr/>
    </dgm:pt>
    <dgm:pt modelId="{080F0741-8208-44D8-83CD-CC2BDA6EF9B8}" type="pres">
      <dgm:prSet presAssocID="{920B76FE-517A-4C52-AE4E-CF2022812B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6303BA1-4C80-429C-9F96-D3B4A857A1E0}" srcId="{3A4443E8-9129-48CC-BA73-2B246ACDE3C7}" destId="{2E92A1FF-1FED-4AAA-81D4-E8E1E424ECAD}" srcOrd="1" destOrd="0" parTransId="{AC7EFBFF-2D48-4E4C-88D0-1D8923053099}" sibTransId="{C5ED7EDA-89B5-4456-BC9F-5B54B1243E3B}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E03C0B51-06DF-4CCF-A578-EAB22E04AE64}" srcId="{3A4443E8-9129-48CC-BA73-2B246ACDE3C7}" destId="{55EF3CF4-3218-46D9-BFD6-152BE04AB45D}" srcOrd="0" destOrd="0" parTransId="{76680A2B-CD43-4FCC-A1A8-EB9BE5EB04AD}" sibTransId="{6A4FCDDC-B3D5-4DA8-95AA-76D43DDE599E}"/>
    <dgm:cxn modelId="{C4C48432-06C5-48CD-8C5F-BF8639C2FE97}" srcId="{3A4443E8-9129-48CC-BA73-2B246ACDE3C7}" destId="{920B76FE-517A-4C52-AE4E-CF2022812B3D}" srcOrd="2" destOrd="0" parTransId="{BD745444-F08B-4489-BDBB-989CB92AB182}" sibTransId="{28297657-1F4D-4A3C-934B-74700F4B27D9}"/>
    <dgm:cxn modelId="{41BA9A56-0C11-4E18-B0C4-1B1D44583EC5}" type="presOf" srcId="{55EF3CF4-3218-46D9-BFD6-152BE04AB45D}" destId="{E3F2C83E-CAB5-420E-9C8E-B87F68CB9A8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44EBFB8-A246-4986-A06C-884FBA715F33}" type="presOf" srcId="{2E92A1FF-1FED-4AAA-81D4-E8E1E424ECAD}" destId="{0004FE21-877D-49AE-9C7C-379A24555937}" srcOrd="0" destOrd="0" presId="urn:microsoft.com/office/officeart/2005/8/layout/vList2"/>
    <dgm:cxn modelId="{06100706-2CFC-49AC-8BEF-A03874FA5B15}" type="presParOf" srcId="{B982FFCA-A2E3-434B-A450-A825B5DFCCD0}" destId="{E3F2C83E-CAB5-420E-9C8E-B87F68CB9A8B}" srcOrd="0" destOrd="0" presId="urn:microsoft.com/office/officeart/2005/8/layout/vList2"/>
    <dgm:cxn modelId="{8742BF4D-DEEA-424C-B4C6-F32B16B428B3}" type="presParOf" srcId="{B982FFCA-A2E3-434B-A450-A825B5DFCCD0}" destId="{9B5B19D9-B617-4E01-BD44-73A4E6036A55}" srcOrd="1" destOrd="0" presId="urn:microsoft.com/office/officeart/2005/8/layout/vList2"/>
    <dgm:cxn modelId="{3EFD75D4-2080-4043-9FEE-424F6D0ABF4B}" type="presParOf" srcId="{B982FFCA-A2E3-434B-A450-A825B5DFCCD0}" destId="{0004FE21-877D-49AE-9C7C-379A24555937}" srcOrd="2" destOrd="0" presId="urn:microsoft.com/office/officeart/2005/8/layout/vList2"/>
    <dgm:cxn modelId="{8CD4EC97-66E5-40CC-AA61-23184B598C0E}" type="presParOf" srcId="{B982FFCA-A2E3-434B-A450-A825B5DFCCD0}" destId="{DDE8E48C-404F-4C78-8D31-332F4B325882}" srcOrd="3" destOrd="0" presId="urn:microsoft.com/office/officeart/2005/8/layout/vList2"/>
    <dgm:cxn modelId="{C8D6B3FA-2535-4A28-BE5F-78E8B39EF792}" type="presParOf" srcId="{B982FFCA-A2E3-434B-A450-A825B5DFCCD0}" destId="{080F0741-8208-44D8-83CD-CC2BDA6EF9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5EF3CF4-3218-46D9-BFD6-152BE04AB45D}">
      <dgm:prSet custT="1"/>
      <dgm:spPr/>
      <dgm:t>
        <a:bodyPr/>
        <a:lstStyle/>
        <a:p>
          <a:r>
            <a:rPr lang="pl-PL" sz="1800" dirty="0"/>
            <a:t>Należy określić posiadane prawa do korzystania z własności intelektualnej związanej z projektem, wskazać podstawę (np. umowa zakupu, licencja), ewentualne ograniczenia i warunki tych uprawnień. </a:t>
          </a:r>
        </a:p>
      </dgm:t>
    </dgm:pt>
    <dgm:pt modelId="{76680A2B-CD43-4FCC-A1A8-EB9BE5EB04AD}" type="parTrans" cxnId="{E03C0B51-06DF-4CCF-A578-EAB22E04AE64}">
      <dgm:prSet/>
      <dgm:spPr/>
      <dgm:t>
        <a:bodyPr/>
        <a:lstStyle/>
        <a:p>
          <a:endParaRPr lang="pl-PL"/>
        </a:p>
      </dgm:t>
    </dgm:pt>
    <dgm:pt modelId="{6A4FCDDC-B3D5-4DA8-95AA-76D43DDE599E}" type="sibTrans" cxnId="{E03C0B51-06DF-4CCF-A578-EAB22E04AE64}">
      <dgm:prSet/>
      <dgm:spPr/>
      <dgm:t>
        <a:bodyPr/>
        <a:lstStyle/>
        <a:p>
          <a:endParaRPr lang="pl-PL"/>
        </a:p>
      </dgm:t>
    </dgm:pt>
    <dgm:pt modelId="{2E92A1FF-1FED-4AAA-81D4-E8E1E424ECAD}">
      <dgm:prSet custT="1"/>
      <dgm:spPr/>
      <dgm:t>
        <a:bodyPr/>
        <a:lstStyle/>
        <a:p>
          <a:r>
            <a:rPr lang="pl-PL" sz="1800" dirty="0"/>
            <a:t>Niezbędne pozwolenia, decyzje administracyjne, prawa własności do gruntów i obiektów. Należy podać informacje dotyczące praw do dysponowania gruntami lub obiektami na cele inwestycji, posiadanej i wymaganej dokumentacji technicznej i projektowej, harmonogramu pozyskiwania brakujących pozwoleń itd.</a:t>
          </a:r>
        </a:p>
      </dgm:t>
    </dgm:pt>
    <dgm:pt modelId="{AC7EFBFF-2D48-4E4C-88D0-1D8923053099}" type="parTrans" cxnId="{36303BA1-4C80-429C-9F96-D3B4A857A1E0}">
      <dgm:prSet/>
      <dgm:spPr/>
      <dgm:t>
        <a:bodyPr/>
        <a:lstStyle/>
        <a:p>
          <a:endParaRPr lang="pl-PL"/>
        </a:p>
      </dgm:t>
    </dgm:pt>
    <dgm:pt modelId="{C5ED7EDA-89B5-4456-BC9F-5B54B1243E3B}" type="sibTrans" cxnId="{36303BA1-4C80-429C-9F96-D3B4A857A1E0}">
      <dgm:prSet/>
      <dgm:spPr/>
      <dgm:t>
        <a:bodyPr/>
        <a:lstStyle/>
        <a:p>
          <a:endParaRPr lang="pl-PL"/>
        </a:p>
      </dgm:t>
    </dgm:pt>
    <dgm:pt modelId="{920B76FE-517A-4C52-AE4E-CF2022812B3D}">
      <dgm:prSet custT="1"/>
      <dgm:spPr/>
      <dgm:t>
        <a:bodyPr/>
        <a:lstStyle/>
        <a:p>
          <a:r>
            <a:rPr lang="pl-PL" sz="1800" dirty="0"/>
            <a:t>Należy potwierdzić, że inwestycja nie została rozpoczęta przed złożeniem niniejszej fiszki. Przez rozpoczęcie inwestycji należy rozumieć podjęcie robót budowlanych związanych z inwestycją lub pierwsze prawnie wiążące zobowiązanie do zamówienia urządzeń lub zobowiązanie, które sprawia, że inwestycja staje się nieodwracalna.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F2C83E-CAB5-420E-9C8E-B87F68CB9A8B}" type="pres">
      <dgm:prSet presAssocID="{55EF3CF4-3218-46D9-BFD6-152BE04AB45D}" presName="parentText" presStyleLbl="node1" presStyleIdx="0" presStyleCnt="3" custScaleY="5567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5B19D9-B617-4E01-BD44-73A4E6036A55}" type="pres">
      <dgm:prSet presAssocID="{6A4FCDDC-B3D5-4DA8-95AA-76D43DDE599E}" presName="spacer" presStyleCnt="0"/>
      <dgm:spPr/>
    </dgm:pt>
    <dgm:pt modelId="{0004FE21-877D-49AE-9C7C-379A24555937}" type="pres">
      <dgm:prSet presAssocID="{2E92A1FF-1FED-4AAA-81D4-E8E1E424ECAD}" presName="parentText" presStyleLbl="node1" presStyleIdx="1" presStyleCnt="3" custLinFactY="4753" custLinFactNeighborX="-1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E8E48C-404F-4C78-8D31-332F4B325882}" type="pres">
      <dgm:prSet presAssocID="{C5ED7EDA-89B5-4456-BC9F-5B54B1243E3B}" presName="spacer" presStyleCnt="0"/>
      <dgm:spPr/>
    </dgm:pt>
    <dgm:pt modelId="{080F0741-8208-44D8-83CD-CC2BDA6EF9B8}" type="pres">
      <dgm:prSet presAssocID="{920B76FE-517A-4C52-AE4E-CF2022812B3D}" presName="parentText" presStyleLbl="node1" presStyleIdx="2" presStyleCnt="3" custLinFactY="248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6303BA1-4C80-429C-9F96-D3B4A857A1E0}" srcId="{3A4443E8-9129-48CC-BA73-2B246ACDE3C7}" destId="{2E92A1FF-1FED-4AAA-81D4-E8E1E424ECAD}" srcOrd="1" destOrd="0" parTransId="{AC7EFBFF-2D48-4E4C-88D0-1D8923053099}" sibTransId="{C5ED7EDA-89B5-4456-BC9F-5B54B1243E3B}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E03C0B51-06DF-4CCF-A578-EAB22E04AE64}" srcId="{3A4443E8-9129-48CC-BA73-2B246ACDE3C7}" destId="{55EF3CF4-3218-46D9-BFD6-152BE04AB45D}" srcOrd="0" destOrd="0" parTransId="{76680A2B-CD43-4FCC-A1A8-EB9BE5EB04AD}" sibTransId="{6A4FCDDC-B3D5-4DA8-95AA-76D43DDE599E}"/>
    <dgm:cxn modelId="{C4C48432-06C5-48CD-8C5F-BF8639C2FE97}" srcId="{3A4443E8-9129-48CC-BA73-2B246ACDE3C7}" destId="{920B76FE-517A-4C52-AE4E-CF2022812B3D}" srcOrd="2" destOrd="0" parTransId="{BD745444-F08B-4489-BDBB-989CB92AB182}" sibTransId="{28297657-1F4D-4A3C-934B-74700F4B27D9}"/>
    <dgm:cxn modelId="{41BA9A56-0C11-4E18-B0C4-1B1D44583EC5}" type="presOf" srcId="{55EF3CF4-3218-46D9-BFD6-152BE04AB45D}" destId="{E3F2C83E-CAB5-420E-9C8E-B87F68CB9A8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44EBFB8-A246-4986-A06C-884FBA715F33}" type="presOf" srcId="{2E92A1FF-1FED-4AAA-81D4-E8E1E424ECAD}" destId="{0004FE21-877D-49AE-9C7C-379A24555937}" srcOrd="0" destOrd="0" presId="urn:microsoft.com/office/officeart/2005/8/layout/vList2"/>
    <dgm:cxn modelId="{06100706-2CFC-49AC-8BEF-A03874FA5B15}" type="presParOf" srcId="{B982FFCA-A2E3-434B-A450-A825B5DFCCD0}" destId="{E3F2C83E-CAB5-420E-9C8E-B87F68CB9A8B}" srcOrd="0" destOrd="0" presId="urn:microsoft.com/office/officeart/2005/8/layout/vList2"/>
    <dgm:cxn modelId="{8742BF4D-DEEA-424C-B4C6-F32B16B428B3}" type="presParOf" srcId="{B982FFCA-A2E3-434B-A450-A825B5DFCCD0}" destId="{9B5B19D9-B617-4E01-BD44-73A4E6036A55}" srcOrd="1" destOrd="0" presId="urn:microsoft.com/office/officeart/2005/8/layout/vList2"/>
    <dgm:cxn modelId="{3EFD75D4-2080-4043-9FEE-424F6D0ABF4B}" type="presParOf" srcId="{B982FFCA-A2E3-434B-A450-A825B5DFCCD0}" destId="{0004FE21-877D-49AE-9C7C-379A24555937}" srcOrd="2" destOrd="0" presId="urn:microsoft.com/office/officeart/2005/8/layout/vList2"/>
    <dgm:cxn modelId="{8CD4EC97-66E5-40CC-AA61-23184B598C0E}" type="presParOf" srcId="{B982FFCA-A2E3-434B-A450-A825B5DFCCD0}" destId="{DDE8E48C-404F-4C78-8D31-332F4B325882}" srcOrd="3" destOrd="0" presId="urn:microsoft.com/office/officeart/2005/8/layout/vList2"/>
    <dgm:cxn modelId="{C8D6B3FA-2535-4A28-BE5F-78E8B39EF792}" type="presParOf" srcId="{B982FFCA-A2E3-434B-A450-A825B5DFCCD0}" destId="{080F0741-8208-44D8-83CD-CC2BDA6EF9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/>
      <dgm:spPr/>
      <dgm:t>
        <a:bodyPr/>
        <a:lstStyle/>
        <a:p>
          <a:r>
            <a:rPr lang="pl-PL" dirty="0"/>
            <a:t>Należy wykazać istnienie zapotrzebowania rynkowego i opłacalność ekonomiczną wdrożenia, określić aktualny stan techniki i przewagę̨ wdrażanego rozwiązania względem innych dostępnych na rynku (w tym szczególnie przewagi w zakresie </a:t>
          </a:r>
          <a:r>
            <a:rPr lang="pl-PL" dirty="0" err="1"/>
            <a:t>techniczno</a:t>
          </a:r>
          <a:r>
            <a:rPr lang="pl-PL" dirty="0"/>
            <a:t> - technologicznym, generujące efekty ekologiczne, lub/oraz przewagi ekonomiczne, pozwalające na osiągniecie podobnych efektów środowiskowych i technologicznych rozwiązań́ mniejszym kosztem). 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1" custLinFactNeighborX="-156" custLinFactNeighborY="2280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</a:rPr>
            <a:t>W kolejne rubryki należy wpisać́ koszty całkowite projektu, koszty kwalifikowane projektu zgodnie z zapisami Programu Priorytetowego, wnioskowaną wysokość́ pożyczki oraz udział procentowy wnioskowanej pożyczki z </a:t>
          </a:r>
          <a:r>
            <a:rPr lang="pl-PL" sz="1800" dirty="0" err="1">
              <a:latin typeface="Calibri" panose="020F0502020204030204" pitchFamily="34" charset="0"/>
            </a:rPr>
            <a:t>NFOŚiGW</a:t>
          </a:r>
          <a:r>
            <a:rPr lang="pl-PL" sz="1800" dirty="0">
              <a:latin typeface="Calibri" panose="020F0502020204030204" pitchFamily="34" charset="0"/>
            </a:rPr>
            <a:t> w kosztach kwalifikowanych przedsięwzięcia. </a:t>
          </a:r>
          <a:endParaRPr lang="pl-PL" sz="1800" dirty="0"/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C3A8342-2E69-48AA-8C8F-8BE65FA4CD45}">
      <dgm:prSet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</a:rPr>
            <a:t>W tabeli należy wydzielić wszystkie planowane kategorie wydatków.</a:t>
          </a:r>
          <a:endParaRPr lang="pl-PL" sz="1800" dirty="0"/>
        </a:p>
      </dgm:t>
    </dgm:pt>
    <dgm:pt modelId="{FDD7C9B6-3A6C-489F-B045-43A6B7A7C776}" type="parTrans" cxnId="{4F3CBBDE-4BF4-4CE4-B79A-00E25C1CC216}">
      <dgm:prSet/>
      <dgm:spPr/>
      <dgm:t>
        <a:bodyPr/>
        <a:lstStyle/>
        <a:p>
          <a:endParaRPr lang="pl-PL"/>
        </a:p>
      </dgm:t>
    </dgm:pt>
    <dgm:pt modelId="{ADCD7AE8-8943-46D6-8AA0-B434C1DA7DB2}" type="sibTrans" cxnId="{4F3CBBDE-4BF4-4CE4-B79A-00E25C1CC216}">
      <dgm:prSet/>
      <dgm:spPr/>
      <dgm:t>
        <a:bodyPr/>
        <a:lstStyle/>
        <a:p>
          <a:endParaRPr lang="pl-PL"/>
        </a:p>
      </dgm:t>
    </dgm:pt>
    <dgm:pt modelId="{4F7FD9BF-4B17-418A-8E3C-D5A98CA3D18C}">
      <dgm:prSet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</a:rPr>
            <a:t>W polu poniżej tabeli należy potwierdzić, że wszystkie wydatki są niezbędne i bezpośrednio związane z celami projektu, a wydatki uznane za kwalifikowane są̨ zgodne z zapisami Programu Priorytetowego, jak również̇ obowiązującymi „Wytycznymi w zakresie kosztów kwalifikowanych (…).</a:t>
          </a:r>
          <a:endParaRPr lang="pl-PL" sz="1800" dirty="0"/>
        </a:p>
      </dgm:t>
    </dgm:pt>
    <dgm:pt modelId="{22739B10-7CF5-411E-B342-A98D6D71736B}" type="parTrans" cxnId="{2B2B4DE5-4C82-4A3A-8D59-3F5787324568}">
      <dgm:prSet/>
      <dgm:spPr/>
      <dgm:t>
        <a:bodyPr/>
        <a:lstStyle/>
        <a:p>
          <a:endParaRPr lang="pl-PL"/>
        </a:p>
      </dgm:t>
    </dgm:pt>
    <dgm:pt modelId="{A2A23251-7C33-462C-B73B-532F038FC2B0}" type="sibTrans" cxnId="{2B2B4DE5-4C82-4A3A-8D59-3F5787324568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3" custLinFactNeighborX="86" custLinFactNeighborY="-8480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5D921-A61A-494C-830D-FDD6C5FAB2E5}" type="pres">
      <dgm:prSet presAssocID="{28297657-1F4D-4A3C-934B-74700F4B27D9}" presName="spacer" presStyleCnt="0"/>
      <dgm:spPr/>
    </dgm:pt>
    <dgm:pt modelId="{2379074F-BA73-4043-9DE0-C009D9556065}" type="pres">
      <dgm:prSet presAssocID="{BC3A8342-2E69-48AA-8C8F-8BE65FA4CD45}" presName="parentText" presStyleLbl="node1" presStyleIdx="1" presStyleCnt="3" custScaleY="43560" custLinFactNeighborX="-803" custLinFactNeighborY="1792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B8C8E2-F210-411D-B0F7-8735F70173F4}" type="pres">
      <dgm:prSet presAssocID="{ADCD7AE8-8943-46D6-8AA0-B434C1DA7DB2}" presName="spacer" presStyleCnt="0"/>
      <dgm:spPr/>
    </dgm:pt>
    <dgm:pt modelId="{60FB07EF-11A6-462E-82F1-6F45588B9B89}" type="pres">
      <dgm:prSet presAssocID="{4F7FD9BF-4B17-418A-8E3C-D5A98CA3D18C}" presName="parentText" presStyleLbl="node1" presStyleIdx="2" presStyleCnt="3" custScaleY="88529" custLinFactY="26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2B2B4DE5-4C82-4A3A-8D59-3F5787324568}" srcId="{3A4443E8-9129-48CC-BA73-2B246ACDE3C7}" destId="{4F7FD9BF-4B17-418A-8E3C-D5A98CA3D18C}" srcOrd="2" destOrd="0" parTransId="{22739B10-7CF5-411E-B342-A98D6D71736B}" sibTransId="{A2A23251-7C33-462C-B73B-532F038FC2B0}"/>
    <dgm:cxn modelId="{4F3CBBDE-4BF4-4CE4-B79A-00E25C1CC216}" srcId="{3A4443E8-9129-48CC-BA73-2B246ACDE3C7}" destId="{BC3A8342-2E69-48AA-8C8F-8BE65FA4CD45}" srcOrd="1" destOrd="0" parTransId="{FDD7C9B6-3A6C-489F-B045-43A6B7A7C776}" sibTransId="{ADCD7AE8-8943-46D6-8AA0-B434C1DA7DB2}"/>
    <dgm:cxn modelId="{C997B55A-2C01-4DEE-B238-DB5E7662DB33}" type="presOf" srcId="{4F7FD9BF-4B17-418A-8E3C-D5A98CA3D18C}" destId="{60FB07EF-11A6-462E-82F1-6F45588B9B89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B2176A6A-D5CF-4A72-A2DE-7BEC89940255}" type="presOf" srcId="{BC3A8342-2E69-48AA-8C8F-8BE65FA4CD45}" destId="{2379074F-BA73-4043-9DE0-C009D9556065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  <dgm:cxn modelId="{E793073E-ED7F-4F7F-87D4-8C4510F09DC3}" type="presParOf" srcId="{B982FFCA-A2E3-434B-A450-A825B5DFCCD0}" destId="{3565D921-A61A-494C-830D-FDD6C5FAB2E5}" srcOrd="1" destOrd="0" presId="urn:microsoft.com/office/officeart/2005/8/layout/vList2"/>
    <dgm:cxn modelId="{6B94AF9F-BC9F-4944-BE8D-C40E7D8DF762}" type="presParOf" srcId="{B982FFCA-A2E3-434B-A450-A825B5DFCCD0}" destId="{2379074F-BA73-4043-9DE0-C009D9556065}" srcOrd="2" destOrd="0" presId="urn:microsoft.com/office/officeart/2005/8/layout/vList2"/>
    <dgm:cxn modelId="{0011BFE7-4E43-4098-8915-1877E53656C2}" type="presParOf" srcId="{B982FFCA-A2E3-434B-A450-A825B5DFCCD0}" destId="{C4B8C8E2-F210-411D-B0F7-8735F70173F4}" srcOrd="3" destOrd="0" presId="urn:microsoft.com/office/officeart/2005/8/layout/vList2"/>
    <dgm:cxn modelId="{140BC79D-9A7C-493C-B80D-5542D02EB3A8}" type="presParOf" srcId="{B982FFCA-A2E3-434B-A450-A825B5DFCCD0}" destId="{60FB07EF-11A6-462E-82F1-6F45588B9B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60BB5BB-209A-48A4-A4CB-CB1B568AA906}">
      <dgm:prSet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</a:rPr>
            <a:t>Należy wskazać źródła finansowania zadania w zestawieniu tabelarycznym. </a:t>
          </a:r>
          <a:endParaRPr lang="pl-PL" sz="2000" dirty="0"/>
        </a:p>
      </dgm:t>
    </dgm:pt>
    <dgm:pt modelId="{83DDC3BB-785E-4449-A5B8-1935C6AA0A9F}" type="parTrans" cxnId="{843826EE-5F75-4879-ABA0-CCCF22EEFC27}">
      <dgm:prSet/>
      <dgm:spPr/>
      <dgm:t>
        <a:bodyPr/>
        <a:lstStyle/>
        <a:p>
          <a:endParaRPr lang="pl-PL"/>
        </a:p>
      </dgm:t>
    </dgm:pt>
    <dgm:pt modelId="{A14729A6-3AB1-432C-BA51-0A359130EDF9}" type="sibTrans" cxnId="{843826EE-5F75-4879-ABA0-CCCF22EEFC27}">
      <dgm:prSet/>
      <dgm:spPr/>
      <dgm:t>
        <a:bodyPr/>
        <a:lstStyle/>
        <a:p>
          <a:endParaRPr lang="pl-PL"/>
        </a:p>
      </dgm:t>
    </dgm:pt>
    <dgm:pt modelId="{84418E4C-84B3-4829-8F95-2930E490A67F}">
      <dgm:prSet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</a:rPr>
            <a:t>Wszystkie kwoty podawane w tabeli źródeł finansowania należy podawać́ w zaokrągleniu do pełnych złotych. </a:t>
          </a:r>
          <a:endParaRPr lang="pl-PL" sz="2000" dirty="0"/>
        </a:p>
      </dgm:t>
    </dgm:pt>
    <dgm:pt modelId="{0450DBA3-B8C5-4980-8349-33D5B7A67730}" type="parTrans" cxnId="{FB285FC6-8561-48F6-AA34-14D1AFA48371}">
      <dgm:prSet/>
      <dgm:spPr/>
      <dgm:t>
        <a:bodyPr/>
        <a:lstStyle/>
        <a:p>
          <a:endParaRPr lang="pl-PL"/>
        </a:p>
      </dgm:t>
    </dgm:pt>
    <dgm:pt modelId="{77A84E91-58C7-4C7B-A9B5-75DF8EC2FDB9}" type="sibTrans" cxnId="{FB285FC6-8561-48F6-AA34-14D1AFA48371}">
      <dgm:prSet/>
      <dgm:spPr/>
      <dgm:t>
        <a:bodyPr/>
        <a:lstStyle/>
        <a:p>
          <a:endParaRPr lang="pl-PL"/>
        </a:p>
      </dgm:t>
    </dgm:pt>
    <dgm:pt modelId="{D3EDD688-8071-4F0E-B490-2923FA45F529}">
      <dgm:prSet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</a:rPr>
            <a:t>W punkcie tym należy wybrać rodzaj wnioskowanej pożyczki. Należy również wskazać, czy Wnioskodawca zamierza ubiegać się o premię innowacyjną oraz podać jej kwotę</a:t>
          </a:r>
          <a:endParaRPr lang="pl-PL" sz="2000" dirty="0"/>
        </a:p>
      </dgm:t>
    </dgm:pt>
    <dgm:pt modelId="{6EB4994B-3D71-4E02-8E75-95DEAA6FFF70}" type="parTrans" cxnId="{B7CF904F-ECE6-4444-99CD-34BBDBF3BCFD}">
      <dgm:prSet/>
      <dgm:spPr/>
      <dgm:t>
        <a:bodyPr/>
        <a:lstStyle/>
        <a:p>
          <a:endParaRPr lang="pl-PL"/>
        </a:p>
      </dgm:t>
    </dgm:pt>
    <dgm:pt modelId="{C4B4C740-79D3-4402-A80B-E2AB56C6CB97}" type="sibTrans" cxnId="{B7CF904F-ECE6-4444-99CD-34BBDBF3BCFD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049780-98FE-49F4-B0EC-4AB7633B3A6C}" type="pres">
      <dgm:prSet presAssocID="{960BB5BB-209A-48A4-A4CB-CB1B568AA906}" presName="parentText" presStyleLbl="node1" presStyleIdx="0" presStyleCnt="3" custScaleY="4860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EE2E28-6EC4-4110-9EA9-2AEA5FD4E506}" type="pres">
      <dgm:prSet presAssocID="{A14729A6-3AB1-432C-BA51-0A359130EDF9}" presName="spacer" presStyleCnt="0"/>
      <dgm:spPr/>
    </dgm:pt>
    <dgm:pt modelId="{49D86DC7-B3F1-4BCD-A387-EB78A8683B23}" type="pres">
      <dgm:prSet presAssocID="{84418E4C-84B3-4829-8F95-2930E490A67F}" presName="parentText" presStyleLbl="node1" presStyleIdx="1" presStyleCnt="3" custScaleY="6914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8B3E73-43EB-46EF-A268-476FE17C7944}" type="pres">
      <dgm:prSet presAssocID="{77A84E91-58C7-4C7B-A9B5-75DF8EC2FDB9}" presName="spacer" presStyleCnt="0"/>
      <dgm:spPr/>
    </dgm:pt>
    <dgm:pt modelId="{4C419B00-B051-4304-A53D-43A830CC952E}" type="pres">
      <dgm:prSet presAssocID="{D3EDD688-8071-4F0E-B490-2923FA45F5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A6AAADF-F61F-4FC8-9543-DB82A0284121}" type="presOf" srcId="{960BB5BB-209A-48A4-A4CB-CB1B568AA906}" destId="{C3049780-98FE-49F4-B0EC-4AB7633B3A6C}" srcOrd="0" destOrd="0" presId="urn:microsoft.com/office/officeart/2005/8/layout/vList2"/>
    <dgm:cxn modelId="{FB285FC6-8561-48F6-AA34-14D1AFA48371}" srcId="{3A4443E8-9129-48CC-BA73-2B246ACDE3C7}" destId="{84418E4C-84B3-4829-8F95-2930E490A67F}" srcOrd="1" destOrd="0" parTransId="{0450DBA3-B8C5-4980-8349-33D5B7A67730}" sibTransId="{77A84E91-58C7-4C7B-A9B5-75DF8EC2FDB9}"/>
    <dgm:cxn modelId="{970025F8-A627-49AC-B7DD-1330934C0C9E}" type="presOf" srcId="{84418E4C-84B3-4829-8F95-2930E490A67F}" destId="{49D86DC7-B3F1-4BCD-A387-EB78A8683B23}" srcOrd="0" destOrd="0" presId="urn:microsoft.com/office/officeart/2005/8/layout/vList2"/>
    <dgm:cxn modelId="{DE984815-B1C1-496D-A553-DEB6D4B03C8E}" type="presOf" srcId="{D3EDD688-8071-4F0E-B490-2923FA45F529}" destId="{4C419B00-B051-4304-A53D-43A830CC952E}" srcOrd="0" destOrd="0" presId="urn:microsoft.com/office/officeart/2005/8/layout/vList2"/>
    <dgm:cxn modelId="{B7CF904F-ECE6-4444-99CD-34BBDBF3BCFD}" srcId="{3A4443E8-9129-48CC-BA73-2B246ACDE3C7}" destId="{D3EDD688-8071-4F0E-B490-2923FA45F529}" srcOrd="2" destOrd="0" parTransId="{6EB4994B-3D71-4E02-8E75-95DEAA6FFF70}" sibTransId="{C4B4C740-79D3-4402-A80B-E2AB56C6CB97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43826EE-5F75-4879-ABA0-CCCF22EEFC27}" srcId="{3A4443E8-9129-48CC-BA73-2B246ACDE3C7}" destId="{960BB5BB-209A-48A4-A4CB-CB1B568AA906}" srcOrd="0" destOrd="0" parTransId="{83DDC3BB-785E-4449-A5B8-1935C6AA0A9F}" sibTransId="{A14729A6-3AB1-432C-BA51-0A359130EDF9}"/>
    <dgm:cxn modelId="{C9C4EF59-8D75-44BF-B0FF-620B766F421F}" type="presParOf" srcId="{B982FFCA-A2E3-434B-A450-A825B5DFCCD0}" destId="{C3049780-98FE-49F4-B0EC-4AB7633B3A6C}" srcOrd="0" destOrd="0" presId="urn:microsoft.com/office/officeart/2005/8/layout/vList2"/>
    <dgm:cxn modelId="{760E89AE-1D36-4E49-B901-94E1ADF9D850}" type="presParOf" srcId="{B982FFCA-A2E3-434B-A450-A825B5DFCCD0}" destId="{0FEE2E28-6EC4-4110-9EA9-2AEA5FD4E506}" srcOrd="1" destOrd="0" presId="urn:microsoft.com/office/officeart/2005/8/layout/vList2"/>
    <dgm:cxn modelId="{97013682-F605-4C2C-9EEB-196100639630}" type="presParOf" srcId="{B982FFCA-A2E3-434B-A450-A825B5DFCCD0}" destId="{49D86DC7-B3F1-4BCD-A387-EB78A8683B23}" srcOrd="2" destOrd="0" presId="urn:microsoft.com/office/officeart/2005/8/layout/vList2"/>
    <dgm:cxn modelId="{718547E0-AE78-4EB5-B8E9-8749744A557A}" type="presParOf" srcId="{B982FFCA-A2E3-434B-A450-A825B5DFCCD0}" destId="{7A8B3E73-43EB-46EF-A268-476FE17C7944}" srcOrd="3" destOrd="0" presId="urn:microsoft.com/office/officeart/2005/8/layout/vList2"/>
    <dgm:cxn modelId="{8C303132-4D6C-4415-A66F-B634EB07A5DE}" type="presParOf" srcId="{B982FFCA-A2E3-434B-A450-A825B5DFCCD0}" destId="{4C419B00-B051-4304-A53D-43A830CC95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AA565D55-B35E-4D74-A729-702069015F66}">
      <dgm:prSet/>
      <dgm:spPr/>
      <dgm:t>
        <a:bodyPr/>
        <a:lstStyle/>
        <a:p>
          <a:r>
            <a:rPr lang="pl-PL" dirty="0"/>
            <a:t>Należy załączyć pliki we wszystkich kategoriach opatrzonych rodzajem wymagalności: „Wymagany w formie elektronicznej” oraz opcjonalnie w przypadku oznaczenia „Niewymagalny”. Aby zatwierdzić załączniki należy na dole strony nacisnąć przycisk „Zapisz zmiany w załącznikach”.</a:t>
          </a:r>
        </a:p>
      </dgm:t>
    </dgm:pt>
    <dgm:pt modelId="{B1F81F63-F15F-4532-A0B6-F1B0ADF9BBC5}" type="parTrans" cxnId="{7AC049F9-6310-40CB-B308-A7EBEF293904}">
      <dgm:prSet/>
      <dgm:spPr/>
      <dgm:t>
        <a:bodyPr/>
        <a:lstStyle/>
        <a:p>
          <a:endParaRPr lang="pl-PL"/>
        </a:p>
      </dgm:t>
    </dgm:pt>
    <dgm:pt modelId="{6C0981D7-63AE-4EEA-A0B4-8C15379EE660}" type="sibTrans" cxnId="{7AC049F9-6310-40CB-B308-A7EBEF293904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66ECD89-AD91-49E8-B5C2-A433F1AA5B3F}" type="pres">
      <dgm:prSet presAssocID="{AA565D55-B35E-4D74-A729-702069015F66}" presName="parentText" presStyleLbl="node1" presStyleIdx="0" presStyleCnt="1" custScaleY="2731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1492F48-B449-49FF-A7C3-766EDA361218}" type="presOf" srcId="{AA565D55-B35E-4D74-A729-702069015F66}" destId="{266ECD89-AD91-49E8-B5C2-A433F1AA5B3F}" srcOrd="0" destOrd="0" presId="urn:microsoft.com/office/officeart/2005/8/layout/vList2"/>
    <dgm:cxn modelId="{7AC049F9-6310-40CB-B308-A7EBEF293904}" srcId="{3A4443E8-9129-48CC-BA73-2B246ACDE3C7}" destId="{AA565D55-B35E-4D74-A729-702069015F66}" srcOrd="0" destOrd="0" parTransId="{B1F81F63-F15F-4532-A0B6-F1B0ADF9BBC5}" sibTransId="{6C0981D7-63AE-4EEA-A0B4-8C15379EE660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62E22BF7-3F9D-4023-B006-78632016EF63}" type="presParOf" srcId="{B982FFCA-A2E3-434B-A450-A825B5DFCCD0}" destId="{266ECD89-AD91-49E8-B5C2-A433F1AA5B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</a:rPr>
            <a:t>Po wstępnym wypełnieniu fiszki, należy sprawdzić kompletność składanego wniosku.  W tym z górnego panelu GWD należy wybrać: „Zapisz i waliduj”. W przypadku braków, system wyświetli elementy wymagające wypełnienia.</a:t>
          </a:r>
          <a:endParaRPr lang="pl-PL" sz="2000" dirty="0"/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1" custLinFactY="367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1F249FD7-E21B-4E75-B07A-2DB8646B5C5B}">
      <dgm:prSet/>
      <dgm:spPr/>
      <dgm:t>
        <a:bodyPr/>
        <a:lstStyle/>
        <a:p>
          <a:r>
            <a:rPr lang="pl-PL" dirty="0"/>
            <a:t>Aby przesłać wniosek (fiszkę) do NFOŚIGW należy nacisnąć przycisk „Zapisz i zatwierdź”. Następnie system potwierdzi chęć wysłania wniosku – należy nacisnąć „TAK”. W kolejnym kroku wniosek należy podpisać z wykorzystaniem profilu zaufanego lub szyfrowanego podpisu kwalifikowanego, a następnie przesłać podpisany wniosek na skrzynkę odbiorczą NFOŚiGW. </a:t>
          </a:r>
        </a:p>
      </dgm:t>
    </dgm:pt>
    <dgm:pt modelId="{1DAD920C-47C6-4051-9963-31F672ACCAC5}" type="parTrans" cxnId="{5A4AF1E3-725E-4F30-8586-1C363BE8D36C}">
      <dgm:prSet/>
      <dgm:spPr/>
      <dgm:t>
        <a:bodyPr/>
        <a:lstStyle/>
        <a:p>
          <a:endParaRPr lang="pl-PL"/>
        </a:p>
      </dgm:t>
    </dgm:pt>
    <dgm:pt modelId="{77FCA7EF-FCA7-49D4-9615-25535BB9330A}" type="sibTrans" cxnId="{5A4AF1E3-725E-4F30-8586-1C363BE8D36C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9F0341-94FE-4EA5-8483-DA090599B7F3}" type="pres">
      <dgm:prSet presAssocID="{1F249FD7-E21B-4E75-B07A-2DB8646B5C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A4AF1E3-725E-4F30-8586-1C363BE8D36C}" srcId="{3A4443E8-9129-48CC-BA73-2B246ACDE3C7}" destId="{1F249FD7-E21B-4E75-B07A-2DB8646B5C5B}" srcOrd="0" destOrd="0" parTransId="{1DAD920C-47C6-4051-9963-31F672ACCAC5}" sibTransId="{77FCA7EF-FCA7-49D4-9615-25535BB9330A}"/>
    <dgm:cxn modelId="{4A4692B3-BC7B-4064-874D-536681CAEDBD}" type="presOf" srcId="{1F249FD7-E21B-4E75-B07A-2DB8646B5C5B}" destId="{689F0341-94FE-4EA5-8483-DA090599B7F3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739C6C4A-93F9-412B-BCD3-41383E7BDD6C}" type="presParOf" srcId="{B982FFCA-A2E3-434B-A450-A825B5DFCCD0}" destId="{689F0341-94FE-4EA5-8483-DA090599B7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1F249FD7-E21B-4E75-B07A-2DB8646B5C5B}">
      <dgm:prSet phldr="0"/>
      <dgm:spPr/>
      <dgm:t>
        <a:bodyPr/>
        <a:lstStyle/>
        <a:p>
          <a:pPr rtl="0"/>
          <a:r>
            <a:rPr lang="pl-PL" dirty="0"/>
            <a:t>W przypadku pozytywnej oceny fiszki w Narodowym Funduszu oraz akceptacji możliwości złożenia pełnego wniosku przez Wnioskodawcę należy: zalogować się do portalu GWD, wybrać odpowiedni wniosek oraz po prawej stronie wybrać przycisk „Szczegóły”, a następnie „Utwórz aktualizację”. Należy wypełnić brakujące pola wniosku.</a:t>
          </a:r>
        </a:p>
      </dgm:t>
    </dgm:pt>
    <dgm:pt modelId="{1DAD920C-47C6-4051-9963-31F672ACCAC5}" type="parTrans" cxnId="{5A4AF1E3-725E-4F30-8586-1C363BE8D36C}">
      <dgm:prSet/>
      <dgm:spPr/>
      <dgm:t>
        <a:bodyPr/>
        <a:lstStyle/>
        <a:p>
          <a:endParaRPr lang="pl-PL"/>
        </a:p>
      </dgm:t>
    </dgm:pt>
    <dgm:pt modelId="{77FCA7EF-FCA7-49D4-9615-25535BB9330A}" type="sibTrans" cxnId="{5A4AF1E3-725E-4F30-8586-1C363BE8D36C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9F0341-94FE-4EA5-8483-DA090599B7F3}" type="pres">
      <dgm:prSet presAssocID="{1F249FD7-E21B-4E75-B07A-2DB8646B5C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A4AF1E3-725E-4F30-8586-1C363BE8D36C}" srcId="{3A4443E8-9129-48CC-BA73-2B246ACDE3C7}" destId="{1F249FD7-E21B-4E75-B07A-2DB8646B5C5B}" srcOrd="0" destOrd="0" parTransId="{1DAD920C-47C6-4051-9963-31F672ACCAC5}" sibTransId="{77FCA7EF-FCA7-49D4-9615-25535BB9330A}"/>
    <dgm:cxn modelId="{4A4692B3-BC7B-4064-874D-536681CAEDBD}" type="presOf" srcId="{1F249FD7-E21B-4E75-B07A-2DB8646B5C5B}" destId="{689F0341-94FE-4EA5-8483-DA090599B7F3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739C6C4A-93F9-412B-BCD3-41383E7BDD6C}" type="presParOf" srcId="{B982FFCA-A2E3-434B-A450-A825B5DFCCD0}" destId="{689F0341-94FE-4EA5-8483-DA090599B7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00F14D3-BBB0-4BB6-939D-17C9B2F476E0}">
      <dgm:prSet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</a:rPr>
            <a:t>W obu pytaniach należy wybrać jedną opcję TAK/NIE, a następnie ją zaznaczyć.</a:t>
          </a:r>
          <a:endParaRPr lang="pl-PL" sz="2000" dirty="0"/>
        </a:p>
      </dgm:t>
    </dgm:pt>
    <dgm:pt modelId="{24BD26A9-14C3-41A6-94ED-3EA397D1CB50}" type="parTrans" cxnId="{700F62F9-3601-4292-A1AD-E2EEA8B1AE05}">
      <dgm:prSet/>
      <dgm:spPr/>
      <dgm:t>
        <a:bodyPr/>
        <a:lstStyle/>
        <a:p>
          <a:endParaRPr lang="pl-PL"/>
        </a:p>
      </dgm:t>
    </dgm:pt>
    <dgm:pt modelId="{F174408D-B993-4639-837F-04050B33FBB1}" type="sibTrans" cxnId="{700F62F9-3601-4292-A1AD-E2EEA8B1AE05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E5853C9-4B09-413D-B006-BFA3A0DE2120}" type="pres">
      <dgm:prSet presAssocID="{400F14D3-BBB0-4BB6-939D-17C9B2F476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1955A1C-4094-4BC4-A624-54AADFB7F8CA}" type="presOf" srcId="{400F14D3-BBB0-4BB6-939D-17C9B2F476E0}" destId="{BE5853C9-4B09-413D-B006-BFA3A0DE2120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700F62F9-3601-4292-A1AD-E2EEA8B1AE05}" srcId="{3A4443E8-9129-48CC-BA73-2B246ACDE3C7}" destId="{400F14D3-BBB0-4BB6-939D-17C9B2F476E0}" srcOrd="0" destOrd="0" parTransId="{24BD26A9-14C3-41A6-94ED-3EA397D1CB50}" sibTransId="{F174408D-B993-4639-837F-04050B33FBB1}"/>
    <dgm:cxn modelId="{F48DD6CD-7CF0-4786-AAAA-97A4A6382730}" type="presParOf" srcId="{B982FFCA-A2E3-434B-A450-A825B5DFCCD0}" destId="{BE5853C9-4B09-413D-B006-BFA3A0DE21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2000" dirty="0"/>
            <a:t>1. Po zalogowaniu należy z panelu górnego GWD wybrać „Nowy wniosek o dofinansowanie”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CE52B5F7-0E63-4D6B-BE7E-42202C8D3D9E}">
      <dgm:prSet custT="1"/>
      <dgm:spPr/>
      <dgm:t>
        <a:bodyPr/>
        <a:lstStyle/>
        <a:p>
          <a:r>
            <a:rPr lang="pl-PL" sz="2000" dirty="0"/>
            <a:t>2. Wyświetli się okno dialogowe „Tworzenie nowego wniosku”. Z listy należy wybrać „Wniosek o dofinansowanie ze środków krajowych”</a:t>
          </a:r>
        </a:p>
      </dgm:t>
    </dgm:pt>
    <dgm:pt modelId="{DE717FC1-CE8C-4519-BB4D-0A8AAD78FF64}" type="parTrans" cxnId="{EDEB4C99-2D32-4B38-85AA-E468332D68AA}">
      <dgm:prSet/>
      <dgm:spPr/>
      <dgm:t>
        <a:bodyPr/>
        <a:lstStyle/>
        <a:p>
          <a:endParaRPr lang="pl-PL"/>
        </a:p>
      </dgm:t>
    </dgm:pt>
    <dgm:pt modelId="{1E5B74AA-A3B9-48ED-AAEA-5198869D298A}" type="sibTrans" cxnId="{EDEB4C99-2D32-4B38-85AA-E468332D68AA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2" custScaleY="7450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827E7CFF-A4B3-41E0-A8B3-D97E5F31EEC2}" type="pres">
      <dgm:prSet presAssocID="{CE52B5F7-0E63-4D6B-BE7E-42202C8D3D9E}" presName="parentText" presStyleLbl="node1" presStyleIdx="1" presStyleCnt="2" custLinFactY="7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EDEB4C99-2D32-4B38-85AA-E468332D68AA}" srcId="{3A4443E8-9129-48CC-BA73-2B246ACDE3C7}" destId="{CE52B5F7-0E63-4D6B-BE7E-42202C8D3D9E}" srcOrd="1" destOrd="0" parTransId="{DE717FC1-CE8C-4519-BB4D-0A8AAD78FF64}" sibTransId="{1E5B74AA-A3B9-48ED-AAEA-5198869D298A}"/>
    <dgm:cxn modelId="{826F18F2-6380-4FDE-B017-B1BF4B1BEE3E}" type="presOf" srcId="{CE52B5F7-0E63-4D6B-BE7E-42202C8D3D9E}" destId="{827E7CFF-A4B3-41E0-A8B3-D97E5F31EEC2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BF866B7C-B604-4D33-83FB-CA956BF62805}" type="presParOf" srcId="{B982FFCA-A2E3-434B-A450-A825B5DFCCD0}" destId="{82B239B5-0000-4B54-A0F9-73C835C0CE43}" srcOrd="1" destOrd="0" presId="urn:microsoft.com/office/officeart/2005/8/layout/vList2"/>
    <dgm:cxn modelId="{697702DD-FFBA-4CF0-A5A1-3DFD85828205}" type="presParOf" srcId="{B982FFCA-A2E3-434B-A450-A825B5DFCCD0}" destId="{827E7CFF-A4B3-41E0-A8B3-D97E5F31EE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 custT="1"/>
      <dgm:spPr/>
      <dgm:t>
        <a:bodyPr/>
        <a:lstStyle/>
        <a:p>
          <a:r>
            <a:rPr lang="pl-PL" sz="2000" dirty="0"/>
            <a:t>W trzecim polu należy wpisać planowaną datę osiągnięcia efektu rzeczowego (data ta może być tożsama z datą zakończenia realizacji przedsięwzięcia).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1" custLinFactX="9985" custLinFactNeighborX="100000" custLinFactNeighborY="-14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5EBC084-C0FC-46E5-A593-9F62924D72C5}">
      <dgm:prSet/>
      <dgm:spPr/>
      <dgm:t>
        <a:bodyPr/>
        <a:lstStyle/>
        <a:p>
          <a:r>
            <a:rPr lang="pl-PL" dirty="0"/>
            <a:t>Należy przedstawić obliczenie wartości współczynnika </a:t>
          </a:r>
          <a:r>
            <a:rPr lang="pl-PL" dirty="0" err="1"/>
            <a:t>nexus</a:t>
          </a:r>
          <a:r>
            <a:rPr lang="pl-PL" dirty="0"/>
            <a:t> zgodnie z art. 30ca ust. 4 Ustawy PIT (odpowiednio art. 24d ust. 4 Ustawy CIT). Należy wskazać posiadane/przedkładane dokumenty skarbowe potwierdzające poniesienie wydatków (dokumenty będą wymagane jako załączniki do wniosku).</a:t>
          </a:r>
        </a:p>
      </dgm:t>
    </dgm:pt>
    <dgm:pt modelId="{41B07A72-FE01-4AEC-99A2-43A30A24692C}" type="parTrans" cxnId="{C4553BBB-D9E1-422B-A7CC-C7ABDC132BB6}">
      <dgm:prSet/>
      <dgm:spPr/>
      <dgm:t>
        <a:bodyPr/>
        <a:lstStyle/>
        <a:p>
          <a:endParaRPr lang="pl-PL"/>
        </a:p>
      </dgm:t>
    </dgm:pt>
    <dgm:pt modelId="{792C3362-2292-4F08-9A0C-5F9E60BDD230}" type="sibTrans" cxnId="{C4553BBB-D9E1-422B-A7CC-C7ABDC132BB6}">
      <dgm:prSet/>
      <dgm:spPr/>
      <dgm:t>
        <a:bodyPr/>
        <a:lstStyle/>
        <a:p>
          <a:endParaRPr lang="pl-PL"/>
        </a:p>
      </dgm:t>
    </dgm:pt>
    <dgm:pt modelId="{4C3277EA-8092-40B8-B163-453994A00B1F}">
      <dgm:prSet/>
      <dgm:spPr/>
      <dgm:t>
        <a:bodyPr/>
        <a:lstStyle/>
        <a:p>
          <a:r>
            <a:rPr lang="pl-PL" dirty="0"/>
            <a:t>Należy opisać ogólnie charakter planowanego efektu rzeczowego przedsięwzięcia, wskazując kluczowy zakres projektu.</a:t>
          </a:r>
        </a:p>
      </dgm:t>
    </dgm:pt>
    <dgm:pt modelId="{59A29A72-9D88-47D9-A088-0FF6C174B0C2}" type="parTrans" cxnId="{0CB0A11C-E488-4F4B-8153-9FAB24289580}">
      <dgm:prSet/>
      <dgm:spPr/>
      <dgm:t>
        <a:bodyPr/>
        <a:lstStyle/>
        <a:p>
          <a:endParaRPr lang="pl-PL"/>
        </a:p>
      </dgm:t>
    </dgm:pt>
    <dgm:pt modelId="{2E200497-C81E-4730-9765-07763FFF5307}" type="sibTrans" cxnId="{0CB0A11C-E488-4F4B-8153-9FAB24289580}">
      <dgm:prSet/>
      <dgm:spPr/>
      <dgm:t>
        <a:bodyPr/>
        <a:lstStyle/>
        <a:p>
          <a:endParaRPr lang="pl-PL"/>
        </a:p>
      </dgm:t>
    </dgm:pt>
    <dgm:pt modelId="{68D8FF95-72E3-404C-8C0D-82125183FFA1}">
      <dgm:prSet/>
      <dgm:spPr/>
      <dgm:t>
        <a:bodyPr/>
        <a:lstStyle/>
        <a:p>
          <a:r>
            <a:rPr lang="pl-PL" dirty="0"/>
            <a:t>Należy określić zasięg efektu rzeczowego, tj. czy planowane przedsięwzięcie, lub jego poszczególne elementy będą miały zastosowanie/oddziaływanie w wymiarze lokalnym, tj. konkretnej, ograniczonej terenowo lokalizacji zakładu Beneficjenta, czy też będą dotyczyły szerszego obszaru.</a:t>
          </a:r>
        </a:p>
      </dgm:t>
    </dgm:pt>
    <dgm:pt modelId="{C579F56F-C73F-420A-8979-1B1FECF16E21}" type="parTrans" cxnId="{95D78E37-A722-4210-AD40-49026CB994F5}">
      <dgm:prSet/>
      <dgm:spPr/>
      <dgm:t>
        <a:bodyPr/>
        <a:lstStyle/>
        <a:p>
          <a:endParaRPr lang="pl-PL"/>
        </a:p>
      </dgm:t>
    </dgm:pt>
    <dgm:pt modelId="{7EB9AD88-D9F5-4B07-B937-11B1B763C9C1}" type="sibTrans" cxnId="{95D78E37-A722-4210-AD40-49026CB994F5}">
      <dgm:prSet/>
      <dgm:spPr/>
      <dgm:t>
        <a:bodyPr/>
        <a:lstStyle/>
        <a:p>
          <a:endParaRPr lang="pl-PL"/>
        </a:p>
      </dgm:t>
    </dgm:pt>
    <dgm:pt modelId="{5492D91F-3D19-4930-8F59-9E4433F4CA2E}">
      <dgm:prSet/>
      <dgm:spPr/>
      <dgm:t>
        <a:bodyPr/>
        <a:lstStyle/>
        <a:p>
          <a:r>
            <a:rPr lang="pl-PL" dirty="0"/>
            <a:t>Należy przedstawić szczegółowy opis zakresu rzeczowego projektu, uwzględniając zarówno podstawowe parametry techniczne/dane charakterystyczne poszczególnych urządzeń, instalacji i systemów, jak i dane </a:t>
          </a:r>
          <a:r>
            <a:rPr lang="pl-PL" dirty="0" err="1"/>
            <a:t>techniczno</a:t>
          </a:r>
          <a:r>
            <a:rPr lang="pl-PL" dirty="0"/>
            <a:t> – technologiczne całego rozwiązania/układu.</a:t>
          </a:r>
        </a:p>
      </dgm:t>
    </dgm:pt>
    <dgm:pt modelId="{8066CD1F-8D21-4413-9CA2-C4EB4E3B8032}" type="parTrans" cxnId="{D9BBC62B-ECB2-438D-979C-33ABE73638F9}">
      <dgm:prSet/>
      <dgm:spPr/>
      <dgm:t>
        <a:bodyPr/>
        <a:lstStyle/>
        <a:p>
          <a:endParaRPr lang="pl-PL"/>
        </a:p>
      </dgm:t>
    </dgm:pt>
    <dgm:pt modelId="{5EEBA8BD-1F50-499E-825F-EC1F84E135C1}" type="sibTrans" cxnId="{D9BBC62B-ECB2-438D-979C-33ABE73638F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20C447C-387E-4BF3-9440-D7A25DBB39A4}" type="pres">
      <dgm:prSet presAssocID="{35EBC084-C0FC-46E5-A593-9F62924D72C5}" presName="parentText" presStyleLbl="node1" presStyleIdx="0" presStyleCnt="4" custScaleY="1379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9F143B-2CED-4A58-9482-6F9263BDE0AB}" type="pres">
      <dgm:prSet presAssocID="{792C3362-2292-4F08-9A0C-5F9E60BDD230}" presName="spacer" presStyleCnt="0"/>
      <dgm:spPr/>
    </dgm:pt>
    <dgm:pt modelId="{EDFA808D-BDAC-4064-87C0-54009EA7A547}" type="pres">
      <dgm:prSet presAssocID="{4C3277EA-8092-40B8-B163-453994A00B1F}" presName="parentText" presStyleLbl="node1" presStyleIdx="1" presStyleCnt="4" custScaleY="7613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D45761-E2E6-4494-9FD2-9C87DC77225F}" type="pres">
      <dgm:prSet presAssocID="{2E200497-C81E-4730-9765-07763FFF5307}" presName="spacer" presStyleCnt="0"/>
      <dgm:spPr/>
    </dgm:pt>
    <dgm:pt modelId="{D42DA902-CB61-4EE3-9A78-A0B9A570217B}" type="pres">
      <dgm:prSet presAssocID="{68D8FF95-72E3-404C-8C0D-82125183FFA1}" presName="parentText" presStyleLbl="node1" presStyleIdx="2" presStyleCnt="4" custScaleY="11793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0FF3E5-28CC-4EF6-9641-30DDEA7E6C1E}" type="pres">
      <dgm:prSet presAssocID="{7EB9AD88-D9F5-4B07-B937-11B1B763C9C1}" presName="spacer" presStyleCnt="0"/>
      <dgm:spPr/>
    </dgm:pt>
    <dgm:pt modelId="{72ABF3DA-0B01-4191-A796-6B1E9EAA98B2}" type="pres">
      <dgm:prSet presAssocID="{5492D91F-3D19-4930-8F59-9E4433F4CA2E}" presName="parentText" presStyleLbl="node1" presStyleIdx="3" presStyleCnt="4" custScaleY="1063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9DF9469-4A0A-4BE3-B8CB-97E3CA0B079D}" type="presOf" srcId="{35EBC084-C0FC-46E5-A593-9F62924D72C5}" destId="{F20C447C-387E-4BF3-9440-D7A25DBB39A4}" srcOrd="0" destOrd="0" presId="urn:microsoft.com/office/officeart/2005/8/layout/vList2"/>
    <dgm:cxn modelId="{0CB0A11C-E488-4F4B-8153-9FAB24289580}" srcId="{3A4443E8-9129-48CC-BA73-2B246ACDE3C7}" destId="{4C3277EA-8092-40B8-B163-453994A00B1F}" srcOrd="1" destOrd="0" parTransId="{59A29A72-9D88-47D9-A088-0FF6C174B0C2}" sibTransId="{2E200497-C81E-4730-9765-07763FFF5307}"/>
    <dgm:cxn modelId="{D9BBC62B-ECB2-438D-979C-33ABE73638F9}" srcId="{3A4443E8-9129-48CC-BA73-2B246ACDE3C7}" destId="{5492D91F-3D19-4930-8F59-9E4433F4CA2E}" srcOrd="3" destOrd="0" parTransId="{8066CD1F-8D21-4413-9CA2-C4EB4E3B8032}" sibTransId="{5EEBA8BD-1F50-499E-825F-EC1F84E135C1}"/>
    <dgm:cxn modelId="{EE8D5685-1950-4469-99E9-D03505839095}" type="presOf" srcId="{68D8FF95-72E3-404C-8C0D-82125183FFA1}" destId="{D42DA902-CB61-4EE3-9A78-A0B9A570217B}" srcOrd="0" destOrd="0" presId="urn:microsoft.com/office/officeart/2005/8/layout/vList2"/>
    <dgm:cxn modelId="{95D78E37-A722-4210-AD40-49026CB994F5}" srcId="{3A4443E8-9129-48CC-BA73-2B246ACDE3C7}" destId="{68D8FF95-72E3-404C-8C0D-82125183FFA1}" srcOrd="2" destOrd="0" parTransId="{C579F56F-C73F-420A-8979-1B1FECF16E21}" sibTransId="{7EB9AD88-D9F5-4B07-B937-11B1B763C9C1}"/>
    <dgm:cxn modelId="{F67F0FB2-BF7A-4FE1-BE70-1B10FC26D135}" type="presOf" srcId="{5492D91F-3D19-4930-8F59-9E4433F4CA2E}" destId="{72ABF3DA-0B01-4191-A796-6B1E9EAA98B2}" srcOrd="0" destOrd="0" presId="urn:microsoft.com/office/officeart/2005/8/layout/vList2"/>
    <dgm:cxn modelId="{C4553BBB-D9E1-422B-A7CC-C7ABDC132BB6}" srcId="{3A4443E8-9129-48CC-BA73-2B246ACDE3C7}" destId="{35EBC084-C0FC-46E5-A593-9F62924D72C5}" srcOrd="0" destOrd="0" parTransId="{41B07A72-FE01-4AEC-99A2-43A30A24692C}" sibTransId="{792C3362-2292-4F08-9A0C-5F9E60BDD230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39D7C214-23C8-4EF5-B271-F5B5E16D55CD}" type="presOf" srcId="{4C3277EA-8092-40B8-B163-453994A00B1F}" destId="{EDFA808D-BDAC-4064-87C0-54009EA7A547}" srcOrd="0" destOrd="0" presId="urn:microsoft.com/office/officeart/2005/8/layout/vList2"/>
    <dgm:cxn modelId="{BCBE6F7A-DBE8-488E-8593-EE72BA577B23}" type="presParOf" srcId="{B982FFCA-A2E3-434B-A450-A825B5DFCCD0}" destId="{F20C447C-387E-4BF3-9440-D7A25DBB39A4}" srcOrd="0" destOrd="0" presId="urn:microsoft.com/office/officeart/2005/8/layout/vList2"/>
    <dgm:cxn modelId="{1A178A37-0D33-4B94-84FC-9B949D616466}" type="presParOf" srcId="{B982FFCA-A2E3-434B-A450-A825B5DFCCD0}" destId="{CC9F143B-2CED-4A58-9482-6F9263BDE0AB}" srcOrd="1" destOrd="0" presId="urn:microsoft.com/office/officeart/2005/8/layout/vList2"/>
    <dgm:cxn modelId="{C52A5E3D-2D20-4EA1-8E23-523A80DD049F}" type="presParOf" srcId="{B982FFCA-A2E3-434B-A450-A825B5DFCCD0}" destId="{EDFA808D-BDAC-4064-87C0-54009EA7A547}" srcOrd="2" destOrd="0" presId="urn:microsoft.com/office/officeart/2005/8/layout/vList2"/>
    <dgm:cxn modelId="{44383906-7CD5-445F-B5C5-45DEAF8B1E46}" type="presParOf" srcId="{B982FFCA-A2E3-434B-A450-A825B5DFCCD0}" destId="{98D45761-E2E6-4494-9FD2-9C87DC77225F}" srcOrd="3" destOrd="0" presId="urn:microsoft.com/office/officeart/2005/8/layout/vList2"/>
    <dgm:cxn modelId="{025E3FF6-5EDE-4CB9-B943-38C4C4DBA107}" type="presParOf" srcId="{B982FFCA-A2E3-434B-A450-A825B5DFCCD0}" destId="{D42DA902-CB61-4EE3-9A78-A0B9A570217B}" srcOrd="4" destOrd="0" presId="urn:microsoft.com/office/officeart/2005/8/layout/vList2"/>
    <dgm:cxn modelId="{497AA797-4EFF-40D1-89B2-568F056E97B3}" type="presParOf" srcId="{B982FFCA-A2E3-434B-A450-A825B5DFCCD0}" destId="{3F0FF3E5-28CC-4EF6-9641-30DDEA7E6C1E}" srcOrd="5" destOrd="0" presId="urn:microsoft.com/office/officeart/2005/8/layout/vList2"/>
    <dgm:cxn modelId="{0BE5B3BD-F064-4DA6-ADC0-EE3D38E7111E}" type="presParOf" srcId="{B982FFCA-A2E3-434B-A450-A825B5DFCCD0}" destId="{72ABF3DA-0B01-4191-A796-6B1E9EAA98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/>
      <dgm:spPr/>
      <dgm:t>
        <a:bodyPr/>
        <a:lstStyle/>
        <a:p>
          <a:r>
            <a:rPr lang="pl-PL" dirty="0"/>
            <a:t>Należy zwięźle opisać proponowany sposób potwierdzenia/udokumentowania efektu rzeczowego. Przykładowo sposobem potwierdzenia mogą być protokoły odbioru i przekazania do eksploatacji oraz uzyskane pozwolenie na użytkowanie.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25B7DCAE-7178-4C00-AAB2-4D5C644257D2}">
      <dgm:prSet/>
      <dgm:spPr/>
      <dgm:t>
        <a:bodyPr/>
        <a:lstStyle/>
        <a:p>
          <a:r>
            <a:rPr lang="pl-PL" dirty="0"/>
            <a:t>Należy opisać genezę projektu. W tym celu należy m.in. uwzględnić najważniejsze przesłanki stanowiące podstawę do podjęcia działań w kontekście uzyskanych wyników prac badawczo – rozwojowych, posiadanej/uzyskanej wiedzy, aktualnego stanu w obszarze dotyczącym projektu, w tym m.in. zapotrzebowanie rynkowe, aktualny stan nauki i techniki, aktualne otoczenie prawne, z uwzględnieniem rozważanych rozwiązań alternatywnych.</a:t>
          </a:r>
        </a:p>
      </dgm:t>
    </dgm:pt>
    <dgm:pt modelId="{1172530C-CE44-4EDE-9E21-B7F921828B6F}" type="parTrans" cxnId="{22BE3BFC-2F71-4E3D-B06E-163DBA6B994A}">
      <dgm:prSet/>
      <dgm:spPr/>
      <dgm:t>
        <a:bodyPr/>
        <a:lstStyle/>
        <a:p>
          <a:endParaRPr lang="pl-PL"/>
        </a:p>
      </dgm:t>
    </dgm:pt>
    <dgm:pt modelId="{DC73C849-2E0E-482C-A586-B5902795B101}" type="sibTrans" cxnId="{22BE3BFC-2F71-4E3D-B06E-163DBA6B994A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2" custScaleY="34805" custLinFactY="-3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5D921-A61A-494C-830D-FDD6C5FAB2E5}" type="pres">
      <dgm:prSet presAssocID="{28297657-1F4D-4A3C-934B-74700F4B27D9}" presName="spacer" presStyleCnt="0"/>
      <dgm:spPr/>
    </dgm:pt>
    <dgm:pt modelId="{CEE16CF0-D7DA-490A-9FC1-5137398287C3}" type="pres">
      <dgm:prSet presAssocID="{25B7DCAE-7178-4C00-AAB2-4D5C644257D2}" presName="parentText" presStyleLbl="node1" presStyleIdx="1" presStyleCnt="2" custScaleY="55665" custLinFactY="289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A743D77C-5690-4D1A-BE1E-803D0A070474}" type="presOf" srcId="{25B7DCAE-7178-4C00-AAB2-4D5C644257D2}" destId="{CEE16CF0-D7DA-490A-9FC1-5137398287C3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22BE3BFC-2F71-4E3D-B06E-163DBA6B994A}" srcId="{3A4443E8-9129-48CC-BA73-2B246ACDE3C7}" destId="{25B7DCAE-7178-4C00-AAB2-4D5C644257D2}" srcOrd="1" destOrd="0" parTransId="{1172530C-CE44-4EDE-9E21-B7F921828B6F}" sibTransId="{DC73C849-2E0E-482C-A586-B5902795B101}"/>
    <dgm:cxn modelId="{C8D6B3FA-2535-4A28-BE5F-78E8B39EF792}" type="presParOf" srcId="{B982FFCA-A2E3-434B-A450-A825B5DFCCD0}" destId="{080F0741-8208-44D8-83CD-CC2BDA6EF9B8}" srcOrd="0" destOrd="0" presId="urn:microsoft.com/office/officeart/2005/8/layout/vList2"/>
    <dgm:cxn modelId="{CF35341C-9052-4A92-98C7-E73B2AFD0427}" type="presParOf" srcId="{B982FFCA-A2E3-434B-A450-A825B5DFCCD0}" destId="{3565D921-A61A-494C-830D-FDD6C5FAB2E5}" srcOrd="1" destOrd="0" presId="urn:microsoft.com/office/officeart/2005/8/layout/vList2"/>
    <dgm:cxn modelId="{8176C01A-CBA4-48CF-BB95-0A3B45D49B2E}" type="presParOf" srcId="{B982FFCA-A2E3-434B-A450-A825B5DFCCD0}" destId="{CEE16CF0-D7DA-490A-9FC1-5137398287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8A46EF70-905E-4318-9A7C-1BFAF28AB7C8}">
      <dgm:prSet custT="1"/>
      <dgm:spPr/>
      <dgm:t>
        <a:bodyPr/>
        <a:lstStyle/>
        <a:p>
          <a:r>
            <a:rPr lang="pl-PL" sz="2000" dirty="0"/>
            <a:t>Harmonogram rzeczowo – finansowy powinien odzwierciedlać planowaną realizację przedsięwzięcia przez Wnioskodawcę i planowane przez niego koszty związane z realizacją przedsięwzięcia. Harmonogram rzeczowo-finansowy przedstawia przedsięwzięcie w rozbiciu na działania z ewentualnym podziałem na poddziałania cząstkowe, przedstawiający elementy rozliczeniowe – scalone (przedmioty odbiorów częściowych lub końcowych) w ujęciu czasowym i kosztowym.</a:t>
          </a:r>
        </a:p>
      </dgm:t>
    </dgm:pt>
    <dgm:pt modelId="{2C8695BD-E87E-4466-B666-5ED627272F28}" type="parTrans" cxnId="{DB1B1799-C609-4DA3-BB38-741D6CEFD780}">
      <dgm:prSet/>
      <dgm:spPr/>
      <dgm:t>
        <a:bodyPr/>
        <a:lstStyle/>
        <a:p>
          <a:endParaRPr lang="pl-PL"/>
        </a:p>
      </dgm:t>
    </dgm:pt>
    <dgm:pt modelId="{7FDD45FC-5E0B-4CA9-BAEF-710AF4A5F807}" type="sibTrans" cxnId="{DB1B1799-C609-4DA3-BB38-741D6CEFD780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8C8D07-9A8B-4400-B0CA-24E9C671551B}" type="pres">
      <dgm:prSet presAssocID="{8A46EF70-905E-4318-9A7C-1BFAF28AB7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B1B1799-C609-4DA3-BB38-741D6CEFD780}" srcId="{3A4443E8-9129-48CC-BA73-2B246ACDE3C7}" destId="{8A46EF70-905E-4318-9A7C-1BFAF28AB7C8}" srcOrd="0" destOrd="0" parTransId="{2C8695BD-E87E-4466-B666-5ED627272F28}" sibTransId="{7FDD45FC-5E0B-4CA9-BAEF-710AF4A5F807}"/>
    <dgm:cxn modelId="{8560CBA5-1D07-4975-8213-F4006ABA9A1A}" type="presOf" srcId="{8A46EF70-905E-4318-9A7C-1BFAF28AB7C8}" destId="{488C8D07-9A8B-4400-B0CA-24E9C671551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29B0748-3446-4AA2-9169-E0CC8AB4544D}" type="presParOf" srcId="{B982FFCA-A2E3-434B-A450-A825B5DFCCD0}" destId="{488C8D07-9A8B-4400-B0CA-24E9C67155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/>
      <dgm:spPr/>
      <dgm:t>
        <a:bodyPr/>
        <a:lstStyle/>
        <a:p>
          <a:r>
            <a:rPr lang="pl-PL" dirty="0"/>
            <a:t>Należy określić od 1 do 3 wskaźników produktu i podobnie od 1 do 3 wskaźników rezultatu charakteryzujących innowacyjną technologię/rozwiązanie/produkt. Określenie tych wskaźników we wniosku o dofinansowanie jest warunkiem ubiegania się o przyznanie premii innowacyjnej. Realizacja wskaźników produktu (osiągnięcie efektów rzeczowych) będzie podstawą do wypłaty premii innowacyjnej.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3D389C8C-ABB7-4B70-9E7F-0589EAA5B993}">
      <dgm:prSet/>
      <dgm:spPr/>
      <dgm:t>
        <a:bodyPr/>
        <a:lstStyle/>
        <a:p>
          <a:r>
            <a:rPr lang="pl-PL" dirty="0"/>
            <a:t>W punktach od IV.8.1 do IV.8.4 należy udzielić odpowiedzi „TAK” lub „NIE” poprzez zaznaczenie odpowiedniego pola (znak „X”). W przypadku odpowiedzi „TAK” w danym przypadku należy wypełnić odpowiednie pole poprzez zamieszczenie wskazanej informacji.</a:t>
          </a:r>
        </a:p>
      </dgm:t>
    </dgm:pt>
    <dgm:pt modelId="{93E8A4FC-8875-4B1F-935D-E6B8C984769A}" type="parTrans" cxnId="{5053B321-1AF1-497F-B9D6-303429070D2B}">
      <dgm:prSet/>
      <dgm:spPr/>
      <dgm:t>
        <a:bodyPr/>
        <a:lstStyle/>
        <a:p>
          <a:endParaRPr lang="pl-PL"/>
        </a:p>
      </dgm:t>
    </dgm:pt>
    <dgm:pt modelId="{6C49EB7A-F6A7-44B7-9469-1AFF5EC440CC}" type="sibTrans" cxnId="{5053B321-1AF1-497F-B9D6-303429070D2B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2" custScaleY="98982" custLinFactNeighborY="8132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5D921-A61A-494C-830D-FDD6C5FAB2E5}" type="pres">
      <dgm:prSet presAssocID="{28297657-1F4D-4A3C-934B-74700F4B27D9}" presName="spacer" presStyleCnt="0"/>
      <dgm:spPr/>
    </dgm:pt>
    <dgm:pt modelId="{10FAFCB1-B059-469C-85FB-49FE7A680844}" type="pres">
      <dgm:prSet presAssocID="{3D389C8C-ABB7-4B70-9E7F-0589EAA5B993}" presName="parentText" presStyleLbl="node1" presStyleIdx="1" presStyleCnt="2" custScaleY="88390" custLinFactNeighborY="9804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53B321-1AF1-497F-B9D6-303429070D2B}" srcId="{3A4443E8-9129-48CC-BA73-2B246ACDE3C7}" destId="{3D389C8C-ABB7-4B70-9E7F-0589EAA5B993}" srcOrd="1" destOrd="0" parTransId="{93E8A4FC-8875-4B1F-935D-E6B8C984769A}" sibTransId="{6C49EB7A-F6A7-44B7-9469-1AFF5EC440CC}"/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D7387D9F-A191-4DCF-92B6-9C8CEA8279CA}" type="presOf" srcId="{3D389C8C-ABB7-4B70-9E7F-0589EAA5B993}" destId="{10FAFCB1-B059-469C-85FB-49FE7A680844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  <dgm:cxn modelId="{FD258C43-6515-4CA8-B4BB-47D359FC2152}" type="presParOf" srcId="{B982FFCA-A2E3-434B-A450-A825B5DFCCD0}" destId="{3565D921-A61A-494C-830D-FDD6C5FAB2E5}" srcOrd="1" destOrd="0" presId="urn:microsoft.com/office/officeart/2005/8/layout/vList2"/>
    <dgm:cxn modelId="{120E1AAD-1E33-4FC6-A248-4C3588860214}" type="presParOf" srcId="{B982FFCA-A2E3-434B-A450-A825B5DFCCD0}" destId="{10FAFCB1-B059-469C-85FB-49FE7A6808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D96045D2-1C4A-4EBC-8E47-94385AF35C75}">
      <dgm:prSet/>
      <dgm:spPr/>
      <dgm:t>
        <a:bodyPr/>
        <a:lstStyle/>
        <a:p>
          <a:r>
            <a:rPr lang="pl-PL" dirty="0"/>
            <a:t>Należy zwięźle opisać proponowany sposób potwierdzenia/udokumentowania efektu ekologicznego, wynikający bezpośrednio z charakteru efektu, zaproponowanego sposobu jego oszacowania i specyfiki przedsięwzięcia. Przykładowo mogą to być dokumenty potwierdzające uzyskane wyniki pomiarów.</a:t>
          </a:r>
        </a:p>
      </dgm:t>
    </dgm:pt>
    <dgm:pt modelId="{5BF0D0C6-C511-42D5-AB40-367DF92F1FD6}" type="parTrans" cxnId="{26B1FA08-A06C-4CC0-B1FB-F5F35AC36413}">
      <dgm:prSet/>
      <dgm:spPr/>
      <dgm:t>
        <a:bodyPr/>
        <a:lstStyle/>
        <a:p>
          <a:endParaRPr lang="pl-PL"/>
        </a:p>
      </dgm:t>
    </dgm:pt>
    <dgm:pt modelId="{57654E75-65C9-42A7-979E-21BE91BD2B54}" type="sibTrans" cxnId="{26B1FA08-A06C-4CC0-B1FB-F5F35AC36413}">
      <dgm:prSet/>
      <dgm:spPr/>
      <dgm:t>
        <a:bodyPr/>
        <a:lstStyle/>
        <a:p>
          <a:endParaRPr lang="pl-PL"/>
        </a:p>
      </dgm:t>
    </dgm:pt>
    <dgm:pt modelId="{66CB057C-EB4A-4F8F-8F99-E865CFF97331}">
      <dgm:prSet/>
      <dgm:spPr/>
      <dgm:t>
        <a:bodyPr/>
        <a:lstStyle/>
        <a:p>
          <a:r>
            <a:rPr lang="pl-PL" dirty="0"/>
            <a:t>Należy podać planowany termin osiągnięcia deklarowanego efektu ekologicznego. W zależności od specyfiki przedsięwzięcia może on być tożsamy z terminem osiągnięcia efektu rzeczowego lub - zwykle w przypadku projektów inwestycyjnych – późniejszy, uwzględniający przykładowo czas rzeczywistego funkcjonowania zrealizowanej instalacji.</a:t>
          </a:r>
        </a:p>
      </dgm:t>
    </dgm:pt>
    <dgm:pt modelId="{9B01F30B-5D44-49A2-A355-EF1F6263AADD}" type="parTrans" cxnId="{F176FEF0-ADB8-45C0-AC73-C8C67A46AFAA}">
      <dgm:prSet/>
      <dgm:spPr/>
      <dgm:t>
        <a:bodyPr/>
        <a:lstStyle/>
        <a:p>
          <a:endParaRPr lang="pl-PL"/>
        </a:p>
      </dgm:t>
    </dgm:pt>
    <dgm:pt modelId="{783897E4-7FED-4E75-957E-5BAE747F4B4E}" type="sibTrans" cxnId="{F176FEF0-ADB8-45C0-AC73-C8C67A46AFAA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B5F4D01-3621-41D2-8300-7BB454A77F09}" type="pres">
      <dgm:prSet presAssocID="{D96045D2-1C4A-4EBC-8E47-94385AF35C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DD6749-5998-4262-B2FB-54D005632A9D}" type="pres">
      <dgm:prSet presAssocID="{57654E75-65C9-42A7-979E-21BE91BD2B54}" presName="spacer" presStyleCnt="0"/>
      <dgm:spPr/>
    </dgm:pt>
    <dgm:pt modelId="{3E6C2820-51A4-4A53-B447-3BD841E2C1AB}" type="pres">
      <dgm:prSet presAssocID="{66CB057C-EB4A-4F8F-8F99-E865CFF973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6B1FA08-A06C-4CC0-B1FB-F5F35AC36413}" srcId="{3A4443E8-9129-48CC-BA73-2B246ACDE3C7}" destId="{D96045D2-1C4A-4EBC-8E47-94385AF35C75}" srcOrd="0" destOrd="0" parTransId="{5BF0D0C6-C511-42D5-AB40-367DF92F1FD6}" sibTransId="{57654E75-65C9-42A7-979E-21BE91BD2B54}"/>
    <dgm:cxn modelId="{1A63E14D-32DC-441E-9C18-02CB657F3490}" type="presOf" srcId="{66CB057C-EB4A-4F8F-8F99-E865CFF97331}" destId="{3E6C2820-51A4-4A53-B447-3BD841E2C1AB}" srcOrd="0" destOrd="0" presId="urn:microsoft.com/office/officeart/2005/8/layout/vList2"/>
    <dgm:cxn modelId="{F176FEF0-ADB8-45C0-AC73-C8C67A46AFAA}" srcId="{3A4443E8-9129-48CC-BA73-2B246ACDE3C7}" destId="{66CB057C-EB4A-4F8F-8F99-E865CFF97331}" srcOrd="1" destOrd="0" parTransId="{9B01F30B-5D44-49A2-A355-EF1F6263AADD}" sibTransId="{783897E4-7FED-4E75-957E-5BAE747F4B4E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7B54870F-CABF-4779-BAFB-5A2B51334B92}" type="presOf" srcId="{D96045D2-1C4A-4EBC-8E47-94385AF35C75}" destId="{3B5F4D01-3621-41D2-8300-7BB454A77F09}" srcOrd="0" destOrd="0" presId="urn:microsoft.com/office/officeart/2005/8/layout/vList2"/>
    <dgm:cxn modelId="{DB06D2C9-560C-4FB5-9D9B-0054F5C0382F}" type="presParOf" srcId="{B982FFCA-A2E3-434B-A450-A825B5DFCCD0}" destId="{3B5F4D01-3621-41D2-8300-7BB454A77F09}" srcOrd="0" destOrd="0" presId="urn:microsoft.com/office/officeart/2005/8/layout/vList2"/>
    <dgm:cxn modelId="{C08526D5-9A27-4AAE-BEE4-BBDB25D4D7F8}" type="presParOf" srcId="{B982FFCA-A2E3-434B-A450-A825B5DFCCD0}" destId="{BBDD6749-5998-4262-B2FB-54D005632A9D}" srcOrd="1" destOrd="0" presId="urn:microsoft.com/office/officeart/2005/8/layout/vList2"/>
    <dgm:cxn modelId="{128B2E28-2A8A-407B-B54E-E22FC23A65CF}" type="presParOf" srcId="{B982FFCA-A2E3-434B-A450-A825B5DFCCD0}" destId="{3E6C2820-51A4-4A53-B447-3BD841E2C1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/>
      <dgm:spPr/>
      <dgm:t>
        <a:bodyPr/>
        <a:lstStyle/>
        <a:p>
          <a:r>
            <a:rPr lang="pl-PL" dirty="0"/>
            <a:t>Należy przedstawić strukturę realizacji projektu: zarządzanie, obsługę, nadzór i wykonawstwo projektu, podział kompetencji i odpowiedzialności oraz planowanie organizacji pracy.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72241FE9-514F-4888-AC0B-6ED130DF1B10}">
      <dgm:prSet/>
      <dgm:spPr/>
      <dgm:t>
        <a:bodyPr/>
        <a:lstStyle/>
        <a:p>
          <a:r>
            <a:rPr lang="pl-PL" dirty="0"/>
            <a:t>Należy przedstawić niezbędne do realizacji projektu zasoby materialne i kadrowe lub uprawdopodobnić możliwość ich pozyskania.</a:t>
          </a:r>
        </a:p>
      </dgm:t>
    </dgm:pt>
    <dgm:pt modelId="{9DF03511-597F-48EF-B39B-6A7508CAA005}" type="parTrans" cxnId="{6836FD5A-005A-4180-88A0-1A5F0CD4FDC2}">
      <dgm:prSet/>
      <dgm:spPr/>
      <dgm:t>
        <a:bodyPr/>
        <a:lstStyle/>
        <a:p>
          <a:endParaRPr lang="pl-PL"/>
        </a:p>
      </dgm:t>
    </dgm:pt>
    <dgm:pt modelId="{0992161B-E7D1-4EA6-9D1D-4C5B9E191D87}" type="sibTrans" cxnId="{6836FD5A-005A-4180-88A0-1A5F0CD4FDC2}">
      <dgm:prSet/>
      <dgm:spPr/>
      <dgm:t>
        <a:bodyPr/>
        <a:lstStyle/>
        <a:p>
          <a:endParaRPr lang="pl-PL"/>
        </a:p>
      </dgm:t>
    </dgm:pt>
    <dgm:pt modelId="{DD01FA98-9278-4C48-A244-335EB9C826BA}">
      <dgm:prSet/>
      <dgm:spPr/>
      <dgm:t>
        <a:bodyPr/>
        <a:lstStyle/>
        <a:p>
          <a:r>
            <a:rPr lang="pl-PL" dirty="0"/>
            <a:t>Należy przedstawić pozwolenia i decyzje administracyjne, niezbędne uzgodnienia, pełną dokumentację techniczną i projektową, prawa do gruntów i obiektów (o ile dotyczy), lub  należy przedstawić realistyczny harmonogram ich pozyskiwania.</a:t>
          </a:r>
        </a:p>
      </dgm:t>
    </dgm:pt>
    <dgm:pt modelId="{CF0E9016-9850-4261-B845-E8F0E88353B3}" type="parTrans" cxnId="{CF65479A-BC70-4428-831C-C8832CDCA31A}">
      <dgm:prSet/>
      <dgm:spPr/>
      <dgm:t>
        <a:bodyPr/>
        <a:lstStyle/>
        <a:p>
          <a:endParaRPr lang="pl-PL"/>
        </a:p>
      </dgm:t>
    </dgm:pt>
    <dgm:pt modelId="{F7613128-AC90-4B46-888E-5D48E169C509}" type="sibTrans" cxnId="{CF65479A-BC70-4428-831C-C8832CDCA31A}">
      <dgm:prSet/>
      <dgm:spPr/>
      <dgm:t>
        <a:bodyPr/>
        <a:lstStyle/>
        <a:p>
          <a:endParaRPr lang="pl-PL"/>
        </a:p>
      </dgm:t>
    </dgm:pt>
    <dgm:pt modelId="{290D0FF7-0F3B-448C-A05B-EDDE379C66A8}">
      <dgm:prSet/>
      <dgm:spPr/>
      <dgm:t>
        <a:bodyPr/>
        <a:lstStyle/>
        <a:p>
          <a:r>
            <a:rPr lang="pl-PL" dirty="0"/>
            <a:t>Należy przedstawić realistyczny harmonogram wdrażania przedsięwzięcia, w szczególności określić kamienie milowe wraz ze zidentyfikowaniem ewentualnych </a:t>
          </a:r>
          <a:r>
            <a:rPr lang="pl-PL" dirty="0" err="1"/>
            <a:t>ryzyk</a:t>
          </a:r>
          <a:r>
            <a:rPr lang="pl-PL" dirty="0"/>
            <a:t> i zagrożeń oraz określić sposób przeciwdziałania oraz uprawdopodobnić wykonalność ekologiczno-techniczną przedsięwzięcia.</a:t>
          </a:r>
        </a:p>
      </dgm:t>
    </dgm:pt>
    <dgm:pt modelId="{69E521BA-7798-4EB6-8144-7A83746C0C89}" type="parTrans" cxnId="{F928BB20-36CA-4CF3-BF8A-0D6E402C6A85}">
      <dgm:prSet/>
      <dgm:spPr/>
      <dgm:t>
        <a:bodyPr/>
        <a:lstStyle/>
        <a:p>
          <a:endParaRPr lang="pl-PL"/>
        </a:p>
      </dgm:t>
    </dgm:pt>
    <dgm:pt modelId="{AD7D8FBE-330C-4576-B1C9-AD6E7B88AC18}" type="sibTrans" cxnId="{F928BB20-36CA-4CF3-BF8A-0D6E402C6A85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4" custLinFactNeighborY="-995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5D921-A61A-494C-830D-FDD6C5FAB2E5}" type="pres">
      <dgm:prSet presAssocID="{28297657-1F4D-4A3C-934B-74700F4B27D9}" presName="spacer" presStyleCnt="0"/>
      <dgm:spPr/>
    </dgm:pt>
    <dgm:pt modelId="{4E05994C-B048-4C00-B009-CA3B2C1F904B}" type="pres">
      <dgm:prSet presAssocID="{72241FE9-514F-4888-AC0B-6ED130DF1B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4EF1DE-1D6C-409E-B493-93B4D78A1143}" type="pres">
      <dgm:prSet presAssocID="{0992161B-E7D1-4EA6-9D1D-4C5B9E191D87}" presName="spacer" presStyleCnt="0"/>
      <dgm:spPr/>
    </dgm:pt>
    <dgm:pt modelId="{3E428A5C-3E40-44CC-994B-69872FE9416B}" type="pres">
      <dgm:prSet presAssocID="{DD01FA98-9278-4C48-A244-335EB9C826B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FF8907-3499-42AF-AF01-AE7EEF2C5E43}" type="pres">
      <dgm:prSet presAssocID="{F7613128-AC90-4B46-888E-5D48E169C509}" presName="spacer" presStyleCnt="0"/>
      <dgm:spPr/>
    </dgm:pt>
    <dgm:pt modelId="{9D3BE644-0D33-4189-A2A1-7B4E1DAB673D}" type="pres">
      <dgm:prSet presAssocID="{290D0FF7-0F3B-448C-A05B-EDDE379C66A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F928BB20-36CA-4CF3-BF8A-0D6E402C6A85}" srcId="{3A4443E8-9129-48CC-BA73-2B246ACDE3C7}" destId="{290D0FF7-0F3B-448C-A05B-EDDE379C66A8}" srcOrd="3" destOrd="0" parTransId="{69E521BA-7798-4EB6-8144-7A83746C0C89}" sibTransId="{AD7D8FBE-330C-4576-B1C9-AD6E7B88AC18}"/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B9D95147-325F-4251-9041-A912AB07E422}" type="presOf" srcId="{72241FE9-514F-4888-AC0B-6ED130DF1B10}" destId="{4E05994C-B048-4C00-B009-CA3B2C1F904B}" srcOrd="0" destOrd="0" presId="urn:microsoft.com/office/officeart/2005/8/layout/vList2"/>
    <dgm:cxn modelId="{FFA6BD0B-5271-4093-82F2-DB8596067366}" type="presOf" srcId="{DD01FA98-9278-4C48-A244-335EB9C826BA}" destId="{3E428A5C-3E40-44CC-994B-69872FE9416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6836FD5A-005A-4180-88A0-1A5F0CD4FDC2}" srcId="{3A4443E8-9129-48CC-BA73-2B246ACDE3C7}" destId="{72241FE9-514F-4888-AC0B-6ED130DF1B10}" srcOrd="1" destOrd="0" parTransId="{9DF03511-597F-48EF-B39B-6A7508CAA005}" sibTransId="{0992161B-E7D1-4EA6-9D1D-4C5B9E191D87}"/>
    <dgm:cxn modelId="{CF65479A-BC70-4428-831C-C8832CDCA31A}" srcId="{3A4443E8-9129-48CC-BA73-2B246ACDE3C7}" destId="{DD01FA98-9278-4C48-A244-335EB9C826BA}" srcOrd="2" destOrd="0" parTransId="{CF0E9016-9850-4261-B845-E8F0E88353B3}" sibTransId="{F7613128-AC90-4B46-888E-5D48E169C509}"/>
    <dgm:cxn modelId="{C09572A5-44C8-44D9-AA13-C5DAD19C3176}" type="presOf" srcId="{290D0FF7-0F3B-448C-A05B-EDDE379C66A8}" destId="{9D3BE644-0D33-4189-A2A1-7B4E1DAB673D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  <dgm:cxn modelId="{8213ED7E-BE1C-4797-A900-C41A55A00F02}" type="presParOf" srcId="{B982FFCA-A2E3-434B-A450-A825B5DFCCD0}" destId="{3565D921-A61A-494C-830D-FDD6C5FAB2E5}" srcOrd="1" destOrd="0" presId="urn:microsoft.com/office/officeart/2005/8/layout/vList2"/>
    <dgm:cxn modelId="{B66935BE-9A68-42D7-A92C-38404E218D9A}" type="presParOf" srcId="{B982FFCA-A2E3-434B-A450-A825B5DFCCD0}" destId="{4E05994C-B048-4C00-B009-CA3B2C1F904B}" srcOrd="2" destOrd="0" presId="urn:microsoft.com/office/officeart/2005/8/layout/vList2"/>
    <dgm:cxn modelId="{794AE582-6296-40A9-8BC7-560B27709699}" type="presParOf" srcId="{B982FFCA-A2E3-434B-A450-A825B5DFCCD0}" destId="{7D4EF1DE-1D6C-409E-B493-93B4D78A1143}" srcOrd="3" destOrd="0" presId="urn:microsoft.com/office/officeart/2005/8/layout/vList2"/>
    <dgm:cxn modelId="{37A77C91-9E8E-4BF6-926E-7792ACBFAE02}" type="presParOf" srcId="{B982FFCA-A2E3-434B-A450-A825B5DFCCD0}" destId="{3E428A5C-3E40-44CC-994B-69872FE9416B}" srcOrd="4" destOrd="0" presId="urn:microsoft.com/office/officeart/2005/8/layout/vList2"/>
    <dgm:cxn modelId="{0240AB9F-4B23-4622-BDEF-08A7520D5752}" type="presParOf" srcId="{B982FFCA-A2E3-434B-A450-A825B5DFCCD0}" destId="{0FFF8907-3499-42AF-AF01-AE7EEF2C5E43}" srcOrd="5" destOrd="0" presId="urn:microsoft.com/office/officeart/2005/8/layout/vList2"/>
    <dgm:cxn modelId="{9331B965-9ACB-4A10-9255-98C29B7AF067}" type="presParOf" srcId="{B982FFCA-A2E3-434B-A450-A825B5DFCCD0}" destId="{9D3BE644-0D33-4189-A2A1-7B4E1DAB673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/>
      <dgm:spPr/>
      <dgm:t>
        <a:bodyPr/>
        <a:lstStyle/>
        <a:p>
          <a:r>
            <a:rPr lang="pl-PL" dirty="0"/>
            <a:t>Należy przedstawić możliwość przeprowadzenia (w razie potrzeby) dalszych prac badawczo-rozwojowych w trakcie realizacji przedsięwzięcia w kontekście posiadanych praw do rozwiązania i dostępu do </a:t>
          </a:r>
          <a:r>
            <a:rPr lang="pl-PL" dirty="0" err="1"/>
            <a:t>know</a:t>
          </a:r>
          <a:r>
            <a:rPr lang="pl-PL" dirty="0"/>
            <a:t> –</a:t>
          </a:r>
          <a:r>
            <a:rPr lang="pl-PL" dirty="0" err="1"/>
            <a:t>how</a:t>
          </a:r>
          <a:r>
            <a:rPr lang="pl-PL" dirty="0"/>
            <a:t>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27CD3D93-066C-4A3B-8973-FBB2F19469CD}">
      <dgm:prSet/>
      <dgm:spPr/>
      <dgm:t>
        <a:bodyPr/>
        <a:lstStyle/>
        <a:p>
          <a:r>
            <a:rPr lang="pl-PL" dirty="0"/>
            <a:t>Należy uprawdopodobnić możliwość utrzymania trwałości rzeczowej i ekologicznej w okresie trwałości (3 lata dla MŚP, 5 lat dla dużych przedsiębiorstw, liczone od zakończenia projektu</a:t>
          </a:r>
          <a:r>
            <a:rPr lang="pl-PL" dirty="0">
              <a:latin typeface="Arial" panose="020B0604020202020204" pitchFamily="34" charset="0"/>
            </a:rPr>
            <a:t>).</a:t>
          </a:r>
          <a:endParaRPr lang="pl-PL" dirty="0"/>
        </a:p>
      </dgm:t>
    </dgm:pt>
    <dgm:pt modelId="{565EC723-6457-43F3-B8BE-74C32035DD5A}" type="parTrans" cxnId="{8F799A46-016E-4352-9BC2-BA3844959744}">
      <dgm:prSet/>
      <dgm:spPr/>
      <dgm:t>
        <a:bodyPr/>
        <a:lstStyle/>
        <a:p>
          <a:endParaRPr lang="pl-PL"/>
        </a:p>
      </dgm:t>
    </dgm:pt>
    <dgm:pt modelId="{96BFC844-910E-4BA7-8125-DA2F6B0548B1}" type="sibTrans" cxnId="{8F799A46-016E-4352-9BC2-BA3844959744}">
      <dgm:prSet/>
      <dgm:spPr/>
      <dgm:t>
        <a:bodyPr/>
        <a:lstStyle/>
        <a:p>
          <a:endParaRPr lang="pl-PL"/>
        </a:p>
      </dgm:t>
    </dgm:pt>
    <dgm:pt modelId="{EF44ACE7-DB2E-40EC-9C19-3D9FD0FF2459}">
      <dgm:prSet/>
      <dgm:spPr/>
      <dgm:t>
        <a:bodyPr/>
        <a:lstStyle/>
        <a:p>
          <a:r>
            <a:rPr lang="pl-PL" dirty="0"/>
            <a:t>Należy przedstawić posiadanie doświadczenie w realizacji przedsięwzięć inwestycyjnych, w szczególności dotyczących wdrożenia innowacji, z dziedziny objętej wnioskiem lub podobnej.</a:t>
          </a:r>
        </a:p>
      </dgm:t>
    </dgm:pt>
    <dgm:pt modelId="{AB3EAAA5-1155-49E3-AC82-1C8CE2AADC5B}" type="parTrans" cxnId="{C083B5CF-E1B6-4373-B0C8-26F20656D06E}">
      <dgm:prSet/>
      <dgm:spPr/>
      <dgm:t>
        <a:bodyPr/>
        <a:lstStyle/>
        <a:p>
          <a:endParaRPr lang="pl-PL"/>
        </a:p>
      </dgm:t>
    </dgm:pt>
    <dgm:pt modelId="{A3D34077-2A65-4B4A-85F0-BA501BBA6073}" type="sibTrans" cxnId="{C083B5CF-E1B6-4373-B0C8-26F20656D06E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3" custScaleY="74059" custLinFactY="-33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5D921-A61A-494C-830D-FDD6C5FAB2E5}" type="pres">
      <dgm:prSet presAssocID="{28297657-1F4D-4A3C-934B-74700F4B27D9}" presName="spacer" presStyleCnt="0"/>
      <dgm:spPr/>
    </dgm:pt>
    <dgm:pt modelId="{96FAA8C3-8484-4A42-AA25-45AC347FDF5B}" type="pres">
      <dgm:prSet presAssocID="{27CD3D93-066C-4A3B-8973-FBB2F19469CD}" presName="parentText" presStyleLbl="node1" presStyleIdx="1" presStyleCnt="3" custScaleY="52890" custLinFactNeighborY="425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3010F0-BDAE-43C4-8B2E-DF94E368716A}" type="pres">
      <dgm:prSet presAssocID="{96BFC844-910E-4BA7-8125-DA2F6B0548B1}" presName="spacer" presStyleCnt="0"/>
      <dgm:spPr/>
    </dgm:pt>
    <dgm:pt modelId="{32AD4653-4386-4AB8-B18E-2470537FD056}" type="pres">
      <dgm:prSet presAssocID="{EF44ACE7-DB2E-40EC-9C19-3D9FD0FF2459}" presName="parentText" presStyleLbl="node1" presStyleIdx="2" presStyleCnt="3" custScaleY="60266" custLinFactNeighborY="9676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799A46-016E-4352-9BC2-BA3844959744}" srcId="{3A4443E8-9129-48CC-BA73-2B246ACDE3C7}" destId="{27CD3D93-066C-4A3B-8973-FBB2F19469CD}" srcOrd="1" destOrd="0" parTransId="{565EC723-6457-43F3-B8BE-74C32035DD5A}" sibTransId="{96BFC844-910E-4BA7-8125-DA2F6B0548B1}"/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EB77A559-151A-4082-A173-2099DB905A21}" type="presOf" srcId="{27CD3D93-066C-4A3B-8973-FBB2F19469CD}" destId="{96FAA8C3-8484-4A42-AA25-45AC347FDF5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C083B5CF-E1B6-4373-B0C8-26F20656D06E}" srcId="{3A4443E8-9129-48CC-BA73-2B246ACDE3C7}" destId="{EF44ACE7-DB2E-40EC-9C19-3D9FD0FF2459}" srcOrd="2" destOrd="0" parTransId="{AB3EAAA5-1155-49E3-AC82-1C8CE2AADC5B}" sibTransId="{A3D34077-2A65-4B4A-85F0-BA501BBA6073}"/>
    <dgm:cxn modelId="{9164CACC-5E8F-4C40-86F6-BF17632526A2}" type="presOf" srcId="{EF44ACE7-DB2E-40EC-9C19-3D9FD0FF2459}" destId="{32AD4653-4386-4AB8-B18E-2470537FD056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  <dgm:cxn modelId="{18B123C0-A4BF-4CF4-9185-5026885D834A}" type="presParOf" srcId="{B982FFCA-A2E3-434B-A450-A825B5DFCCD0}" destId="{3565D921-A61A-494C-830D-FDD6C5FAB2E5}" srcOrd="1" destOrd="0" presId="urn:microsoft.com/office/officeart/2005/8/layout/vList2"/>
    <dgm:cxn modelId="{44F03808-656F-49D2-96DC-69BBA79FB910}" type="presParOf" srcId="{B982FFCA-A2E3-434B-A450-A825B5DFCCD0}" destId="{96FAA8C3-8484-4A42-AA25-45AC347FDF5B}" srcOrd="2" destOrd="0" presId="urn:microsoft.com/office/officeart/2005/8/layout/vList2"/>
    <dgm:cxn modelId="{8F51AA5E-03CE-4697-A80A-D4C971C8AEB7}" type="presParOf" srcId="{B982FFCA-A2E3-434B-A450-A825B5DFCCD0}" destId="{F13010F0-BDAE-43C4-8B2E-DF94E368716A}" srcOrd="3" destOrd="0" presId="urn:microsoft.com/office/officeart/2005/8/layout/vList2"/>
    <dgm:cxn modelId="{3B1D63CB-33E4-4589-9B3A-950530B2AF88}" type="presParOf" srcId="{B982FFCA-A2E3-434B-A450-A825B5DFCCD0}" destId="{32AD4653-4386-4AB8-B18E-2470537FD0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Należy przedstawić rzetelny aktualny stan nauki i techniki w dziedzinie dotyczącej projektu oraz udowodnić przewagę proponowanego rozwiązania w stosunku do rozwiązań dostępnych na rynku. 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03F7798C-1A15-4352-ADA9-574F153EF41E}">
      <dgm:prSet phldrT="[Tekst]" custT="1"/>
      <dgm:spPr/>
      <dgm:t>
        <a:bodyPr/>
        <a:lstStyle/>
        <a:p>
          <a:r>
            <a:rPr lang="pl-PL" sz="1600" dirty="0"/>
            <a:t>Należy udzielić odpowiedzi „TAK” lub „NIE”, w odniesieniu zarówno do pytania nr 1 jak i nr 2, poprzez zaznaczenie odpowiedniego pola (znak „X”). Odpowiedzi „TAK” należy udzielić, gdy w ocenie Wnioskodawcy projekt spełnia odpowiednio przynajmniej jedną z następujących przesłanek: w pierwszym przypadku - wpływa na rozwój branży i/lub na mechanizmy rynkowe, w drugim przypadku - posiada przełomowy charakter.</a:t>
          </a:r>
        </a:p>
      </dgm:t>
    </dgm:pt>
    <dgm:pt modelId="{E8AF9CB3-DC8A-465C-8D67-3DAE0C787CFF}" type="parTrans" cxnId="{AACF984A-902D-4A7A-9599-65982067E329}">
      <dgm:prSet/>
      <dgm:spPr/>
      <dgm:t>
        <a:bodyPr/>
        <a:lstStyle/>
        <a:p>
          <a:endParaRPr lang="pl-PL"/>
        </a:p>
      </dgm:t>
    </dgm:pt>
    <dgm:pt modelId="{41B8C84A-1E69-45BD-989A-192961CD9DB9}" type="sibTrans" cxnId="{AACF984A-902D-4A7A-9599-65982067E329}">
      <dgm:prSet/>
      <dgm:spPr/>
      <dgm:t>
        <a:bodyPr/>
        <a:lstStyle/>
        <a:p>
          <a:endParaRPr lang="pl-PL"/>
        </a:p>
      </dgm:t>
    </dgm:pt>
    <dgm:pt modelId="{DEF33C7B-7785-4FE1-9BA4-0D641D60C5B1}">
      <dgm:prSet phldrT="[Tekst]" custT="1"/>
      <dgm:spPr/>
      <dgm:t>
        <a:bodyPr/>
        <a:lstStyle/>
        <a:p>
          <a:r>
            <a:rPr lang="pl-PL" sz="1600" dirty="0"/>
            <a:t>Należy przedstawić zestawienie poszczególnych kosztów w tabeli we wniosku i następnie przejrzyście, w usystematyzowany sposób opisać poszczególne kategorie kosztów, a w dalszej kolejności uzasadnić ich niezbędność dla celów projektu w odniesieniu do każdej kategorii.</a:t>
          </a:r>
        </a:p>
      </dgm:t>
    </dgm:pt>
    <dgm:pt modelId="{0B48E63F-1C41-4BD1-8808-748F13126D8E}" type="parTrans" cxnId="{69FA6DAA-B6B5-4600-A13D-446A8BD8D262}">
      <dgm:prSet/>
      <dgm:spPr/>
      <dgm:t>
        <a:bodyPr/>
        <a:lstStyle/>
        <a:p>
          <a:endParaRPr lang="pl-PL"/>
        </a:p>
      </dgm:t>
    </dgm:pt>
    <dgm:pt modelId="{6FF5F849-A3D2-4E28-AFEF-E383DB0DFFB6}" type="sibTrans" cxnId="{69FA6DAA-B6B5-4600-A13D-446A8BD8D262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3" custScaleY="100302" custLinFactY="-14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A1EEA302-7D2F-4853-91AB-3F3E314BD0D3}" type="pres">
      <dgm:prSet presAssocID="{03F7798C-1A15-4352-ADA9-574F153EF41E}" presName="parentText" presStyleLbl="node1" presStyleIdx="1" presStyleCnt="3" custScaleY="12224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2B9780-EA8D-4C34-AFE2-1002060D0E71}" type="pres">
      <dgm:prSet presAssocID="{41B8C84A-1E69-45BD-989A-192961CD9DB9}" presName="spacer" presStyleCnt="0"/>
      <dgm:spPr/>
    </dgm:pt>
    <dgm:pt modelId="{DD394652-AB28-4C18-9D44-87350FDA7389}" type="pres">
      <dgm:prSet presAssocID="{DEF33C7B-7785-4FE1-9BA4-0D641D60C5B1}" presName="parentText" presStyleLbl="node1" presStyleIdx="2" presStyleCnt="3" custLinFactY="42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9FA6DAA-B6B5-4600-A13D-446A8BD8D262}" srcId="{3A4443E8-9129-48CC-BA73-2B246ACDE3C7}" destId="{DEF33C7B-7785-4FE1-9BA4-0D641D60C5B1}" srcOrd="2" destOrd="0" parTransId="{0B48E63F-1C41-4BD1-8808-748F13126D8E}" sibTransId="{6FF5F849-A3D2-4E28-AFEF-E383DB0DFFB6}"/>
    <dgm:cxn modelId="{AACF984A-902D-4A7A-9599-65982067E329}" srcId="{3A4443E8-9129-48CC-BA73-2B246ACDE3C7}" destId="{03F7798C-1A15-4352-ADA9-574F153EF41E}" srcOrd="1" destOrd="0" parTransId="{E8AF9CB3-DC8A-465C-8D67-3DAE0C787CFF}" sibTransId="{41B8C84A-1E69-45BD-989A-192961CD9DB9}"/>
    <dgm:cxn modelId="{84B6DECB-9AAA-47EC-A9AE-5DE6DD80C970}" type="presOf" srcId="{DEF33C7B-7785-4FE1-9BA4-0D641D60C5B1}" destId="{DD394652-AB28-4C18-9D44-87350FDA7389}" srcOrd="0" destOrd="0" presId="urn:microsoft.com/office/officeart/2005/8/layout/vList2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B1C3C307-2A2F-471B-8F64-8A214688455A}" type="presOf" srcId="{03F7798C-1A15-4352-ADA9-574F153EF41E}" destId="{A1EEA302-7D2F-4853-91AB-3F3E314BD0D3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D251B1E4-5CA9-479F-87C3-B5397C8D4D8F}" type="presParOf" srcId="{B982FFCA-A2E3-434B-A450-A825B5DFCCD0}" destId="{82B239B5-0000-4B54-A0F9-73C835C0CE43}" srcOrd="1" destOrd="0" presId="urn:microsoft.com/office/officeart/2005/8/layout/vList2"/>
    <dgm:cxn modelId="{6B0303FC-31FF-467E-A020-E70F3E712C2C}" type="presParOf" srcId="{B982FFCA-A2E3-434B-A450-A825B5DFCCD0}" destId="{A1EEA302-7D2F-4853-91AB-3F3E314BD0D3}" srcOrd="2" destOrd="0" presId="urn:microsoft.com/office/officeart/2005/8/layout/vList2"/>
    <dgm:cxn modelId="{6B9C1B8D-E279-4113-A4BF-686B1C93627B}" type="presParOf" srcId="{B982FFCA-A2E3-434B-A450-A825B5DFCCD0}" destId="{FE2B9780-EA8D-4C34-AFE2-1002060D0E71}" srcOrd="3" destOrd="0" presId="urn:microsoft.com/office/officeart/2005/8/layout/vList2"/>
    <dgm:cxn modelId="{92124A52-3FAA-44C7-9EBB-325F879161E5}" type="presParOf" srcId="{B982FFCA-A2E3-434B-A450-A825B5DFCCD0}" destId="{DD394652-AB28-4C18-9D44-87350FDA73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87F5A17-A5EA-451D-A10F-39EBD0AC2260}">
      <dgm:prSet/>
      <dgm:spPr/>
      <dgm:t>
        <a:bodyPr/>
        <a:lstStyle/>
        <a:p>
          <a:r>
            <a:rPr lang="pl-PL"/>
            <a:t>Spośród listy dokumentów należy dokonać wyboru w zależności od formy prawnej podmiotu oraz źródła finansowania. Należy zaznaczyć posiadane dokumenty potwierdzające pełne zbilansowanie źródeł finansowania. Ilość zaznaczonych dokumentów zależy od ilości źródeł finansowania</a:t>
          </a:r>
          <a:endParaRPr lang="pl-PL" dirty="0">
            <a:effectLst/>
          </a:endParaRPr>
        </a:p>
      </dgm:t>
    </dgm:pt>
    <dgm:pt modelId="{89952A54-7028-4269-9591-FFD744772DB6}" type="parTrans" cxnId="{CFE44406-2755-479E-BB6A-DFF8119FE6E4}">
      <dgm:prSet/>
      <dgm:spPr/>
      <dgm:t>
        <a:bodyPr/>
        <a:lstStyle/>
        <a:p>
          <a:endParaRPr lang="pl-PL"/>
        </a:p>
      </dgm:t>
    </dgm:pt>
    <dgm:pt modelId="{231C8ED9-114A-406A-8EA5-4A3FEF6B4BA5}" type="sibTrans" cxnId="{CFE44406-2755-479E-BB6A-DFF8119FE6E4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5F42E6-54CF-4591-8536-D317321B884B}" type="pres">
      <dgm:prSet presAssocID="{787F5A17-A5EA-451D-A10F-39EBD0AC2260}" presName="parentText" presStyleLbl="node1" presStyleIdx="0" presStyleCnt="1" custLinFactNeighborX="17591" custLinFactNeighborY="-56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E44406-2755-479E-BB6A-DFF8119FE6E4}" srcId="{3A4443E8-9129-48CC-BA73-2B246ACDE3C7}" destId="{787F5A17-A5EA-451D-A10F-39EBD0AC2260}" srcOrd="0" destOrd="0" parTransId="{89952A54-7028-4269-9591-FFD744772DB6}" sibTransId="{231C8ED9-114A-406A-8EA5-4A3FEF6B4BA5}"/>
    <dgm:cxn modelId="{22239A76-DC84-4D94-BAF7-B4A13E983D52}" type="presOf" srcId="{787F5A17-A5EA-451D-A10F-39EBD0AC2260}" destId="{075F42E6-54CF-4591-8536-D317321B884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489675D4-D493-4BCF-B1E4-C7F187B8FE7C}" type="presParOf" srcId="{B982FFCA-A2E3-434B-A450-A825B5DFCCD0}" destId="{075F42E6-54CF-4591-8536-D317321B88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/>
      <dgm:spPr/>
      <dgm:t>
        <a:bodyPr/>
        <a:lstStyle/>
        <a:p>
          <a:r>
            <a:rPr lang="pl-PL" dirty="0">
              <a:latin typeface="Calibri"/>
              <a:cs typeface="Calibri"/>
            </a:rPr>
            <a:t>Następnie z list rozwijanych należy wybrać: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B6B12F2B-9622-4E47-ADB5-3A68823FB23D}">
      <dgm:prSet/>
      <dgm:spPr/>
      <dgm:t>
        <a:bodyPr/>
        <a:lstStyle/>
        <a:p>
          <a:r>
            <a:rPr lang="pl-PL" dirty="0">
              <a:latin typeface="Calibri"/>
              <a:cs typeface="Calibri"/>
            </a:rPr>
            <a:t>Dziedzina: Programy </a:t>
          </a:r>
          <a:r>
            <a:rPr lang="pl-PL" dirty="0" err="1">
              <a:latin typeface="Calibri"/>
              <a:cs typeface="Calibri"/>
            </a:rPr>
            <a:t>Międzydziedzinowe</a:t>
          </a:r>
          <a:endParaRPr lang="pl-PL" dirty="0">
            <a:latin typeface="Calibri"/>
            <a:cs typeface="Calibri"/>
          </a:endParaRPr>
        </a:p>
      </dgm:t>
    </dgm:pt>
    <dgm:pt modelId="{DCA8677F-096A-4B41-860D-D3D6FC83B7B3}" type="parTrans" cxnId="{C1F83D21-9572-40D8-ACA2-0194B9DB1699}">
      <dgm:prSet/>
      <dgm:spPr/>
      <dgm:t>
        <a:bodyPr/>
        <a:lstStyle/>
        <a:p>
          <a:endParaRPr lang="pl-PL"/>
        </a:p>
      </dgm:t>
    </dgm:pt>
    <dgm:pt modelId="{EC478625-3FA7-49C8-A049-7674AB3E8A23}" type="sibTrans" cxnId="{C1F83D21-9572-40D8-ACA2-0194B9DB1699}">
      <dgm:prSet/>
      <dgm:spPr/>
      <dgm:t>
        <a:bodyPr/>
        <a:lstStyle/>
        <a:p>
          <a:endParaRPr lang="pl-PL"/>
        </a:p>
      </dgm:t>
    </dgm:pt>
    <dgm:pt modelId="{65F7C5AA-4BB8-4ED9-990F-B023FB34F8A3}">
      <dgm:prSet/>
      <dgm:spPr/>
      <dgm:t>
        <a:bodyPr/>
        <a:lstStyle/>
        <a:p>
          <a:pPr rtl="0"/>
          <a:r>
            <a:rPr lang="pl-PL" dirty="0">
              <a:latin typeface="Calibri"/>
              <a:cs typeface="Calibri"/>
            </a:rPr>
            <a:t>Program priorytetowy: 3.3 Sprawiedliwa transformacja Nowa energia (2021)</a:t>
          </a:r>
        </a:p>
      </dgm:t>
    </dgm:pt>
    <dgm:pt modelId="{6CA3FDE6-767E-41E3-80E3-AC7F35BBFF9E}" type="parTrans" cxnId="{2C7622EA-CA23-43FC-80E9-346E6430C92C}">
      <dgm:prSet/>
      <dgm:spPr/>
      <dgm:t>
        <a:bodyPr/>
        <a:lstStyle/>
        <a:p>
          <a:endParaRPr lang="pl-PL"/>
        </a:p>
      </dgm:t>
    </dgm:pt>
    <dgm:pt modelId="{D7DD076A-6CA6-437B-83EB-85D444629066}" type="sibTrans" cxnId="{2C7622EA-CA23-43FC-80E9-346E6430C92C}">
      <dgm:prSet/>
      <dgm:spPr/>
      <dgm:t>
        <a:bodyPr/>
        <a:lstStyle/>
        <a:p>
          <a:endParaRPr lang="pl-PL"/>
        </a:p>
      </dgm:t>
    </dgm:pt>
    <dgm:pt modelId="{3AF80341-0D73-40B1-A0C5-8C9C5A30F54C}">
      <dgm:prSet/>
      <dgm:spPr/>
      <dgm:t>
        <a:bodyPr/>
        <a:lstStyle/>
        <a:p>
          <a:r>
            <a:rPr lang="pl-PL" dirty="0">
              <a:latin typeface="Calibri"/>
              <a:cs typeface="Calibri"/>
            </a:rPr>
            <a:t>Nabór:  Nabór III (dot. 4 obszarów, dla których prowadzony jest nabór, tj. obszary nr 2, 3, 5 i 6)</a:t>
          </a:r>
        </a:p>
      </dgm:t>
    </dgm:pt>
    <dgm:pt modelId="{8824A665-3E5D-4053-AA2B-3E69FAC3872A}" type="parTrans" cxnId="{B14F0C32-86C7-453F-9185-7C5B3006309F}">
      <dgm:prSet/>
      <dgm:spPr/>
      <dgm:t>
        <a:bodyPr/>
        <a:lstStyle/>
        <a:p>
          <a:endParaRPr lang="pl-PL"/>
        </a:p>
      </dgm:t>
    </dgm:pt>
    <dgm:pt modelId="{9A2A9C6E-0819-4968-864D-94F7351474FF}" type="sibTrans" cxnId="{B14F0C32-86C7-453F-9185-7C5B3006309F}">
      <dgm:prSet/>
      <dgm:spPr/>
      <dgm:t>
        <a:bodyPr/>
        <a:lstStyle/>
        <a:p>
          <a:endParaRPr lang="pl-PL"/>
        </a:p>
      </dgm:t>
    </dgm:pt>
    <dgm:pt modelId="{DA58FD22-C1B2-4DC2-B22A-418FEA75074E}">
      <dgm:prSet/>
      <dgm:spPr/>
      <dgm:t>
        <a:bodyPr/>
        <a:lstStyle/>
        <a:p>
          <a:r>
            <a:rPr lang="pl-PL" dirty="0">
              <a:latin typeface="Calibri"/>
              <a:cs typeface="Calibri"/>
            </a:rPr>
            <a:t>Konkurs: pole wypełni się automatycznie</a:t>
          </a:r>
        </a:p>
      </dgm:t>
    </dgm:pt>
    <dgm:pt modelId="{C82810C9-6506-4F35-B213-CF636C6E1B83}" type="parTrans" cxnId="{E9C451B1-BAEA-455B-8A84-4AFC13FD4931}">
      <dgm:prSet/>
      <dgm:spPr/>
      <dgm:t>
        <a:bodyPr/>
        <a:lstStyle/>
        <a:p>
          <a:endParaRPr lang="pl-PL"/>
        </a:p>
      </dgm:t>
    </dgm:pt>
    <dgm:pt modelId="{4C39A5FD-7628-47AB-9A3D-8EB031C6B97E}" type="sibTrans" cxnId="{E9C451B1-BAEA-455B-8A84-4AFC13FD4931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5" custLinFactY="-136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27C4B9E7-449D-4946-899B-07417E7BD778}" type="pres">
      <dgm:prSet presAssocID="{B6B12F2B-9622-4E47-ADB5-3A68823FB23D}" presName="parentText" presStyleLbl="node1" presStyleIdx="1" presStyleCnt="5" custLinFactY="-75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43913F-C888-4D72-9912-1E40F74BD8C1}" type="pres">
      <dgm:prSet presAssocID="{EC478625-3FA7-49C8-A049-7674AB3E8A23}" presName="spacer" presStyleCnt="0"/>
      <dgm:spPr/>
    </dgm:pt>
    <dgm:pt modelId="{09357716-8AC6-4A7B-A496-BF00F4DBA6E1}" type="pres">
      <dgm:prSet presAssocID="{65F7C5AA-4BB8-4ED9-990F-B023FB34F8A3}" presName="parentText" presStyleLbl="node1" presStyleIdx="2" presStyleCnt="5" custLinFactNeighborY="6071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DA6AF4-BDA9-47FF-92C9-3C61B41E7874}" type="pres">
      <dgm:prSet presAssocID="{D7DD076A-6CA6-437B-83EB-85D444629066}" presName="spacer" presStyleCnt="0"/>
      <dgm:spPr/>
    </dgm:pt>
    <dgm:pt modelId="{633D3BAC-CA1A-4307-97A9-9FE90A6275AA}" type="pres">
      <dgm:prSet presAssocID="{3AF80341-0D73-40B1-A0C5-8C9C5A30F54C}" presName="parentText" presStyleLbl="node1" presStyleIdx="3" presStyleCnt="5" custLinFactY="93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EC5C76-2C26-4EA0-9816-2D5E183FDDFC}" type="pres">
      <dgm:prSet presAssocID="{9A2A9C6E-0819-4968-864D-94F7351474FF}" presName="spacer" presStyleCnt="0"/>
      <dgm:spPr/>
    </dgm:pt>
    <dgm:pt modelId="{CF47F5C1-FF58-40E9-BB4F-8BBE8E079884}" type="pres">
      <dgm:prSet presAssocID="{DA58FD22-C1B2-4DC2-B22A-418FEA75074E}" presName="parentText" presStyleLbl="node1" presStyleIdx="4" presStyleCnt="5" custLinFactY="193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A6B0F1D-5EE7-40E4-9967-1FF18BCCC06C}" type="presOf" srcId="{DA58FD22-C1B2-4DC2-B22A-418FEA75074E}" destId="{CF47F5C1-FF58-40E9-BB4F-8BBE8E079884}" srcOrd="0" destOrd="0" presId="urn:microsoft.com/office/officeart/2005/8/layout/vList2"/>
    <dgm:cxn modelId="{D06003F2-7CDD-4873-A98B-4F82CE1F118F}" type="presOf" srcId="{4FED98A3-100F-4056-BF10-60784081C357}" destId="{A69A86A5-EA21-468E-97E0-64C650B2B411}" srcOrd="0" destOrd="0" presId="urn:microsoft.com/office/officeart/2005/8/layout/vList2"/>
    <dgm:cxn modelId="{FE47A098-3CB5-4D91-98C4-C558D09D3533}" type="presOf" srcId="{B6B12F2B-9622-4E47-ADB5-3A68823FB23D}" destId="{27C4B9E7-449D-4946-899B-07417E7BD778}" srcOrd="0" destOrd="0" presId="urn:microsoft.com/office/officeart/2005/8/layout/vList2"/>
    <dgm:cxn modelId="{70C036E2-739E-4189-B7B9-3E93D2AFA5A1}" type="presOf" srcId="{3AF80341-0D73-40B1-A0C5-8C9C5A30F54C}" destId="{633D3BAC-CA1A-4307-97A9-9FE90A6275AA}" srcOrd="0" destOrd="0" presId="urn:microsoft.com/office/officeart/2005/8/layout/vList2"/>
    <dgm:cxn modelId="{87D4C33A-D75F-42AD-B6EB-7E4144ED8B56}" type="presOf" srcId="{65F7C5AA-4BB8-4ED9-990F-B023FB34F8A3}" destId="{09357716-8AC6-4A7B-A496-BF00F4DBA6E1}" srcOrd="0" destOrd="0" presId="urn:microsoft.com/office/officeart/2005/8/layout/vList2"/>
    <dgm:cxn modelId="{2C7622EA-CA23-43FC-80E9-346E6430C92C}" srcId="{3A4443E8-9129-48CC-BA73-2B246ACDE3C7}" destId="{65F7C5AA-4BB8-4ED9-990F-B023FB34F8A3}" srcOrd="2" destOrd="0" parTransId="{6CA3FDE6-767E-41E3-80E3-AC7F35BBFF9E}" sibTransId="{D7DD076A-6CA6-437B-83EB-85D444629066}"/>
    <dgm:cxn modelId="{C1F83D21-9572-40D8-ACA2-0194B9DB1699}" srcId="{3A4443E8-9129-48CC-BA73-2B246ACDE3C7}" destId="{B6B12F2B-9622-4E47-ADB5-3A68823FB23D}" srcOrd="1" destOrd="0" parTransId="{DCA8677F-096A-4B41-860D-D3D6FC83B7B3}" sibTransId="{EC478625-3FA7-49C8-A049-7674AB3E8A23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E9C451B1-BAEA-455B-8A84-4AFC13FD4931}" srcId="{3A4443E8-9129-48CC-BA73-2B246ACDE3C7}" destId="{DA58FD22-C1B2-4DC2-B22A-418FEA75074E}" srcOrd="4" destOrd="0" parTransId="{C82810C9-6506-4F35-B213-CF636C6E1B83}" sibTransId="{4C39A5FD-7628-47AB-9A3D-8EB031C6B97E}"/>
    <dgm:cxn modelId="{B14F0C32-86C7-453F-9185-7C5B3006309F}" srcId="{3A4443E8-9129-48CC-BA73-2B246ACDE3C7}" destId="{3AF80341-0D73-40B1-A0C5-8C9C5A30F54C}" srcOrd="3" destOrd="0" parTransId="{8824A665-3E5D-4053-AA2B-3E69FAC3872A}" sibTransId="{9A2A9C6E-0819-4968-864D-94F7351474FF}"/>
    <dgm:cxn modelId="{91F444E2-F015-41B3-8145-B0654F74D520}" type="presParOf" srcId="{B982FFCA-A2E3-434B-A450-A825B5DFCCD0}" destId="{A69A86A5-EA21-468E-97E0-64C650B2B411}" srcOrd="0" destOrd="0" presId="urn:microsoft.com/office/officeart/2005/8/layout/vList2"/>
    <dgm:cxn modelId="{FD56856B-25C4-4AFA-9E3C-5E4AB68EAEC3}" type="presParOf" srcId="{B982FFCA-A2E3-434B-A450-A825B5DFCCD0}" destId="{82B239B5-0000-4B54-A0F9-73C835C0CE43}" srcOrd="1" destOrd="0" presId="urn:microsoft.com/office/officeart/2005/8/layout/vList2"/>
    <dgm:cxn modelId="{E394FCB3-6455-4405-9C66-08982401BB76}" type="presParOf" srcId="{B982FFCA-A2E3-434B-A450-A825B5DFCCD0}" destId="{27C4B9E7-449D-4946-899B-07417E7BD778}" srcOrd="2" destOrd="0" presId="urn:microsoft.com/office/officeart/2005/8/layout/vList2"/>
    <dgm:cxn modelId="{FF570156-1F5C-4F19-AA2E-90993D9478C0}" type="presParOf" srcId="{B982FFCA-A2E3-434B-A450-A825B5DFCCD0}" destId="{4D43913F-C888-4D72-9912-1E40F74BD8C1}" srcOrd="3" destOrd="0" presId="urn:microsoft.com/office/officeart/2005/8/layout/vList2"/>
    <dgm:cxn modelId="{EF293C29-3E41-456C-9DB4-0E6C40061503}" type="presParOf" srcId="{B982FFCA-A2E3-434B-A450-A825B5DFCCD0}" destId="{09357716-8AC6-4A7B-A496-BF00F4DBA6E1}" srcOrd="4" destOrd="0" presId="urn:microsoft.com/office/officeart/2005/8/layout/vList2"/>
    <dgm:cxn modelId="{5D809C2A-CDC1-4F9F-B2B5-81CAFDCFAE67}" type="presParOf" srcId="{B982FFCA-A2E3-434B-A450-A825B5DFCCD0}" destId="{AEDA6AF4-BDA9-47FF-92C9-3C61B41E7874}" srcOrd="5" destOrd="0" presId="urn:microsoft.com/office/officeart/2005/8/layout/vList2"/>
    <dgm:cxn modelId="{D66E69EE-6BC8-4CDB-A2CE-21845CBD71EB}" type="presParOf" srcId="{B982FFCA-A2E3-434B-A450-A825B5DFCCD0}" destId="{633D3BAC-CA1A-4307-97A9-9FE90A6275AA}" srcOrd="6" destOrd="0" presId="urn:microsoft.com/office/officeart/2005/8/layout/vList2"/>
    <dgm:cxn modelId="{B00D7119-C13A-41F8-B034-4AD6DB72B85B}" type="presParOf" srcId="{B982FFCA-A2E3-434B-A450-A825B5DFCCD0}" destId="{F9EC5C76-2C26-4EA0-9816-2D5E183FDDFC}" srcOrd="7" destOrd="0" presId="urn:microsoft.com/office/officeart/2005/8/layout/vList2"/>
    <dgm:cxn modelId="{3EE4488B-7714-474B-8A11-2A2D0999AB46}" type="presParOf" srcId="{B982FFCA-A2E3-434B-A450-A825B5DFCCD0}" destId="{CF47F5C1-FF58-40E9-BB4F-8BBE8E0798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Należy wskazać źródła finansowania przedsięwzięcia zgodnie z wyszczególnieniem podanym w tabeli, z podziałem na wskazanie źródeł finansowania kosztów dotychczas poniesionych (w tabeli należy podać daty określające przedział czasowy w jakim koszty zostały poniesione poprzez użyciu dostępnego kalendarza) oraz kosztów niezbędnych do zakończenia zadania (tj. planowanych), w rozbiciu na poszczególne lata ich ponoszenia.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1" custScaleY="387479" custLinFactNeighborY="7115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Harmonogram wypłat odzwierciedla strukturę przekazywania środków finansowych w formie pożyczki przez NFOŚiGW na konto Wnioskodawcy / Beneficjenta w transzach rozłożonych w czasie.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C1606200-2246-41B2-A327-DB6F49E15F6A}">
      <dgm:prSet/>
      <dgm:spPr/>
      <dgm:t>
        <a:bodyPr/>
        <a:lstStyle/>
        <a:p>
          <a:r>
            <a:rPr lang="pl-PL" dirty="0"/>
            <a:t>Liczba transz i terminy ich wypłat zależą od zasad określonych w programie priorytetowym, do którego aplikuje Wnioskodawca, z zachowaniem ogólnej zasady polegającej na tym, że Wnioskodawca może otrzymywać zaliczki, jeżeli przewiduje to program, a ostatnią po zatwierdzeniu odpowiedniego raportu końcowego potwierdzającego wykonanie zakresu rzeczowego (czyli osiągnięcie efektu rzeczowego).</a:t>
          </a:r>
        </a:p>
      </dgm:t>
    </dgm:pt>
    <dgm:pt modelId="{C8948C3A-CA21-4AB7-8AF4-A860E47CE84B}" type="parTrans" cxnId="{8E53556D-7177-46FE-A8FB-E0E4E8C57281}">
      <dgm:prSet/>
      <dgm:spPr/>
      <dgm:t>
        <a:bodyPr/>
        <a:lstStyle/>
        <a:p>
          <a:endParaRPr lang="pl-PL"/>
        </a:p>
      </dgm:t>
    </dgm:pt>
    <dgm:pt modelId="{7CF0A7B0-9D20-49D1-BB3E-C4AAF5C4BCCD}" type="sibTrans" cxnId="{8E53556D-7177-46FE-A8FB-E0E4E8C57281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2" custScaleY="41839" custLinFactNeighborY="213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A2F372D2-E529-45B5-8FAE-4B650D577517}" type="pres">
      <dgm:prSet presAssocID="{C1606200-2246-41B2-A327-DB6F49E15F6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E53556D-7177-46FE-A8FB-E0E4E8C57281}" srcId="{3A4443E8-9129-48CC-BA73-2B246ACDE3C7}" destId="{C1606200-2246-41B2-A327-DB6F49E15F6A}" srcOrd="1" destOrd="0" parTransId="{C8948C3A-CA21-4AB7-8AF4-A860E47CE84B}" sibTransId="{7CF0A7B0-9D20-49D1-BB3E-C4AAF5C4BCCD}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BC21128D-5EE0-4A59-95C1-83A22B9DD2E8}" type="presOf" srcId="{C1606200-2246-41B2-A327-DB6F49E15F6A}" destId="{A2F372D2-E529-45B5-8FAE-4B650D577517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BF866B7C-B604-4D33-83FB-CA956BF62805}" type="presParOf" srcId="{B982FFCA-A2E3-434B-A450-A825B5DFCCD0}" destId="{82B239B5-0000-4B54-A0F9-73C835C0CE43}" srcOrd="1" destOrd="0" presId="urn:microsoft.com/office/officeart/2005/8/layout/vList2"/>
    <dgm:cxn modelId="{EFEBC61B-7B32-498C-A88B-C3E51B20EFCB}" type="presParOf" srcId="{B982FFCA-A2E3-434B-A450-A825B5DFCCD0}" destId="{A2F372D2-E529-45B5-8FAE-4B650D5775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Wnioskodawca w tym punkcie wniosku przedstawia propozycję negocjowanych warunków wnioskowanego dofinansowania, tj. terminów i wysokości spłat pożyczki, karencji w spłacie pożyczki oraz propozycję zabezpieczenia spłaty pożyczki.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101252C5-7586-4E36-8059-694E59C15AE8}">
      <dgm:prSet custT="1"/>
      <dgm:spPr/>
      <dgm:t>
        <a:bodyPr/>
        <a:lstStyle/>
        <a:p>
          <a:r>
            <a:rPr lang="pl-PL" sz="1600" b="1" dirty="0"/>
            <a:t>Kwota pożyczki</a:t>
          </a:r>
          <a:r>
            <a:rPr lang="pl-PL" sz="1600" dirty="0"/>
            <a:t> – wypełniane jest automatycznie na podstawie wcześniej wprowadzonych informacji.</a:t>
          </a:r>
        </a:p>
      </dgm:t>
    </dgm:pt>
    <dgm:pt modelId="{92BAB0CD-D1C0-45B7-9EE9-A510AB421799}" type="parTrans" cxnId="{5EB6E289-D69E-4AE3-884C-324CAA57549C}">
      <dgm:prSet/>
      <dgm:spPr/>
      <dgm:t>
        <a:bodyPr/>
        <a:lstStyle/>
        <a:p>
          <a:endParaRPr lang="pl-PL"/>
        </a:p>
      </dgm:t>
    </dgm:pt>
    <dgm:pt modelId="{3264E1D5-0676-49B9-A018-8579B20280C0}" type="sibTrans" cxnId="{5EB6E289-D69E-4AE3-884C-324CAA57549C}">
      <dgm:prSet/>
      <dgm:spPr/>
      <dgm:t>
        <a:bodyPr/>
        <a:lstStyle/>
        <a:p>
          <a:endParaRPr lang="pl-PL"/>
        </a:p>
      </dgm:t>
    </dgm:pt>
    <dgm:pt modelId="{A7D0639A-D563-4E72-900B-6E7ED23EDB34}">
      <dgm:prSet custT="1"/>
      <dgm:spPr/>
      <dgm:t>
        <a:bodyPr/>
        <a:lstStyle/>
        <a:p>
          <a:r>
            <a:rPr lang="pl-PL" sz="1600" b="1" dirty="0"/>
            <a:t>Oprocentowanie pożyczki</a:t>
          </a:r>
          <a:r>
            <a:rPr lang="pl-PL" sz="1600" dirty="0"/>
            <a:t> - Wnioskodawca może dokonać wyboru oprocentowania pożyczki NFOŚiGW i wnioskować o:                                                                a. pożyczkę na warunkach preferencyjnych (stanowi pomoc publiczną):                                           - oprocentowanie WIBOR 3M, nie mniej niż 1,0 % w skali roku,</a:t>
          </a:r>
          <a:br>
            <a:rPr lang="pl-PL" sz="1600" dirty="0"/>
          </a:br>
          <a:r>
            <a:rPr lang="pl-PL" sz="1600" dirty="0"/>
            <a:t>albo                                                                                      a. pożyczkę na warunkach rynkowych (nie stanowi pomocy publicznej);</a:t>
          </a:r>
        </a:p>
      </dgm:t>
    </dgm:pt>
    <dgm:pt modelId="{E5D30977-8CE3-43A4-97F4-D72442CF2F7C}" type="parTrans" cxnId="{5580F216-A89D-4BAB-872E-79E0A7733920}">
      <dgm:prSet/>
      <dgm:spPr/>
      <dgm:t>
        <a:bodyPr/>
        <a:lstStyle/>
        <a:p>
          <a:endParaRPr lang="pl-PL"/>
        </a:p>
      </dgm:t>
    </dgm:pt>
    <dgm:pt modelId="{F2716F52-A019-4C1D-B403-1B7D66473C47}" type="sibTrans" cxnId="{5580F216-A89D-4BAB-872E-79E0A7733920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3" custScaleY="55722" custLinFactY="-20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9635B521-6B81-4146-8BDE-707D47B82086}" type="pres">
      <dgm:prSet presAssocID="{101252C5-7586-4E36-8059-694E59C15AE8}" presName="parentText" presStyleLbl="node1" presStyleIdx="1" presStyleCnt="3" custScaleY="29451" custLinFactNeighborY="-1028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37FAC5-0B19-44AD-8269-1D87D7903697}" type="pres">
      <dgm:prSet presAssocID="{3264E1D5-0676-49B9-A018-8579B20280C0}" presName="spacer" presStyleCnt="0"/>
      <dgm:spPr/>
    </dgm:pt>
    <dgm:pt modelId="{82C4208A-BA07-491E-B061-07BCFF2BE82C}" type="pres">
      <dgm:prSet presAssocID="{A7D0639A-D563-4E72-900B-6E7ED23EDB34}" presName="parentText" presStyleLbl="node1" presStyleIdx="2" presStyleCnt="3" custScaleY="104938" custLinFactY="80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580F216-A89D-4BAB-872E-79E0A7733920}" srcId="{3A4443E8-9129-48CC-BA73-2B246ACDE3C7}" destId="{A7D0639A-D563-4E72-900B-6E7ED23EDB34}" srcOrd="2" destOrd="0" parTransId="{E5D30977-8CE3-43A4-97F4-D72442CF2F7C}" sibTransId="{F2716F52-A019-4C1D-B403-1B7D66473C47}"/>
    <dgm:cxn modelId="{32651ACC-4035-4E7C-AF8B-B08AF7FDFF3E}" type="presOf" srcId="{A7D0639A-D563-4E72-900B-6E7ED23EDB34}" destId="{82C4208A-BA07-491E-B061-07BCFF2BE82C}" srcOrd="0" destOrd="0" presId="urn:microsoft.com/office/officeart/2005/8/layout/vList2"/>
    <dgm:cxn modelId="{06D5598E-5082-4CFD-93A8-8AF3CC0744A8}" type="presOf" srcId="{101252C5-7586-4E36-8059-694E59C15AE8}" destId="{9635B521-6B81-4146-8BDE-707D47B82086}" srcOrd="0" destOrd="0" presId="urn:microsoft.com/office/officeart/2005/8/layout/vList2"/>
    <dgm:cxn modelId="{5EB6E289-D69E-4AE3-884C-324CAA57549C}" srcId="{3A4443E8-9129-48CC-BA73-2B246ACDE3C7}" destId="{101252C5-7586-4E36-8059-694E59C15AE8}" srcOrd="1" destOrd="0" parTransId="{92BAB0CD-D1C0-45B7-9EE9-A510AB421799}" sibTransId="{3264E1D5-0676-49B9-A018-8579B20280C0}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BF866B7C-B604-4D33-83FB-CA956BF62805}" type="presParOf" srcId="{B982FFCA-A2E3-434B-A450-A825B5DFCCD0}" destId="{82B239B5-0000-4B54-A0F9-73C835C0CE43}" srcOrd="1" destOrd="0" presId="urn:microsoft.com/office/officeart/2005/8/layout/vList2"/>
    <dgm:cxn modelId="{EF9FE24C-9188-4271-8582-9B57F3596EE2}" type="presParOf" srcId="{B982FFCA-A2E3-434B-A450-A825B5DFCCD0}" destId="{9635B521-6B81-4146-8BDE-707D47B82086}" srcOrd="2" destOrd="0" presId="urn:microsoft.com/office/officeart/2005/8/layout/vList2"/>
    <dgm:cxn modelId="{FD13BED2-06DD-4244-A392-805B9A8909CA}" type="presParOf" srcId="{B982FFCA-A2E3-434B-A450-A825B5DFCCD0}" destId="{CC37FAC5-0B19-44AD-8269-1D87D7903697}" srcOrd="3" destOrd="0" presId="urn:microsoft.com/office/officeart/2005/8/layout/vList2"/>
    <dgm:cxn modelId="{DADBD907-D745-4D40-A63B-3D6257C162FC}" type="presParOf" srcId="{B982FFCA-A2E3-434B-A450-A825B5DFCCD0}" destId="{82C4208A-BA07-491E-B061-07BCFF2BE8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2000" b="1" dirty="0"/>
            <a:t>Pkt 1, 2, 3 i 5</a:t>
          </a:r>
          <a:r>
            <a:rPr lang="pl-PL" sz="2000" dirty="0"/>
            <a:t> wypełniane są automatycznie na podstawie wcześniej wypełnionej tabeli pn. „Źródła finansowania” oraz harmonogramu rzeczowo-finansowego. Prosimy o sprawdzenie zawartych w nich danych.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FFA59108-BBA1-4F29-9B76-55A0F5AD841B}">
      <dgm:prSet custT="1"/>
      <dgm:spPr/>
      <dgm:t>
        <a:bodyPr/>
        <a:lstStyle/>
        <a:p>
          <a:r>
            <a:rPr lang="pl-PL" sz="2000" b="1" dirty="0"/>
            <a:t>KWOTA DOFINANSOWANIA                             </a:t>
          </a:r>
          <a:r>
            <a:rPr lang="pl-PL" sz="2000" dirty="0"/>
            <a:t>Należy podać wnioskowaną kwotę dofinansowania.</a:t>
          </a:r>
          <a:endParaRPr lang="pl-PL" sz="2000" b="1" dirty="0"/>
        </a:p>
      </dgm:t>
    </dgm:pt>
    <dgm:pt modelId="{C2CC5AF8-F463-4006-846B-DB5E0B730240}" type="parTrans" cxnId="{C4B4D514-0669-4A57-A396-6599363B8D69}">
      <dgm:prSet/>
      <dgm:spPr/>
      <dgm:t>
        <a:bodyPr/>
        <a:lstStyle/>
        <a:p>
          <a:endParaRPr lang="pl-PL"/>
        </a:p>
      </dgm:t>
    </dgm:pt>
    <dgm:pt modelId="{BA6437A8-B7E0-4E9E-AA7E-60A2D19BBA57}" type="sibTrans" cxnId="{C4B4D514-0669-4A57-A396-6599363B8D69}">
      <dgm:prSet/>
      <dgm:spPr/>
      <dgm:t>
        <a:bodyPr/>
        <a:lstStyle/>
        <a:p>
          <a:endParaRPr lang="pl-PL"/>
        </a:p>
      </dgm:t>
    </dgm:pt>
    <dgm:pt modelId="{78FD6E91-8204-43CE-8AB6-7B7E0481FF15}">
      <dgm:prSet custT="1"/>
      <dgm:spPr/>
      <dgm:t>
        <a:bodyPr/>
        <a:lstStyle/>
        <a:p>
          <a:r>
            <a:rPr lang="pl-PL" sz="2000" dirty="0"/>
            <a:t>W tabeli w pkt. 6 należy przewidywane koszty przedsięwzięcia przedstawić z podziałem na rodzaje kosztów w układzie tabelarycznym (wpisać ręcznie w dostępnej tabeli).</a:t>
          </a:r>
          <a:endParaRPr lang="pl-PL" sz="2000" dirty="0">
            <a:effectLst/>
          </a:endParaRPr>
        </a:p>
      </dgm:t>
    </dgm:pt>
    <dgm:pt modelId="{60D58169-F85D-434E-92EC-BF4ED39480B8}" type="parTrans" cxnId="{418FE979-0943-4064-9C11-FF05B67060AD}">
      <dgm:prSet/>
      <dgm:spPr/>
      <dgm:t>
        <a:bodyPr/>
        <a:lstStyle/>
        <a:p>
          <a:endParaRPr lang="pl-PL"/>
        </a:p>
      </dgm:t>
    </dgm:pt>
    <dgm:pt modelId="{1CC3DD83-E4CF-478A-9FF5-59D030E9DC11}" type="sibTrans" cxnId="{418FE979-0943-4064-9C11-FF05B67060AD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3" custLinFactNeighborY="213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EDBD6FCE-2854-4E27-9F2D-5E03081CD946}" type="pres">
      <dgm:prSet presAssocID="{FFA59108-BBA1-4F29-9B76-55A0F5AD84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B19FA1-9E56-444D-8554-5D550E32CE41}" type="pres">
      <dgm:prSet presAssocID="{BA6437A8-B7E0-4E9E-AA7E-60A2D19BBA57}" presName="spacer" presStyleCnt="0"/>
      <dgm:spPr/>
    </dgm:pt>
    <dgm:pt modelId="{F51AE7CA-D957-42E5-B7BC-F7DEB908999B}" type="pres">
      <dgm:prSet presAssocID="{78FD6E91-8204-43CE-8AB6-7B7E0481FF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18FE979-0943-4064-9C11-FF05B67060AD}" srcId="{3A4443E8-9129-48CC-BA73-2B246ACDE3C7}" destId="{78FD6E91-8204-43CE-8AB6-7B7E0481FF15}" srcOrd="2" destOrd="0" parTransId="{60D58169-F85D-434E-92EC-BF4ED39480B8}" sibTransId="{1CC3DD83-E4CF-478A-9FF5-59D030E9DC11}"/>
    <dgm:cxn modelId="{C4B4D514-0669-4A57-A396-6599363B8D69}" srcId="{3A4443E8-9129-48CC-BA73-2B246ACDE3C7}" destId="{FFA59108-BBA1-4F29-9B76-55A0F5AD841B}" srcOrd="1" destOrd="0" parTransId="{C2CC5AF8-F463-4006-846B-DB5E0B730240}" sibTransId="{BA6437A8-B7E0-4E9E-AA7E-60A2D19BBA57}"/>
    <dgm:cxn modelId="{A6C48502-AEC0-4F33-857F-8C858BFDB473}" type="presOf" srcId="{FFA59108-BBA1-4F29-9B76-55A0F5AD841B}" destId="{EDBD6FCE-2854-4E27-9F2D-5E03081CD946}" srcOrd="0" destOrd="0" presId="urn:microsoft.com/office/officeart/2005/8/layout/vList2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C3BB78A7-0F6A-4FDD-9EF4-6AAC8974E1AB}" type="presOf" srcId="{78FD6E91-8204-43CE-8AB6-7B7E0481FF15}" destId="{F51AE7CA-D957-42E5-B7BC-F7DEB908999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BF866B7C-B604-4D33-83FB-CA956BF62805}" type="presParOf" srcId="{B982FFCA-A2E3-434B-A450-A825B5DFCCD0}" destId="{82B239B5-0000-4B54-A0F9-73C835C0CE43}" srcOrd="1" destOrd="0" presId="urn:microsoft.com/office/officeart/2005/8/layout/vList2"/>
    <dgm:cxn modelId="{639FF9AE-2E35-4626-8A3A-8B55B94711E6}" type="presParOf" srcId="{B982FFCA-A2E3-434B-A450-A825B5DFCCD0}" destId="{EDBD6FCE-2854-4E27-9F2D-5E03081CD946}" srcOrd="2" destOrd="0" presId="urn:microsoft.com/office/officeart/2005/8/layout/vList2"/>
    <dgm:cxn modelId="{81AB3828-422B-48C7-B0C7-A23521B7EC85}" type="presParOf" srcId="{B982FFCA-A2E3-434B-A450-A825B5DFCCD0}" destId="{79B19FA1-9E56-444D-8554-5D550E32CE41}" srcOrd="3" destOrd="0" presId="urn:microsoft.com/office/officeart/2005/8/layout/vList2"/>
    <dgm:cxn modelId="{EA95563F-EB55-4E01-880C-B85345BA1F2D}" type="presParOf" srcId="{B982FFCA-A2E3-434B-A450-A825B5DFCCD0}" destId="{F51AE7CA-D957-42E5-B7BC-F7DEB90899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800" dirty="0"/>
            <a:t>Należy wybrać właściwą odpowiedź poprzez zaznaczenie odpowiedniego pola (TAK/NIE).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1" custLinFactNeighborY="-75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47C1266-46C8-4867-8073-F6B6604854EA}">
      <dgm:prSet custT="1"/>
      <dgm:spPr/>
      <dgm:t>
        <a:bodyPr/>
        <a:lstStyle/>
        <a:p>
          <a:r>
            <a:rPr lang="pl-PL" sz="1800" dirty="0"/>
            <a:t>Szczegółowe informacje na temat przesłanek definiujących pomoc publiczną znaleźć można pod adresem: </a:t>
          </a:r>
          <a:r>
            <a:rPr lang="pl-PL" sz="1800" dirty="0">
              <a:hlinkClick xmlns:r="http://schemas.openxmlformats.org/officeDocument/2006/relationships" r:id="rId1"/>
            </a:rPr>
            <a:t>http://www.nfosigw.gov.pl/oferta-finansowania/pomoc-publiczna/</a:t>
          </a:r>
          <a:r>
            <a:rPr lang="pl-PL" sz="1800" dirty="0"/>
            <a:t>, w szczególności w Zawiadomieniu Komisji w sprawie pojęcia pomocy państwa w rozumieniu art. 107 ust. 1 TFUE: </a:t>
          </a:r>
          <a:r>
            <a:rPr lang="pl-PL" sz="1800" dirty="0">
              <a:hlinkClick xmlns:r="http://schemas.openxmlformats.org/officeDocument/2006/relationships" r:id="rId2"/>
            </a:rPr>
            <a:t>http://eur-lex.europa.eu/legal-content/PL/TXT/PDF/?uri=CELEX:52016XC0719(05)&amp;from=EN</a:t>
          </a:r>
          <a:r>
            <a:rPr lang="pl-PL" sz="1800" dirty="0"/>
            <a:t>.</a:t>
          </a:r>
        </a:p>
      </dgm:t>
    </dgm:pt>
    <dgm:pt modelId="{78D26591-5CDE-4C98-9BA1-BFE5D312B0F3}" type="parTrans" cxnId="{4B55C356-4A65-4697-A697-EE5F266684D2}">
      <dgm:prSet/>
      <dgm:spPr/>
      <dgm:t>
        <a:bodyPr/>
        <a:lstStyle/>
        <a:p>
          <a:endParaRPr lang="pl-PL"/>
        </a:p>
      </dgm:t>
    </dgm:pt>
    <dgm:pt modelId="{B9A1DE95-9F09-4FDE-AB93-1A313AE81CCE}" type="sibTrans" cxnId="{4B55C356-4A65-4697-A697-EE5F266684D2}">
      <dgm:prSet/>
      <dgm:spPr/>
      <dgm:t>
        <a:bodyPr/>
        <a:lstStyle/>
        <a:p>
          <a:endParaRPr lang="pl-PL"/>
        </a:p>
      </dgm:t>
    </dgm:pt>
    <dgm:pt modelId="{278FBC1D-BC5F-4C10-9F75-182998837533}">
      <dgm:prSet custT="1"/>
      <dgm:spPr/>
      <dgm:t>
        <a:bodyPr/>
        <a:lstStyle/>
        <a:p>
          <a:r>
            <a:rPr lang="pl-PL" sz="1800" dirty="0"/>
            <a:t>Ewentualne dodatkowe wyjaśnienia dotyczące występowania pomocy publicznej mogą być publikowane na stronie internetowej właściwego naboru.</a:t>
          </a:r>
          <a:endParaRPr lang="pl-PL" sz="1800" dirty="0">
            <a:effectLst/>
          </a:endParaRPr>
        </a:p>
      </dgm:t>
    </dgm:pt>
    <dgm:pt modelId="{180CC65F-542E-42A8-B0F8-D0F23203DC8C}" type="parTrans" cxnId="{6B1A7743-96BD-4A57-8341-EC2D21D9FF05}">
      <dgm:prSet/>
      <dgm:spPr/>
      <dgm:t>
        <a:bodyPr/>
        <a:lstStyle/>
        <a:p>
          <a:endParaRPr lang="pl-PL"/>
        </a:p>
      </dgm:t>
    </dgm:pt>
    <dgm:pt modelId="{1D0718CE-9894-4749-8AE0-53891F449FC3}" type="sibTrans" cxnId="{6B1A7743-96BD-4A57-8341-EC2D21D9FF05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F3FC6C4-AB01-4A70-8593-281E5518924B}" type="pres">
      <dgm:prSet presAssocID="{E47C1266-46C8-4867-8073-F6B6604854EA}" presName="parentText" presStyleLbl="node1" presStyleIdx="0" presStyleCnt="2" custScaleY="2098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F6ED71-A0F6-4095-98DB-F07FE18F9613}" type="pres">
      <dgm:prSet presAssocID="{B9A1DE95-9F09-4FDE-AB93-1A313AE81CCE}" presName="spacer" presStyleCnt="0"/>
      <dgm:spPr/>
    </dgm:pt>
    <dgm:pt modelId="{63F35D7B-8507-492C-B8DE-BD4E8AEC5710}" type="pres">
      <dgm:prSet presAssocID="{278FBC1D-BC5F-4C10-9F75-182998837533}" presName="parentText" presStyleLbl="node1" presStyleIdx="1" presStyleCnt="2" custScaleY="75267" custLinFactY="11582" custLinFactNeighborX="-19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53618A-EAB5-4B09-8E89-231CCE7D015F}" type="presOf" srcId="{E47C1266-46C8-4867-8073-F6B6604854EA}" destId="{1F3FC6C4-AB01-4A70-8593-281E5518924B}" srcOrd="0" destOrd="0" presId="urn:microsoft.com/office/officeart/2005/8/layout/vList2"/>
    <dgm:cxn modelId="{6B1A7743-96BD-4A57-8341-EC2D21D9FF05}" srcId="{3A4443E8-9129-48CC-BA73-2B246ACDE3C7}" destId="{278FBC1D-BC5F-4C10-9F75-182998837533}" srcOrd="1" destOrd="0" parTransId="{180CC65F-542E-42A8-B0F8-D0F23203DC8C}" sibTransId="{1D0718CE-9894-4749-8AE0-53891F449FC3}"/>
    <dgm:cxn modelId="{A2BE98C6-8240-4D59-94CF-638BD70513CE}" type="presOf" srcId="{278FBC1D-BC5F-4C10-9F75-182998837533}" destId="{63F35D7B-8507-492C-B8DE-BD4E8AEC5710}" srcOrd="0" destOrd="0" presId="urn:microsoft.com/office/officeart/2005/8/layout/vList2"/>
    <dgm:cxn modelId="{4B55C356-4A65-4697-A697-EE5F266684D2}" srcId="{3A4443E8-9129-48CC-BA73-2B246ACDE3C7}" destId="{E47C1266-46C8-4867-8073-F6B6604854EA}" srcOrd="0" destOrd="0" parTransId="{78D26591-5CDE-4C98-9BA1-BFE5D312B0F3}" sibTransId="{B9A1DE95-9F09-4FDE-AB93-1A313AE81CCE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4B9884B-17C3-4098-B156-BAEBF604E56C}" type="presParOf" srcId="{B982FFCA-A2E3-434B-A450-A825B5DFCCD0}" destId="{1F3FC6C4-AB01-4A70-8593-281E5518924B}" srcOrd="0" destOrd="0" presId="urn:microsoft.com/office/officeart/2005/8/layout/vList2"/>
    <dgm:cxn modelId="{3329ED38-C49C-4889-B6E7-F09A131EE836}" type="presParOf" srcId="{B982FFCA-A2E3-434B-A450-A825B5DFCCD0}" destId="{8DF6ED71-A0F6-4095-98DB-F07FE18F9613}" srcOrd="1" destOrd="0" presId="urn:microsoft.com/office/officeart/2005/8/layout/vList2"/>
    <dgm:cxn modelId="{247865A0-2B4B-420F-A8C7-DF47FED6E268}" type="presParOf" srcId="{B982FFCA-A2E3-434B-A450-A825B5DFCCD0}" destId="{63F35D7B-8507-492C-B8DE-BD4E8AEC57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800" dirty="0"/>
            <a:t>Zaznaczając właściwą odpowiedź Wnioskodawca oświadcza, czy jest lub nie jest Zamawiającym w rozumieniu art. 3 ustawy z dnia 29 stycznia 2004 r. „Prawo zamówień publicznych”. Nie zaznaczenie żadnego pola oznacza, że Wnioskodawca nie jest Zamawiającym w rozumieniu art. 3 ustawy z dnia 29 stycznia 2004 r. „Prawo zamówień publicznych” i powinien wypełnić dostępne poniżej „Oświadczenie o transparentności wydatkowania środków”.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1" custScaleY="125658" custLinFactNeighborX="438" custLinFactNeighborY="-1345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F14702E5-F4E7-4065-A9D5-3C79E76C8F67}">
      <dgm:prSet custT="1"/>
      <dgm:spPr/>
      <dgm:t>
        <a:bodyPr/>
        <a:lstStyle/>
        <a:p>
          <a:r>
            <a:rPr lang="pl-PL" sz="2000" dirty="0"/>
            <a:t>Należy wskazać zestawienie bieżących i prognozowanych wyników finansowych Wnioskodawcy – zgodnie z tabelą obok.</a:t>
          </a:r>
        </a:p>
      </dgm:t>
    </dgm:pt>
    <dgm:pt modelId="{D44E8302-97EC-40C1-B989-309B1584EE88}" type="parTrans" cxnId="{377B4E73-CF3F-4B93-A942-229CF0CF6FC6}">
      <dgm:prSet/>
      <dgm:spPr/>
      <dgm:t>
        <a:bodyPr/>
        <a:lstStyle/>
        <a:p>
          <a:endParaRPr lang="pl-PL"/>
        </a:p>
      </dgm:t>
    </dgm:pt>
    <dgm:pt modelId="{4A2F4ED5-14A7-4E9F-9105-9293E8F9486A}" type="sibTrans" cxnId="{377B4E73-CF3F-4B93-A942-229CF0CF6FC6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7350360-0F14-471D-AD54-ACD259BD7456}" type="pres">
      <dgm:prSet presAssocID="{F14702E5-F4E7-4065-A9D5-3C79E76C8F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77B4E73-CF3F-4B93-A942-229CF0CF6FC6}" srcId="{3A4443E8-9129-48CC-BA73-2B246ACDE3C7}" destId="{F14702E5-F4E7-4065-A9D5-3C79E76C8F67}" srcOrd="0" destOrd="0" parTransId="{D44E8302-97EC-40C1-B989-309B1584EE88}" sibTransId="{4A2F4ED5-14A7-4E9F-9105-9293E8F9486A}"/>
    <dgm:cxn modelId="{A049130C-2F8E-4AF9-95F8-2DCC10F43AE7}" type="presOf" srcId="{F14702E5-F4E7-4065-A9D5-3C79E76C8F67}" destId="{C7350360-0F14-471D-AD54-ACD259BD7456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E6E677A-303F-4F37-BA78-8654D4FE7DBA}" type="presParOf" srcId="{B982FFCA-A2E3-434B-A450-A825B5DFCCD0}" destId="{C7350360-0F14-471D-AD54-ACD259BD74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2000" dirty="0"/>
            <a:t>Należy załączyć pliki we wszystkich kategoriach opatrzonych informacją o wymagalności: „Wymagany w formie elektronicznej” oraz opcjonalnie w przypadku oznaczenia „Niewymagalny”. Aby zatwierdzić załączniki należy na dole strony nacisnąć przycisk „Zapisz zmiany w załącznikach”.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1" custScaleY="105056" custLinFactNeighborX="836" custLinFactNeighborY="-464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8845F2A6-49EA-49DA-AB59-ECD1F82F6FCA}">
      <dgm:prSet custT="1"/>
      <dgm:spPr/>
      <dgm:t>
        <a:bodyPr/>
        <a:lstStyle/>
        <a:p>
          <a:r>
            <a:rPr lang="pl-PL" sz="2000" dirty="0"/>
            <a:t>Aby przesłać wniosek do NFOŚIGW należy nacisnąć przycisk „Zapisz i zatwierdź”. Następnie system potwierdzi chęć wysłania wniosku – należy nacisnąć „TAK”. W kolejnym kroku wniosek należy podpisać z wykorzystaniem profilu zaufanego lub szyfrowanego podpisu kwalifikowanego, a następnie przesłać podpisany wniosek na skrzynkę odbiorczą NFOŚiGW. </a:t>
          </a:r>
        </a:p>
      </dgm:t>
    </dgm:pt>
    <dgm:pt modelId="{EC271A86-E6F4-4DC8-A1E6-2311215467C0}" type="parTrans" cxnId="{1A1FF5AA-A1FB-4740-A41B-5A43F22F9242}">
      <dgm:prSet/>
      <dgm:spPr/>
      <dgm:t>
        <a:bodyPr/>
        <a:lstStyle/>
        <a:p>
          <a:endParaRPr lang="pl-PL"/>
        </a:p>
      </dgm:t>
    </dgm:pt>
    <dgm:pt modelId="{7606BB1E-BC1B-49B9-9CAC-1CD929DBED97}" type="sibTrans" cxnId="{1A1FF5AA-A1FB-4740-A41B-5A43F22F9242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ACF3A5-242A-4F87-91E3-B238EC673CBC}" type="pres">
      <dgm:prSet presAssocID="{8845F2A6-49EA-49DA-AB59-ECD1F82F6FCA}" presName="parentText" presStyleLbl="node1" presStyleIdx="0" presStyleCnt="1" custLinFactNeighborX="711" custLinFactNeighborY="-6929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78B6E14-F910-42B9-A929-F52452EFE15D}" type="presOf" srcId="{8845F2A6-49EA-49DA-AB59-ECD1F82F6FCA}" destId="{7AACF3A5-242A-4F87-91E3-B238EC673CBC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1A1FF5AA-A1FB-4740-A41B-5A43F22F9242}" srcId="{3A4443E8-9129-48CC-BA73-2B246ACDE3C7}" destId="{8845F2A6-49EA-49DA-AB59-ECD1F82F6FCA}" srcOrd="0" destOrd="0" parTransId="{EC271A86-E6F4-4DC8-A1E6-2311215467C0}" sibTransId="{7606BB1E-BC1B-49B9-9CAC-1CD929DBED97}"/>
    <dgm:cxn modelId="{57F407EC-2FBA-47E7-929B-24E6C8A1436D}" type="presParOf" srcId="{B982FFCA-A2E3-434B-A450-A825B5DFCCD0}" destId="{7AACF3A5-242A-4F87-91E3-B238EC673C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Wyświetlone zostanie okno główne wypełniania wniosku. Po prawej stronie okna jest dostępna instrukcja wypełniania poszczególnych pól (tzw. pomoc kontekstowa). Instrukcja zawiera wytyczne dotyczące niezbędnego zakresu informacji i uwagi w odniesieniu do poszczególnych pól we wniosku. Instrukcje są również dostępne na stronie naboru (tj. poza systemem GWD).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24F96FB8-46CF-4304-B0EE-773D7C8CB9A8}">
      <dgm:prSet custT="1"/>
      <dgm:spPr/>
      <dgm:t>
        <a:bodyPr/>
        <a:lstStyle/>
        <a:p>
          <a:r>
            <a:rPr lang="pl-PL" sz="1600" dirty="0"/>
            <a:t>W kolejnych zakładkach znajdują się poszczególne obszary do wypełnienia.</a:t>
          </a:r>
        </a:p>
      </dgm:t>
    </dgm:pt>
    <dgm:pt modelId="{C1FD7963-6731-48F7-91C6-D38F3AF3C9A1}" type="parTrans" cxnId="{3ABF86DF-FFCA-40E5-8A30-883C43D0FCE1}">
      <dgm:prSet/>
      <dgm:spPr/>
      <dgm:t>
        <a:bodyPr/>
        <a:lstStyle/>
        <a:p>
          <a:endParaRPr lang="pl-PL"/>
        </a:p>
      </dgm:t>
    </dgm:pt>
    <dgm:pt modelId="{EA534707-C676-46F3-A43F-3A5B727B3E25}" type="sibTrans" cxnId="{3ABF86DF-FFCA-40E5-8A30-883C43D0FCE1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2" custLinFactNeighborY="-216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8D4F046E-DDE4-4155-81F4-FD50D04A5CF0}" type="pres">
      <dgm:prSet presAssocID="{24F96FB8-46CF-4304-B0EE-773D7C8CB9A8}" presName="parentText" presStyleLbl="node1" presStyleIdx="1" presStyleCnt="2" custLinFactY="92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3ABF86DF-FFCA-40E5-8A30-883C43D0FCE1}" srcId="{3A4443E8-9129-48CC-BA73-2B246ACDE3C7}" destId="{24F96FB8-46CF-4304-B0EE-773D7C8CB9A8}" srcOrd="1" destOrd="0" parTransId="{C1FD7963-6731-48F7-91C6-D38F3AF3C9A1}" sibTransId="{EA534707-C676-46F3-A43F-3A5B727B3E25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FE0DD2EC-EC3E-4FEE-A5D5-076B43609BA4}" type="presOf" srcId="{24F96FB8-46CF-4304-B0EE-773D7C8CB9A8}" destId="{8D4F046E-DDE4-4155-81F4-FD50D04A5CF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BF866B7C-B604-4D33-83FB-CA956BF62805}" type="presParOf" srcId="{B982FFCA-A2E3-434B-A450-A825B5DFCCD0}" destId="{82B239B5-0000-4B54-A0F9-73C835C0CE43}" srcOrd="1" destOrd="0" presId="urn:microsoft.com/office/officeart/2005/8/layout/vList2"/>
    <dgm:cxn modelId="{E359845E-6C02-4CC3-A53C-813FB3691D77}" type="presParOf" srcId="{B982FFCA-A2E3-434B-A450-A825B5DFCCD0}" destId="{8D4F046E-DDE4-4155-81F4-FD50D04A5C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800" dirty="0"/>
            <a:t>Należy wybrać pole typu </a:t>
          </a:r>
          <a:r>
            <a:rPr lang="pl-PL" sz="1800" dirty="0" err="1"/>
            <a:t>check-box</a:t>
          </a:r>
          <a:r>
            <a:rPr lang="pl-PL" sz="1800" dirty="0"/>
            <a:t>, zaznaczyć odpowiednio „tak” lub „nie”. Kolejne pola należy wypełnić tylko w przypadku odpowiedzi twierdzącej.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CB057DFA-5CE8-4FC2-A266-F24B8D2E74BD}">
      <dgm:prSet phldrT="[Tekst]" custT="1"/>
      <dgm:spPr/>
      <dgm:t>
        <a:bodyPr/>
        <a:lstStyle/>
        <a:p>
          <a:r>
            <a:rPr lang="pl-PL" sz="1800" dirty="0"/>
            <a:t>Należy podać nazwę przedsięwzięcia. Nazwa przedsięwzięcia powinna być możliwie krótka i jednoznaczna.</a:t>
          </a:r>
        </a:p>
      </dgm:t>
    </dgm:pt>
    <dgm:pt modelId="{6C1B8898-E331-47F2-8D5D-C669AB308E4C}" type="parTrans" cxnId="{F0E4C80B-3098-492B-B5E1-26B4600CEB2B}">
      <dgm:prSet/>
      <dgm:spPr/>
      <dgm:t>
        <a:bodyPr/>
        <a:lstStyle/>
        <a:p>
          <a:endParaRPr lang="pl-PL"/>
        </a:p>
      </dgm:t>
    </dgm:pt>
    <dgm:pt modelId="{B2F6821C-1C27-4F2F-848C-0CF3B458BC26}" type="sibTrans" cxnId="{F0E4C80B-3098-492B-B5E1-26B4600CEB2B}">
      <dgm:prSet/>
      <dgm:spPr/>
      <dgm:t>
        <a:bodyPr/>
        <a:lstStyle/>
        <a:p>
          <a:endParaRPr lang="pl-PL"/>
        </a:p>
      </dgm:t>
    </dgm:pt>
    <dgm:pt modelId="{5B36021B-3FE0-4EB0-906A-F645DD01E899}">
      <dgm:prSet phldrT="[Tekst]" custT="1"/>
      <dgm:spPr/>
      <dgm:t>
        <a:bodyPr/>
        <a:lstStyle/>
        <a:p>
          <a:r>
            <a:rPr lang="pl-PL" sz="1800" dirty="0" smtClean="0"/>
            <a:t>W polu „charakter przedsięwzięcia” należy wybrać jeden z dwóch obszarów. Następnie należy wybrać jeden spośród 6 celów tematycznych z </a:t>
          </a:r>
          <a:r>
            <a:rPr lang="pl-PL" sz="1800" smtClean="0"/>
            <a:t>listy rozwijalnej </a:t>
          </a:r>
          <a:r>
            <a:rPr lang="pl-PL" sz="1800" dirty="0" smtClean="0"/>
            <a:t>(aktualnie prowadzony nabór dotyczy celów tematycznych nr 2, 3, 5 i </a:t>
          </a:r>
          <a:r>
            <a:rPr lang="pl-PL" sz="1800" smtClean="0"/>
            <a:t>6).</a:t>
          </a:r>
          <a:endParaRPr lang="pl-PL" sz="1800" dirty="0"/>
        </a:p>
      </dgm:t>
    </dgm:pt>
    <dgm:pt modelId="{C92BD299-D8CE-482B-8195-88FA53DD7022}" type="parTrans" cxnId="{1DC2500E-EE29-44C3-8D2D-1A70484DDC68}">
      <dgm:prSet/>
      <dgm:spPr/>
      <dgm:t>
        <a:bodyPr/>
        <a:lstStyle/>
        <a:p>
          <a:endParaRPr lang="pl-PL"/>
        </a:p>
      </dgm:t>
    </dgm:pt>
    <dgm:pt modelId="{55D68653-456F-40ED-AA01-9F9A1DB3CE6B}" type="sibTrans" cxnId="{1DC2500E-EE29-44C3-8D2D-1A70484DDC68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3" custLinFactNeighborY="213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E28E807A-423A-4D5A-924C-F108E95C08DA}" type="pres">
      <dgm:prSet presAssocID="{CB057DFA-5CE8-4FC2-A266-F24B8D2E74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4BC31-409F-45CE-AEE4-06C290D18099}" type="pres">
      <dgm:prSet presAssocID="{B2F6821C-1C27-4F2F-848C-0CF3B458BC26}" presName="spacer" presStyleCnt="0"/>
      <dgm:spPr/>
    </dgm:pt>
    <dgm:pt modelId="{197EF922-D212-4D62-B563-D3747652FA32}" type="pres">
      <dgm:prSet presAssocID="{5B36021B-3FE0-4EB0-906A-F645DD01E8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E7BCB0-0CED-4428-84B0-FF6A968F9A8C}" type="presOf" srcId="{5B36021B-3FE0-4EB0-906A-F645DD01E899}" destId="{197EF922-D212-4D62-B563-D3747652FA32}" srcOrd="0" destOrd="0" presId="urn:microsoft.com/office/officeart/2005/8/layout/vList2"/>
    <dgm:cxn modelId="{A0E5B34B-7251-4FA6-B130-B78C032E0898}" type="presOf" srcId="{CB057DFA-5CE8-4FC2-A266-F24B8D2E74BD}" destId="{E28E807A-423A-4D5A-924C-F108E95C08DA}" srcOrd="0" destOrd="0" presId="urn:microsoft.com/office/officeart/2005/8/layout/vList2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1DC2500E-EE29-44C3-8D2D-1A70484DDC68}" srcId="{3A4443E8-9129-48CC-BA73-2B246ACDE3C7}" destId="{5B36021B-3FE0-4EB0-906A-F645DD01E899}" srcOrd="2" destOrd="0" parTransId="{C92BD299-D8CE-482B-8195-88FA53DD7022}" sibTransId="{55D68653-456F-40ED-AA01-9F9A1DB3CE6B}"/>
    <dgm:cxn modelId="{F0E4C80B-3098-492B-B5E1-26B4600CEB2B}" srcId="{3A4443E8-9129-48CC-BA73-2B246ACDE3C7}" destId="{CB057DFA-5CE8-4FC2-A266-F24B8D2E74BD}" srcOrd="1" destOrd="0" parTransId="{6C1B8898-E331-47F2-8D5D-C669AB308E4C}" sibTransId="{B2F6821C-1C27-4F2F-848C-0CF3B458BC26}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F6186BE4-AA45-4182-851E-38295D7DEE03}" type="presParOf" srcId="{B982FFCA-A2E3-434B-A450-A825B5DFCCD0}" destId="{82B239B5-0000-4B54-A0F9-73C835C0CE43}" srcOrd="1" destOrd="0" presId="urn:microsoft.com/office/officeart/2005/8/layout/vList2"/>
    <dgm:cxn modelId="{AD21A613-CF5E-4188-BF1A-4E5255AFDE3D}" type="presParOf" srcId="{B982FFCA-A2E3-434B-A450-A825B5DFCCD0}" destId="{E28E807A-423A-4D5A-924C-F108E95C08DA}" srcOrd="2" destOrd="0" presId="urn:microsoft.com/office/officeart/2005/8/layout/vList2"/>
    <dgm:cxn modelId="{C6D1AD8C-62AB-4213-9936-1A5752FFEFE9}" type="presParOf" srcId="{B982FFCA-A2E3-434B-A450-A825B5DFCCD0}" destId="{7B64BC31-409F-45CE-AEE4-06C290D18099}" srcOrd="3" destOrd="0" presId="urn:microsoft.com/office/officeart/2005/8/layout/vList2"/>
    <dgm:cxn modelId="{9A750E57-0DB6-48DF-AF48-B58AAE6CC8D0}" type="presParOf" srcId="{B982FFCA-A2E3-434B-A450-A825B5DFCCD0}" destId="{197EF922-D212-4D62-B563-D3747652FA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/>
      <dgm:spPr/>
      <dgm:t>
        <a:bodyPr/>
        <a:lstStyle/>
        <a:p>
          <a:r>
            <a:rPr lang="pl-PL" dirty="0"/>
            <a:t>Należy wpisać, według obowiązującego podziału administracyjnego oraz istotne  informacje o lokalizacji (np. park narodowy, otulina parku narodowego, obszar Natura 2000 …).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CB057DFA-5CE8-4FC2-A266-F24B8D2E74BD}">
      <dgm:prSet phldrT="[Tekst]"/>
      <dgm:spPr/>
      <dgm:t>
        <a:bodyPr/>
        <a:lstStyle/>
        <a:p>
          <a:r>
            <a:rPr lang="pl-PL" dirty="0"/>
            <a:t>Jeżeli przedsięwzięcie realizowane jest na terenie jednego z wymienionych obok obszarów węglowych, należy zaznaczyć „TAK” oraz wybrać odpowiedni obszar.</a:t>
          </a:r>
        </a:p>
      </dgm:t>
    </dgm:pt>
    <dgm:pt modelId="{6C1B8898-E331-47F2-8D5D-C669AB308E4C}" type="parTrans" cxnId="{F0E4C80B-3098-492B-B5E1-26B4600CEB2B}">
      <dgm:prSet/>
      <dgm:spPr/>
      <dgm:t>
        <a:bodyPr/>
        <a:lstStyle/>
        <a:p>
          <a:endParaRPr lang="pl-PL"/>
        </a:p>
      </dgm:t>
    </dgm:pt>
    <dgm:pt modelId="{B2F6821C-1C27-4F2F-848C-0CF3B458BC26}" type="sibTrans" cxnId="{F0E4C80B-3098-492B-B5E1-26B4600CEB2B}">
      <dgm:prSet/>
      <dgm:spPr/>
      <dgm:t>
        <a:bodyPr/>
        <a:lstStyle/>
        <a:p>
          <a:endParaRPr lang="pl-PL"/>
        </a:p>
      </dgm:t>
    </dgm:pt>
    <dgm:pt modelId="{A78203CC-9730-4590-966C-41E491A87C16}">
      <dgm:prSet/>
      <dgm:spPr/>
      <dgm:t>
        <a:bodyPr/>
        <a:lstStyle/>
        <a:p>
          <a:r>
            <a:rPr lang="pl-PL" dirty="0"/>
            <a:t>W pierwszym polu należy podać datę/planowaną datę rozpoczęcia przedsięwzięcia.</a:t>
          </a:r>
        </a:p>
      </dgm:t>
    </dgm:pt>
    <dgm:pt modelId="{B3A80431-2139-4D79-A007-CF67FFF427C9}" type="parTrans" cxnId="{45D0D70E-70CC-47C7-8754-20D17A3E9E9A}">
      <dgm:prSet/>
      <dgm:spPr/>
      <dgm:t>
        <a:bodyPr/>
        <a:lstStyle/>
        <a:p>
          <a:endParaRPr lang="pl-PL"/>
        </a:p>
      </dgm:t>
    </dgm:pt>
    <dgm:pt modelId="{E9CF7F8E-DD03-4C30-A058-9A5299054898}" type="sibTrans" cxnId="{45D0D70E-70CC-47C7-8754-20D17A3E9E9A}">
      <dgm:prSet/>
      <dgm:spPr/>
      <dgm:t>
        <a:bodyPr/>
        <a:lstStyle/>
        <a:p>
          <a:endParaRPr lang="pl-PL"/>
        </a:p>
      </dgm:t>
    </dgm:pt>
    <dgm:pt modelId="{6F74B8FE-D7FB-429C-BA21-C37A1AA20417}">
      <dgm:prSet/>
      <dgm:spPr/>
      <dgm:t>
        <a:bodyPr/>
        <a:lstStyle/>
        <a:p>
          <a:r>
            <a:rPr lang="pl-PL" dirty="0"/>
            <a:t>W drugim polu należy wpisać datę/planowaną datę zakończenia realizacji przedsięwzięcia.</a:t>
          </a:r>
        </a:p>
      </dgm:t>
    </dgm:pt>
    <dgm:pt modelId="{B5F24418-F9A0-4C08-91BF-884CC0F0D625}" type="parTrans" cxnId="{56953218-F7CB-40B8-9CCB-6B0961045346}">
      <dgm:prSet/>
      <dgm:spPr/>
      <dgm:t>
        <a:bodyPr/>
        <a:lstStyle/>
        <a:p>
          <a:endParaRPr lang="pl-PL"/>
        </a:p>
      </dgm:t>
    </dgm:pt>
    <dgm:pt modelId="{D812F168-D7A0-4D39-BB32-E2362CA8049C}" type="sibTrans" cxnId="{56953218-F7CB-40B8-9CCB-6B0961045346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4" custLinFactY="-20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E28E807A-423A-4D5A-924C-F108E95C08DA}" type="pres">
      <dgm:prSet presAssocID="{CB057DFA-5CE8-4FC2-A266-F24B8D2E74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4BC31-409F-45CE-AEE4-06C290D18099}" type="pres">
      <dgm:prSet presAssocID="{B2F6821C-1C27-4F2F-848C-0CF3B458BC26}" presName="spacer" presStyleCnt="0"/>
      <dgm:spPr/>
    </dgm:pt>
    <dgm:pt modelId="{6D070446-A073-416A-9B17-63D3837C7AF5}" type="pres">
      <dgm:prSet presAssocID="{A78203CC-9730-4590-966C-41E491A87C16}" presName="parentText" presStyleLbl="node1" presStyleIdx="2" presStyleCnt="4" custLinFactY="19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62B7C2-5A8D-4208-A272-A445043037A3}" type="pres">
      <dgm:prSet presAssocID="{E9CF7F8E-DD03-4C30-A058-9A5299054898}" presName="spacer" presStyleCnt="0"/>
      <dgm:spPr/>
    </dgm:pt>
    <dgm:pt modelId="{3F358778-330F-4364-B4AD-365E80151947}" type="pres">
      <dgm:prSet presAssocID="{6F74B8FE-D7FB-429C-BA21-C37A1AA20417}" presName="parentText" presStyleLbl="node1" presStyleIdx="3" presStyleCnt="4" custLinFactY="64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E03EF85-2167-4306-8B8B-F85C62220763}" type="presOf" srcId="{6F74B8FE-D7FB-429C-BA21-C37A1AA20417}" destId="{3F358778-330F-4364-B4AD-365E80151947}" srcOrd="0" destOrd="0" presId="urn:microsoft.com/office/officeart/2005/8/layout/vList2"/>
    <dgm:cxn modelId="{45D0D70E-70CC-47C7-8754-20D17A3E9E9A}" srcId="{3A4443E8-9129-48CC-BA73-2B246ACDE3C7}" destId="{A78203CC-9730-4590-966C-41E491A87C16}" srcOrd="2" destOrd="0" parTransId="{B3A80431-2139-4D79-A007-CF67FFF427C9}" sibTransId="{E9CF7F8E-DD03-4C30-A058-9A5299054898}"/>
    <dgm:cxn modelId="{A0E5B34B-7251-4FA6-B130-B78C032E0898}" type="presOf" srcId="{CB057DFA-5CE8-4FC2-A266-F24B8D2E74BD}" destId="{E28E807A-423A-4D5A-924C-F108E95C08DA}" srcOrd="0" destOrd="0" presId="urn:microsoft.com/office/officeart/2005/8/layout/vList2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64F3BA27-5710-4397-ADAE-DE1923BB328C}" type="presOf" srcId="{A78203CC-9730-4590-966C-41E491A87C16}" destId="{6D070446-A073-416A-9B17-63D3837C7AF5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F0E4C80B-3098-492B-B5E1-26B4600CEB2B}" srcId="{3A4443E8-9129-48CC-BA73-2B246ACDE3C7}" destId="{CB057DFA-5CE8-4FC2-A266-F24B8D2E74BD}" srcOrd="1" destOrd="0" parTransId="{6C1B8898-E331-47F2-8D5D-C669AB308E4C}" sibTransId="{B2F6821C-1C27-4F2F-848C-0CF3B458BC26}"/>
    <dgm:cxn modelId="{56953218-F7CB-40B8-9CCB-6B0961045346}" srcId="{3A4443E8-9129-48CC-BA73-2B246ACDE3C7}" destId="{6F74B8FE-D7FB-429C-BA21-C37A1AA20417}" srcOrd="3" destOrd="0" parTransId="{B5F24418-F9A0-4C08-91BF-884CC0F0D625}" sibTransId="{D812F168-D7A0-4D39-BB32-E2362CA8049C}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F6186BE4-AA45-4182-851E-38295D7DEE03}" type="presParOf" srcId="{B982FFCA-A2E3-434B-A450-A825B5DFCCD0}" destId="{82B239B5-0000-4B54-A0F9-73C835C0CE43}" srcOrd="1" destOrd="0" presId="urn:microsoft.com/office/officeart/2005/8/layout/vList2"/>
    <dgm:cxn modelId="{AD21A613-CF5E-4188-BF1A-4E5255AFDE3D}" type="presParOf" srcId="{B982FFCA-A2E3-434B-A450-A825B5DFCCD0}" destId="{E28E807A-423A-4D5A-924C-F108E95C08DA}" srcOrd="2" destOrd="0" presId="urn:microsoft.com/office/officeart/2005/8/layout/vList2"/>
    <dgm:cxn modelId="{C6D1AD8C-62AB-4213-9936-1A5752FFEFE9}" type="presParOf" srcId="{B982FFCA-A2E3-434B-A450-A825B5DFCCD0}" destId="{7B64BC31-409F-45CE-AEE4-06C290D18099}" srcOrd="3" destOrd="0" presId="urn:microsoft.com/office/officeart/2005/8/layout/vList2"/>
    <dgm:cxn modelId="{9916B1B3-C175-42F9-B792-BE47F99C7156}" type="presParOf" srcId="{B982FFCA-A2E3-434B-A450-A825B5DFCCD0}" destId="{6D070446-A073-416A-9B17-63D3837C7AF5}" srcOrd="4" destOrd="0" presId="urn:microsoft.com/office/officeart/2005/8/layout/vList2"/>
    <dgm:cxn modelId="{BEC8E461-423D-48EC-B715-500C3E662339}" type="presParOf" srcId="{B982FFCA-A2E3-434B-A450-A825B5DFCCD0}" destId="{A962B7C2-5A8D-4208-A272-A445043037A3}" srcOrd="5" destOrd="0" presId="urn:microsoft.com/office/officeart/2005/8/layout/vList2"/>
    <dgm:cxn modelId="{FEDFD2CC-F7DC-40D7-84F1-7252ACBA294B}" type="presParOf" srcId="{B982FFCA-A2E3-434B-A450-A825B5DFCCD0}" destId="{3F358778-330F-4364-B4AD-365E801519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800" dirty="0"/>
            <a:t>Należy opisać cele projektu i przedstawić krótkie merytoryczne uzasadnienie, w jaki sposób rozwiązanie, przewidziane jako efekt realizacji projektu, wpisuje się w cele Programu Priorytetowego Nowa Energia.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5B36021B-3FE0-4EB0-906A-F645DD01E899}">
      <dgm:prSet phldrT="[Tekst]" custT="1"/>
      <dgm:spPr/>
      <dgm:t>
        <a:bodyPr/>
        <a:lstStyle/>
        <a:p>
          <a:r>
            <a:rPr lang="pl-PL" sz="1800" dirty="0"/>
            <a:t>Należy przedstawić informacje na temat przeprowadzonych prac badawczo – rozwojowych dotyczących projektu, aktualnym poziomie dojrzałości rozwiązania do wdrożenia/komercjalizacji oraz posiadanej w chwili składania wniosku wiedzy w zakresie objętym projektem Należy przedstawić konkretne i merytoryczne informacje o wynikach i wnioskach z przeprowadzonych badań z uwzględnieniem wszelkich istotnych informacji w tym zakresie.</a:t>
          </a:r>
        </a:p>
      </dgm:t>
    </dgm:pt>
    <dgm:pt modelId="{C92BD299-D8CE-482B-8195-88FA53DD7022}" type="parTrans" cxnId="{1DC2500E-EE29-44C3-8D2D-1A70484DDC68}">
      <dgm:prSet/>
      <dgm:spPr/>
      <dgm:t>
        <a:bodyPr/>
        <a:lstStyle/>
        <a:p>
          <a:endParaRPr lang="pl-PL"/>
        </a:p>
      </dgm:t>
    </dgm:pt>
    <dgm:pt modelId="{55D68653-456F-40ED-AA01-9F9A1DB3CE6B}" type="sibTrans" cxnId="{1DC2500E-EE29-44C3-8D2D-1A70484DDC68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2" custScaleY="58700" custLinFactY="-15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197EF922-D212-4D62-B563-D3747652FA32}" type="pres">
      <dgm:prSet presAssocID="{5B36021B-3FE0-4EB0-906A-F645DD01E899}" presName="parentText" presStyleLbl="node1" presStyleIdx="1" presStyleCnt="2" custLinFactNeighborY="2519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1DC2500E-EE29-44C3-8D2D-1A70484DDC68}" srcId="{3A4443E8-9129-48CC-BA73-2B246ACDE3C7}" destId="{5B36021B-3FE0-4EB0-906A-F645DD01E899}" srcOrd="1" destOrd="0" parTransId="{C92BD299-D8CE-482B-8195-88FA53DD7022}" sibTransId="{55D68653-456F-40ED-AA01-9F9A1DB3CE6B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6E7BCB0-0CED-4428-84B0-FF6A968F9A8C}" type="presOf" srcId="{5B36021B-3FE0-4EB0-906A-F645DD01E899}" destId="{197EF922-D212-4D62-B563-D3747652FA32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F6186BE4-AA45-4182-851E-38295D7DEE03}" type="presParOf" srcId="{B982FFCA-A2E3-434B-A450-A825B5DFCCD0}" destId="{82B239B5-0000-4B54-A0F9-73C835C0CE43}" srcOrd="1" destOrd="0" presId="urn:microsoft.com/office/officeart/2005/8/layout/vList2"/>
    <dgm:cxn modelId="{9A750E57-0DB6-48DF-AF48-B58AAE6CC8D0}" type="presParOf" srcId="{B982FFCA-A2E3-434B-A450-A825B5DFCCD0}" destId="{197EF922-D212-4D62-B563-D3747652FA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</a:rPr>
            <a:t>Należy opisać charakter planowanych elementów zakresu rzeczowego przedsięwzięcia tzn. wskazać́ np. urządzenia, instalacje, systemy, linie technologiczne oraz podać́ podstawowe parametry techniczne głównych elementów zakresu rzeczowego przedsięwzięcia.</a:t>
          </a:r>
          <a:endParaRPr lang="pl-PL" sz="1800" dirty="0"/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5B36021B-3FE0-4EB0-906A-F645DD01E899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</a:rPr>
            <a:t>Należy przedstawić realistyczny harmonogram wdrażania przedsięwzięcia z określeniem kamieni milowych w odniesieniu do zakresu ewentualnie już̇ zrealizowanego i do kolejnych etapów przedsięwzięcia, z podaniem poszczególnych terminów realizacji, </a:t>
          </a:r>
          <a:r>
            <a:rPr lang="pl-PL" sz="1800" dirty="0" err="1">
              <a:latin typeface="Calibri" panose="020F0502020204030204" pitchFamily="34" charset="0"/>
            </a:rPr>
            <a:t>ryzyk</a:t>
          </a:r>
          <a:r>
            <a:rPr lang="pl-PL" sz="1800" dirty="0">
              <a:latin typeface="Calibri" panose="020F0502020204030204" pitchFamily="34" charset="0"/>
            </a:rPr>
            <a:t> i zagrożeń. </a:t>
          </a:r>
          <a:endParaRPr lang="pl-PL" sz="1800" dirty="0"/>
        </a:p>
      </dgm:t>
    </dgm:pt>
    <dgm:pt modelId="{C92BD299-D8CE-482B-8195-88FA53DD7022}" type="parTrans" cxnId="{1DC2500E-EE29-44C3-8D2D-1A70484DDC68}">
      <dgm:prSet/>
      <dgm:spPr/>
      <dgm:t>
        <a:bodyPr/>
        <a:lstStyle/>
        <a:p>
          <a:endParaRPr lang="pl-PL"/>
        </a:p>
      </dgm:t>
    </dgm:pt>
    <dgm:pt modelId="{55D68653-456F-40ED-AA01-9F9A1DB3CE6B}" type="sibTrans" cxnId="{1DC2500E-EE29-44C3-8D2D-1A70484DDC68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2" custLinFactNeighborX="-860" custLinFactNeighborY="5000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197EF922-D212-4D62-B563-D3747652FA32}" type="pres">
      <dgm:prSet presAssocID="{5B36021B-3FE0-4EB0-906A-F645DD01E899}" presName="parentText" presStyleLbl="node1" presStyleIdx="1" presStyleCnt="2" custLinFactNeighborY="626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1DC2500E-EE29-44C3-8D2D-1A70484DDC68}" srcId="{3A4443E8-9129-48CC-BA73-2B246ACDE3C7}" destId="{5B36021B-3FE0-4EB0-906A-F645DD01E899}" srcOrd="1" destOrd="0" parTransId="{C92BD299-D8CE-482B-8195-88FA53DD7022}" sibTransId="{55D68653-456F-40ED-AA01-9F9A1DB3CE6B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6E7BCB0-0CED-4428-84B0-FF6A968F9A8C}" type="presOf" srcId="{5B36021B-3FE0-4EB0-906A-F645DD01E899}" destId="{197EF922-D212-4D62-B563-D3747652FA32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F6186BE4-AA45-4182-851E-38295D7DEE03}" type="presParOf" srcId="{B982FFCA-A2E3-434B-A450-A825B5DFCCD0}" destId="{82B239B5-0000-4B54-A0F9-73C835C0CE43}" srcOrd="1" destOrd="0" presId="urn:microsoft.com/office/officeart/2005/8/layout/vList2"/>
    <dgm:cxn modelId="{9A750E57-0DB6-48DF-AF48-B58AAE6CC8D0}" type="presParOf" srcId="{B982FFCA-A2E3-434B-A450-A825B5DFCCD0}" destId="{197EF922-D212-4D62-B563-D3747652FA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Należy wybrać jeden z obszarów.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5B36021B-3FE0-4EB0-906A-F645DD01E899}">
      <dgm:prSet phldrT="[Tekst]" custT="1"/>
      <dgm:spPr/>
      <dgm:t>
        <a:bodyPr/>
        <a:lstStyle/>
        <a:p>
          <a:r>
            <a:rPr lang="pl-PL" sz="1600" dirty="0"/>
            <a:t>Należy wskazać i opisać cechy/funkcjonalności/właściwości rozwiązania/technologii wyróżniające je (świadczące o przewadze) względem dotychczas dostępnych rozwiązań/technologii.</a:t>
          </a:r>
        </a:p>
      </dgm:t>
    </dgm:pt>
    <dgm:pt modelId="{C92BD299-D8CE-482B-8195-88FA53DD7022}" type="parTrans" cxnId="{1DC2500E-EE29-44C3-8D2D-1A70484DDC68}">
      <dgm:prSet/>
      <dgm:spPr/>
      <dgm:t>
        <a:bodyPr/>
        <a:lstStyle/>
        <a:p>
          <a:endParaRPr lang="pl-PL"/>
        </a:p>
      </dgm:t>
    </dgm:pt>
    <dgm:pt modelId="{55D68653-456F-40ED-AA01-9F9A1DB3CE6B}" type="sibTrans" cxnId="{1DC2500E-EE29-44C3-8D2D-1A70484DDC68}">
      <dgm:prSet/>
      <dgm:spPr/>
      <dgm:t>
        <a:bodyPr/>
        <a:lstStyle/>
        <a:p>
          <a:endParaRPr lang="pl-PL"/>
        </a:p>
      </dgm:t>
    </dgm:pt>
    <dgm:pt modelId="{F50E79C1-BA72-49FC-9C59-7B90720BCC99}">
      <dgm:prSet phldrT="[Tekst]" custT="1"/>
      <dgm:spPr/>
      <dgm:t>
        <a:bodyPr/>
        <a:lstStyle/>
        <a:p>
          <a:r>
            <a:rPr lang="pl-PL" sz="1600" dirty="0"/>
            <a:t>Należy krótko, konkretnie, nazwać innowację będącą przedmiotem wniosku.</a:t>
          </a:r>
        </a:p>
      </dgm:t>
    </dgm:pt>
    <dgm:pt modelId="{F33D0E25-924C-43F4-AD4E-0B5D0A32DB67}" type="parTrans" cxnId="{F131FEEC-9AEE-44AE-917B-20743FC29E10}">
      <dgm:prSet/>
      <dgm:spPr/>
      <dgm:t>
        <a:bodyPr/>
        <a:lstStyle/>
        <a:p>
          <a:endParaRPr lang="pl-PL"/>
        </a:p>
      </dgm:t>
    </dgm:pt>
    <dgm:pt modelId="{DC28DEB1-4698-467B-B9BF-BC54AA2858C7}" type="sibTrans" cxnId="{F131FEEC-9AEE-44AE-917B-20743FC29E10}">
      <dgm:prSet/>
      <dgm:spPr/>
      <dgm:t>
        <a:bodyPr/>
        <a:lstStyle/>
        <a:p>
          <a:endParaRPr lang="pl-PL"/>
        </a:p>
      </dgm:t>
    </dgm:pt>
    <dgm:pt modelId="{68F36A11-B83D-4969-8546-E23805A5DDBB}">
      <dgm:prSet phldrT="[Tekst]" custT="1"/>
      <dgm:spPr/>
      <dgm:t>
        <a:bodyPr/>
        <a:lstStyle/>
        <a:p>
          <a:r>
            <a:rPr lang="pl-PL" sz="1600" dirty="0"/>
            <a:t>Należy przedstawić przejrzysty i uporządkowany opis, uwzględniający w miarę możliwości w sposób kompleksowy stosowane rozwiązania z dziedziny objętej projektem, z uwzględnieniem aspektów merytorycznych; nie należy przedstawiać wyłącznie informacji ogólnikowych.</a:t>
          </a:r>
        </a:p>
      </dgm:t>
    </dgm:pt>
    <dgm:pt modelId="{4C800A49-2F62-4811-B179-9B6302A2649B}" type="parTrans" cxnId="{DFAFE8C6-38A2-4109-8685-8E4BCC728393}">
      <dgm:prSet/>
      <dgm:spPr/>
      <dgm:t>
        <a:bodyPr/>
        <a:lstStyle/>
        <a:p>
          <a:endParaRPr lang="pl-PL"/>
        </a:p>
      </dgm:t>
    </dgm:pt>
    <dgm:pt modelId="{A2741B1E-C481-4BE5-9DCE-2BDAE1FC9AF5}" type="sibTrans" cxnId="{DFAFE8C6-38A2-4109-8685-8E4BCC728393}">
      <dgm:prSet/>
      <dgm:spPr/>
      <dgm:t>
        <a:bodyPr/>
        <a:lstStyle/>
        <a:p>
          <a:endParaRPr lang="pl-PL"/>
        </a:p>
      </dgm:t>
    </dgm:pt>
    <dgm:pt modelId="{993421C6-050F-4A65-8766-54C0D5345D38}">
      <dgm:prSet custT="1"/>
      <dgm:spPr/>
      <dgm:t>
        <a:bodyPr/>
        <a:lstStyle/>
        <a:p>
          <a:r>
            <a:rPr lang="pl-PL" sz="1600" dirty="0"/>
            <a:t>Należy podać datę opracowania rozwiązania technologii (np. zakończenia i odebrania badań).</a:t>
          </a:r>
        </a:p>
      </dgm:t>
    </dgm:pt>
    <dgm:pt modelId="{1D63A4A8-4BAA-4531-8C72-1F0B220FB84F}" type="parTrans" cxnId="{0B019609-F99A-4472-A896-95D7FC716AB3}">
      <dgm:prSet/>
      <dgm:spPr/>
      <dgm:t>
        <a:bodyPr/>
        <a:lstStyle/>
        <a:p>
          <a:endParaRPr lang="pl-PL"/>
        </a:p>
      </dgm:t>
    </dgm:pt>
    <dgm:pt modelId="{7DA84D7D-6467-4313-86B5-1E112D75FCEC}" type="sibTrans" cxnId="{0B019609-F99A-4472-A896-95D7FC716AB3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5" custScaleY="45691" custLinFactY="-156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5EE9D820-1F2F-430D-BD58-8AE956447B44}" type="pres">
      <dgm:prSet presAssocID="{F50E79C1-BA72-49FC-9C59-7B90720BCC99}" presName="parentText" presStyleLbl="node1" presStyleIdx="1" presStyleCnt="5" custScaleY="52475" custLinFactNeighborY="-8757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32C66D-50A4-4CB5-BEB2-BEE1A68EE0B2}" type="pres">
      <dgm:prSet presAssocID="{DC28DEB1-4698-467B-B9BF-BC54AA2858C7}" presName="spacer" presStyleCnt="0"/>
      <dgm:spPr/>
    </dgm:pt>
    <dgm:pt modelId="{2F50E53A-A510-4ED6-888F-2BA012D004B4}" type="pres">
      <dgm:prSet presAssocID="{68F36A11-B83D-4969-8546-E23805A5DDBB}" presName="parentText" presStyleLbl="node1" presStyleIdx="2" presStyleCnt="5" custLinFactY="18803" custLinFactNeighborX="-3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640438-BC50-45B3-A58B-55EEDBE0379E}" type="pres">
      <dgm:prSet presAssocID="{A2741B1E-C481-4BE5-9DCE-2BDAE1FC9AF5}" presName="spacer" presStyleCnt="0"/>
      <dgm:spPr/>
    </dgm:pt>
    <dgm:pt modelId="{197EF922-D212-4D62-B563-D3747652FA32}" type="pres">
      <dgm:prSet presAssocID="{5B36021B-3FE0-4EB0-906A-F645DD01E899}" presName="parentText" presStyleLbl="node1" presStyleIdx="3" presStyleCnt="5" custScaleY="68566" custLinFactY="19269" custLinFactNeighborX="-1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4E7CC7-7B9F-475F-92D1-01CEBBC3D00A}" type="pres">
      <dgm:prSet presAssocID="{55D68653-456F-40ED-AA01-9F9A1DB3CE6B}" presName="spacer" presStyleCnt="0"/>
      <dgm:spPr/>
    </dgm:pt>
    <dgm:pt modelId="{031CA8DD-159B-4BF4-9892-C02A0ED6527C}" type="pres">
      <dgm:prSet presAssocID="{993421C6-050F-4A65-8766-54C0D5345D38}" presName="parentText" presStyleLbl="node1" presStyleIdx="4" presStyleCnt="5" custScaleY="36810" custLinFactY="30013" custLinFactNeighborX="-1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E7BCB0-0CED-4428-84B0-FF6A968F9A8C}" type="presOf" srcId="{5B36021B-3FE0-4EB0-906A-F645DD01E899}" destId="{197EF922-D212-4D62-B563-D3747652FA32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89235DCD-E161-4F40-8A6A-1FFAEC195A90}" type="presOf" srcId="{993421C6-050F-4A65-8766-54C0D5345D38}" destId="{031CA8DD-159B-4BF4-9892-C02A0ED6527C}" srcOrd="0" destOrd="0" presId="urn:microsoft.com/office/officeart/2005/8/layout/vList2"/>
    <dgm:cxn modelId="{1DC2500E-EE29-44C3-8D2D-1A70484DDC68}" srcId="{3A4443E8-9129-48CC-BA73-2B246ACDE3C7}" destId="{5B36021B-3FE0-4EB0-906A-F645DD01E899}" srcOrd="3" destOrd="0" parTransId="{C92BD299-D8CE-482B-8195-88FA53DD7022}" sibTransId="{55D68653-456F-40ED-AA01-9F9A1DB3CE6B}"/>
    <dgm:cxn modelId="{0B019609-F99A-4472-A896-95D7FC716AB3}" srcId="{3A4443E8-9129-48CC-BA73-2B246ACDE3C7}" destId="{993421C6-050F-4A65-8766-54C0D5345D38}" srcOrd="4" destOrd="0" parTransId="{1D63A4A8-4BAA-4531-8C72-1F0B220FB84F}" sibTransId="{7DA84D7D-6467-4313-86B5-1E112D75FCEC}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F131FEEC-9AEE-44AE-917B-20743FC29E10}" srcId="{3A4443E8-9129-48CC-BA73-2B246ACDE3C7}" destId="{F50E79C1-BA72-49FC-9C59-7B90720BCC99}" srcOrd="1" destOrd="0" parTransId="{F33D0E25-924C-43F4-AD4E-0B5D0A32DB67}" sibTransId="{DC28DEB1-4698-467B-B9BF-BC54AA2858C7}"/>
    <dgm:cxn modelId="{E0A69F59-6117-427A-99C4-28F05DE8BDF0}" type="presOf" srcId="{F50E79C1-BA72-49FC-9C59-7B90720BCC99}" destId="{5EE9D820-1F2F-430D-BD58-8AE956447B44}" srcOrd="0" destOrd="0" presId="urn:microsoft.com/office/officeart/2005/8/layout/vList2"/>
    <dgm:cxn modelId="{A77DB1B5-9E40-4DC0-B149-1E41EC86FF32}" type="presOf" srcId="{68F36A11-B83D-4969-8546-E23805A5DDBB}" destId="{2F50E53A-A510-4ED6-888F-2BA012D004B4}" srcOrd="0" destOrd="0" presId="urn:microsoft.com/office/officeart/2005/8/layout/vList2"/>
    <dgm:cxn modelId="{DFAFE8C6-38A2-4109-8685-8E4BCC728393}" srcId="{3A4443E8-9129-48CC-BA73-2B246ACDE3C7}" destId="{68F36A11-B83D-4969-8546-E23805A5DDBB}" srcOrd="2" destOrd="0" parTransId="{4C800A49-2F62-4811-B179-9B6302A2649B}" sibTransId="{A2741B1E-C481-4BE5-9DCE-2BDAE1FC9AF5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F6186BE4-AA45-4182-851E-38295D7DEE03}" type="presParOf" srcId="{B982FFCA-A2E3-434B-A450-A825B5DFCCD0}" destId="{82B239B5-0000-4B54-A0F9-73C835C0CE43}" srcOrd="1" destOrd="0" presId="urn:microsoft.com/office/officeart/2005/8/layout/vList2"/>
    <dgm:cxn modelId="{A6602356-3BFB-486A-998B-B67BE8128BD8}" type="presParOf" srcId="{B982FFCA-A2E3-434B-A450-A825B5DFCCD0}" destId="{5EE9D820-1F2F-430D-BD58-8AE956447B44}" srcOrd="2" destOrd="0" presId="urn:microsoft.com/office/officeart/2005/8/layout/vList2"/>
    <dgm:cxn modelId="{2F1A3697-7242-4F82-87EC-D8EE6D791E41}" type="presParOf" srcId="{B982FFCA-A2E3-434B-A450-A825B5DFCCD0}" destId="{1D32C66D-50A4-4CB5-BEB2-BEE1A68EE0B2}" srcOrd="3" destOrd="0" presId="urn:microsoft.com/office/officeart/2005/8/layout/vList2"/>
    <dgm:cxn modelId="{C97007BC-D1BC-4384-8E23-1535433DDAD0}" type="presParOf" srcId="{B982FFCA-A2E3-434B-A450-A825B5DFCCD0}" destId="{2F50E53A-A510-4ED6-888F-2BA012D004B4}" srcOrd="4" destOrd="0" presId="urn:microsoft.com/office/officeart/2005/8/layout/vList2"/>
    <dgm:cxn modelId="{DF9C4247-6C51-4765-B94D-5BC3AF24B309}" type="presParOf" srcId="{B982FFCA-A2E3-434B-A450-A825B5DFCCD0}" destId="{FC640438-BC50-45B3-A58B-55EEDBE0379E}" srcOrd="5" destOrd="0" presId="urn:microsoft.com/office/officeart/2005/8/layout/vList2"/>
    <dgm:cxn modelId="{9A750E57-0DB6-48DF-AF48-B58AAE6CC8D0}" type="presParOf" srcId="{B982FFCA-A2E3-434B-A450-A825B5DFCCD0}" destId="{197EF922-D212-4D62-B563-D3747652FA32}" srcOrd="6" destOrd="0" presId="urn:microsoft.com/office/officeart/2005/8/layout/vList2"/>
    <dgm:cxn modelId="{D067ABD1-3555-4C48-9DB6-6C8695EE48F2}" type="presParOf" srcId="{B982FFCA-A2E3-434B-A450-A825B5DFCCD0}" destId="{E04E7CC7-7B9F-475F-92D1-01CEBBC3D00A}" srcOrd="7" destOrd="0" presId="urn:microsoft.com/office/officeart/2005/8/layout/vList2"/>
    <dgm:cxn modelId="{31229516-85AF-46B1-BB63-5D31B6187039}" type="presParOf" srcId="{B982FFCA-A2E3-434B-A450-A825B5DFCCD0}" destId="{031CA8DD-159B-4BF4-9892-C02A0ED652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58278"/>
          <a:ext cx="3256276" cy="14859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1. Wejście na stronę: </a:t>
          </a:r>
          <a:r>
            <a:rPr lang="pl-PL" sz="1700" kern="1200" dirty="0">
              <a:hlinkClick xmlns:r="http://schemas.openxmlformats.org/officeDocument/2006/relationships" r:id="rId1"/>
            </a:rPr>
            <a:t>https://gwd.nfosigw.gov.pl/</a:t>
          </a:r>
          <a:endParaRPr lang="pl-PL" sz="1700" kern="1200" dirty="0"/>
        </a:p>
      </dsp:txBody>
      <dsp:txXfrm>
        <a:off x="72537" y="130815"/>
        <a:ext cx="3111202" cy="1340848"/>
      </dsp:txXfrm>
    </dsp:sp>
    <dsp:sp modelId="{25E89889-E2D8-4A57-BE1A-2042301F665C}">
      <dsp:nvSpPr>
        <dsp:cNvPr id="0" name=""/>
        <dsp:cNvSpPr/>
      </dsp:nvSpPr>
      <dsp:spPr>
        <a:xfrm>
          <a:off x="0" y="1593161"/>
          <a:ext cx="3256276" cy="14859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2. W przypadku braku konta w portalu GWD – należy wybrać „Zarejestruj”</a:t>
          </a:r>
        </a:p>
      </dsp:txBody>
      <dsp:txXfrm>
        <a:off x="72537" y="1665698"/>
        <a:ext cx="3111202" cy="1340848"/>
      </dsp:txXfrm>
    </dsp:sp>
    <dsp:sp modelId="{7EA284A4-DF12-4FB3-A6FA-C7C1DF450119}">
      <dsp:nvSpPr>
        <dsp:cNvPr id="0" name=""/>
        <dsp:cNvSpPr/>
      </dsp:nvSpPr>
      <dsp:spPr>
        <a:xfrm>
          <a:off x="0" y="3128044"/>
          <a:ext cx="3256276" cy="14859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3. Po przejściu procedury zakładania konta, należy zalogować się, podając nazwę użytkownika podaną w procesie rejestracji oraz  hasło.</a:t>
          </a:r>
        </a:p>
      </dsp:txBody>
      <dsp:txXfrm>
        <a:off x="72537" y="3200581"/>
        <a:ext cx="3111202" cy="13408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2C83E-CAB5-420E-9C8E-B87F68CB9A8B}">
      <dsp:nvSpPr>
        <dsp:cNvPr id="0" name=""/>
        <dsp:cNvSpPr/>
      </dsp:nvSpPr>
      <dsp:spPr>
        <a:xfrm>
          <a:off x="0" y="321305"/>
          <a:ext cx="5859558" cy="10527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krótko opisać charakter efektu ekologicznego, wskazać obszary tych efektów, powiązane z celem tematycznym projektu i innowacyjnością.</a:t>
          </a:r>
        </a:p>
      </dsp:txBody>
      <dsp:txXfrm>
        <a:off x="51393" y="372698"/>
        <a:ext cx="5756772" cy="950005"/>
      </dsp:txXfrm>
    </dsp:sp>
    <dsp:sp modelId="{0004FE21-877D-49AE-9C7C-379A24555937}">
      <dsp:nvSpPr>
        <dsp:cNvPr id="0" name=""/>
        <dsp:cNvSpPr/>
      </dsp:nvSpPr>
      <dsp:spPr>
        <a:xfrm>
          <a:off x="0" y="1558416"/>
          <a:ext cx="5859558" cy="1572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wskazać wszystkie istotne elementy, które będą miały wpływ na wielkości uzyskiwanych efektów środowiskowych, w zależności od specyfiki przedsięwzięcia np. wielkość produkcji, potencjał rynkowy, uwarunkowania środowiskowe.</a:t>
          </a:r>
        </a:p>
      </dsp:txBody>
      <dsp:txXfrm>
        <a:off x="76762" y="1635178"/>
        <a:ext cx="5706034" cy="1418956"/>
      </dsp:txXfrm>
    </dsp:sp>
    <dsp:sp modelId="{080F0741-8208-44D8-83CD-CC2BDA6EF9B8}">
      <dsp:nvSpPr>
        <dsp:cNvPr id="0" name=""/>
        <dsp:cNvSpPr/>
      </dsp:nvSpPr>
      <dsp:spPr>
        <a:xfrm>
          <a:off x="0" y="3315216"/>
          <a:ext cx="5859558" cy="1572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sparametryzować i oszacować w sposób wymierny wielkość efektów ekologicznych generowanych w wyniku zastosowania i wdrożenia innowacji. Finalnie należy określić efekty w wartościach bezwzględnych, rocznych.</a:t>
          </a:r>
        </a:p>
      </dsp:txBody>
      <dsp:txXfrm>
        <a:off x="76762" y="3391978"/>
        <a:ext cx="5706034" cy="14189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2C83E-CAB5-420E-9C8E-B87F68CB9A8B}">
      <dsp:nvSpPr>
        <dsp:cNvPr id="0" name=""/>
        <dsp:cNvSpPr/>
      </dsp:nvSpPr>
      <dsp:spPr>
        <a:xfrm>
          <a:off x="0" y="353749"/>
          <a:ext cx="5859558" cy="10212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określić posiadane prawa do korzystania z własności intelektualnej związanej z projektem, wskazać podstawę (np. umowa zakupu, licencja), ewentualne ograniczenia i warunki tych uprawnień. </a:t>
          </a:r>
        </a:p>
      </dsp:txBody>
      <dsp:txXfrm>
        <a:off x="49856" y="403605"/>
        <a:ext cx="5759846" cy="921587"/>
      </dsp:txXfrm>
    </dsp:sp>
    <dsp:sp modelId="{0004FE21-877D-49AE-9C7C-379A24555937}">
      <dsp:nvSpPr>
        <dsp:cNvPr id="0" name=""/>
        <dsp:cNvSpPr/>
      </dsp:nvSpPr>
      <dsp:spPr>
        <a:xfrm>
          <a:off x="0" y="1830885"/>
          <a:ext cx="5859558" cy="1834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Niezbędne pozwolenia, decyzje administracyjne, prawa własności do gruntów i obiektów. Należy podać informacje dotyczące praw do dysponowania gruntami lub obiektami na cele inwestycji, posiadanej i wymaganej dokumentacji technicznej i projektowej, harmonogramu pozyskiwania brakujących pozwoleń itd.</a:t>
          </a:r>
        </a:p>
      </dsp:txBody>
      <dsp:txXfrm>
        <a:off x="89556" y="1920441"/>
        <a:ext cx="5680446" cy="1655448"/>
      </dsp:txXfrm>
    </dsp:sp>
    <dsp:sp modelId="{080F0741-8208-44D8-83CD-CC2BDA6EF9B8}">
      <dsp:nvSpPr>
        <dsp:cNvPr id="0" name=""/>
        <dsp:cNvSpPr/>
      </dsp:nvSpPr>
      <dsp:spPr>
        <a:xfrm>
          <a:off x="0" y="3931998"/>
          <a:ext cx="5859558" cy="1834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potwierdzić, że inwestycja nie została rozpoczęta przed złożeniem niniejszej fiszki. Przez rozpoczęcie inwestycji należy rozumieć podjęcie robót budowlanych związanych z inwestycją lub pierwsze prawnie wiążące zobowiązanie do zamówienia urządzeń lub zobowiązanie, które sprawia, że inwestycja staje się nieodwracalna.</a:t>
          </a:r>
        </a:p>
      </dsp:txBody>
      <dsp:txXfrm>
        <a:off x="89556" y="4021554"/>
        <a:ext cx="5680446" cy="16554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68040"/>
          <a:ext cx="6009148" cy="24008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wykazać istnienie zapotrzebowania rynkowego i opłacalność ekonomiczną wdrożenia, określić aktualny stan techniki i przewagę̨ wdrażanego rozwiązania względem innych dostępnych na rynku (w tym szczególnie przewagi w zakresie </a:t>
          </a:r>
          <a:r>
            <a:rPr lang="pl-PL" sz="1800" kern="1200" dirty="0" err="1"/>
            <a:t>techniczno</a:t>
          </a:r>
          <a:r>
            <a:rPr lang="pl-PL" sz="1800" kern="1200" dirty="0"/>
            <a:t> - technologicznym, generujące efekty ekologiczne, lub/oraz przewagi ekonomiczne, pozwalające na osiągniecie podobnych efektów środowiskowych i technologicznych rozwiązań́ mniejszym kosztem). </a:t>
          </a:r>
        </a:p>
      </dsp:txBody>
      <dsp:txXfrm>
        <a:off x="117199" y="185239"/>
        <a:ext cx="5774750" cy="21664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0"/>
          <a:ext cx="4302522" cy="2396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Calibri" panose="020F0502020204030204" pitchFamily="34" charset="0"/>
            </a:rPr>
            <a:t>W kolejne rubryki należy wpisać́ koszty całkowite projektu, koszty kwalifikowane projektu zgodnie z zapisami Programu Priorytetowego, wnioskowaną wysokość́ pożyczki oraz udział procentowy wnioskowanej pożyczki z </a:t>
          </a:r>
          <a:r>
            <a:rPr lang="pl-PL" sz="1800" kern="1200" dirty="0" err="1">
              <a:latin typeface="Calibri" panose="020F0502020204030204" pitchFamily="34" charset="0"/>
            </a:rPr>
            <a:t>NFOŚiGW</a:t>
          </a:r>
          <a:r>
            <a:rPr lang="pl-PL" sz="1800" kern="1200" dirty="0">
              <a:latin typeface="Calibri" panose="020F0502020204030204" pitchFamily="34" charset="0"/>
            </a:rPr>
            <a:t> w kosztach kwalifikowanych przedsięwzięcia. </a:t>
          </a:r>
          <a:endParaRPr lang="pl-PL" sz="1800" kern="1200" dirty="0"/>
        </a:p>
      </dsp:txBody>
      <dsp:txXfrm>
        <a:off x="116971" y="116971"/>
        <a:ext cx="4068580" cy="2162218"/>
      </dsp:txXfrm>
    </dsp:sp>
    <dsp:sp modelId="{2379074F-BA73-4043-9DE0-C009D9556065}">
      <dsp:nvSpPr>
        <dsp:cNvPr id="0" name=""/>
        <dsp:cNvSpPr/>
      </dsp:nvSpPr>
      <dsp:spPr>
        <a:xfrm>
          <a:off x="0" y="2701558"/>
          <a:ext cx="4302522" cy="10437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Calibri" panose="020F0502020204030204" pitchFamily="34" charset="0"/>
            </a:rPr>
            <a:t>W tabeli należy wydzielić wszystkie planowane kategorie wydatków.</a:t>
          </a:r>
          <a:endParaRPr lang="pl-PL" sz="1800" kern="1200" dirty="0"/>
        </a:p>
      </dsp:txBody>
      <dsp:txXfrm>
        <a:off x="50953" y="2752511"/>
        <a:ext cx="4200616" cy="941861"/>
      </dsp:txXfrm>
    </dsp:sp>
    <dsp:sp modelId="{60FB07EF-11A6-462E-82F1-6F45588B9B89}">
      <dsp:nvSpPr>
        <dsp:cNvPr id="0" name=""/>
        <dsp:cNvSpPr/>
      </dsp:nvSpPr>
      <dsp:spPr>
        <a:xfrm>
          <a:off x="0" y="3984663"/>
          <a:ext cx="4302522" cy="21212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Calibri" panose="020F0502020204030204" pitchFamily="34" charset="0"/>
            </a:rPr>
            <a:t>W polu poniżej tabeli należy potwierdzić, że wszystkie wydatki są niezbędne i bezpośrednio związane z celami projektu, a wydatki uznane za kwalifikowane są̨ zgodne z zapisami Programu Priorytetowego, jak również̇ obowiązującymi „Wytycznymi w zakresie kosztów kwalifikowanych (…).</a:t>
          </a:r>
          <a:endParaRPr lang="pl-PL" sz="1800" kern="1200" dirty="0"/>
        </a:p>
      </dsp:txBody>
      <dsp:txXfrm>
        <a:off x="103553" y="4088216"/>
        <a:ext cx="4095416" cy="19141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49780-98FE-49F4-B0EC-4AB7633B3A6C}">
      <dsp:nvSpPr>
        <dsp:cNvPr id="0" name=""/>
        <dsp:cNvSpPr/>
      </dsp:nvSpPr>
      <dsp:spPr>
        <a:xfrm>
          <a:off x="0" y="750223"/>
          <a:ext cx="4815196" cy="8371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Calibri" panose="020F0502020204030204" pitchFamily="34" charset="0"/>
            </a:rPr>
            <a:t>Należy wskazać źródła finansowania zadania w zestawieniu tabelarycznym. </a:t>
          </a:r>
          <a:endParaRPr lang="pl-PL" sz="2000" kern="1200" dirty="0"/>
        </a:p>
      </dsp:txBody>
      <dsp:txXfrm>
        <a:off x="40867" y="791090"/>
        <a:ext cx="4733462" cy="755429"/>
      </dsp:txXfrm>
    </dsp:sp>
    <dsp:sp modelId="{49D86DC7-B3F1-4BCD-A387-EB78A8683B23}">
      <dsp:nvSpPr>
        <dsp:cNvPr id="0" name=""/>
        <dsp:cNvSpPr/>
      </dsp:nvSpPr>
      <dsp:spPr>
        <a:xfrm>
          <a:off x="0" y="1771706"/>
          <a:ext cx="4815196" cy="11907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Calibri" panose="020F0502020204030204" pitchFamily="34" charset="0"/>
            </a:rPr>
            <a:t>Wszystkie kwoty podawane w tabeli źródeł finansowania należy podawać́ w zaokrągleniu do pełnych złotych. </a:t>
          </a:r>
          <a:endParaRPr lang="pl-PL" sz="2000" kern="1200" dirty="0"/>
        </a:p>
      </dsp:txBody>
      <dsp:txXfrm>
        <a:off x="58128" y="1829834"/>
        <a:ext cx="4698940" cy="1074500"/>
      </dsp:txXfrm>
    </dsp:sp>
    <dsp:sp modelId="{4C419B00-B051-4304-A53D-43A830CC952E}">
      <dsp:nvSpPr>
        <dsp:cNvPr id="0" name=""/>
        <dsp:cNvSpPr/>
      </dsp:nvSpPr>
      <dsp:spPr>
        <a:xfrm>
          <a:off x="0" y="3146783"/>
          <a:ext cx="4815196" cy="1722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Calibri" panose="020F0502020204030204" pitchFamily="34" charset="0"/>
            </a:rPr>
            <a:t>W punkcie tym należy wybrać rodzaj wnioskowanej pożyczki. Należy również wskazać, czy Wnioskodawca zamierza ubiegać się o premię innowacyjną oraz podać jej kwotę</a:t>
          </a:r>
          <a:endParaRPr lang="pl-PL" sz="2000" kern="1200" dirty="0"/>
        </a:p>
      </dsp:txBody>
      <dsp:txXfrm>
        <a:off x="84073" y="3230856"/>
        <a:ext cx="4647050" cy="15540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ECD89-AD91-49E8-B5C2-A433F1AA5B3F}">
      <dsp:nvSpPr>
        <dsp:cNvPr id="0" name=""/>
        <dsp:cNvSpPr/>
      </dsp:nvSpPr>
      <dsp:spPr>
        <a:xfrm>
          <a:off x="0" y="80221"/>
          <a:ext cx="11127036" cy="10968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Należy załączyć pliki we wszystkich kategoriach opatrzonych rodzajem wymagalności: „Wymagany w formie elektronicznej” oraz opcjonalnie w przypadku oznaczenia „Niewymagalny”. Aby zatwierdzić załączniki należy na dole strony nacisnąć przycisk „Zapisz zmiany w załącznikach”.</a:t>
          </a:r>
        </a:p>
      </dsp:txBody>
      <dsp:txXfrm>
        <a:off x="53544" y="133765"/>
        <a:ext cx="11019948" cy="9897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228600"/>
          <a:ext cx="5252873" cy="20533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Calibri" panose="020F0502020204030204" pitchFamily="34" charset="0"/>
            </a:rPr>
            <a:t>Po wstępnym wypełnieniu fiszki, należy sprawdzić kompletność składanego wniosku.  W tym z górnego panelu GWD należy wybrać: „Zapisz i waliduj”. W przypadku braków, system wyświetli elementy wymagające wypełnienia.</a:t>
          </a:r>
          <a:endParaRPr lang="pl-PL" sz="2000" kern="1200" dirty="0"/>
        </a:p>
      </dsp:txBody>
      <dsp:txXfrm>
        <a:off x="100236" y="328836"/>
        <a:ext cx="5052401" cy="18528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0341-94FE-4EA5-8483-DA090599B7F3}">
      <dsp:nvSpPr>
        <dsp:cNvPr id="0" name=""/>
        <dsp:cNvSpPr/>
      </dsp:nvSpPr>
      <dsp:spPr>
        <a:xfrm>
          <a:off x="0" y="30931"/>
          <a:ext cx="10718800" cy="1427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Aby przesłać wniosek (fiszkę) do NFOŚIGW należy nacisnąć przycisk „Zapisz i zatwierdź”. Następnie system potwierdzi chęć wysłania wniosku – należy nacisnąć „TAK”. W kolejnym kroku wniosek należy podpisać z wykorzystaniem profilu zaufanego lub szyfrowanego podpisu kwalifikowanego, a następnie przesłać podpisany wniosek na skrzynkę odbiorczą NFOŚiGW. </a:t>
          </a:r>
        </a:p>
      </dsp:txBody>
      <dsp:txXfrm>
        <a:off x="69680" y="100611"/>
        <a:ext cx="10579440" cy="12880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0341-94FE-4EA5-8483-DA090599B7F3}">
      <dsp:nvSpPr>
        <dsp:cNvPr id="0" name=""/>
        <dsp:cNvSpPr/>
      </dsp:nvSpPr>
      <dsp:spPr>
        <a:xfrm>
          <a:off x="0" y="30931"/>
          <a:ext cx="10718800" cy="1427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 przypadku pozytywnej oceny fiszki w Narodowym Funduszu oraz akceptacji możliwości złożenia pełnego wniosku przez Wnioskodawcę należy: zalogować się do portalu GWD, wybrać odpowiedni wniosek oraz po prawej stronie wybrać przycisk „Szczegóły”, a następnie „Utwórz aktualizację”. Należy wypełnić brakujące pola wniosku.</a:t>
          </a:r>
        </a:p>
      </dsp:txBody>
      <dsp:txXfrm>
        <a:off x="69680" y="100611"/>
        <a:ext cx="10579440" cy="12880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853C9-4B09-413D-B006-BFA3A0DE2120}">
      <dsp:nvSpPr>
        <dsp:cNvPr id="0" name=""/>
        <dsp:cNvSpPr/>
      </dsp:nvSpPr>
      <dsp:spPr>
        <a:xfrm>
          <a:off x="0" y="243134"/>
          <a:ext cx="500724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Calibri" panose="020F0502020204030204" pitchFamily="34" charset="0"/>
            </a:rPr>
            <a:t>W obu pytaniach należy wybrać jedną opcję TAK/NIE, a następnie ją zaznaczyć.</a:t>
          </a:r>
          <a:endParaRPr lang="pl-PL" sz="2000" kern="1200" dirty="0"/>
        </a:p>
      </dsp:txBody>
      <dsp:txXfrm>
        <a:off x="59399" y="302533"/>
        <a:ext cx="488844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381574"/>
          <a:ext cx="3085989" cy="15237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1. Po zalogowaniu należy z panelu górnego GWD wybrać „Nowy wniosek o dofinansowanie”</a:t>
          </a:r>
        </a:p>
      </dsp:txBody>
      <dsp:txXfrm>
        <a:off x="74382" y="455956"/>
        <a:ext cx="2937225" cy="1374962"/>
      </dsp:txXfrm>
    </dsp:sp>
    <dsp:sp modelId="{827E7CFF-A4B3-41E0-A8B3-D97E5F31EEC2}">
      <dsp:nvSpPr>
        <dsp:cNvPr id="0" name=""/>
        <dsp:cNvSpPr/>
      </dsp:nvSpPr>
      <dsp:spPr>
        <a:xfrm>
          <a:off x="0" y="2289361"/>
          <a:ext cx="3085989" cy="20451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2. Wyświetli się okno dialogowe „Tworzenie nowego wniosku”. Z listy należy wybrać „Wniosek o dofinansowanie ze środków krajowych”</a:t>
          </a:r>
        </a:p>
      </dsp:txBody>
      <dsp:txXfrm>
        <a:off x="99836" y="2389197"/>
        <a:ext cx="2886317" cy="184548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207161"/>
          <a:ext cx="5161312" cy="14069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 trzecim polu należy wpisać planowaną datę osiągnięcia efektu rzeczowego (data ta może być tożsama z datą zakończenia realizacji przedsięwzięcia).</a:t>
          </a:r>
        </a:p>
      </dsp:txBody>
      <dsp:txXfrm>
        <a:off x="68680" y="275841"/>
        <a:ext cx="5023952" cy="12695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C447C-387E-4BF3-9440-D7A25DBB39A4}">
      <dsp:nvSpPr>
        <dsp:cNvPr id="0" name=""/>
        <dsp:cNvSpPr/>
      </dsp:nvSpPr>
      <dsp:spPr>
        <a:xfrm>
          <a:off x="0" y="159830"/>
          <a:ext cx="5858093" cy="19113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obliczenie wartości współczynnika </a:t>
          </a:r>
          <a:r>
            <a:rPr lang="pl-PL" sz="1600" kern="1200" dirty="0" err="1"/>
            <a:t>nexus</a:t>
          </a:r>
          <a:r>
            <a:rPr lang="pl-PL" sz="1600" kern="1200" dirty="0"/>
            <a:t> zgodnie z art. 30ca ust. 4 Ustawy PIT (odpowiednio art. 24d ust. 4 Ustawy CIT). Należy wskazać posiadane/przedkładane dokumenty skarbowe potwierdzające poniesienie wydatków (dokumenty będą wymagane jako załączniki do wniosku).</a:t>
          </a:r>
        </a:p>
      </dsp:txBody>
      <dsp:txXfrm>
        <a:off x="93307" y="253137"/>
        <a:ext cx="5671479" cy="1724781"/>
      </dsp:txXfrm>
    </dsp:sp>
    <dsp:sp modelId="{EDFA808D-BDAC-4064-87C0-54009EA7A547}">
      <dsp:nvSpPr>
        <dsp:cNvPr id="0" name=""/>
        <dsp:cNvSpPr/>
      </dsp:nvSpPr>
      <dsp:spPr>
        <a:xfrm>
          <a:off x="0" y="2117306"/>
          <a:ext cx="5858093" cy="10546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opisać ogólnie charakter planowanego efektu rzeczowego przedsięwzięcia, wskazując kluczowy zakres projektu.</a:t>
          </a:r>
        </a:p>
      </dsp:txBody>
      <dsp:txXfrm>
        <a:off x="51482" y="2168788"/>
        <a:ext cx="5755129" cy="951649"/>
      </dsp:txXfrm>
    </dsp:sp>
    <dsp:sp modelId="{D42DA902-CB61-4EE3-9A78-A0B9A570217B}">
      <dsp:nvSpPr>
        <dsp:cNvPr id="0" name=""/>
        <dsp:cNvSpPr/>
      </dsp:nvSpPr>
      <dsp:spPr>
        <a:xfrm>
          <a:off x="0" y="3217999"/>
          <a:ext cx="5858093" cy="16336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określić zasięg efektu rzeczowego, tj. czy planowane przedsięwzięcie, lub jego poszczególne elementy będą miały zastosowanie/oddziaływanie w wymiarze lokalnym, tj. konkretnej, ograniczonej terenowo lokalizacji zakładu Beneficjenta, czy też będą dotyczyły szerszego obszaru.</a:t>
          </a:r>
        </a:p>
      </dsp:txBody>
      <dsp:txXfrm>
        <a:off x="79749" y="3297748"/>
        <a:ext cx="5698595" cy="1474162"/>
      </dsp:txXfrm>
    </dsp:sp>
    <dsp:sp modelId="{72ABF3DA-0B01-4191-A796-6B1E9EAA98B2}">
      <dsp:nvSpPr>
        <dsp:cNvPr id="0" name=""/>
        <dsp:cNvSpPr/>
      </dsp:nvSpPr>
      <dsp:spPr>
        <a:xfrm>
          <a:off x="0" y="4897740"/>
          <a:ext cx="5858093" cy="14730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szczegółowy opis zakresu rzeczowego projektu, uwzględniając zarówno podstawowe parametry techniczne/dane charakterystyczne poszczególnych urządzeń, instalacji i systemów, jak i dane </a:t>
          </a:r>
          <a:r>
            <a:rPr lang="pl-PL" sz="1600" kern="1200" dirty="0" err="1"/>
            <a:t>techniczno</a:t>
          </a:r>
          <a:r>
            <a:rPr lang="pl-PL" sz="1600" kern="1200" dirty="0"/>
            <a:t> – technologiczne całego rozwiązania/układu.</a:t>
          </a:r>
        </a:p>
      </dsp:txBody>
      <dsp:txXfrm>
        <a:off x="71910" y="4969650"/>
        <a:ext cx="5714273" cy="132927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130798"/>
          <a:ext cx="5498730" cy="16975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Należy zwięźle opisać proponowany sposób potwierdzenia/udokumentowania efektu rzeczowego. Przykładowo sposobem potwierdzenia mogą być protokoły odbioru i przekazania do eksploatacji oraz uzyskane pozwolenie na użytkowanie.</a:t>
          </a:r>
        </a:p>
      </dsp:txBody>
      <dsp:txXfrm>
        <a:off x="82870" y="213668"/>
        <a:ext cx="5332990" cy="1531852"/>
      </dsp:txXfrm>
    </dsp:sp>
    <dsp:sp modelId="{CEE16CF0-D7DA-490A-9FC1-5137398287C3}">
      <dsp:nvSpPr>
        <dsp:cNvPr id="0" name=""/>
        <dsp:cNvSpPr/>
      </dsp:nvSpPr>
      <dsp:spPr>
        <a:xfrm>
          <a:off x="0" y="2161031"/>
          <a:ext cx="5498730" cy="27150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Należy opisać genezę projektu. W tym celu należy m.in. uwzględnić najważniejsze przesłanki stanowiące podstawę do podjęcia działań w kontekście uzyskanych wyników prac badawczo – rozwojowych, posiadanej/uzyskanej wiedzy, aktualnego stanu w obszarze dotyczącym projektu, w tym m.in. zapotrzebowanie rynkowe, aktualny stan nauki i techniki, aktualne otoczenie prawne, z uwzględnieniem rozważanych rozwiązań alternatywnych.</a:t>
          </a:r>
        </a:p>
      </dsp:txBody>
      <dsp:txXfrm>
        <a:off x="132537" y="2293568"/>
        <a:ext cx="5233656" cy="244995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C8D07-9A8B-4400-B0CA-24E9C671551B}">
      <dsp:nvSpPr>
        <dsp:cNvPr id="0" name=""/>
        <dsp:cNvSpPr/>
      </dsp:nvSpPr>
      <dsp:spPr>
        <a:xfrm>
          <a:off x="0" y="97"/>
          <a:ext cx="11056519" cy="15916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Harmonogram rzeczowo – finansowy powinien odzwierciedlać planowaną realizację przedsięwzięcia przez Wnioskodawcę i planowane przez niego koszty związane z realizacją przedsięwzięcia. Harmonogram rzeczowo-finansowy przedstawia przedsięwzięcie w rozbiciu na działania z ewentualnym podziałem na poddziałania cząstkowe, przedstawiający elementy rozliczeniowe – scalone (przedmioty odbiorów częściowych lub końcowych) w ujęciu czasowym i kosztowym.</a:t>
          </a:r>
        </a:p>
      </dsp:txBody>
      <dsp:txXfrm>
        <a:off x="77696" y="77793"/>
        <a:ext cx="10901127" cy="14362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396990"/>
          <a:ext cx="4527756" cy="23717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określić od 1 do 3 wskaźników produktu i podobnie od 1 do 3 wskaźników rezultatu charakteryzujących innowacyjną technologię/rozwiązanie/produkt. Określenie tych wskaźników we wniosku o dofinansowanie jest warunkiem ubiegania się o przyznanie premii innowacyjnej. Realizacja wskaźników produktu (osiągnięcie efektów rzeczowych) będzie podstawą do wypłaty premii innowacyjnej.</a:t>
          </a:r>
        </a:p>
      </dsp:txBody>
      <dsp:txXfrm>
        <a:off x="115780" y="512770"/>
        <a:ext cx="4296196" cy="2140207"/>
      </dsp:txXfrm>
    </dsp:sp>
    <dsp:sp modelId="{10FAFCB1-B059-469C-85FB-49FE7A680844}">
      <dsp:nvSpPr>
        <dsp:cNvPr id="0" name=""/>
        <dsp:cNvSpPr/>
      </dsp:nvSpPr>
      <dsp:spPr>
        <a:xfrm>
          <a:off x="0" y="2822541"/>
          <a:ext cx="4527756" cy="21179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 punktach od IV.8.1 do IV.8.4 należy udzielić odpowiedzi „TAK” lub „NIE” poprzez zaznaczenie odpowiedniego pola (znak „X”). W przypadku odpowiedzi „TAK” w danym przypadku należy wypełnić odpowiednie pole poprzez zamieszczenie wskazanej informacji.</a:t>
          </a:r>
        </a:p>
      </dsp:txBody>
      <dsp:txXfrm>
        <a:off x="103391" y="2925932"/>
        <a:ext cx="4320974" cy="191118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F4D01-3621-41D2-8300-7BB454A77F09}">
      <dsp:nvSpPr>
        <dsp:cNvPr id="0" name=""/>
        <dsp:cNvSpPr/>
      </dsp:nvSpPr>
      <dsp:spPr>
        <a:xfrm>
          <a:off x="0" y="268027"/>
          <a:ext cx="4847463" cy="1872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zwięźle opisać proponowany sposób potwierdzenia/udokumentowania efektu ekologicznego, wynikający bezpośrednio z charakteru efektu, zaproponowanego sposobu jego oszacowania i specyfiki przedsięwzięcia. Przykładowo mogą to być dokumenty potwierdzające uzyskane wyniki pomiarów.</a:t>
          </a:r>
        </a:p>
      </dsp:txBody>
      <dsp:txXfrm>
        <a:off x="91384" y="359411"/>
        <a:ext cx="4664695" cy="1689232"/>
      </dsp:txXfrm>
    </dsp:sp>
    <dsp:sp modelId="{3E6C2820-51A4-4A53-B447-3BD841E2C1AB}">
      <dsp:nvSpPr>
        <dsp:cNvPr id="0" name=""/>
        <dsp:cNvSpPr/>
      </dsp:nvSpPr>
      <dsp:spPr>
        <a:xfrm>
          <a:off x="0" y="2186107"/>
          <a:ext cx="4847463" cy="1872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podać planowany termin osiągnięcia deklarowanego efektu ekologicznego. W zależności od specyfiki przedsięwzięcia może on być tożsamy z terminem osiągnięcia efektu rzeczowego lub - zwykle w przypadku projektów inwestycyjnych – późniejszy, uwzględniający przykładowo czas rzeczywistego funkcjonowania zrealizowanej instalacji.</a:t>
          </a:r>
        </a:p>
      </dsp:txBody>
      <dsp:txXfrm>
        <a:off x="91384" y="2277491"/>
        <a:ext cx="4664695" cy="168923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72000"/>
          <a:ext cx="5758291" cy="1373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strukturę realizacji projektu: zarządzanie, obsługę, nadzór i wykonawstwo projektu, podział kompetencji i odpowiedzialności oraz planowanie organizacji pracy.</a:t>
          </a:r>
        </a:p>
      </dsp:txBody>
      <dsp:txXfrm>
        <a:off x="67068" y="139068"/>
        <a:ext cx="5624155" cy="1239754"/>
      </dsp:txXfrm>
    </dsp:sp>
    <dsp:sp modelId="{4E05994C-B048-4C00-B009-CA3B2C1F904B}">
      <dsp:nvSpPr>
        <dsp:cNvPr id="0" name=""/>
        <dsp:cNvSpPr/>
      </dsp:nvSpPr>
      <dsp:spPr>
        <a:xfrm>
          <a:off x="0" y="1537850"/>
          <a:ext cx="5758291" cy="1373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niezbędne do realizacji projektu zasoby materialne i kadrowe lub uprawdopodobnić możliwość ich pozyskania.</a:t>
          </a:r>
        </a:p>
      </dsp:txBody>
      <dsp:txXfrm>
        <a:off x="67068" y="1604918"/>
        <a:ext cx="5624155" cy="1239754"/>
      </dsp:txXfrm>
    </dsp:sp>
    <dsp:sp modelId="{3E428A5C-3E40-44CC-994B-69872FE9416B}">
      <dsp:nvSpPr>
        <dsp:cNvPr id="0" name=""/>
        <dsp:cNvSpPr/>
      </dsp:nvSpPr>
      <dsp:spPr>
        <a:xfrm>
          <a:off x="0" y="2957821"/>
          <a:ext cx="5758291" cy="1373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pozwolenia i decyzje administracyjne, niezbędne uzgodnienia, pełną dokumentację techniczną i projektową, prawa do gruntów i obiektów (o ile dotyczy), lub  należy przedstawić realistyczny harmonogram ich pozyskiwania.</a:t>
          </a:r>
        </a:p>
      </dsp:txBody>
      <dsp:txXfrm>
        <a:off x="67068" y="3024889"/>
        <a:ext cx="5624155" cy="1239754"/>
      </dsp:txXfrm>
    </dsp:sp>
    <dsp:sp modelId="{9D3BE644-0D33-4189-A2A1-7B4E1DAB673D}">
      <dsp:nvSpPr>
        <dsp:cNvPr id="0" name=""/>
        <dsp:cNvSpPr/>
      </dsp:nvSpPr>
      <dsp:spPr>
        <a:xfrm>
          <a:off x="0" y="4377792"/>
          <a:ext cx="5758291" cy="1373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realistyczny harmonogram wdrażania przedsięwzięcia, w szczególności określić kamienie milowe wraz ze zidentyfikowaniem ewentualnych </a:t>
          </a:r>
          <a:r>
            <a:rPr lang="pl-PL" sz="1600" kern="1200" dirty="0" err="1"/>
            <a:t>ryzyk</a:t>
          </a:r>
          <a:r>
            <a:rPr lang="pl-PL" sz="1600" kern="1200" dirty="0"/>
            <a:t> i zagrożeń oraz określić sposób przeciwdziałania oraz uprawdopodobnić wykonalność ekologiczno-techniczną przedsięwzięcia.</a:t>
          </a:r>
        </a:p>
      </dsp:txBody>
      <dsp:txXfrm>
        <a:off x="67068" y="4444860"/>
        <a:ext cx="5624155" cy="123975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0"/>
          <a:ext cx="5364470" cy="18300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przedstawić możliwość przeprowadzenia (w razie potrzeby) dalszych prac badawczo-rozwojowych w trakcie realizacji przedsięwzięcia w kontekście posiadanych praw do rozwiązania i dostępu do </a:t>
          </a:r>
          <a:r>
            <a:rPr lang="pl-PL" sz="1800" kern="1200" dirty="0" err="1"/>
            <a:t>know</a:t>
          </a:r>
          <a:r>
            <a:rPr lang="pl-PL" sz="1800" kern="1200" dirty="0"/>
            <a:t> –</a:t>
          </a:r>
          <a:r>
            <a:rPr lang="pl-PL" sz="1800" kern="1200" dirty="0" err="1"/>
            <a:t>how</a:t>
          </a:r>
          <a:r>
            <a:rPr lang="pl-PL" sz="1800" kern="1200" dirty="0"/>
            <a:t>.</a:t>
          </a:r>
        </a:p>
      </dsp:txBody>
      <dsp:txXfrm>
        <a:off x="89335" y="89335"/>
        <a:ext cx="5185800" cy="1651357"/>
      </dsp:txXfrm>
    </dsp:sp>
    <dsp:sp modelId="{96FAA8C3-8484-4A42-AA25-45AC347FDF5B}">
      <dsp:nvSpPr>
        <dsp:cNvPr id="0" name=""/>
        <dsp:cNvSpPr/>
      </dsp:nvSpPr>
      <dsp:spPr>
        <a:xfrm>
          <a:off x="0" y="1944000"/>
          <a:ext cx="5364470" cy="13069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uprawdopodobnić możliwość utrzymania trwałości rzeczowej i ekologicznej w okresie trwałości (3 lata dla MŚP, 5 lat dla dużych przedsiębiorstw, liczone od zakończenia projektu</a:t>
          </a:r>
          <a:r>
            <a:rPr lang="pl-PL" sz="1800" kern="1200" dirty="0">
              <a:latin typeface="Arial" panose="020B0604020202020204" pitchFamily="34" charset="0"/>
            </a:rPr>
            <a:t>).</a:t>
          </a:r>
          <a:endParaRPr lang="pl-PL" sz="1800" kern="1200" dirty="0"/>
        </a:p>
      </dsp:txBody>
      <dsp:txXfrm>
        <a:off x="63799" y="2007799"/>
        <a:ext cx="5236872" cy="1179335"/>
      </dsp:txXfrm>
    </dsp:sp>
    <dsp:sp modelId="{32AD4653-4386-4AB8-B18E-2470537FD056}">
      <dsp:nvSpPr>
        <dsp:cNvPr id="0" name=""/>
        <dsp:cNvSpPr/>
      </dsp:nvSpPr>
      <dsp:spPr>
        <a:xfrm>
          <a:off x="0" y="3359028"/>
          <a:ext cx="5364470" cy="14891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przedstawić posiadanie doświadczenie w realizacji przedsięwzięć inwestycyjnych, w szczególności dotyczących wdrożenia innowacji, z dziedziny objętej wnioskiem lub podobnej.</a:t>
          </a:r>
        </a:p>
      </dsp:txBody>
      <dsp:txXfrm>
        <a:off x="72697" y="3431725"/>
        <a:ext cx="5219076" cy="134380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307475"/>
          <a:ext cx="5250650" cy="14701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rzetelny aktualny stan nauki i techniki w dziedzinie dotyczącej projektu oraz udowodnić przewagę proponowanego rozwiązania w stosunku do rozwiązań dostępnych na rynku. </a:t>
          </a:r>
        </a:p>
      </dsp:txBody>
      <dsp:txXfrm>
        <a:off x="71766" y="379241"/>
        <a:ext cx="5107118" cy="1326595"/>
      </dsp:txXfrm>
    </dsp:sp>
    <dsp:sp modelId="{A1EEA302-7D2F-4853-91AB-3F3E314BD0D3}">
      <dsp:nvSpPr>
        <dsp:cNvPr id="0" name=""/>
        <dsp:cNvSpPr/>
      </dsp:nvSpPr>
      <dsp:spPr>
        <a:xfrm>
          <a:off x="0" y="2012739"/>
          <a:ext cx="5250650" cy="17917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udzielić odpowiedzi „TAK” lub „NIE”, w odniesieniu zarówno do pytania nr 1 jak i nr 2, poprzez zaznaczenie odpowiedniego pola (znak „X”). Odpowiedzi „TAK” należy udzielić, gdy w ocenie Wnioskodawcy projekt spełnia odpowiednio przynajmniej jedną z następujących przesłanek: w pierwszym przypadku - wpływa na rozwój branży i/lub na mechanizmy rynkowe, w drugim przypadku - posiada przełomowy charakter.</a:t>
          </a:r>
        </a:p>
      </dsp:txBody>
      <dsp:txXfrm>
        <a:off x="87464" y="2100203"/>
        <a:ext cx="5075722" cy="1616774"/>
      </dsp:txXfrm>
    </dsp:sp>
    <dsp:sp modelId="{DD394652-AB28-4C18-9D44-87350FDA7389}">
      <dsp:nvSpPr>
        <dsp:cNvPr id="0" name=""/>
        <dsp:cNvSpPr/>
      </dsp:nvSpPr>
      <dsp:spPr>
        <a:xfrm>
          <a:off x="0" y="3894590"/>
          <a:ext cx="5250650" cy="1465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zestawienie poszczególnych kosztów w tabeli we wniosku i następnie przejrzyście, w usystematyzowany sposób opisać poszczególne kategorie kosztów, a w dalszej kolejności uzasadnić ich niezbędność dla celów projektu w odniesieniu do każdej kategorii.</a:t>
          </a:r>
        </a:p>
      </dsp:txBody>
      <dsp:txXfrm>
        <a:off x="71550" y="3966140"/>
        <a:ext cx="5107550" cy="13226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F42E6-54CF-4591-8536-D317321B884B}">
      <dsp:nvSpPr>
        <dsp:cNvPr id="0" name=""/>
        <dsp:cNvSpPr/>
      </dsp:nvSpPr>
      <dsp:spPr>
        <a:xfrm>
          <a:off x="0" y="0"/>
          <a:ext cx="5315883" cy="2340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Spośród listy dokumentów należy dokonać wyboru w zależności od formy prawnej podmiotu oraz źródła finansowania. Należy zaznaczyć posiadane dokumenty potwierdzające pełne zbilansowanie źródeł finansowania. Ilość zaznaczonych dokumentów zależy od ilości źródeł finansowania</a:t>
          </a:r>
          <a:endParaRPr lang="pl-PL" sz="2000" kern="1200" dirty="0">
            <a:effectLst/>
          </a:endParaRPr>
        </a:p>
      </dsp:txBody>
      <dsp:txXfrm>
        <a:off x="114229" y="114229"/>
        <a:ext cx="5087425" cy="2111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496611"/>
          <a:ext cx="3312164" cy="950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libri"/>
              <a:cs typeface="Calibri"/>
            </a:rPr>
            <a:t>Następnie z list rozwijanych należy wybrać:</a:t>
          </a:r>
        </a:p>
      </dsp:txBody>
      <dsp:txXfrm>
        <a:off x="46424" y="543035"/>
        <a:ext cx="3219316" cy="858142"/>
      </dsp:txXfrm>
    </dsp:sp>
    <dsp:sp modelId="{27C4B9E7-449D-4946-899B-07417E7BD778}">
      <dsp:nvSpPr>
        <dsp:cNvPr id="0" name=""/>
        <dsp:cNvSpPr/>
      </dsp:nvSpPr>
      <dsp:spPr>
        <a:xfrm>
          <a:off x="0" y="1555085"/>
          <a:ext cx="3312164" cy="950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libri"/>
              <a:cs typeface="Calibri"/>
            </a:rPr>
            <a:t>Dziedzina: Programy </a:t>
          </a:r>
          <a:r>
            <a:rPr lang="pl-PL" sz="1700" kern="1200" dirty="0" err="1">
              <a:latin typeface="Calibri"/>
              <a:cs typeface="Calibri"/>
            </a:rPr>
            <a:t>Międzydziedzinowe</a:t>
          </a:r>
          <a:endParaRPr lang="pl-PL" sz="1700" kern="1200" dirty="0">
            <a:latin typeface="Calibri"/>
            <a:cs typeface="Calibri"/>
          </a:endParaRPr>
        </a:p>
      </dsp:txBody>
      <dsp:txXfrm>
        <a:off x="46424" y="1601509"/>
        <a:ext cx="3219316" cy="858142"/>
      </dsp:txXfrm>
    </dsp:sp>
    <dsp:sp modelId="{09357716-8AC6-4A7B-A496-BF00F4DBA6E1}">
      <dsp:nvSpPr>
        <dsp:cNvPr id="0" name=""/>
        <dsp:cNvSpPr/>
      </dsp:nvSpPr>
      <dsp:spPr>
        <a:xfrm>
          <a:off x="0" y="2705305"/>
          <a:ext cx="3312164" cy="950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libri"/>
              <a:cs typeface="Calibri"/>
            </a:rPr>
            <a:t>Program priorytetowy: 3.3 Sprawiedliwa transformacja Nowa energia (2021)</a:t>
          </a:r>
        </a:p>
      </dsp:txBody>
      <dsp:txXfrm>
        <a:off x="46424" y="2751729"/>
        <a:ext cx="3219316" cy="858142"/>
      </dsp:txXfrm>
    </dsp:sp>
    <dsp:sp modelId="{633D3BAC-CA1A-4307-97A9-9FE90A6275AA}">
      <dsp:nvSpPr>
        <dsp:cNvPr id="0" name=""/>
        <dsp:cNvSpPr/>
      </dsp:nvSpPr>
      <dsp:spPr>
        <a:xfrm>
          <a:off x="0" y="3813843"/>
          <a:ext cx="3312164" cy="950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libri"/>
              <a:cs typeface="Calibri"/>
            </a:rPr>
            <a:t>Nabór:  Nabór III (dot. 4 obszarów, dla których prowadzony jest nabór, tj. obszary nr 2, 3, 5 i 6)</a:t>
          </a:r>
        </a:p>
      </dsp:txBody>
      <dsp:txXfrm>
        <a:off x="46424" y="3860267"/>
        <a:ext cx="3219316" cy="858142"/>
      </dsp:txXfrm>
    </dsp:sp>
    <dsp:sp modelId="{CF47F5C1-FF58-40E9-BB4F-8BBE8E079884}">
      <dsp:nvSpPr>
        <dsp:cNvPr id="0" name=""/>
        <dsp:cNvSpPr/>
      </dsp:nvSpPr>
      <dsp:spPr>
        <a:xfrm>
          <a:off x="0" y="4908893"/>
          <a:ext cx="3312164" cy="950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libri"/>
              <a:cs typeface="Calibri"/>
            </a:rPr>
            <a:t>Konkurs: pole wypełni się automatycznie</a:t>
          </a:r>
        </a:p>
      </dsp:txBody>
      <dsp:txXfrm>
        <a:off x="46424" y="4955317"/>
        <a:ext cx="3219316" cy="85814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125528"/>
          <a:ext cx="10522647" cy="13872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wskazać źródła finansowania przedsięwzięcia zgodnie z wyszczególnieniem podanym w tabeli, z podziałem na wskazanie źródeł finansowania kosztów dotychczas poniesionych (w tabeli należy podać daty określające przedział czasowy w jakim koszty zostały poniesione poprzez użyciu dostępnego kalendarza) oraz kosztów niezbędnych do zakończenia zadania (tj. planowanych), w rozbiciu na poszczególne lata ich ponoszenia.</a:t>
          </a:r>
        </a:p>
      </dsp:txBody>
      <dsp:txXfrm>
        <a:off x="67720" y="193248"/>
        <a:ext cx="10387207" cy="125181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504317"/>
          <a:ext cx="4793384" cy="10672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Harmonogram wypłat odzwierciedla strukturę przekazywania środków finansowych w formie pożyczki przez NFOŚiGW na konto Wnioskodawcy / Beneficjenta w transzach rozłożonych w czasie.</a:t>
          </a:r>
        </a:p>
      </dsp:txBody>
      <dsp:txXfrm>
        <a:off x="52100" y="556417"/>
        <a:ext cx="4689184" cy="963067"/>
      </dsp:txXfrm>
    </dsp:sp>
    <dsp:sp modelId="{A2F372D2-E529-45B5-8FAE-4B650D577517}">
      <dsp:nvSpPr>
        <dsp:cNvPr id="0" name=""/>
        <dsp:cNvSpPr/>
      </dsp:nvSpPr>
      <dsp:spPr>
        <a:xfrm>
          <a:off x="0" y="1610078"/>
          <a:ext cx="4793384" cy="25508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Liczba transz i terminy ich wypłat zależą od zasad określonych w programie priorytetowym, do którego aplikuje Wnioskodawca, z zachowaniem ogólnej zasady polegającej na tym, że Wnioskodawca może otrzymywać zaliczki, jeżeli przewiduje to program, a ostatnią po zatwierdzeniu odpowiedniego raportu końcowego potwierdzającego wykonanie zakresu rzeczowego (czyli osiągnięcie efektu rzeczowego).</a:t>
          </a:r>
        </a:p>
      </dsp:txBody>
      <dsp:txXfrm>
        <a:off x="124524" y="1734602"/>
        <a:ext cx="4544336" cy="230184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0"/>
          <a:ext cx="4773648" cy="1471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Wnioskodawca w tym punkcie wniosku przedstawia propozycję negocjowanych warunków wnioskowanego dofinansowania, tj. terminów i wysokości spłat pożyczki, karencji w spłacie pożyczki oraz propozycję zabezpieczenia spłaty pożyczki.</a:t>
          </a:r>
        </a:p>
      </dsp:txBody>
      <dsp:txXfrm>
        <a:off x="71830" y="71830"/>
        <a:ext cx="4629988" cy="1327785"/>
      </dsp:txXfrm>
    </dsp:sp>
    <dsp:sp modelId="{9635B521-6B81-4146-8BDE-707D47B82086}">
      <dsp:nvSpPr>
        <dsp:cNvPr id="0" name=""/>
        <dsp:cNvSpPr/>
      </dsp:nvSpPr>
      <dsp:spPr>
        <a:xfrm>
          <a:off x="0" y="1648728"/>
          <a:ext cx="4773648" cy="7777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Kwota pożyczki</a:t>
          </a:r>
          <a:r>
            <a:rPr lang="pl-PL" sz="1600" kern="1200" dirty="0"/>
            <a:t> – wypełniane jest automatycznie na podstawie wcześniej wprowadzonych informacji.</a:t>
          </a:r>
        </a:p>
      </dsp:txBody>
      <dsp:txXfrm>
        <a:off x="37965" y="1686693"/>
        <a:ext cx="4697718" cy="701779"/>
      </dsp:txXfrm>
    </dsp:sp>
    <dsp:sp modelId="{82C4208A-BA07-491E-B061-07BCFF2BE82C}">
      <dsp:nvSpPr>
        <dsp:cNvPr id="0" name=""/>
        <dsp:cNvSpPr/>
      </dsp:nvSpPr>
      <dsp:spPr>
        <a:xfrm>
          <a:off x="0" y="2641638"/>
          <a:ext cx="4773648" cy="27710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Oprocentowanie pożyczki</a:t>
          </a:r>
          <a:r>
            <a:rPr lang="pl-PL" sz="1600" kern="1200" dirty="0"/>
            <a:t> - Wnioskodawca może dokonać wyboru oprocentowania pożyczki NFOŚiGW i wnioskować o:                                                                a. pożyczkę na warunkach preferencyjnych (stanowi pomoc publiczną):                                           - oprocentowanie WIBOR 3M, nie mniej niż 1,0 % w skali roku,</a:t>
          </a:r>
          <a:br>
            <a:rPr lang="pl-PL" sz="1600" kern="1200" dirty="0"/>
          </a:br>
          <a:r>
            <a:rPr lang="pl-PL" sz="1600" kern="1200" dirty="0"/>
            <a:t>albo                                                                                      a. pożyczkę na warunkach rynkowych (nie stanowi pomocy publicznej);</a:t>
          </a:r>
        </a:p>
      </dsp:txBody>
      <dsp:txXfrm>
        <a:off x="135273" y="2776911"/>
        <a:ext cx="4503102" cy="250054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32665"/>
          <a:ext cx="5235873" cy="1719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Pkt 1, 2, 3 i 5</a:t>
          </a:r>
          <a:r>
            <a:rPr lang="pl-PL" sz="2000" kern="1200" dirty="0"/>
            <a:t> wypełniane są automatycznie na podstawie wcześniej wypełnionej tabeli pn. „Źródła finansowania” oraz harmonogramu rzeczowo-finansowego. Prosimy o sprawdzenie zawartych w nich danych.</a:t>
          </a:r>
        </a:p>
      </dsp:txBody>
      <dsp:txXfrm>
        <a:off x="83959" y="116624"/>
        <a:ext cx="5067955" cy="1551981"/>
      </dsp:txXfrm>
    </dsp:sp>
    <dsp:sp modelId="{EDBD6FCE-2854-4E27-9F2D-5E03081CD946}">
      <dsp:nvSpPr>
        <dsp:cNvPr id="0" name=""/>
        <dsp:cNvSpPr/>
      </dsp:nvSpPr>
      <dsp:spPr>
        <a:xfrm>
          <a:off x="0" y="1831815"/>
          <a:ext cx="5235873" cy="1719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KWOTA DOFINANSOWANIA                             </a:t>
          </a:r>
          <a:r>
            <a:rPr lang="pl-PL" sz="2000" kern="1200" dirty="0"/>
            <a:t>Należy podać wnioskowaną kwotę dofinansowania.</a:t>
          </a:r>
          <a:endParaRPr lang="pl-PL" sz="2000" b="1" kern="1200" dirty="0"/>
        </a:p>
      </dsp:txBody>
      <dsp:txXfrm>
        <a:off x="83959" y="1915774"/>
        <a:ext cx="5067955" cy="1551981"/>
      </dsp:txXfrm>
    </dsp:sp>
    <dsp:sp modelId="{F51AE7CA-D957-42E5-B7BC-F7DEB908999B}">
      <dsp:nvSpPr>
        <dsp:cNvPr id="0" name=""/>
        <dsp:cNvSpPr/>
      </dsp:nvSpPr>
      <dsp:spPr>
        <a:xfrm>
          <a:off x="0" y="3652515"/>
          <a:ext cx="5235873" cy="1719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 tabeli w pkt. 6 należy przewidywane koszty przedsięwzięcia przedstawić z podziałem na rodzaje kosztów w układzie tabelarycznym (wpisać ręcznie w dostępnej tabeli).</a:t>
          </a:r>
          <a:endParaRPr lang="pl-PL" sz="2000" kern="1200" dirty="0">
            <a:effectLst/>
          </a:endParaRPr>
        </a:p>
      </dsp:txBody>
      <dsp:txXfrm>
        <a:off x="83959" y="3736474"/>
        <a:ext cx="5067955" cy="155198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11425"/>
          <a:ext cx="5115024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wybrać właściwą odpowiedź poprzez zaznaczenie odpowiedniego pola (TAK/NIE).</a:t>
          </a:r>
        </a:p>
      </dsp:txBody>
      <dsp:txXfrm>
        <a:off x="59399" y="70824"/>
        <a:ext cx="4996226" cy="109800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FC6C4-AB01-4A70-8593-281E5518924B}">
      <dsp:nvSpPr>
        <dsp:cNvPr id="0" name=""/>
        <dsp:cNvSpPr/>
      </dsp:nvSpPr>
      <dsp:spPr>
        <a:xfrm>
          <a:off x="0" y="260222"/>
          <a:ext cx="6368467" cy="27522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Szczegółowe informacje na temat przesłanek definiujących pomoc publiczną znaleźć można pod adresem: </a:t>
          </a:r>
          <a:r>
            <a:rPr lang="pl-PL" sz="1800" kern="1200" dirty="0">
              <a:hlinkClick xmlns:r="http://schemas.openxmlformats.org/officeDocument/2006/relationships" r:id="rId1"/>
            </a:rPr>
            <a:t>http://www.nfosigw.gov.pl/oferta-finansowania/pomoc-publiczna/</a:t>
          </a:r>
          <a:r>
            <a:rPr lang="pl-PL" sz="1800" kern="1200" dirty="0"/>
            <a:t>, w szczególności w Zawiadomieniu Komisji w sprawie pojęcia pomocy państwa w rozumieniu art. 107 ust. 1 TFUE: </a:t>
          </a:r>
          <a:r>
            <a:rPr lang="pl-PL" sz="1800" kern="1200" dirty="0">
              <a:hlinkClick xmlns:r="http://schemas.openxmlformats.org/officeDocument/2006/relationships" r:id="rId2"/>
            </a:rPr>
            <a:t>http://eur-lex.europa.eu/legal-content/PL/TXT/PDF/?uri=CELEX:52016XC0719(05)&amp;from=EN</a:t>
          </a:r>
          <a:r>
            <a:rPr lang="pl-PL" sz="1800" kern="1200" dirty="0"/>
            <a:t>.</a:t>
          </a:r>
        </a:p>
      </dsp:txBody>
      <dsp:txXfrm>
        <a:off x="134352" y="394574"/>
        <a:ext cx="6099763" cy="2483517"/>
      </dsp:txXfrm>
    </dsp:sp>
    <dsp:sp modelId="{63F35D7B-8507-492C-B8DE-BD4E8AEC5710}">
      <dsp:nvSpPr>
        <dsp:cNvPr id="0" name=""/>
        <dsp:cNvSpPr/>
      </dsp:nvSpPr>
      <dsp:spPr>
        <a:xfrm>
          <a:off x="0" y="3193142"/>
          <a:ext cx="6368467" cy="9873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Ewentualne dodatkowe wyjaśnienia dotyczące występowania pomocy publicznej mogą być publikowane na stronie internetowej właściwego naboru.</a:t>
          </a:r>
          <a:endParaRPr lang="pl-PL" sz="1800" kern="1200" dirty="0">
            <a:effectLst/>
          </a:endParaRPr>
        </a:p>
      </dsp:txBody>
      <dsp:txXfrm>
        <a:off x="48197" y="3241339"/>
        <a:ext cx="6272073" cy="89092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0"/>
          <a:ext cx="5613063" cy="3344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Zaznaczając właściwą odpowiedź Wnioskodawca oświadcza, czy jest lub nie jest Zamawiającym w rozumieniu art. 3 ustawy z dnia 29 stycznia 2004 r. „Prawo zamówień publicznych”. Nie zaznaczenie żadnego pola oznacza, że Wnioskodawca nie jest Zamawiającym w rozumieniu art. 3 ustawy z dnia 29 stycznia 2004 r. „Prawo zamówień publicznych” i powinien wypełnić dostępne poniżej „Oświadczenie o transparentności wydatkowania środków”.</a:t>
          </a:r>
        </a:p>
      </dsp:txBody>
      <dsp:txXfrm>
        <a:off x="163275" y="163275"/>
        <a:ext cx="5286513" cy="301815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50360-0F14-471D-AD54-ACD259BD7456}">
      <dsp:nvSpPr>
        <dsp:cNvPr id="0" name=""/>
        <dsp:cNvSpPr/>
      </dsp:nvSpPr>
      <dsp:spPr>
        <a:xfrm>
          <a:off x="0" y="380294"/>
          <a:ext cx="6138843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Należy wskazać zestawienie bieżących i prognozowanych wyników finansowych Wnioskodawcy – zgodnie z tabelą obok.</a:t>
          </a:r>
        </a:p>
      </dsp:txBody>
      <dsp:txXfrm>
        <a:off x="59399" y="439693"/>
        <a:ext cx="6020045" cy="109800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749451"/>
          <a:ext cx="5255861" cy="24767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Należy załączyć pliki we wszystkich kategoriach opatrzonych informacją o wymagalności: „Wymagany w formie elektronicznej” oraz opcjonalnie w przypadku oznaczenia „Niewymagalny”. Aby zatwierdzić załączniki należy na dole strony nacisnąć przycisk „Zapisz zmiany w załącznikach”.</a:t>
          </a:r>
        </a:p>
      </dsp:txBody>
      <dsp:txXfrm>
        <a:off x="120905" y="870356"/>
        <a:ext cx="5014051" cy="223493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CF3A5-242A-4F87-91E3-B238EC673CBC}">
      <dsp:nvSpPr>
        <dsp:cNvPr id="0" name=""/>
        <dsp:cNvSpPr/>
      </dsp:nvSpPr>
      <dsp:spPr>
        <a:xfrm>
          <a:off x="0" y="0"/>
          <a:ext cx="10795524" cy="14069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Aby przesłać wniosek do NFOŚIGW należy nacisnąć przycisk „Zapisz i zatwierdź”. Następnie system potwierdzi chęć wysłania wniosku – należy nacisnąć „TAK”. W kolejnym kroku wniosek należy podpisać z wykorzystaniem profilu zaufanego lub szyfrowanego podpisu kwalifikowanego, a następnie przesłać podpisany wniosek na skrzynkę odbiorczą NFOŚiGW. </a:t>
          </a:r>
        </a:p>
      </dsp:txBody>
      <dsp:txXfrm>
        <a:off x="68680" y="68680"/>
        <a:ext cx="10658164" cy="1269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0"/>
          <a:ext cx="11703572" cy="86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Wyświetlone zostanie okno główne wypełniania wniosku. Po prawej stronie okna jest dostępna instrukcja wypełniania poszczególnych pól (tzw. pomoc kontekstowa). Instrukcja zawiera wytyczne dotyczące niezbędnego zakresu informacji i uwagi w odniesieniu do poszczególnych pól we wniosku. Instrukcje są również dostępne na stronie naboru (tj. poza systemem GWD).</a:t>
          </a:r>
        </a:p>
      </dsp:txBody>
      <dsp:txXfrm>
        <a:off x="42093" y="42093"/>
        <a:ext cx="11619386" cy="778094"/>
      </dsp:txXfrm>
    </dsp:sp>
    <dsp:sp modelId="{8D4F046E-DDE4-4155-81F4-FD50D04A5CF0}">
      <dsp:nvSpPr>
        <dsp:cNvPr id="0" name=""/>
        <dsp:cNvSpPr/>
      </dsp:nvSpPr>
      <dsp:spPr>
        <a:xfrm>
          <a:off x="0" y="877510"/>
          <a:ext cx="11703572" cy="86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 kolejnych zakładkach znajdują się poszczególne obszary do wypełnienia.</a:t>
          </a:r>
        </a:p>
      </dsp:txBody>
      <dsp:txXfrm>
        <a:off x="42093" y="919603"/>
        <a:ext cx="11619386" cy="778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5100"/>
          <a:ext cx="4921840" cy="14959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wybrać pole typu </a:t>
          </a:r>
          <a:r>
            <a:rPr lang="pl-PL" sz="1800" kern="1200" dirty="0" err="1"/>
            <a:t>check-box</a:t>
          </a:r>
          <a:r>
            <a:rPr lang="pl-PL" sz="1800" kern="1200" dirty="0"/>
            <a:t>, zaznaczyć odpowiednio „tak” lub „nie”. Kolejne pola należy wypełnić tylko w przypadku odpowiedzi twierdzącej.</a:t>
          </a:r>
        </a:p>
      </dsp:txBody>
      <dsp:txXfrm>
        <a:off x="73026" y="78126"/>
        <a:ext cx="4775788" cy="1349896"/>
      </dsp:txXfrm>
    </dsp:sp>
    <dsp:sp modelId="{E28E807A-423A-4D5A-924C-F108E95C08DA}">
      <dsp:nvSpPr>
        <dsp:cNvPr id="0" name=""/>
        <dsp:cNvSpPr/>
      </dsp:nvSpPr>
      <dsp:spPr>
        <a:xfrm>
          <a:off x="0" y="1510203"/>
          <a:ext cx="4921840" cy="14959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podać nazwę przedsięwzięcia. Nazwa przedsięwzięcia powinna być możliwie krótka i jednoznaczna.</a:t>
          </a:r>
        </a:p>
      </dsp:txBody>
      <dsp:txXfrm>
        <a:off x="73026" y="1583229"/>
        <a:ext cx="4775788" cy="1349896"/>
      </dsp:txXfrm>
    </dsp:sp>
    <dsp:sp modelId="{197EF922-D212-4D62-B563-D3747652FA32}">
      <dsp:nvSpPr>
        <dsp:cNvPr id="0" name=""/>
        <dsp:cNvSpPr/>
      </dsp:nvSpPr>
      <dsp:spPr>
        <a:xfrm>
          <a:off x="0" y="3017796"/>
          <a:ext cx="4921840" cy="14959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 polu „charakter przedsięwzięcia” należy wybrać jeden z dwóch obszarów. Następnie należy wybrać jeden spośród 6 celów tematycznych z </a:t>
          </a:r>
          <a:r>
            <a:rPr lang="pl-PL" sz="1800" kern="1200" smtClean="0"/>
            <a:t>listy rozwijalnej </a:t>
          </a:r>
          <a:r>
            <a:rPr lang="pl-PL" sz="1800" kern="1200" dirty="0" smtClean="0"/>
            <a:t>(aktualnie prowadzony nabór dotyczy celów tematycznych nr 2, 3, 5 i </a:t>
          </a:r>
          <a:r>
            <a:rPr lang="pl-PL" sz="1800" kern="1200" smtClean="0"/>
            <a:t>6).</a:t>
          </a:r>
          <a:endParaRPr lang="pl-PL" sz="1800" kern="1200" dirty="0"/>
        </a:p>
      </dsp:txBody>
      <dsp:txXfrm>
        <a:off x="73026" y="3090822"/>
        <a:ext cx="4775788" cy="13498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60463"/>
          <a:ext cx="5103285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wpisać, według obowiązującego podziału administracyjnego oraz istotne  informacje o lokalizacji (np. park narodowy, otulina parku narodowego, obszar Natura 2000 …).</a:t>
          </a:r>
        </a:p>
      </dsp:txBody>
      <dsp:txXfrm>
        <a:off x="55744" y="116207"/>
        <a:ext cx="4991797" cy="1030432"/>
      </dsp:txXfrm>
    </dsp:sp>
    <dsp:sp modelId="{E28E807A-423A-4D5A-924C-F108E95C08DA}">
      <dsp:nvSpPr>
        <dsp:cNvPr id="0" name=""/>
        <dsp:cNvSpPr/>
      </dsp:nvSpPr>
      <dsp:spPr>
        <a:xfrm>
          <a:off x="0" y="1317964"/>
          <a:ext cx="5103285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Jeżeli przedsięwzięcie realizowane jest na terenie jednego z wymienionych obok obszarów węglowych, należy zaznaczyć „TAK” oraz wybrać odpowiedni obszar.</a:t>
          </a:r>
        </a:p>
      </dsp:txBody>
      <dsp:txXfrm>
        <a:off x="55744" y="1373708"/>
        <a:ext cx="4991797" cy="1030432"/>
      </dsp:txXfrm>
    </dsp:sp>
    <dsp:sp modelId="{6D070446-A073-416A-9B17-63D3837C7AF5}">
      <dsp:nvSpPr>
        <dsp:cNvPr id="0" name=""/>
        <dsp:cNvSpPr/>
      </dsp:nvSpPr>
      <dsp:spPr>
        <a:xfrm>
          <a:off x="0" y="2574277"/>
          <a:ext cx="5103285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 pierwszym polu należy podać datę/planowaną datę rozpoczęcia przedsięwzięcia.</a:t>
          </a:r>
        </a:p>
      </dsp:txBody>
      <dsp:txXfrm>
        <a:off x="55744" y="2630021"/>
        <a:ext cx="4991797" cy="1030432"/>
      </dsp:txXfrm>
    </dsp:sp>
    <dsp:sp modelId="{3F358778-330F-4364-B4AD-365E80151947}">
      <dsp:nvSpPr>
        <dsp:cNvPr id="0" name=""/>
        <dsp:cNvSpPr/>
      </dsp:nvSpPr>
      <dsp:spPr>
        <a:xfrm>
          <a:off x="0" y="3813515"/>
          <a:ext cx="5103285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 drugim polu należy wpisać datę/planowaną datę zakończenia realizacji przedsięwzięcia.</a:t>
          </a:r>
        </a:p>
      </dsp:txBody>
      <dsp:txXfrm>
        <a:off x="55744" y="3869259"/>
        <a:ext cx="4991797" cy="1030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0"/>
          <a:ext cx="5112738" cy="1730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opisać cele projektu i przedstawić krótkie merytoryczne uzasadnienie, w jaki sposób rozwiązanie, przewidziane jako efekt realizacji projektu, wpisuje się w cele Programu Priorytetowego Nowa Energia.</a:t>
          </a:r>
        </a:p>
      </dsp:txBody>
      <dsp:txXfrm>
        <a:off x="84486" y="84486"/>
        <a:ext cx="4943766" cy="1561738"/>
      </dsp:txXfrm>
    </dsp:sp>
    <dsp:sp modelId="{197EF922-D212-4D62-B563-D3747652FA32}">
      <dsp:nvSpPr>
        <dsp:cNvPr id="0" name=""/>
        <dsp:cNvSpPr/>
      </dsp:nvSpPr>
      <dsp:spPr>
        <a:xfrm>
          <a:off x="0" y="1827191"/>
          <a:ext cx="5112738" cy="2948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przedstawić informacje na temat przeprowadzonych prac badawczo – rozwojowych dotyczących projektu, aktualnym poziomie dojrzałości rozwiązania do wdrożenia/komercjalizacji oraz posiadanej w chwili składania wniosku wiedzy w zakresie objętym projektem Należy przedstawić konkretne i merytoryczne informacje o wynikach i wnioskach z przeprowadzonych badań z uwzględnieniem wszelkich istotnych informacji w tym zakresie.</a:t>
          </a:r>
        </a:p>
      </dsp:txBody>
      <dsp:txXfrm>
        <a:off x="143929" y="1971120"/>
        <a:ext cx="4824880" cy="26605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854293"/>
          <a:ext cx="4446816" cy="23872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Calibri" panose="020F0502020204030204" pitchFamily="34" charset="0"/>
            </a:rPr>
            <a:t>Należy opisać charakter planowanych elementów zakresu rzeczowego przedsięwzięcia tzn. wskazać́ np. urządzenia, instalacje, systemy, linie technologiczne oraz podać́ podstawowe parametry techniczne głównych elementów zakresu rzeczowego przedsięwzięcia.</a:t>
          </a:r>
          <a:endParaRPr lang="pl-PL" sz="1800" kern="1200" dirty="0"/>
        </a:p>
      </dsp:txBody>
      <dsp:txXfrm>
        <a:off x="116536" y="970829"/>
        <a:ext cx="4213744" cy="2154185"/>
      </dsp:txXfrm>
    </dsp:sp>
    <dsp:sp modelId="{197EF922-D212-4D62-B563-D3747652FA32}">
      <dsp:nvSpPr>
        <dsp:cNvPr id="0" name=""/>
        <dsp:cNvSpPr/>
      </dsp:nvSpPr>
      <dsp:spPr>
        <a:xfrm>
          <a:off x="0" y="3452358"/>
          <a:ext cx="4446816" cy="23872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Calibri" panose="020F0502020204030204" pitchFamily="34" charset="0"/>
            </a:rPr>
            <a:t>Należy przedstawić realistyczny harmonogram wdrażania przedsięwzięcia z określeniem kamieni milowych w odniesieniu do zakresu ewentualnie już̇ zrealizowanego i do kolejnych etapów przedsięwzięcia, z podaniem poszczególnych terminów realizacji, </a:t>
          </a:r>
          <a:r>
            <a:rPr lang="pl-PL" sz="1800" kern="1200" dirty="0" err="1">
              <a:latin typeface="Calibri" panose="020F0502020204030204" pitchFamily="34" charset="0"/>
            </a:rPr>
            <a:t>ryzyk</a:t>
          </a:r>
          <a:r>
            <a:rPr lang="pl-PL" sz="1800" kern="1200" dirty="0">
              <a:latin typeface="Calibri" panose="020F0502020204030204" pitchFamily="34" charset="0"/>
            </a:rPr>
            <a:t> i zagrożeń. </a:t>
          </a:r>
          <a:endParaRPr lang="pl-PL" sz="1800" kern="1200" dirty="0"/>
        </a:p>
      </dsp:txBody>
      <dsp:txXfrm>
        <a:off x="116536" y="3568894"/>
        <a:ext cx="4213744" cy="21541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209474"/>
          <a:ext cx="6387499" cy="5474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wybrać jeden z obszarów.</a:t>
          </a:r>
        </a:p>
      </dsp:txBody>
      <dsp:txXfrm>
        <a:off x="26723" y="236197"/>
        <a:ext cx="6334053" cy="493968"/>
      </dsp:txXfrm>
    </dsp:sp>
    <dsp:sp modelId="{5EE9D820-1F2F-430D-BD58-8AE956447B44}">
      <dsp:nvSpPr>
        <dsp:cNvPr id="0" name=""/>
        <dsp:cNvSpPr/>
      </dsp:nvSpPr>
      <dsp:spPr>
        <a:xfrm>
          <a:off x="0" y="1152000"/>
          <a:ext cx="6387499" cy="6286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krótko, konkretnie, nazwać innowację będącą przedmiotem wniosku.</a:t>
          </a:r>
        </a:p>
      </dsp:txBody>
      <dsp:txXfrm>
        <a:off x="30690" y="1182690"/>
        <a:ext cx="6326119" cy="567312"/>
      </dsp:txXfrm>
    </dsp:sp>
    <dsp:sp modelId="{2F50E53A-A510-4ED6-888F-2BA012D004B4}">
      <dsp:nvSpPr>
        <dsp:cNvPr id="0" name=""/>
        <dsp:cNvSpPr/>
      </dsp:nvSpPr>
      <dsp:spPr>
        <a:xfrm>
          <a:off x="0" y="2536019"/>
          <a:ext cx="6387499" cy="1198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przejrzysty i uporządkowany opis, uwzględniający w miarę możliwości w sposób kompleksowy stosowane rozwiązania z dziedziny objętej projektem, z uwzględnieniem aspektów merytorycznych; nie należy przedstawiać wyłącznie informacji ogólnikowych.</a:t>
          </a:r>
        </a:p>
      </dsp:txBody>
      <dsp:txXfrm>
        <a:off x="58485" y="2594504"/>
        <a:ext cx="6270529" cy="1081110"/>
      </dsp:txXfrm>
    </dsp:sp>
    <dsp:sp modelId="{197EF922-D212-4D62-B563-D3747652FA32}">
      <dsp:nvSpPr>
        <dsp:cNvPr id="0" name=""/>
        <dsp:cNvSpPr/>
      </dsp:nvSpPr>
      <dsp:spPr>
        <a:xfrm>
          <a:off x="0" y="3924002"/>
          <a:ext cx="6387499" cy="8214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wskazać i opisać cechy/funkcjonalności/właściwości rozwiązania/technologii wyróżniające je (świadczące o przewadze) względem dotychczas dostępnych rozwiązań/technologii.</a:t>
          </a:r>
        </a:p>
      </dsp:txBody>
      <dsp:txXfrm>
        <a:off x="40101" y="3964103"/>
        <a:ext cx="6307297" cy="741273"/>
      </dsp:txXfrm>
    </dsp:sp>
    <dsp:sp modelId="{031CA8DD-159B-4BF4-9892-C02A0ED6527C}">
      <dsp:nvSpPr>
        <dsp:cNvPr id="0" name=""/>
        <dsp:cNvSpPr/>
      </dsp:nvSpPr>
      <dsp:spPr>
        <a:xfrm>
          <a:off x="0" y="5058519"/>
          <a:ext cx="6387499" cy="4410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podać datę opracowania rozwiązania technologii (np. zakończenia i odebrania badań).</a:t>
          </a:r>
        </a:p>
      </dsp:txBody>
      <dsp:txXfrm>
        <a:off x="21528" y="5080047"/>
        <a:ext cx="6344443" cy="397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560E-9607-432A-9748-3E03CA190ABB}" type="datetimeFigureOut">
              <a:rPr lang="pl-PL" smtClean="0"/>
              <a:t>2021-10-07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F205-5B66-43F4-8E33-DFCCC080E5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32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DF29C-1AA3-4C5A-A6D6-D60EAFDFE5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6F7A-FFB3-4F31-9A9D-6B3D1C4113A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63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88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47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95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41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97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29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70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31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70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3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8710-8420-463F-8C81-7845444CBD77}" type="datetimeFigureOut">
              <a:rPr lang="pl-PL" smtClean="0"/>
              <a:pPr/>
              <a:t>2021-10-07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1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28392" y="5609059"/>
            <a:ext cx="5011473" cy="586467"/>
          </a:xfrm>
        </p:spPr>
        <p:txBody>
          <a:bodyPr>
            <a:normAutofit fontScale="77500" lnSpcReduction="20000"/>
          </a:bodyPr>
          <a:lstStyle/>
          <a:p>
            <a:endParaRPr lang="pl-PL" sz="22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Wydział Innowacji i </a:t>
            </a:r>
            <a:r>
              <a:rPr lang="pl-PL" sz="22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Wodoryzacji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w  NFOŚiGW</a:t>
            </a:r>
          </a:p>
        </p:txBody>
      </p:sp>
      <p:pic>
        <p:nvPicPr>
          <p:cNvPr id="7" name="Symbol zastępczy obrazu 6" descr="Obraz zawierający trawa, zewnętrzne, obiekt, zachmurzenie&#10;&#10;Opis wygenerowany automatycznie">
            <a:extLst>
              <a:ext uri="{FF2B5EF4-FFF2-40B4-BE49-F238E27FC236}">
                <a16:creationId xmlns:a16="http://schemas.microsoft.com/office/drawing/2014/main" id="{70F109CF-2B64-49E9-B4CC-860C54768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6" r="37186"/>
          <a:stretch>
            <a:fillRect/>
          </a:stretch>
        </p:blipFill>
        <p:spPr>
          <a:xfrm>
            <a:off x="-120770" y="0"/>
            <a:ext cx="3096883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90862" y="1655775"/>
            <a:ext cx="11998682" cy="1061048"/>
          </a:xfrm>
        </p:spPr>
        <p:txBody>
          <a:bodyPr>
            <a:noAutofit/>
          </a:bodyPr>
          <a:lstStyle/>
          <a:p>
            <a:r>
              <a:rPr lang="pl-PL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NOWA</a:t>
            </a:r>
            <a:r>
              <a:rPr lang="pl-PL" sz="7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ENERGIA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63" y="370929"/>
            <a:ext cx="1781556" cy="619671"/>
          </a:xfrm>
          <a:prstGeom prst="rect">
            <a:avLst/>
          </a:prstGeom>
        </p:spPr>
      </p:pic>
      <p:cxnSp>
        <p:nvCxnSpPr>
          <p:cNvPr id="17" name="Łącznik prosty 16"/>
          <p:cNvCxnSpPr/>
          <p:nvPr/>
        </p:nvCxnSpPr>
        <p:spPr>
          <a:xfrm>
            <a:off x="2976113" y="2716823"/>
            <a:ext cx="731967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>
            <a:cxnSpLocks/>
          </p:cNvCxnSpPr>
          <p:nvPr/>
        </p:nvCxnSpPr>
        <p:spPr>
          <a:xfrm>
            <a:off x="2961946" y="6278829"/>
            <a:ext cx="5277919" cy="67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słuppppp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9758" y="1518908"/>
            <a:ext cx="740107" cy="107265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2339" y="5641223"/>
            <a:ext cx="1309661" cy="121677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949593" y="2853690"/>
            <a:ext cx="5972789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Wypełnianie fiszki oraz wniosku w GWD</a:t>
            </a:r>
          </a:p>
        </p:txBody>
      </p:sp>
    </p:spTree>
    <p:extLst>
      <p:ext uri="{BB962C8B-B14F-4D97-AF65-F5344CB8AC3E}">
        <p14:creationId xmlns:p14="http://schemas.microsoft.com/office/powerpoint/2010/main" val="19818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Innowacyjność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1113869"/>
            <a:ext cx="5242160" cy="5311136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77141569"/>
              </p:ext>
            </p:extLst>
          </p:nvPr>
        </p:nvGraphicFramePr>
        <p:xfrm>
          <a:off x="5655148" y="1092090"/>
          <a:ext cx="6387500" cy="553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852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Efekt ekologiczny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9" y="846613"/>
            <a:ext cx="5890209" cy="4852729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89839593"/>
              </p:ext>
            </p:extLst>
          </p:nvPr>
        </p:nvGraphicFramePr>
        <p:xfrm>
          <a:off x="6247098" y="1020348"/>
          <a:ext cx="5859558" cy="520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345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Stopień przygotowania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862841"/>
            <a:ext cx="5343185" cy="5995159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8790649"/>
              </p:ext>
            </p:extLst>
          </p:nvPr>
        </p:nvGraphicFramePr>
        <p:xfrm>
          <a:off x="5863151" y="862841"/>
          <a:ext cx="5859558" cy="576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05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Efektywność kosztowa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F837D9-3F23-3649-AD8C-C39432BDE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9" y="2419501"/>
            <a:ext cx="5745449" cy="1696428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17663722"/>
              </p:ext>
            </p:extLst>
          </p:nvPr>
        </p:nvGraphicFramePr>
        <p:xfrm>
          <a:off x="6011258" y="2169414"/>
          <a:ext cx="6009148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671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Charakterystyka finansowa 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F8F1FCE0-8928-8D4D-86CC-77931BEC5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9" y="1063961"/>
            <a:ext cx="6379562" cy="4992317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39894277"/>
              </p:ext>
            </p:extLst>
          </p:nvPr>
        </p:nvGraphicFramePr>
        <p:xfrm>
          <a:off x="7200000" y="432000"/>
          <a:ext cx="4302522" cy="610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334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Charakterystyka finansowa II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56E28726-E66E-FA4F-BE13-0A351C286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749155"/>
            <a:ext cx="6085812" cy="3051406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30029072"/>
              </p:ext>
            </p:extLst>
          </p:nvPr>
        </p:nvGraphicFramePr>
        <p:xfrm>
          <a:off x="6923413" y="392933"/>
          <a:ext cx="4815197" cy="5619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018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Załączniki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EFA8DF5-C9E5-5E44-A0DC-0D8189285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9" y="1121135"/>
            <a:ext cx="11127036" cy="276784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85469703"/>
              </p:ext>
            </p:extLst>
          </p:nvPr>
        </p:nvGraphicFramePr>
        <p:xfrm>
          <a:off x="621630" y="4400551"/>
          <a:ext cx="11127036" cy="125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3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Walidacja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9AC187E7-C21C-3346-9405-4D1B63F3F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9" y="1122637"/>
            <a:ext cx="5314943" cy="4874964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10943012"/>
              </p:ext>
            </p:extLst>
          </p:nvPr>
        </p:nvGraphicFramePr>
        <p:xfrm>
          <a:off x="6462876" y="1716997"/>
          <a:ext cx="5252874" cy="2281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832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Wysyłanie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061E2E-6FEE-F14F-B187-2C9BDA16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015023"/>
            <a:ext cx="10718800" cy="2260600"/>
          </a:xfrm>
          <a:prstGeom prst="rect">
            <a:avLst/>
          </a:prstGeom>
        </p:spPr>
      </p:pic>
      <p:sp>
        <p:nvSpPr>
          <p:cNvPr id="11" name="Strzałka w lewo 10">
            <a:extLst>
              <a:ext uri="{FF2B5EF4-FFF2-40B4-BE49-F238E27FC236}">
                <a16:creationId xmlns:a16="http://schemas.microsoft.com/office/drawing/2014/main" id="{D4389CEE-FBE8-7547-AE5B-A7BFF9371D49}"/>
              </a:ext>
            </a:extLst>
          </p:cNvPr>
          <p:cNvSpPr/>
          <p:nvPr/>
        </p:nvSpPr>
        <p:spPr>
          <a:xfrm>
            <a:off x="9944579" y="1738000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79835032"/>
              </p:ext>
            </p:extLst>
          </p:nvPr>
        </p:nvGraphicFramePr>
        <p:xfrm>
          <a:off x="736600" y="3751550"/>
          <a:ext cx="10718800" cy="148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2229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Wypełnianie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96" y="1083038"/>
            <a:ext cx="8811855" cy="2076740"/>
          </a:xfrm>
          <a:prstGeom prst="rect">
            <a:avLst/>
          </a:prstGeom>
        </p:spPr>
      </p:pic>
      <p:sp>
        <p:nvSpPr>
          <p:cNvPr id="12" name="Strzałka w lewo 11">
            <a:extLst>
              <a:ext uri="{FF2B5EF4-FFF2-40B4-BE49-F238E27FC236}">
                <a16:creationId xmlns:a16="http://schemas.microsoft.com/office/drawing/2014/main" id="{D4389CEE-FBE8-7547-AE5B-A7BFF9371D49}"/>
              </a:ext>
            </a:extLst>
          </p:cNvPr>
          <p:cNvSpPr/>
          <p:nvPr/>
        </p:nvSpPr>
        <p:spPr>
          <a:xfrm>
            <a:off x="8579242" y="1513309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CC2616-A49B-4701-902A-44292E13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792282"/>
              </p:ext>
            </p:extLst>
          </p:nvPr>
        </p:nvGraphicFramePr>
        <p:xfrm>
          <a:off x="836863" y="3781629"/>
          <a:ext cx="10718800" cy="148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750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Rejestracja i logowanie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85" y="1381525"/>
            <a:ext cx="7760394" cy="3537948"/>
          </a:xfrm>
          <a:prstGeom prst="rect">
            <a:avLst/>
          </a:prstGeom>
        </p:spPr>
      </p:pic>
      <p:sp>
        <p:nvSpPr>
          <p:cNvPr id="3" name="Strzałka w lewo 2"/>
          <p:cNvSpPr/>
          <p:nvPr/>
        </p:nvSpPr>
        <p:spPr>
          <a:xfrm>
            <a:off x="5020887" y="1658183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sp>
        <p:nvSpPr>
          <p:cNvPr id="51" name="Strzałka w lewo 50"/>
          <p:cNvSpPr/>
          <p:nvPr/>
        </p:nvSpPr>
        <p:spPr>
          <a:xfrm rot="2682796">
            <a:off x="3407251" y="4955057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  <p:sp>
        <p:nvSpPr>
          <p:cNvPr id="52" name="Strzałka w lewo 51"/>
          <p:cNvSpPr/>
          <p:nvPr/>
        </p:nvSpPr>
        <p:spPr>
          <a:xfrm rot="2704242">
            <a:off x="2004948" y="4928882"/>
            <a:ext cx="911630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1000729"/>
              </p:ext>
            </p:extLst>
          </p:nvPr>
        </p:nvGraphicFramePr>
        <p:xfrm>
          <a:off x="8813803" y="979188"/>
          <a:ext cx="3256277" cy="467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4082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Dane wnioskodawcy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0" y="2243417"/>
            <a:ext cx="6139393" cy="19139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26381424"/>
              </p:ext>
            </p:extLst>
          </p:nvPr>
        </p:nvGraphicFramePr>
        <p:xfrm>
          <a:off x="6605640" y="2348832"/>
          <a:ext cx="5007240" cy="170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53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Dane wnioskodawcy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" y="2565129"/>
            <a:ext cx="6063897" cy="132410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74529736"/>
              </p:ext>
            </p:extLst>
          </p:nvPr>
        </p:nvGraphicFramePr>
        <p:xfrm>
          <a:off x="6440138" y="2295637"/>
          <a:ext cx="5161312" cy="186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566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Opis projektu 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990370"/>
            <a:ext cx="5092070" cy="5358965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94404789"/>
              </p:ext>
            </p:extLst>
          </p:nvPr>
        </p:nvGraphicFramePr>
        <p:xfrm>
          <a:off x="6093876" y="219807"/>
          <a:ext cx="5858094" cy="653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6496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Opis projektu II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67" y="1505994"/>
            <a:ext cx="5759228" cy="310358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09855197"/>
              </p:ext>
            </p:extLst>
          </p:nvPr>
        </p:nvGraphicFramePr>
        <p:xfrm>
          <a:off x="6457050" y="1204703"/>
          <a:ext cx="5498730" cy="487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6767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Harmonogram rzeczowo-finansowy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1" y="1006475"/>
            <a:ext cx="11136529" cy="240060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97803450"/>
              </p:ext>
            </p:extLst>
          </p:nvPr>
        </p:nvGraphicFramePr>
        <p:xfrm>
          <a:off x="499390" y="3756716"/>
          <a:ext cx="11056519" cy="159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585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Innowacyjność przedsięwzięcia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944591"/>
            <a:ext cx="6981825" cy="54483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62948967"/>
              </p:ext>
            </p:extLst>
          </p:nvPr>
        </p:nvGraphicFramePr>
        <p:xfrm>
          <a:off x="7439454" y="782243"/>
          <a:ext cx="4527756" cy="525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9170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Efekty ekologiczne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" y="1381524"/>
            <a:ext cx="6886575" cy="38481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77558620"/>
              </p:ext>
            </p:extLst>
          </p:nvPr>
        </p:nvGraphicFramePr>
        <p:xfrm>
          <a:off x="7165467" y="1285995"/>
          <a:ext cx="4847463" cy="432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250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Wykonalność 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792682"/>
            <a:ext cx="5239969" cy="5633167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66063356"/>
              </p:ext>
            </p:extLst>
          </p:nvPr>
        </p:nvGraphicFramePr>
        <p:xfrm>
          <a:off x="6140338" y="792681"/>
          <a:ext cx="5758291" cy="586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0188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Wykonalność II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004887"/>
            <a:ext cx="6153150" cy="484822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03458596"/>
              </p:ext>
            </p:extLst>
          </p:nvPr>
        </p:nvGraphicFramePr>
        <p:xfrm>
          <a:off x="6717040" y="1004887"/>
          <a:ext cx="5364470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7690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Efektywność kosztowa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0" y="958185"/>
            <a:ext cx="6629400" cy="5391150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70453597"/>
              </p:ext>
            </p:extLst>
          </p:nvPr>
        </p:nvGraphicFramePr>
        <p:xfrm>
          <a:off x="6830860" y="556631"/>
          <a:ext cx="5250650" cy="581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344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Tworzenie nowego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09" y="1136998"/>
            <a:ext cx="7192055" cy="2297574"/>
          </a:xfrm>
          <a:prstGeom prst="rect">
            <a:avLst/>
          </a:prstGeom>
        </p:spPr>
      </p:pic>
      <p:sp>
        <p:nvSpPr>
          <p:cNvPr id="11" name="Strzałka w lewo 10"/>
          <p:cNvSpPr/>
          <p:nvPr/>
        </p:nvSpPr>
        <p:spPr>
          <a:xfrm>
            <a:off x="4707737" y="1540405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433" y="3549052"/>
            <a:ext cx="3173824" cy="2919045"/>
          </a:xfrm>
          <a:prstGeom prst="rect">
            <a:avLst/>
          </a:prstGeom>
        </p:spPr>
      </p:pic>
      <p:sp>
        <p:nvSpPr>
          <p:cNvPr id="13" name="Strzałka w lewo 12"/>
          <p:cNvSpPr/>
          <p:nvPr/>
        </p:nvSpPr>
        <p:spPr>
          <a:xfrm>
            <a:off x="6524368" y="4448530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988010886"/>
              </p:ext>
            </p:extLst>
          </p:nvPr>
        </p:nvGraphicFramePr>
        <p:xfrm>
          <a:off x="8813803" y="979188"/>
          <a:ext cx="3085989" cy="451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1100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Montaż finansowy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32" y="888357"/>
            <a:ext cx="6143625" cy="534352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33323690"/>
              </p:ext>
            </p:extLst>
          </p:nvPr>
        </p:nvGraphicFramePr>
        <p:xfrm>
          <a:off x="6708477" y="1232708"/>
          <a:ext cx="5315883" cy="252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1213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Źródła finansowania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35" y="881183"/>
            <a:ext cx="8991600" cy="380047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40944726"/>
              </p:ext>
            </p:extLst>
          </p:nvPr>
        </p:nvGraphicFramePr>
        <p:xfrm>
          <a:off x="964503" y="4681658"/>
          <a:ext cx="10522647" cy="151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83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29656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Harmonogram wypłat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92" y="1885637"/>
            <a:ext cx="6800850" cy="279082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62239623"/>
              </p:ext>
            </p:extLst>
          </p:nvPr>
        </p:nvGraphicFramePr>
        <p:xfrm>
          <a:off x="7253836" y="1162594"/>
          <a:ext cx="4793384" cy="465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758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Warunki finansowania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2717992"/>
            <a:ext cx="6591300" cy="111442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54298820"/>
              </p:ext>
            </p:extLst>
          </p:nvPr>
        </p:nvGraphicFramePr>
        <p:xfrm>
          <a:off x="7010682" y="770904"/>
          <a:ext cx="4773648" cy="541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797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Koszty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167310"/>
            <a:ext cx="6400800" cy="482917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70541936"/>
              </p:ext>
            </p:extLst>
          </p:nvPr>
        </p:nvGraphicFramePr>
        <p:xfrm>
          <a:off x="6820182" y="502920"/>
          <a:ext cx="5235873" cy="5383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4487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Oświadczenia 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261737"/>
            <a:ext cx="6343650" cy="313372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28896703"/>
              </p:ext>
            </p:extLst>
          </p:nvPr>
        </p:nvGraphicFramePr>
        <p:xfrm>
          <a:off x="6763032" y="1818428"/>
          <a:ext cx="5115024" cy="14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4049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Oświadczenia II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1005155"/>
            <a:ext cx="4908911" cy="5131706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94994882"/>
              </p:ext>
            </p:extLst>
          </p:nvPr>
        </p:nvGraphicFramePr>
        <p:xfrm>
          <a:off x="5695439" y="1191399"/>
          <a:ext cx="6368467" cy="427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3265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Oświadczenia III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" y="1188394"/>
            <a:ext cx="5799985" cy="4423266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60213814"/>
              </p:ext>
            </p:extLst>
          </p:nvPr>
        </p:nvGraphicFramePr>
        <p:xfrm>
          <a:off x="6342717" y="1817370"/>
          <a:ext cx="5613063" cy="402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143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Dane finansowe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29" y="1403302"/>
            <a:ext cx="5057775" cy="31623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29697354"/>
              </p:ext>
            </p:extLst>
          </p:nvPr>
        </p:nvGraphicFramePr>
        <p:xfrm>
          <a:off x="5794077" y="1995757"/>
          <a:ext cx="6138843" cy="197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8691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Załączniki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07" y="914897"/>
            <a:ext cx="6315075" cy="53340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40955667"/>
              </p:ext>
            </p:extLst>
          </p:nvPr>
        </p:nvGraphicFramePr>
        <p:xfrm>
          <a:off x="6748665" y="1291590"/>
          <a:ext cx="5255862" cy="419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373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Tworzenie nowego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2" name="Obraz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19382" y="979713"/>
            <a:ext cx="8304244" cy="5094515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67728928"/>
              </p:ext>
            </p:extLst>
          </p:nvPr>
        </p:nvGraphicFramePr>
        <p:xfrm>
          <a:off x="8723626" y="360033"/>
          <a:ext cx="3312164" cy="630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7810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Wysyłanie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061E2E-6FEE-F14F-B187-2C9BDA16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015023"/>
            <a:ext cx="10718800" cy="2260600"/>
          </a:xfrm>
          <a:prstGeom prst="rect">
            <a:avLst/>
          </a:prstGeom>
        </p:spPr>
      </p:pic>
      <p:sp>
        <p:nvSpPr>
          <p:cNvPr id="11" name="Strzałka w lewo 10">
            <a:extLst>
              <a:ext uri="{FF2B5EF4-FFF2-40B4-BE49-F238E27FC236}">
                <a16:creationId xmlns:a16="http://schemas.microsoft.com/office/drawing/2014/main" id="{D4389CEE-FBE8-7547-AE5B-A7BFF9371D49}"/>
              </a:ext>
            </a:extLst>
          </p:cNvPr>
          <p:cNvSpPr/>
          <p:nvPr/>
        </p:nvSpPr>
        <p:spPr>
          <a:xfrm>
            <a:off x="9944579" y="1738000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38738317"/>
              </p:ext>
            </p:extLst>
          </p:nvPr>
        </p:nvGraphicFramePr>
        <p:xfrm>
          <a:off x="621629" y="3685232"/>
          <a:ext cx="10795524" cy="1751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0267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7378082" y="4542817"/>
            <a:ext cx="3472774" cy="7139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Dziękuję za uwagę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594" y="671499"/>
            <a:ext cx="3763512" cy="3496596"/>
          </a:xfrm>
          <a:prstGeom prst="rect">
            <a:avLst/>
          </a:prstGeom>
        </p:spPr>
      </p:pic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D23513B-50EF-490F-89B7-0A5286AF5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205" y="359400"/>
            <a:ext cx="2230413" cy="775795"/>
          </a:xfrm>
          <a:prstGeom prst="rect">
            <a:avLst/>
          </a:prstGeom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8453535" y="6232849"/>
            <a:ext cx="3433665" cy="5750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Wydział Innowacji i </a:t>
            </a:r>
            <a:r>
              <a:rPr lang="pl-PL" sz="18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Wodoryzacji</a:t>
            </a:r>
            <a:endParaRPr lang="pl-PL" sz="1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Tworzenie nowego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78" y="1029223"/>
            <a:ext cx="11567393" cy="3683000"/>
          </a:xfrm>
          <a:prstGeom prst="rect">
            <a:avLst/>
          </a:prstGeom>
        </p:spPr>
      </p:pic>
      <p:sp>
        <p:nvSpPr>
          <p:cNvPr id="5" name="Strzałka w prawo 4"/>
          <p:cNvSpPr/>
          <p:nvPr/>
        </p:nvSpPr>
        <p:spPr>
          <a:xfrm>
            <a:off x="8417490" y="2870723"/>
            <a:ext cx="1340285" cy="45093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62014370"/>
              </p:ext>
            </p:extLst>
          </p:nvPr>
        </p:nvGraphicFramePr>
        <p:xfrm>
          <a:off x="250804" y="4567764"/>
          <a:ext cx="11703572" cy="173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87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Informacje ogólne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5" y="1152492"/>
            <a:ext cx="6715125" cy="42672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73510479"/>
              </p:ext>
            </p:extLst>
          </p:nvPr>
        </p:nvGraphicFramePr>
        <p:xfrm>
          <a:off x="6976790" y="1379047"/>
          <a:ext cx="4921840" cy="451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782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Lokalizacja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1000016"/>
            <a:ext cx="6003971" cy="5371097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93143282"/>
              </p:ext>
            </p:extLst>
          </p:nvPr>
        </p:nvGraphicFramePr>
        <p:xfrm>
          <a:off x="6820491" y="1202541"/>
          <a:ext cx="5103285" cy="496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674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Opis projektu 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22244" y="1399165"/>
            <a:ext cx="3711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400" dirty="0"/>
          </a:p>
          <a:p>
            <a:pPr algn="just"/>
            <a:endParaRPr lang="pl-PL" sz="1400" dirty="0"/>
          </a:p>
          <a:p>
            <a:pPr algn="just"/>
            <a:endParaRPr lang="pl-PL" sz="1400" dirty="0"/>
          </a:p>
          <a:p>
            <a:pPr algn="just"/>
            <a:endParaRPr lang="pl-PL" sz="1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2" y="1548310"/>
            <a:ext cx="6800850" cy="406717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822244" y="3197223"/>
            <a:ext cx="3711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400" dirty="0"/>
          </a:p>
          <a:p>
            <a:pPr algn="just"/>
            <a:endParaRPr lang="pl-PL" sz="1400" dirty="0"/>
          </a:p>
          <a:p>
            <a:pPr algn="just"/>
            <a:endParaRPr lang="pl-PL" sz="1400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05734804"/>
              </p:ext>
            </p:extLst>
          </p:nvPr>
        </p:nvGraphicFramePr>
        <p:xfrm>
          <a:off x="6923052" y="1308376"/>
          <a:ext cx="5112738" cy="4775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718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Opis projektu II 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1381524"/>
            <a:ext cx="6772275" cy="3629025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72775817"/>
              </p:ext>
            </p:extLst>
          </p:nvPr>
        </p:nvGraphicFramePr>
        <p:xfrm>
          <a:off x="7432151" y="198269"/>
          <a:ext cx="4446816" cy="648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99784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2798</Words>
  <Application>Microsoft Office PowerPoint</Application>
  <PresentationFormat>Panoramiczny</PresentationFormat>
  <Paragraphs>183</Paragraphs>
  <Slides>41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Motyw pakietu Office</vt:lpstr>
      <vt:lpstr>NOWA ENERGIA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 ENERGIA</dc:title>
  <dc:creator>Tomasz Sielamowicz</dc:creator>
  <cp:lastModifiedBy>Sznajder Magdalena</cp:lastModifiedBy>
  <cp:revision>548</cp:revision>
  <cp:lastPrinted>2021-05-18T14:21:00Z</cp:lastPrinted>
  <dcterms:created xsi:type="dcterms:W3CDTF">2020-07-09T20:08:34Z</dcterms:created>
  <dcterms:modified xsi:type="dcterms:W3CDTF">2021-10-07T09:43:00Z</dcterms:modified>
</cp:coreProperties>
</file>