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4" r:id="rId1"/>
  </p:sldMasterIdLst>
  <p:notesMasterIdLst>
    <p:notesMasterId r:id="rId20"/>
  </p:notesMasterIdLst>
  <p:handoutMasterIdLst>
    <p:handoutMasterId r:id="rId21"/>
  </p:handoutMasterIdLst>
  <p:sldIdLst>
    <p:sldId id="256" r:id="rId2"/>
    <p:sldId id="265" r:id="rId3"/>
    <p:sldId id="266" r:id="rId4"/>
    <p:sldId id="263" r:id="rId5"/>
    <p:sldId id="264" r:id="rId6"/>
    <p:sldId id="267" r:id="rId7"/>
    <p:sldId id="270" r:id="rId8"/>
    <p:sldId id="280" r:id="rId9"/>
    <p:sldId id="282" r:id="rId10"/>
    <p:sldId id="283" r:id="rId11"/>
    <p:sldId id="284" r:id="rId12"/>
    <p:sldId id="285" r:id="rId13"/>
    <p:sldId id="286" r:id="rId14"/>
    <p:sldId id="287" r:id="rId15"/>
    <p:sldId id="288" r:id="rId16"/>
    <p:sldId id="289" r:id="rId17"/>
    <p:sldId id="268" r:id="rId18"/>
    <p:sldId id="27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979" autoAdjust="0"/>
  </p:normalViewPr>
  <p:slideViewPr>
    <p:cSldViewPr snapToGrid="0">
      <p:cViewPr varScale="1">
        <p:scale>
          <a:sx n="40" d="100"/>
          <a:sy n="40" d="100"/>
        </p:scale>
        <p:origin x="56" y="5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27064996-301C-4949-8E36-8E2FD8B2E17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dirty="0"/>
          </a:p>
        </p:txBody>
      </p:sp>
      <p:sp>
        <p:nvSpPr>
          <p:cNvPr id="3" name="Symbol zastępczy daty 2">
            <a:extLst>
              <a:ext uri="{FF2B5EF4-FFF2-40B4-BE49-F238E27FC236}">
                <a16:creationId xmlns:a16="http://schemas.microsoft.com/office/drawing/2014/main" id="{67A2D5C7-2D86-49C6-B821-E6E02576AD6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73907B2-0C95-4EA9-8CCF-E0B552E25AFB}" type="datetimeFigureOut">
              <a:rPr lang="pl-PL" smtClean="0"/>
              <a:t>21.12.2021</a:t>
            </a:fld>
            <a:endParaRPr lang="pl-PL" dirty="0"/>
          </a:p>
        </p:txBody>
      </p:sp>
      <p:sp>
        <p:nvSpPr>
          <p:cNvPr id="4" name="Symbol zastępczy stopki 3">
            <a:extLst>
              <a:ext uri="{FF2B5EF4-FFF2-40B4-BE49-F238E27FC236}">
                <a16:creationId xmlns:a16="http://schemas.microsoft.com/office/drawing/2014/main" id="{4CE89218-F6BC-4C6C-9D01-3878F19E56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dirty="0"/>
          </a:p>
        </p:txBody>
      </p:sp>
      <p:sp>
        <p:nvSpPr>
          <p:cNvPr id="5" name="Symbol zastępczy numeru slajdu 4">
            <a:extLst>
              <a:ext uri="{FF2B5EF4-FFF2-40B4-BE49-F238E27FC236}">
                <a16:creationId xmlns:a16="http://schemas.microsoft.com/office/drawing/2014/main" id="{C4DB8B71-E28D-4F0F-BA0A-E08FE16B4A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9611CBB-085E-4215-A621-19DA3FA2343B}" type="slidenum">
              <a:rPr lang="pl-PL" smtClean="0"/>
              <a:t>‹#›</a:t>
            </a:fld>
            <a:endParaRPr lang="pl-PL" dirty="0"/>
          </a:p>
        </p:txBody>
      </p:sp>
    </p:spTree>
    <p:extLst>
      <p:ext uri="{BB962C8B-B14F-4D97-AF65-F5344CB8AC3E}">
        <p14:creationId xmlns:p14="http://schemas.microsoft.com/office/powerpoint/2010/main" val="2574077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7D3BF3-2AD0-47A7-BB5D-50881F5D252F}" type="datetimeFigureOut">
              <a:rPr lang="pl-PL" smtClean="0"/>
              <a:t>21.12.2021</a:t>
            </a:fld>
            <a:endParaRPr lang="pl-PL" dirty="0"/>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0AFED-0ACE-4248-9788-13246FED4C56}" type="slidenum">
              <a:rPr lang="pl-PL" smtClean="0"/>
              <a:t>‹#›</a:t>
            </a:fld>
            <a:endParaRPr lang="pl-PL" dirty="0"/>
          </a:p>
        </p:txBody>
      </p:sp>
    </p:spTree>
    <p:extLst>
      <p:ext uri="{BB962C8B-B14F-4D97-AF65-F5344CB8AC3E}">
        <p14:creationId xmlns:p14="http://schemas.microsoft.com/office/powerpoint/2010/main" val="362207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pl-PL"/>
              <a:t>Kliknij, aby edytować styl</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9" name="Footer Placeholder 8"/>
          <p:cNvSpPr>
            <a:spLocks noGrp="1"/>
          </p:cNvSpPr>
          <p:nvPr>
            <p:ph type="ftr" sz="quarter" idx="11"/>
          </p:nvPr>
        </p:nvSpPr>
        <p:spPr/>
        <p:txBody>
          <a:bodyPr/>
          <a:lstStyle/>
          <a:p>
            <a:endParaRPr lang="pl-PL" dirty="0"/>
          </a:p>
        </p:txBody>
      </p:sp>
      <p:sp>
        <p:nvSpPr>
          <p:cNvPr id="10" name="Slide Number Placeholder 9"/>
          <p:cNvSpPr>
            <a:spLocks noGrp="1"/>
          </p:cNvSpPr>
          <p:nvPr>
            <p:ph type="sldNum" sz="quarter" idx="12"/>
          </p:nvPr>
        </p:nvSpPr>
        <p:spPr/>
        <p:txBody>
          <a:bodyPr/>
          <a:lstStyle/>
          <a:p>
            <a:fld id="{70D5289E-BD8C-4179-8222-FF0F30230A53}" type="slidenum">
              <a:rPr lang="pl-PL" smtClean="0"/>
              <a:t>‹#›</a:t>
            </a:fld>
            <a:endParaRPr lang="pl-PL" dirty="0"/>
          </a:p>
        </p:txBody>
      </p:sp>
    </p:spTree>
    <p:extLst>
      <p:ext uri="{BB962C8B-B14F-4D97-AF65-F5344CB8AC3E}">
        <p14:creationId xmlns:p14="http://schemas.microsoft.com/office/powerpoint/2010/main" val="41380659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70D5289E-BD8C-4179-8222-FF0F30230A53}" type="slidenum">
              <a:rPr lang="pl-PL" smtClean="0"/>
              <a:t>‹#›</a:t>
            </a:fld>
            <a:endParaRPr lang="pl-PL"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68227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70D5289E-BD8C-4179-8222-FF0F30230A53}" type="slidenum">
              <a:rPr lang="pl-PL" smtClean="0"/>
              <a:t>‹#›</a:t>
            </a:fld>
            <a:endParaRPr lang="pl-PL"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93596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70D5289E-BD8C-4179-8222-FF0F30230A53}" type="slidenum">
              <a:rPr lang="pl-PL" smtClean="0"/>
              <a:t>‹#›</a:t>
            </a:fld>
            <a:endParaRPr lang="pl-PL"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7652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pl-PL"/>
              <a:t>Kliknij, aby edytować styl</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70D5289E-BD8C-4179-8222-FF0F30230A53}" type="slidenum">
              <a:rPr lang="pl-PL" smtClean="0"/>
              <a:t>‹#›</a:t>
            </a:fld>
            <a:endParaRPr lang="pl-PL"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3269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70D5289E-BD8C-4179-8222-FF0F30230A53}" type="slidenum">
              <a:rPr lang="pl-PL" smtClean="0"/>
              <a:t>‹#›</a:t>
            </a:fld>
            <a:endParaRPr lang="pl-PL"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8249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pl-PL"/>
              <a:t>Edytuj style wzorca tekstu</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8" name="Footer Placeholder 7"/>
          <p:cNvSpPr>
            <a:spLocks noGrp="1"/>
          </p:cNvSpPr>
          <p:nvPr>
            <p:ph type="ftr" sz="quarter" idx="11"/>
          </p:nvPr>
        </p:nvSpPr>
        <p:spPr/>
        <p:txBody>
          <a:bodyPr/>
          <a:lstStyle/>
          <a:p>
            <a:endParaRPr lang="pl-PL" dirty="0"/>
          </a:p>
        </p:txBody>
      </p:sp>
      <p:sp>
        <p:nvSpPr>
          <p:cNvPr id="9" name="Slide Number Placeholder 8"/>
          <p:cNvSpPr>
            <a:spLocks noGrp="1"/>
          </p:cNvSpPr>
          <p:nvPr>
            <p:ph type="sldNum" sz="quarter" idx="12"/>
          </p:nvPr>
        </p:nvSpPr>
        <p:spPr/>
        <p:txBody>
          <a:bodyPr/>
          <a:lstStyle/>
          <a:p>
            <a:fld id="{70D5289E-BD8C-4179-8222-FF0F30230A53}" type="slidenum">
              <a:rPr lang="pl-PL" smtClean="0"/>
              <a:t>‹#›</a:t>
            </a:fld>
            <a:endParaRPr lang="pl-PL" dirty="0"/>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986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4" name="Footer Placeholder 3"/>
          <p:cNvSpPr>
            <a:spLocks noGrp="1"/>
          </p:cNvSpPr>
          <p:nvPr>
            <p:ph type="ftr" sz="quarter" idx="11"/>
          </p:nvPr>
        </p:nvSpPr>
        <p:spPr/>
        <p:txBody>
          <a:bodyPr/>
          <a:lstStyle/>
          <a:p>
            <a:endParaRPr lang="pl-PL" dirty="0"/>
          </a:p>
        </p:txBody>
      </p:sp>
      <p:sp>
        <p:nvSpPr>
          <p:cNvPr id="5" name="Slide Number Placeholder 4"/>
          <p:cNvSpPr>
            <a:spLocks noGrp="1"/>
          </p:cNvSpPr>
          <p:nvPr>
            <p:ph type="sldNum" sz="quarter" idx="12"/>
          </p:nvPr>
        </p:nvSpPr>
        <p:spPr/>
        <p:txBody>
          <a:bodyPr/>
          <a:lstStyle/>
          <a:p>
            <a:fld id="{70D5289E-BD8C-4179-8222-FF0F30230A53}" type="slidenum">
              <a:rPr lang="pl-PL" smtClean="0"/>
              <a:t>‹#›</a:t>
            </a:fld>
            <a:endParaRPr lang="pl-PL"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5470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3" name="Footer Placeholder 2"/>
          <p:cNvSpPr>
            <a:spLocks noGrp="1"/>
          </p:cNvSpPr>
          <p:nvPr>
            <p:ph type="ftr" sz="quarter" idx="11"/>
          </p:nvPr>
        </p:nvSpPr>
        <p:spPr/>
        <p:txBody>
          <a:bodyPr/>
          <a:lstStyle/>
          <a:p>
            <a:endParaRPr lang="pl-PL" dirty="0"/>
          </a:p>
        </p:txBody>
      </p:sp>
      <p:sp>
        <p:nvSpPr>
          <p:cNvPr id="4" name="Slide Number Placeholder 3"/>
          <p:cNvSpPr>
            <a:spLocks noGrp="1"/>
          </p:cNvSpPr>
          <p:nvPr>
            <p:ph type="sldNum" sz="quarter" idx="12"/>
          </p:nvPr>
        </p:nvSpPr>
        <p:spPr/>
        <p:txBody>
          <a:bodyPr/>
          <a:lstStyle/>
          <a:p>
            <a:fld id="{70D5289E-BD8C-4179-8222-FF0F30230A53}" type="slidenum">
              <a:rPr lang="pl-PL" smtClean="0"/>
              <a:t>‹#›</a:t>
            </a:fld>
            <a:endParaRPr lang="pl-PL" dirty="0"/>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60247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pl-PL"/>
              <a:t>Kliknij, aby edytować styl</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70D5289E-BD8C-4179-8222-FF0F30230A53}" type="slidenum">
              <a:rPr lang="pl-PL" smtClean="0"/>
              <a:t>‹#›</a:t>
            </a:fld>
            <a:endParaRPr lang="pl-PL" dirty="0"/>
          </a:p>
        </p:txBody>
      </p:sp>
    </p:spTree>
    <p:extLst>
      <p:ext uri="{BB962C8B-B14F-4D97-AF65-F5344CB8AC3E}">
        <p14:creationId xmlns:p14="http://schemas.microsoft.com/office/powerpoint/2010/main" val="450071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dirty="0"/>
              <a:t>Kliknij ikonę, aby dodać obraz</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53C2BD6B-7E14-4DEE-87D5-14D2B5969EB6}" type="datetimeFigureOut">
              <a:rPr lang="pl-PL" smtClean="0"/>
              <a:t>21.12.2021</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70D5289E-BD8C-4179-8222-FF0F30230A53}" type="slidenum">
              <a:rPr lang="pl-PL" smtClean="0"/>
              <a:t>‹#›</a:t>
            </a:fld>
            <a:endParaRPr lang="pl-PL" dirty="0"/>
          </a:p>
        </p:txBody>
      </p:sp>
    </p:spTree>
    <p:extLst>
      <p:ext uri="{BB962C8B-B14F-4D97-AF65-F5344CB8AC3E}">
        <p14:creationId xmlns:p14="http://schemas.microsoft.com/office/powerpoint/2010/main" val="248232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pl-PL"/>
              <a:t>Kliknij, aby edytować styl</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53C2BD6B-7E14-4DEE-87D5-14D2B5969EB6}" type="datetimeFigureOut">
              <a:rPr lang="pl-PL" smtClean="0"/>
              <a:t>21.12.2021</a:t>
            </a:fld>
            <a:endParaRPr lang="pl-PL"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pl-PL"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70D5289E-BD8C-4179-8222-FF0F30230A53}" type="slidenum">
              <a:rPr lang="pl-PL" smtClean="0"/>
              <a:t>‹#›</a:t>
            </a:fld>
            <a:endParaRPr lang="pl-PL" dirty="0"/>
          </a:p>
        </p:txBody>
      </p:sp>
    </p:spTree>
    <p:extLst>
      <p:ext uri="{BB962C8B-B14F-4D97-AF65-F5344CB8AC3E}">
        <p14:creationId xmlns:p14="http://schemas.microsoft.com/office/powerpoint/2010/main" val="685100414"/>
      </p:ext>
    </p:extLst>
  </p:cSld>
  <p:clrMap bg1="lt1" tx1="dk1" bg2="lt2" tx2="dk2" accent1="accent1" accent2="accent2" accent3="accent3" accent4="accent4" accent5="accent5" accent6="accent6" hlink="hlink" folHlink="folHlink"/>
  <p:sldLayoutIdLst>
    <p:sldLayoutId id="2147484095" r:id="rId1"/>
    <p:sldLayoutId id="2147484096" r:id="rId2"/>
    <p:sldLayoutId id="2147484097" r:id="rId3"/>
    <p:sldLayoutId id="2147484098" r:id="rId4"/>
    <p:sldLayoutId id="2147484099" r:id="rId5"/>
    <p:sldLayoutId id="2147484100" r:id="rId6"/>
    <p:sldLayoutId id="2147484101" r:id="rId7"/>
    <p:sldLayoutId id="2147484102" r:id="rId8"/>
    <p:sldLayoutId id="2147484103" r:id="rId9"/>
    <p:sldLayoutId id="2147484104" r:id="rId10"/>
    <p:sldLayoutId id="2147484105"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ias.opole@mf.gov.pl"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mailto:katarzyna.bernacka@mf.gov.p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Logo Krajowej Administracji Skarbowej z napisem Krajowa Administracja Skarbowa "/>
          <p:cNvPicPr>
            <a:picLocks noChangeAspect="1"/>
          </p:cNvPicPr>
          <p:nvPr/>
        </p:nvPicPr>
        <p:blipFill>
          <a:blip r:embed="rId2"/>
          <a:stretch>
            <a:fillRect/>
          </a:stretch>
        </p:blipFill>
        <p:spPr>
          <a:xfrm>
            <a:off x="8310926" y="314587"/>
            <a:ext cx="1904228" cy="1428171"/>
          </a:xfrm>
          <a:prstGeom prst="rect">
            <a:avLst/>
          </a:prstGeom>
        </p:spPr>
      </p:pic>
      <p:sp>
        <p:nvSpPr>
          <p:cNvPr id="3" name="Podtytuł 2"/>
          <p:cNvSpPr>
            <a:spLocks noGrp="1"/>
          </p:cNvSpPr>
          <p:nvPr>
            <p:ph type="subTitle" idx="1"/>
          </p:nvPr>
        </p:nvSpPr>
        <p:spPr>
          <a:xfrm>
            <a:off x="1488295" y="4243251"/>
            <a:ext cx="9418320" cy="1691640"/>
          </a:xfrm>
        </p:spPr>
        <p:txBody>
          <a:bodyPr>
            <a:normAutofit/>
          </a:bodyPr>
          <a:lstStyle/>
          <a:p>
            <a:r>
              <a:rPr lang="pl-PL" b="1" dirty="0">
                <a:solidFill>
                  <a:schemeClr val="tx1"/>
                </a:solidFill>
                <a:latin typeface="Arial" panose="020B0604020202020204" pitchFamily="34" charset="0"/>
                <a:cs typeface="Arial" panose="020B0604020202020204" pitchFamily="34" charset="0"/>
              </a:rPr>
              <a:t>Izba Administracji Skarbowej </a:t>
            </a:r>
          </a:p>
          <a:p>
            <a:r>
              <a:rPr lang="pl-PL" b="1" dirty="0">
                <a:solidFill>
                  <a:schemeClr val="tx1"/>
                </a:solidFill>
                <a:latin typeface="Arial" panose="020B0604020202020204" pitchFamily="34" charset="0"/>
                <a:cs typeface="Arial" panose="020B0604020202020204" pitchFamily="34" charset="0"/>
              </a:rPr>
              <a:t>               w Opolu</a:t>
            </a:r>
          </a:p>
        </p:txBody>
      </p:sp>
      <p:sp>
        <p:nvSpPr>
          <p:cNvPr id="2" name="Tytuł 1"/>
          <p:cNvSpPr>
            <a:spLocks noGrp="1"/>
          </p:cNvSpPr>
          <p:nvPr>
            <p:ph type="ctrTitle"/>
          </p:nvPr>
        </p:nvSpPr>
        <p:spPr>
          <a:xfrm>
            <a:off x="1524000" y="578666"/>
            <a:ext cx="9144000" cy="2387600"/>
          </a:xfrm>
        </p:spPr>
        <p:txBody>
          <a:bodyPr/>
          <a:lstStyle/>
          <a:p>
            <a:r>
              <a:rPr lang="pl-PL" b="1" dirty="0">
                <a:latin typeface="Arial" panose="020B0604020202020204" pitchFamily="34" charset="0"/>
                <a:cs typeface="Arial" panose="020B0604020202020204" pitchFamily="34" charset="0"/>
              </a:rPr>
              <a:t>Kącik psychologiczny</a:t>
            </a:r>
          </a:p>
        </p:txBody>
      </p:sp>
    </p:spTree>
    <p:extLst>
      <p:ext uri="{BB962C8B-B14F-4D97-AF65-F5344CB8AC3E}">
        <p14:creationId xmlns:p14="http://schemas.microsoft.com/office/powerpoint/2010/main" val="423721002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94611" y="1443790"/>
            <a:ext cx="9959901" cy="4864684"/>
          </a:xfrm>
        </p:spPr>
        <p:txBody>
          <a:bodyPr>
            <a:noAutofit/>
          </a:bodyPr>
          <a:lstStyle/>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Dla przykładu, zastanówcie się</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Jeżeli podczas wakacji w Wielkiej Brytanii wynajmiecie samochód to zapewne wielką trudnością nie będzie nauczenie się prowadzenia nowego modelu pojazdu, tylko pamiętanie o tym, żeby jeździć po lewej stronie jezdni. Nie jest łatwo oduczyć się nawyków, które już nam nie służą. Dlatego też przejścia w Londynie mają przypomnienia dla pieszych, aby "patrzeć w prawo".</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50000"/>
              </a:lnSpc>
              <a:spcBef>
                <a:spcPts val="375"/>
              </a:spcBef>
              <a:spcAft>
                <a:spcPts val="375"/>
              </a:spcAft>
              <a:buNone/>
            </a:pPr>
            <a:r>
              <a:rPr lang="pl-PL" sz="1400" b="1"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Learning-unlearning</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czyli uczenie się i oduczanie. W każdym aspekcie naszego życia operujemy modelami myślowymi, które stały się przestarzałe lub nieaktualne</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Zajmowanie się jakąś </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dziedziną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przez wiele lat może wprowadzić nas w proces stagnacji, a żeby przyjąć nową logikę tworzenia wartości, musimy oduczyć się starej. Świat jest coraz bardziej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technologiczny</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więc warto się uczyć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komunikacji zdalnej</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a oduczać nastawienia na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załatwienia wszystkich spraw face-to-face</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Oduczenie się oznacza również odejście od stałego sposobu myślenia i przyjęcie sposobu myślenia opartego na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rozwoju</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Pozbywania się źródeł naszych uprzedzeń. Warto się uczyć odwagi w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radzeniu sobie z trudnymi emocjami</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Oduczmy się przeświadczenia, że ze wszystkim musimy poradzić sobie sami. Ciągła zmienność świata skłania nas do nauki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otwartości na zmiany i rozwój</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a oduczania się</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 przywiązywania się do swoich nawyków</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a:t>
            </a:r>
            <a:endParaRPr lang="pl-PL" sz="1400" dirty="0">
              <a:latin typeface="Arial" panose="020B0604020202020204" pitchFamily="34" charset="0"/>
              <a:ea typeface="Times New Roman" panose="02020603050405020304" pitchFamily="18" charset="0"/>
              <a:cs typeface="Arial" panose="020B0604020202020204" pitchFamily="34" charset="0"/>
            </a:endParaRPr>
          </a:p>
        </p:txBody>
      </p:sp>
      <p:sp>
        <p:nvSpPr>
          <p:cNvPr id="2" name="Tytuł 1"/>
          <p:cNvSpPr>
            <a:spLocks noGrp="1"/>
          </p:cNvSpPr>
          <p:nvPr>
            <p:ph type="title"/>
          </p:nvPr>
        </p:nvSpPr>
        <p:spPr>
          <a:xfrm>
            <a:off x="1261872" y="625642"/>
            <a:ext cx="9692640" cy="561474"/>
          </a:xfrm>
        </p:spPr>
        <p:txBody>
          <a:bodyPr>
            <a:normAutofit/>
          </a:bodyPr>
          <a:lstStyle/>
          <a:p>
            <a:r>
              <a:rPr lang="pl-PL" sz="3200" dirty="0">
                <a:latin typeface="Arial" panose="020B0604020202020204" pitchFamily="34" charset="0"/>
                <a:cs typeface="Arial" panose="020B0604020202020204" pitchFamily="34" charset="0"/>
              </a:rPr>
              <a:t>Oduczanie się jako kompetencja przyszłości (</a:t>
            </a:r>
            <a:r>
              <a:rPr lang="pl-PL" sz="3200" dirty="0" smtClean="0">
                <a:latin typeface="Arial" panose="020B0604020202020204" pitchFamily="34" charset="0"/>
                <a:cs typeface="Arial" panose="020B0604020202020204" pitchFamily="34" charset="0"/>
              </a:rPr>
              <a:t>1/2)</a:t>
            </a:r>
            <a:endParaRPr lang="pl-P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1675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94611" y="1315454"/>
            <a:ext cx="9959901" cy="4864684"/>
          </a:xfrm>
        </p:spPr>
        <p:txBody>
          <a:bodyPr>
            <a:noAutofit/>
          </a:bodyPr>
          <a:lstStyle/>
          <a:p>
            <a:pPr marL="0" lv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Rzeczywistość widzimy przez pryzmat tego co wiemy, a to wpływa na szukanie rozwiązań swoich problemów. </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Warto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inwestować w </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wiedzę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na temat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kompetencji komunikacyjnych, inteligencji emocjonalnej. Ważne jest nastawienie na współpracę</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i kompromis</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Natomiast warto oduczać się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nastawienia tylko na siebie i konfliktowości</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Ponad to wyrobienie w sobie łatwości oduczania się powoduje, że również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akceptowanie porażek</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jest prostsze. Warto uczyć się prosić o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informacje zwrotną</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Warto się uczyć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krytycznego myślenia</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czy łączenia wiedzy z różnych dziedzin. Na koniec dodam jak ważna jest świadomość ryzyka oraz</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 wyrobienie sobie nawyków dotyczących swojego zdrowia</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warto się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uczyć dbania o work-life balance</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a warto oduczyć się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pracoholizmu</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a:t>
            </a:r>
            <a:endParaRPr lang="pl-PL" sz="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0" lvl="0" indent="0">
              <a:lnSpc>
                <a:spcPct val="150000"/>
              </a:lnSpc>
              <a:spcBef>
                <a:spcPts val="375"/>
              </a:spcBef>
              <a:spcAft>
                <a:spcPts val="375"/>
              </a:spcAft>
              <a:buNone/>
            </a:pP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Propozycja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ćwiczenia:</a:t>
            </a:r>
            <a:endParaRPr lang="pl-PL" sz="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lvl="0" algn="just">
              <a:lnSpc>
                <a:spcPct val="150000"/>
              </a:lnSpc>
              <a:spcBef>
                <a:spcPts val="375"/>
              </a:spcBef>
              <a:spcAft>
                <a:spcPts val="375"/>
              </a:spcAft>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Zastanów się nad tym co umiesz</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a:t>
            </a:r>
            <a:r>
              <a:rPr lang="pl-PL" sz="14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Jakie kompetencje posiadasz? </a:t>
            </a:r>
            <a:endParaRPr lang="pl-PL" sz="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lvl="0" algn="just">
              <a:lnSpc>
                <a:spcPct val="150000"/>
              </a:lnSpc>
              <a:spcBef>
                <a:spcPts val="375"/>
              </a:spcBef>
              <a:spcAft>
                <a:spcPts val="375"/>
              </a:spcAft>
            </a:pP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Jakie</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kompetencje chcesz zwiększyć</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Jakie masz codzienne nawyki (np. korzystanie z telefonu po przebudzeniu, spacer)? </a:t>
            </a:r>
            <a:endParaRPr lang="pl-PL" sz="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lvl="0" algn="just">
              <a:lnSpc>
                <a:spcPct val="150000"/>
              </a:lnSpc>
              <a:spcBef>
                <a:spcPts val="375"/>
              </a:spcBef>
              <a:spcAft>
                <a:spcPts val="375"/>
              </a:spcAft>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Czy wspierają one Twoje zdrowie psychiczne?</a:t>
            </a:r>
            <a:endParaRPr lang="pl-PL" sz="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p:txBody>
      </p:sp>
      <p:sp>
        <p:nvSpPr>
          <p:cNvPr id="2" name="Tytuł 1"/>
          <p:cNvSpPr>
            <a:spLocks noGrp="1"/>
          </p:cNvSpPr>
          <p:nvPr>
            <p:ph type="title"/>
          </p:nvPr>
        </p:nvSpPr>
        <p:spPr>
          <a:xfrm>
            <a:off x="1261872" y="294198"/>
            <a:ext cx="9692640" cy="892918"/>
          </a:xfrm>
        </p:spPr>
        <p:txBody>
          <a:bodyPr>
            <a:normAutofit/>
          </a:bodyPr>
          <a:lstStyle/>
          <a:p>
            <a:r>
              <a:rPr lang="pl-PL" sz="3200" dirty="0">
                <a:latin typeface="Arial" panose="020B0604020202020204" pitchFamily="34" charset="0"/>
                <a:cs typeface="Arial" panose="020B0604020202020204" pitchFamily="34" charset="0"/>
              </a:rPr>
              <a:t>Oduczanie się jako kompetencja przyszłości (</a:t>
            </a:r>
            <a:r>
              <a:rPr lang="pl-PL" sz="3200" dirty="0" smtClean="0">
                <a:latin typeface="Arial" panose="020B0604020202020204" pitchFamily="34" charset="0"/>
                <a:cs typeface="Arial" panose="020B0604020202020204" pitchFamily="34" charset="0"/>
              </a:rPr>
              <a:t>2/2)</a:t>
            </a:r>
            <a:endParaRPr lang="pl-P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406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94611" y="1315454"/>
            <a:ext cx="9959901" cy="4864684"/>
          </a:xfrm>
        </p:spPr>
        <p:txBody>
          <a:bodyPr>
            <a:noAutofit/>
          </a:bodyPr>
          <a:lstStyle/>
          <a:p>
            <a:pPr marL="0" indent="0">
              <a:lnSpc>
                <a:spcPct val="150000"/>
              </a:lnSpc>
              <a:spcBef>
                <a:spcPts val="0"/>
              </a:spcBef>
              <a:spcAft>
                <a:spcPts val="800"/>
              </a:spcAft>
              <a:buNone/>
            </a:pPr>
            <a:r>
              <a:rPr lang="pl-PL" sz="1400" b="1"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Asertywność</a:t>
            </a:r>
            <a:r>
              <a:rPr lang="pl-PL" sz="1400" b="1" dirty="0" smtClean="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 tak bardzo pożądana w dzisiejszym świecie postawa, mająca ogromny wpływ na to jak funkcjonujemy </a:t>
            </a:r>
            <a:b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b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w pracy, w domu, w gronie znajomych… To taki złoty środek pomiędzy uległością i agresywnością w komunikacji, który opiera się na wyrażaniu własnego zdania (albo mówiąc szerzej wyrażaniu siebie) w taki sposób, który nie rani i nie narusza godności drugiej osoby, odmawianiu w sytuacjach, gdy nie zgadzamy się na coś, jasnym wyrażaniu własnej opinii, potrzeb, chęci, ale także akceptowaniu opinii innych od naszych oraz na godnym przyjmowaniu krytyki i szczerym przyjmowaniu pochwał i komplementów. Bardziej praktycznie, można powiedzieć, że asertywność to szacunek do siebie </a:t>
            </a:r>
            <a:b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b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i drugiej osoby, przyjmowanie pozytywnych rad i cieszenie się z własnych sukcesów podnoszenie poczucia własnej wartości i świadomość tego, że KAŻDY człowiek jest wolną i wyjątkową istotą.</a:t>
            </a:r>
            <a:r>
              <a:rPr lang="pl-PL" sz="1400" dirty="0" smtClean="0">
                <a:latin typeface="Arial" panose="020B0604020202020204" pitchFamily="34" charset="0"/>
                <a:ea typeface="Calibri" panose="020F0502020204030204" pitchFamily="34" charset="0"/>
                <a:cs typeface="Arial" panose="020B0604020202020204" pitchFamily="34" charset="0"/>
              </a:rPr>
              <a:t> </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Aby być asertywnym, należy poznać siebie (i poznawać wciąż na nowo). Gdy postanowimy zacząć pracować nad swoją asertywnością, warto odpowiedzieć sobie kilka pytań, np.:</a:t>
            </a:r>
            <a:endParaRPr lang="pl-PL" sz="14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50000"/>
              </a:lnSpc>
              <a:spcBef>
                <a:spcPts val="0"/>
              </a:spcBef>
              <a:spcAft>
                <a:spcPts val="0"/>
              </a:spcAft>
              <a:buSzPts val="1000"/>
              <a:buFont typeface="Symbol" panose="05050102010706020507" pitchFamily="18" charset="2"/>
              <a:buChar char=""/>
              <a:tabLst>
                <a:tab pos="457200" algn="l"/>
              </a:tabLst>
            </a:pP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Jakie mam potrzeby i pragnienia?</a:t>
            </a:r>
            <a:endParaRPr lang="pl-PL" sz="14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50000"/>
              </a:lnSpc>
              <a:spcBef>
                <a:spcPts val="0"/>
              </a:spcBef>
              <a:spcAft>
                <a:spcPts val="0"/>
              </a:spcAft>
              <a:buSzPts val="1000"/>
              <a:buFont typeface="Symbol" panose="05050102010706020507" pitchFamily="18" charset="2"/>
              <a:buChar char=""/>
              <a:tabLst>
                <a:tab pos="457200" algn="l"/>
              </a:tabLst>
            </a:pP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Jakie jest moje zdanie w ważnych dla mnie kwestiach?</a:t>
            </a:r>
            <a:endParaRPr lang="pl-PL" sz="14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50000"/>
              </a:lnSpc>
              <a:spcBef>
                <a:spcPts val="0"/>
              </a:spcBef>
              <a:spcAft>
                <a:spcPts val="0"/>
              </a:spcAft>
              <a:buSzPts val="1000"/>
              <a:buFont typeface="Symbol" panose="05050102010706020507" pitchFamily="18" charset="2"/>
              <a:buChar char=""/>
              <a:tabLst>
                <a:tab pos="457200" algn="l"/>
              </a:tabLst>
            </a:pP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Czy pozwalam na to, by ktoś mnie obrażał?</a:t>
            </a:r>
            <a:endParaRPr lang="pl-PL" sz="14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50000"/>
              </a:lnSpc>
              <a:spcBef>
                <a:spcPts val="0"/>
              </a:spcBef>
              <a:spcAft>
                <a:spcPts val="0"/>
              </a:spcAft>
              <a:buSzPts val="1000"/>
              <a:buFont typeface="Symbol" panose="05050102010706020507" pitchFamily="18" charset="2"/>
              <a:buChar char=""/>
              <a:tabLst>
                <a:tab pos="457200" algn="l"/>
              </a:tabLst>
            </a:pP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W czym mogę komuś pomóc, a w czym nie?</a:t>
            </a:r>
            <a:endParaRPr lang="pl-PL" sz="14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50000"/>
              </a:lnSpc>
              <a:spcBef>
                <a:spcPts val="0"/>
              </a:spcBef>
              <a:spcAft>
                <a:spcPts val="0"/>
              </a:spcAft>
              <a:buSzPts val="1000"/>
              <a:buFont typeface="Symbol" panose="05050102010706020507" pitchFamily="18" charset="2"/>
              <a:buChar char=""/>
              <a:tabLst>
                <a:tab pos="457200" algn="l"/>
              </a:tabLst>
            </a:pP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Jakie jest moje samopoczucie?</a:t>
            </a:r>
            <a:endParaRPr lang="pl-PL" sz="1400" dirty="0">
              <a:latin typeface="Arial" panose="020B0604020202020204" pitchFamily="34" charset="0"/>
              <a:ea typeface="Calibri" panose="020F0502020204030204" pitchFamily="34" charset="0"/>
              <a:cs typeface="Arial" panose="020B0604020202020204" pitchFamily="34" charset="0"/>
            </a:endParaRPr>
          </a:p>
        </p:txBody>
      </p:sp>
      <p:sp>
        <p:nvSpPr>
          <p:cNvPr id="2" name="Tytuł 1"/>
          <p:cNvSpPr>
            <a:spLocks noGrp="1"/>
          </p:cNvSpPr>
          <p:nvPr>
            <p:ph type="title"/>
          </p:nvPr>
        </p:nvSpPr>
        <p:spPr>
          <a:xfrm>
            <a:off x="1261872" y="294199"/>
            <a:ext cx="9692640" cy="846344"/>
          </a:xfrm>
        </p:spPr>
        <p:txBody>
          <a:bodyPr>
            <a:normAutofit/>
          </a:bodyPr>
          <a:lstStyle/>
          <a:p>
            <a:r>
              <a:rPr lang="pl-PL" sz="3200" dirty="0">
                <a:latin typeface="Arial" panose="020B0604020202020204" pitchFamily="34" charset="0"/>
                <a:cs typeface="Arial" panose="020B0604020202020204" pitchFamily="34" charset="0"/>
              </a:rPr>
              <a:t>Czy asertywność można wyćwiczyć (</a:t>
            </a:r>
            <a:r>
              <a:rPr lang="pl-PL" sz="3200" dirty="0" smtClean="0">
                <a:latin typeface="Arial" panose="020B0604020202020204" pitchFamily="34" charset="0"/>
                <a:cs typeface="Arial" panose="020B0604020202020204" pitchFamily="34" charset="0"/>
              </a:rPr>
              <a:t>1/3)</a:t>
            </a:r>
            <a:endParaRPr lang="pl-PL" dirty="0"/>
          </a:p>
        </p:txBody>
      </p:sp>
    </p:spTree>
    <p:extLst>
      <p:ext uri="{BB962C8B-B14F-4D97-AF65-F5344CB8AC3E}">
        <p14:creationId xmlns:p14="http://schemas.microsoft.com/office/powerpoint/2010/main" val="3748851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94611" y="1315454"/>
            <a:ext cx="9959901" cy="4864684"/>
          </a:xfrm>
        </p:spPr>
        <p:txBody>
          <a:bodyPr>
            <a:noAutofit/>
          </a:bodyPr>
          <a:lstStyle/>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Przedstawię teraz narzędzia asertywności, których można się nauczyć na każdym etapie naszego życia.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Na asertywność nigdy nie jest za późno!</a:t>
            </a:r>
            <a:endParaRPr lang="pl-PL" sz="1400" dirty="0">
              <a:latin typeface="Arial" panose="020B0604020202020204" pitchFamily="34" charset="0"/>
              <a:ea typeface="Calibri" panose="020F0502020204030204" pitchFamily="34" charset="0"/>
              <a:cs typeface="Arial" panose="020B0604020202020204" pitchFamily="34" charset="0"/>
            </a:endParaRPr>
          </a:p>
          <a:p>
            <a:pPr marL="0" lvl="0" indent="0">
              <a:lnSpc>
                <a:spcPct val="150000"/>
              </a:lnSpc>
              <a:spcAft>
                <a:spcPts val="0"/>
              </a:spcAft>
              <a:buSzPts val="1000"/>
              <a:buNone/>
              <a:tabLst>
                <a:tab pos="457200" algn="l"/>
              </a:tabLst>
            </a:pP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Komunikat „Ja”</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 mówienie o tym co czujemy w związku z tym, co zrobiła druga osoba. Czuję (nazwa emocji), kiedy ty (opis zachowania) i proszę/chciałbym (próba rozwiązania sytuacji)… Przykład: Jestem zła, że znowu przyszedłeś 30 minut po umówionym czasie. Chciałabym, żebyś następnym razem był punktualny</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a:t>
            </a:r>
          </a:p>
          <a:p>
            <a:pPr marL="0" lvl="0" indent="0">
              <a:lnSpc>
                <a:spcPct val="150000"/>
              </a:lnSpc>
              <a:spcAft>
                <a:spcPts val="800"/>
              </a:spcAft>
              <a:buNone/>
              <a:tabLst>
                <a:tab pos="457200" algn="l"/>
              </a:tabLst>
            </a:pP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Oddzielenie człowieka od zachowania</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Zwróć uwagę, czy wypowiedź zaczyna się od oceny czyjegoś zachowania, czy osoby, zarówno gdy ktoś krytykuje ciebie, jak i wtedy gdy ty kogoś krytykujesz. Na przykład: wyrażenie „Jesteś nieodpowiedzialny” zastąp słowami „chodzenie w samym t-shircie przy temperaturze minus 5 stopni jest bardzo nieodpowiedzialne”.</a:t>
            </a:r>
            <a:endParaRPr lang="pl-PL" sz="1400" dirty="0">
              <a:latin typeface="Arial" panose="020B0604020202020204" pitchFamily="34" charset="0"/>
              <a:ea typeface="Calibri" panose="020F0502020204030204" pitchFamily="34" charset="0"/>
              <a:cs typeface="Arial" panose="020B0604020202020204" pitchFamily="34" charset="0"/>
            </a:endParaRPr>
          </a:p>
          <a:p>
            <a:pPr marL="0" lvl="0" indent="0">
              <a:lnSpc>
                <a:spcPct val="150000"/>
              </a:lnSpc>
              <a:spcAft>
                <a:spcPts val="800"/>
              </a:spcAft>
              <a:buNone/>
              <a:tabLst>
                <a:tab pos="457200" algn="l"/>
              </a:tabLst>
            </a:pP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Asertywne odmawianie</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 słowo „nie” i krótko i jasno sformułowany powód odmowy, np. Nie mogę zaopiekować się twoim dzieckiem bo mam już plany na popołudnie. Ważne, żeby tłumaczenie nie było długie. Pamiętaj także, że słowo nie jest wystarczające i skończone. Masz również prawo odmówić nie tłumacząc dlaczego. Jeśli ktoś reaguje emocjonalnie, gdy mu odmawiasz, pamiętaj, że to są jego emocje, nie twoje. Osoba ta ma prawo je wyrazić, ale ty nie musisz za nie odpowiadać i reagować własnymi emocjami</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a:t>
            </a:r>
            <a:endParaRPr lang="pl-PL" sz="1400" dirty="0">
              <a:latin typeface="Arial" panose="020B0604020202020204" pitchFamily="34" charset="0"/>
              <a:ea typeface="Calibri" panose="020F0502020204030204" pitchFamily="34" charset="0"/>
              <a:cs typeface="Arial" panose="020B0604020202020204" pitchFamily="34" charset="0"/>
            </a:endParaRPr>
          </a:p>
        </p:txBody>
      </p:sp>
      <p:sp>
        <p:nvSpPr>
          <p:cNvPr id="2" name="Tytuł 1"/>
          <p:cNvSpPr>
            <a:spLocks noGrp="1"/>
          </p:cNvSpPr>
          <p:nvPr>
            <p:ph type="title"/>
          </p:nvPr>
        </p:nvSpPr>
        <p:spPr/>
        <p:txBody>
          <a:bodyPr>
            <a:normAutofit/>
          </a:bodyPr>
          <a:lstStyle/>
          <a:p>
            <a:r>
              <a:rPr lang="pl-PL" sz="3200" dirty="0">
                <a:latin typeface="Arial" panose="020B0604020202020204" pitchFamily="34" charset="0"/>
                <a:cs typeface="Arial" panose="020B0604020202020204" pitchFamily="34" charset="0"/>
              </a:rPr>
              <a:t>Czy asertywność można wyćwiczyć (</a:t>
            </a:r>
            <a:r>
              <a:rPr lang="pl-PL" sz="3200" dirty="0" smtClean="0">
                <a:latin typeface="Arial" panose="020B0604020202020204" pitchFamily="34" charset="0"/>
                <a:cs typeface="Arial" panose="020B0604020202020204" pitchFamily="34" charset="0"/>
              </a:rPr>
              <a:t>2/3)</a:t>
            </a:r>
            <a:r>
              <a:rPr lang="pl-PL" dirty="0">
                <a:latin typeface="Times New Roman" panose="02020603050405020304" pitchFamily="18" charset="0"/>
                <a:cs typeface="Times New Roman" panose="02020603050405020304" pitchFamily="18" charset="0"/>
              </a:rPr>
              <a:t/>
            </a:r>
            <a:br>
              <a:rPr lang="pl-PL" dirty="0">
                <a:latin typeface="Times New Roman" panose="02020603050405020304" pitchFamily="18" charset="0"/>
                <a:cs typeface="Times New Roman" panose="02020603050405020304" pitchFamily="18" charset="0"/>
              </a:rPr>
            </a:br>
            <a:endParaRPr lang="pl-PL" dirty="0"/>
          </a:p>
        </p:txBody>
      </p:sp>
    </p:spTree>
    <p:extLst>
      <p:ext uri="{BB962C8B-B14F-4D97-AF65-F5344CB8AC3E}">
        <p14:creationId xmlns:p14="http://schemas.microsoft.com/office/powerpoint/2010/main" val="4231045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94611" y="1315454"/>
            <a:ext cx="9959901" cy="4864684"/>
          </a:xfrm>
        </p:spPr>
        <p:txBody>
          <a:bodyPr>
            <a:noAutofit/>
          </a:bodyPr>
          <a:lstStyle/>
          <a:p>
            <a:pPr marL="0" lvl="0" indent="0">
              <a:lnSpc>
                <a:spcPct val="150000"/>
              </a:lnSpc>
              <a:spcAft>
                <a:spcPts val="800"/>
              </a:spcAft>
              <a:buNone/>
              <a:tabLst>
                <a:tab pos="457200" algn="l"/>
              </a:tabLst>
            </a:pP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Przyjmowanie komplementów.</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Masz prawo przyjąć i ucieszyć się </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tą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pozytywną energią, którą ktoś wysyła w twoim kierunku. Przyjmij ja i podziękuj.</a:t>
            </a:r>
            <a:endParaRPr lang="pl-PL" sz="1400" dirty="0">
              <a:latin typeface="Arial" panose="020B0604020202020204" pitchFamily="34" charset="0"/>
              <a:ea typeface="Calibri" panose="020F0502020204030204" pitchFamily="34" charset="0"/>
              <a:cs typeface="Arial" panose="020B0604020202020204" pitchFamily="34" charset="0"/>
            </a:endParaRPr>
          </a:p>
          <a:p>
            <a:pPr marL="0" lvl="0" indent="0">
              <a:lnSpc>
                <a:spcPct val="150000"/>
              </a:lnSpc>
              <a:spcAft>
                <a:spcPts val="800"/>
              </a:spcAft>
              <a:buNone/>
              <a:tabLst>
                <a:tab pos="457200" algn="l"/>
              </a:tabLst>
            </a:pP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Głos i postawa:</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ważny jest kontakt wzrokowy, spokojny, ale konkretny głos, proste plecy, rozluźnione ramiona.</a:t>
            </a:r>
            <a:endParaRPr lang="pl-PL" sz="1400" dirty="0">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Każdego dnia znajdujemy się w sytuacjach, w których nasza asertywność wystawiana jest na próbę. Warto każdego dnia nad nią pracować, także w pracy. Jeśli nie nauczymy się asertywnej postawy, będziemy ulegać czyjejś manipulacji, poświęcać innym zbyt dużo uwagi, pomagać innym swoim kosztem, pozwalać innym się wykorzystywać, robić coś na co nie mamy ochoty i obwiniać się, gdy komuś odmówimy, a to wszystko z pewnością doprowadzi do przemęczenia, złego samopoczucia, niezadowolenia z pracy, a potem życia…</a:t>
            </a:r>
            <a:endParaRPr lang="pl-PL" sz="1400" dirty="0">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Zadanie na ten tydzień: wykorzystać wszystkie narzędzia asertywności!</a:t>
            </a:r>
            <a:endParaRPr lang="pl-PL" sz="1400" dirty="0">
              <a:latin typeface="Arial" panose="020B0604020202020204" pitchFamily="34" charset="0"/>
              <a:ea typeface="Calibri" panose="020F0502020204030204" pitchFamily="34" charset="0"/>
              <a:cs typeface="Arial" panose="020B0604020202020204" pitchFamily="34" charset="0"/>
            </a:endParaRPr>
          </a:p>
          <a:p>
            <a:pPr marL="0" lvl="0" indent="0">
              <a:lnSpc>
                <a:spcPct val="150000"/>
              </a:lnSpc>
              <a:spcAft>
                <a:spcPts val="0"/>
              </a:spcAft>
              <a:buSzPts val="1000"/>
              <a:buNone/>
              <a:tabLst>
                <a:tab pos="457200" algn="l"/>
              </a:tabLst>
            </a:pPr>
            <a:endParaRPr lang="pl-PL" sz="1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ytuł 1"/>
          <p:cNvSpPr>
            <a:spLocks noGrp="1"/>
          </p:cNvSpPr>
          <p:nvPr>
            <p:ph type="title"/>
          </p:nvPr>
        </p:nvSpPr>
        <p:spPr/>
        <p:txBody>
          <a:bodyPr>
            <a:normAutofit/>
          </a:bodyPr>
          <a:lstStyle/>
          <a:p>
            <a:r>
              <a:rPr lang="pl-PL" sz="3200" dirty="0">
                <a:latin typeface="Arial" panose="020B0604020202020204" pitchFamily="34" charset="0"/>
                <a:cs typeface="Arial" panose="020B0604020202020204" pitchFamily="34" charset="0"/>
              </a:rPr>
              <a:t>Czy asertywność można wyćwiczyć (</a:t>
            </a:r>
            <a:r>
              <a:rPr lang="pl-PL" sz="3200" dirty="0" smtClean="0">
                <a:latin typeface="Arial" panose="020B0604020202020204" pitchFamily="34" charset="0"/>
                <a:cs typeface="Arial" panose="020B0604020202020204" pitchFamily="34" charset="0"/>
              </a:rPr>
              <a:t>3/3)</a:t>
            </a:r>
            <a:r>
              <a:rPr lang="pl-PL" dirty="0">
                <a:latin typeface="Times New Roman" panose="02020603050405020304" pitchFamily="18" charset="0"/>
                <a:cs typeface="Times New Roman" panose="02020603050405020304" pitchFamily="18" charset="0"/>
              </a:rPr>
              <a:t/>
            </a:r>
            <a:br>
              <a:rPr lang="pl-PL" dirty="0">
                <a:latin typeface="Times New Roman" panose="02020603050405020304" pitchFamily="18" charset="0"/>
                <a:cs typeface="Times New Roman" panose="02020603050405020304" pitchFamily="18" charset="0"/>
              </a:rPr>
            </a:br>
            <a:endParaRPr lang="pl-PL" dirty="0"/>
          </a:p>
        </p:txBody>
      </p:sp>
    </p:spTree>
    <p:extLst>
      <p:ext uri="{BB962C8B-B14F-4D97-AF65-F5344CB8AC3E}">
        <p14:creationId xmlns:p14="http://schemas.microsoft.com/office/powerpoint/2010/main" val="4053879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94611" y="1315454"/>
            <a:ext cx="9959901" cy="4864684"/>
          </a:xfrm>
        </p:spPr>
        <p:txBody>
          <a:bodyPr>
            <a:noAutofit/>
          </a:bodyPr>
          <a:lstStyle/>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Jest to technika pracy z ciałem i umysłem, którą możemy stosować samodzielnie poprzez wyobrażanie sobie odpowiednich obrazów. Istnieją dowody naukowe potwierdzające, że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nasz mózg nie odróżnia tego, co naprawdę się dzieje w danej chwili, od tego co sobie wyobrażamy</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 nie odróżnia realności od wyobrażenia. Kiedy więc włączasz swoje umysłowe kino poprzez przypominanie sobie wydarzeń z przeszłości lub przez wyobrażanie sobie czegoś, w twoim organizmie dzieje się to samo, co w rzeczywistości – aktywują się te same sieci neuronowe, nasze myśli wywołują wewnętrzne obrazy i emocje. Warto wykorzystywać świadomie wizualizację pozwalającą nam skupić się na pozytywnych obrazach. Gdy będziemy przypominać sobie dobre i piękne aspekty naszej </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przeszłości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albo wyobrażać sobie wspaniałą przyszłość, mózg uaktywni ośrodki związane z pozytywnymi uczuciami, a to wpłynie bardzo korzystnie na nasze samopoczucie.</a:t>
            </a:r>
          </a:p>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Wizualizację możemy stosować w celu odprężenia ciała i umysłu, jako narzędzie pomagające wrócić do zdrowia, jako technikę przydatną w pracy z trudnymi sytuacjami lub w celu uzyskania pewnych informacji. Dziś jednak, chciałabym zachęcić do wykorzystywania wizualizacji w celu „przyciągnięcia” pożądanych rezultatów poprzez wyobrażanie sobie osiągniętego celu</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Człowiek swoimi myślami przyciąga do siebie to, o czym marzy. Dlaczego więc nie wykorzystać siły myśli i wyobraźni połączonych z pozytywną emocją do tego, by osiągać wszystko czego pragniemy?</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0" lvl="0" indent="0">
              <a:lnSpc>
                <a:spcPct val="150000"/>
              </a:lnSpc>
              <a:spcAft>
                <a:spcPts val="0"/>
              </a:spcAft>
              <a:buSzPts val="1000"/>
              <a:buNone/>
              <a:tabLst>
                <a:tab pos="457200" algn="l"/>
              </a:tabLst>
            </a:pPr>
            <a:endParaRPr lang="pl-PL" sz="1400" dirty="0">
              <a:latin typeface="Arial" panose="020B0604020202020204" pitchFamily="34" charset="0"/>
              <a:ea typeface="Calibri" panose="020F0502020204030204" pitchFamily="34" charset="0"/>
              <a:cs typeface="Arial" panose="020B0604020202020204" pitchFamily="34" charset="0"/>
            </a:endParaRPr>
          </a:p>
        </p:txBody>
      </p:sp>
      <p:sp>
        <p:nvSpPr>
          <p:cNvPr id="2" name="Tytuł 1"/>
          <p:cNvSpPr>
            <a:spLocks noGrp="1"/>
          </p:cNvSpPr>
          <p:nvPr>
            <p:ph type="title"/>
          </p:nvPr>
        </p:nvSpPr>
        <p:spPr>
          <a:xfrm>
            <a:off x="1261872" y="294198"/>
            <a:ext cx="9692640" cy="1293970"/>
          </a:xfrm>
        </p:spPr>
        <p:txBody>
          <a:bodyPr>
            <a:normAutofit/>
          </a:bodyPr>
          <a:lstStyle/>
          <a:p>
            <a:r>
              <a:rPr lang="pl-PL" sz="3200" dirty="0">
                <a:latin typeface="Arial" panose="020B0604020202020204" pitchFamily="34" charset="0"/>
                <a:cs typeface="Arial" panose="020B0604020202020204" pitchFamily="34" charset="0"/>
              </a:rPr>
              <a:t>Wizualizacja (</a:t>
            </a:r>
            <a:r>
              <a:rPr lang="pl-PL" sz="3200" dirty="0" smtClean="0">
                <a:latin typeface="Arial" panose="020B0604020202020204" pitchFamily="34" charset="0"/>
                <a:cs typeface="Arial" panose="020B0604020202020204" pitchFamily="34" charset="0"/>
              </a:rPr>
              <a:t>1/2)</a:t>
            </a:r>
            <a:r>
              <a:rPr lang="pl-PL" sz="3200" dirty="0">
                <a:latin typeface="Arial" panose="020B0604020202020204" pitchFamily="34" charset="0"/>
                <a:cs typeface="Arial" panose="020B0604020202020204" pitchFamily="34" charset="0"/>
              </a:rPr>
              <a:t/>
            </a:r>
            <a:br>
              <a:rPr lang="pl-PL" sz="3200" dirty="0">
                <a:latin typeface="Arial" panose="020B0604020202020204" pitchFamily="34" charset="0"/>
                <a:cs typeface="Arial" panose="020B0604020202020204" pitchFamily="34" charset="0"/>
              </a:rPr>
            </a:br>
            <a:endParaRPr lang="pl-P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4669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94611" y="1315454"/>
            <a:ext cx="9959901" cy="4864684"/>
          </a:xfrm>
        </p:spPr>
        <p:txBody>
          <a:bodyPr>
            <a:noAutofit/>
          </a:bodyPr>
          <a:lstStyle/>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Ćwiczenie:</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5 kroków manifestacji marzeń:</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617220" lvl="1" indent="-342900">
              <a:lnSpc>
                <a:spcPct val="150000"/>
              </a:lnSpc>
              <a:spcBef>
                <a:spcPts val="375"/>
              </a:spcBef>
              <a:spcAft>
                <a:spcPts val="375"/>
              </a:spcAft>
              <a:buClrTx/>
              <a:buFont typeface="+mj-lt"/>
              <a:buAutoNum type="arabicPeriod"/>
            </a:pPr>
            <a:r>
              <a:rPr lang="pl-PL" sz="1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Określ</a:t>
            </a:r>
            <a:r>
              <a:rPr lang="pl-PL" sz="1400" dirty="0">
                <a:solidFill>
                  <a:schemeClr val="tx1"/>
                </a:solidFill>
                <a:latin typeface="Arial" panose="020B0604020202020204" pitchFamily="34" charset="0"/>
                <a:ea typeface="Times New Roman" panose="02020603050405020304" pitchFamily="18" charset="0"/>
                <a:cs typeface="Arial" panose="020B0604020202020204" pitchFamily="34" charset="0"/>
              </a:rPr>
              <a:t>, czego chcesz.</a:t>
            </a:r>
          </a:p>
          <a:p>
            <a:pPr marL="617220" lvl="1" indent="-342900">
              <a:lnSpc>
                <a:spcPct val="150000"/>
              </a:lnSpc>
              <a:spcBef>
                <a:spcPts val="375"/>
              </a:spcBef>
              <a:spcAft>
                <a:spcPts val="375"/>
              </a:spcAft>
              <a:buClrTx/>
              <a:buFont typeface="+mj-lt"/>
              <a:buAutoNum type="arabicPeriod"/>
            </a:pPr>
            <a:r>
              <a:rPr lang="pl-PL" sz="1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Wypowiedz</a:t>
            </a:r>
            <a:r>
              <a:rPr lang="pl-PL" sz="1400" dirty="0">
                <a:solidFill>
                  <a:schemeClr val="tx1"/>
                </a:solidFill>
                <a:latin typeface="Arial" panose="020B0604020202020204" pitchFamily="34" charset="0"/>
                <a:ea typeface="Times New Roman" panose="02020603050405020304" pitchFamily="18" charset="0"/>
                <a:cs typeface="Arial" panose="020B0604020202020204" pitchFamily="34" charset="0"/>
              </a:rPr>
              <a:t>, czego chcesz.</a:t>
            </a:r>
          </a:p>
          <a:p>
            <a:pPr marL="617220" lvl="1" indent="-342900">
              <a:lnSpc>
                <a:spcPct val="150000"/>
              </a:lnSpc>
              <a:spcBef>
                <a:spcPts val="375"/>
              </a:spcBef>
              <a:spcAft>
                <a:spcPts val="375"/>
              </a:spcAft>
              <a:buClrTx/>
              <a:buFont typeface="+mj-lt"/>
              <a:buAutoNum type="arabicPeriod"/>
            </a:pPr>
            <a:r>
              <a:rPr lang="pl-PL" sz="1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Ujrzyj </a:t>
            </a:r>
            <a:r>
              <a:rPr lang="pl-PL" sz="1400" dirty="0">
                <a:solidFill>
                  <a:schemeClr val="tx1"/>
                </a:solidFill>
                <a:latin typeface="Arial" panose="020B0604020202020204" pitchFamily="34" charset="0"/>
                <a:ea typeface="Times New Roman" panose="02020603050405020304" pitchFamily="18" charset="0"/>
                <a:cs typeface="Arial" panose="020B0604020202020204" pitchFamily="34" charset="0"/>
              </a:rPr>
              <a:t>to oczami wyobraźni.</a:t>
            </a:r>
          </a:p>
          <a:p>
            <a:pPr marL="617220" lvl="1" indent="-342900">
              <a:lnSpc>
                <a:spcPct val="150000"/>
              </a:lnSpc>
              <a:spcBef>
                <a:spcPts val="375"/>
              </a:spcBef>
              <a:spcAft>
                <a:spcPts val="375"/>
              </a:spcAft>
              <a:buClrTx/>
              <a:buFont typeface="+mj-lt"/>
              <a:buAutoNum type="arabicPeriod"/>
            </a:pPr>
            <a:r>
              <a:rPr lang="pl-PL" sz="1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Użyj </a:t>
            </a:r>
            <a:r>
              <a:rPr lang="pl-PL" sz="1400" dirty="0">
                <a:solidFill>
                  <a:schemeClr val="tx1"/>
                </a:solidFill>
                <a:latin typeface="Arial" panose="020B0604020202020204" pitchFamily="34" charset="0"/>
                <a:ea typeface="Times New Roman" panose="02020603050405020304" pitchFamily="18" charset="0"/>
                <a:cs typeface="Arial" panose="020B0604020202020204" pitchFamily="34" charset="0"/>
              </a:rPr>
              <a:t>czasu teraźniejszego. Uwierz, </a:t>
            </a:r>
            <a:r>
              <a:rPr lang="pl-PL" sz="1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że </a:t>
            </a:r>
            <a:r>
              <a:rPr lang="pl-PL" sz="1400" dirty="0">
                <a:solidFill>
                  <a:schemeClr val="tx1"/>
                </a:solidFill>
                <a:latin typeface="Arial" panose="020B0604020202020204" pitchFamily="34" charset="0"/>
                <a:ea typeface="Times New Roman" panose="02020603050405020304" pitchFamily="18" charset="0"/>
                <a:cs typeface="Arial" panose="020B0604020202020204" pitchFamily="34" charset="0"/>
              </a:rPr>
              <a:t>masz już to, czego pragniesz, i zachowuj się, jakbyś to miał/a. Wzbudź </a:t>
            </a:r>
            <a:r>
              <a:rPr lang="pl-PL" sz="1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r>
            <a:br>
              <a:rPr lang="pl-PL" sz="1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br>
            <a:r>
              <a:rPr lang="pl-PL" sz="1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w </a:t>
            </a:r>
            <a:r>
              <a:rPr lang="pl-PL" sz="1400" dirty="0">
                <a:solidFill>
                  <a:schemeClr val="tx1"/>
                </a:solidFill>
                <a:latin typeface="Arial" panose="020B0604020202020204" pitchFamily="34" charset="0"/>
                <a:ea typeface="Times New Roman" panose="02020603050405020304" pitchFamily="18" charset="0"/>
                <a:cs typeface="Arial" panose="020B0604020202020204" pitchFamily="34" charset="0"/>
              </a:rPr>
              <a:t>sobie pozytywne uczucia: radość, szczęście, spokój, harmonię.</a:t>
            </a:r>
          </a:p>
          <a:p>
            <a:pPr marL="617220" lvl="1" indent="-342900">
              <a:lnSpc>
                <a:spcPct val="150000"/>
              </a:lnSpc>
              <a:spcBef>
                <a:spcPts val="375"/>
              </a:spcBef>
              <a:spcAft>
                <a:spcPts val="375"/>
              </a:spcAft>
              <a:buClrTx/>
              <a:buFont typeface="+mj-lt"/>
              <a:buAutoNum type="arabicPeriod"/>
            </a:pPr>
            <a:r>
              <a:rPr lang="pl-PL" sz="1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Powtarzaj </a:t>
            </a:r>
            <a:r>
              <a:rPr lang="pl-PL" sz="1400" dirty="0">
                <a:solidFill>
                  <a:schemeClr val="tx1"/>
                </a:solidFill>
                <a:latin typeface="Arial" panose="020B0604020202020204" pitchFamily="34" charset="0"/>
                <a:ea typeface="Times New Roman" panose="02020603050405020304" pitchFamily="18" charset="0"/>
                <a:cs typeface="Arial" panose="020B0604020202020204" pitchFamily="34" charset="0"/>
              </a:rPr>
              <a:t>wizualizację często i wzbudzaj w sobie pozytywne odczucia</a:t>
            </a:r>
            <a:r>
              <a:rPr lang="pl-PL" sz="1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t>
            </a:r>
          </a:p>
          <a:p>
            <a:pPr marL="0" indent="0">
              <a:lnSpc>
                <a:spcPct val="150000"/>
              </a:lnSpc>
              <a:spcBef>
                <a:spcPts val="375"/>
              </a:spcBef>
              <a:spcAft>
                <a:spcPts val="375"/>
              </a:spcAft>
              <a:buNone/>
            </a:pP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Pamiętaj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jednak, żeby nie zamykać się całkowicie na nieprzewidziane okoliczności, które mogą okazać się równie korzystne i w długofalowej życiowej perspektywie bardzo wartościowe!</a:t>
            </a:r>
            <a:endParaRPr lang="pl-PL" sz="1400" dirty="0">
              <a:latin typeface="Arial" panose="020B0604020202020204" pitchFamily="34" charset="0"/>
              <a:ea typeface="Times New Roman" panose="02020603050405020304" pitchFamily="18" charset="0"/>
              <a:cs typeface="Arial" panose="020B0604020202020204" pitchFamily="34" charset="0"/>
            </a:endParaRPr>
          </a:p>
        </p:txBody>
      </p:sp>
      <p:sp>
        <p:nvSpPr>
          <p:cNvPr id="2" name="Tytuł 1"/>
          <p:cNvSpPr>
            <a:spLocks noGrp="1"/>
          </p:cNvSpPr>
          <p:nvPr>
            <p:ph type="title"/>
          </p:nvPr>
        </p:nvSpPr>
        <p:spPr/>
        <p:txBody>
          <a:bodyPr>
            <a:normAutofit/>
          </a:bodyPr>
          <a:lstStyle/>
          <a:p>
            <a:r>
              <a:rPr lang="pl-PL" sz="3200" dirty="0">
                <a:latin typeface="Arial" panose="020B0604020202020204" pitchFamily="34" charset="0"/>
                <a:cs typeface="Arial" panose="020B0604020202020204" pitchFamily="34" charset="0"/>
              </a:rPr>
              <a:t>Wizualizacja (</a:t>
            </a:r>
            <a:r>
              <a:rPr lang="pl-PL" sz="3200" dirty="0" smtClean="0">
                <a:latin typeface="Arial" panose="020B0604020202020204" pitchFamily="34" charset="0"/>
                <a:cs typeface="Arial" panose="020B0604020202020204" pitchFamily="34" charset="0"/>
              </a:rPr>
              <a:t>2/2)</a:t>
            </a:r>
            <a:r>
              <a:rPr lang="pl-PL" dirty="0">
                <a:latin typeface="Times New Roman" panose="02020603050405020304" pitchFamily="18" charset="0"/>
                <a:cs typeface="Times New Roman" panose="02020603050405020304" pitchFamily="18" charset="0"/>
              </a:rPr>
              <a:t/>
            </a:r>
            <a:br>
              <a:rPr lang="pl-PL" dirty="0">
                <a:latin typeface="Times New Roman" panose="02020603050405020304" pitchFamily="18" charset="0"/>
                <a:cs typeface="Times New Roman" panose="02020603050405020304" pitchFamily="18" charset="0"/>
              </a:rPr>
            </a:br>
            <a:endParaRPr lang="pl-PL" dirty="0"/>
          </a:p>
        </p:txBody>
      </p:sp>
    </p:spTree>
    <p:extLst>
      <p:ext uri="{BB962C8B-B14F-4D97-AF65-F5344CB8AC3E}">
        <p14:creationId xmlns:p14="http://schemas.microsoft.com/office/powerpoint/2010/main" val="3492921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Z lewej strony godło Polski - biały orzeł na czerwonym tle. Z prawej strony logo Krajowej Administracji Skarbowej z napisem Krajowa Administracja Skarbowa. Pod spodem napis Izba Administracji Skarbowej w Opolu. ">
            <a:extLst>
              <a:ext uri="{FF2B5EF4-FFF2-40B4-BE49-F238E27FC236}">
                <a16:creationId xmlns:a16="http://schemas.microsoft.com/office/drawing/2014/main" id="{06C87A80-E8A7-4F21-BCF5-87E0B636EC6A}"/>
              </a:ext>
            </a:extLst>
          </p:cNvPr>
          <p:cNvPicPr>
            <a:picLocks noChangeAspect="1"/>
          </p:cNvPicPr>
          <p:nvPr/>
        </p:nvPicPr>
        <p:blipFill>
          <a:blip r:embed="rId2"/>
          <a:stretch>
            <a:fillRect/>
          </a:stretch>
        </p:blipFill>
        <p:spPr>
          <a:xfrm>
            <a:off x="5536598" y="4371220"/>
            <a:ext cx="3825116" cy="1363817"/>
          </a:xfrm>
          <a:prstGeom prst="rect">
            <a:avLst/>
          </a:prstGeom>
        </p:spPr>
      </p:pic>
      <p:sp>
        <p:nvSpPr>
          <p:cNvPr id="3" name="Symbol zastępczy zawartości 2"/>
          <p:cNvSpPr>
            <a:spLocks noGrp="1"/>
          </p:cNvSpPr>
          <p:nvPr>
            <p:ph idx="1"/>
          </p:nvPr>
        </p:nvSpPr>
        <p:spPr/>
        <p:txBody>
          <a:bodyPr/>
          <a:lstStyle/>
          <a:p>
            <a:endParaRPr lang="pl-PL" dirty="0">
              <a:latin typeface="Arial" panose="020B0604020202020204" pitchFamily="34" charset="0"/>
              <a:cs typeface="Arial" panose="020B0604020202020204" pitchFamily="34" charset="0"/>
            </a:endParaRPr>
          </a:p>
          <a:p>
            <a:pPr marL="0" indent="0">
              <a:buNone/>
            </a:pPr>
            <a:r>
              <a:rPr lang="pl-PL" dirty="0">
                <a:latin typeface="Arial" panose="020B0604020202020204" pitchFamily="34" charset="0"/>
                <a:cs typeface="Arial" panose="020B0604020202020204" pitchFamily="34" charset="0"/>
              </a:rPr>
              <a:t>Prezentacja opracowana przez:</a:t>
            </a:r>
          </a:p>
          <a:p>
            <a:endParaRPr lang="pl-PL" dirty="0">
              <a:latin typeface="Arial" panose="020B0604020202020204" pitchFamily="34" charset="0"/>
              <a:cs typeface="Arial" panose="020B0604020202020204" pitchFamily="34" charset="0"/>
            </a:endParaRPr>
          </a:p>
          <a:p>
            <a:pPr marL="0" indent="0">
              <a:buNone/>
            </a:pPr>
            <a:r>
              <a:rPr lang="pl-PL" dirty="0">
                <a:latin typeface="Arial" panose="020B0604020202020204" pitchFamily="34" charset="0"/>
                <a:cs typeface="Arial" panose="020B0604020202020204" pitchFamily="34" charset="0"/>
              </a:rPr>
              <a:t>psycholog Natalię Sulewską – Trawka i psycholog Katarzynę Wysadę</a:t>
            </a:r>
          </a:p>
          <a:p>
            <a:pPr marL="0" indent="0">
              <a:buNone/>
            </a:pPr>
            <a:endParaRPr lang="pl-PL" dirty="0">
              <a:latin typeface="Times New Roman" panose="02020603050405020304" pitchFamily="18" charset="0"/>
              <a:cs typeface="Times New Roman" panose="02020603050405020304" pitchFamily="18" charset="0"/>
            </a:endParaRPr>
          </a:p>
        </p:txBody>
      </p:sp>
      <p:sp>
        <p:nvSpPr>
          <p:cNvPr id="2" name="Tytuł 1"/>
          <p:cNvSpPr>
            <a:spLocks noGrp="1"/>
          </p:cNvSpPr>
          <p:nvPr>
            <p:ph type="title"/>
          </p:nvPr>
        </p:nvSpPr>
        <p:spPr/>
        <p:txBody>
          <a:bodyPr>
            <a:normAutofit/>
          </a:bodyPr>
          <a:lstStyle/>
          <a:p>
            <a:r>
              <a:rPr lang="pl-PL" sz="4000" b="1" dirty="0" smtClean="0">
                <a:latin typeface="Arial" panose="020B0604020202020204" pitchFamily="34" charset="0"/>
                <a:cs typeface="Arial" panose="020B0604020202020204" pitchFamily="34" charset="0"/>
              </a:rPr>
              <a:t>Dziękujemy za uwagę</a:t>
            </a:r>
            <a:endParaRPr lang="pl-PL"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8318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Z lewej strony godło Polski. Z prawej strony logo Krajowej Administracji Skarbowej z napisem Krajowa Administracja Skarbowa. Pod spodem napis Izba Administracji Skarbowej w Opolu. ">
            <a:extLst>
              <a:ext uri="{FF2B5EF4-FFF2-40B4-BE49-F238E27FC236}">
                <a16:creationId xmlns:a16="http://schemas.microsoft.com/office/drawing/2014/main" id="{06C87A80-E8A7-4F21-BCF5-87E0B636EC6A}"/>
              </a:ext>
            </a:extLst>
          </p:cNvPr>
          <p:cNvPicPr>
            <a:picLocks noChangeAspect="1"/>
          </p:cNvPicPr>
          <p:nvPr/>
        </p:nvPicPr>
        <p:blipFill>
          <a:blip r:embed="rId2"/>
          <a:stretch>
            <a:fillRect/>
          </a:stretch>
        </p:blipFill>
        <p:spPr>
          <a:xfrm>
            <a:off x="5536598" y="4371220"/>
            <a:ext cx="3825116" cy="1363817"/>
          </a:xfrm>
          <a:prstGeom prst="rect">
            <a:avLst/>
          </a:prstGeom>
        </p:spPr>
      </p:pic>
      <p:sp>
        <p:nvSpPr>
          <p:cNvPr id="3" name="Symbol zastępczy zawartości 2"/>
          <p:cNvSpPr>
            <a:spLocks noGrp="1"/>
          </p:cNvSpPr>
          <p:nvPr>
            <p:ph idx="1"/>
          </p:nvPr>
        </p:nvSpPr>
        <p:spPr/>
        <p:txBody>
          <a:bodyPr/>
          <a:lstStyle/>
          <a:p>
            <a:endParaRPr lang="pl-PL" dirty="0"/>
          </a:p>
          <a:p>
            <a:pPr marL="0" indent="0">
              <a:buNone/>
            </a:pPr>
            <a:r>
              <a:rPr lang="pl-PL" dirty="0">
                <a:latin typeface="Arial" panose="020B0604020202020204" pitchFamily="34" charset="0"/>
                <a:cs typeface="Arial" panose="020B0604020202020204" pitchFamily="34" charset="0"/>
              </a:rPr>
              <a:t>Katarzyna Bernacka</a:t>
            </a:r>
          </a:p>
          <a:p>
            <a:pPr marL="0" indent="0">
              <a:buNone/>
            </a:pPr>
            <a:r>
              <a:rPr lang="pl-PL" dirty="0">
                <a:latin typeface="Arial" panose="020B0604020202020204" pitchFamily="34" charset="0"/>
                <a:cs typeface="Arial" panose="020B0604020202020204" pitchFamily="34" charset="0"/>
              </a:rPr>
              <a:t>Wydział Personalny</a:t>
            </a:r>
          </a:p>
          <a:p>
            <a:pPr marL="0" indent="0">
              <a:buNone/>
            </a:pPr>
            <a:r>
              <a:rPr lang="pl-PL" dirty="0">
                <a:latin typeface="Arial" panose="020B0604020202020204" pitchFamily="34" charset="0"/>
                <a:cs typeface="Arial" panose="020B0604020202020204" pitchFamily="34" charset="0"/>
              </a:rPr>
              <a:t>Tel. 77 4403247</a:t>
            </a:r>
          </a:p>
          <a:p>
            <a:pPr marL="0" indent="0">
              <a:buNone/>
            </a:pPr>
            <a:r>
              <a:rPr lang="pl-PL" dirty="0" smtClean="0">
                <a:latin typeface="Arial" panose="020B0604020202020204" pitchFamily="34" charset="0"/>
                <a:cs typeface="Arial" panose="020B0604020202020204" pitchFamily="34" charset="0"/>
              </a:rPr>
              <a:t>E-mail</a:t>
            </a:r>
            <a:r>
              <a:rPr lang="pl-PL" dirty="0">
                <a:latin typeface="Arial" panose="020B0604020202020204" pitchFamily="34" charset="0"/>
                <a:cs typeface="Arial" panose="020B0604020202020204" pitchFamily="34" charset="0"/>
              </a:rPr>
              <a:t>: </a:t>
            </a:r>
            <a:r>
              <a:rPr lang="pl-PL" u="sng" dirty="0">
                <a:latin typeface="Arial" panose="020B0604020202020204" pitchFamily="34" charset="0"/>
                <a:cs typeface="Arial" panose="020B0604020202020204" pitchFamily="34" charset="0"/>
                <a:hlinkClick r:id="rId3"/>
              </a:rPr>
              <a:t>ias.opole@mf.gov.pl</a:t>
            </a:r>
            <a:r>
              <a:rPr lang="pl-PL" dirty="0">
                <a:latin typeface="Arial" panose="020B0604020202020204" pitchFamily="34" charset="0"/>
                <a:cs typeface="Arial" panose="020B0604020202020204" pitchFamily="34" charset="0"/>
              </a:rPr>
              <a:t> oraz </a:t>
            </a:r>
            <a:r>
              <a:rPr lang="pl-PL" u="sng" dirty="0">
                <a:latin typeface="Arial" panose="020B0604020202020204" pitchFamily="34" charset="0"/>
                <a:cs typeface="Arial" panose="020B0604020202020204" pitchFamily="34" charset="0"/>
                <a:hlinkClick r:id="rId4"/>
              </a:rPr>
              <a:t>katarzyna.bernacka@mf.gov.pl</a:t>
            </a:r>
            <a:endParaRPr lang="pl-PL" dirty="0">
              <a:latin typeface="Arial" panose="020B0604020202020204" pitchFamily="34" charset="0"/>
              <a:cs typeface="Arial" panose="020B0604020202020204" pitchFamily="34" charset="0"/>
            </a:endParaRPr>
          </a:p>
        </p:txBody>
      </p:sp>
      <p:sp>
        <p:nvSpPr>
          <p:cNvPr id="2" name="Tytuł 1"/>
          <p:cNvSpPr>
            <a:spLocks noGrp="1"/>
          </p:cNvSpPr>
          <p:nvPr>
            <p:ph type="title"/>
          </p:nvPr>
        </p:nvSpPr>
        <p:spPr/>
        <p:txBody>
          <a:bodyPr>
            <a:normAutofit/>
          </a:bodyPr>
          <a:lstStyle/>
          <a:p>
            <a:r>
              <a:rPr lang="pl-PL" sz="4000" b="1" dirty="0" smtClean="0">
                <a:latin typeface="Arial" panose="020B0604020202020204" pitchFamily="34" charset="0"/>
                <a:cs typeface="Arial" panose="020B0604020202020204" pitchFamily="34" charset="0"/>
              </a:rPr>
              <a:t>Zapraszamy do kontaktu:</a:t>
            </a:r>
            <a:endParaRPr lang="pl-PL"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8209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17523" y="1785257"/>
            <a:ext cx="8770374" cy="4354285"/>
          </a:xfrm>
        </p:spPr>
        <p:txBody>
          <a:bodyPr>
            <a:normAutofit/>
          </a:bodyPr>
          <a:lstStyle/>
          <a:p>
            <a:pPr marL="0" indent="0">
              <a:lnSpc>
                <a:spcPct val="113000"/>
              </a:lnSpc>
              <a:spcBef>
                <a:spcPts val="600"/>
              </a:spcBef>
              <a:spcAft>
                <a:spcPts val="600"/>
              </a:spcAft>
              <a:buNone/>
            </a:pPr>
            <a:r>
              <a:rPr lang="pl-PL" dirty="0" smtClean="0">
                <a:latin typeface="Arial" panose="020B0604020202020204" pitchFamily="34" charset="0"/>
                <a:cs typeface="Arial" panose="020B0604020202020204" pitchFamily="34" charset="0"/>
              </a:rPr>
              <a:t>Raz w tygodniu w poniedziałek na stronie intranetowej jest umieszczany krótki artykuł  z zakresu psychologii pozytywnej, społecznej, relacyjnej. Artykuły zawierają zagadnienia z zakresu emocji i radzenia sobie ze stresem.</a:t>
            </a:r>
          </a:p>
          <a:p>
            <a:pPr algn="just">
              <a:lnSpc>
                <a:spcPct val="113000"/>
              </a:lnSpc>
              <a:spcBef>
                <a:spcPts val="600"/>
              </a:spcBef>
              <a:spcAft>
                <a:spcPts val="600"/>
              </a:spcAft>
            </a:pPr>
            <a:endParaRPr lang="pl-PL" b="1" dirty="0" smtClean="0">
              <a:latin typeface="Arial" panose="020B0604020202020204" pitchFamily="34" charset="0"/>
              <a:ea typeface="Calibri" panose="020F0502020204030204" pitchFamily="34" charset="0"/>
              <a:cs typeface="Arial" panose="020B0604020202020204" pitchFamily="34" charset="0"/>
            </a:endParaRPr>
          </a:p>
          <a:p>
            <a:pPr marL="0" indent="0" algn="just">
              <a:lnSpc>
                <a:spcPct val="113000"/>
              </a:lnSpc>
              <a:spcBef>
                <a:spcPts val="600"/>
              </a:spcBef>
              <a:spcAft>
                <a:spcPts val="600"/>
              </a:spcAft>
              <a:buNone/>
            </a:pPr>
            <a:r>
              <a:rPr lang="pl-PL" b="1" dirty="0" smtClean="0">
                <a:latin typeface="Arial" panose="020B0604020202020204" pitchFamily="34" charset="0"/>
                <a:ea typeface="Calibri" panose="020F0502020204030204" pitchFamily="34" charset="0"/>
                <a:cs typeface="Arial" panose="020B0604020202020204" pitchFamily="34" charset="0"/>
              </a:rPr>
              <a:t>Dlaczego w poniedziałek?</a:t>
            </a:r>
            <a:r>
              <a:rPr lang="pl-PL" dirty="0" smtClean="0">
                <a:latin typeface="Arial" panose="020B0604020202020204" pitchFamily="34" charset="0"/>
                <a:ea typeface="Calibri" panose="020F0502020204030204" pitchFamily="34" charset="0"/>
                <a:cs typeface="Arial" panose="020B0604020202020204" pitchFamily="34" charset="0"/>
              </a:rPr>
              <a:t> Ponieważ istnieje szansa, że w ciągu całego tygodnia, to co zostanie przeczytane będzie rezonować w głowie i dobre nawyki uda się wprowadzić w życie.</a:t>
            </a:r>
          </a:p>
          <a:p>
            <a:pPr marL="0" indent="0">
              <a:buNone/>
            </a:pPr>
            <a:endParaRPr lang="pl-PL" dirty="0"/>
          </a:p>
          <a:p>
            <a:pPr marL="0" indent="0">
              <a:buNone/>
            </a:pPr>
            <a:endParaRPr lang="pl-PL" dirty="0"/>
          </a:p>
        </p:txBody>
      </p:sp>
      <p:sp>
        <p:nvSpPr>
          <p:cNvPr id="2" name="Tytuł 1"/>
          <p:cNvSpPr>
            <a:spLocks noGrp="1"/>
          </p:cNvSpPr>
          <p:nvPr>
            <p:ph type="title"/>
          </p:nvPr>
        </p:nvSpPr>
        <p:spPr>
          <a:xfrm>
            <a:off x="1227038" y="215821"/>
            <a:ext cx="9692640" cy="973882"/>
          </a:xfrm>
        </p:spPr>
        <p:txBody>
          <a:bodyPr>
            <a:normAutofit/>
          </a:bodyPr>
          <a:lstStyle/>
          <a:p>
            <a:r>
              <a:rPr lang="pl-PL" sz="4000" b="1" dirty="0">
                <a:latin typeface="Arial" panose="020B0604020202020204" pitchFamily="34" charset="0"/>
                <a:cs typeface="Arial" panose="020B0604020202020204" pitchFamily="34" charset="0"/>
              </a:rPr>
              <a:t>Założenia</a:t>
            </a:r>
          </a:p>
        </p:txBody>
      </p:sp>
    </p:spTree>
    <p:extLst>
      <p:ext uri="{BB962C8B-B14F-4D97-AF65-F5344CB8AC3E}">
        <p14:creationId xmlns:p14="http://schemas.microsoft.com/office/powerpoint/2010/main" val="2449022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261871" y="1828800"/>
            <a:ext cx="8940907" cy="4351337"/>
          </a:xfrm>
        </p:spPr>
        <p:txBody>
          <a:bodyPr>
            <a:noAutofit/>
          </a:bodyPr>
          <a:lstStyle/>
          <a:p>
            <a:pPr marL="0" indent="0">
              <a:lnSpc>
                <a:spcPct val="114000"/>
              </a:lnSpc>
              <a:spcBef>
                <a:spcPts val="600"/>
              </a:spcBef>
              <a:spcAft>
                <a:spcPts val="600"/>
              </a:spcAft>
              <a:buFont typeface="Arial" pitchFamily="34" charset="0"/>
              <a:buNone/>
            </a:pPr>
            <a:r>
              <a:rPr lang="pl-PL" dirty="0" smtClean="0">
                <a:latin typeface="Arial" panose="020B0604020202020204" pitchFamily="34" charset="0"/>
                <a:cs typeface="Arial" panose="020B0604020202020204" pitchFamily="34" charset="0"/>
              </a:rPr>
              <a:t>Małe </a:t>
            </a:r>
            <a:r>
              <a:rPr lang="pl-PL" dirty="0">
                <a:latin typeface="Arial" panose="020B0604020202020204" pitchFamily="34" charset="0"/>
                <a:cs typeface="Arial" panose="020B0604020202020204" pitchFamily="34" charset="0"/>
              </a:rPr>
              <a:t>zmiany nawyków jednostki mogą powodować wielkie zmiany </a:t>
            </a:r>
            <a:br>
              <a:rPr lang="pl-PL" dirty="0">
                <a:latin typeface="Arial" panose="020B0604020202020204" pitchFamily="34" charset="0"/>
                <a:cs typeface="Arial" panose="020B0604020202020204" pitchFamily="34" charset="0"/>
              </a:rPr>
            </a:br>
            <a:r>
              <a:rPr lang="pl-PL" dirty="0" smtClean="0">
                <a:latin typeface="Arial" panose="020B0604020202020204" pitchFamily="34" charset="0"/>
                <a:cs typeface="Arial" panose="020B0604020202020204" pitchFamily="34" charset="0"/>
              </a:rPr>
              <a:t>w społeczności</a:t>
            </a:r>
            <a:r>
              <a:rPr lang="pl-PL" dirty="0">
                <a:latin typeface="Arial" panose="020B0604020202020204" pitchFamily="34" charset="0"/>
                <a:cs typeface="Arial" panose="020B0604020202020204" pitchFamily="34" charset="0"/>
              </a:rPr>
              <a:t>.</a:t>
            </a:r>
          </a:p>
          <a:p>
            <a:pPr marL="0" indent="0">
              <a:lnSpc>
                <a:spcPct val="114000"/>
              </a:lnSpc>
              <a:spcBef>
                <a:spcPts val="600"/>
              </a:spcBef>
              <a:spcAft>
                <a:spcPts val="600"/>
              </a:spcAft>
              <a:buFont typeface="Arial" pitchFamily="34" charset="0"/>
              <a:buNone/>
            </a:pPr>
            <a:endParaRPr lang="pl-PL" dirty="0">
              <a:latin typeface="Arial" panose="020B0604020202020204" pitchFamily="34" charset="0"/>
              <a:cs typeface="Arial" panose="020B0604020202020204" pitchFamily="34" charset="0"/>
            </a:endParaRPr>
          </a:p>
          <a:p>
            <a:pPr marL="0" indent="0">
              <a:lnSpc>
                <a:spcPct val="114000"/>
              </a:lnSpc>
              <a:spcBef>
                <a:spcPts val="600"/>
              </a:spcBef>
              <a:spcAft>
                <a:spcPts val="600"/>
              </a:spcAft>
              <a:buFont typeface="Arial" pitchFamily="34" charset="0"/>
              <a:buNone/>
            </a:pPr>
            <a:r>
              <a:rPr lang="pl-PL" dirty="0">
                <a:latin typeface="Arial" panose="020B0604020202020204" pitchFamily="34" charset="0"/>
                <a:cs typeface="Arial" panose="020B0604020202020204" pitchFamily="34" charset="0"/>
              </a:rPr>
              <a:t>Świadomość, że wiele można zmienić, ale czasem trzeba pokazać jak.</a:t>
            </a:r>
          </a:p>
          <a:p>
            <a:pPr marL="0" lvl="0" indent="0">
              <a:lnSpc>
                <a:spcPct val="114000"/>
              </a:lnSpc>
              <a:spcBef>
                <a:spcPts val="600"/>
              </a:spcBef>
              <a:spcAft>
                <a:spcPts val="600"/>
              </a:spcAft>
              <a:buFont typeface="Arial" pitchFamily="34" charset="0"/>
              <a:buNone/>
            </a:pPr>
            <a:endParaRPr lang="pl-PL" dirty="0">
              <a:latin typeface="Arial" panose="020B0604020202020204" pitchFamily="34" charset="0"/>
              <a:cs typeface="Arial" panose="020B0604020202020204" pitchFamily="34" charset="0"/>
            </a:endParaRPr>
          </a:p>
          <a:p>
            <a:pPr marL="0" lvl="0" indent="0">
              <a:lnSpc>
                <a:spcPct val="114000"/>
              </a:lnSpc>
              <a:spcBef>
                <a:spcPts val="600"/>
              </a:spcBef>
              <a:spcAft>
                <a:spcPts val="600"/>
              </a:spcAft>
              <a:buFont typeface="Arial" pitchFamily="34" charset="0"/>
              <a:buNone/>
            </a:pPr>
            <a:r>
              <a:rPr lang="pl-PL" dirty="0">
                <a:latin typeface="Arial" panose="020B0604020202020204" pitchFamily="34" charset="0"/>
                <a:cs typeface="Arial" panose="020B0604020202020204" pitchFamily="34" charset="0"/>
              </a:rPr>
              <a:t>Wsparcie pięknej kultury w organizacji i dostrzeżenia potencjału </a:t>
            </a:r>
            <a:r>
              <a:rPr lang="pl-PL" dirty="0" smtClean="0">
                <a:latin typeface="Arial" panose="020B0604020202020204" pitchFamily="34" charset="0"/>
                <a:cs typeface="Arial" panose="020B0604020202020204" pitchFamily="34" charset="0"/>
              </a:rPr>
              <a:t/>
            </a:r>
            <a:br>
              <a:rPr lang="pl-PL" dirty="0" smtClean="0">
                <a:latin typeface="Arial" panose="020B0604020202020204" pitchFamily="34" charset="0"/>
                <a:cs typeface="Arial" panose="020B0604020202020204" pitchFamily="34" charset="0"/>
              </a:rPr>
            </a:br>
            <a:r>
              <a:rPr lang="pl-PL" dirty="0" smtClean="0">
                <a:latin typeface="Arial" panose="020B0604020202020204" pitchFamily="34" charset="0"/>
                <a:cs typeface="Arial" panose="020B0604020202020204" pitchFamily="34" charset="0"/>
              </a:rPr>
              <a:t>w </a:t>
            </a:r>
            <a:r>
              <a:rPr lang="pl-PL" dirty="0">
                <a:latin typeface="Arial" panose="020B0604020202020204" pitchFamily="34" charset="0"/>
                <a:cs typeface="Arial" panose="020B0604020202020204" pitchFamily="34" charset="0"/>
              </a:rPr>
              <a:t>pracownikach i funkcjonariuszach IAS Opole do budowania takiej kultury.</a:t>
            </a:r>
          </a:p>
          <a:p>
            <a:pPr marL="0" indent="0">
              <a:lnSpc>
                <a:spcPct val="114000"/>
              </a:lnSpc>
              <a:spcBef>
                <a:spcPts val="600"/>
              </a:spcBef>
              <a:spcAft>
                <a:spcPts val="600"/>
              </a:spcAft>
              <a:buFont typeface="Arial" pitchFamily="34" charset="0"/>
              <a:buNone/>
            </a:pPr>
            <a:endParaRPr lang="pl-PL" dirty="0">
              <a:latin typeface="Arial" panose="020B0604020202020204" pitchFamily="34" charset="0"/>
              <a:cs typeface="Arial" panose="020B0604020202020204" pitchFamily="34" charset="0"/>
            </a:endParaRPr>
          </a:p>
          <a:p>
            <a:pPr marL="0" indent="0">
              <a:lnSpc>
                <a:spcPct val="114000"/>
              </a:lnSpc>
              <a:spcBef>
                <a:spcPts val="600"/>
              </a:spcBef>
              <a:spcAft>
                <a:spcPts val="600"/>
              </a:spcAft>
              <a:buFont typeface="Arial" pitchFamily="34" charset="0"/>
              <a:buNone/>
            </a:pPr>
            <a:r>
              <a:rPr lang="pl-PL" dirty="0">
                <a:latin typeface="Arial" panose="020B0604020202020204" pitchFamily="34" charset="0"/>
                <a:cs typeface="Arial" panose="020B0604020202020204" pitchFamily="34" charset="0"/>
              </a:rPr>
              <a:t>Fascynacja psychologią, szczególnie psychologią pozytywną.</a:t>
            </a:r>
          </a:p>
          <a:p>
            <a:endParaRPr lang="pl-PL" dirty="0">
              <a:latin typeface="Arial" panose="020B0604020202020204" pitchFamily="34" charset="0"/>
              <a:cs typeface="Arial" panose="020B0604020202020204" pitchFamily="34" charset="0"/>
            </a:endParaRPr>
          </a:p>
        </p:txBody>
      </p:sp>
      <p:sp>
        <p:nvSpPr>
          <p:cNvPr id="2" name="Tytuł 1"/>
          <p:cNvSpPr>
            <a:spLocks noGrp="1"/>
          </p:cNvSpPr>
          <p:nvPr>
            <p:ph type="title"/>
          </p:nvPr>
        </p:nvSpPr>
        <p:spPr/>
        <p:txBody>
          <a:bodyPr>
            <a:normAutofit fontScale="90000"/>
          </a:bodyPr>
          <a:lstStyle/>
          <a:p>
            <a:r>
              <a:rPr lang="pl-PL" b="1" dirty="0">
                <a:latin typeface="Arial" panose="020B0604020202020204" pitchFamily="34" charset="0"/>
                <a:cs typeface="Arial" panose="020B0604020202020204" pitchFamily="34" charset="0"/>
              </a:rPr>
              <a:t/>
            </a:r>
            <a:br>
              <a:rPr lang="pl-PL" b="1" dirty="0">
                <a:latin typeface="Arial" panose="020B0604020202020204" pitchFamily="34" charset="0"/>
                <a:cs typeface="Arial" panose="020B0604020202020204" pitchFamily="34" charset="0"/>
              </a:rPr>
            </a:br>
            <a:r>
              <a:rPr lang="pl-PL" b="1" dirty="0">
                <a:latin typeface="Arial" panose="020B0604020202020204" pitchFamily="34" charset="0"/>
                <a:cs typeface="Arial" panose="020B0604020202020204" pitchFamily="34" charset="0"/>
              </a:rPr>
              <a:t/>
            </a:r>
            <a:br>
              <a:rPr lang="pl-PL" b="1" dirty="0">
                <a:latin typeface="Arial" panose="020B0604020202020204" pitchFamily="34" charset="0"/>
                <a:cs typeface="Arial" panose="020B0604020202020204" pitchFamily="34" charset="0"/>
              </a:rPr>
            </a:br>
            <a:r>
              <a:rPr lang="pl-PL" b="1" dirty="0">
                <a:latin typeface="Arial" panose="020B0604020202020204" pitchFamily="34" charset="0"/>
                <a:cs typeface="Arial" panose="020B0604020202020204" pitchFamily="34" charset="0"/>
              </a:rPr>
              <a:t/>
            </a:r>
            <a:br>
              <a:rPr lang="pl-PL" b="1" dirty="0">
                <a:latin typeface="Arial" panose="020B0604020202020204" pitchFamily="34" charset="0"/>
                <a:cs typeface="Arial" panose="020B0604020202020204" pitchFamily="34" charset="0"/>
              </a:rPr>
            </a:br>
            <a:r>
              <a:rPr lang="pl-PL" b="1" dirty="0">
                <a:latin typeface="Arial" panose="020B0604020202020204" pitchFamily="34" charset="0"/>
                <a:cs typeface="Arial" panose="020B0604020202020204" pitchFamily="34" charset="0"/>
              </a:rPr>
              <a:t>Skąd pomysł?</a:t>
            </a:r>
            <a:r>
              <a:rPr lang="pl-PL" dirty="0">
                <a:latin typeface="Arial" panose="020B0604020202020204" pitchFamily="34" charset="0"/>
                <a:cs typeface="Arial" panose="020B0604020202020204" pitchFamily="34" charset="0"/>
              </a:rPr>
              <a:t/>
            </a:r>
            <a:br>
              <a:rPr lang="pl-PL" dirty="0">
                <a:latin typeface="Arial" panose="020B0604020202020204" pitchFamily="34" charset="0"/>
                <a:cs typeface="Arial" panose="020B0604020202020204" pitchFamily="34" charset="0"/>
              </a:rPr>
            </a:br>
            <a:endParaRPr lang="pl-P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5309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descr="Dwie szare ikonki postaci. Jedna leży na kozetce a druga siedzi na fotelu." title="Element dekoracyjny"/>
          <p:cNvPicPr>
            <a:picLocks noChangeAspect="1"/>
          </p:cNvPicPr>
          <p:nvPr/>
        </p:nvPicPr>
        <p:blipFill>
          <a:blip r:embed="rId2"/>
          <a:stretch>
            <a:fillRect/>
          </a:stretch>
        </p:blipFill>
        <p:spPr>
          <a:xfrm>
            <a:off x="9481835" y="975042"/>
            <a:ext cx="1763381" cy="1432560"/>
          </a:xfrm>
          <a:prstGeom prst="rect">
            <a:avLst/>
          </a:prstGeom>
        </p:spPr>
      </p:pic>
      <p:sp>
        <p:nvSpPr>
          <p:cNvPr id="3" name="Symbol zastępczy zawartości 2"/>
          <p:cNvSpPr>
            <a:spLocks noGrp="1"/>
          </p:cNvSpPr>
          <p:nvPr>
            <p:ph idx="1"/>
          </p:nvPr>
        </p:nvSpPr>
        <p:spPr>
          <a:xfrm>
            <a:off x="1376516" y="1828800"/>
            <a:ext cx="8858346" cy="4351337"/>
          </a:xfrm>
        </p:spPr>
        <p:txBody>
          <a:bodyPr>
            <a:normAutofit/>
          </a:bodyPr>
          <a:lstStyle/>
          <a:p>
            <a:endParaRPr lang="pl-PL" dirty="0">
              <a:latin typeface="Arial" panose="020B0604020202020204" pitchFamily="34" charset="0"/>
              <a:cs typeface="Arial" panose="020B0604020202020204" pitchFamily="34" charset="0"/>
            </a:endParaRPr>
          </a:p>
          <a:p>
            <a:pPr marL="0" indent="0">
              <a:buNone/>
            </a:pPr>
            <a:r>
              <a:rPr lang="pl-PL" dirty="0">
                <a:latin typeface="Arial" panose="020B0604020202020204" pitchFamily="34" charset="0"/>
                <a:cs typeface="Arial" panose="020B0604020202020204" pitchFamily="34" charset="0"/>
              </a:rPr>
              <a:t>Otwartość pracowników i funkcjonariuszy na konsultacje psychologiczne.</a:t>
            </a:r>
          </a:p>
          <a:p>
            <a:endParaRPr lang="pl-PL" dirty="0">
              <a:latin typeface="Arial" panose="020B0604020202020204" pitchFamily="34" charset="0"/>
              <a:cs typeface="Arial" panose="020B0604020202020204" pitchFamily="34" charset="0"/>
            </a:endParaRPr>
          </a:p>
          <a:p>
            <a:pPr marL="0" indent="0">
              <a:buNone/>
            </a:pPr>
            <a:r>
              <a:rPr lang="pl-PL" dirty="0">
                <a:latin typeface="Arial" panose="020B0604020202020204" pitchFamily="34" charset="0"/>
                <a:cs typeface="Arial" panose="020B0604020202020204" pitchFamily="34" charset="0"/>
              </a:rPr>
              <a:t>Pomoc psychologiczna w trudnych sytuacji zawodowych.</a:t>
            </a:r>
          </a:p>
          <a:p>
            <a:endParaRPr lang="pl-PL" dirty="0">
              <a:latin typeface="Arial" panose="020B0604020202020204" pitchFamily="34" charset="0"/>
              <a:cs typeface="Arial" panose="020B0604020202020204" pitchFamily="34" charset="0"/>
            </a:endParaRPr>
          </a:p>
          <a:p>
            <a:pPr marL="0" indent="0">
              <a:buNone/>
            </a:pPr>
            <a:r>
              <a:rPr lang="pl-PL" dirty="0">
                <a:latin typeface="Arial" panose="020B0604020202020204" pitchFamily="34" charset="0"/>
                <a:cs typeface="Arial" panose="020B0604020202020204" pitchFamily="34" charset="0"/>
              </a:rPr>
              <a:t>Wspieranie kadry zarządzającej w kierowaniu zespołem.</a:t>
            </a:r>
          </a:p>
          <a:p>
            <a:pPr marL="0" indent="0">
              <a:buNone/>
            </a:pPr>
            <a:endParaRPr lang="pl-PL" dirty="0">
              <a:latin typeface="Arial" panose="020B0604020202020204" pitchFamily="34" charset="0"/>
              <a:cs typeface="Arial" panose="020B0604020202020204" pitchFamily="34" charset="0"/>
            </a:endParaRPr>
          </a:p>
          <a:p>
            <a:pPr marL="0" indent="0">
              <a:buNone/>
            </a:pPr>
            <a:r>
              <a:rPr lang="pl-PL" dirty="0">
                <a:latin typeface="Arial" panose="020B0604020202020204" pitchFamily="34" charset="0"/>
                <a:cs typeface="Arial" panose="020B0604020202020204" pitchFamily="34" charset="0"/>
              </a:rPr>
              <a:t>Dostęp do pomocy psychologicznej w ramach interwencji kryzysowej.</a:t>
            </a:r>
          </a:p>
          <a:p>
            <a:endParaRPr lang="pl-PL" dirty="0">
              <a:latin typeface="Arial" panose="020B0604020202020204" pitchFamily="34" charset="0"/>
              <a:cs typeface="Arial" panose="020B0604020202020204" pitchFamily="34" charset="0"/>
            </a:endParaRPr>
          </a:p>
          <a:p>
            <a:endParaRPr lang="pl-PL" dirty="0">
              <a:latin typeface="Arial" panose="020B0604020202020204" pitchFamily="34" charset="0"/>
              <a:cs typeface="Arial" panose="020B0604020202020204" pitchFamily="34" charset="0"/>
            </a:endParaRPr>
          </a:p>
          <a:p>
            <a:endParaRPr lang="pl-PL" dirty="0">
              <a:latin typeface="Arial" panose="020B0604020202020204" pitchFamily="34" charset="0"/>
              <a:cs typeface="Arial" panose="020B0604020202020204" pitchFamily="34" charset="0"/>
            </a:endParaRPr>
          </a:p>
          <a:p>
            <a:endParaRPr lang="pl-PL" dirty="0">
              <a:latin typeface="Arial" panose="020B0604020202020204" pitchFamily="34" charset="0"/>
              <a:cs typeface="Arial" panose="020B0604020202020204" pitchFamily="34" charset="0"/>
            </a:endParaRPr>
          </a:p>
          <a:p>
            <a:endParaRPr lang="pl-PL" dirty="0">
              <a:latin typeface="Arial" panose="020B0604020202020204" pitchFamily="34" charset="0"/>
              <a:cs typeface="Arial" panose="020B0604020202020204" pitchFamily="34" charset="0"/>
            </a:endParaRPr>
          </a:p>
          <a:p>
            <a:pPr marL="0" indent="0">
              <a:buNone/>
            </a:pPr>
            <a:endParaRPr lang="pl-PL" dirty="0">
              <a:latin typeface="Arial" panose="020B0604020202020204" pitchFamily="34" charset="0"/>
              <a:cs typeface="Arial" panose="020B0604020202020204" pitchFamily="34" charset="0"/>
            </a:endParaRPr>
          </a:p>
        </p:txBody>
      </p:sp>
      <p:sp>
        <p:nvSpPr>
          <p:cNvPr id="2" name="Tytuł 1"/>
          <p:cNvSpPr>
            <a:spLocks noGrp="1"/>
          </p:cNvSpPr>
          <p:nvPr>
            <p:ph type="title"/>
          </p:nvPr>
        </p:nvSpPr>
        <p:spPr/>
        <p:txBody>
          <a:bodyPr>
            <a:normAutofit/>
          </a:bodyPr>
          <a:lstStyle/>
          <a:p>
            <a:r>
              <a:rPr lang="pl-PL" sz="4000" b="1" dirty="0" smtClean="0">
                <a:latin typeface="Arial" panose="020B0604020202020204" pitchFamily="34" charset="0"/>
                <a:cs typeface="Arial" panose="020B0604020202020204" pitchFamily="34" charset="0"/>
              </a:rPr>
              <a:t>Psychoedukacja - </a:t>
            </a:r>
            <a:r>
              <a:rPr lang="pl-PL" sz="4000" b="1" dirty="0">
                <a:latin typeface="Arial" panose="020B0604020202020204" pitchFamily="34" charset="0"/>
                <a:cs typeface="Arial" panose="020B0604020202020204" pitchFamily="34" charset="0"/>
              </a:rPr>
              <a:t>jedno z zadań psychologa w KAS</a:t>
            </a:r>
          </a:p>
        </p:txBody>
      </p:sp>
    </p:spTree>
    <p:extLst>
      <p:ext uri="{BB962C8B-B14F-4D97-AF65-F5344CB8AC3E}">
        <p14:creationId xmlns:p14="http://schemas.microsoft.com/office/powerpoint/2010/main" val="767035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descr="Czarny profil głowy z widocznym brakującym elementem w kształcie puzzla. Z boku widoczna wyciągnięta w kierunku głowy otwarta dłoń z brakującym elementem." title="Element dekoracyjny.">
            <a:extLst>
              <a:ext uri="{FF2B5EF4-FFF2-40B4-BE49-F238E27FC236}">
                <a16:creationId xmlns:a16="http://schemas.microsoft.com/office/drawing/2014/main" id="{04996025-C5CC-4AA5-A74C-D6D6CECA80AD}"/>
              </a:ext>
            </a:extLst>
          </p:cNvPr>
          <p:cNvPicPr>
            <a:picLocks noChangeAspect="1"/>
          </p:cNvPicPr>
          <p:nvPr/>
        </p:nvPicPr>
        <p:blipFill>
          <a:blip r:embed="rId2"/>
          <a:stretch>
            <a:fillRect/>
          </a:stretch>
        </p:blipFill>
        <p:spPr>
          <a:xfrm>
            <a:off x="8078426" y="1691322"/>
            <a:ext cx="2693796" cy="1475809"/>
          </a:xfrm>
          <a:prstGeom prst="rect">
            <a:avLst/>
          </a:prstGeom>
        </p:spPr>
      </p:pic>
      <p:sp>
        <p:nvSpPr>
          <p:cNvPr id="3" name="Symbol zastępczy zawartości 2"/>
          <p:cNvSpPr>
            <a:spLocks noGrp="1"/>
          </p:cNvSpPr>
          <p:nvPr>
            <p:ph idx="1"/>
          </p:nvPr>
        </p:nvSpPr>
        <p:spPr>
          <a:xfrm>
            <a:off x="1386349" y="1828800"/>
            <a:ext cx="8150942" cy="4351337"/>
          </a:xfrm>
        </p:spPr>
        <p:txBody>
          <a:bodyPr>
            <a:normAutofit/>
          </a:bodyPr>
          <a:lstStyle/>
          <a:p>
            <a:pPr marL="0" indent="0">
              <a:buNone/>
            </a:pPr>
            <a:endParaRPr lang="pl-PL" dirty="0">
              <a:latin typeface="Arial" panose="020B0604020202020204" pitchFamily="34" charset="0"/>
              <a:cs typeface="Arial" panose="020B0604020202020204" pitchFamily="34" charset="0"/>
            </a:endParaRPr>
          </a:p>
          <a:p>
            <a:pPr marL="0" indent="0">
              <a:lnSpc>
                <a:spcPct val="114000"/>
              </a:lnSpc>
              <a:spcBef>
                <a:spcPts val="600"/>
              </a:spcBef>
              <a:spcAft>
                <a:spcPts val="600"/>
              </a:spcAft>
              <a:buNone/>
            </a:pPr>
            <a:r>
              <a:rPr lang="pl-PL" dirty="0">
                <a:latin typeface="Arial" panose="020B0604020202020204" pitchFamily="34" charset="0"/>
                <a:cs typeface="Arial" panose="020B0604020202020204" pitchFamily="34" charset="0"/>
              </a:rPr>
              <a:t>Utrzymanie etatu psychologa </a:t>
            </a:r>
            <a:r>
              <a:rPr lang="pl-PL" dirty="0">
                <a:latin typeface="Arial" panose="020B0604020202020204" pitchFamily="34" charset="0"/>
                <a:cs typeface="Arial" panose="020B0604020202020204" pitchFamily="34" charset="0"/>
                <a:sym typeface="Wingdings" panose="05000000000000000000" pitchFamily="2" charset="2"/>
              </a:rPr>
              <a:t></a:t>
            </a:r>
          </a:p>
          <a:p>
            <a:pPr marL="0" indent="0">
              <a:lnSpc>
                <a:spcPct val="114000"/>
              </a:lnSpc>
              <a:spcBef>
                <a:spcPts val="600"/>
              </a:spcBef>
              <a:spcAft>
                <a:spcPts val="600"/>
              </a:spcAft>
              <a:buNone/>
            </a:pPr>
            <a:endParaRPr lang="pl-PL" dirty="0">
              <a:latin typeface="Arial" panose="020B0604020202020204" pitchFamily="34" charset="0"/>
              <a:cs typeface="Arial" panose="020B0604020202020204" pitchFamily="34" charset="0"/>
              <a:sym typeface="Wingdings" panose="05000000000000000000" pitchFamily="2" charset="2"/>
            </a:endParaRPr>
          </a:p>
          <a:p>
            <a:pPr marL="0" indent="0">
              <a:lnSpc>
                <a:spcPct val="114000"/>
              </a:lnSpc>
              <a:spcBef>
                <a:spcPts val="600"/>
              </a:spcBef>
              <a:spcAft>
                <a:spcPts val="600"/>
              </a:spcAft>
              <a:buNone/>
            </a:pPr>
            <a:r>
              <a:rPr lang="pl-PL" dirty="0">
                <a:latin typeface="Arial" panose="020B0604020202020204" pitchFamily="34" charset="0"/>
                <a:cs typeface="Arial" panose="020B0604020202020204" pitchFamily="34" charset="0"/>
                <a:sym typeface="Wingdings" panose="05000000000000000000" pitchFamily="2" charset="2"/>
              </a:rPr>
              <a:t>Jednym z głównym zadań psychologa w KAS jest psychoedukacja</a:t>
            </a:r>
            <a:r>
              <a:rPr lang="pl-PL" dirty="0" smtClean="0">
                <a:latin typeface="Arial" panose="020B0604020202020204" pitchFamily="34" charset="0"/>
                <a:cs typeface="Arial" panose="020B0604020202020204" pitchFamily="34" charset="0"/>
                <a:sym typeface="Wingdings" panose="05000000000000000000" pitchFamily="2" charset="2"/>
              </a:rPr>
              <a:t>, </a:t>
            </a:r>
            <a:r>
              <a:rPr lang="pl-PL" dirty="0">
                <a:latin typeface="Arial" panose="020B0604020202020204" pitchFamily="34" charset="0"/>
                <a:cs typeface="Arial" panose="020B0604020202020204" pitchFamily="34" charset="0"/>
                <a:sym typeface="Wingdings" panose="05000000000000000000" pitchFamily="2" charset="2"/>
              </a:rPr>
              <a:t/>
            </a:r>
            <a:br>
              <a:rPr lang="pl-PL" dirty="0">
                <a:latin typeface="Arial" panose="020B0604020202020204" pitchFamily="34" charset="0"/>
                <a:cs typeface="Arial" panose="020B0604020202020204" pitchFamily="34" charset="0"/>
                <a:sym typeface="Wingdings" panose="05000000000000000000" pitchFamily="2" charset="2"/>
              </a:rPr>
            </a:br>
            <a:r>
              <a:rPr lang="pl-PL" dirty="0" smtClean="0">
                <a:latin typeface="Arial" panose="020B0604020202020204" pitchFamily="34" charset="0"/>
                <a:cs typeface="Arial" panose="020B0604020202020204" pitchFamily="34" charset="0"/>
                <a:sym typeface="Wingdings" panose="05000000000000000000" pitchFamily="2" charset="2"/>
              </a:rPr>
              <a:t>w </a:t>
            </a:r>
            <a:r>
              <a:rPr lang="pl-PL" dirty="0">
                <a:latin typeface="Arial" panose="020B0604020202020204" pitchFamily="34" charset="0"/>
                <a:cs typeface="Arial" panose="020B0604020202020204" pitchFamily="34" charset="0"/>
                <a:sym typeface="Wingdings" panose="05000000000000000000" pitchFamily="2" charset="2"/>
              </a:rPr>
              <a:t>Izbie Administracji w Opolu jest realizowana poprzez krótkie materiały edukacyjne dostępne dla każdych pracowników </a:t>
            </a:r>
            <a:r>
              <a:rPr lang="pl-PL" dirty="0" smtClean="0">
                <a:latin typeface="Arial" panose="020B0604020202020204" pitchFamily="34" charset="0"/>
                <a:cs typeface="Arial" panose="020B0604020202020204" pitchFamily="34" charset="0"/>
                <a:sym typeface="Wingdings" panose="05000000000000000000" pitchFamily="2" charset="2"/>
              </a:rPr>
              <a:t/>
            </a:r>
            <a:br>
              <a:rPr lang="pl-PL" dirty="0" smtClean="0">
                <a:latin typeface="Arial" panose="020B0604020202020204" pitchFamily="34" charset="0"/>
                <a:cs typeface="Arial" panose="020B0604020202020204" pitchFamily="34" charset="0"/>
                <a:sym typeface="Wingdings" panose="05000000000000000000" pitchFamily="2" charset="2"/>
              </a:rPr>
            </a:br>
            <a:r>
              <a:rPr lang="pl-PL" dirty="0" smtClean="0">
                <a:latin typeface="Arial" panose="020B0604020202020204" pitchFamily="34" charset="0"/>
                <a:cs typeface="Arial" panose="020B0604020202020204" pitchFamily="34" charset="0"/>
                <a:sym typeface="Wingdings" panose="05000000000000000000" pitchFamily="2" charset="2"/>
              </a:rPr>
              <a:t>i </a:t>
            </a:r>
            <a:r>
              <a:rPr lang="pl-PL" dirty="0">
                <a:latin typeface="Arial" panose="020B0604020202020204" pitchFamily="34" charset="0"/>
                <a:cs typeface="Arial" panose="020B0604020202020204" pitchFamily="34" charset="0"/>
                <a:sym typeface="Wingdings" panose="05000000000000000000" pitchFamily="2" charset="2"/>
              </a:rPr>
              <a:t>funkcjonariuszy. </a:t>
            </a:r>
          </a:p>
          <a:p>
            <a:pPr marL="0" indent="0">
              <a:lnSpc>
                <a:spcPct val="114000"/>
              </a:lnSpc>
              <a:spcBef>
                <a:spcPts val="600"/>
              </a:spcBef>
              <a:spcAft>
                <a:spcPts val="600"/>
              </a:spcAft>
              <a:buNone/>
            </a:pPr>
            <a:endParaRPr lang="pl-PL" dirty="0">
              <a:latin typeface="Arial" panose="020B0604020202020204" pitchFamily="34" charset="0"/>
              <a:cs typeface="Arial" panose="020B0604020202020204" pitchFamily="34" charset="0"/>
              <a:sym typeface="Wingdings" panose="05000000000000000000" pitchFamily="2" charset="2"/>
            </a:endParaRPr>
          </a:p>
          <a:p>
            <a:pPr marL="0" indent="0">
              <a:lnSpc>
                <a:spcPct val="114000"/>
              </a:lnSpc>
              <a:spcBef>
                <a:spcPts val="600"/>
              </a:spcBef>
              <a:spcAft>
                <a:spcPts val="600"/>
              </a:spcAft>
              <a:buNone/>
            </a:pPr>
            <a:r>
              <a:rPr lang="pl-PL" dirty="0">
                <a:latin typeface="Arial" panose="020B0604020202020204" pitchFamily="34" charset="0"/>
                <a:cs typeface="Arial" panose="020B0604020202020204" pitchFamily="34" charset="0"/>
                <a:sym typeface="Wingdings" panose="05000000000000000000" pitchFamily="2" charset="2"/>
              </a:rPr>
              <a:t>Z materiałów mogą korzystać również osoby podczas pracy zdalnej.</a:t>
            </a:r>
            <a:endParaRPr lang="pl-PL" dirty="0">
              <a:latin typeface="Arial" panose="020B0604020202020204" pitchFamily="34" charset="0"/>
              <a:cs typeface="Arial" panose="020B0604020202020204" pitchFamily="34" charset="0"/>
            </a:endParaRPr>
          </a:p>
        </p:txBody>
      </p:sp>
      <p:sp>
        <p:nvSpPr>
          <p:cNvPr id="2" name="Tytuł 1"/>
          <p:cNvSpPr>
            <a:spLocks noGrp="1"/>
          </p:cNvSpPr>
          <p:nvPr>
            <p:ph type="title"/>
          </p:nvPr>
        </p:nvSpPr>
        <p:spPr/>
        <p:txBody>
          <a:bodyPr>
            <a:normAutofit/>
          </a:bodyPr>
          <a:lstStyle/>
          <a:p>
            <a:r>
              <a:rPr lang="pl-PL" sz="4000" b="1" dirty="0">
                <a:latin typeface="Arial" panose="020B0604020202020204" pitchFamily="34" charset="0"/>
                <a:cs typeface="Arial" panose="020B0604020202020204" pitchFamily="34" charset="0"/>
              </a:rPr>
              <a:t>Koszty wdrożenia i utrzymania</a:t>
            </a:r>
          </a:p>
        </p:txBody>
      </p:sp>
    </p:spTree>
    <p:extLst>
      <p:ext uri="{BB962C8B-B14F-4D97-AF65-F5344CB8AC3E}">
        <p14:creationId xmlns:p14="http://schemas.microsoft.com/office/powerpoint/2010/main" val="1598046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nSpc>
                <a:spcPct val="114000"/>
              </a:lnSpc>
              <a:spcBef>
                <a:spcPts val="600"/>
              </a:spcBef>
              <a:spcAft>
                <a:spcPts val="600"/>
              </a:spcAft>
              <a:buNone/>
            </a:pPr>
            <a:endParaRPr lang="pl-PL" dirty="0">
              <a:latin typeface="Arial" panose="020B0604020202020204" pitchFamily="34" charset="0"/>
              <a:cs typeface="Arial" panose="020B0604020202020204" pitchFamily="34" charset="0"/>
            </a:endParaRPr>
          </a:p>
          <a:p>
            <a:pPr marL="0" indent="0">
              <a:lnSpc>
                <a:spcPct val="114000"/>
              </a:lnSpc>
              <a:spcBef>
                <a:spcPts val="600"/>
              </a:spcBef>
              <a:spcAft>
                <a:spcPts val="600"/>
              </a:spcAft>
              <a:buNone/>
            </a:pPr>
            <a:r>
              <a:rPr lang="pl-PL" dirty="0">
                <a:latin typeface="Arial" panose="020B0604020202020204" pitchFamily="34" charset="0"/>
                <a:cs typeface="Arial" panose="020B0604020202020204" pitchFamily="34" charset="0"/>
              </a:rPr>
              <a:t>Rozszerzenie tematyki artykułów.</a:t>
            </a:r>
          </a:p>
          <a:p>
            <a:pPr marL="0" indent="0">
              <a:lnSpc>
                <a:spcPct val="114000"/>
              </a:lnSpc>
              <a:spcBef>
                <a:spcPts val="600"/>
              </a:spcBef>
              <a:spcAft>
                <a:spcPts val="600"/>
              </a:spcAft>
              <a:buNone/>
            </a:pPr>
            <a:endParaRPr lang="pl-PL" dirty="0">
              <a:latin typeface="Arial" panose="020B0604020202020204" pitchFamily="34" charset="0"/>
              <a:cs typeface="Arial" panose="020B0604020202020204" pitchFamily="34" charset="0"/>
            </a:endParaRPr>
          </a:p>
          <a:p>
            <a:pPr marL="0" indent="0">
              <a:lnSpc>
                <a:spcPct val="114000"/>
              </a:lnSpc>
              <a:spcBef>
                <a:spcPts val="600"/>
              </a:spcBef>
              <a:spcAft>
                <a:spcPts val="600"/>
              </a:spcAft>
              <a:buNone/>
            </a:pPr>
            <a:r>
              <a:rPr lang="pl-PL" dirty="0">
                <a:latin typeface="Arial" panose="020B0604020202020204" pitchFamily="34" charset="0"/>
                <a:cs typeface="Arial" panose="020B0604020202020204" pitchFamily="34" charset="0"/>
              </a:rPr>
              <a:t>Rozpoznanie zapotrzebowania na konkretne tematy do poruszenia.</a:t>
            </a:r>
          </a:p>
          <a:p>
            <a:pPr marL="0" indent="0">
              <a:lnSpc>
                <a:spcPct val="114000"/>
              </a:lnSpc>
              <a:spcBef>
                <a:spcPts val="600"/>
              </a:spcBef>
              <a:spcAft>
                <a:spcPts val="600"/>
              </a:spcAft>
              <a:buNone/>
            </a:pPr>
            <a:endParaRPr lang="pl-PL" dirty="0">
              <a:latin typeface="Arial" panose="020B0604020202020204" pitchFamily="34" charset="0"/>
              <a:cs typeface="Arial" panose="020B0604020202020204" pitchFamily="34" charset="0"/>
            </a:endParaRPr>
          </a:p>
          <a:p>
            <a:pPr marL="0" indent="0">
              <a:lnSpc>
                <a:spcPct val="114000"/>
              </a:lnSpc>
              <a:spcBef>
                <a:spcPts val="600"/>
              </a:spcBef>
              <a:spcAft>
                <a:spcPts val="600"/>
              </a:spcAft>
              <a:buNone/>
            </a:pPr>
            <a:r>
              <a:rPr lang="pl-PL" dirty="0">
                <a:latin typeface="Arial" panose="020B0604020202020204" pitchFamily="34" charset="0"/>
                <a:cs typeface="Arial" panose="020B0604020202020204" pitchFamily="34" charset="0"/>
              </a:rPr>
              <a:t>Spotkania w formie warsztatów i szkoleń. </a:t>
            </a:r>
          </a:p>
        </p:txBody>
      </p:sp>
      <p:sp>
        <p:nvSpPr>
          <p:cNvPr id="2" name="Tytuł 1"/>
          <p:cNvSpPr>
            <a:spLocks noGrp="1"/>
          </p:cNvSpPr>
          <p:nvPr>
            <p:ph type="title"/>
          </p:nvPr>
        </p:nvSpPr>
        <p:spPr/>
        <p:txBody>
          <a:bodyPr>
            <a:normAutofit/>
          </a:bodyPr>
          <a:lstStyle/>
          <a:p>
            <a:r>
              <a:rPr lang="pl-PL" sz="4000" b="1" dirty="0">
                <a:latin typeface="Arial" panose="020B0604020202020204" pitchFamily="34" charset="0"/>
                <a:cs typeface="Arial" panose="020B0604020202020204" pitchFamily="34" charset="0"/>
              </a:rPr>
              <a:t>Kontynuacja projektu</a:t>
            </a:r>
          </a:p>
        </p:txBody>
      </p:sp>
    </p:spTree>
    <p:extLst>
      <p:ext uri="{BB962C8B-B14F-4D97-AF65-F5344CB8AC3E}">
        <p14:creationId xmlns:p14="http://schemas.microsoft.com/office/powerpoint/2010/main" val="3166749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Dwie szare ikonki postaci. Jedna leży na kozetce a druga siedzi na fotelu." title="Element dekoracyjny.">
            <a:extLst>
              <a:ext uri="{FF2B5EF4-FFF2-40B4-BE49-F238E27FC236}">
                <a16:creationId xmlns:a16="http://schemas.microsoft.com/office/drawing/2014/main" id="{3FFA4ABB-4D52-4EAE-A3F0-2412B324E08D}"/>
              </a:ext>
            </a:extLst>
          </p:cNvPr>
          <p:cNvPicPr>
            <a:picLocks noChangeAspect="1"/>
          </p:cNvPicPr>
          <p:nvPr/>
        </p:nvPicPr>
        <p:blipFill>
          <a:blip r:embed="rId2"/>
          <a:stretch>
            <a:fillRect/>
          </a:stretch>
        </p:blipFill>
        <p:spPr>
          <a:xfrm>
            <a:off x="7736149" y="2856767"/>
            <a:ext cx="2554445" cy="1841152"/>
          </a:xfrm>
          <a:prstGeom prst="rect">
            <a:avLst/>
          </a:prstGeom>
        </p:spPr>
      </p:pic>
      <p:sp>
        <p:nvSpPr>
          <p:cNvPr id="3" name="Symbol zastępczy zawartości 2">
            <a:extLst>
              <a:ext uri="{FF2B5EF4-FFF2-40B4-BE49-F238E27FC236}">
                <a16:creationId xmlns:a16="http://schemas.microsoft.com/office/drawing/2014/main" id="{F25CDAB7-4C26-4BAE-BC46-328EDFDE8A81}"/>
              </a:ext>
            </a:extLst>
          </p:cNvPr>
          <p:cNvSpPr>
            <a:spLocks noGrp="1"/>
          </p:cNvSpPr>
          <p:nvPr>
            <p:ph idx="1"/>
          </p:nvPr>
        </p:nvSpPr>
        <p:spPr>
          <a:xfrm>
            <a:off x="1386348" y="1828800"/>
            <a:ext cx="8470884" cy="4351337"/>
          </a:xfrm>
        </p:spPr>
        <p:txBody>
          <a:bodyPr>
            <a:normAutofit/>
          </a:bodyPr>
          <a:lstStyle/>
          <a:p>
            <a:pPr marL="0" indent="0">
              <a:lnSpc>
                <a:spcPct val="114000"/>
              </a:lnSpc>
              <a:spcBef>
                <a:spcPts val="600"/>
              </a:spcBef>
              <a:spcAft>
                <a:spcPts val="600"/>
              </a:spcAft>
              <a:buNone/>
            </a:pPr>
            <a:endParaRPr lang="pl-PL" sz="1400" b="1" dirty="0" smtClean="0">
              <a:latin typeface="Arial" panose="020B0604020202020204" pitchFamily="34" charset="0"/>
              <a:cs typeface="Arial" panose="020B0604020202020204" pitchFamily="34" charset="0"/>
            </a:endParaRPr>
          </a:p>
          <a:p>
            <a:pPr marL="0" indent="0">
              <a:lnSpc>
                <a:spcPct val="114000"/>
              </a:lnSpc>
              <a:spcBef>
                <a:spcPts val="600"/>
              </a:spcBef>
              <a:spcAft>
                <a:spcPts val="600"/>
              </a:spcAft>
              <a:buNone/>
            </a:pPr>
            <a:r>
              <a:rPr lang="pl-PL" b="1" dirty="0" smtClean="0">
                <a:latin typeface="Arial" panose="020B0604020202020204" pitchFamily="34" charset="0"/>
                <a:cs typeface="Arial" panose="020B0604020202020204" pitchFamily="34" charset="0"/>
              </a:rPr>
              <a:t>Przykładowe </a:t>
            </a:r>
            <a:r>
              <a:rPr lang="pl-PL" b="1" dirty="0">
                <a:latin typeface="Arial" panose="020B0604020202020204" pitchFamily="34" charset="0"/>
                <a:cs typeface="Arial" panose="020B0604020202020204" pitchFamily="34" charset="0"/>
              </a:rPr>
              <a:t>tematy poruszane w kąciku </a:t>
            </a:r>
            <a:r>
              <a:rPr lang="pl-PL" b="1" dirty="0" smtClean="0">
                <a:latin typeface="Arial" panose="020B0604020202020204" pitchFamily="34" charset="0"/>
                <a:cs typeface="Arial" panose="020B0604020202020204" pitchFamily="34" charset="0"/>
              </a:rPr>
              <a:t>psychologicznym:</a:t>
            </a:r>
            <a:endParaRPr lang="pl-PL" dirty="0">
              <a:latin typeface="Arial" panose="020B0604020202020204" pitchFamily="34" charset="0"/>
              <a:cs typeface="Arial" panose="020B0604020202020204" pitchFamily="34" charset="0"/>
            </a:endParaRPr>
          </a:p>
          <a:p>
            <a:pPr lvl="1">
              <a:lnSpc>
                <a:spcPct val="114000"/>
              </a:lnSpc>
              <a:spcBef>
                <a:spcPts val="600"/>
              </a:spcBef>
              <a:spcAft>
                <a:spcPts val="600"/>
              </a:spcAft>
              <a:buClrTx/>
              <a:buFont typeface="Wingdings" panose="05000000000000000000" pitchFamily="2" charset="2"/>
              <a:buChar char="§"/>
            </a:pPr>
            <a:r>
              <a:rPr lang="pl-PL" sz="2000" dirty="0" smtClean="0">
                <a:latin typeface="Arial" panose="020B0604020202020204" pitchFamily="34" charset="0"/>
                <a:cs typeface="Arial" panose="020B0604020202020204" pitchFamily="34" charset="0"/>
              </a:rPr>
              <a:t>Pojęcie </a:t>
            </a:r>
            <a:r>
              <a:rPr lang="pl-PL" sz="2000" dirty="0">
                <a:latin typeface="Arial" panose="020B0604020202020204" pitchFamily="34" charset="0"/>
                <a:cs typeface="Arial" panose="020B0604020202020204" pitchFamily="34" charset="0"/>
              </a:rPr>
              <a:t>technostresu </a:t>
            </a:r>
          </a:p>
          <a:p>
            <a:pPr lvl="1">
              <a:lnSpc>
                <a:spcPct val="114000"/>
              </a:lnSpc>
              <a:spcBef>
                <a:spcPts val="600"/>
              </a:spcBef>
              <a:spcAft>
                <a:spcPts val="600"/>
              </a:spcAft>
              <a:buClrTx/>
              <a:buFont typeface="Wingdings" panose="05000000000000000000" pitchFamily="2" charset="2"/>
              <a:buChar char="§"/>
            </a:pPr>
            <a:r>
              <a:rPr lang="pl-PL" sz="2000" dirty="0" smtClean="0">
                <a:latin typeface="Arial" panose="020B0604020202020204" pitchFamily="34" charset="0"/>
                <a:cs typeface="Arial" panose="020B0604020202020204" pitchFamily="34" charset="0"/>
              </a:rPr>
              <a:t>Oduczanie się jako kompetencja przyszłości</a:t>
            </a:r>
            <a:endParaRPr lang="pl-PL" sz="2000" dirty="0">
              <a:latin typeface="Arial" panose="020B0604020202020204" pitchFamily="34" charset="0"/>
              <a:cs typeface="Arial" panose="020B0604020202020204" pitchFamily="34" charset="0"/>
            </a:endParaRPr>
          </a:p>
          <a:p>
            <a:pPr lvl="1">
              <a:lnSpc>
                <a:spcPct val="114000"/>
              </a:lnSpc>
              <a:spcBef>
                <a:spcPts val="600"/>
              </a:spcBef>
              <a:spcAft>
                <a:spcPts val="600"/>
              </a:spcAft>
              <a:buClrTx/>
              <a:buFont typeface="Wingdings" panose="05000000000000000000" pitchFamily="2" charset="2"/>
              <a:buChar char="§"/>
            </a:pPr>
            <a:r>
              <a:rPr lang="pl-PL" sz="2000" dirty="0">
                <a:latin typeface="Arial" panose="020B0604020202020204" pitchFamily="34" charset="0"/>
                <a:cs typeface="Arial" panose="020B0604020202020204" pitchFamily="34" charset="0"/>
              </a:rPr>
              <a:t>Czy asertywność można wyćwiczyć </a:t>
            </a:r>
            <a:endParaRPr lang="pl-PL" sz="2000" dirty="0" smtClean="0">
              <a:latin typeface="Arial" panose="020B0604020202020204" pitchFamily="34" charset="0"/>
              <a:cs typeface="Arial" panose="020B0604020202020204" pitchFamily="34" charset="0"/>
            </a:endParaRPr>
          </a:p>
          <a:p>
            <a:pPr lvl="1">
              <a:lnSpc>
                <a:spcPct val="114000"/>
              </a:lnSpc>
              <a:spcBef>
                <a:spcPts val="600"/>
              </a:spcBef>
              <a:spcAft>
                <a:spcPts val="600"/>
              </a:spcAft>
              <a:buClrTx/>
              <a:buFont typeface="Wingdings" panose="05000000000000000000" pitchFamily="2" charset="2"/>
              <a:buChar char="§"/>
            </a:pPr>
            <a:r>
              <a:rPr lang="pl-PL" sz="2000" dirty="0" smtClean="0">
                <a:latin typeface="Arial" panose="020B0604020202020204" pitchFamily="34" charset="0"/>
                <a:cs typeface="Arial" panose="020B0604020202020204" pitchFamily="34" charset="0"/>
              </a:rPr>
              <a:t>Wizualizacja</a:t>
            </a:r>
            <a:endParaRPr lang="pl-PL" sz="2000" dirty="0">
              <a:latin typeface="Arial" panose="020B0604020202020204" pitchFamily="34" charset="0"/>
              <a:cs typeface="Arial" panose="020B0604020202020204" pitchFamily="34" charset="0"/>
            </a:endParaRPr>
          </a:p>
        </p:txBody>
      </p:sp>
      <p:sp>
        <p:nvSpPr>
          <p:cNvPr id="2" name="Tytuł 1">
            <a:extLst>
              <a:ext uri="{FF2B5EF4-FFF2-40B4-BE49-F238E27FC236}">
                <a16:creationId xmlns:a16="http://schemas.microsoft.com/office/drawing/2014/main" id="{9C566C41-4E32-4261-A36C-4ECE68B02447}"/>
              </a:ext>
            </a:extLst>
          </p:cNvPr>
          <p:cNvSpPr>
            <a:spLocks noGrp="1"/>
          </p:cNvSpPr>
          <p:nvPr>
            <p:ph type="title"/>
          </p:nvPr>
        </p:nvSpPr>
        <p:spPr/>
        <p:txBody>
          <a:bodyPr>
            <a:normAutofit/>
          </a:bodyPr>
          <a:lstStyle/>
          <a:p>
            <a:r>
              <a:rPr lang="pl-PL" sz="4000" dirty="0">
                <a:latin typeface="Arial" panose="020B0604020202020204" pitchFamily="34" charset="0"/>
                <a:cs typeface="Arial" panose="020B0604020202020204" pitchFamily="34" charset="0"/>
              </a:rPr>
              <a:t>Kącik psychologiczny </a:t>
            </a:r>
          </a:p>
        </p:txBody>
      </p:sp>
    </p:spTree>
    <p:extLst>
      <p:ext uri="{BB962C8B-B14F-4D97-AF65-F5344CB8AC3E}">
        <p14:creationId xmlns:p14="http://schemas.microsoft.com/office/powerpoint/2010/main" val="1852136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94611" y="1315453"/>
            <a:ext cx="9959901" cy="5261810"/>
          </a:xfrm>
        </p:spPr>
        <p:txBody>
          <a:bodyPr>
            <a:noAutofit/>
          </a:bodyPr>
          <a:lstStyle/>
          <a:p>
            <a:pPr marL="0" indent="0">
              <a:lnSpc>
                <a:spcPct val="150000"/>
              </a:lnSpc>
              <a:spcAft>
                <a:spcPts val="0"/>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,,Stało się przerażająco oczywiste, że nasza technologia rozszerzyła się dalece poza ludzkość’’. – Albert Einstein</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Codziennie spędzanie wielu godzin w sztucznym świetle, praca przy komputerach, korzystanie z telefonów komórkowych. Nasza codzienność, prawda?</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50000"/>
              </a:lnSpc>
              <a:spcBef>
                <a:spcPts val="375"/>
              </a:spcBef>
              <a:spcAft>
                <a:spcPts val="375"/>
              </a:spcAft>
              <a:buNone/>
            </a:pPr>
            <a:r>
              <a:rPr lang="pl-PL"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Czym tak naprawdę jest technostres?</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Termin ten został zdefiniowany po raz pierwszy w latach osiemdziesiątych </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przez</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Craig Broda (1984</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Powiedział, że to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„współczesna choroba adaptacyjna spowodowana niezdolnością do radzenia sobie z nowymi technologiami komputerowymi w zdrowy dla naszej psychiki sposób”</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Technostres powstaje z powodu braku równowagi między wymaganiami, a zasobami pozwalającymi na bezproblemowe korzystanie z technologii. To z kolei prowadzi nas do poczucia dyskomfortu, negatywnych postaw i wysokiego poziomu aktywacji psychofizjologicznej.</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Technostres można zrozumieć na podstawie znanej teorii psychologicznej wprowadzonej przez dwóch psychologów Lazarusa i Folkmana (1984) nazywanej -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transakcyjnym modelem stresu</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 Teoria ta wyjaśnia, że negatywne skutki stresu zależą bardziej od tego, jak ktoś rozumie swój stres. Innymi słowy, czy większość z nas czuje, że może sobie poradzić ze stresem w naszym życiu, czy też czuje się nim obezwładniona. Godziny pracy spędzone przed komputerem i  ,,bycia online’’ mogą być odbierane za stresujące,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ale stresory też mogą być rozumiane jako bardziej łagodne i do opanowania, jeżeli w ciągu dnia znajdziemy chwilę na relaks w postaci spaceru po parku czy lesie.</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50000"/>
              </a:lnSpc>
              <a:spcBef>
                <a:spcPts val="375"/>
              </a:spcBef>
              <a:spcAft>
                <a:spcPts val="375"/>
              </a:spcAft>
              <a:buNone/>
            </a:pPr>
            <a:endParaRPr lang="pl-PL" sz="1300" dirty="0">
              <a:latin typeface="Times New Roman" panose="02020603050405020304" pitchFamily="18" charset="0"/>
              <a:ea typeface="Times New Roman" panose="02020603050405020304" pitchFamily="18" charset="0"/>
            </a:endParaRPr>
          </a:p>
        </p:txBody>
      </p:sp>
      <p:sp>
        <p:nvSpPr>
          <p:cNvPr id="2" name="Tytuł 1"/>
          <p:cNvSpPr>
            <a:spLocks noGrp="1"/>
          </p:cNvSpPr>
          <p:nvPr>
            <p:ph type="title"/>
          </p:nvPr>
        </p:nvSpPr>
        <p:spPr/>
        <p:txBody>
          <a:bodyPr/>
          <a:lstStyle/>
          <a:p>
            <a:r>
              <a:rPr lang="pl-PL" sz="3200" dirty="0">
                <a:latin typeface="Arial" panose="020B0604020202020204" pitchFamily="34" charset="0"/>
                <a:cs typeface="Arial" panose="020B0604020202020204" pitchFamily="34" charset="0"/>
              </a:rPr>
              <a:t>Pojęcie </a:t>
            </a:r>
            <a:r>
              <a:rPr lang="pl-PL" sz="3200" dirty="0" smtClean="0">
                <a:latin typeface="Arial" panose="020B0604020202020204" pitchFamily="34" charset="0"/>
                <a:cs typeface="Arial" panose="020B0604020202020204" pitchFamily="34" charset="0"/>
              </a:rPr>
              <a:t>technostresu (1/2) </a:t>
            </a:r>
            <a:r>
              <a:rPr lang="pl-PL" dirty="0">
                <a:latin typeface="Times New Roman" panose="02020603050405020304" pitchFamily="18" charset="0"/>
                <a:cs typeface="Times New Roman" panose="02020603050405020304" pitchFamily="18" charset="0"/>
              </a:rPr>
              <a:t/>
            </a:r>
            <a:br>
              <a:rPr lang="pl-PL" dirty="0">
                <a:latin typeface="Times New Roman" panose="02020603050405020304" pitchFamily="18" charset="0"/>
                <a:cs typeface="Times New Roman" panose="02020603050405020304" pitchFamily="18" charset="0"/>
              </a:rPr>
            </a:br>
            <a:endParaRPr lang="pl-PL" dirty="0"/>
          </a:p>
        </p:txBody>
      </p:sp>
    </p:spTree>
    <p:extLst>
      <p:ext uri="{BB962C8B-B14F-4D97-AF65-F5344CB8AC3E}">
        <p14:creationId xmlns:p14="http://schemas.microsoft.com/office/powerpoint/2010/main" val="3883877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94611" y="1315454"/>
            <a:ext cx="9959901" cy="4864684"/>
          </a:xfrm>
        </p:spPr>
        <p:txBody>
          <a:bodyPr>
            <a:noAutofit/>
          </a:bodyPr>
          <a:lstStyle/>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Współczesne społeczeństwa stworzyły sztuczne miejsca pracy. Nasza ciągła potrzeba bycia podłączonym do mediów społecznościowych przywiązała nas technologii. Nasze zmęczenie to skutek wielu godzin spędzonych na korzystaniu </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
            </a:r>
            <a:b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b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z </a:t>
            </a: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elektronicznych urządzeń.</a:t>
            </a:r>
            <a:endParaRPr lang="pl-PL" sz="1400" b="1" dirty="0" smtClean="0">
              <a:solidFill>
                <a:srgbClr val="464646"/>
              </a:solidFill>
              <a:latin typeface="Arial" panose="020B0604020202020204" pitchFamily="34" charset="0"/>
              <a:ea typeface="Times New Roman" panose="02020603050405020304" pitchFamily="18" charset="0"/>
              <a:cs typeface="Arial" panose="020B0604020202020204" pitchFamily="34" charset="0"/>
            </a:endParaRPr>
          </a:p>
          <a:p>
            <a:pPr marL="0" indent="0">
              <a:lnSpc>
                <a:spcPct val="150000"/>
              </a:lnSpc>
              <a:spcBef>
                <a:spcPts val="375"/>
              </a:spcBef>
              <a:spcAft>
                <a:spcPts val="375"/>
              </a:spcAft>
              <a:buNone/>
            </a:pPr>
            <a:r>
              <a:rPr lang="pl-PL" sz="1400" b="1"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Co </a:t>
            </a:r>
            <a:r>
              <a:rPr lang="pl-PL" sz="1400" b="1" dirty="0">
                <a:solidFill>
                  <a:srgbClr val="464646"/>
                </a:solidFill>
                <a:latin typeface="Arial" panose="020B0604020202020204" pitchFamily="34" charset="0"/>
                <a:ea typeface="Times New Roman" panose="02020603050405020304" pitchFamily="18" charset="0"/>
                <a:cs typeface="Arial" panose="020B0604020202020204" pitchFamily="34" charset="0"/>
              </a:rPr>
              <a:t>na to nauka </a:t>
            </a:r>
            <a:r>
              <a:rPr lang="pl-PL" sz="1400" b="1"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Nic tak bardzo nie wspomaga zarządzania stresem jak dzień spędzony na łonie natury, w lesie, w górach, na plaży. Uzdrawia to ciało i duszę. Obniża ciśnienie krwi, obniża tętno, rozluźnia mięśnie i obniża poziom hormonów stresu. Badania wykazały, że zwykły 15-minutowy spacer w środowisku leśnym ma tendencję do wywoływania podwyższonego stanu fizjologicznego relaksu. Na przykład terapia leśna, zwana w Japonii "Shinrin-yoku", koncentruje się na angażowaniu zmysłów i przyjmowaniu "lasu". Jest to metoda promocji zdrowia, która wykazała, że naturalne środowisko leśne może poprawić samopoczucie Posiadanie regularnego dostępu do zielonej przestrzeni zwiększa nawet długowieczność. Epidemiczny wzrost chorób związanych ze stresem, depresją czy lękiem jest częściowo związany z naszą rosnącą alienacją od natury.</a:t>
            </a:r>
            <a:endParaRPr lang="pl-PL" sz="14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50000"/>
              </a:lnSpc>
              <a:spcBef>
                <a:spcPts val="375"/>
              </a:spcBef>
              <a:spcAft>
                <a:spcPts val="375"/>
              </a:spcAft>
              <a:buNone/>
            </a:pPr>
            <a:r>
              <a:rPr lang="pl-PL" sz="1400" dirty="0">
                <a:solidFill>
                  <a:srgbClr val="464646"/>
                </a:solidFill>
                <a:latin typeface="Arial" panose="020B0604020202020204" pitchFamily="34" charset="0"/>
                <a:ea typeface="Times New Roman" panose="02020603050405020304" pitchFamily="18" charset="0"/>
                <a:cs typeface="Arial" panose="020B0604020202020204" pitchFamily="34" charset="0"/>
              </a:rPr>
              <a:t>Na koniec zostawiam Państwa z myślą Ralpha Waldo Emersona, który w swoim eseju Nature z 1836 roku pisał - "czuję, że nic nie może mnie spotkać [...] czego natura nie może naprawić</a:t>
            </a:r>
            <a:r>
              <a:rPr lang="pl-PL" sz="1400" dirty="0" smtClean="0">
                <a:solidFill>
                  <a:srgbClr val="464646"/>
                </a:solidFill>
                <a:latin typeface="Arial" panose="020B0604020202020204" pitchFamily="34" charset="0"/>
                <a:ea typeface="Times New Roman" panose="02020603050405020304" pitchFamily="18" charset="0"/>
                <a:cs typeface="Arial" panose="020B0604020202020204" pitchFamily="34" charset="0"/>
              </a:rPr>
              <a:t>."</a:t>
            </a:r>
            <a:endParaRPr lang="pl-PL" sz="1400" dirty="0">
              <a:latin typeface="Arial" panose="020B0604020202020204" pitchFamily="34" charset="0"/>
              <a:ea typeface="Times New Roman" panose="02020603050405020304" pitchFamily="18" charset="0"/>
              <a:cs typeface="Arial" panose="020B0604020202020204" pitchFamily="34" charset="0"/>
            </a:endParaRPr>
          </a:p>
        </p:txBody>
      </p:sp>
      <p:sp>
        <p:nvSpPr>
          <p:cNvPr id="2" name="Tytuł 1"/>
          <p:cNvSpPr>
            <a:spLocks noGrp="1"/>
          </p:cNvSpPr>
          <p:nvPr>
            <p:ph type="title"/>
          </p:nvPr>
        </p:nvSpPr>
        <p:spPr/>
        <p:txBody>
          <a:bodyPr>
            <a:normAutofit/>
          </a:bodyPr>
          <a:lstStyle/>
          <a:p>
            <a:r>
              <a:rPr lang="pl-PL" sz="3200" dirty="0">
                <a:latin typeface="Arial" panose="020B0604020202020204" pitchFamily="34" charset="0"/>
                <a:cs typeface="Arial" panose="020B0604020202020204" pitchFamily="34" charset="0"/>
              </a:rPr>
              <a:t>Pojęcie technostresu </a:t>
            </a:r>
            <a:r>
              <a:rPr lang="pl-PL" sz="3200" dirty="0" smtClean="0">
                <a:latin typeface="Arial" panose="020B0604020202020204" pitchFamily="34" charset="0"/>
                <a:cs typeface="Arial" panose="020B0604020202020204" pitchFamily="34" charset="0"/>
              </a:rPr>
              <a:t>(2/2)</a:t>
            </a:r>
            <a:r>
              <a:rPr lang="pl-PL" sz="3200" dirty="0">
                <a:latin typeface="Arial" panose="020B0604020202020204" pitchFamily="34" charset="0"/>
                <a:cs typeface="Arial" panose="020B0604020202020204" pitchFamily="34" charset="0"/>
              </a:rPr>
              <a:t/>
            </a:r>
            <a:br>
              <a:rPr lang="pl-PL" sz="3200" dirty="0">
                <a:latin typeface="Arial" panose="020B0604020202020204" pitchFamily="34" charset="0"/>
                <a:cs typeface="Arial" panose="020B0604020202020204" pitchFamily="34" charset="0"/>
              </a:rPr>
            </a:br>
            <a:endParaRPr lang="pl-P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1171609"/>
      </p:ext>
    </p:extLst>
  </p:cSld>
  <p:clrMapOvr>
    <a:masterClrMapping/>
  </p:clrMapOvr>
</p:sld>
</file>

<file path=ppt/theme/theme1.xml><?xml version="1.0" encoding="utf-8"?>
<a:theme xmlns:a="http://schemas.openxmlformats.org/drawingml/2006/main" name="Widok">
  <a:themeElements>
    <a:clrScheme name="Wido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id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dok">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TM03457515[[fn=Widok]]</Template>
  <TotalTime>683</TotalTime>
  <Words>2125</Words>
  <Application>Microsoft Office PowerPoint</Application>
  <PresentationFormat>Panoramiczny</PresentationFormat>
  <Paragraphs>109</Paragraphs>
  <Slides>18</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18</vt:i4>
      </vt:variant>
    </vt:vector>
  </HeadingPairs>
  <TitlesOfParts>
    <vt:vector size="26" baseType="lpstr">
      <vt:lpstr>Arial</vt:lpstr>
      <vt:lpstr>Calibri</vt:lpstr>
      <vt:lpstr>Century Schoolbook</vt:lpstr>
      <vt:lpstr>Symbol</vt:lpstr>
      <vt:lpstr>Times New Roman</vt:lpstr>
      <vt:lpstr>Wingdings</vt:lpstr>
      <vt:lpstr>Wingdings 2</vt:lpstr>
      <vt:lpstr>Widok</vt:lpstr>
      <vt:lpstr>Kącik psychologiczny</vt:lpstr>
      <vt:lpstr>Założenia</vt:lpstr>
      <vt:lpstr>   Skąd pomysł? </vt:lpstr>
      <vt:lpstr>Psychoedukacja - jedno z zadań psychologa w KAS</vt:lpstr>
      <vt:lpstr>Koszty wdrożenia i utrzymania</vt:lpstr>
      <vt:lpstr>Kontynuacja projektu</vt:lpstr>
      <vt:lpstr>Kącik psychologiczny </vt:lpstr>
      <vt:lpstr>Pojęcie technostresu (1/2)  </vt:lpstr>
      <vt:lpstr>Pojęcie technostresu (2/2) </vt:lpstr>
      <vt:lpstr>Oduczanie się jako kompetencja przyszłości (1/2)</vt:lpstr>
      <vt:lpstr>Oduczanie się jako kompetencja przyszłości (2/2)</vt:lpstr>
      <vt:lpstr>Czy asertywność można wyćwiczyć (1/3)</vt:lpstr>
      <vt:lpstr>Czy asertywność można wyćwiczyć (2/3) </vt:lpstr>
      <vt:lpstr>Czy asertywność można wyćwiczyć (3/3) </vt:lpstr>
      <vt:lpstr>Wizualizacja (1/2) </vt:lpstr>
      <vt:lpstr>Wizualizacja (2/2) </vt:lpstr>
      <vt:lpstr>Dziękujemy za uwagę</vt:lpstr>
      <vt:lpstr>Zapraszamy do kontaktu: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Kącik psychologiczny</dc:title>
  <dc:creator>Konto Microsoft</dc:creator>
  <cp:lastModifiedBy>Świszcz Karolina</cp:lastModifiedBy>
  <cp:revision>59</cp:revision>
  <dcterms:created xsi:type="dcterms:W3CDTF">2021-11-12T20:10:10Z</dcterms:created>
  <dcterms:modified xsi:type="dcterms:W3CDTF">2021-12-21T08:56:10Z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FCATEGORY">
    <vt:lpwstr>InformacjePubliczneInformacjeSektoraPublicznego</vt:lpwstr>
  </property>
  <property fmtid="{D5CDD505-2E9C-101B-9397-08002B2CF9AE}" pid="3" name="MFClassifiedBy">
    <vt:lpwstr>MF\HVAB;Sulewska-Trawka Natalia</vt:lpwstr>
  </property>
  <property fmtid="{D5CDD505-2E9C-101B-9397-08002B2CF9AE}" pid="4" name="MFClassificationDate">
    <vt:lpwstr>2021-12-08T11:51:26.6735139+01:00</vt:lpwstr>
  </property>
  <property fmtid="{D5CDD505-2E9C-101B-9397-08002B2CF9AE}" pid="5" name="MFClassifiedBySID">
    <vt:lpwstr>MF\S-1-5-21-1525952054-1005573771-2909822258-503587</vt:lpwstr>
  </property>
  <property fmtid="{D5CDD505-2E9C-101B-9397-08002B2CF9AE}" pid="6" name="MFGRNItemId">
    <vt:lpwstr>GRN-4310891e-9b5c-4313-8cd7-c18f47c28ff5</vt:lpwstr>
  </property>
  <property fmtid="{D5CDD505-2E9C-101B-9397-08002B2CF9AE}" pid="7" name="MFHash">
    <vt:lpwstr>Uv44Uxj1jALHeHWgkkSZRj4jDicIfzPrMSZMM/kO1PE=</vt:lpwstr>
  </property>
  <property fmtid="{D5CDD505-2E9C-101B-9397-08002B2CF9AE}" pid="8" name="DLPManualFileClassification">
    <vt:lpwstr>{2755b7d9-e53d-4779-a40c-03797dcf43b3}</vt:lpwstr>
  </property>
  <property fmtid="{D5CDD505-2E9C-101B-9397-08002B2CF9AE}" pid="9" name="MFRefresh">
    <vt:lpwstr>False</vt:lpwstr>
  </property>
</Properties>
</file>