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428" r:id="rId3"/>
    <p:sldId id="379" r:id="rId4"/>
    <p:sldId id="385" r:id="rId5"/>
    <p:sldId id="386" r:id="rId6"/>
    <p:sldId id="387" r:id="rId7"/>
    <p:sldId id="423" r:id="rId8"/>
    <p:sldId id="389" r:id="rId9"/>
    <p:sldId id="390" r:id="rId10"/>
    <p:sldId id="392" r:id="rId11"/>
    <p:sldId id="391" r:id="rId12"/>
    <p:sldId id="395" r:id="rId13"/>
    <p:sldId id="394" r:id="rId14"/>
    <p:sldId id="424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29" r:id="rId26"/>
    <p:sldId id="406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16" r:id="rId37"/>
    <p:sldId id="430" r:id="rId38"/>
    <p:sldId id="417" r:id="rId39"/>
    <p:sldId id="418" r:id="rId40"/>
    <p:sldId id="431" r:id="rId41"/>
    <p:sldId id="419" r:id="rId42"/>
    <p:sldId id="425" r:id="rId43"/>
    <p:sldId id="420" r:id="rId44"/>
    <p:sldId id="426" r:id="rId45"/>
    <p:sldId id="421" r:id="rId46"/>
    <p:sldId id="422" r:id="rId47"/>
    <p:sldId id="329" r:id="rId4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047" autoAdjust="0"/>
  </p:normalViewPr>
  <p:slideViewPr>
    <p:cSldViewPr snapToGrid="0">
      <p:cViewPr varScale="1">
        <p:scale>
          <a:sx n="73" d="100"/>
          <a:sy n="73" d="100"/>
        </p:scale>
        <p:origin x="-126" y="-312"/>
      </p:cViewPr>
      <p:guideLst>
        <p:guide orient="horz" pos="222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1E9-64BE-4381-8DE4-1EAD57472F53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0F663-F819-40BB-8916-EB9ACE2883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442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8879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61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741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364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434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9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12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1200" dirty="0" smtClean="0"/>
              <a:t>Strefa ta może w każdej chwili się powiększyć. </a:t>
            </a:r>
          </a:p>
          <a:p>
            <a:pPr marL="0" indent="0" algn="just">
              <a:buNone/>
            </a:pPr>
            <a:r>
              <a:rPr lang="pl-PL" sz="1200" dirty="0" smtClean="0"/>
              <a:t>Stanowi ona strefę bezpośrednich działań ratowniczych. </a:t>
            </a:r>
          </a:p>
          <a:p>
            <a:pPr marL="0" indent="0" algn="just">
              <a:buNone/>
            </a:pPr>
            <a:r>
              <a:rPr lang="pl-PL" sz="1200" dirty="0" smtClean="0"/>
              <a:t>Wielkość strefy jest uzależniona od rodzaju zagrożenia.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025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1200" dirty="0" smtClean="0"/>
              <a:t>W przypadku katastrof budowlanych wielkość strefy zagrożenia </a:t>
            </a:r>
            <a:r>
              <a:rPr lang="pl-PL" sz="1200" u="sng" dirty="0" smtClean="0"/>
              <a:t>(granice) </a:t>
            </a:r>
            <a:r>
              <a:rPr lang="pl-PL" sz="1200" dirty="0" smtClean="0"/>
              <a:t>uzależniona jest od rodzaju i specyfiki zagruzowania. </a:t>
            </a:r>
            <a:r>
              <a:rPr lang="pl-PL" sz="1200" u="sng" dirty="0" smtClean="0"/>
              <a:t>Głównym elementem determinującym jej wielkość są niestabilne elementy konstrukcji budowlanej</a:t>
            </a:r>
            <a:r>
              <a:rPr lang="pl-PL" sz="1200" dirty="0" smtClean="0"/>
              <a:t>. Granica strefy zagrożenia powinna być wyznaczona w odległości co najmniej 3 – 5 m od brzegu gruzowiska lub w odległości co najmniej równej 1,5 wysokości niestabilnego elementu konstrukcji budynku.</a:t>
            </a:r>
          </a:p>
          <a:p>
            <a:pPr marL="0" indent="0" algn="just">
              <a:buNone/>
            </a:pPr>
            <a:endParaRPr lang="pl-PL" sz="1200" dirty="0" smtClean="0"/>
          </a:p>
          <a:p>
            <a:pPr marL="0" indent="0" algn="just">
              <a:buNone/>
            </a:pPr>
            <a:r>
              <a:rPr lang="pl-PL" sz="1200" dirty="0" smtClean="0"/>
              <a:t>O wielkości strefy zagrożenia decyduje KDR.</a:t>
            </a:r>
          </a:p>
          <a:p>
            <a:pPr marL="0" indent="0" algn="just">
              <a:buNone/>
            </a:pPr>
            <a:endParaRPr lang="pl-PL" sz="1200" dirty="0" smtClean="0"/>
          </a:p>
          <a:p>
            <a:pPr marL="0" indent="0" algn="just">
              <a:buNone/>
            </a:pPr>
            <a:r>
              <a:rPr lang="pl-PL" sz="1200" dirty="0" smtClean="0"/>
              <a:t>Na wielkość strefy wpływają również występujące zagrożenia wtórne. </a:t>
            </a:r>
            <a:r>
              <a:rPr lang="pl-PL" sz="1200" u="sng" dirty="0" smtClean="0"/>
              <a:t>W takim przypadku należy przyjąć najbardziej niekorzystny wariant (największy obszar) tej strefy.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440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W sytuacji występowania zagrożeń związanych z niestabilnymi elementami, należy wyznaczyć miejsca niebezpieczne </a:t>
            </a:r>
            <a:r>
              <a:rPr lang="pl-PL" sz="1200" u="sng" dirty="0" smtClean="0"/>
              <a:t>(obszary zamknięte)</a:t>
            </a:r>
            <a:r>
              <a:rPr lang="pl-PL" sz="1200" dirty="0" smtClean="0"/>
              <a:t>, </a:t>
            </a:r>
            <a:r>
              <a:rPr lang="pl-PL" sz="1200" u="sng" dirty="0" smtClean="0"/>
              <a:t>obejmujące teren w odległości do 1,5 wysokości niestabilnego elementu</a:t>
            </a:r>
            <a:r>
              <a:rPr lang="pl-PL" sz="1200" dirty="0" smtClean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Miejsce takie powinno być całkowicie zamknięte dla ratowników aż do momentu ustabilizowania elementu.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Wejście do obszaru zamkniętego </a:t>
            </a:r>
            <a:r>
              <a:rPr lang="pl-PL" sz="1200" u="sng" dirty="0" smtClean="0"/>
              <a:t>(miejsca niebezpiecznego) </a:t>
            </a:r>
            <a:r>
              <a:rPr lang="pl-PL" sz="1200" dirty="0" smtClean="0"/>
              <a:t>jest możliwe tylko w sytuacji zagrożenia życia i zdrowia osób poszkodowanych, w ramach decyzji KDR o odstąpieniu od działań powszechnie uznanych za bezpieczne.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0493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642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71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031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557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800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1200" dirty="0" smtClean="0"/>
              <a:t>Znaczenie sygnałów alarmowych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UWAGA/CISZA – sygnał informujący o konieczności wstrzymania wszystkich prowadzonych czynności ratowniczych, związanych z przekazaniem informacji przez KDR lub ogłoszeniem ciszy na terenie akcji (w związku z prowadzoną lokalizacją);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sz="12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EWAKUACJA – sygnał ogłaszający ewakuacją alarmową (alarmowe opuszczenie strefy zagrożenia);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sz="12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WZNÓW DZIAŁANIA – sygnał informujący o możliwości wznowienia przerwanych działań ratowniczych w strefie zagrożenia.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5913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Bezpieczeństwo to można zwiększyć wdrażając następujące działania: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ustawienie jednego lub więcej stanowisk obserwacyjnych monitorujących stabilność gruzowiska oraz inne niebezpieczeństwa (ratownik obserwator) 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analiza stateczności niebezpiecznego elementu;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zagwarantowanie skutecznej i niezależnej łączności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(zdublowanej) w postaci sygnałów dźwiękowych, świetlnych oraz łączności radiowej (systemy łączności i powiadamiania o zagrożeniu) – ostrzeżenie o zagrożeniu ustalonym sygnałem alarmowym;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wytyczenie jednej lub kilku bezpiecznych dróg ewakuacji dla ratowników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w sytuacji zagrożenia ewakuacja ze strefy wyznaczonymi bezpiecznymi drogami ewakuacji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wyznaczenie strefy bezpiecznej na gruzowisku i poza nim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ewakuacja w chwili zagrożenia do wyznaczonej strefy bezpiecznej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8093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l-PL" sz="2800" dirty="0" smtClean="0"/>
              <a:t>Po przyjeździe na miejsce akcji:</a:t>
            </a:r>
          </a:p>
          <a:p>
            <a:pPr marL="457200" lvl="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600" dirty="0" smtClean="0"/>
              <a:t>samochody ratownicze należy ustawić w optymalnie bezpiecznym miejscu, </a:t>
            </a:r>
            <a:r>
              <a:rPr lang="pl-PL" sz="2600" u="sng" dirty="0" smtClean="0"/>
              <a:t>odpowiednio oddalonym od naruszonych konstrukcji budynków (co najmniej 1,5 wysokości naruszonej konstrukcji);</a:t>
            </a:r>
          </a:p>
          <a:p>
            <a:pPr marL="457200" lvl="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600" dirty="0" smtClean="0"/>
              <a:t>miejsce katastrofy budowlanej należy oznaczyć i zabezpieczyć </a:t>
            </a:r>
            <a:r>
              <a:rPr lang="pl-PL" sz="2600" u="sng" dirty="0" smtClean="0"/>
              <a:t>w takim promieniu, aby osoby postronne nie utrudniały akcji i nie poniosły obrażeń na skutek spadających fragmentów konstrukcji;</a:t>
            </a:r>
          </a:p>
          <a:p>
            <a:pPr marL="457200" lvl="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600" u="sng" dirty="0" smtClean="0"/>
              <a:t>aby uniknąć dodatkowych wstrząsów,</a:t>
            </a:r>
            <a:r>
              <a:rPr lang="pl-PL" sz="2600" dirty="0" smtClean="0"/>
              <a:t> należy zamknąć ruch kołowy </a:t>
            </a:r>
            <a:r>
              <a:rPr lang="pl-PL" sz="2600" u="sng" dirty="0" smtClean="0"/>
              <a:t>w takiej odległości, aby wytwarzane drgania nie miały wpływu na stabilność i nie groziły zawaleniem się budynku</a:t>
            </a:r>
            <a:r>
              <a:rPr lang="pl-PL" sz="2600" dirty="0" smtClean="0"/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836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2075" lvl="1" indent="0">
              <a:buNone/>
            </a:pPr>
            <a:r>
              <a:rPr lang="pl-PL" sz="2800" dirty="0" smtClean="0"/>
              <a:t>Podczas rozpoznania oraz wstępnych czynności ratowniczych: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2600" dirty="0" smtClean="0"/>
              <a:t>w przeprowadzanym rozpoznaniu sytuacji, szczególną uwagę należy zwracać na warunki bezpieczeństwa w trakcie planowanych działań ratowniczych;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2600" dirty="0" smtClean="0"/>
              <a:t>w pierwszej kolejności należy likwidować zagrożenia wtórne </a:t>
            </a:r>
            <a:r>
              <a:rPr lang="pl-PL" sz="2600" u="sng" dirty="0" smtClean="0"/>
              <a:t>(pożar, rozszczelnienie instalacji gazowej, uszkodzenie instalacji elektrycznej);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2600" dirty="0" smtClean="0"/>
              <a:t>należy dążyć do zlikwidowania źródeł pożaru w bezpośrednim sąsiedztwie elementów nośnych konstrukcji i nie dopuszczać do ich osłabienia lub zniszczenia przez ogień;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600" dirty="0" smtClean="0"/>
              <a:t>należy racjonalnie operować prądami wodnymi, </a:t>
            </a:r>
            <a:r>
              <a:rPr lang="pl-PL" sz="2600" u="sng" dirty="0" smtClean="0"/>
              <a:t>nie kierować ich na rozgrzane elementy konstrukcyjne, minimalizować zużycie wody, aby nie dociążać konstrukcji, a także aby nie zalać wodą przestrzeni, w których mogą znajdować się poszkodowani</a:t>
            </a:r>
            <a:r>
              <a:rPr lang="pl-PL" sz="26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591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2075" lvl="1" indent="0">
              <a:buNone/>
            </a:pPr>
            <a:r>
              <a:rPr lang="pl-PL" sz="3000" dirty="0" smtClean="0"/>
              <a:t>Podczas sprawdzania i lokalizacji: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przed przystąpieniem do czynności poszukiwawczych należy upewnić się czy na gruzowisku nie występują zagrożenia wtórne, </a:t>
            </a:r>
            <a:r>
              <a:rPr lang="pl-PL" u="sng" dirty="0" smtClean="0"/>
              <a:t>które należy zdefiniować i oznaczyć;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wejścia na gruzowisko można dokonać dopiero po zezwoleniu od KDR;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KDR musi monitorować wchodzenie na gruzowisko </a:t>
            </a:r>
            <a:r>
              <a:rPr lang="pl-PL" u="sng" dirty="0" smtClean="0"/>
              <a:t>tak, aby znać liczbę ratowników przebywających na gruzach</a:t>
            </a:r>
            <a:r>
              <a:rPr lang="pl-PL" dirty="0" smtClean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po gruzowisku należy poruszać się ostrożnie, </a:t>
            </a:r>
            <a:r>
              <a:rPr lang="pl-PL" u="sng" dirty="0" smtClean="0"/>
              <a:t>tak aby nie spowodować dodatkowego osunięcia lub zawalenia konstrukcji</a:t>
            </a:r>
            <a:r>
              <a:rPr lang="pl-PL" dirty="0" smtClean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podczas prac na gruzowisku należy zwracać uwagę na zmiany stanu konstrukcji;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nie wolno samodzielnie wykonywać dostępu do poszkodowanego;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nie wolno penetrować gruzowiska bez ubezpieczenia przez innych ratowników;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sprzętu należy używać zgodnie z przeznaczeniem;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bezwzględnie należy stosować sprzęt ochrony osobistej ratownika.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5356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2075" lvl="1" indent="0">
              <a:buNone/>
            </a:pPr>
            <a:r>
              <a:rPr lang="pl-PL" sz="3000" dirty="0" smtClean="0"/>
              <a:t>Podczas sprawdzania i lokalizacji: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przed przystąpieniem do czynności poszukiwawczych należy upewnić się czy na gruzowisku nie występują zagrożenia wtórne, </a:t>
            </a:r>
            <a:r>
              <a:rPr lang="pl-PL" u="sng" dirty="0" smtClean="0"/>
              <a:t>które należy zdefiniować i oznaczyć;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wejścia na gruzowisko można dokonać dopiero po zezwoleniu od KDR;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KDR musi monitorować wchodzenie na gruzowisko </a:t>
            </a:r>
            <a:r>
              <a:rPr lang="pl-PL" u="sng" dirty="0" smtClean="0"/>
              <a:t>tak, aby znać liczbę ratowników przebywających na gruzach</a:t>
            </a:r>
            <a:r>
              <a:rPr lang="pl-PL" dirty="0" smtClean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po gruzowisku należy poruszać się ostrożnie, </a:t>
            </a:r>
            <a:r>
              <a:rPr lang="pl-PL" u="sng" dirty="0" smtClean="0"/>
              <a:t>tak aby nie spowodować dodatkowego osunięcia lub zawalenia konstrukcji</a:t>
            </a:r>
            <a:r>
              <a:rPr lang="pl-PL" dirty="0" smtClean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podczas prac na gruzowisku należy zwracać uwagę na zmiany stanu konstrukcji;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nie wolno samodzielnie wykonywać dostępu do poszkodowanego;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nie wolno penetrować gruzowiska bez ubezpieczenia przez innych ratowników;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sprzętu należy używać zgodnie z przeznaczeniem;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dirty="0" smtClean="0"/>
              <a:t>bezwzględnie należy stosować sprzęt ochrony osobistej ratownika.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074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2075" lvl="1" indent="0">
              <a:buNone/>
            </a:pPr>
            <a:r>
              <a:rPr lang="pl-PL" sz="3300" dirty="0" smtClean="0"/>
              <a:t>Warunki bezpiecznego wykonywania działań ratowniczych: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nie wprowadzać osób w rejony niestabilnych konstrukcji grożących zawaleniem;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na terenie gruzowiska mogą przebywać jedynie zespoły ratownicze </a:t>
            </a:r>
            <a:r>
              <a:rPr lang="pl-PL" sz="3100" u="sng" dirty="0" smtClean="0"/>
              <a:t>(a o ich liczbie decyduje KDR);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należy wyznaczyć osoby do obserwacji i monitorowania niestabilnych konstrukcji, </a:t>
            </a:r>
            <a:r>
              <a:rPr lang="pl-PL" sz="3100" u="sng" dirty="0" smtClean="0"/>
              <a:t>w celu przekazania informacji/sygnałów o zagrożeniach</a:t>
            </a:r>
            <a:r>
              <a:rPr lang="pl-PL" sz="3100" dirty="0" smtClean="0"/>
              <a:t>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nie wolno dopuszczać do poruszania się ratowników po przepalonych konstrukcjach, uszkodzonych stropach i innych elementach konstrukcji budowlanych;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należy bezwzględnie ostrzegać o swoich poczynaniach osoby znajdujące się na gruzowisku, </a:t>
            </a:r>
            <a:r>
              <a:rPr lang="pl-PL" sz="3100" u="sng" dirty="0" smtClean="0"/>
              <a:t>tj. ratowników i osoby poszkodowane</a:t>
            </a:r>
            <a:r>
              <a:rPr lang="pl-PL" sz="3100" dirty="0" smtClean="0"/>
              <a:t>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nie należy uszkadzać lub naruszać żadnych elementów stanowiących podparcie dla uszkodzonej konstrukcji;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w przypadku zauważenia niebezpiecznego zachowania się konstrukcji gruzowiska, KDR podejmuje decyzję o natychmiastowym wycofaniu ratowników.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560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charakter obiektu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(niski, wysoki, liczba kondygnacji, itd.);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przeznaczenie obiektu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(usługowy, produkcyjny, mieszkalny itd.);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 i materiały stosowane przy wznoszeniu obiektu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(ich rodzaj – elementy prefabrykowane, stalowe, murowane, żelbetowe monolityczne – ma zasadniczy wpływ na to, jakiego rodzaju zagruzowania powstaną w wyniku katastrofy);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szacunkową liczbę osób poszkodowanych, w tym:</a:t>
            </a:r>
            <a:endParaRPr lang="pl-PL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osoby poszkodowane do ewakuacji bez wymogu prowadzenia działań technicznych,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osoby poszkodowane do ewakuacji po wykonaniu działań technicznych,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prawdopodobną liczbę osób uwiezionych (na podstawie jego przeznaczenia oraz pory dnia/tygodnia kiedy doszło do zdarzenia);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prawdopodobną lokalizację poszkodowanych;</a:t>
            </a:r>
            <a:endParaRPr lang="pl-PL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 i rozmiar zniszczeń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(rodzaj i wielkość </a:t>
            </a:r>
            <a:r>
              <a:rPr lang="pl-PL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zagruzowań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jakie czynności zostały dotychczas przeprowadzone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(jeśli jakieś były);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zagrożenia występujące na miejscu działań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(identyfikacja, lokalizacja, eliminacja)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089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2075" lvl="1" indent="0">
              <a:buNone/>
            </a:pPr>
            <a:r>
              <a:rPr lang="pl-PL" sz="3300" dirty="0" smtClean="0"/>
              <a:t>Warunki bezpiecznego wykonywania działań ratowniczych: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nie wprowadzać osób w rejony niestabilnych konstrukcji grożących zawaleniem;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na terenie gruzowiska mogą przebywać jedynie zespoły ratownicze </a:t>
            </a:r>
            <a:r>
              <a:rPr lang="pl-PL" sz="3100" u="sng" dirty="0" smtClean="0"/>
              <a:t>(a o ich liczbie decyduje KDR);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należy wyznaczyć osoby do obserwacji i monitorowania niestabilnych konstrukcji, </a:t>
            </a:r>
            <a:r>
              <a:rPr lang="pl-PL" sz="3100" u="sng" dirty="0" smtClean="0"/>
              <a:t>w celu przekazania informacji/sygnałów o zagrożeniach</a:t>
            </a:r>
            <a:r>
              <a:rPr lang="pl-PL" sz="3100" dirty="0" smtClean="0"/>
              <a:t>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nie wolno dopuszczać do poruszania się ratowników po przepalonych konstrukcjach, uszkodzonych stropach i innych elementach konstrukcji budowlanych;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należy bezwzględnie ostrzegać o swoich poczynaniach osoby znajdujące się na gruzowisku, </a:t>
            </a:r>
            <a:r>
              <a:rPr lang="pl-PL" sz="3100" u="sng" dirty="0" smtClean="0"/>
              <a:t>tj. ratowników i osoby poszkodowane</a:t>
            </a:r>
            <a:r>
              <a:rPr lang="pl-PL" sz="3100" dirty="0" smtClean="0"/>
              <a:t>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nie należy uszkadzać lub naruszać żadnych elementów stanowiących podparcie dla uszkodzonej konstrukcji;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3100" dirty="0" smtClean="0"/>
              <a:t>w przypadku zauważenia niebezpiecznego zachowania się konstrukcji gruzowiska, KDR podejmuje decyzję o natychmiastowym wycofaniu ratowników.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2581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512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charakter obiektu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(niski, wysoki, liczba kondygnacji, itd.);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przeznaczenie obiektu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(usługowy, produkcyjny, mieszkalny itd.);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 i materiały stosowane przy wznoszeniu obiektu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(ich rodzaj – elementy prefabrykowane, stalowe, murowane, żelbetowe monolityczne – ma zasadniczy wpływ na to, jakiego rodzaju zagruzowania powstaną w wyniku katastrofy);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szacunkową liczbę osób poszkodowanych, w tym:</a:t>
            </a:r>
            <a:endParaRPr lang="pl-PL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osoby poszkodowane do ewakuacji bez wymogu prowadzenia działań technicznych,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osoby poszkodowane do ewakuacji po wykonaniu działań technicznych,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prawdopodobną liczbę osób uwiezionych (na podstawie jego przeznaczenia oraz pory dnia/tygodnia kiedy doszło do zdarzenia);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prawdopodobną lokalizację poszkodowanych;</a:t>
            </a:r>
            <a:endParaRPr lang="pl-PL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 i rozmiar zniszczeń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(rodzaj i wielkość </a:t>
            </a:r>
            <a:r>
              <a:rPr lang="pl-PL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zagruzowań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jakie czynności zostały dotychczas przeprowadzone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(jeśli jakieś były);</a:t>
            </a:r>
            <a:endParaRPr lang="pl-PL" sz="11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zagrożenia występujące na miejscu działań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(identyfikacja, lokalizacja, eliminacja)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7865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Na tym etapie działań należy: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oszacować zniszczenia struktury obiektu;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określić wielkość strefy zagrożenia;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wyznaczyć w strefie zagrożenia miejsca niebezpieczne </a:t>
            </a:r>
            <a:r>
              <a:rPr lang="pl-PL" sz="1200" u="sng" dirty="0" smtClean="0"/>
              <a:t>(obszar zamknięty)</a:t>
            </a:r>
            <a:r>
              <a:rPr lang="pl-PL" sz="1200" dirty="0" smtClean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rozpocząć szacowanie niezbędnej pomocy </a:t>
            </a:r>
            <a:r>
              <a:rPr lang="pl-PL" sz="1200" u="sng" dirty="0" smtClean="0"/>
              <a:t>– analiza sił i środków;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wskazać obszar rozpoczęcia poszukiwań;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wyznaczyć jednego lub kilku ratowników jako obserwatorów </a:t>
            </a:r>
            <a:r>
              <a:rPr lang="pl-PL" sz="1200" u="sng" dirty="0" smtClean="0"/>
              <a:t>dokonujących kontroli najbardziej niebezpiecznych elementów</a:t>
            </a:r>
            <a:r>
              <a:rPr lang="pl-PL" sz="1200" dirty="0" smtClean="0"/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8661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Wstępne działania poszukiwawczo-ratownicze w pierwszej fazie działań ratowniczych sprowadzają się do: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podjęcia działań w celu likwidacji zagrożeń wtórnych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(pożary, wyciek substancji niebezpiecznej, zagrożenia od instalacji technicznych, itp.)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szybkiego przeszukania powierzchniowego gruzowiska;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zdefiniowania i oznakowania stref zagrożenia oraz miejsc niebezpiecznych;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zdefiniowania obszarów wysokiej przeżywalności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zablokowane lub zasypane pomieszczenia, wolne przestrzenie, duże szczeliny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skierowania i przekazania do rejonu segregacji wszystkich poszkodowanych znajdujących się na miejscu zdarzenia;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027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Wstępne działania poszukiwawczo-ratownicze w pierwszej fazie działań ratowniczych sprowadzają się do: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ewakuowania ze strefy zagrożenia wszystkich poszkodowanych, których można wydobyć szybkimi i prostymi technikami;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określenia (oznakowania) miejsc lokalizacji osób poszkodowanych,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których wydobycie wymaga większego zaangażowania ratowników i/lub sprzętu specjalistycznego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rozpoczęcia stabilizacji naruszonej konstrukcji </a:t>
            </a:r>
            <a:r>
              <a:rPr lang="pl-P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stabilizacja przy użyciu systemu podpór gotowych w obszarach niezbędnych do zapewnienia dostępu i ewakuacji;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wykorzystania zebranych informacji do szczegółowej kalkulacji wymaganych sił </a:t>
            </a:r>
            <a:b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środków;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zgłoszenia, jak najwcześniej, potrzeby zadysponowania specjalistycznego sprzętu i sił ratowniczych.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7288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354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u="sng" dirty="0" smtClean="0"/>
              <a:t>Katastrofy budowlane są zdarzeniami, w wyniku których zniszczeniu ulega budynek, budowla lub konstrukcja budowlana, a powstałe zniszczenia stanowią poważne zagrożenie dla życia i zdrowia osób znajdujących się w danym obiekcie lub jego bezpośrednim otoczeniu. Skutkiem katastrofy budowlanej jest powstanie gruzowiska, przyjmującego różne formy w zależności od rodzaju obiektu, jego konstrukcji i wielkości.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44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482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8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75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6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94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8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275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19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89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0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3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446F3-DD8B-4132-9A6C-0DAB124F6976}" type="datetimeFigureOut">
              <a:rPr lang="pl-PL" smtClean="0"/>
              <a:t>2020-07-24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59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azetawroclawska.pl/dolny-slask/g/swiebodzice-zawalila-sie-kamienica-nie-zyje-szesc-osob-zdjecia-relacja,11967390,23329356/" TargetMode="Externa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widnica24.p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75164" y="787527"/>
            <a:ext cx="7910431" cy="384048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latin typeface="+mn-lt"/>
              </a:rPr>
              <a:t>Szkolenie z działań </a:t>
            </a:r>
            <a:br>
              <a:rPr lang="pl-PL" sz="5400" b="1" dirty="0" smtClean="0">
                <a:latin typeface="+mn-lt"/>
              </a:rPr>
            </a:br>
            <a:r>
              <a:rPr lang="pl-PL" sz="5400" b="1" dirty="0" smtClean="0">
                <a:latin typeface="+mn-lt"/>
              </a:rPr>
              <a:t>poszukiwawczo-ratowniczych realizowanych przez ksrg </a:t>
            </a:r>
            <a:r>
              <a:rPr lang="pl-PL" sz="5400" b="1" dirty="0" smtClean="0">
                <a:latin typeface="+mn-lt"/>
              </a:rPr>
              <a:t/>
            </a:r>
            <a:br>
              <a:rPr lang="pl-PL" sz="5400" b="1" dirty="0" smtClean="0">
                <a:latin typeface="+mn-lt"/>
              </a:rPr>
            </a:br>
            <a:r>
              <a:rPr lang="pl-PL" sz="5400" b="1" dirty="0" smtClean="0">
                <a:latin typeface="+mn-lt"/>
              </a:rPr>
              <a:t>w </a:t>
            </a:r>
            <a:r>
              <a:rPr lang="pl-PL" sz="5400" b="1" dirty="0" smtClean="0">
                <a:latin typeface="+mn-lt"/>
              </a:rPr>
              <a:t>zakresie podstawowym</a:t>
            </a:r>
            <a:endParaRPr lang="pl-PL" sz="5400" b="1" dirty="0">
              <a:latin typeface="+mn-lt"/>
            </a:endParaRPr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5231295" y="6453676"/>
            <a:ext cx="1729409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 smtClean="0"/>
              <a:t>Warszawa 2020 r.</a:t>
            </a:r>
            <a:endParaRPr lang="pl-PL" sz="14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413">
            <a:off x="1306783" y="2785396"/>
            <a:ext cx="2581279" cy="36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Wstępne działania </a:t>
            </a:r>
            <a:r>
              <a:rPr lang="pl-PL" sz="3600" b="1" dirty="0" smtClean="0">
                <a:latin typeface="+mn-lt"/>
              </a:rPr>
              <a:t>poszukiwawczo-ratownicze c.d.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2000250"/>
            <a:ext cx="10515601" cy="4617720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</a:pPr>
            <a:r>
              <a:rPr lang="pl-PL" dirty="0" smtClean="0"/>
              <a:t>ewakuowania </a:t>
            </a:r>
            <a:r>
              <a:rPr lang="pl-PL" dirty="0"/>
              <a:t>ze strefy zagrożenia wszystkich poszkodowanych, których można wydobyć szybkimi i prostymi technikami;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określenia (oznakowania) miejsc lokalizacji osób </a:t>
            </a:r>
            <a:r>
              <a:rPr lang="pl-PL" dirty="0" smtClean="0"/>
              <a:t>poszkodowanych;</a:t>
            </a: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rozpoczęcia stabilizacji naruszonej </a:t>
            </a:r>
            <a:r>
              <a:rPr lang="pl-PL" dirty="0" smtClean="0"/>
              <a:t>konstrukcji;</a:t>
            </a: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wykorzystania zebranych informacji do szczegółowej kalkulacji wymaganych sił </a:t>
            </a:r>
            <a:r>
              <a:rPr lang="pl-PL" dirty="0" smtClean="0"/>
              <a:t>i </a:t>
            </a:r>
            <a:r>
              <a:rPr lang="pl-PL" dirty="0"/>
              <a:t>środków;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zgłoszenia jak najwcześniej potrzeby zadysponowania specjalistycznego sprzętu i sił ratowniczych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6708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latin typeface="+mn-lt"/>
              </a:rPr>
              <a:t>Szybkie przeszukanie powierzchniowe</a:t>
            </a:r>
            <a:endParaRPr lang="pl-PL" sz="3600" b="1" dirty="0">
              <a:latin typeface="+mn-lt"/>
            </a:endParaRPr>
          </a:p>
        </p:txBody>
      </p:sp>
      <p:pic>
        <p:nvPicPr>
          <p:cNvPr id="4" name="Obraz 3" descr="13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1" y="1825624"/>
            <a:ext cx="5981700" cy="351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7925" y="1739266"/>
            <a:ext cx="5503228" cy="374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/>
          <p:cNvCxnSpPr>
            <a:cxnSpLocks/>
          </p:cNvCxnSpPr>
          <p:nvPr/>
        </p:nvCxnSpPr>
        <p:spPr>
          <a:xfrm flipV="1">
            <a:off x="3449002" y="5337717"/>
            <a:ext cx="1194911" cy="5830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>
            <a:cxnSpLocks/>
          </p:cNvCxnSpPr>
          <p:nvPr/>
        </p:nvCxnSpPr>
        <p:spPr>
          <a:xfrm flipH="1" flipV="1">
            <a:off x="3183255" y="5424167"/>
            <a:ext cx="103823" cy="4112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>
            <a:cxnSpLocks/>
          </p:cNvCxnSpPr>
          <p:nvPr/>
        </p:nvCxnSpPr>
        <p:spPr>
          <a:xfrm flipH="1" flipV="1">
            <a:off x="2048351" y="5424168"/>
            <a:ext cx="1056800" cy="496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ole tekstowe 2"/>
          <p:cNvSpPr txBox="1">
            <a:spLocks noGrp="1" noChangeArrowheads="1"/>
          </p:cNvSpPr>
          <p:nvPr>
            <p:ph idx="1"/>
          </p:nvPr>
        </p:nvSpPr>
        <p:spPr bwMode="auto">
          <a:xfrm>
            <a:off x="2661522" y="6007098"/>
            <a:ext cx="1574959" cy="4832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Ratownicy</a:t>
            </a:r>
            <a:endParaRPr lang="pl-PL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2"/>
          <p:cNvSpPr txBox="1">
            <a:spLocks noChangeArrowheads="1"/>
          </p:cNvSpPr>
          <p:nvPr/>
        </p:nvSpPr>
        <p:spPr bwMode="auto">
          <a:xfrm>
            <a:off x="6621779" y="5697087"/>
            <a:ext cx="5139374" cy="4832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b="1" u="sng" dirty="0">
                <a:hlinkClick r:id="rId5"/>
              </a:rPr>
              <a:t>http://www.gazetawroclawska.pl/dolny-slask/g/swiebodzice-zawalila-sie-kamienica-nie-zyje-szesc-osob-zdjecia-relacja,11967390,23329356/</a:t>
            </a:r>
            <a:endParaRPr lang="pl-PL" sz="12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63689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Rodzaje zagrożeń właściwe dla katastrofy </a:t>
            </a:r>
            <a:r>
              <a:rPr lang="pl-PL" sz="3600" b="1" dirty="0" smtClean="0">
                <a:latin typeface="+mn-lt"/>
              </a:rPr>
              <a:t>budowlanej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5948" y="1714499"/>
            <a:ext cx="10515600" cy="422910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dirty="0" smtClean="0"/>
              <a:t>Zagrożenia </a:t>
            </a:r>
            <a:r>
              <a:rPr lang="pl-PL" dirty="0"/>
              <a:t>główne związane ze zdarzeniem budowlanym to:</a:t>
            </a:r>
          </a:p>
          <a:p>
            <a:pPr algn="just"/>
            <a:r>
              <a:rPr lang="pl-PL" dirty="0"/>
              <a:t>niestabilne elementy i konstrukcja;</a:t>
            </a:r>
          </a:p>
          <a:p>
            <a:pPr algn="just"/>
            <a:r>
              <a:rPr lang="pl-PL" dirty="0"/>
              <a:t>duże obciążenia i ciężar elementów budowlanych;</a:t>
            </a:r>
          </a:p>
          <a:p>
            <a:pPr algn="just"/>
            <a:r>
              <a:rPr lang="pl-PL" dirty="0"/>
              <a:t>nieznana nośność i wytrzymałość elementów gruzowiska;</a:t>
            </a:r>
          </a:p>
          <a:p>
            <a:pPr algn="just"/>
            <a:r>
              <a:rPr lang="pl-PL" dirty="0"/>
              <a:t>nieznany stan instalacji wewnętrznych.</a:t>
            </a:r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Każdy </a:t>
            </a:r>
            <a:r>
              <a:rPr lang="pl-PL" dirty="0"/>
              <a:t>ratownik na miejscu prowadzonych działań ratowniczych musi być świadomy występujących zagrożeń rozpoznanych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zidentyfikowanych, ale także </a:t>
            </a:r>
            <a:r>
              <a:rPr lang="pl-PL" dirty="0" smtClean="0"/>
              <a:t>tych, </a:t>
            </a:r>
            <a:r>
              <a:rPr lang="pl-PL" dirty="0"/>
              <a:t>które mogą potencjalnie wystąpić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819048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Zagrożenia dla ratowników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Do zagrożeń życia i zdrowia </a:t>
            </a:r>
            <a:r>
              <a:rPr lang="pl-PL" dirty="0" smtClean="0"/>
              <a:t>ratownika, </a:t>
            </a:r>
            <a:r>
              <a:rPr lang="pl-PL" dirty="0"/>
              <a:t>charakterystycznych dla katastrofy budowlanej należą:</a:t>
            </a:r>
          </a:p>
          <a:p>
            <a:pPr lvl="0" algn="just"/>
            <a:r>
              <a:rPr lang="pl-PL" dirty="0"/>
              <a:t>obrażenia spowodowane przemieszczeniem konstrukcji budowlanych;</a:t>
            </a:r>
          </a:p>
          <a:p>
            <a:pPr lvl="0" algn="just"/>
            <a:r>
              <a:rPr lang="pl-PL" dirty="0"/>
              <a:t>możliwość upadku;</a:t>
            </a:r>
          </a:p>
          <a:p>
            <a:pPr lvl="0" algn="just"/>
            <a:r>
              <a:rPr lang="pl-PL" dirty="0"/>
              <a:t>obrażenia spowodowane pożarem lub wybuchem;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4202261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Zagrożenia dla </a:t>
            </a:r>
            <a:r>
              <a:rPr lang="pl-PL" sz="3600" b="1" dirty="0" smtClean="0">
                <a:latin typeface="+mn-lt"/>
              </a:rPr>
              <a:t>ratowników (c.d.)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endParaRPr lang="pl-PL" sz="2600" dirty="0" smtClean="0"/>
          </a:p>
          <a:p>
            <a:pPr lvl="0" algn="just"/>
            <a:r>
              <a:rPr lang="pl-PL" dirty="0" smtClean="0"/>
              <a:t>porażenie </a:t>
            </a:r>
            <a:r>
              <a:rPr lang="pl-PL" dirty="0"/>
              <a:t>prądem elektrycznym;</a:t>
            </a:r>
          </a:p>
          <a:p>
            <a:pPr lvl="0" algn="just"/>
            <a:r>
              <a:rPr lang="pl-PL" dirty="0"/>
              <a:t>zatrucie substancjami chemicznymi;</a:t>
            </a:r>
          </a:p>
          <a:p>
            <a:pPr lvl="0" algn="just"/>
            <a:r>
              <a:rPr lang="pl-PL" dirty="0"/>
              <a:t>zakażenie po kontakcie z materiałami niebezpiecznymi biologicznie;</a:t>
            </a:r>
          </a:p>
          <a:p>
            <a:pPr lvl="0" algn="just"/>
            <a:r>
              <a:rPr lang="pl-PL" dirty="0"/>
              <a:t>narażenie na kontakt z materiałami promieniotwórczymi.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534066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Zabezpieczenie instalacji technicznych w </a:t>
            </a:r>
            <a:r>
              <a:rPr lang="pl-PL" sz="3600" b="1" dirty="0" smtClean="0">
                <a:latin typeface="+mn-lt"/>
              </a:rPr>
              <a:t>obiekcie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823209"/>
            <a:ext cx="10515600" cy="335375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Jednym z zadań podczas działań poszukiwawczo-ratowniczych jest zabezpieczenie instalacji technicznych w obiekcie, w którym doszło do katastrofy.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81948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25830"/>
            <a:ext cx="10515600" cy="5251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Zagrożenia od instalacji znajdujących się w rejonie katastrofy to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endParaRPr lang="pl-PL" dirty="0"/>
          </a:p>
          <a:p>
            <a:pPr lvl="0">
              <a:lnSpc>
                <a:spcPct val="100000"/>
              </a:lnSpc>
            </a:pPr>
            <a:r>
              <a:rPr lang="pl-PL" u="sng" dirty="0"/>
              <a:t>instalacja gazowa</a:t>
            </a:r>
            <a:r>
              <a:rPr lang="pl-PL" dirty="0"/>
              <a:t> – zagrożenie wybuchem, pożarem, uduszeniem się osób poszkodowanych;</a:t>
            </a:r>
          </a:p>
          <a:p>
            <a:pPr lvl="0">
              <a:lnSpc>
                <a:spcPct val="100000"/>
              </a:lnSpc>
            </a:pPr>
            <a:r>
              <a:rPr lang="pl-PL" u="sng" dirty="0"/>
              <a:t>instalacja elektryczna</a:t>
            </a:r>
            <a:r>
              <a:rPr lang="pl-PL" dirty="0"/>
              <a:t> – porażenie poszkodowanych i ratowników oraz inicjacja procesu spalania i/lub wybuchu;</a:t>
            </a:r>
          </a:p>
          <a:p>
            <a:pPr lvl="0">
              <a:lnSpc>
                <a:spcPct val="100000"/>
              </a:lnSpc>
            </a:pPr>
            <a:r>
              <a:rPr lang="pl-PL" u="sng" dirty="0"/>
              <a:t>instalacje wodociągowe i grzewcze</a:t>
            </a:r>
            <a:r>
              <a:rPr lang="pl-PL" dirty="0"/>
              <a:t> – zatopienie poszkodowanych będących w niższych częściach budynku wyciekającą wodą z instalacji;</a:t>
            </a:r>
          </a:p>
          <a:p>
            <a:pPr lvl="0">
              <a:lnSpc>
                <a:spcPct val="100000"/>
              </a:lnSpc>
            </a:pPr>
            <a:r>
              <a:rPr lang="pl-PL" u="sng" dirty="0"/>
              <a:t>instalacja technologiczna</a:t>
            </a:r>
            <a:r>
              <a:rPr lang="pl-PL" dirty="0"/>
              <a:t> – oparzenia termiczne i chemiczne </a:t>
            </a:r>
            <a:r>
              <a:rPr lang="pl-PL" dirty="0" smtClean="0"/>
              <a:t>poszkodowanych i </a:t>
            </a:r>
            <a:r>
              <a:rPr lang="pl-PL" dirty="0"/>
              <a:t>ratowników.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03427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Sposoby likwidacji zagrożeń to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endParaRPr lang="pl-PL" dirty="0"/>
          </a:p>
          <a:p>
            <a:pPr lvl="0">
              <a:lnSpc>
                <a:spcPct val="100000"/>
              </a:lnSpc>
            </a:pPr>
            <a:r>
              <a:rPr lang="pl-PL" dirty="0"/>
              <a:t>odcięcie dopływu mediów w rejon katastrofy;</a:t>
            </a:r>
          </a:p>
          <a:p>
            <a:pPr lvl="0">
              <a:lnSpc>
                <a:spcPct val="100000"/>
              </a:lnSpc>
            </a:pPr>
            <a:r>
              <a:rPr lang="pl-PL" dirty="0"/>
              <a:t>uszczelnienie ewentualnych wycieków (woda, gaz);</a:t>
            </a:r>
          </a:p>
          <a:p>
            <a:pPr lvl="0">
              <a:lnSpc>
                <a:spcPct val="100000"/>
              </a:lnSpc>
            </a:pPr>
            <a:r>
              <a:rPr lang="pl-PL" dirty="0"/>
              <a:t>zachowanie szczególnych środków ostrożności i stosowanie dostępnych zabezpieczeń minimalizujących zagrożenie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36657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1887" y="992008"/>
            <a:ext cx="7602582" cy="56349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Sposoby likwidacji zagrożeń od </a:t>
            </a:r>
            <a:r>
              <a:rPr lang="pl-PL" u="sng" dirty="0" smtClean="0"/>
              <a:t>instalacji gazowej:</a:t>
            </a:r>
          </a:p>
          <a:p>
            <a:pPr marL="0" indent="0">
              <a:buNone/>
            </a:pP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zamknięcie wszystkich zaworów gazowych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i </a:t>
            </a:r>
            <a:r>
              <a:rPr lang="pl-PL" dirty="0"/>
              <a:t>zaworu głównego;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wyeliminowanie wszelkiego rodzaju źródeł ognia </a:t>
            </a:r>
            <a:r>
              <a:rPr lang="pl-PL" dirty="0" smtClean="0"/>
              <a:t>lub </a:t>
            </a:r>
            <a:r>
              <a:rPr lang="pl-PL" dirty="0"/>
              <a:t>źródła potencjalnego zapłonu;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przewietrzenie zamkniętych pomieszczeń oraz </a:t>
            </a:r>
            <a:r>
              <a:rPr lang="pl-PL" dirty="0" smtClean="0"/>
              <a:t>przestrzeni</a:t>
            </a:r>
            <a:r>
              <a:rPr lang="pl-PL" dirty="0" smtClean="0"/>
              <a:t>, </a:t>
            </a:r>
            <a:r>
              <a:rPr lang="pl-PL" dirty="0"/>
              <a:t>gdzie może występować stężenie gazu;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zawiadomienie dostawcy gazu;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oddzielenie obszaru zagrożonego;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stosowanie sprzętu ochrony dróg oddechowych,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10" y="128413"/>
            <a:ext cx="3765419" cy="349741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3509301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6700" y="1505584"/>
            <a:ext cx="8500110" cy="4975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200" dirty="0"/>
              <a:t>Sposoby likwidacji zagrożeń </a:t>
            </a:r>
            <a:r>
              <a:rPr lang="pl-PL" sz="3200" dirty="0" smtClean="0"/>
              <a:t>od </a:t>
            </a:r>
            <a:r>
              <a:rPr lang="pl-PL" sz="3200" u="sng" dirty="0" smtClean="0"/>
              <a:t>instalacji elektrycznej:</a:t>
            </a:r>
          </a:p>
          <a:p>
            <a:pPr marL="0" indent="0">
              <a:buNone/>
            </a:pPr>
            <a:endParaRPr lang="pl-PL" sz="3200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odcięcie dopływu prądu, a w przypadku gdy główny wyłącznik prądu nie jest dostępny, a występują odkryte przewody elektryczne lub znajdujące się pod napięciem części metalowe – należy je przykryć matą, deskami, drzwiami drewnianymi lub czymś podobnym (materiałami nieprzewodzącymi prądu), względnie przesunąć na bok przy pomocy drewnianych elementów,</a:t>
            </a:r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10" y="0"/>
            <a:ext cx="3425190" cy="473659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71414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9012" y="692332"/>
            <a:ext cx="10515600" cy="554736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pl-PL" dirty="0" smtClean="0"/>
              <a:t>	</a:t>
            </a:r>
            <a:r>
              <a:rPr lang="pl-PL" sz="3200" i="1" dirty="0"/>
              <a:t>Niniejsza prezentacja, opracowana przez mł. bryg. mgr inż. Pawła Bruneckiego, powstała na podstawie skryptu do szkolenia z działań poszukiwawczo-ratowniczych realizowanych przez ksrg w zakresie podstawowym, autorstwa:</a:t>
            </a:r>
          </a:p>
          <a:p>
            <a:pPr marL="536575" indent="0" algn="just">
              <a:lnSpc>
                <a:spcPct val="160000"/>
              </a:lnSpc>
              <a:buNone/>
            </a:pPr>
            <a:r>
              <a:rPr lang="pl-PL" sz="3200" i="1" dirty="0"/>
              <a:t>mł. bryg. Mariusza </a:t>
            </a:r>
            <a:r>
              <a:rPr lang="pl-PL" sz="3200" i="1" dirty="0" err="1"/>
              <a:t>Chomoncika</a:t>
            </a:r>
            <a:r>
              <a:rPr lang="pl-PL" sz="3200" i="1" dirty="0"/>
              <a:t>,</a:t>
            </a:r>
          </a:p>
          <a:p>
            <a:pPr marL="536575" indent="0" algn="just">
              <a:lnSpc>
                <a:spcPct val="160000"/>
              </a:lnSpc>
              <a:buNone/>
            </a:pPr>
            <a:r>
              <a:rPr lang="pl-PL" sz="3200" i="1" dirty="0"/>
              <a:t>bryg. Piotra Gancarczyka,</a:t>
            </a:r>
          </a:p>
          <a:p>
            <a:pPr marL="536575" indent="0" algn="just">
              <a:lnSpc>
                <a:spcPct val="160000"/>
              </a:lnSpc>
              <a:buNone/>
            </a:pPr>
            <a:r>
              <a:rPr lang="pl-PL" sz="3200" i="1" dirty="0" err="1"/>
              <a:t>asp</a:t>
            </a:r>
            <a:r>
              <a:rPr lang="pl-PL" sz="3200" i="1" dirty="0"/>
              <a:t>. sztab. Krzysztofa Grucy,</a:t>
            </a:r>
          </a:p>
          <a:p>
            <a:pPr marL="536575" indent="0" algn="just">
              <a:lnSpc>
                <a:spcPct val="160000"/>
              </a:lnSpc>
              <a:buNone/>
            </a:pPr>
            <a:r>
              <a:rPr lang="pl-PL" sz="3200" i="1" dirty="0"/>
              <a:t>bryg. Roberta </a:t>
            </a:r>
            <a:r>
              <a:rPr lang="pl-PL" sz="3200" i="1" dirty="0" err="1"/>
              <a:t>Kłębczyka</a:t>
            </a:r>
            <a:r>
              <a:rPr lang="pl-PL" sz="3200" i="1" dirty="0"/>
              <a:t>,</a:t>
            </a:r>
          </a:p>
          <a:p>
            <a:pPr marL="536575" indent="0" algn="just">
              <a:lnSpc>
                <a:spcPct val="160000"/>
              </a:lnSpc>
              <a:buNone/>
            </a:pPr>
            <a:r>
              <a:rPr lang="pl-PL" sz="3200" i="1" dirty="0"/>
              <a:t>kpt. Adama Piętki.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l-PL" sz="3200" i="1" dirty="0"/>
              <a:t>	Prezentacja została zweryfikowana </a:t>
            </a:r>
            <a:r>
              <a:rPr lang="pl-PL" sz="3200" i="1" dirty="0" smtClean="0"/>
              <a:t>przez </a:t>
            </a:r>
            <a:r>
              <a:rPr lang="pl-PL" sz="3200" i="1" dirty="0"/>
              <a:t>autorów skryptu i specjalistów z zakresu działań poszukiwawczo-ratowniczych.</a:t>
            </a:r>
          </a:p>
        </p:txBody>
      </p:sp>
    </p:spTree>
    <p:extLst>
      <p:ext uri="{BB962C8B-B14F-4D97-AF65-F5344CB8AC3E}">
        <p14:creationId xmlns:p14="http://schemas.microsoft.com/office/powerpoint/2010/main" val="596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8610" y="1143000"/>
            <a:ext cx="8508819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Sposoby likwidacji zagrożeń </a:t>
            </a:r>
            <a:r>
              <a:rPr lang="pl-PL" dirty="0" smtClean="0"/>
              <a:t>od </a:t>
            </a:r>
            <a:r>
              <a:rPr lang="pl-PL" u="sng" dirty="0" smtClean="0"/>
              <a:t>instalacji wodociągowej </a:t>
            </a:r>
            <a:br>
              <a:rPr lang="pl-PL" u="sng" dirty="0" smtClean="0"/>
            </a:br>
            <a:r>
              <a:rPr lang="pl-PL" u="sng" dirty="0" smtClean="0"/>
              <a:t>i grzewczej:</a:t>
            </a:r>
            <a:endParaRPr lang="pl-PL" dirty="0"/>
          </a:p>
          <a:p>
            <a:pPr lvl="0"/>
            <a:endParaRPr lang="pl-PL" dirty="0" smtClean="0"/>
          </a:p>
          <a:p>
            <a:pPr lvl="0" algn="just">
              <a:lnSpc>
                <a:spcPct val="100000"/>
              </a:lnSpc>
            </a:pPr>
            <a:r>
              <a:rPr lang="pl-PL" dirty="0" smtClean="0"/>
              <a:t>zamknięcie </a:t>
            </a:r>
            <a:r>
              <a:rPr lang="pl-PL" dirty="0"/>
              <a:t>urządzeń odcinających znajdujących się na rurociągach głównych;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wypompowanie wody z pomieszczeń zalanych;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odprowadzenie wolnego odpływu wężami lub wykonanymi wykopami, poza teren akcji;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uszczelnienie pękniętego rurociągu,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48" y="3125200"/>
            <a:ext cx="2210108" cy="27357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89" y="560070"/>
            <a:ext cx="1685426" cy="145161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682631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u="sng" dirty="0"/>
              <a:t>Sposoby likwidacji zagrożeń </a:t>
            </a:r>
            <a:r>
              <a:rPr lang="pl-PL" u="sng" dirty="0" smtClean="0"/>
              <a:t>od instalacji technologicznej:</a:t>
            </a:r>
          </a:p>
          <a:p>
            <a:pPr marL="0" indent="0">
              <a:buNone/>
            </a:pPr>
            <a:endParaRPr lang="pl-PL" dirty="0"/>
          </a:p>
          <a:p>
            <a:pPr lvl="0"/>
            <a:r>
              <a:rPr lang="pl-PL" dirty="0"/>
              <a:t>zamknięcie urządzeń odcinających znajdujących się na instalacjach technologicznych;</a:t>
            </a:r>
          </a:p>
          <a:p>
            <a:pPr lvl="0"/>
            <a:r>
              <a:rPr lang="pl-PL" dirty="0"/>
              <a:t>uszczelnienie uszkodzonej instalacji.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3482647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Strefa </a:t>
            </a:r>
            <a:r>
              <a:rPr lang="pl-PL" sz="3600" b="1" dirty="0" smtClean="0">
                <a:latin typeface="+mn-lt"/>
              </a:rPr>
              <a:t>zagrożenia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4023360"/>
            <a:ext cx="10515600" cy="243459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b="1" dirty="0"/>
              <a:t>Strefa zagrożenia </a:t>
            </a:r>
            <a:r>
              <a:rPr lang="pl-PL" dirty="0"/>
              <a:t>– jest to obszar, w którym bezpośrednio występuje zagrożenie dla życia </a:t>
            </a:r>
            <a:r>
              <a:rPr lang="pl-PL" dirty="0" smtClean="0"/>
              <a:t>i </a:t>
            </a:r>
            <a:r>
              <a:rPr lang="pl-PL" dirty="0"/>
              <a:t>zdrowia ludzi oraz istnieje potencjalne ryzyko rozprzestrzenienia się tego zagrożenia. </a:t>
            </a:r>
            <a:endParaRPr lang="pl-PL" dirty="0" smtClean="0"/>
          </a:p>
        </p:txBody>
      </p:sp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02" y="445453"/>
            <a:ext cx="5669915" cy="305498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31346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82931"/>
            <a:ext cx="10410022" cy="533312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W przypadku katastrof </a:t>
            </a:r>
            <a:r>
              <a:rPr lang="pl-PL" dirty="0" smtClean="0"/>
              <a:t>budowlanych, </a:t>
            </a:r>
            <a:r>
              <a:rPr lang="pl-PL" dirty="0"/>
              <a:t>wielkość strefy zagrożenia </a:t>
            </a:r>
            <a:r>
              <a:rPr lang="pl-PL" dirty="0" smtClean="0"/>
              <a:t>uzależniona </a:t>
            </a:r>
            <a:r>
              <a:rPr lang="pl-PL" dirty="0"/>
              <a:t>jest od rodzaju i specyfiki zagruzowania</a:t>
            </a:r>
            <a:r>
              <a:rPr lang="pl-PL" dirty="0" smtClean="0"/>
              <a:t>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 smtClean="0"/>
              <a:t>Granica </a:t>
            </a:r>
            <a:r>
              <a:rPr lang="pl-PL" dirty="0"/>
              <a:t>strefy zagrożenia powinna być wyznaczona w odległości co najmniej 3 – 5 m od brzegu gruzowiska lub w odległości co najmniej równej </a:t>
            </a:r>
            <a:r>
              <a:rPr lang="pl-PL" dirty="0" smtClean="0"/>
              <a:t>1,5 </a:t>
            </a:r>
            <a:r>
              <a:rPr lang="pl-PL" dirty="0"/>
              <a:t>wysokości niestabilnego elementu konstrukcji budynku</a:t>
            </a:r>
            <a:r>
              <a:rPr lang="pl-PL" dirty="0" smtClean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O wielkości strefy zagrożenia decyduje KDR</a:t>
            </a:r>
            <a:r>
              <a:rPr lang="pl-PL" dirty="0" smtClean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Na wielkość strefy wpływają również występujące zagrożenia </a:t>
            </a:r>
            <a:r>
              <a:rPr lang="pl-PL" dirty="0" smtClean="0"/>
              <a:t>wtórne.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96407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9412" y="2173334"/>
            <a:ext cx="5867400" cy="198882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W </a:t>
            </a:r>
            <a:r>
              <a:rPr lang="pl-PL" dirty="0"/>
              <a:t>zależności od rodzaju i wielkości </a:t>
            </a:r>
            <a:r>
              <a:rPr lang="pl-PL" dirty="0" smtClean="0"/>
              <a:t>występujących </a:t>
            </a:r>
            <a:r>
              <a:rPr lang="pl-PL" dirty="0"/>
              <a:t>zniszczeń i </a:t>
            </a:r>
            <a:r>
              <a:rPr lang="pl-PL" dirty="0" err="1"/>
              <a:t>zagruzowań</a:t>
            </a:r>
            <a:r>
              <a:rPr lang="pl-PL" dirty="0"/>
              <a:t>, </a:t>
            </a:r>
            <a:r>
              <a:rPr lang="pl-PL" dirty="0" smtClean="0"/>
              <a:t>wskazane </a:t>
            </a:r>
            <a:r>
              <a:rPr lang="pl-PL" dirty="0"/>
              <a:t>jest podzielenie strefy zagrożenia </a:t>
            </a:r>
            <a:r>
              <a:rPr lang="pl-PL" dirty="0" smtClean="0"/>
              <a:t>(</a:t>
            </a:r>
            <a:r>
              <a:rPr lang="pl-PL" dirty="0"/>
              <a:t>gruzowisko) na odcinki bojowe.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24" y="1233035"/>
            <a:ext cx="5669915" cy="376491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140858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 smtClean="0"/>
              <a:t>W sytuacji występowania zagrożeń związanych z niestabilnymi elementami, należy wyznaczyć miejsca niebezpieczne.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 smtClean="0"/>
              <a:t>Miejsce takie powinno być całkowicie zamknięte dla ratowników, aż do momentu ustabilizowania elementu.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 smtClean="0"/>
              <a:t>Wejście do obszaru zamkniętego jest możliwe tylko w sytuacji zagrożenia życia i zdrowia osób poszkodowanych, w ramach decyzji KDR o odstąpieniu od działań powszechnie uznanych za bezpieczne.</a:t>
            </a: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340313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0380" cy="1325563"/>
          </a:xfrm>
        </p:spPr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Oznakowanie stref zagrożenia i strefy niebezpiecznej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37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/>
              <a:t>Zaleca się, aby stosować oznakowanie wyznaczanych stref zagrożenia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miejsc niebezpiecznych (obszaru zamkniętego).</a:t>
            </a:r>
          </a:p>
        </p:txBody>
      </p:sp>
      <p:pic>
        <p:nvPicPr>
          <p:cNvPr id="4" name="Obraz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287" y="3080996"/>
            <a:ext cx="4142105" cy="184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645" y="3080996"/>
            <a:ext cx="404685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838200" y="5361305"/>
            <a:ext cx="4453890" cy="753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Oznakowanie strefy zagrożenia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wykorzystaniem taśmy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6301648" y="4927917"/>
            <a:ext cx="5746812" cy="145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Oznakowanie miejsca niebezpiecznego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wykorzystaniem taśm – zakaz wstępu lub wstęp pod szczególnym nadzorem</a:t>
            </a:r>
          </a:p>
        </p:txBody>
      </p:sp>
    </p:spTree>
    <p:extLst>
      <p:ext uri="{BB962C8B-B14F-4D97-AF65-F5344CB8AC3E}">
        <p14:creationId xmlns:p14="http://schemas.microsoft.com/office/powerpoint/2010/main" val="1520887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102870"/>
            <a:ext cx="11955780" cy="666369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70745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Wyznaczanie dróg alarmowej </a:t>
            </a:r>
            <a:r>
              <a:rPr lang="pl-PL" sz="3600" b="1" dirty="0" smtClean="0">
                <a:latin typeface="+mn-lt"/>
              </a:rPr>
              <a:t>ewakuacji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Przed wejściem do działań ratowniczych w strefie zagrożenia na wyznaczonym odcinku </a:t>
            </a:r>
            <a:r>
              <a:rPr lang="pl-PL" dirty="0" smtClean="0"/>
              <a:t>bojowym, </a:t>
            </a:r>
            <a:r>
              <a:rPr lang="pl-PL" dirty="0"/>
              <a:t>dowódca powinien przypomnieć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</a:t>
            </a:r>
            <a:r>
              <a:rPr lang="pl-PL" dirty="0"/>
              <a:t>zasadach bezpieczeństwa, w tym sygnalizacji alarmowej oraz wskazać drogę alarmowej ewakuacji i punkt zbiórki znajdujący się poza strefą zagrożenia</a:t>
            </a:r>
            <a:r>
              <a:rPr lang="pl-PL" dirty="0" smtClean="0"/>
              <a:t>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PAMIĘTAJ!</a:t>
            </a:r>
            <a:endParaRPr lang="pl-PL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NAJKRÓTSZA DROGA NIE ZAWSZE JEST DROGĄ NAJBEZPIECZNIEJSZĄ!</a:t>
            </a:r>
            <a:endParaRPr lang="pl-PL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2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576136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C:\Users\swojta\AppData\Local\Microsoft\Windows\INetCache\Content.Word\Obraz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80010"/>
            <a:ext cx="12001500" cy="6777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78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904352"/>
            <a:ext cx="10515600" cy="5164852"/>
          </a:xfrm>
        </p:spPr>
        <p:txBody>
          <a:bodyPr>
            <a:noAutofit/>
          </a:bodyPr>
          <a:lstStyle/>
          <a:p>
            <a:pPr marL="715962">
              <a:lnSpc>
                <a:spcPct val="150000"/>
              </a:lnSpc>
            </a:pPr>
            <a:r>
              <a:rPr lang="pl-PL" b="1" dirty="0" smtClean="0">
                <a:latin typeface="+mn-lt"/>
              </a:rPr>
              <a:t>Taktyka </a:t>
            </a:r>
            <a:r>
              <a:rPr lang="pl-PL" b="1" dirty="0">
                <a:latin typeface="+mn-lt"/>
              </a:rPr>
              <a:t>prowadzenia działań poszukiwawczo-ratowniczych.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838200" y="365125"/>
            <a:ext cx="5045765" cy="1076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latin typeface="+mn-lt"/>
              </a:rPr>
              <a:t>Temat 3.</a:t>
            </a:r>
            <a:endParaRPr lang="pl-PL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08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Sygnalizacja </a:t>
            </a:r>
            <a:r>
              <a:rPr lang="pl-PL" sz="3600" b="1" dirty="0" smtClean="0">
                <a:latin typeface="+mn-lt"/>
              </a:rPr>
              <a:t>alarmowa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708909"/>
            <a:ext cx="10515600" cy="34680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Ustalenie zasad i sposobów sygnalizacji alarmowej ma kluczowe znaczenie dla bezpieczeństwa podczas prowadzonych działań poszukiwawczo-ratowniczych na miejscu katastrofy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360283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latin typeface="+mn-lt"/>
              </a:rPr>
              <a:t>Zasady ustalania sygnalizacji alarmowej powinny opierać się między innymi na założeniach, iż</a:t>
            </a:r>
            <a:r>
              <a:rPr lang="pl-PL" sz="2800" dirty="0" smtClean="0">
                <a:latin typeface="+mn-lt"/>
              </a:rPr>
              <a:t>:</a:t>
            </a:r>
            <a:endParaRPr lang="pl-PL" sz="28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0925"/>
          </a:xfrm>
        </p:spPr>
        <p:txBody>
          <a:bodyPr>
            <a:normAutofit fontScale="92500"/>
          </a:bodyPr>
          <a:lstStyle/>
          <a:p>
            <a:pPr lvl="0" algn="just">
              <a:lnSpc>
                <a:spcPct val="150000"/>
              </a:lnSpc>
            </a:pPr>
            <a:r>
              <a:rPr lang="pl-PL" dirty="0"/>
              <a:t>wszyscy ratownicy powinni zostać poinstruowani o sygnałach alarmowych;</a:t>
            </a:r>
          </a:p>
          <a:p>
            <a:pPr lvl="0" algn="just">
              <a:lnSpc>
                <a:spcPct val="150000"/>
              </a:lnSpc>
            </a:pPr>
            <a:r>
              <a:rPr lang="pl-PL" dirty="0"/>
              <a:t>sygnały alarmowe powinny być uniwersalne dla wszystkich ratowników;</a:t>
            </a:r>
          </a:p>
          <a:p>
            <a:pPr lvl="0" algn="just">
              <a:lnSpc>
                <a:spcPct val="150000"/>
              </a:lnSpc>
            </a:pPr>
            <a:r>
              <a:rPr lang="pl-PL" dirty="0"/>
              <a:t>sygnały muszą być jasne i zwięzłe;</a:t>
            </a:r>
          </a:p>
          <a:p>
            <a:pPr lvl="0" algn="just">
              <a:lnSpc>
                <a:spcPct val="150000"/>
              </a:lnSpc>
            </a:pPr>
            <a:r>
              <a:rPr lang="pl-PL" dirty="0"/>
              <a:t>ratownicy zobowiązani są natychmiast reagować na wszystkie sygnały alarmowe;</a:t>
            </a:r>
          </a:p>
          <a:p>
            <a:pPr lvl="0" algn="just">
              <a:lnSpc>
                <a:spcPct val="150000"/>
              </a:lnSpc>
            </a:pPr>
            <a:r>
              <a:rPr lang="pl-PL" dirty="0"/>
              <a:t>do uzyskiwania odpowiednich sygnałów dźwiękowych należy stosować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np</a:t>
            </a:r>
            <a:r>
              <a:rPr lang="pl-PL" dirty="0"/>
              <a:t>. megafon ręczny lub inne urządzenie.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7631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Metody sygnalizacji alarmowej</a:t>
            </a:r>
            <a:r>
              <a:rPr lang="pl-PL" sz="3600" b="1" dirty="0" smtClean="0">
                <a:latin typeface="+mn-lt"/>
              </a:rPr>
              <a:t>:</a:t>
            </a:r>
            <a:endParaRPr lang="pl-PL" sz="36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50000"/>
              </a:lnSpc>
            </a:pPr>
            <a:r>
              <a:rPr lang="pl-PL" dirty="0"/>
              <a:t>komunikacja głosowa – stosowanie megafonu i ogłaszanie kryptonimu „GEJZER”;</a:t>
            </a:r>
          </a:p>
          <a:p>
            <a:pPr lvl="0" algn="just">
              <a:lnSpc>
                <a:spcPct val="150000"/>
              </a:lnSpc>
            </a:pPr>
            <a:r>
              <a:rPr lang="pl-PL" dirty="0"/>
              <a:t>komunikacja radiowa – stosowanie kryptonimu „GEJZER”;</a:t>
            </a:r>
          </a:p>
          <a:p>
            <a:pPr lvl="0" algn="just">
              <a:lnSpc>
                <a:spcPct val="150000"/>
              </a:lnSpc>
            </a:pPr>
            <a:r>
              <a:rPr lang="pl-PL" dirty="0"/>
              <a:t>sygnalizacja akustyczna – dźwiękowe sygnały alarmowe (megafon, sygnalizacja </a:t>
            </a:r>
            <a:r>
              <a:rPr lang="pl-PL" dirty="0" smtClean="0"/>
              <a:t>z </a:t>
            </a:r>
            <a:r>
              <a:rPr lang="pl-PL" dirty="0"/>
              <a:t>pojazdu, sygnalizator pneumatyczny).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314446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830" y="287972"/>
            <a:ext cx="5932170" cy="732155"/>
          </a:xfrm>
        </p:spPr>
        <p:txBody>
          <a:bodyPr>
            <a:noAutofit/>
          </a:bodyPr>
          <a:lstStyle/>
          <a:p>
            <a:r>
              <a:rPr lang="pl-PL" sz="3600" dirty="0"/>
              <a:t>Ustalone dźwiękowe sygnały alarmowe</a:t>
            </a:r>
            <a:r>
              <a:rPr lang="pl-PL" sz="3600" dirty="0" smtClean="0"/>
              <a:t>:</a:t>
            </a:r>
            <a:endParaRPr lang="pl-PL" sz="3600" dirty="0"/>
          </a:p>
        </p:txBody>
      </p:sp>
      <p:pic>
        <p:nvPicPr>
          <p:cNvPr id="4" name="Obraz 3" descr="7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120" y="1428750"/>
            <a:ext cx="9966960" cy="542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421918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Metodyka zarządzania bezpieczeństwem działań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006089"/>
            <a:ext cx="10515600" cy="317087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Niezwykle istotnym elementem akcji poszukiwawczo-ratowniczych podczas awarii </a:t>
            </a:r>
            <a:r>
              <a:rPr lang="pl-PL" dirty="0" smtClean="0"/>
              <a:t>i </a:t>
            </a:r>
            <a:r>
              <a:rPr lang="pl-PL" dirty="0"/>
              <a:t>katastrof budowlanych jest zapewnienie bezpieczeństwa ratownikom biorącym udział </a:t>
            </a:r>
            <a:r>
              <a:rPr lang="pl-PL" dirty="0" smtClean="0"/>
              <a:t>w </a:t>
            </a:r>
            <a:r>
              <a:rPr lang="pl-PL" dirty="0"/>
              <a:t>działaniach.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705960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+mn-lt"/>
              </a:rPr>
              <a:t>Bezpieczeństwo to można zwiększyć wdrażając następujące działania: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54579"/>
            <a:ext cx="10515600" cy="3822383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</a:pPr>
            <a:r>
              <a:rPr lang="pl-PL" dirty="0"/>
              <a:t>ustawienie jednego lub więcej stanowisk obserwacyjnych monitorujących stabilność gruzowiska oraz inne </a:t>
            </a:r>
            <a:r>
              <a:rPr lang="pl-PL" dirty="0" smtClean="0"/>
              <a:t>niebezpieczeństwa;</a:t>
            </a: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zagwarantowanie skutecznej i niezależnej </a:t>
            </a:r>
            <a:r>
              <a:rPr lang="pl-PL" dirty="0" smtClean="0"/>
              <a:t>łączności;</a:t>
            </a:r>
            <a:endParaRPr lang="pl-PL" dirty="0"/>
          </a:p>
          <a:p>
            <a:pPr algn="just">
              <a:lnSpc>
                <a:spcPct val="100000"/>
              </a:lnSpc>
            </a:pPr>
            <a:r>
              <a:rPr lang="pl-PL" dirty="0" smtClean="0"/>
              <a:t>wytyczenie </a:t>
            </a:r>
            <a:r>
              <a:rPr lang="pl-PL" dirty="0"/>
              <a:t>jednej lub kilku bezpiecznych dróg ewakuacji dla </a:t>
            </a:r>
            <a:r>
              <a:rPr lang="pl-PL" dirty="0" smtClean="0"/>
              <a:t>ratowników;</a:t>
            </a: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wyznaczenie strefy bezpiecznej na gruzowisku i poza </a:t>
            </a:r>
            <a:r>
              <a:rPr lang="pl-PL" dirty="0" smtClean="0"/>
              <a:t>nim.</a:t>
            </a:r>
            <a:endParaRPr lang="pl-PL" dirty="0"/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180990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03871"/>
            <a:ext cx="10515600" cy="329020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Każdy strażak, wchodząc w strefę zagrożenia, powinien znać lokalizację strefy bezpiecznej. W razie nieoczekiwanego zdarzenia, KDR powinien sprawdzić stan osobowy ratowników będąc już w strefie bezpiecznej, tak aby upewnić się, że wszyscy strażacy wycofali się </a:t>
            </a:r>
            <a:r>
              <a:rPr lang="pl-PL" dirty="0" smtClean="0"/>
              <a:t>w </a:t>
            </a:r>
            <a:r>
              <a:rPr lang="pl-PL" dirty="0"/>
              <a:t>bezpieczne miejsce oraz </a:t>
            </a:r>
            <a:r>
              <a:rPr lang="pl-PL" dirty="0" smtClean="0"/>
              <a:t>sprawdzić </a:t>
            </a:r>
            <a:r>
              <a:rPr lang="pl-PL" dirty="0"/>
              <a:t>czy ktoś nie potrzebuje wsparcia.</a:t>
            </a:r>
          </a:p>
          <a:p>
            <a:pPr marL="0" indent="0">
              <a:buNone/>
            </a:pPr>
            <a:endParaRPr lang="pl-PL" sz="3200" dirty="0" smtClean="0"/>
          </a:p>
          <a:p>
            <a:pPr marL="0" indent="0">
              <a:buNone/>
            </a:pPr>
            <a:endParaRPr lang="pl-PL" sz="3200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767974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PAMIĘTAJ!</a:t>
            </a:r>
            <a:endParaRPr lang="pl-PL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BEZPIECZEŃSTWO TWOJE I INNYCH RATOWNIKÓW ZALEŻY OD MONITOROWANIA ZAGROŻEŃ, PEWNEJ ŁĄCZNOŚCI, WYZNACZONYCH, BEZPIECZNYCH DRÓG EWAKUACJI I WYZNACZONEJ 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STREFY BEZPIECZEŃSTWA.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75214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BHP podczas działań poszukiwawczo-ratowniczych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58022"/>
            <a:ext cx="10515600" cy="3157855"/>
          </a:xfrm>
        </p:spPr>
        <p:txBody>
          <a:bodyPr/>
          <a:lstStyle/>
          <a:p>
            <a:pPr marL="0" lvl="1" indent="0" algn="just">
              <a:buNone/>
            </a:pPr>
            <a:r>
              <a:rPr lang="pl-PL" sz="2800" dirty="0"/>
              <a:t>Po przyjeździe na miejsce akcji</a:t>
            </a:r>
            <a:r>
              <a:rPr lang="pl-PL" sz="2800" dirty="0" smtClean="0"/>
              <a:t>:</a:t>
            </a:r>
          </a:p>
          <a:p>
            <a:pPr marL="0" lvl="1" indent="0" algn="just">
              <a:buNone/>
            </a:pPr>
            <a:endParaRPr lang="pl-PL" sz="2800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samochody ratownicze należy ustawić w optymalnie bezpiecznym </a:t>
            </a:r>
            <a:r>
              <a:rPr lang="pl-PL" dirty="0" smtClean="0"/>
              <a:t>miejscu;</a:t>
            </a: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miejsce katastrofy budowlanej należy oznaczyć i </a:t>
            </a:r>
            <a:r>
              <a:rPr lang="pl-PL" dirty="0" smtClean="0"/>
              <a:t>zabezpieczyć;</a:t>
            </a: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 smtClean="0"/>
              <a:t>należy </a:t>
            </a:r>
            <a:r>
              <a:rPr lang="pl-PL" dirty="0"/>
              <a:t>zamknąć </a:t>
            </a:r>
            <a:r>
              <a:rPr lang="pl-PL" dirty="0" smtClean="0"/>
              <a:t>pobliski ruch kołowy.</a:t>
            </a:r>
            <a:endParaRPr lang="pl-PL" dirty="0"/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354703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6720" y="1454887"/>
            <a:ext cx="5585460" cy="4331970"/>
          </a:xfrm>
        </p:spPr>
        <p:txBody>
          <a:bodyPr>
            <a:noAutofit/>
          </a:bodyPr>
          <a:lstStyle/>
          <a:p>
            <a:pPr marL="92075" lvl="1" indent="0">
              <a:buNone/>
            </a:pPr>
            <a:r>
              <a:rPr lang="pl-PL" sz="2800" dirty="0"/>
              <a:t>Podczas rozpoznania oraz wstępnych czynności ratowniczych</a:t>
            </a:r>
            <a:r>
              <a:rPr lang="pl-PL" sz="2800" dirty="0" smtClean="0"/>
              <a:t>:</a:t>
            </a:r>
          </a:p>
          <a:p>
            <a:pPr lvl="0" algn="just"/>
            <a:r>
              <a:rPr lang="pl-PL" sz="2600" dirty="0" smtClean="0"/>
              <a:t>w </a:t>
            </a:r>
            <a:r>
              <a:rPr lang="pl-PL" sz="2600" dirty="0"/>
              <a:t>przeprowadzanym rozpoznaniu </a:t>
            </a:r>
            <a:r>
              <a:rPr lang="pl-PL" sz="2600" dirty="0" smtClean="0"/>
              <a:t>sytuacji, </a:t>
            </a:r>
            <a:r>
              <a:rPr lang="pl-PL" sz="2600" dirty="0"/>
              <a:t>szczególną uwagę należy zwracać na warunki bezpieczeństwa w trakcie planowanych działań ratowniczych;</a:t>
            </a:r>
          </a:p>
          <a:p>
            <a:pPr lvl="0" algn="just"/>
            <a:r>
              <a:rPr lang="pl-PL" sz="2600" dirty="0"/>
              <a:t>w pierwszej kolejności należy likwidować zagrożenia </a:t>
            </a:r>
            <a:r>
              <a:rPr lang="pl-PL" sz="2600" dirty="0" smtClean="0"/>
              <a:t>wtórne</a:t>
            </a:r>
            <a:r>
              <a:rPr lang="pl-PL" sz="2600" dirty="0" smtClean="0"/>
              <a:t>;</a:t>
            </a:r>
            <a:endParaRPr lang="pl-PL" sz="2600" dirty="0"/>
          </a:p>
        </p:txBody>
      </p:sp>
      <p:pic>
        <p:nvPicPr>
          <p:cNvPr id="4" name="Obraz 3" descr="19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505" y="1422400"/>
            <a:ext cx="575945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56276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1263" y="1290048"/>
            <a:ext cx="10515600" cy="447067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b="1" dirty="0"/>
              <a:t>Działania poszukiwawczo-ratownicze </a:t>
            </a:r>
            <a:r>
              <a:rPr lang="pl-PL" dirty="0"/>
              <a:t>na obszarze dotkniętym katastrofą budowlaną wymagają koordynacji działań wszystkich służb, aby skutecznie nieść pomoc poszkodowanym.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 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Kierujący Działaniem Ratowniczym odpowiedzialny jest za wdrożenie skoordynowanych działań poszukiwawczo-ratowniczych, zebranie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porównanie właściwych informacji oraz zorganizowanie spójnej akcji ratunkowej </a:t>
            </a:r>
            <a:r>
              <a:rPr lang="pl-PL" dirty="0" smtClean="0"/>
              <a:t>z </a:t>
            </a:r>
            <a:r>
              <a:rPr lang="pl-PL" dirty="0"/>
              <a:t>udziałem wszystkich służb.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748793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42318"/>
          </a:xfrm>
        </p:spPr>
        <p:txBody>
          <a:bodyPr/>
          <a:lstStyle/>
          <a:p>
            <a:pPr lvl="0" algn="just"/>
            <a:r>
              <a:rPr lang="pl-PL" dirty="0"/>
              <a:t>należy dążyć do zlikwidowania źródeł pożaru w bezpośrednim sąsiedztwie elementów nośnych konstrukcji i nie dopuszczać do ich osłabienia lub zniszczenia przez ogień;</a:t>
            </a:r>
          </a:p>
          <a:p>
            <a:pPr algn="just"/>
            <a:r>
              <a:rPr lang="pl-PL" dirty="0"/>
              <a:t>należy racjonalnie operować prądami wodnymi.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3524835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77190"/>
            <a:ext cx="10515600" cy="5799773"/>
          </a:xfrm>
        </p:spPr>
        <p:txBody>
          <a:bodyPr>
            <a:normAutofit/>
          </a:bodyPr>
          <a:lstStyle/>
          <a:p>
            <a:pPr marL="92075" lvl="1" indent="0">
              <a:buNone/>
            </a:pPr>
            <a:r>
              <a:rPr lang="pl-PL" sz="3600" b="1" dirty="0"/>
              <a:t>Podczas sprawdzania i lokalizacji</a:t>
            </a:r>
            <a:r>
              <a:rPr lang="pl-PL" sz="3600" b="1" dirty="0" smtClean="0"/>
              <a:t>:</a:t>
            </a:r>
          </a:p>
          <a:p>
            <a:pPr marL="92075" lvl="1" indent="0">
              <a:buNone/>
            </a:pPr>
            <a:endParaRPr lang="pl-PL" sz="3000" dirty="0"/>
          </a:p>
          <a:p>
            <a:pPr lvl="0" algn="just"/>
            <a:r>
              <a:rPr lang="pl-PL" dirty="0"/>
              <a:t>przed przystąpieniem do czynności poszukiwawczych należy upewnić </a:t>
            </a:r>
            <a:r>
              <a:rPr lang="pl-PL" dirty="0" smtClean="0"/>
              <a:t>się </a:t>
            </a:r>
            <a:r>
              <a:rPr lang="pl-PL" dirty="0"/>
              <a:t>czy na gruzowisku nie występują zagrożenia </a:t>
            </a:r>
            <a:r>
              <a:rPr lang="pl-PL" dirty="0" smtClean="0"/>
              <a:t>wtórne;</a:t>
            </a:r>
            <a:endParaRPr lang="pl-PL" dirty="0"/>
          </a:p>
          <a:p>
            <a:pPr lvl="0" algn="just"/>
            <a:r>
              <a:rPr lang="pl-PL" dirty="0"/>
              <a:t>wejścia na gruzowisko można dokonać dopiero po zezwoleniu od KDR;</a:t>
            </a:r>
          </a:p>
          <a:p>
            <a:pPr lvl="0" algn="just"/>
            <a:r>
              <a:rPr lang="pl-PL" dirty="0"/>
              <a:t>KDR musi monitorować wchodzenie na </a:t>
            </a:r>
            <a:r>
              <a:rPr lang="pl-PL" dirty="0" smtClean="0"/>
              <a:t>gruzowisko;</a:t>
            </a:r>
            <a:endParaRPr lang="pl-PL" dirty="0"/>
          </a:p>
          <a:p>
            <a:pPr lvl="0" algn="just"/>
            <a:r>
              <a:rPr lang="pl-PL" dirty="0"/>
              <a:t>po gruzowisku należy poruszać się </a:t>
            </a:r>
            <a:r>
              <a:rPr lang="pl-PL" dirty="0" smtClean="0"/>
              <a:t>ostrożnie;</a:t>
            </a:r>
            <a:endParaRPr lang="pl-PL" dirty="0"/>
          </a:p>
          <a:p>
            <a:pPr lvl="0" algn="just"/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896615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77190"/>
            <a:ext cx="10515600" cy="5799773"/>
          </a:xfrm>
        </p:spPr>
        <p:txBody>
          <a:bodyPr>
            <a:normAutofit/>
          </a:bodyPr>
          <a:lstStyle/>
          <a:p>
            <a:pPr marL="92075" lvl="1" indent="0">
              <a:buNone/>
            </a:pPr>
            <a:r>
              <a:rPr lang="pl-PL" sz="3600" b="1" dirty="0"/>
              <a:t>Podczas sprawdzania i </a:t>
            </a:r>
            <a:r>
              <a:rPr lang="pl-PL" sz="3600" b="1" dirty="0" smtClean="0"/>
              <a:t>lokalizacji (c.d.):</a:t>
            </a:r>
          </a:p>
          <a:p>
            <a:pPr marL="92075" lvl="1" indent="0">
              <a:buNone/>
            </a:pPr>
            <a:endParaRPr lang="pl-PL" sz="3000" dirty="0"/>
          </a:p>
          <a:p>
            <a:pPr lvl="0" algn="just"/>
            <a:r>
              <a:rPr lang="pl-PL" dirty="0" smtClean="0"/>
              <a:t>podczas </a:t>
            </a:r>
            <a:r>
              <a:rPr lang="pl-PL" dirty="0"/>
              <a:t>prac na gruzowisku należy zwracać uwagę na zmiany stanu konstrukcji;</a:t>
            </a:r>
          </a:p>
          <a:p>
            <a:pPr lvl="0" algn="just"/>
            <a:r>
              <a:rPr lang="pl-PL" dirty="0"/>
              <a:t>nie wolno samodzielnie wykonywać dostępu do poszkodowanego;</a:t>
            </a:r>
          </a:p>
          <a:p>
            <a:pPr lvl="0" algn="just"/>
            <a:r>
              <a:rPr lang="pl-PL" dirty="0"/>
              <a:t>nie wolno penetrować gruzowiska bez ubezpieczenia przez innych ratowników;</a:t>
            </a:r>
          </a:p>
          <a:p>
            <a:pPr lvl="0" algn="just"/>
            <a:r>
              <a:rPr lang="pl-PL" dirty="0"/>
              <a:t>sprzętu należy używać zgodnie z przeznaczeniem;</a:t>
            </a:r>
          </a:p>
          <a:p>
            <a:pPr lvl="0" algn="just"/>
            <a:r>
              <a:rPr lang="pl-PL" dirty="0"/>
              <a:t>bezwzględnie należy stosować sprzęt ochrony osobistej ratownika.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2865202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>
            <a:normAutofit/>
          </a:bodyPr>
          <a:lstStyle/>
          <a:p>
            <a:pPr marL="92075" lvl="1" indent="0">
              <a:buNone/>
            </a:pPr>
            <a:r>
              <a:rPr lang="pl-PL" sz="3600" b="1" dirty="0"/>
              <a:t>Warunki bezpiecznego wykonywania działań ratowniczych</a:t>
            </a:r>
            <a:r>
              <a:rPr lang="pl-PL" sz="3600" b="1" dirty="0" smtClean="0"/>
              <a:t>:</a:t>
            </a:r>
          </a:p>
          <a:p>
            <a:pPr marL="92075" lvl="1" indent="0">
              <a:buNone/>
            </a:pPr>
            <a:endParaRPr lang="pl-PL" sz="3300" dirty="0"/>
          </a:p>
          <a:p>
            <a:pPr lvl="0" algn="just"/>
            <a:r>
              <a:rPr lang="pl-PL" dirty="0"/>
              <a:t>nie wprowadzać osób w rejony niestabilnych konstrukcji grożących zawaleniem;</a:t>
            </a:r>
          </a:p>
          <a:p>
            <a:pPr lvl="0" algn="just"/>
            <a:r>
              <a:rPr lang="pl-PL" dirty="0"/>
              <a:t>na terenie gruzowiska mogą przebywać jedynie zespoły </a:t>
            </a:r>
            <a:r>
              <a:rPr lang="pl-PL" dirty="0" smtClean="0"/>
              <a:t>ratownicze;</a:t>
            </a:r>
            <a:endParaRPr lang="pl-PL" dirty="0"/>
          </a:p>
          <a:p>
            <a:pPr lvl="0" algn="just"/>
            <a:r>
              <a:rPr lang="pl-PL" dirty="0"/>
              <a:t>należy wyznaczyć osoby do obserwacji i monitorowania niestabilnych konstrukcji </a:t>
            </a:r>
            <a:r>
              <a:rPr lang="pl-PL" dirty="0" smtClean="0"/>
              <a:t>;</a:t>
            </a:r>
            <a:endParaRPr lang="pl-PL" dirty="0"/>
          </a:p>
          <a:p>
            <a:pPr lvl="0" algn="just"/>
            <a:r>
              <a:rPr lang="pl-PL" dirty="0"/>
              <a:t>nie wolno dopuszczać do poruszania się ratowników po przepalonych konstrukcjach, uszkodzonych stropach i innych elementach konstrukcji budowlanych</a:t>
            </a:r>
            <a:r>
              <a:rPr lang="pl-PL" dirty="0" smtClean="0"/>
              <a:t>;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3827148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>
            <a:normAutofit/>
          </a:bodyPr>
          <a:lstStyle/>
          <a:p>
            <a:pPr marL="92075" lvl="1" indent="0">
              <a:buNone/>
            </a:pPr>
            <a:r>
              <a:rPr lang="pl-PL" sz="3600" b="1" dirty="0"/>
              <a:t>Warunki bezpiecznego wykonywania działań </a:t>
            </a:r>
            <a:r>
              <a:rPr lang="pl-PL" sz="3600" b="1" dirty="0" smtClean="0"/>
              <a:t>ratowniczych (c.d.):</a:t>
            </a:r>
          </a:p>
          <a:p>
            <a:pPr marL="92075" lvl="1" indent="0">
              <a:buNone/>
            </a:pPr>
            <a:endParaRPr lang="pl-PL" sz="2600" dirty="0"/>
          </a:p>
          <a:p>
            <a:pPr lvl="0" algn="just"/>
            <a:r>
              <a:rPr lang="pl-PL" dirty="0" smtClean="0"/>
              <a:t>należy </a:t>
            </a:r>
            <a:r>
              <a:rPr lang="pl-PL" dirty="0"/>
              <a:t>bezwzględnie ostrzegać o swoich poczynaniach osoby znajdujące się na </a:t>
            </a:r>
            <a:r>
              <a:rPr lang="pl-PL" dirty="0" smtClean="0"/>
              <a:t>gruzowisku;</a:t>
            </a:r>
            <a:endParaRPr lang="pl-PL" dirty="0"/>
          </a:p>
          <a:p>
            <a:pPr lvl="0" algn="just"/>
            <a:r>
              <a:rPr lang="pl-PL" dirty="0"/>
              <a:t>nie należy uszkadzać lub naruszać żadnych elementów stanowiących podparcie dla uszkodzonej konstrukcji;</a:t>
            </a:r>
          </a:p>
          <a:p>
            <a:pPr algn="just"/>
            <a:r>
              <a:rPr lang="pl-PL" dirty="0"/>
              <a:t>w przypadku zauważenia niebezpiecznego zachowania się konstrukcji gruzowiska, KDR podejmuje decyzję o natychmiastowym wycofaniu ratowników.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3254521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9011" y="651510"/>
            <a:ext cx="10515600" cy="5554980"/>
          </a:xfrm>
        </p:spPr>
        <p:txBody>
          <a:bodyPr>
            <a:normAutofit fontScale="92500"/>
          </a:bodyPr>
          <a:lstStyle/>
          <a:p>
            <a:pPr marL="92075" lvl="1" indent="0" algn="just">
              <a:buNone/>
            </a:pPr>
            <a:r>
              <a:rPr lang="pl-PL" sz="3900" b="1" dirty="0"/>
              <a:t>Zalecany sprzęt ochrony osobistej ratownika podczas katastrof budowlanych.</a:t>
            </a:r>
          </a:p>
          <a:p>
            <a:pPr marL="0" indent="0" algn="just">
              <a:buNone/>
            </a:pPr>
            <a:endParaRPr lang="pl-PL" sz="2600" dirty="0" smtClean="0"/>
          </a:p>
          <a:p>
            <a:pPr marL="0" indent="0" algn="just">
              <a:buNone/>
            </a:pPr>
            <a:r>
              <a:rPr lang="pl-PL" dirty="0" smtClean="0"/>
              <a:t>Ratownicy </a:t>
            </a:r>
            <a:r>
              <a:rPr lang="pl-PL" dirty="0"/>
              <a:t>biorący udział w działaniach ratowniczych podczas katastrof budowlanych powinni przede wszystkim stosować standardowy sprzęt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środki ochrony osobistej (znajdujące się na wyposażeniu każdego strażaka).</a:t>
            </a:r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Z </a:t>
            </a:r>
            <a:r>
              <a:rPr lang="pl-PL" dirty="0"/>
              <a:t>uwagi na specyfikę występujących </a:t>
            </a:r>
            <a:r>
              <a:rPr lang="pl-PL" dirty="0" smtClean="0"/>
              <a:t>zagrożeń, </a:t>
            </a:r>
            <a:r>
              <a:rPr lang="pl-PL" dirty="0"/>
              <a:t>zaleca się ponadto stosowanie dodatkowego sprzętu i środków ochronny osobistej, takich jak:</a:t>
            </a:r>
          </a:p>
          <a:p>
            <a:pPr algn="just"/>
            <a:r>
              <a:rPr lang="pl-PL" dirty="0"/>
              <a:t>nakolanniki;</a:t>
            </a:r>
          </a:p>
          <a:p>
            <a:pPr algn="just"/>
            <a:r>
              <a:rPr lang="pl-PL" dirty="0"/>
              <a:t>maski przeciwpyłowe;</a:t>
            </a:r>
          </a:p>
          <a:p>
            <a:pPr algn="just"/>
            <a:r>
              <a:rPr lang="pl-PL" dirty="0"/>
              <a:t>ochronniki słuchu.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4248406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568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FF0000"/>
                </a:solidFill>
                <a:latin typeface="+mn-lt"/>
              </a:rPr>
              <a:t>PAMIĘTAJ</a:t>
            </a: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>!</a:t>
            </a:r>
            <a:br>
              <a:rPr lang="pl-PL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pl-PL" sz="3600" dirty="0">
                <a:solidFill>
                  <a:srgbClr val="FF0000"/>
                </a:solidFill>
                <a:latin typeface="+mn-lt"/>
              </a:rPr>
              <a:t/>
            </a:r>
            <a:br>
              <a:rPr lang="pl-PL" sz="3600" dirty="0">
                <a:solidFill>
                  <a:srgbClr val="FF0000"/>
                </a:solidFill>
                <a:latin typeface="+mn-lt"/>
              </a:rPr>
            </a:br>
            <a:r>
              <a:rPr lang="pl-PL" sz="3600" b="1" dirty="0">
                <a:solidFill>
                  <a:srgbClr val="FF0000"/>
                </a:solidFill>
                <a:latin typeface="+mn-lt"/>
              </a:rPr>
              <a:t>PODCZAS DZIAŁAŃ RATOWNICZYCH </a:t>
            </a: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pl-PL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>NALEŻY </a:t>
            </a:r>
            <a:r>
              <a:rPr lang="pl-PL" sz="3600" b="1" dirty="0">
                <a:solidFill>
                  <a:srgbClr val="FF0000"/>
                </a:solidFill>
                <a:latin typeface="+mn-lt"/>
              </a:rPr>
              <a:t>KIEROWAĆ SIĘ </a:t>
            </a: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pl-PL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>ZDROWYM </a:t>
            </a:r>
            <a:r>
              <a:rPr lang="pl-PL" sz="3600" b="1" dirty="0">
                <a:solidFill>
                  <a:srgbClr val="FF0000"/>
                </a:solidFill>
                <a:latin typeface="+mn-lt"/>
              </a:rPr>
              <a:t>ROZSĄDKIEM. </a:t>
            </a: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pl-PL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pl-PL" sz="3600" b="1" dirty="0" smtClean="0">
                <a:solidFill>
                  <a:srgbClr val="FF0000"/>
                </a:solidFill>
                <a:latin typeface="+mn-lt"/>
              </a:rPr>
              <a:t>RUTYNA </a:t>
            </a:r>
            <a:r>
              <a:rPr lang="pl-PL" sz="3600" b="1" dirty="0">
                <a:solidFill>
                  <a:srgbClr val="FF0000"/>
                </a:solidFill>
                <a:latin typeface="+mn-lt"/>
              </a:rPr>
              <a:t>TO NAJGORSZY DORADCA!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580153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Metryka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91678" y="2802835"/>
            <a:ext cx="8362122" cy="3374128"/>
          </a:xfrm>
        </p:spPr>
        <p:txBody>
          <a:bodyPr/>
          <a:lstStyle/>
          <a:p>
            <a:r>
              <a:rPr lang="pl-PL" b="1" dirty="0"/>
              <a:t>Data powstania pierwowzoru</a:t>
            </a:r>
            <a:r>
              <a:rPr lang="pl-PL" dirty="0"/>
              <a:t>: </a:t>
            </a:r>
            <a:r>
              <a:rPr lang="pl-PL" dirty="0" smtClean="0"/>
              <a:t>10.06.2020 r.</a:t>
            </a:r>
            <a:endParaRPr lang="pl-PL" dirty="0"/>
          </a:p>
          <a:p>
            <a:r>
              <a:rPr lang="pl-PL" b="1" dirty="0"/>
              <a:t>Data ostatniej aktualizacji</a:t>
            </a:r>
            <a:r>
              <a:rPr lang="pl-PL" dirty="0" smtClean="0"/>
              <a:t>: </a:t>
            </a:r>
            <a:r>
              <a:rPr lang="pl-PL" dirty="0" smtClean="0"/>
              <a:t>24.07.2020 </a:t>
            </a:r>
            <a:r>
              <a:rPr lang="pl-PL" dirty="0" smtClean="0"/>
              <a:t>r.</a:t>
            </a:r>
            <a:endParaRPr lang="pl-PL" dirty="0"/>
          </a:p>
          <a:p>
            <a:r>
              <a:rPr lang="pl-PL" b="1" dirty="0"/>
              <a:t>Bieżący numer wersji</a:t>
            </a:r>
            <a:r>
              <a:rPr lang="pl-PL" dirty="0"/>
              <a:t>: </a:t>
            </a:r>
            <a:r>
              <a:rPr lang="pl-PL" dirty="0" smtClean="0"/>
              <a:t>2</a:t>
            </a:r>
            <a:endParaRPr lang="pl-PL" dirty="0"/>
          </a:p>
          <a:p>
            <a:r>
              <a:rPr lang="pl-PL" b="1" dirty="0" smtClean="0"/>
              <a:t>Autor: </a:t>
            </a:r>
            <a:r>
              <a:rPr lang="pl-PL" dirty="0" smtClean="0"/>
              <a:t>mł. bryg. Paweł Brunecki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49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latin typeface="+mn-lt"/>
              </a:rPr>
              <a:t>Rozpoznanie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738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dirty="0"/>
              <a:t>Rozpoznanie są to działania oparte na zebraniu maksymalnej ilości informacji związanych </a:t>
            </a:r>
            <a:r>
              <a:rPr lang="pl-PL" dirty="0" smtClean="0"/>
              <a:t>z </a:t>
            </a:r>
            <a:r>
              <a:rPr lang="pl-PL" dirty="0"/>
              <a:t>powstałym zagrożeniem, mających zasadniczy wpływ na skuteczność podejmowanych czynności ratowniczych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bezpieczeństwo prowadzenia działań poszukiwawczo-ratowniczych.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dirty="0" smtClean="0"/>
              <a:t>Rozpoznanie </a:t>
            </a:r>
            <a:r>
              <a:rPr lang="pl-PL" dirty="0"/>
              <a:t>to zorganizowane, aktywne i ciągłe działanie prowadzące do uzyskania informacji </a:t>
            </a:r>
            <a:r>
              <a:rPr lang="pl-PL" dirty="0" smtClean="0"/>
              <a:t>odnośnie warunków </a:t>
            </a:r>
            <a:r>
              <a:rPr lang="pl-PL" dirty="0"/>
              <a:t>zdarzenia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423322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890" y="365125"/>
            <a:ext cx="11700510" cy="1325563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+mn-lt"/>
              </a:rPr>
              <a:t>W czasie prowadzenia rozpoznania w działaniach </a:t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>poszukiwawczo-ratowniczych należy zwrócić uwagę na: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400" y="2000250"/>
            <a:ext cx="10515600" cy="4251960"/>
          </a:xfrm>
        </p:spPr>
        <p:txBody>
          <a:bodyPr>
            <a:normAutofit/>
          </a:bodyPr>
          <a:lstStyle/>
          <a:p>
            <a:pPr lvl="0"/>
            <a:endParaRPr lang="pl-PL" sz="2600" dirty="0" smtClean="0"/>
          </a:p>
          <a:p>
            <a:pPr lvl="0"/>
            <a:r>
              <a:rPr lang="pl-PL" dirty="0" smtClean="0"/>
              <a:t>charakter obiektu;</a:t>
            </a:r>
            <a:endParaRPr lang="pl-PL" dirty="0"/>
          </a:p>
          <a:p>
            <a:pPr lvl="0"/>
            <a:r>
              <a:rPr lang="pl-PL" dirty="0"/>
              <a:t>przeznaczenie </a:t>
            </a:r>
            <a:r>
              <a:rPr lang="pl-PL" dirty="0" smtClean="0"/>
              <a:t>obiektu;</a:t>
            </a:r>
            <a:endParaRPr lang="pl-PL" dirty="0"/>
          </a:p>
          <a:p>
            <a:pPr lvl="0"/>
            <a:r>
              <a:rPr lang="pl-PL" dirty="0"/>
              <a:t>technologie i materiały stosowane przy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wznoszeniu obiektu;</a:t>
            </a:r>
            <a:endParaRPr lang="pl-PL" dirty="0"/>
          </a:p>
          <a:p>
            <a:endParaRPr lang="pl-PL" dirty="0"/>
          </a:p>
        </p:txBody>
      </p:sp>
      <p:pic>
        <p:nvPicPr>
          <p:cNvPr id="8" name="Obraz 7" descr="11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585119"/>
            <a:ext cx="54864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ze strzałką 8"/>
          <p:cNvCxnSpPr>
            <a:cxnSpLocks/>
          </p:cNvCxnSpPr>
          <p:nvPr/>
        </p:nvCxnSpPr>
        <p:spPr>
          <a:xfrm flipH="1" flipV="1">
            <a:off x="10668000" y="4796499"/>
            <a:ext cx="521970" cy="4112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ole tekstowe 2"/>
          <p:cNvSpPr txBox="1">
            <a:spLocks noChangeArrowheads="1"/>
          </p:cNvSpPr>
          <p:nvPr/>
        </p:nvSpPr>
        <p:spPr bwMode="auto">
          <a:xfrm>
            <a:off x="10778491" y="5244382"/>
            <a:ext cx="1104134" cy="44775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Dowódca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3835414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890" y="365125"/>
            <a:ext cx="11700510" cy="1325563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+mn-lt"/>
              </a:rPr>
              <a:t>W czasie prowadzenia rozpoznania w działaniach </a:t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>poszukiwawczo-ratowniczych należy zwrócić uwagę na (c.d.):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400" y="2000250"/>
            <a:ext cx="10515600" cy="4251960"/>
          </a:xfrm>
        </p:spPr>
        <p:txBody>
          <a:bodyPr>
            <a:normAutofit/>
          </a:bodyPr>
          <a:lstStyle/>
          <a:p>
            <a:pPr lvl="0"/>
            <a:endParaRPr lang="pl-PL" dirty="0" smtClean="0"/>
          </a:p>
          <a:p>
            <a:pPr lvl="0"/>
            <a:r>
              <a:rPr lang="pl-PL" dirty="0" smtClean="0"/>
              <a:t>szacunkową </a:t>
            </a:r>
            <a:r>
              <a:rPr lang="pl-PL" dirty="0"/>
              <a:t>liczbę osób </a:t>
            </a:r>
            <a:r>
              <a:rPr lang="pl-PL" dirty="0" smtClean="0"/>
              <a:t>poszkodowanych;</a:t>
            </a:r>
            <a:endParaRPr lang="pl-PL" dirty="0"/>
          </a:p>
          <a:p>
            <a:pPr lvl="0"/>
            <a:r>
              <a:rPr lang="pl-PL" dirty="0"/>
              <a:t>prawdopodobną lokalizację poszkodowanych;</a:t>
            </a:r>
          </a:p>
          <a:p>
            <a:pPr lvl="0"/>
            <a:r>
              <a:rPr lang="pl-PL" dirty="0"/>
              <a:t>typ i rozmiar </a:t>
            </a:r>
            <a:r>
              <a:rPr lang="pl-PL" dirty="0" smtClean="0"/>
              <a:t>zniszczeń;</a:t>
            </a:r>
            <a:endParaRPr lang="pl-PL" dirty="0"/>
          </a:p>
          <a:p>
            <a:pPr lvl="0"/>
            <a:r>
              <a:rPr lang="pl-PL" dirty="0" smtClean="0"/>
              <a:t>dotychczas przeprowadzone czynności;</a:t>
            </a:r>
            <a:endParaRPr lang="pl-PL" dirty="0"/>
          </a:p>
          <a:p>
            <a:pPr lvl="0"/>
            <a:r>
              <a:rPr lang="pl-PL" dirty="0"/>
              <a:t>zagrożenia występujące na miejscu </a:t>
            </a:r>
            <a:r>
              <a:rPr lang="pl-PL" dirty="0" smtClean="0"/>
              <a:t>działań.</a:t>
            </a:r>
            <a:endParaRPr lang="pl-PL" dirty="0"/>
          </a:p>
          <a:p>
            <a:endParaRPr lang="pl-PL" dirty="0"/>
          </a:p>
        </p:txBody>
      </p:sp>
      <p:pic>
        <p:nvPicPr>
          <p:cNvPr id="8" name="Obraz 7" descr="11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585119"/>
            <a:ext cx="54864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ze strzałką 8"/>
          <p:cNvCxnSpPr>
            <a:cxnSpLocks/>
          </p:cNvCxnSpPr>
          <p:nvPr/>
        </p:nvCxnSpPr>
        <p:spPr>
          <a:xfrm flipH="1" flipV="1">
            <a:off x="10668000" y="4796499"/>
            <a:ext cx="521970" cy="4112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ole tekstowe 2"/>
          <p:cNvSpPr txBox="1">
            <a:spLocks noChangeArrowheads="1"/>
          </p:cNvSpPr>
          <p:nvPr/>
        </p:nvSpPr>
        <p:spPr bwMode="auto">
          <a:xfrm>
            <a:off x="10778491" y="5244382"/>
            <a:ext cx="1104134" cy="44775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Dowódca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1237088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96617" y="4766309"/>
            <a:ext cx="1902777" cy="468313"/>
          </a:xfrm>
        </p:spPr>
        <p:txBody>
          <a:bodyPr/>
          <a:lstStyle/>
          <a:p>
            <a:r>
              <a:rPr lang="pl-PL" sz="1500" b="1" dirty="0"/>
              <a:t>(</a:t>
            </a:r>
            <a:r>
              <a:rPr lang="pl-PL" sz="1500" b="1" dirty="0">
                <a:hlinkClick r:id="rId3"/>
              </a:rPr>
              <a:t>http://</a:t>
            </a:r>
            <a:r>
              <a:rPr lang="pl-PL" sz="1500" b="1" dirty="0" smtClean="0">
                <a:hlinkClick r:id="rId3"/>
              </a:rPr>
              <a:t>swidnica24.pl</a:t>
            </a:r>
            <a:r>
              <a:rPr lang="pl-PL" sz="1500" b="1" dirty="0" smtClean="0"/>
              <a:t>)</a:t>
            </a: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5280" y="659764"/>
            <a:ext cx="10515600" cy="544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Na tym etapie działań należy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endParaRPr lang="pl-PL" dirty="0"/>
          </a:p>
          <a:p>
            <a:pPr lvl="0"/>
            <a:r>
              <a:rPr lang="pl-PL" dirty="0"/>
              <a:t>oszacować zniszczenia struktury obiektu;</a:t>
            </a:r>
          </a:p>
          <a:p>
            <a:pPr lvl="0"/>
            <a:r>
              <a:rPr lang="pl-PL" dirty="0"/>
              <a:t>określić wielkość strefy zagrożenia;</a:t>
            </a:r>
          </a:p>
          <a:p>
            <a:pPr lvl="0"/>
            <a:r>
              <a:rPr lang="pl-PL" dirty="0"/>
              <a:t>wyznaczyć w strefie zagrożenia miejsca </a:t>
            </a:r>
            <a:endParaRPr lang="pl-PL" dirty="0" smtClean="0"/>
          </a:p>
          <a:p>
            <a:pPr marL="0" lvl="0" indent="0">
              <a:buNone/>
            </a:pPr>
            <a:r>
              <a:rPr lang="pl-PL" dirty="0"/>
              <a:t> </a:t>
            </a:r>
            <a:r>
              <a:rPr lang="pl-PL" dirty="0" smtClean="0"/>
              <a:t>  niebezpieczne</a:t>
            </a:r>
            <a:r>
              <a:rPr lang="pl-PL" dirty="0" smtClean="0"/>
              <a:t>;</a:t>
            </a:r>
            <a:endParaRPr lang="pl-PL" dirty="0"/>
          </a:p>
          <a:p>
            <a:pPr lvl="0"/>
            <a:r>
              <a:rPr lang="pl-PL" dirty="0"/>
              <a:t>rozpocząć szacowanie niezbędnej </a:t>
            </a:r>
            <a:r>
              <a:rPr lang="pl-PL" dirty="0" smtClean="0"/>
              <a:t>pomocy;</a:t>
            </a:r>
            <a:endParaRPr lang="pl-PL" dirty="0"/>
          </a:p>
          <a:p>
            <a:pPr lvl="0"/>
            <a:r>
              <a:rPr lang="pl-PL" dirty="0"/>
              <a:t>wskazać obszar rozpoczęcia poszukiwań;</a:t>
            </a:r>
          </a:p>
          <a:p>
            <a:pPr lvl="0"/>
            <a:r>
              <a:rPr lang="pl-PL" dirty="0"/>
              <a:t>wyznaczyć jednego lub kilku ratowników jako </a:t>
            </a:r>
            <a:endParaRPr lang="pl-PL" dirty="0" smtClean="0"/>
          </a:p>
          <a:p>
            <a:pPr marL="0" lvl="0" indent="0">
              <a:buNone/>
            </a:pPr>
            <a:r>
              <a:rPr lang="pl-PL" dirty="0"/>
              <a:t>	</a:t>
            </a:r>
            <a:r>
              <a:rPr lang="pl-PL" dirty="0" smtClean="0"/>
              <a:t>obserwatorów.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 descr="C:\Users\uzytkownik\Pictures\Moje obrazy\Ratownictwo\chrobreg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9420" y="130492"/>
            <a:ext cx="5317173" cy="443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4210943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+mn-lt"/>
              </a:rPr>
              <a:t>Wstępne działania </a:t>
            </a:r>
            <a:r>
              <a:rPr lang="pl-PL" sz="3600" b="1" dirty="0" smtClean="0">
                <a:latin typeface="+mn-lt"/>
              </a:rPr>
              <a:t>poszukiwawczo-ratownicze</a:t>
            </a:r>
            <a:endParaRPr lang="pl-PL" sz="36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51660"/>
            <a:ext cx="10515600" cy="432530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Wstępne działania poszukiwawczo-ratownicze w pierwszej fazie działań ratowniczych sprowadzają się do: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podjęcia działań w celu likwidacji zagrożeń </a:t>
            </a:r>
            <a:r>
              <a:rPr lang="pl-PL" dirty="0" smtClean="0"/>
              <a:t>wtórnych;</a:t>
            </a: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szybkiego przeszukania powierzchniowego gruzowiska;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zdefiniowania i oznakowania stref zagrożenia oraz miejsc niebezpiecznych;</a:t>
            </a:r>
          </a:p>
          <a:p>
            <a:pPr lvl="0" algn="just">
              <a:lnSpc>
                <a:spcPct val="100000"/>
              </a:lnSpc>
            </a:pPr>
            <a:r>
              <a:rPr lang="pl-PL" dirty="0"/>
              <a:t>zdefiniowania obszarów wysokiej </a:t>
            </a:r>
            <a:r>
              <a:rPr lang="pl-PL" dirty="0" smtClean="0"/>
              <a:t>przeżywalności;</a:t>
            </a:r>
            <a:endParaRPr lang="pl-PL" dirty="0"/>
          </a:p>
          <a:p>
            <a:pPr lvl="0" algn="just">
              <a:lnSpc>
                <a:spcPct val="100000"/>
              </a:lnSpc>
            </a:pPr>
            <a:r>
              <a:rPr lang="pl-PL" dirty="0"/>
              <a:t>skierowania i przekazania do rejonu segregacji wszystkich poszkodowanych znajdujących się na miejscu zdarzenia;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386366" y="6426943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Temat 3. </a:t>
            </a:r>
            <a:r>
              <a:rPr lang="pl-PL" sz="1000" dirty="0"/>
              <a:t>Taktyka prowadzenia działań poszukiwawczo-ratowniczych</a:t>
            </a:r>
          </a:p>
        </p:txBody>
      </p:sp>
    </p:spTree>
    <p:extLst>
      <p:ext uri="{BB962C8B-B14F-4D97-AF65-F5344CB8AC3E}">
        <p14:creationId xmlns:p14="http://schemas.microsoft.com/office/powerpoint/2010/main" val="35899678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3282</Words>
  <Application>Microsoft Office PowerPoint</Application>
  <PresentationFormat>Niestandardowy</PresentationFormat>
  <Paragraphs>386</Paragraphs>
  <Slides>47</Slides>
  <Notes>31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48" baseType="lpstr">
      <vt:lpstr>Motyw pakietu Office</vt:lpstr>
      <vt:lpstr>Szkolenie z działań  poszukiwawczo-ratowniczych realizowanych przez ksrg  w zakresie podstawowym</vt:lpstr>
      <vt:lpstr>Prezentacja programu PowerPoint</vt:lpstr>
      <vt:lpstr>Taktyka prowadzenia działań poszukiwawczo-ratowniczych.</vt:lpstr>
      <vt:lpstr>Prezentacja programu PowerPoint</vt:lpstr>
      <vt:lpstr>Rozpoznanie</vt:lpstr>
      <vt:lpstr>W czasie prowadzenia rozpoznania w działaniach  poszukiwawczo-ratowniczych należy zwrócić uwagę na:</vt:lpstr>
      <vt:lpstr>W czasie prowadzenia rozpoznania w działaniach  poszukiwawczo-ratowniczych należy zwrócić uwagę na (c.d.):</vt:lpstr>
      <vt:lpstr>(http://swidnica24.pl)</vt:lpstr>
      <vt:lpstr>Wstępne działania poszukiwawczo-ratownicze</vt:lpstr>
      <vt:lpstr>Wstępne działania poszukiwawczo-ratownicze c.d.</vt:lpstr>
      <vt:lpstr>Szybkie przeszukanie powierzchniowe</vt:lpstr>
      <vt:lpstr>Rodzaje zagrożeń właściwe dla katastrofy budowlanej</vt:lpstr>
      <vt:lpstr>Zagrożenia dla ratowników</vt:lpstr>
      <vt:lpstr>Zagrożenia dla ratowników (c.d.)</vt:lpstr>
      <vt:lpstr>Zabezpieczenie instalacji technicznych w obiekcie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Strefa zagrożenia</vt:lpstr>
      <vt:lpstr>Prezentacja programu PowerPoint</vt:lpstr>
      <vt:lpstr>Prezentacja programu PowerPoint</vt:lpstr>
      <vt:lpstr>Prezentacja programu PowerPoint</vt:lpstr>
      <vt:lpstr>Oznakowanie stref zagrożenia i strefy niebezpiecznej</vt:lpstr>
      <vt:lpstr>Prezentacja programu PowerPoint</vt:lpstr>
      <vt:lpstr>Wyznaczanie dróg alarmowej ewakuacji</vt:lpstr>
      <vt:lpstr>Prezentacja programu PowerPoint</vt:lpstr>
      <vt:lpstr>Sygnalizacja alarmowa</vt:lpstr>
      <vt:lpstr>Zasady ustalania sygnalizacji alarmowej powinny opierać się między innymi na założeniach, iż:</vt:lpstr>
      <vt:lpstr>Metody sygnalizacji alarmowej:</vt:lpstr>
      <vt:lpstr>Ustalone dźwiękowe sygnały alarmowe:</vt:lpstr>
      <vt:lpstr>Metodyka zarządzania bezpieczeństwem działań</vt:lpstr>
      <vt:lpstr>Bezpieczeństwo to można zwiększyć wdrażając następujące działania:</vt:lpstr>
      <vt:lpstr>Prezentacja programu PowerPoint</vt:lpstr>
      <vt:lpstr>Prezentacja programu PowerPoint</vt:lpstr>
      <vt:lpstr>BHP podczas działań poszukiwawczo-ratowniczych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PAMIĘTAJ!  PODCZAS DZIAŁAŃ RATOWNICZYCH  NALEŻY KIEROWAĆ SIĘ  ZDROWYM ROZSĄDKIEM.  RUTYNA TO NAJGORSZY DORADCA! </vt:lpstr>
      <vt:lpstr>Metryka prezentacji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z ratownictwa wysokościowego realizowanego przez ksrg w zakresie podstawowym</dc:title>
  <dc:creator>Brunecki Paweł</dc:creator>
  <cp:lastModifiedBy>Stajszczak Magdalena</cp:lastModifiedBy>
  <cp:revision>222</cp:revision>
  <dcterms:created xsi:type="dcterms:W3CDTF">2019-05-07T09:56:03Z</dcterms:created>
  <dcterms:modified xsi:type="dcterms:W3CDTF">2020-07-24T14:39:28Z</dcterms:modified>
</cp:coreProperties>
</file>