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81" r:id="rId3"/>
    <p:sldId id="290" r:id="rId4"/>
    <p:sldId id="258" r:id="rId5"/>
    <p:sldId id="257" r:id="rId6"/>
    <p:sldId id="261" r:id="rId7"/>
    <p:sldId id="262" r:id="rId8"/>
    <p:sldId id="263" r:id="rId9"/>
    <p:sldId id="269" r:id="rId10"/>
    <p:sldId id="259" r:id="rId11"/>
    <p:sldId id="270" r:id="rId12"/>
    <p:sldId id="260" r:id="rId13"/>
    <p:sldId id="272" r:id="rId14"/>
    <p:sldId id="273" r:id="rId15"/>
    <p:sldId id="276" r:id="rId16"/>
    <p:sldId id="267" r:id="rId17"/>
    <p:sldId id="268" r:id="rId18"/>
    <p:sldId id="265" r:id="rId19"/>
    <p:sldId id="266" r:id="rId20"/>
    <p:sldId id="289" r:id="rId21"/>
    <p:sldId id="291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 autoAdjust="0"/>
    <p:restoredTop sz="95735" autoAdjust="0"/>
  </p:normalViewPr>
  <p:slideViewPr>
    <p:cSldViewPr snapToGrid="0" snapToObjects="1">
      <p:cViewPr varScale="1">
        <p:scale>
          <a:sx n="109" d="100"/>
          <a:sy n="109" d="100"/>
        </p:scale>
        <p:origin x="68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8" y="813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-295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B6E61-85B4-4B8A-A679-76C25D5CEB6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91A45-C943-497B-8A49-F378118541D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7875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A9BD96-C2FF-2247-BBAE-31FDEDC99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9E1A4CB-0491-EF4A-B4A9-6C720BC67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3723D7-6C92-6D4E-9AE2-3F150EA0E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D6F92C-17EA-9843-8317-F9E71897F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232D4D1-B0D8-A244-BA5F-F910F20C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0826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FE3FDB-FEB9-C443-BA01-8B4A6914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C688EDA-0567-1D4B-93CD-4AE768E35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14B2AB-9BBB-E44A-921C-2DBC90629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EB3B591-1386-624B-8CBB-7056ED590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4F327A-B34B-0546-9F2C-F6CBD46D7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013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1A585AC0-F467-2740-9F31-4D62964937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38D708A-52EB-6548-9F9E-161B4F36F9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E1BDE0E-AC2B-E642-8D84-00251A2A3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5B1DFED-5CBD-464B-A1D5-8669D02FE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B3B824-952D-3A45-B863-231706520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1142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0" y="169118"/>
            <a:ext cx="11758084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95" y="703949"/>
            <a:ext cx="8600537" cy="575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10" y="512004"/>
            <a:ext cx="6331789" cy="82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30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997152"/>
          </a:xfrm>
        </p:spPr>
        <p:txBody>
          <a:bodyPr/>
          <a:lstStyle>
            <a:lvl1pPr>
              <a:defRPr>
                <a:latin typeface="Futura PT Light" pitchFamily="34" charset="-18"/>
              </a:defRPr>
            </a:lvl1pPr>
            <a:lvl2pPr>
              <a:defRPr>
                <a:latin typeface="Futura PT Light" pitchFamily="34" charset="-18"/>
              </a:defRPr>
            </a:lvl2pPr>
            <a:lvl3pPr>
              <a:defRPr>
                <a:latin typeface="Futura PT Light" pitchFamily="34" charset="-18"/>
              </a:defRPr>
            </a:lvl3pPr>
            <a:lvl4pPr>
              <a:defRPr>
                <a:latin typeface="Futura PT Light" pitchFamily="34" charset="-18"/>
              </a:defRPr>
            </a:lvl4pPr>
            <a:lvl5pPr>
              <a:defRPr>
                <a:latin typeface="Futura PT Light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12192000" cy="12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782" y="118240"/>
            <a:ext cx="3936436" cy="85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479" y="73291"/>
            <a:ext cx="1219150" cy="9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865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997152"/>
          </a:xfrm>
        </p:spPr>
        <p:txBody>
          <a:bodyPr/>
          <a:lstStyle>
            <a:lvl1pPr>
              <a:defRPr>
                <a:latin typeface="Futura PT Light" pitchFamily="34" charset="-18"/>
              </a:defRPr>
            </a:lvl1pPr>
            <a:lvl2pPr>
              <a:defRPr>
                <a:latin typeface="Futura PT Light" pitchFamily="34" charset="-18"/>
              </a:defRPr>
            </a:lvl2pPr>
            <a:lvl3pPr>
              <a:defRPr>
                <a:latin typeface="Futura PT Light" pitchFamily="34" charset="-18"/>
              </a:defRPr>
            </a:lvl3pPr>
            <a:lvl4pPr>
              <a:defRPr>
                <a:latin typeface="Futura PT Light" pitchFamily="34" charset="-18"/>
              </a:defRPr>
            </a:lvl4pPr>
            <a:lvl5pPr>
              <a:defRPr>
                <a:latin typeface="Futura PT Light" pitchFamily="34" charset="-18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12192000" cy="12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782" y="118240"/>
            <a:ext cx="3936436" cy="85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611" y="73291"/>
            <a:ext cx="1176018" cy="9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272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6224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285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078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516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139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868872-DF00-DB44-A68E-18F8C81AF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113496F-8166-3440-A72C-F28B66DD5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48E3EE-0E2A-1648-B3DE-316B83986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89E446-5EC3-EA4C-BDA5-EE838E55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491A1E2-CBEF-E144-86F8-2082E0FD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3501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9651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04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2251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90484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9639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689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11DB89-1030-F546-B53E-D141A0A36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709B0C-D9B3-F942-8EF0-3B8D9E613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A9329D-FC42-E640-8A0E-BDF1DD0C5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2DEE217-B261-C848-85AD-2426507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2526C6-0C34-C641-B40F-FA0240C1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656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67E5A2-EC18-7949-8EF9-88E726BA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052BCFB-763D-8341-9044-922CBF973F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61E4BC1-800E-3046-BEDF-9980D0BF5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A998F53-B5E2-0D4A-9BD2-C51897E98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426CD55-3E65-624B-AEFF-9E29E8C52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8322082-B42B-224F-81F8-D1F36E7E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3220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CF8992-1373-7744-BCA5-13A19C3AE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4F39660-4D2A-1F47-B540-989C0760C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2D2CDBD-69CC-2D4F-82A8-30BDAB141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ED921A09-664F-5D48-A2ED-BFAA7FFF52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FDD6F8E5-CCC6-6041-81B9-CD1AF3BD1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7F3BCA5-FD33-C944-A78D-636BA2CB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1D42F2F7-E54B-F14B-8215-B8202217A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3D22367-5FBF-AD45-AF56-C5830558A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952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1692FC-DB74-0046-A3C2-CA18F8023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E3BC138-6919-594F-B16F-83AF13492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92537BE-A4D6-1C42-90A3-C8BF0F85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25B4937-B854-AC42-A9F6-108163CA6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688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FD9A28A-C5C4-1E40-9AB9-BB7D9BF42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6DA239B-9A62-9F43-9AD6-65CD05415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44E2EB0-B33F-7B4B-B123-7DC6DF36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379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8189BD-9FDA-804F-AD0E-81960DED4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CEB5AA-3978-A842-9C63-6BBDCE20A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69AAB4B-1B66-0E4C-9A11-0FAFB67829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1F4FC3-CBFC-8343-8C0F-7F0F4135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7463FFB-06D6-4748-B0F7-493D8F4B8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7D16589-8D81-0748-8B45-3FFF6D4A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8419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184010-18A9-6E44-988C-984C50E35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D28334D9-0C1E-D742-A311-AFD3DB26C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7FD76D2-CBBB-6A48-8A71-A1F969241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69CB941-48BA-C64B-AF35-9AE02E702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FAEA2DE-F182-D54F-82CA-4D1E2D959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FF6433E-9CDA-3544-865A-F281756C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2533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91E642F-4CF7-C84E-940B-E1D07F02D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4646354-EC49-7047-925D-239F6A7F5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CF7D6A4-458F-6B4B-9BC2-56C0F71E2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7172-69C1-9E42-89B4-FED8806AB25C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F3941B2-BC3C-BB43-878E-75BCFC31C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3B53D65-40D9-7C40-9099-30077632B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40908-02AC-9E40-9803-A4DEE09E92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593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6E622-2D5D-4242-BD0E-9538289B8109}" type="datetimeFigureOut">
              <a:rPr lang="pl-PL" smtClean="0"/>
              <a:t>13.05.2021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7CBF4-AE5F-4D5A-8084-CD1A19E4C29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047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rideofpoland.com/" TargetMode="External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zg&#322;oszenia@pkwk.org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://www.prideofpoland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456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dirty="0"/>
              <a:t>PODSUMOWANIE ZASAD AUKCJI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454" y="1431985"/>
            <a:ext cx="9137604" cy="4382219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l-PL" sz="3800" b="1" dirty="0"/>
              <a:t>W przypadku utrzymującego się w okresie odbywania Aukcji zagrożenia epidemiologicznego </a:t>
            </a:r>
            <a:br>
              <a:rPr lang="pl-PL" sz="3800" b="1" dirty="0"/>
            </a:br>
            <a:r>
              <a:rPr lang="pl-PL" sz="3800" b="1" dirty="0"/>
              <a:t>z powodu COVID-19, Organizator zastrzega sobie prawo do wprowadzenia zmian odnośnie do </a:t>
            </a:r>
            <a:br>
              <a:rPr lang="pl-PL" sz="3800" b="1" dirty="0"/>
            </a:br>
            <a:r>
              <a:rPr lang="pl-PL" sz="3800" b="1" dirty="0"/>
              <a:t>liczby uczestników biorących udział w Aukcji, zgodnie z obowiązującymi przepisami sanitarno-epidemiologicznymi. W przypadku ustania zagrożenia COVID-19, Organizator może podjąć decyzje o zwiększeniu ilości osób uczestniczących w Aukcji. </a:t>
            </a:r>
          </a:p>
          <a:p>
            <a:pPr marL="0" lvl="0" indent="0">
              <a:lnSpc>
                <a:spcPct val="120000"/>
              </a:lnSpc>
              <a:buNone/>
            </a:pPr>
            <a:r>
              <a:rPr lang="pl-PL" sz="3800" dirty="0"/>
              <a:t>Organizator zastrzega możliwość wprowadzenia uzupełnień lub zmian postanowień Regulaminu Zgłaszania Koni nie później jednak niż do dnia 31 lipca 2021 roku </a:t>
            </a:r>
            <a:r>
              <a:rPr lang="pl-PL" sz="3800" b="1" dirty="0"/>
              <a:t>stosownymi wytycznymi</a:t>
            </a:r>
            <a:r>
              <a:rPr lang="pl-PL" sz="3800" dirty="0"/>
              <a:t>.  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3800" dirty="0"/>
              <a:t>Niniejsze Warunki Aukcji odnoszą się zarówno do aukcji </a:t>
            </a:r>
            <a:r>
              <a:rPr lang="pl-PL" sz="3800" dirty="0" err="1"/>
              <a:t>Pride</a:t>
            </a:r>
            <a:r>
              <a:rPr lang="pl-PL" sz="3800" dirty="0"/>
              <a:t> of Poland odbywającej się w dniu </a:t>
            </a:r>
            <a:br>
              <a:rPr lang="pl-PL" sz="3800" dirty="0"/>
            </a:br>
            <a:r>
              <a:rPr lang="pl-PL" sz="3800" dirty="0"/>
              <a:t>15 sierpnia 2021 roku, jak i do aukcji Summer </a:t>
            </a:r>
            <a:r>
              <a:rPr lang="pl-PL" sz="3800" dirty="0" err="1"/>
              <a:t>Arabian</a:t>
            </a:r>
            <a:r>
              <a:rPr lang="pl-PL" sz="3800" dirty="0"/>
              <a:t> </a:t>
            </a:r>
            <a:r>
              <a:rPr lang="pl-PL" sz="3800" dirty="0" err="1"/>
              <a:t>Horse</a:t>
            </a:r>
            <a:r>
              <a:rPr lang="pl-PL" sz="3800" dirty="0"/>
              <a:t> Sale</a:t>
            </a:r>
            <a:r>
              <a:rPr lang="pl-PL" sz="3800" b="1" dirty="0"/>
              <a:t> </a:t>
            </a:r>
            <a:r>
              <a:rPr lang="pl-PL" sz="3800" dirty="0"/>
              <a:t>odbywającej się w dniu 16 sierpnia 2021 roku na terenie Stadniny Koni w Janowie Podlaskim, które dalej zwane są łącznie </a:t>
            </a:r>
            <a:br>
              <a:rPr lang="pl-PL" sz="3800" dirty="0"/>
            </a:br>
            <a:r>
              <a:rPr lang="pl-PL" sz="3800" dirty="0"/>
              <a:t>jako „</a:t>
            </a:r>
            <a:r>
              <a:rPr lang="pl-PL" sz="3800" b="1" dirty="0"/>
              <a:t>Aukcja</a:t>
            </a:r>
            <a:r>
              <a:rPr lang="pl-PL" sz="3800" dirty="0"/>
              <a:t>” lub „</a:t>
            </a:r>
            <a:r>
              <a:rPr lang="pl-PL" sz="3800" b="1" dirty="0"/>
              <a:t>Aukcje</a:t>
            </a:r>
            <a:r>
              <a:rPr lang="pl-PL" sz="3800" dirty="0"/>
              <a:t>”.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pl-PL" sz="3800" dirty="0"/>
              <a:t>Aukcja jest dostępna dla wszystkich koni urodzonych w Polsce i zarejestrowanych w PASB.</a:t>
            </a:r>
          </a:p>
          <a:p>
            <a:pPr marL="0" indent="0">
              <a:buNone/>
            </a:pPr>
            <a:endParaRPr lang="pl-PL" sz="3600" dirty="0"/>
          </a:p>
        </p:txBody>
      </p:sp>
      <p:pic>
        <p:nvPicPr>
          <p:cNvPr id="7" name="Picture 2" descr="D:\GRAFICZNE\Pride of Poland 2021\Konferencje PAP\11.05.2021\loga_Michałów Janów Biał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34" y="5709256"/>
            <a:ext cx="4433498" cy="11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526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903259F-67D5-EB45-807E-5150AD0C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5643530"/>
            <a:ext cx="6462712" cy="12144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/>
              <a:t>CENY ZAPROSZEŃ I WEJŚCIÓWEK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1440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pl-PL" sz="3200" dirty="0"/>
              <a:t>Oferta VIP LOŻA – oferta dla jednej osoby</a:t>
            </a:r>
            <a:br>
              <a:rPr lang="pl-PL" sz="3200" dirty="0"/>
            </a:br>
            <a:r>
              <a:rPr lang="pl-PL" sz="3200" dirty="0"/>
              <a:t>TEREN ZEWNĘTRZNY I Czempionaty (zgodnie z programem VIP): miejsce przy stoliku, wstęp do strefy VIP (pozostałe miejsca przy stoliku rozdysponowuje Organizator)</a:t>
            </a:r>
          </a:p>
          <a:p>
            <a:pPr marL="457200" lvl="1" indent="0" fontAlgn="ctr">
              <a:lnSpc>
                <a:spcPct val="120000"/>
              </a:lnSpc>
              <a:buNone/>
            </a:pPr>
            <a:r>
              <a:rPr lang="pl-PL" sz="3200" dirty="0"/>
              <a:t>	</a:t>
            </a:r>
            <a:r>
              <a:rPr lang="pl-PL" sz="3200" b="1" dirty="0"/>
              <a:t>1 200,00 PLN netto*</a:t>
            </a:r>
            <a:br>
              <a:rPr lang="pl-PL" sz="3200" dirty="0"/>
            </a:br>
            <a:r>
              <a:rPr lang="pl-PL" sz="3200" dirty="0"/>
              <a:t>	piątek – niedziela</a:t>
            </a:r>
            <a:br>
              <a:rPr lang="pl-PL" sz="3200" dirty="0"/>
            </a:br>
            <a:r>
              <a:rPr lang="pl-PL" sz="3200" dirty="0"/>
              <a:t>	(do zakończenia czempionatów) </a:t>
            </a:r>
            <a:br>
              <a:rPr lang="pl-PL" sz="3200" dirty="0"/>
            </a:br>
            <a:r>
              <a:rPr lang="pl-PL" sz="3200" dirty="0"/>
              <a:t>	</a:t>
            </a:r>
            <a:r>
              <a:rPr lang="pl-PL" sz="3200" dirty="0" err="1"/>
              <a:t>Friday</a:t>
            </a:r>
            <a:r>
              <a:rPr lang="pl-PL" sz="3200" dirty="0"/>
              <a:t> – </a:t>
            </a:r>
            <a:r>
              <a:rPr lang="pl-PL" sz="3200" dirty="0" err="1"/>
              <a:t>Sunday</a:t>
            </a:r>
            <a:r>
              <a:rPr lang="pl-PL" sz="3200" dirty="0"/>
              <a:t> </a:t>
            </a:r>
          </a:p>
          <a:p>
            <a:pPr fontAlgn="ctr">
              <a:lnSpc>
                <a:spcPct val="120000"/>
              </a:lnSpc>
            </a:pPr>
            <a:r>
              <a:rPr lang="pl-PL" sz="3200" dirty="0"/>
              <a:t>Oferta VIP LOŻA – oferta dla jednej osoby</a:t>
            </a:r>
            <a:br>
              <a:rPr lang="pl-PL" sz="3200" dirty="0"/>
            </a:br>
            <a:r>
              <a:rPr lang="pl-PL" sz="3200" dirty="0" err="1"/>
              <a:t>Pride</a:t>
            </a:r>
            <a:r>
              <a:rPr lang="pl-PL" sz="3200" dirty="0"/>
              <a:t> Of Poland i Summer Sale (zgodnie z programem VIP): miejsce przy stoliku – 1x , </a:t>
            </a:r>
            <a:br>
              <a:rPr lang="pl-PL" sz="3200" dirty="0"/>
            </a:br>
            <a:r>
              <a:rPr lang="pl-PL" sz="3200" dirty="0"/>
              <a:t>wstęp do strefy VIP – 1x (pozostałe miejsca przy stoliku rozdysponowuje Organizator)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pl-PL" sz="3200" dirty="0"/>
              <a:t>	</a:t>
            </a:r>
            <a:r>
              <a:rPr lang="pl-PL" sz="3200" b="1" dirty="0"/>
              <a:t>800,00 PLN netto*</a:t>
            </a:r>
            <a:br>
              <a:rPr lang="pl-PL" sz="3200" dirty="0"/>
            </a:br>
            <a:r>
              <a:rPr lang="pl-PL" sz="3200" dirty="0"/>
              <a:t>	niedziela sesja popołudniowa – poniedziałek</a:t>
            </a:r>
            <a:br>
              <a:rPr lang="pl-PL" sz="3200" dirty="0"/>
            </a:br>
            <a:r>
              <a:rPr lang="pl-PL" sz="3200" dirty="0"/>
              <a:t>	</a:t>
            </a:r>
            <a:r>
              <a:rPr lang="pl-PL" sz="3200" dirty="0" err="1"/>
              <a:t>Sunday</a:t>
            </a:r>
            <a:r>
              <a:rPr lang="pl-PL" sz="3200" dirty="0"/>
              <a:t> </a:t>
            </a:r>
            <a:r>
              <a:rPr lang="pl-PL" sz="3200" dirty="0" err="1"/>
              <a:t>Afternoon</a:t>
            </a:r>
            <a:r>
              <a:rPr lang="pl-PL" sz="3200" dirty="0"/>
              <a:t> – </a:t>
            </a:r>
            <a:r>
              <a:rPr lang="pl-PL" sz="3200" dirty="0" err="1"/>
              <a:t>Monday</a:t>
            </a:r>
            <a:r>
              <a:rPr lang="pl-PL" sz="3200" dirty="0"/>
              <a:t> </a:t>
            </a:r>
            <a:r>
              <a:rPr lang="pl-PL" sz="3200" dirty="0" err="1"/>
              <a:t>Morning</a:t>
            </a:r>
            <a:endParaRPr lang="pl-PL" sz="3200" dirty="0"/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5ED8964-2F95-834E-9805-ADC025F2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969" y="5096738"/>
            <a:ext cx="1566506" cy="17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52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903259F-67D5-EB45-807E-5150AD0C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5643530"/>
            <a:ext cx="6462712" cy="12144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/>
              <a:t>CENY ZAPROSZEŃ I WEJŚCIÓWEK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1662"/>
            <a:ext cx="10515600" cy="4351338"/>
          </a:xfrm>
        </p:spPr>
        <p:txBody>
          <a:bodyPr>
            <a:normAutofit/>
          </a:bodyPr>
          <a:lstStyle/>
          <a:p>
            <a:pPr fontAlgn="ctr">
              <a:lnSpc>
                <a:spcPct val="100000"/>
              </a:lnSpc>
            </a:pPr>
            <a:r>
              <a:rPr lang="pl-PL" dirty="0"/>
              <a:t>OFERTA VIP LOŻA – karnet na całe wydarzenie, dla jednej osoby (zgodnie z programem VIP): miejsce przy stoliku, wstęp do strefy VIP (pozostałe miejsca przy stoliku rozdysponowuje Organizator)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pl-PL" sz="2800" b="1" dirty="0"/>
              <a:t>2 000,00 PLN netto*</a:t>
            </a:r>
            <a:br>
              <a:rPr lang="pl-PL" sz="2800" dirty="0"/>
            </a:br>
            <a:r>
              <a:rPr lang="pl-PL" sz="2800" dirty="0"/>
              <a:t>piątek – poniedziałek</a:t>
            </a:r>
            <a:br>
              <a:rPr lang="pl-PL" sz="2800" dirty="0"/>
            </a:br>
            <a:r>
              <a:rPr lang="pl-PL" sz="2800" dirty="0" err="1"/>
              <a:t>Friday</a:t>
            </a:r>
            <a:r>
              <a:rPr lang="pl-PL" sz="2800" dirty="0"/>
              <a:t> – </a:t>
            </a:r>
            <a:r>
              <a:rPr lang="pl-PL" sz="2800" dirty="0" err="1"/>
              <a:t>Monday</a:t>
            </a:r>
            <a:endParaRPr lang="pl-PL" sz="2800" dirty="0"/>
          </a:p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5ED8964-2F95-834E-9805-ADC025F2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969" y="5096738"/>
            <a:ext cx="1566506" cy="17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9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903259F-67D5-EB45-807E-5150AD0C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5643530"/>
            <a:ext cx="6462712" cy="12144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/>
              <a:t>CENY ZAPROSZEŃ I WEJŚCIÓWEK</a:t>
            </a:r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1C81F5C6-1B16-3342-9737-6B8BAA013F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7750423"/>
              </p:ext>
            </p:extLst>
          </p:nvPr>
        </p:nvGraphicFramePr>
        <p:xfrm>
          <a:off x="649025" y="1683609"/>
          <a:ext cx="9561644" cy="3826482"/>
        </p:xfrm>
        <a:graphic>
          <a:graphicData uri="http://schemas.openxmlformats.org/drawingml/2006/table">
            <a:tbl>
              <a:tblPr/>
              <a:tblGrid>
                <a:gridCol w="4790352">
                  <a:extLst>
                    <a:ext uri="{9D8B030D-6E8A-4147-A177-3AD203B41FA5}">
                      <a16:colId xmlns:a16="http://schemas.microsoft.com/office/drawing/2014/main" val="3622399545"/>
                    </a:ext>
                  </a:extLst>
                </a:gridCol>
                <a:gridCol w="2368061">
                  <a:extLst>
                    <a:ext uri="{9D8B030D-6E8A-4147-A177-3AD203B41FA5}">
                      <a16:colId xmlns:a16="http://schemas.microsoft.com/office/drawing/2014/main" val="1702139231"/>
                    </a:ext>
                  </a:extLst>
                </a:gridCol>
                <a:gridCol w="2403231">
                  <a:extLst>
                    <a:ext uri="{9D8B030D-6E8A-4147-A177-3AD203B41FA5}">
                      <a16:colId xmlns:a16="http://schemas.microsoft.com/office/drawing/2014/main" val="3237110846"/>
                    </a:ext>
                  </a:extLst>
                </a:gridCol>
              </a:tblGrid>
              <a:tr h="667345"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BILETY WSTĘPU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cap="all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normalny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kern="1200" cap="all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ulgowy (do lat 12)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314613"/>
                  </a:ext>
                </a:extLst>
              </a:tr>
              <a:tr h="333672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Czempionat/Aukcja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210212"/>
                  </a:ext>
                </a:extLst>
              </a:tr>
              <a:tr h="318453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piątek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PLN brutto 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PLN brutto 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947624"/>
                  </a:ext>
                </a:extLst>
              </a:tr>
              <a:tr h="333672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sobota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PLN brutto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PLN brutto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1968370"/>
                  </a:ext>
                </a:extLst>
              </a:tr>
              <a:tr h="333672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Niedziela wraz z aukcją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PLN brutto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 PLN brutto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609869"/>
                  </a:ext>
                </a:extLst>
              </a:tr>
              <a:tr h="333672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4129647"/>
                  </a:ext>
                </a:extLst>
              </a:tr>
              <a:tr h="333672">
                <a:tc gridSpan="3">
                  <a:txBody>
                    <a:bodyPr/>
                    <a:lstStyle/>
                    <a:p>
                      <a:pPr algn="ctr"/>
                      <a:endParaRPr lang="pl-PL" sz="20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KARNETY</a:t>
                      </a:r>
                    </a:p>
                    <a:p>
                      <a:pPr algn="ctr"/>
                      <a:endParaRPr lang="pl-PL" sz="20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875" marR="398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pl-PL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9875" marR="3987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820317"/>
                  </a:ext>
                </a:extLst>
              </a:tr>
              <a:tr h="591596"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PIĄTEK - PONIEDZIAŁEK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 PLN brutto</a:t>
                      </a:r>
                    </a:p>
                  </a:txBody>
                  <a:tcPr marL="39875" marR="398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000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029" marR="82029" marT="41014" marB="4101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56355608"/>
                  </a:ext>
                </a:extLst>
              </a:tr>
            </a:tbl>
          </a:graphicData>
        </a:graphic>
      </p:graphicFrame>
      <p:pic>
        <p:nvPicPr>
          <p:cNvPr id="8" name="Obraz 7">
            <a:extLst>
              <a:ext uri="{FF2B5EF4-FFF2-40B4-BE49-F238E27FC236}">
                <a16:creationId xmlns:a16="http://schemas.microsoft.com/office/drawing/2014/main" id="{A5ED8964-2F95-834E-9805-ADC025F2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969" y="5096738"/>
            <a:ext cx="1566506" cy="17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80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903259F-67D5-EB45-807E-5150AD0C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5643530"/>
            <a:ext cx="6462712" cy="12144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/>
              <a:t>Ograniczenia Covid-19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5ED8964-2F95-834E-9805-ADC025F26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969" y="5096738"/>
            <a:ext cx="1566506" cy="1754219"/>
          </a:xfrm>
          <a:prstGeom prst="rect">
            <a:avLst/>
          </a:prstGeo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6C591AA7-F9AB-5C43-8485-1E276BD25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543"/>
            <a:ext cx="10515600" cy="4598420"/>
          </a:xfrm>
        </p:spPr>
        <p:txBody>
          <a:bodyPr/>
          <a:lstStyle/>
          <a:p>
            <a:pPr marL="0" indent="0" algn="ctr">
              <a:buNone/>
            </a:pPr>
            <a:r>
              <a:rPr lang="pl-PL" sz="3200" b="1" dirty="0">
                <a:solidFill>
                  <a:srgbClr val="000000"/>
                </a:solidFill>
              </a:rPr>
              <a:t>Akredytacja mediów</a:t>
            </a:r>
          </a:p>
          <a:p>
            <a:pPr marL="360000" defTabSz="540000">
              <a:spcBef>
                <a:spcPts val="600"/>
              </a:spcBef>
              <a:tabLst>
                <a:tab pos="540000" algn="l"/>
              </a:tabLst>
            </a:pPr>
            <a:r>
              <a:rPr lang="pl-PL" sz="2000" dirty="0"/>
              <a:t>Akredytacja przy pomocy formularza ze strony </a:t>
            </a:r>
            <a:r>
              <a:rPr lang="pl-PL" sz="2000" dirty="0">
                <a:hlinkClick r:id="rId5"/>
              </a:rPr>
              <a:t>www.prideofpoland.com</a:t>
            </a:r>
            <a:endParaRPr lang="pl-PL" sz="2000" dirty="0"/>
          </a:p>
          <a:p>
            <a:pPr marL="360000" defTabSz="540000">
              <a:spcBef>
                <a:spcPts val="600"/>
              </a:spcBef>
              <a:tabLst>
                <a:tab pos="540000" algn="l"/>
              </a:tabLst>
            </a:pPr>
            <a:r>
              <a:rPr lang="pl-PL" sz="2000" dirty="0"/>
              <a:t>Regulamin akredytacji zostanie umieszczony  na stronie </a:t>
            </a:r>
            <a:r>
              <a:rPr lang="pl-PL" sz="2000" dirty="0">
                <a:hlinkClick r:id="rId5"/>
              </a:rPr>
              <a:t>www.prideofpoland.com</a:t>
            </a:r>
            <a:endParaRPr lang="pl-PL" sz="2000" dirty="0"/>
          </a:p>
          <a:p>
            <a:pPr marL="360000" defTabSz="540000">
              <a:spcBef>
                <a:spcPts val="600"/>
              </a:spcBef>
              <a:spcAft>
                <a:spcPts val="2400"/>
              </a:spcAft>
              <a:tabLst>
                <a:tab pos="540000" algn="l"/>
              </a:tabLst>
            </a:pPr>
            <a:r>
              <a:rPr lang="pl-PL" sz="2000" dirty="0"/>
              <a:t>W związku ze stanem ograniczeń epidemiologicznych prosimy o możliwie szybką akredytację. </a:t>
            </a:r>
          </a:p>
          <a:p>
            <a:pPr marL="17100" indent="0" algn="ctr" defTabSz="540000">
              <a:spcBef>
                <a:spcPts val="600"/>
              </a:spcBef>
              <a:spcAft>
                <a:spcPts val="600"/>
              </a:spcAft>
              <a:buNone/>
              <a:tabLst>
                <a:tab pos="540000" algn="l"/>
              </a:tabLst>
            </a:pPr>
            <a:r>
              <a:rPr lang="pl-PL" sz="3200" b="1" dirty="0">
                <a:solidFill>
                  <a:srgbClr val="000000"/>
                </a:solidFill>
              </a:rPr>
              <a:t>Ograniczenia ilościowe </a:t>
            </a:r>
          </a:p>
          <a:p>
            <a:pPr lvl="1"/>
            <a:r>
              <a:rPr lang="pl-PL" sz="2000" dirty="0"/>
              <a:t>Maksymalnie 4 osoby w ekipie telewizyjnej; 	</a:t>
            </a:r>
          </a:p>
          <a:p>
            <a:pPr lvl="1"/>
            <a:r>
              <a:rPr lang="pl-PL" sz="2000" dirty="0"/>
              <a:t>maksymalnie  2 osoby w ekipie radiowej; </a:t>
            </a:r>
          </a:p>
          <a:p>
            <a:pPr lvl="1"/>
            <a:r>
              <a:rPr lang="pl-PL" sz="2000" dirty="0"/>
              <a:t>po 1 osobie z prasy i mediów elektronicznych  </a:t>
            </a:r>
          </a:p>
          <a:p>
            <a:pPr marL="457200" lvl="1" indent="0">
              <a:buNone/>
            </a:pPr>
            <a:r>
              <a:rPr lang="pl-PL" sz="2000" dirty="0"/>
              <a:t>(max. 2 osoby przy realizacji materiałów wideo lub zdjęć fotograficznych).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7267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903259F-67D5-EB45-807E-5150AD0C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5643530"/>
            <a:ext cx="6462712" cy="12144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F0F1FE-CBD5-CF43-9F36-7F33D4DCD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612" y="2044016"/>
            <a:ext cx="3039591" cy="340382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6" y="238444"/>
            <a:ext cx="10515600" cy="1325563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96" y="1455431"/>
            <a:ext cx="9244845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300" b="1" dirty="0">
                <a:solidFill>
                  <a:srgbClr val="000000"/>
                </a:solidFill>
              </a:rPr>
              <a:t>Proponowana lista koni MAŁOPOLSKA HODOWLA ROŚLIN</a:t>
            </a:r>
            <a:br>
              <a:rPr lang="pl-PL" sz="2300" b="1" dirty="0">
                <a:solidFill>
                  <a:srgbClr val="000000"/>
                </a:solidFill>
              </a:rPr>
            </a:br>
            <a:r>
              <a:rPr lang="pl-PL" sz="2300" b="1" dirty="0">
                <a:solidFill>
                  <a:srgbClr val="000000"/>
                </a:solidFill>
              </a:rPr>
              <a:t> na aukcję „</a:t>
            </a:r>
            <a:r>
              <a:rPr lang="pl-PL" sz="2300" b="1" dirty="0" err="1">
                <a:solidFill>
                  <a:srgbClr val="000000"/>
                </a:solidFill>
              </a:rPr>
              <a:t>Pride</a:t>
            </a:r>
            <a:r>
              <a:rPr lang="pl-PL" sz="2300" b="1" dirty="0">
                <a:solidFill>
                  <a:srgbClr val="000000"/>
                </a:solidFill>
              </a:rPr>
              <a:t> of Poland” i „Summer Sale”</a:t>
            </a:r>
          </a:p>
          <a:p>
            <a:pPr marL="0" indent="0">
              <a:buNone/>
            </a:pPr>
            <a:endParaRPr lang="pl-PL" sz="1800" dirty="0"/>
          </a:p>
          <a:p>
            <a:pPr marL="342900" indent="-342900">
              <a:buAutoNum type="arabicPeriod"/>
            </a:pPr>
            <a:r>
              <a:rPr lang="pl-PL" sz="2200" b="1" dirty="0"/>
              <a:t>CEFRENA</a:t>
            </a:r>
            <a:r>
              <a:rPr lang="pl-PL" sz="2200" dirty="0"/>
              <a:t>  siwa 2015 Lawrence El Gazal -  Cella po Ekstern</a:t>
            </a:r>
          </a:p>
          <a:p>
            <a:pPr marL="342900" indent="-342900">
              <a:buAutoNum type="arabicPeriod"/>
            </a:pPr>
            <a:r>
              <a:rPr lang="pl-PL" sz="2200" b="1" dirty="0"/>
              <a:t>APPIANA </a:t>
            </a:r>
            <a:r>
              <a:rPr lang="pl-PL" sz="2200" dirty="0"/>
              <a:t>siwa 2018 </a:t>
            </a:r>
            <a:r>
              <a:rPr lang="pl-PL" sz="2200" dirty="0" err="1"/>
              <a:t>Zundance</a:t>
            </a:r>
            <a:r>
              <a:rPr lang="pl-PL" sz="2200" dirty="0"/>
              <a:t> </a:t>
            </a:r>
            <a:r>
              <a:rPr lang="pl-PL" sz="2200" dirty="0" err="1"/>
              <a:t>Jamil</a:t>
            </a:r>
            <a:r>
              <a:rPr lang="pl-PL" sz="2200" dirty="0"/>
              <a:t> – </a:t>
            </a:r>
            <a:r>
              <a:rPr lang="pl-PL" sz="2200" dirty="0" err="1"/>
              <a:t>Antja</a:t>
            </a:r>
            <a:r>
              <a:rPr lang="pl-PL" sz="2200" dirty="0"/>
              <a:t> po Lawrence El Gazal</a:t>
            </a:r>
          </a:p>
          <a:p>
            <a:pPr marL="342900" indent="-342900">
              <a:buAutoNum type="arabicPeriod"/>
            </a:pPr>
            <a:r>
              <a:rPr lang="pl-PL" sz="2200" b="1" dirty="0"/>
              <a:t>BINELLA </a:t>
            </a:r>
            <a:r>
              <a:rPr lang="pl-PL" sz="2200" dirty="0"/>
              <a:t>siwa 2019 </a:t>
            </a:r>
            <a:r>
              <a:rPr lang="pl-PL" sz="2200" dirty="0" err="1"/>
              <a:t>Empire</a:t>
            </a:r>
            <a:r>
              <a:rPr lang="pl-PL" sz="2200" dirty="0"/>
              <a:t> – </a:t>
            </a:r>
            <a:r>
              <a:rPr lang="pl-PL" sz="2200" dirty="0" err="1"/>
              <a:t>Bint</a:t>
            </a:r>
            <a:r>
              <a:rPr lang="pl-PL" sz="2200" dirty="0"/>
              <a:t> </a:t>
            </a:r>
            <a:r>
              <a:rPr lang="pl-PL" sz="2200" dirty="0" err="1"/>
              <a:t>Ermina</a:t>
            </a:r>
            <a:r>
              <a:rPr lang="pl-PL" sz="2200" dirty="0"/>
              <a:t> po </a:t>
            </a:r>
            <a:r>
              <a:rPr lang="pl-PL" sz="2200" dirty="0" err="1"/>
              <a:t>Kabsztad</a:t>
            </a:r>
            <a:r>
              <a:rPr lang="pl-PL" sz="2200" dirty="0"/>
              <a:t> </a:t>
            </a:r>
          </a:p>
          <a:p>
            <a:pPr marL="342900" indent="-342900">
              <a:buAutoNum type="arabicPeriod"/>
            </a:pPr>
            <a:r>
              <a:rPr lang="pl-PL" sz="2200" b="1" dirty="0"/>
              <a:t>PENTARION </a:t>
            </a:r>
            <a:r>
              <a:rPr lang="pl-PL" sz="2200" dirty="0"/>
              <a:t>siwy 2018 Medalion – </a:t>
            </a:r>
            <a:r>
              <a:rPr lang="pl-PL" sz="2200" dirty="0" err="1"/>
              <a:t>Pernata</a:t>
            </a:r>
            <a:r>
              <a:rPr lang="pl-PL" sz="2200" dirty="0"/>
              <a:t> po LVA Maximus</a:t>
            </a:r>
            <a:endParaRPr lang="pl-PL" sz="2200" b="1" dirty="0"/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pPr marL="0" indent="0" algn="ctr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34" y="365125"/>
            <a:ext cx="4829498" cy="67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304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903259F-67D5-EB45-807E-5150AD0C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5643530"/>
            <a:ext cx="6462712" cy="12144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F0F1FE-CBD5-CF43-9F36-7F33D4DCD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612" y="2044016"/>
            <a:ext cx="3039591" cy="340382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6" y="238444"/>
            <a:ext cx="10515600" cy="1325563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524" y="1270536"/>
            <a:ext cx="9365382" cy="539950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pl-PL" sz="4200" b="1" dirty="0">
                <a:solidFill>
                  <a:srgbClr val="000000"/>
                </a:solidFill>
              </a:rPr>
              <a:t>Proponowana lista koni SK Janów Podlaski</a:t>
            </a:r>
            <a:br>
              <a:rPr lang="pl-PL" sz="4200" b="1" dirty="0">
                <a:solidFill>
                  <a:srgbClr val="000000"/>
                </a:solidFill>
              </a:rPr>
            </a:br>
            <a:r>
              <a:rPr lang="pl-PL" sz="4200" b="1" dirty="0">
                <a:solidFill>
                  <a:srgbClr val="000000"/>
                </a:solidFill>
              </a:rPr>
              <a:t>na aukcję „</a:t>
            </a:r>
            <a:r>
              <a:rPr lang="pl-PL" sz="4200" b="1" dirty="0" err="1">
                <a:solidFill>
                  <a:srgbClr val="000000"/>
                </a:solidFill>
              </a:rPr>
              <a:t>Pride</a:t>
            </a:r>
            <a:r>
              <a:rPr lang="pl-PL" sz="4200" b="1" dirty="0">
                <a:solidFill>
                  <a:srgbClr val="000000"/>
                </a:solidFill>
              </a:rPr>
              <a:t> of Poland” i „Summer Sale”</a:t>
            </a:r>
          </a:p>
          <a:p>
            <a:pPr marL="342900" indent="-342900">
              <a:spcBef>
                <a:spcPts val="1800"/>
              </a:spcBef>
              <a:buAutoNum type="arabicPeriod"/>
            </a:pPr>
            <a:r>
              <a:rPr lang="pl-PL" sz="2900" b="1" dirty="0"/>
              <a:t>BIGAMIA  </a:t>
            </a:r>
            <a:r>
              <a:rPr lang="pl-PL" sz="2900" dirty="0"/>
              <a:t>siwa 2005 Ekstern- Barka po Ararat</a:t>
            </a:r>
          </a:p>
          <a:p>
            <a:pPr marL="342900" indent="-342900">
              <a:buAutoNum type="arabicPeriod"/>
            </a:pPr>
            <a:r>
              <a:rPr lang="pl-PL" sz="2900" b="1" dirty="0"/>
              <a:t>AMIGA </a:t>
            </a:r>
            <a:r>
              <a:rPr lang="pl-PL" sz="2900" dirty="0"/>
              <a:t>siwa 2005 </a:t>
            </a:r>
            <a:r>
              <a:rPr lang="pl-PL" sz="2900" dirty="0" err="1"/>
              <a:t>Piaff</a:t>
            </a:r>
            <a:r>
              <a:rPr lang="pl-PL" sz="2900" dirty="0"/>
              <a:t>- </a:t>
            </a:r>
            <a:r>
              <a:rPr lang="pl-PL" sz="2900" dirty="0" err="1"/>
              <a:t>Amra</a:t>
            </a:r>
            <a:r>
              <a:rPr lang="pl-PL" sz="2900" dirty="0"/>
              <a:t> po Eukaliptus</a:t>
            </a:r>
          </a:p>
          <a:p>
            <a:pPr marL="342900" indent="-342900">
              <a:buAutoNum type="arabicPeriod"/>
            </a:pPr>
            <a:r>
              <a:rPr lang="pl-PL" sz="2900" b="1" dirty="0"/>
              <a:t>ALSARA </a:t>
            </a:r>
            <a:r>
              <a:rPr lang="pl-PL" sz="2900" dirty="0"/>
              <a:t>gniada 2013 </a:t>
            </a:r>
            <a:r>
              <a:rPr lang="pl-PL" sz="2900" dirty="0" err="1"/>
              <a:t>Kahil</a:t>
            </a:r>
            <a:r>
              <a:rPr lang="pl-PL" sz="2900" dirty="0"/>
              <a:t> Al. </a:t>
            </a:r>
            <a:r>
              <a:rPr lang="pl-PL" sz="2900" dirty="0" err="1"/>
              <a:t>Shaquab</a:t>
            </a:r>
            <a:r>
              <a:rPr lang="pl-PL" sz="2900" dirty="0"/>
              <a:t>- </a:t>
            </a:r>
            <a:r>
              <a:rPr lang="pl-PL" sz="2900" dirty="0" err="1"/>
              <a:t>Alegra</a:t>
            </a:r>
            <a:r>
              <a:rPr lang="pl-PL" sz="2900" dirty="0"/>
              <a:t> po Ganges</a:t>
            </a:r>
          </a:p>
          <a:p>
            <a:pPr marL="342900" indent="-342900">
              <a:buAutoNum type="arabicPeriod"/>
            </a:pPr>
            <a:r>
              <a:rPr lang="pl-PL" sz="2900" b="1" dirty="0"/>
              <a:t>ENDORFINA </a:t>
            </a:r>
            <a:r>
              <a:rPr lang="pl-PL" sz="2900" dirty="0"/>
              <a:t>siwa 2014 Alert – </a:t>
            </a:r>
            <a:r>
              <a:rPr lang="pl-PL" sz="2900" dirty="0" err="1"/>
              <a:t>Eteryka</a:t>
            </a:r>
            <a:r>
              <a:rPr lang="pl-PL" sz="2900" dirty="0"/>
              <a:t> po Poganin </a:t>
            </a:r>
          </a:p>
          <a:p>
            <a:pPr marL="342900" indent="-342900">
              <a:buAutoNum type="arabicPeriod"/>
            </a:pPr>
            <a:r>
              <a:rPr lang="pl-PL" sz="2900" b="1" dirty="0"/>
              <a:t>BEMOLA </a:t>
            </a:r>
            <a:r>
              <a:rPr lang="pl-PL" sz="2900" dirty="0" err="1"/>
              <a:t>sk</a:t>
            </a:r>
            <a:r>
              <a:rPr lang="pl-PL" sz="2900" dirty="0"/>
              <a:t>. gniada 2017 Pomian – </a:t>
            </a:r>
            <a:r>
              <a:rPr lang="pl-PL" sz="2900" dirty="0" err="1"/>
              <a:t>Bellisa</a:t>
            </a:r>
            <a:r>
              <a:rPr lang="pl-PL" sz="2900" dirty="0"/>
              <a:t> po Poganin</a:t>
            </a:r>
          </a:p>
          <a:p>
            <a:pPr marL="342900" indent="-342900">
              <a:buAutoNum type="arabicPeriod"/>
            </a:pPr>
            <a:r>
              <a:rPr lang="pl-PL" sz="2900" b="1" dirty="0"/>
              <a:t>ELICJA</a:t>
            </a:r>
            <a:r>
              <a:rPr lang="pl-PL" sz="2900" dirty="0"/>
              <a:t> kaszt. 2017 Borsalino K – El </a:t>
            </a:r>
            <a:r>
              <a:rPr lang="pl-PL" sz="2900" dirty="0" err="1"/>
              <a:t>Fada</a:t>
            </a:r>
            <a:r>
              <a:rPr lang="pl-PL" sz="2900" dirty="0"/>
              <a:t> po Ekstern</a:t>
            </a:r>
          </a:p>
          <a:p>
            <a:pPr marL="342900" indent="-342900">
              <a:buAutoNum type="arabicPeriod"/>
            </a:pPr>
            <a:r>
              <a:rPr lang="pl-PL" sz="2900" b="1" dirty="0"/>
              <a:t>ALDONZA</a:t>
            </a:r>
            <a:r>
              <a:rPr lang="pl-PL" sz="2900" dirty="0"/>
              <a:t> gniada 2017 Borsalino K – ALHASA po Ganges</a:t>
            </a:r>
          </a:p>
          <a:p>
            <a:pPr marL="342900" indent="-342900">
              <a:buAutoNum type="arabicPeriod"/>
            </a:pPr>
            <a:r>
              <a:rPr lang="pl-PL" sz="2900" b="1" dirty="0"/>
              <a:t>TATRA</a:t>
            </a:r>
            <a:r>
              <a:rPr lang="pl-PL" sz="2900" dirty="0"/>
              <a:t> siwa 2015 </a:t>
            </a:r>
            <a:r>
              <a:rPr lang="pl-PL" sz="2900" dirty="0" err="1"/>
              <a:t>Palatino</a:t>
            </a:r>
            <a:r>
              <a:rPr lang="pl-PL" sz="2900" dirty="0"/>
              <a:t>- Tartina po Perseusz</a:t>
            </a:r>
          </a:p>
          <a:p>
            <a:pPr marL="342900" indent="-342900">
              <a:buAutoNum type="arabicPeriod"/>
            </a:pPr>
            <a:r>
              <a:rPr lang="pl-PL" sz="2900" b="1" dirty="0"/>
              <a:t>PASIONATA</a:t>
            </a:r>
            <a:r>
              <a:rPr lang="pl-PL" sz="2900" dirty="0"/>
              <a:t> siwa 2019 Poganin- </a:t>
            </a:r>
            <a:r>
              <a:rPr lang="pl-PL" sz="2900" dirty="0" err="1"/>
              <a:t>Passionaria</a:t>
            </a:r>
            <a:r>
              <a:rPr lang="pl-PL" sz="2900" dirty="0"/>
              <a:t> po Gazal Al. </a:t>
            </a:r>
            <a:r>
              <a:rPr lang="pl-PL" sz="2900" dirty="0" err="1"/>
              <a:t>Shaqab</a:t>
            </a:r>
            <a:endParaRPr lang="pl-PL" sz="2900" dirty="0"/>
          </a:p>
          <a:p>
            <a:pPr marL="342900" indent="-342900">
              <a:buAutoNum type="arabicPeriod"/>
            </a:pPr>
            <a:r>
              <a:rPr lang="pl-PL" sz="2900" b="1" dirty="0"/>
              <a:t>PRIMADORIA</a:t>
            </a:r>
            <a:r>
              <a:rPr lang="pl-PL" sz="2900" dirty="0"/>
              <a:t> gniada 2019 </a:t>
            </a:r>
            <a:r>
              <a:rPr lang="pl-PL" sz="2900" dirty="0" err="1"/>
              <a:t>Emerald</a:t>
            </a:r>
            <a:r>
              <a:rPr lang="pl-PL" sz="2900" dirty="0"/>
              <a:t> J – PIA po Ganges </a:t>
            </a:r>
          </a:p>
          <a:p>
            <a:pPr marL="342900" indent="-342900">
              <a:buAutoNum type="arabicPeriod"/>
            </a:pPr>
            <a:r>
              <a:rPr lang="pl-PL" sz="2900" b="1" dirty="0"/>
              <a:t>BRODNICA</a:t>
            </a:r>
            <a:r>
              <a:rPr lang="pl-PL" sz="2900" dirty="0"/>
              <a:t> gniada 2019 Pogrom- </a:t>
            </a:r>
            <a:r>
              <a:rPr lang="pl-PL" sz="2900" dirty="0" err="1"/>
              <a:t>bambina</a:t>
            </a:r>
            <a:r>
              <a:rPr lang="pl-PL" sz="2900" dirty="0"/>
              <a:t> po </a:t>
            </a:r>
            <a:r>
              <a:rPr lang="pl-PL" sz="2900" dirty="0" err="1"/>
              <a:t>Kahil</a:t>
            </a:r>
            <a:r>
              <a:rPr lang="pl-PL" sz="2900" dirty="0"/>
              <a:t> Al. </a:t>
            </a:r>
            <a:r>
              <a:rPr lang="pl-PL" sz="2900" dirty="0" err="1"/>
              <a:t>Shaqab</a:t>
            </a:r>
            <a:endParaRPr lang="pl-PL" sz="2900" dirty="0"/>
          </a:p>
          <a:p>
            <a:pPr marL="342900" indent="-342900">
              <a:buAutoNum type="arabicPeriod"/>
            </a:pPr>
            <a:r>
              <a:rPr lang="pl-PL" sz="2900" b="1" dirty="0"/>
              <a:t>POMIAN </a:t>
            </a:r>
            <a:r>
              <a:rPr lang="pl-PL" sz="2900" dirty="0"/>
              <a:t>siwy 2010 </a:t>
            </a:r>
            <a:r>
              <a:rPr lang="pl-PL" sz="2900" dirty="0" err="1"/>
              <a:t>Gazzal</a:t>
            </a:r>
            <a:r>
              <a:rPr lang="pl-PL" sz="2900" dirty="0"/>
              <a:t> AL. </a:t>
            </a:r>
            <a:r>
              <a:rPr lang="pl-PL" sz="2900" dirty="0" err="1"/>
              <a:t>Shaqab</a:t>
            </a:r>
            <a:r>
              <a:rPr lang="pl-PL" sz="2900" dirty="0"/>
              <a:t> – </a:t>
            </a:r>
            <a:r>
              <a:rPr lang="pl-PL" sz="2900" dirty="0" err="1"/>
              <a:t>Pilar</a:t>
            </a:r>
            <a:r>
              <a:rPr lang="pl-PL" sz="2900" dirty="0"/>
              <a:t> po Fawor</a:t>
            </a:r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pPr marL="0" indent="0" algn="ctr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34" y="365125"/>
            <a:ext cx="4829498" cy="67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134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903259F-67D5-EB45-807E-5150AD0C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5643530"/>
            <a:ext cx="6462712" cy="12144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F0F1FE-CBD5-CF43-9F36-7F33D4DCD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612" y="2044016"/>
            <a:ext cx="3039591" cy="340382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6" y="238444"/>
            <a:ext cx="10515600" cy="1325563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280160"/>
            <a:ext cx="8402855" cy="504363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l-PL" sz="9600" b="1" dirty="0">
                <a:solidFill>
                  <a:srgbClr val="000000"/>
                </a:solidFill>
              </a:rPr>
              <a:t>Proponowana lista koni SK MICHAŁÓW</a:t>
            </a:r>
            <a:br>
              <a:rPr lang="pl-PL" sz="9600" b="1" dirty="0">
                <a:solidFill>
                  <a:srgbClr val="000000"/>
                </a:solidFill>
              </a:rPr>
            </a:br>
            <a:r>
              <a:rPr lang="pl-PL" sz="9600" b="1" dirty="0">
                <a:solidFill>
                  <a:srgbClr val="000000"/>
                </a:solidFill>
              </a:rPr>
              <a:t>na aukcję „</a:t>
            </a:r>
            <a:r>
              <a:rPr lang="pl-PL" sz="9600" b="1" dirty="0" err="1">
                <a:solidFill>
                  <a:srgbClr val="000000"/>
                </a:solidFill>
              </a:rPr>
              <a:t>Pride</a:t>
            </a:r>
            <a:r>
              <a:rPr lang="pl-PL" sz="9600" b="1" dirty="0">
                <a:solidFill>
                  <a:srgbClr val="000000"/>
                </a:solidFill>
              </a:rPr>
              <a:t> of Poland” i „Summer Sale”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pl-PL" sz="6400" b="1" dirty="0"/>
              <a:t>EBIRA</a:t>
            </a:r>
            <a:r>
              <a:rPr lang="pl-PL" sz="6400" dirty="0"/>
              <a:t>  2016   </a:t>
            </a:r>
            <a:r>
              <a:rPr lang="pl-PL" sz="6400" dirty="0" err="1"/>
              <a:t>Empire</a:t>
            </a:r>
            <a:r>
              <a:rPr lang="pl-PL" sz="6400" dirty="0"/>
              <a:t>- Ebra po Alert</a:t>
            </a:r>
          </a:p>
          <a:p>
            <a:pPr marL="514350" indent="-514350">
              <a:buAutoNum type="arabicPeriod"/>
            </a:pPr>
            <a:r>
              <a:rPr lang="pl-PL" sz="6400" b="1" dirty="0"/>
              <a:t>EL MADERA  </a:t>
            </a:r>
            <a:r>
              <a:rPr lang="pl-PL" sz="6400" dirty="0"/>
              <a:t>siwa 2019  Morion – El </a:t>
            </a:r>
            <a:r>
              <a:rPr lang="pl-PL" sz="6400" dirty="0" err="1"/>
              <a:t>Medonia</a:t>
            </a:r>
            <a:r>
              <a:rPr lang="pl-PL" sz="6400" dirty="0"/>
              <a:t> po Shanghai E.A.</a:t>
            </a:r>
          </a:p>
          <a:p>
            <a:pPr marL="514350" indent="-514350">
              <a:buAutoNum type="arabicPeriod"/>
            </a:pPr>
            <a:r>
              <a:rPr lang="pl-PL" sz="6400" b="1" dirty="0"/>
              <a:t>EMANDORISSA</a:t>
            </a:r>
            <a:r>
              <a:rPr lang="pl-PL" sz="6400" dirty="0"/>
              <a:t> siwa 2012 </a:t>
            </a:r>
            <a:r>
              <a:rPr lang="pl-PL" sz="6400" dirty="0" err="1"/>
              <a:t>Abha</a:t>
            </a:r>
            <a:r>
              <a:rPr lang="pl-PL" sz="6400" dirty="0"/>
              <a:t> </a:t>
            </a:r>
            <a:r>
              <a:rPr lang="pl-PL" sz="6400" dirty="0" err="1"/>
              <a:t>Qatar</a:t>
            </a:r>
            <a:r>
              <a:rPr lang="pl-PL" sz="6400" dirty="0"/>
              <a:t> – </a:t>
            </a:r>
            <a:r>
              <a:rPr lang="pl-PL" sz="6400" dirty="0" err="1"/>
              <a:t>Emanda</a:t>
            </a:r>
            <a:r>
              <a:rPr lang="pl-PL" sz="6400" dirty="0"/>
              <a:t> po </a:t>
            </a:r>
            <a:r>
              <a:rPr lang="pl-PL" sz="6400" dirty="0" err="1"/>
              <a:t>Ecaho</a:t>
            </a:r>
            <a:endParaRPr lang="pl-PL" sz="6400" dirty="0"/>
          </a:p>
          <a:p>
            <a:pPr marL="514350" indent="-514350">
              <a:buAutoNum type="arabicPeriod"/>
            </a:pPr>
            <a:r>
              <a:rPr lang="pl-PL" sz="6400" b="1" dirty="0"/>
              <a:t>ENOBARIA </a:t>
            </a:r>
            <a:r>
              <a:rPr lang="pl-PL" sz="6400" dirty="0"/>
              <a:t>kaszt. 2014 QR </a:t>
            </a:r>
            <a:r>
              <a:rPr lang="pl-PL" sz="6400" dirty="0" err="1"/>
              <a:t>Marc</a:t>
            </a:r>
            <a:r>
              <a:rPr lang="pl-PL" sz="6400" dirty="0"/>
              <a:t>-Ekliptyka po Ekstern</a:t>
            </a:r>
          </a:p>
          <a:p>
            <a:pPr marL="514350" indent="-514350">
              <a:buAutoNum type="arabicPeriod"/>
            </a:pPr>
            <a:r>
              <a:rPr lang="pl-PL" sz="6400" b="1" dirty="0"/>
              <a:t>PUSTYNNA NOC  </a:t>
            </a:r>
            <a:r>
              <a:rPr lang="pl-PL" sz="6400" dirty="0"/>
              <a:t>siwa 2012  WH </a:t>
            </a:r>
            <a:r>
              <a:rPr lang="pl-PL" sz="6400" dirty="0" err="1"/>
              <a:t>Kaneko</a:t>
            </a:r>
            <a:r>
              <a:rPr lang="pl-PL" sz="6400" dirty="0"/>
              <a:t>-Pustynna Rosa po Ekstern</a:t>
            </a:r>
          </a:p>
          <a:p>
            <a:pPr marL="514350" indent="-514350">
              <a:buAutoNum type="arabicPeriod"/>
            </a:pPr>
            <a:r>
              <a:rPr lang="pl-PL" sz="6400" b="1" dirty="0"/>
              <a:t>ERMITAGE</a:t>
            </a:r>
            <a:r>
              <a:rPr lang="pl-PL" sz="6400" dirty="0"/>
              <a:t> siwa 2017 QR </a:t>
            </a:r>
            <a:r>
              <a:rPr lang="pl-PL" sz="6400" dirty="0" err="1"/>
              <a:t>Marc-Emandoria</a:t>
            </a:r>
            <a:r>
              <a:rPr lang="pl-PL" sz="6400" dirty="0"/>
              <a:t> po </a:t>
            </a:r>
            <a:r>
              <a:rPr lang="pl-PL" sz="6400" dirty="0" err="1"/>
              <a:t>GazalAL</a:t>
            </a:r>
            <a:r>
              <a:rPr lang="pl-PL" sz="6400" dirty="0"/>
              <a:t> </a:t>
            </a:r>
            <a:r>
              <a:rPr lang="pl-PL" sz="6400" dirty="0" err="1"/>
              <a:t>Shaqab</a:t>
            </a:r>
            <a:r>
              <a:rPr lang="pl-PL" sz="6400" dirty="0"/>
              <a:t> </a:t>
            </a:r>
          </a:p>
          <a:p>
            <a:pPr marL="514350" indent="-514350">
              <a:buAutoNum type="arabicPeriod"/>
            </a:pPr>
            <a:r>
              <a:rPr lang="pl-PL" sz="6400" b="1" dirty="0"/>
              <a:t>EQUATOR</a:t>
            </a:r>
            <a:r>
              <a:rPr lang="pl-PL" sz="6400" dirty="0"/>
              <a:t>  </a:t>
            </a:r>
            <a:r>
              <a:rPr lang="pl-PL" sz="5600" dirty="0"/>
              <a:t>gniady 2010 QR Mark – Ekliptyka po Ekstern</a:t>
            </a:r>
            <a:endParaRPr lang="pl-PL" sz="6400" dirty="0"/>
          </a:p>
          <a:p>
            <a:pPr marL="514350" indent="-514350">
              <a:buAutoNum type="arabicPeriod"/>
            </a:pPr>
            <a:r>
              <a:rPr lang="pl-PL" sz="6400" b="1" dirty="0"/>
              <a:t>CHEROJA</a:t>
            </a:r>
            <a:r>
              <a:rPr lang="pl-PL" sz="6400" dirty="0"/>
              <a:t> </a:t>
            </a:r>
            <a:r>
              <a:rPr lang="pl-PL" sz="6400" dirty="0" err="1"/>
              <a:t>gn</a:t>
            </a:r>
            <a:r>
              <a:rPr lang="pl-PL" sz="6400" dirty="0"/>
              <a:t>. 2016 Ganges – Cheronea po QR </a:t>
            </a:r>
            <a:r>
              <a:rPr lang="pl-PL" sz="6400" dirty="0" err="1"/>
              <a:t>Marc</a:t>
            </a:r>
            <a:endParaRPr lang="pl-PL" sz="6400" dirty="0"/>
          </a:p>
          <a:p>
            <a:pPr marL="514350" indent="-514350">
              <a:buAutoNum type="arabicPeriod"/>
            </a:pPr>
            <a:r>
              <a:rPr lang="pl-PL" sz="6400" b="1" dirty="0"/>
              <a:t>DYPLOMACJA</a:t>
            </a:r>
            <a:r>
              <a:rPr lang="pl-PL" sz="6400" dirty="0"/>
              <a:t> kaszt. 2017  </a:t>
            </a:r>
            <a:r>
              <a:rPr lang="pl-PL" sz="6400" dirty="0" err="1"/>
              <a:t>Empire</a:t>
            </a:r>
            <a:r>
              <a:rPr lang="pl-PL" sz="6400" dirty="0"/>
              <a:t> – Dżakarta po Piruet</a:t>
            </a:r>
          </a:p>
          <a:p>
            <a:pPr marL="514350" indent="-514350">
              <a:buAutoNum type="arabicPeriod"/>
            </a:pPr>
            <a:r>
              <a:rPr lang="pl-PL" sz="6400" b="1" dirty="0"/>
              <a:t>EL AZJA </a:t>
            </a:r>
            <a:r>
              <a:rPr lang="pl-PL" sz="6400" dirty="0" err="1"/>
              <a:t>gn</a:t>
            </a:r>
            <a:r>
              <a:rPr lang="pl-PL" sz="6400" dirty="0"/>
              <a:t>. 2015 Ekstern – El </a:t>
            </a:r>
            <a:r>
              <a:rPr lang="pl-PL" sz="6400" dirty="0" err="1"/>
              <a:t>Dorra</a:t>
            </a:r>
            <a:r>
              <a:rPr lang="pl-PL" sz="6400" dirty="0"/>
              <a:t> po QR </a:t>
            </a:r>
            <a:r>
              <a:rPr lang="pl-PL" sz="6400" dirty="0" err="1"/>
              <a:t>Marc</a:t>
            </a:r>
            <a:endParaRPr lang="pl-PL" sz="6400" dirty="0"/>
          </a:p>
          <a:p>
            <a:pPr marL="514350" indent="-514350">
              <a:buAutoNum type="arabicPeriod"/>
            </a:pPr>
            <a:r>
              <a:rPr lang="pl-PL" sz="6400" b="1" dirty="0"/>
              <a:t>ELLENA </a:t>
            </a:r>
            <a:r>
              <a:rPr lang="pl-PL" sz="6400" dirty="0"/>
              <a:t>siwa 2010 Ekstern – El </a:t>
            </a:r>
            <a:r>
              <a:rPr lang="pl-PL" sz="6400" dirty="0" err="1"/>
              <a:t>Kahira</a:t>
            </a:r>
            <a:r>
              <a:rPr lang="pl-PL" sz="6400" dirty="0"/>
              <a:t> po </a:t>
            </a:r>
            <a:r>
              <a:rPr lang="pl-PL" sz="6400" dirty="0" err="1"/>
              <a:t>Piber</a:t>
            </a:r>
            <a:endParaRPr lang="pl-PL" sz="6400" dirty="0"/>
          </a:p>
          <a:p>
            <a:pPr marL="514350" indent="-514350">
              <a:buAutoNum type="arabicPeriod"/>
            </a:pPr>
            <a:r>
              <a:rPr lang="pl-PL" sz="6400" b="1" dirty="0"/>
              <a:t>EMESTA </a:t>
            </a:r>
            <a:r>
              <a:rPr lang="pl-PL" sz="6400" dirty="0"/>
              <a:t>g. 2016 </a:t>
            </a:r>
            <a:r>
              <a:rPr lang="pl-PL" sz="6400" dirty="0" err="1"/>
              <a:t>Emerald</a:t>
            </a:r>
            <a:r>
              <a:rPr lang="pl-PL" sz="6400" dirty="0"/>
              <a:t> J- Emocja po </a:t>
            </a:r>
            <a:r>
              <a:rPr lang="pl-PL" sz="6400" dirty="0" err="1"/>
              <a:t>Monogramm</a:t>
            </a:r>
            <a:br>
              <a:rPr lang="pl-PL" dirty="0"/>
            </a:br>
            <a:endParaRPr lang="pl-PL" dirty="0"/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pPr marL="0" indent="0" algn="ctr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34" y="365125"/>
            <a:ext cx="4829498" cy="67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870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903259F-67D5-EB45-807E-5150AD0CD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5643530"/>
            <a:ext cx="6462712" cy="12144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F0F1FE-CBD5-CF43-9F36-7F33D4DCD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612" y="2044016"/>
            <a:ext cx="3039591" cy="340382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6" y="238444"/>
            <a:ext cx="10515600" cy="1325563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396" y="1455431"/>
            <a:ext cx="8662737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>
                <a:solidFill>
                  <a:srgbClr val="000000"/>
                </a:solidFill>
              </a:rPr>
              <a:t>Proponowana lista koni SK MICHAŁÓW</a:t>
            </a:r>
            <a:br>
              <a:rPr lang="pl-PL" sz="2400" b="1" dirty="0">
                <a:solidFill>
                  <a:srgbClr val="000000"/>
                </a:solidFill>
              </a:rPr>
            </a:br>
            <a:r>
              <a:rPr lang="pl-PL" sz="2400" b="1" dirty="0">
                <a:solidFill>
                  <a:srgbClr val="000000"/>
                </a:solidFill>
              </a:rPr>
              <a:t>na aukcję „</a:t>
            </a:r>
            <a:r>
              <a:rPr lang="pl-PL" sz="2400" b="1" dirty="0" err="1">
                <a:solidFill>
                  <a:srgbClr val="000000"/>
                </a:solidFill>
              </a:rPr>
              <a:t>Pride</a:t>
            </a:r>
            <a:r>
              <a:rPr lang="pl-PL" sz="2400" b="1" dirty="0">
                <a:solidFill>
                  <a:srgbClr val="000000"/>
                </a:solidFill>
              </a:rPr>
              <a:t> of Poland” i „Summer Sale”</a:t>
            </a:r>
          </a:p>
          <a:p>
            <a:pPr marL="514350" indent="-514350">
              <a:buAutoNum type="arabicPeriod" startAt="13"/>
            </a:pPr>
            <a:endParaRPr lang="pl-PL" sz="1500" b="1" dirty="0"/>
          </a:p>
          <a:p>
            <a:pPr marL="342900" indent="-342900">
              <a:buAutoNum type="arabicPlain" startAt="13"/>
            </a:pPr>
            <a:r>
              <a:rPr lang="pl-PL" sz="1500" b="1" dirty="0"/>
              <a:t>POINTER</a:t>
            </a:r>
            <a:r>
              <a:rPr lang="pl-PL" sz="1500" dirty="0"/>
              <a:t> siwa 2018 </a:t>
            </a:r>
            <a:r>
              <a:rPr lang="pl-PL" sz="1500" dirty="0" err="1"/>
              <a:t>Sahm</a:t>
            </a:r>
            <a:r>
              <a:rPr lang="pl-PL" sz="1500" dirty="0"/>
              <a:t> El Arab- </a:t>
            </a:r>
            <a:r>
              <a:rPr lang="pl-PL" sz="1500" dirty="0" err="1"/>
              <a:t>Palanga</a:t>
            </a:r>
            <a:r>
              <a:rPr lang="pl-PL" sz="1500" dirty="0"/>
              <a:t> po Ekstern </a:t>
            </a:r>
          </a:p>
          <a:p>
            <a:pPr marL="0" indent="0">
              <a:buNone/>
            </a:pPr>
            <a:r>
              <a:rPr lang="pl-PL" sz="1500" b="1" dirty="0"/>
              <a:t>14.  WORONIN </a:t>
            </a:r>
            <a:r>
              <a:rPr lang="pl-PL" sz="1500" dirty="0"/>
              <a:t>kaszt 2016 Vitorio TO –Wilda po Gazal Al. </a:t>
            </a:r>
            <a:r>
              <a:rPr lang="pl-PL" sz="1500" dirty="0" err="1"/>
              <a:t>Shaqab</a:t>
            </a:r>
            <a:endParaRPr lang="pl-PL" sz="1500" dirty="0"/>
          </a:p>
          <a:p>
            <a:pPr marL="342900" indent="-342900">
              <a:buAutoNum type="arabicPeriod" startAt="15"/>
            </a:pPr>
            <a:r>
              <a:rPr lang="pl-PL" sz="1600" b="1" dirty="0"/>
              <a:t>EMILIONA</a:t>
            </a:r>
            <a:r>
              <a:rPr lang="pl-PL" sz="1600" dirty="0"/>
              <a:t> siwa 2017 Złoty Medal- </a:t>
            </a:r>
            <a:r>
              <a:rPr lang="pl-PL" sz="1600" dirty="0" err="1"/>
              <a:t>Emiliy</a:t>
            </a:r>
            <a:r>
              <a:rPr lang="pl-PL" sz="1600" dirty="0"/>
              <a:t> po Poganin</a:t>
            </a:r>
            <a:endParaRPr lang="pl-PL" sz="1500" dirty="0"/>
          </a:p>
          <a:p>
            <a:pPr marL="0" indent="0">
              <a:buNone/>
            </a:pPr>
            <a:endParaRPr lang="pl-PL" sz="1500" dirty="0"/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pPr marL="0" indent="0" algn="ctr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34" y="365125"/>
            <a:ext cx="4829498" cy="67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696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81200" y="2492896"/>
            <a:ext cx="8229600" cy="18002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5400" b="1"/>
              <a:t>Dziękujemy </a:t>
            </a:r>
          </a:p>
          <a:p>
            <a:pPr marL="0" indent="0" algn="ctr">
              <a:buNone/>
            </a:pPr>
            <a:r>
              <a:rPr lang="pl-PL" sz="5400" b="1"/>
              <a:t>za uwagę</a:t>
            </a:r>
            <a:endParaRPr lang="pl-PL" sz="5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5445224"/>
            <a:ext cx="5742409" cy="83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685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1624211"/>
            <a:ext cx="6410325" cy="47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420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9" y="1624211"/>
            <a:ext cx="6410325" cy="47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284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F0F1FE-CBD5-CF43-9F36-7F33D4DCD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191" y="2045021"/>
            <a:ext cx="3689798" cy="413194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pPr indent="0"/>
            <a:r>
              <a:rPr lang="pl-PL" dirty="0"/>
              <a:t>  NARODOWY POKAZ KONI ARABSKICH </a:t>
            </a:r>
          </a:p>
          <a:p>
            <a:pPr marL="0" indent="0">
              <a:spcBef>
                <a:spcPts val="0"/>
              </a:spcBef>
              <a:buNone/>
              <a:tabLst>
                <a:tab pos="0" algn="l"/>
              </a:tabLst>
            </a:pPr>
            <a:r>
              <a:rPr lang="pl-PL" dirty="0"/>
              <a:t>	       Janów Podlaski 13-15 sierpnia 2021 </a:t>
            </a:r>
          </a:p>
          <a:p>
            <a:pPr indent="0">
              <a:spcBef>
                <a:spcPts val="2400"/>
              </a:spcBef>
            </a:pPr>
            <a:r>
              <a:rPr lang="pl-PL" dirty="0"/>
              <a:t>  52 Aukcja koni „</a:t>
            </a:r>
            <a:r>
              <a:rPr lang="pl-PL" dirty="0" err="1"/>
              <a:t>Pride</a:t>
            </a:r>
            <a:r>
              <a:rPr lang="pl-PL" dirty="0"/>
              <a:t> of Poland” 15.08.2021</a:t>
            </a:r>
          </a:p>
          <a:p>
            <a:pPr indent="0">
              <a:spcBef>
                <a:spcPts val="2400"/>
              </a:spcBef>
            </a:pPr>
            <a:r>
              <a:rPr lang="pl-PL" dirty="0"/>
              <a:t>  „Letnia aukcja koni” 16.08.2021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34" y="365125"/>
            <a:ext cx="4829498" cy="67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598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F0F1FE-CBD5-CF43-9F36-7F33D4DCD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612" y="2044016"/>
            <a:ext cx="3039591" cy="340382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6" y="238444"/>
            <a:ext cx="10515600" cy="1325563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96" y="1319842"/>
            <a:ext cx="10515600" cy="458925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b="1" dirty="0"/>
              <a:t>SKŁAD DELEGACJI OFICJALNEJ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/>
              <a:t>NARODOWY POKAZ KONI ARABSKICH 2021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l-PL" u="sng" dirty="0"/>
              <a:t>SĘDZIOWIE POKAZU:</a:t>
            </a:r>
          </a:p>
          <a:p>
            <a:pPr>
              <a:spcBef>
                <a:spcPts val="1200"/>
              </a:spcBef>
            </a:pPr>
            <a:r>
              <a:rPr lang="pl-PL" sz="2400" dirty="0"/>
              <a:t>CHRISTINE JAMAR ( BELGIUM)</a:t>
            </a:r>
          </a:p>
          <a:p>
            <a:r>
              <a:rPr lang="pl-PL" sz="2400" dirty="0"/>
              <a:t>EIAD SAFADY (HOLLAND)</a:t>
            </a:r>
          </a:p>
          <a:p>
            <a:r>
              <a:rPr lang="pl-PL" sz="2400" dirty="0"/>
              <a:t>CEDES BAKKER (HOLLAND)</a:t>
            </a:r>
          </a:p>
          <a:p>
            <a:r>
              <a:rPr lang="pl-PL" sz="2400" dirty="0"/>
              <a:t>DR FRANCESCO SANTORO (ITALY)</a:t>
            </a:r>
          </a:p>
          <a:p>
            <a:r>
              <a:rPr lang="pl-PL" sz="2400" dirty="0"/>
              <a:t>ERIC GEAR (FRANCE)</a:t>
            </a:r>
          </a:p>
          <a:p>
            <a:r>
              <a:rPr lang="pl-PL" sz="2400" dirty="0"/>
              <a:t>KATHLEEN OLSSON ( SWEDEN)</a:t>
            </a:r>
          </a:p>
          <a:p>
            <a:pPr marL="0" indent="0" algn="ctr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34" y="355466"/>
            <a:ext cx="4829498" cy="67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GRAFICZNE\Pride of Poland 2021\Konferencje PAP\11.05.2021\loga_Michałów Janów Biał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34" y="5709256"/>
            <a:ext cx="4433498" cy="11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042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F0F1FE-CBD5-CF43-9F36-7F33D4DCD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612" y="2044016"/>
            <a:ext cx="3039591" cy="340382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6" y="238444"/>
            <a:ext cx="10515600" cy="1325563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96" y="145543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b="1" dirty="0"/>
              <a:t>SKŁAD DELEGACJI OFICJALNEJ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/>
              <a:t>NARODOWY POKAZ KONI ARABSKICH 2021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u="sng" dirty="0"/>
              <a:t>KOMISJA DYSCYPLINARNA:</a:t>
            </a:r>
          </a:p>
          <a:p>
            <a:pPr>
              <a:spcBef>
                <a:spcPts val="1200"/>
              </a:spcBef>
            </a:pPr>
            <a:r>
              <a:rPr lang="pl-PL" sz="2400" dirty="0"/>
              <a:t>GIAN PAOLO TEOBALDELLI (ITALY) – lek wet.</a:t>
            </a:r>
          </a:p>
          <a:p>
            <a:r>
              <a:rPr lang="pl-PL" sz="2400" dirty="0"/>
              <a:t>VIVIAN D. VAN EERTEN (HOLLAND)</a:t>
            </a:r>
          </a:p>
          <a:p>
            <a:r>
              <a:rPr lang="pl-PL" sz="2400" dirty="0"/>
              <a:t>MARCO CAPELLI (ITALY)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34" y="355466"/>
            <a:ext cx="4829498" cy="67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GRAFICZNE\Pride of Poland 2021\Konferencje PAP\11.05.2021\loga_Michałów Janów Biał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34" y="5709256"/>
            <a:ext cx="4433498" cy="11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3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F0F1FE-CBD5-CF43-9F36-7F33D4DCD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612" y="2044016"/>
            <a:ext cx="3039591" cy="340382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6" y="238444"/>
            <a:ext cx="10515600" cy="1325563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96" y="145543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b="1" dirty="0"/>
              <a:t>SKŁAD DELEGACJI OFICJALNEJ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/>
              <a:t>NARODOWY POKAZ KONI ARABSKICH 2021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u="sng" dirty="0"/>
              <a:t>RING MASTER </a:t>
            </a:r>
          </a:p>
          <a:p>
            <a:pPr>
              <a:spcBef>
                <a:spcPts val="1200"/>
              </a:spcBef>
            </a:pPr>
            <a:r>
              <a:rPr lang="pl-PL" sz="2400" dirty="0"/>
              <a:t>ROBERTO CECCARONI (ITALY)</a:t>
            </a:r>
          </a:p>
          <a:p>
            <a:r>
              <a:rPr lang="pl-PL" sz="2400" dirty="0"/>
              <a:t>ALBERTO MANERBA (ITALY)</a:t>
            </a:r>
            <a:br>
              <a:rPr lang="pl-PL" dirty="0"/>
            </a:br>
            <a:endParaRPr lang="pl-PL" dirty="0"/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pPr marL="0" indent="0" algn="ctr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34" y="355466"/>
            <a:ext cx="4829498" cy="67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GRAFICZNE\Pride of Poland 2021\Konferencje PAP\11.05.2021\loga_Michałów Janów Biał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34" y="5709256"/>
            <a:ext cx="4433498" cy="11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676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EF0F1FE-CBD5-CF43-9F36-7F33D4DCD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1612" y="2044016"/>
            <a:ext cx="3039591" cy="340382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296" y="238444"/>
            <a:ext cx="10515600" cy="1325563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296" y="145543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pl-PL" b="1" dirty="0"/>
              <a:t>SKŁAD DELEGACJI OFICJALNEJ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l-PL" b="1" dirty="0"/>
              <a:t>NARODOWY POKAZ KONI ARABSKICH 2021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pl-PL" u="sng" dirty="0"/>
              <a:t>SPEAKER AND AUCTIONNER </a:t>
            </a:r>
            <a:endParaRPr lang="pl-PL" dirty="0"/>
          </a:p>
          <a:p>
            <a:pPr>
              <a:spcBef>
                <a:spcPts val="1800"/>
              </a:spcBef>
            </a:pPr>
            <a:r>
              <a:rPr lang="pl-PL" sz="2400" dirty="0"/>
              <a:t>ERIK BLAAK ( HOLLAND)</a:t>
            </a:r>
          </a:p>
          <a:p>
            <a:r>
              <a:rPr lang="pl-PL" sz="2400" dirty="0"/>
              <a:t>MARIUSZ RYTEL (POLSKA)</a:t>
            </a:r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pPr marL="0" indent="0">
              <a:buNone/>
            </a:pPr>
            <a:br>
              <a:rPr lang="pl-PL" dirty="0"/>
            </a:br>
            <a:endParaRPr lang="pl-PL" dirty="0"/>
          </a:p>
          <a:p>
            <a:pPr marL="0" indent="0" algn="ctr">
              <a:buNone/>
            </a:pPr>
            <a:endParaRPr lang="pl-PL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34" y="355466"/>
            <a:ext cx="4829498" cy="67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GRAFICZNE\Pride of Poland 2021\Konferencje PAP\11.05.2021\loga_Michałów Janów Biał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34" y="5709256"/>
            <a:ext cx="4433498" cy="11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307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7970"/>
            <a:ext cx="10515600" cy="1112718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PODSUMOWANIE ZASAD UDZIAŁU</a:t>
            </a:r>
            <a:br>
              <a:rPr lang="pl-PL" b="1" dirty="0"/>
            </a:br>
            <a:r>
              <a:rPr lang="pl-PL" b="1" dirty="0"/>
              <a:t>W POKAZIE NARODOWYM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454" y="1457864"/>
            <a:ext cx="9137604" cy="418566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sz="3600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l-PL" sz="7200" dirty="0"/>
              <a:t>Zgłoszenia koni do Pokazu Narodowego 2021 od </a:t>
            </a:r>
            <a:r>
              <a:rPr lang="pl-PL" sz="7200" b="1" dirty="0"/>
              <a:t>19.05.2021 </a:t>
            </a:r>
            <a:r>
              <a:rPr lang="pl-PL" sz="7200" dirty="0"/>
              <a:t>na mail: </a:t>
            </a:r>
            <a:r>
              <a:rPr lang="pl-PL" sz="6400" b="1" dirty="0">
                <a:hlinkClick r:id="rId3"/>
              </a:rPr>
              <a:t>zgłoszenia@pkwk.org</a:t>
            </a:r>
            <a:r>
              <a:rPr lang="pl-PL" sz="6400" b="1" dirty="0"/>
              <a:t>  </a:t>
            </a:r>
            <a:br>
              <a:rPr lang="pl-PL" sz="6400" b="1" dirty="0"/>
            </a:br>
            <a:r>
              <a:rPr lang="pl-PL" sz="7200" dirty="0"/>
              <a:t>do dnia </a:t>
            </a:r>
            <a:r>
              <a:rPr lang="pl-PL" sz="7200" b="1" dirty="0"/>
              <a:t>02.07.2021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pl-PL" sz="7200" dirty="0"/>
              <a:t>Wycofanie koni bez kosztowe do dnia </a:t>
            </a:r>
            <a:r>
              <a:rPr lang="pl-PL" sz="7200" b="1" dirty="0"/>
              <a:t>11.07.2021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 startAt="2"/>
            </a:pPr>
            <a:r>
              <a:rPr lang="pl-PL" sz="7200" dirty="0"/>
              <a:t>Koszt zapisu konia – 250 PLN (brutto)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 startAt="2"/>
            </a:pPr>
            <a:r>
              <a:rPr lang="pl-PL" sz="7200" dirty="0"/>
              <a:t>Opłata za boks –  250 PLN +VAT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 startAt="2"/>
            </a:pPr>
            <a:r>
              <a:rPr lang="pl-PL" sz="7200" dirty="0"/>
              <a:t>Każdy właściciel uzyska prawo zakupu 2 zaproszeń do udziału w Pokazie Narodowym w cenie 500 PLN +VAT od osoby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 startAt="2"/>
            </a:pPr>
            <a:r>
              <a:rPr lang="pl-PL" sz="7200" dirty="0"/>
              <a:t>Chęć dokupienia miejsc dodatkowych należy zgłosić wraz z rejestracją konia jeżeli będzie możliwość zwiększenia ilości miejsc – zostaną one zaoferowane w pierwszej kolejności  hodowcom i właścicielom koni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 startAt="2"/>
            </a:pPr>
            <a:r>
              <a:rPr lang="pl-PL" sz="7200" dirty="0"/>
              <a:t>Wszystkie regulaminy będą dostępne od 19.05.2021 na stronach:</a:t>
            </a:r>
            <a:r>
              <a:rPr lang="pl-PL" sz="7200" b="1" dirty="0"/>
              <a:t> </a:t>
            </a:r>
            <a:r>
              <a:rPr lang="pl-PL" sz="6400" b="1" dirty="0">
                <a:hlinkClick r:id="rId4"/>
              </a:rPr>
              <a:t>www.prideofpoland.com</a:t>
            </a:r>
            <a:r>
              <a:rPr lang="pl-PL" sz="6400" b="1" dirty="0"/>
              <a:t>  </a:t>
            </a:r>
            <a:br>
              <a:rPr lang="pl-PL" sz="6400" dirty="0"/>
            </a:br>
            <a:r>
              <a:rPr lang="pl-PL" sz="7200" dirty="0"/>
              <a:t>oraz na stronach stadnin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Picture 2" descr="D:\GRAFICZNE\Pride of Poland 2021\Konferencje PAP\11.05.2021\loga_Michałów Janów Białk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34" y="5709256"/>
            <a:ext cx="4433498" cy="11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435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7BDA7D03-01A6-1D41-8BEF-DD56B3E6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804" y="187958"/>
            <a:ext cx="2052185" cy="167989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26DF1C9-058B-C74A-B023-1D2C878E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000" b="1" dirty="0"/>
              <a:t>PODSUMOWANIE ZASAD AUKCJI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438BC3-993B-3C4D-81D9-BC76FBAC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1453" y="1216325"/>
            <a:ext cx="9241399" cy="449293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pl-PL" sz="3600" dirty="0"/>
          </a:p>
          <a:p>
            <a:pPr marL="360000" indent="-360000">
              <a:lnSpc>
                <a:spcPct val="120000"/>
              </a:lnSpc>
              <a:buFont typeface="+mj-lt"/>
              <a:buAutoNum type="arabicPeriod"/>
              <a:tabLst>
                <a:tab pos="36000" algn="l"/>
                <a:tab pos="540000" algn="l"/>
                <a:tab pos="900000" algn="l"/>
              </a:tabLst>
            </a:pPr>
            <a:r>
              <a:rPr lang="pl-PL" sz="7200" dirty="0"/>
              <a:t>Zgłoszeń koni należy dokonywać do dnia </a:t>
            </a:r>
            <a:r>
              <a:rPr lang="pl-PL" sz="7200" b="1" u="sng" dirty="0"/>
              <a:t>18 czerwca 2021 roku</a:t>
            </a:r>
            <a:r>
              <a:rPr lang="pl-PL" sz="7200" dirty="0"/>
              <a:t>. Konie przyjęte do sprzedaży zostaną umieszczone na liście Organizatora która zostanie zamknięta w dniu </a:t>
            </a:r>
            <a:r>
              <a:rPr lang="pl-PL" sz="7200" b="1" u="sng" dirty="0"/>
              <a:t>22 czerwca 2021 roku</a:t>
            </a:r>
            <a:r>
              <a:rPr lang="pl-PL" sz="7200" dirty="0"/>
              <a:t>. </a:t>
            </a:r>
          </a:p>
          <a:p>
            <a:pPr marL="360000" indent="-360000">
              <a:lnSpc>
                <a:spcPct val="120000"/>
              </a:lnSpc>
              <a:buFont typeface="+mj-lt"/>
              <a:buAutoNum type="arabicPeriod"/>
              <a:tabLst>
                <a:tab pos="36000" algn="l"/>
                <a:tab pos="540000" algn="l"/>
                <a:tab pos="900000" algn="l"/>
              </a:tabLst>
            </a:pPr>
            <a:r>
              <a:rPr lang="pl-PL" sz="7200" dirty="0"/>
              <a:t>Koszt wpisowego dla koni przyjętych na Aukcje wynosi 3.500 PLN (plus VAT 23%) od jednego zakwalifikowanego konia do Aukcji. Cena obejmuje dwa miejsca VIP podczas obydwu Aukcji.</a:t>
            </a:r>
          </a:p>
          <a:p>
            <a:pPr marL="360000" indent="-360000">
              <a:lnSpc>
                <a:spcPct val="120000"/>
              </a:lnSpc>
              <a:buFont typeface="+mj-lt"/>
              <a:buAutoNum type="arabicPeriod"/>
              <a:tabLst>
                <a:tab pos="36000" algn="l"/>
                <a:tab pos="540000" algn="l"/>
                <a:tab pos="900000" algn="l"/>
              </a:tabLst>
            </a:pPr>
            <a:r>
              <a:rPr lang="pl-PL" sz="7200" dirty="0"/>
              <a:t>Brak wpłaty wpisowego </a:t>
            </a:r>
            <a:r>
              <a:rPr lang="pl-PL" sz="7200" b="1" u="sng" dirty="0"/>
              <a:t>do dnia 2 lipca 2021 roku</a:t>
            </a:r>
            <a:r>
              <a:rPr lang="pl-PL" sz="7200" dirty="0"/>
              <a:t> będzie skutkować wykreśleniem konia </a:t>
            </a:r>
            <a:br>
              <a:rPr lang="pl-PL" sz="7200" dirty="0"/>
            </a:br>
            <a:r>
              <a:rPr lang="pl-PL" sz="7200" dirty="0"/>
              <a:t>z listy aukcyjnej.</a:t>
            </a:r>
          </a:p>
          <a:p>
            <a:pPr marL="360000" indent="-360000">
              <a:lnSpc>
                <a:spcPct val="120000"/>
              </a:lnSpc>
              <a:buFont typeface="+mj-lt"/>
              <a:buAutoNum type="arabicPeriod"/>
              <a:tabLst>
                <a:tab pos="36000" algn="l"/>
                <a:tab pos="540000" algn="l"/>
                <a:tab pos="900000" algn="l"/>
              </a:tabLst>
            </a:pPr>
            <a:r>
              <a:rPr lang="pl-PL" sz="7200" dirty="0"/>
              <a:t>Na aukcję  „</a:t>
            </a:r>
            <a:r>
              <a:rPr lang="pl-PL" sz="7200" dirty="0" err="1"/>
              <a:t>Pride</a:t>
            </a:r>
            <a:r>
              <a:rPr lang="pl-PL" sz="7200" dirty="0"/>
              <a:t> of Poland” zostaną zakwalifikowane konie, które w swoich dotychczasowych udziałach w pokazach zakwalifikowały się minimum do pierwszej piątki w danej klasie.</a:t>
            </a:r>
          </a:p>
          <a:p>
            <a:pPr marL="360000" indent="-360000">
              <a:lnSpc>
                <a:spcPct val="120000"/>
              </a:lnSpc>
              <a:buFont typeface="+mj-lt"/>
              <a:buAutoNum type="arabicPeriod"/>
              <a:tabLst>
                <a:tab pos="36000" algn="l"/>
                <a:tab pos="540000" algn="l"/>
                <a:tab pos="900000" algn="l"/>
              </a:tabLst>
            </a:pPr>
            <a:r>
              <a:rPr lang="pl-PL" sz="7200" dirty="0"/>
              <a:t>Zakwalifikowanie konia/koni do Aukcji </a:t>
            </a:r>
            <a:r>
              <a:rPr lang="pl-PL" sz="7200" dirty="0" err="1"/>
              <a:t>Pride</a:t>
            </a:r>
            <a:r>
              <a:rPr lang="pl-PL" sz="7200" dirty="0"/>
              <a:t> of Poland lub Aukcji Summer Sale upoważnia właściciela konia/koni w ramach wpisowego do uzyskania maksymalnie 2 (dwóch) miejsc </a:t>
            </a:r>
            <a:br>
              <a:rPr lang="pl-PL" sz="7200" dirty="0"/>
            </a:br>
            <a:r>
              <a:rPr lang="pl-PL" sz="7200" dirty="0"/>
              <a:t>na Aukcję (w cenie wpisowego), niezależnie od ilości zakwalifikowanych koni danego właściciela do którejkolwiek z Aukcji. </a:t>
            </a:r>
          </a:p>
          <a:p>
            <a:endParaRPr lang="pl-PL" dirty="0"/>
          </a:p>
        </p:txBody>
      </p:sp>
      <p:pic>
        <p:nvPicPr>
          <p:cNvPr id="7" name="Picture 2" descr="D:\GRAFICZNE\Pride of Poland 2021\Konferencje PAP\11.05.2021\loga_Michałów Janów Biał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34" y="5709256"/>
            <a:ext cx="4433498" cy="11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27114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1273</Words>
  <Application>Microsoft Macintosh PowerPoint</Application>
  <PresentationFormat>Panoramiczny</PresentationFormat>
  <Paragraphs>154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Futura PT Light</vt:lpstr>
      <vt:lpstr>Motyw pakietu Office</vt:lpstr>
      <vt:lpstr>Projekt niestandardowy</vt:lpstr>
      <vt:lpstr>Prezentacja programu PowerPoint</vt:lpstr>
      <vt:lpstr>Prezentacja programu PowerPoint</vt:lpstr>
      <vt:lpstr>  </vt:lpstr>
      <vt:lpstr> </vt:lpstr>
      <vt:lpstr> </vt:lpstr>
      <vt:lpstr> </vt:lpstr>
      <vt:lpstr> </vt:lpstr>
      <vt:lpstr>PODSUMOWANIE ZASAD UDZIAŁU W POKAZIE NARODOWYM </vt:lpstr>
      <vt:lpstr>PODSUMOWANIE ZASAD AUKCJI </vt:lpstr>
      <vt:lpstr>PODSUMOWANIE ZASAD AUKCJI </vt:lpstr>
      <vt:lpstr>CENY ZAPROSZEŃ I WEJŚCIÓWEK</vt:lpstr>
      <vt:lpstr>CENY ZAPROSZEŃ I WEJŚCIÓWEK</vt:lpstr>
      <vt:lpstr>CENY ZAPROSZEŃ I WEJŚCIÓWEK</vt:lpstr>
      <vt:lpstr>Ograniczenia Covid-19</vt:lpstr>
      <vt:lpstr> </vt:lpstr>
      <vt:lpstr> </vt:lpstr>
      <vt:lpstr> </vt:lpstr>
      <vt:lpstr>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tomasz chalimoniuk</dc:creator>
  <cp:lastModifiedBy>tomasz chalimoniuk</cp:lastModifiedBy>
  <cp:revision>38</cp:revision>
  <dcterms:created xsi:type="dcterms:W3CDTF">2021-05-06T06:21:07Z</dcterms:created>
  <dcterms:modified xsi:type="dcterms:W3CDTF">2021-05-13T11:53:21Z</dcterms:modified>
</cp:coreProperties>
</file>