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51" r:id="rId2"/>
    <p:sldMasterId id="2147483669" r:id="rId3"/>
    <p:sldMasterId id="2147483689" r:id="rId4"/>
    <p:sldMasterId id="2147483696" r:id="rId5"/>
  </p:sldMasterIdLst>
  <p:notesMasterIdLst>
    <p:notesMasterId r:id="rId23"/>
  </p:notesMasterIdLst>
  <p:handoutMasterIdLst>
    <p:handoutMasterId r:id="rId24"/>
  </p:handoutMasterIdLst>
  <p:sldIdLst>
    <p:sldId id="350" r:id="rId6"/>
    <p:sldId id="353" r:id="rId7"/>
    <p:sldId id="351" r:id="rId8"/>
    <p:sldId id="379" r:id="rId9"/>
    <p:sldId id="381" r:id="rId10"/>
    <p:sldId id="368" r:id="rId11"/>
    <p:sldId id="365" r:id="rId12"/>
    <p:sldId id="392" r:id="rId13"/>
    <p:sldId id="370" r:id="rId14"/>
    <p:sldId id="383" r:id="rId15"/>
    <p:sldId id="385" r:id="rId16"/>
    <p:sldId id="386" r:id="rId17"/>
    <p:sldId id="399" r:id="rId18"/>
    <p:sldId id="396" r:id="rId19"/>
    <p:sldId id="398" r:id="rId20"/>
    <p:sldId id="395" r:id="rId21"/>
    <p:sldId id="391" r:id="rId22"/>
  </p:sldIdLst>
  <p:sldSz cx="9144000" cy="6858000" type="screen4x3"/>
  <p:notesSz cx="6797675" cy="987425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5" userDrawn="1">
          <p15:clr>
            <a:srgbClr val="A4A3A4"/>
          </p15:clr>
        </p15:guide>
        <p15:guide id="2" pos="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5" autoAdjust="0"/>
    <p:restoredTop sz="72461" autoAdjust="0"/>
  </p:normalViewPr>
  <p:slideViewPr>
    <p:cSldViewPr snapToGrid="0" snapToObjects="1" showGuides="1">
      <p:cViewPr varScale="1">
        <p:scale>
          <a:sx n="84" d="100"/>
          <a:sy n="84" d="100"/>
        </p:scale>
        <p:origin x="2052" y="90"/>
      </p:cViewPr>
      <p:guideLst>
        <p:guide orient="horz" pos="1015"/>
        <p:guide pos="3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3" y="2"/>
            <a:ext cx="2945659" cy="493712"/>
          </a:xfrm>
          <a:prstGeom prst="rect">
            <a:avLst/>
          </a:prstGeom>
        </p:spPr>
        <p:txBody>
          <a:bodyPr vert="horz" lIns="91120" tIns="45561" rIns="91120" bIns="45561" rtlCol="0"/>
          <a:lstStyle>
            <a:lvl1pPr algn="l">
              <a:defRPr sz="1200"/>
            </a:lvl1pPr>
          </a:lstStyle>
          <a:p>
            <a:endParaRPr lang="fi-FI"/>
          </a:p>
        </p:txBody>
      </p:sp>
      <p:sp>
        <p:nvSpPr>
          <p:cNvPr id="3" name="Päivämäärän paikkamerkki 2"/>
          <p:cNvSpPr>
            <a:spLocks noGrp="1"/>
          </p:cNvSpPr>
          <p:nvPr>
            <p:ph type="dt" sz="quarter" idx="1"/>
          </p:nvPr>
        </p:nvSpPr>
        <p:spPr>
          <a:xfrm>
            <a:off x="3850445" y="2"/>
            <a:ext cx="2945659" cy="493712"/>
          </a:xfrm>
          <a:prstGeom prst="rect">
            <a:avLst/>
          </a:prstGeom>
        </p:spPr>
        <p:txBody>
          <a:bodyPr vert="horz" lIns="91120" tIns="45561" rIns="91120" bIns="45561" rtlCol="0"/>
          <a:lstStyle>
            <a:lvl1pPr algn="r">
              <a:defRPr sz="1200"/>
            </a:lvl1pPr>
          </a:lstStyle>
          <a:p>
            <a:fld id="{78BA7CC9-4C21-49BE-B86C-12B57A8453D6}" type="datetimeFigureOut">
              <a:rPr lang="fi-FI" smtClean="0"/>
              <a:t>8.10.2019</a:t>
            </a:fld>
            <a:endParaRPr lang="fi-FI"/>
          </a:p>
        </p:txBody>
      </p:sp>
      <p:sp>
        <p:nvSpPr>
          <p:cNvPr id="4" name="Alatunnisteen paikkamerkki 3"/>
          <p:cNvSpPr>
            <a:spLocks noGrp="1"/>
          </p:cNvSpPr>
          <p:nvPr>
            <p:ph type="ftr" sz="quarter" idx="2"/>
          </p:nvPr>
        </p:nvSpPr>
        <p:spPr>
          <a:xfrm>
            <a:off x="3" y="9378825"/>
            <a:ext cx="2945659" cy="493712"/>
          </a:xfrm>
          <a:prstGeom prst="rect">
            <a:avLst/>
          </a:prstGeom>
        </p:spPr>
        <p:txBody>
          <a:bodyPr vert="horz" lIns="91120" tIns="45561" rIns="91120" bIns="45561" rtlCol="0" anchor="b"/>
          <a:lstStyle>
            <a:lvl1pPr algn="l">
              <a:defRPr sz="1200"/>
            </a:lvl1pPr>
          </a:lstStyle>
          <a:p>
            <a:endParaRPr lang="fi-FI"/>
          </a:p>
        </p:txBody>
      </p:sp>
      <p:sp>
        <p:nvSpPr>
          <p:cNvPr id="5" name="Dian numeron paikkamerkki 4"/>
          <p:cNvSpPr>
            <a:spLocks noGrp="1"/>
          </p:cNvSpPr>
          <p:nvPr>
            <p:ph type="sldNum" sz="quarter" idx="3"/>
          </p:nvPr>
        </p:nvSpPr>
        <p:spPr>
          <a:xfrm>
            <a:off x="3850445" y="9378825"/>
            <a:ext cx="2945659" cy="493712"/>
          </a:xfrm>
          <a:prstGeom prst="rect">
            <a:avLst/>
          </a:prstGeom>
        </p:spPr>
        <p:txBody>
          <a:bodyPr vert="horz" lIns="91120" tIns="45561" rIns="91120" bIns="45561" rtlCol="0" anchor="b"/>
          <a:lstStyle>
            <a:lvl1pPr algn="r">
              <a:defRPr sz="1200"/>
            </a:lvl1pPr>
          </a:lstStyle>
          <a:p>
            <a:fld id="{E58EA5DB-478F-4CC4-9977-37A998B4CA31}" type="slidenum">
              <a:rPr lang="fi-FI" smtClean="0"/>
              <a:t>‹#›</a:t>
            </a:fld>
            <a:endParaRPr lang="fi-FI"/>
          </a:p>
        </p:txBody>
      </p:sp>
    </p:spTree>
    <p:extLst>
      <p:ext uri="{BB962C8B-B14F-4D97-AF65-F5344CB8AC3E}">
        <p14:creationId xmlns:p14="http://schemas.microsoft.com/office/powerpoint/2010/main" val="120502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3" y="2"/>
            <a:ext cx="2945659" cy="493712"/>
          </a:xfrm>
          <a:prstGeom prst="rect">
            <a:avLst/>
          </a:prstGeom>
        </p:spPr>
        <p:txBody>
          <a:bodyPr vert="horz" lIns="91120" tIns="45561" rIns="91120" bIns="45561" rtlCol="0"/>
          <a:lstStyle>
            <a:lvl1pPr algn="l">
              <a:defRPr sz="1200"/>
            </a:lvl1pPr>
          </a:lstStyle>
          <a:p>
            <a:endParaRPr lang="fi-FI"/>
          </a:p>
        </p:txBody>
      </p:sp>
      <p:sp>
        <p:nvSpPr>
          <p:cNvPr id="3" name="Päivämäärän paikkamerkki 2"/>
          <p:cNvSpPr>
            <a:spLocks noGrp="1"/>
          </p:cNvSpPr>
          <p:nvPr>
            <p:ph type="dt" idx="1"/>
          </p:nvPr>
        </p:nvSpPr>
        <p:spPr>
          <a:xfrm>
            <a:off x="3850445" y="2"/>
            <a:ext cx="2945659" cy="493712"/>
          </a:xfrm>
          <a:prstGeom prst="rect">
            <a:avLst/>
          </a:prstGeom>
        </p:spPr>
        <p:txBody>
          <a:bodyPr vert="horz" lIns="91120" tIns="45561" rIns="91120" bIns="45561" rtlCol="0"/>
          <a:lstStyle>
            <a:lvl1pPr algn="r">
              <a:defRPr sz="1200"/>
            </a:lvl1pPr>
          </a:lstStyle>
          <a:p>
            <a:fld id="{DC8DA725-42F2-499F-826C-33A97A1A4029}" type="datetimeFigureOut">
              <a:rPr lang="fi-FI" smtClean="0"/>
              <a:t>8.10.2019</a:t>
            </a:fld>
            <a:endParaRPr lang="fi-FI"/>
          </a:p>
        </p:txBody>
      </p:sp>
      <p:sp>
        <p:nvSpPr>
          <p:cNvPr id="4" name="Dian kuvan paikkamerkki 3"/>
          <p:cNvSpPr>
            <a:spLocks noGrp="1" noRot="1" noChangeAspect="1"/>
          </p:cNvSpPr>
          <p:nvPr>
            <p:ph type="sldImg" idx="2"/>
          </p:nvPr>
        </p:nvSpPr>
        <p:spPr>
          <a:xfrm>
            <a:off x="928688" y="739775"/>
            <a:ext cx="4940300" cy="3705225"/>
          </a:xfrm>
          <a:prstGeom prst="rect">
            <a:avLst/>
          </a:prstGeom>
          <a:noFill/>
          <a:ln w="12700">
            <a:solidFill>
              <a:prstClr val="black"/>
            </a:solidFill>
          </a:ln>
        </p:spPr>
        <p:txBody>
          <a:bodyPr vert="horz" lIns="91120" tIns="45561" rIns="91120" bIns="45561" rtlCol="0" anchor="ctr"/>
          <a:lstStyle/>
          <a:p>
            <a:endParaRPr lang="fi-FI"/>
          </a:p>
        </p:txBody>
      </p:sp>
      <p:sp>
        <p:nvSpPr>
          <p:cNvPr id="5" name="Huomautusten paikkamerkki 4"/>
          <p:cNvSpPr>
            <a:spLocks noGrp="1"/>
          </p:cNvSpPr>
          <p:nvPr>
            <p:ph type="body" sz="quarter" idx="3"/>
          </p:nvPr>
        </p:nvSpPr>
        <p:spPr>
          <a:xfrm>
            <a:off x="679768" y="4690269"/>
            <a:ext cx="5438140" cy="4443412"/>
          </a:xfrm>
          <a:prstGeom prst="rect">
            <a:avLst/>
          </a:prstGeom>
        </p:spPr>
        <p:txBody>
          <a:bodyPr vert="horz" lIns="91120" tIns="45561" rIns="91120" bIns="45561"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3" y="9378825"/>
            <a:ext cx="2945659" cy="493712"/>
          </a:xfrm>
          <a:prstGeom prst="rect">
            <a:avLst/>
          </a:prstGeom>
        </p:spPr>
        <p:txBody>
          <a:bodyPr vert="horz" lIns="91120" tIns="45561" rIns="91120" bIns="45561" rtlCol="0" anchor="b"/>
          <a:lstStyle>
            <a:lvl1pPr algn="l">
              <a:defRPr sz="1200"/>
            </a:lvl1pPr>
          </a:lstStyle>
          <a:p>
            <a:endParaRPr lang="fi-FI"/>
          </a:p>
        </p:txBody>
      </p:sp>
      <p:sp>
        <p:nvSpPr>
          <p:cNvPr id="7" name="Dian numeron paikkamerkki 6"/>
          <p:cNvSpPr>
            <a:spLocks noGrp="1"/>
          </p:cNvSpPr>
          <p:nvPr>
            <p:ph type="sldNum" sz="quarter" idx="5"/>
          </p:nvPr>
        </p:nvSpPr>
        <p:spPr>
          <a:xfrm>
            <a:off x="3850445" y="9378825"/>
            <a:ext cx="2945659" cy="493712"/>
          </a:xfrm>
          <a:prstGeom prst="rect">
            <a:avLst/>
          </a:prstGeom>
        </p:spPr>
        <p:txBody>
          <a:bodyPr vert="horz" lIns="91120" tIns="45561" rIns="91120" bIns="45561" rtlCol="0" anchor="b"/>
          <a:lstStyle>
            <a:lvl1pPr algn="r">
              <a:defRPr sz="1200"/>
            </a:lvl1pPr>
          </a:lstStyle>
          <a:p>
            <a:fld id="{5BC945A2-B09D-4B5B-8343-27FBCA50AE97}" type="slidenum">
              <a:rPr lang="fi-FI" smtClean="0"/>
              <a:t>‹#›</a:t>
            </a:fld>
            <a:endParaRPr lang="fi-FI"/>
          </a:p>
        </p:txBody>
      </p:sp>
    </p:spTree>
    <p:extLst>
      <p:ext uri="{BB962C8B-B14F-4D97-AF65-F5344CB8AC3E}">
        <p14:creationId xmlns:p14="http://schemas.microsoft.com/office/powerpoint/2010/main" val="340034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wf.de/fileadmin/fm-wwf/Publikationen-PDF/WWF-Einkaufsratgeber_Fleisch_und_Wurst.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f.fi/lihaopas/" TargetMode="External"/><Relationship Id="rId4" Type="http://schemas.openxmlformats.org/officeDocument/2006/relationships/hyperlink" Target="http://www.wwf.se/wwfs-arbete/ekologiska-fotavtryck/kottguiden/1595300-wwfs-kottguid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8688" y="739775"/>
            <a:ext cx="4940300" cy="370522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BC945A2-B09D-4B5B-8343-27FBCA50AE97}" type="slidenum">
              <a:rPr lang="fi-FI" smtClean="0"/>
              <a:t>1</a:t>
            </a:fld>
            <a:endParaRPr lang="fi-FI"/>
          </a:p>
        </p:txBody>
      </p:sp>
    </p:spTree>
    <p:extLst>
      <p:ext uri="{BB962C8B-B14F-4D97-AF65-F5344CB8AC3E}">
        <p14:creationId xmlns:p14="http://schemas.microsoft.com/office/powerpoint/2010/main" val="74082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pl-PL" dirty="0"/>
          </a:p>
        </p:txBody>
      </p:sp>
      <p:sp>
        <p:nvSpPr>
          <p:cNvPr id="4" name="Dian numeron paikkamerkki 3"/>
          <p:cNvSpPr>
            <a:spLocks noGrp="1"/>
          </p:cNvSpPr>
          <p:nvPr>
            <p:ph type="sldNum" sz="quarter" idx="10"/>
          </p:nvPr>
        </p:nvSpPr>
        <p:spPr/>
        <p:txBody>
          <a:bodyPr/>
          <a:lstStyle/>
          <a:p>
            <a:fld id="{5BC945A2-B09D-4B5B-8343-27FBCA50AE97}" type="slidenum">
              <a:rPr lang="fi-FI" smtClean="0"/>
              <a:t>10</a:t>
            </a:fld>
            <a:endParaRPr lang="fi-FI"/>
          </a:p>
        </p:txBody>
      </p:sp>
    </p:spTree>
    <p:extLst>
      <p:ext uri="{BB962C8B-B14F-4D97-AF65-F5344CB8AC3E}">
        <p14:creationId xmlns:p14="http://schemas.microsoft.com/office/powerpoint/2010/main" val="182542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pl-PL" dirty="0"/>
          </a:p>
        </p:txBody>
      </p:sp>
      <p:sp>
        <p:nvSpPr>
          <p:cNvPr id="4" name="Dian numeron paikkamerkki 3"/>
          <p:cNvSpPr>
            <a:spLocks noGrp="1"/>
          </p:cNvSpPr>
          <p:nvPr>
            <p:ph type="sldNum" sz="quarter" idx="10"/>
          </p:nvPr>
        </p:nvSpPr>
        <p:spPr/>
        <p:txBody>
          <a:bodyPr/>
          <a:lstStyle/>
          <a:p>
            <a:fld id="{5BC945A2-B09D-4B5B-8343-27FBCA50AE97}" type="slidenum">
              <a:rPr lang="fi-FI" smtClean="0"/>
              <a:t>11</a:t>
            </a:fld>
            <a:endParaRPr lang="fi-FI"/>
          </a:p>
        </p:txBody>
      </p:sp>
    </p:spTree>
    <p:extLst>
      <p:ext uri="{BB962C8B-B14F-4D97-AF65-F5344CB8AC3E}">
        <p14:creationId xmlns:p14="http://schemas.microsoft.com/office/powerpoint/2010/main" val="187678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pl-PL" sz="1200" b="0" i="0" u="none" strike="noStrike" kern="1200" dirty="0" smtClean="0">
                <a:solidFill>
                  <a:schemeClr val="tx1"/>
                </a:solidFill>
                <a:effectLst/>
                <a:latin typeface="+mn-lt"/>
                <a:ea typeface="+mn-ea"/>
                <a:cs typeface="+mn-cs"/>
              </a:rPr>
              <a:t>Celem projektu IWAMA jest wypracowanie, w oparciu o aktualny stan wiedzy, możliwych do zastosowania najlepszych praktyk eksploatacyjnych dotyczących gospodarki osadowej z uwzględnieniem wielkości oczyszczalni oraz uwarunkowań lokalnych. Potrzebna do tego wiedza z audytów wybranych oczyszczalni oraz analizy porównawczej (</a:t>
            </a:r>
            <a:r>
              <a:rPr lang="pl-PL" sz="1200" b="0" i="0" u="none" strike="noStrike" kern="1200" dirty="0" err="1" smtClean="0">
                <a:solidFill>
                  <a:schemeClr val="tx1"/>
                </a:solidFill>
                <a:effectLst/>
                <a:latin typeface="+mn-lt"/>
                <a:ea typeface="+mn-ea"/>
                <a:cs typeface="+mn-cs"/>
              </a:rPr>
              <a:t>benchmarkingu</a:t>
            </a:r>
            <a:r>
              <a:rPr lang="pl-PL" sz="1200" b="0" i="0" u="none" strike="noStrike" kern="1200" dirty="0" smtClean="0">
                <a:solidFill>
                  <a:schemeClr val="tx1"/>
                </a:solidFill>
                <a:effectLst/>
                <a:latin typeface="+mn-lt"/>
                <a:ea typeface="+mn-ea"/>
                <a:cs typeface="+mn-cs"/>
              </a:rPr>
              <a:t>) stosowanych aktualnie rozwiązań w zakresie gospodarki osadowej.</a:t>
            </a:r>
            <a:br>
              <a:rPr lang="pl-PL" sz="1200" b="0" i="0" u="none" strike="noStrike" kern="1200" dirty="0" smtClean="0">
                <a:solidFill>
                  <a:schemeClr val="tx1"/>
                </a:solidFill>
                <a:effectLst/>
                <a:latin typeface="+mn-lt"/>
                <a:ea typeface="+mn-ea"/>
                <a:cs typeface="+mn-cs"/>
              </a:rPr>
            </a:br>
            <a:endParaRPr lang="pl-PL" sz="1200" b="0" i="0" u="none" strike="noStrike" kern="1200" dirty="0" smtClean="0">
              <a:solidFill>
                <a:schemeClr val="tx1"/>
              </a:solidFill>
              <a:effectLst/>
              <a:latin typeface="+mn-lt"/>
              <a:ea typeface="+mn-ea"/>
              <a:cs typeface="+mn-cs"/>
            </a:endParaRPr>
          </a:p>
          <a:p>
            <a:r>
              <a:rPr lang="pl-PL" sz="1200" b="0" i="0" u="none" strike="noStrike" kern="1200" dirty="0" smtClean="0">
                <a:solidFill>
                  <a:schemeClr val="tx1"/>
                </a:solidFill>
                <a:effectLst/>
                <a:latin typeface="+mn-lt"/>
                <a:ea typeface="+mn-ea"/>
                <a:cs typeface="+mn-cs"/>
              </a:rPr>
              <a:t>Rezultatem działań - określenie wytycznych do wdrożenia inteligentnego zarządzania gospodarką osadową i w efekcie zmniejszenia emisji biogenów i substancji niebezpiecznych do Morza Bałtyckiego. W tym celu działania ukierunkowane na optymalizację istniejących rozwiązań, wdrożenie nowoczesnych procesów przeróbki osadów i oczyszczania wód </a:t>
            </a:r>
            <a:r>
              <a:rPr lang="pl-PL" sz="1200" b="0" i="0" u="none" strike="noStrike" kern="1200" dirty="0" err="1" smtClean="0">
                <a:solidFill>
                  <a:schemeClr val="tx1"/>
                </a:solidFill>
                <a:effectLst/>
                <a:latin typeface="+mn-lt"/>
                <a:ea typeface="+mn-ea"/>
                <a:cs typeface="+mn-cs"/>
              </a:rPr>
              <a:t>poosadowych</a:t>
            </a:r>
            <a:r>
              <a:rPr lang="pl-PL" sz="1200" b="0" i="0" u="none" strike="noStrike" kern="1200" dirty="0" smtClean="0">
                <a:solidFill>
                  <a:schemeClr val="tx1"/>
                </a:solidFill>
                <a:effectLst/>
                <a:latin typeface="+mn-lt"/>
                <a:ea typeface="+mn-ea"/>
                <a:cs typeface="+mn-cs"/>
              </a:rPr>
              <a:t> o wysokiej efektywności technologicznej i kosztowej. w tym usuwania biogenów z wód </a:t>
            </a:r>
            <a:r>
              <a:rPr lang="pl-PL" sz="1200" b="0" i="0" u="none" strike="noStrike" kern="1200" dirty="0" err="1" smtClean="0">
                <a:solidFill>
                  <a:schemeClr val="tx1"/>
                </a:solidFill>
                <a:effectLst/>
                <a:latin typeface="+mn-lt"/>
                <a:ea typeface="+mn-ea"/>
                <a:cs typeface="+mn-cs"/>
              </a:rPr>
              <a:t>poosadowych</a:t>
            </a:r>
            <a:r>
              <a:rPr lang="pl-PL" sz="1200" b="0" i="0" u="none" strike="noStrike" kern="1200" dirty="0" smtClean="0">
                <a:solidFill>
                  <a:schemeClr val="tx1"/>
                </a:solidFill>
                <a:effectLst/>
                <a:latin typeface="+mn-lt"/>
                <a:ea typeface="+mn-ea"/>
                <a:cs typeface="+mn-cs"/>
              </a:rPr>
              <a:t>.</a:t>
            </a:r>
          </a:p>
          <a:p>
            <a:r>
              <a:rPr lang="pl-PL" sz="1200" b="0" i="0" u="none" strike="noStrike" kern="1200" dirty="0" smtClean="0">
                <a:solidFill>
                  <a:schemeClr val="tx1"/>
                </a:solidFill>
                <a:effectLst/>
                <a:latin typeface="+mn-lt"/>
                <a:ea typeface="+mn-ea"/>
                <a:cs typeface="+mn-cs"/>
              </a:rPr>
              <a:t>Na podstawie pozyskanych od operatorów oczyszczalni ścieków kluczowych danych techniczno-eksploatacyjnych przeprowadzona zostanie ogólna ocena stanu oczyszczalni oraz analiza porównawcza. Pozwoli to na ocenę funkcjonowania oczyszczalni o różnej wielkości oraz ocenę efektywności stosowanych na oczyszczalniach procesów technologicznych. Efektem analizy porównawczej, w oparciu o dane z ponad 60 oczyszczalni, jest porównanie różnych strategii gospodarki osadowej stosowanych w krajach regionu Morza Bałtyckiego.</a:t>
            </a:r>
          </a:p>
          <a:p>
            <a:r>
              <a:rPr lang="pl-PL" sz="1200" b="0" i="0" u="none" strike="noStrike" kern="1200" dirty="0" smtClean="0">
                <a:solidFill>
                  <a:schemeClr val="tx1"/>
                </a:solidFill>
                <a:effectLst/>
                <a:latin typeface="+mn-lt"/>
                <a:ea typeface="+mn-ea"/>
                <a:cs typeface="+mn-cs"/>
              </a:rPr>
              <a:t>Drugi zakres działań to audyty gospodarki osadowej na oczyszczalniach ścieków  w Gdańsku i Szczecinie (Polska), </a:t>
            </a:r>
            <a:r>
              <a:rPr lang="pl-PL" sz="1200" b="0" i="0" u="none" strike="noStrike" kern="1200" dirty="0" err="1" smtClean="0">
                <a:solidFill>
                  <a:schemeClr val="tx1"/>
                </a:solidFill>
                <a:effectLst/>
                <a:latin typeface="+mn-lt"/>
                <a:ea typeface="+mn-ea"/>
                <a:cs typeface="+mn-cs"/>
              </a:rPr>
              <a:t>Kaunas</a:t>
            </a:r>
            <a:r>
              <a:rPr lang="pl-PL" sz="1200" b="0" i="0" u="none" strike="noStrike" kern="1200" dirty="0" smtClean="0">
                <a:solidFill>
                  <a:schemeClr val="tx1"/>
                </a:solidFill>
                <a:effectLst/>
                <a:latin typeface="+mn-lt"/>
                <a:ea typeface="+mn-ea"/>
                <a:cs typeface="+mn-cs"/>
              </a:rPr>
              <a:t> (Litwa), </a:t>
            </a:r>
            <a:r>
              <a:rPr lang="pl-PL" sz="1200" b="0" i="0" u="none" strike="noStrike" kern="1200" dirty="0" err="1" smtClean="0">
                <a:solidFill>
                  <a:schemeClr val="tx1"/>
                </a:solidFill>
                <a:effectLst/>
                <a:latin typeface="+mn-lt"/>
                <a:ea typeface="+mn-ea"/>
                <a:cs typeface="+mn-cs"/>
              </a:rPr>
              <a:t>Daugavpils</a:t>
            </a:r>
            <a:r>
              <a:rPr lang="pl-PL" sz="1200" b="0" i="0" u="none" strike="noStrike" kern="1200" dirty="0" smtClean="0">
                <a:solidFill>
                  <a:schemeClr val="tx1"/>
                </a:solidFill>
                <a:effectLst/>
                <a:latin typeface="+mn-lt"/>
                <a:ea typeface="+mn-ea"/>
                <a:cs typeface="+mn-cs"/>
              </a:rPr>
              <a:t> (Łotwa), </a:t>
            </a:r>
            <a:r>
              <a:rPr lang="pl-PL" sz="1200" b="0" i="0" u="none" strike="noStrike" kern="1200" dirty="0" err="1" smtClean="0">
                <a:solidFill>
                  <a:schemeClr val="tx1"/>
                </a:solidFill>
                <a:effectLst/>
                <a:latin typeface="+mn-lt"/>
                <a:ea typeface="+mn-ea"/>
                <a:cs typeface="+mn-cs"/>
              </a:rPr>
              <a:t>Jurmali</a:t>
            </a:r>
            <a:r>
              <a:rPr lang="pl-PL" sz="1200" b="0" i="0" u="none" strike="noStrike" kern="1200" dirty="0" smtClean="0">
                <a:solidFill>
                  <a:schemeClr val="tx1"/>
                </a:solidFill>
                <a:effectLst/>
                <a:latin typeface="+mn-lt"/>
                <a:ea typeface="+mn-ea"/>
                <a:cs typeface="+mn-cs"/>
              </a:rPr>
              <a:t> (Łotwa), Tartu (Estonia) oraz </a:t>
            </a:r>
            <a:r>
              <a:rPr lang="pl-PL" sz="1200" b="0" i="0" u="none" strike="noStrike" kern="1200" dirty="0" err="1" smtClean="0">
                <a:solidFill>
                  <a:schemeClr val="tx1"/>
                </a:solidFill>
                <a:effectLst/>
                <a:latin typeface="+mn-lt"/>
                <a:ea typeface="+mn-ea"/>
                <a:cs typeface="+mn-cs"/>
              </a:rPr>
              <a:t>Türi</a:t>
            </a:r>
            <a:r>
              <a:rPr lang="pl-PL" sz="1200" b="0" i="0" u="none" strike="noStrike" kern="1200" dirty="0" smtClean="0">
                <a:solidFill>
                  <a:schemeClr val="tx1"/>
                </a:solidFill>
                <a:effectLst/>
                <a:latin typeface="+mn-lt"/>
                <a:ea typeface="+mn-ea"/>
                <a:cs typeface="+mn-cs"/>
              </a:rPr>
              <a:t> (Estonia). Audyty obejmują kompleksowy przegląd całej oczyszczalni, szczegółową analizę stosowanych technologii przeróbki osadów, analizę zużycia energii i chemikaliów, pobór prób oraz analizy fizykochemiczne i mikrobiologiczne osadów ściekowych w celu oceny stopnia stabilizacji i higienizacji osadów ściekowych oraz zawartości zanieczyszczeń antropogenicznych.</a:t>
            </a:r>
          </a:p>
          <a:p>
            <a:r>
              <a:rPr lang="pl-PL" sz="1200" b="0" i="0" u="none" strike="noStrike" kern="1200" dirty="0" smtClean="0">
                <a:solidFill>
                  <a:schemeClr val="tx1"/>
                </a:solidFill>
                <a:effectLst/>
                <a:latin typeface="+mn-lt"/>
                <a:ea typeface="+mn-ea"/>
                <a:cs typeface="+mn-cs"/>
              </a:rPr>
              <a:t>Na podstawie przeprowadzonych audytów oraz uwzględniając uwarunkowania lokalne, każda z analizowanych oczyszczalni otrzyma wiedzę w zakresie potencjalnych możliwości usprawnienia istniejących procesów technologicznych i w efekcie zmniejszenia</a:t>
            </a:r>
          </a:p>
          <a:p>
            <a:r>
              <a:rPr lang="pl-PL" dirty="0" smtClean="0"/>
              <a:t>Narzędzie transferu</a:t>
            </a:r>
            <a:r>
              <a:rPr lang="pl-PL" baseline="0" dirty="0" smtClean="0"/>
              <a:t> wiedzy </a:t>
            </a:r>
            <a:r>
              <a:rPr lang="pl-PL" baseline="0" dirty="0" err="1" smtClean="0"/>
              <a:t>balticwaterhub</a:t>
            </a:r>
            <a:endParaRPr lang="pl-PL" baseline="0" dirty="0" smtClean="0"/>
          </a:p>
          <a:p>
            <a:endParaRPr lang="pl-PL" dirty="0"/>
          </a:p>
        </p:txBody>
      </p:sp>
      <p:sp>
        <p:nvSpPr>
          <p:cNvPr id="4" name="Dian numeron paikkamerkki 3"/>
          <p:cNvSpPr>
            <a:spLocks noGrp="1"/>
          </p:cNvSpPr>
          <p:nvPr>
            <p:ph type="sldNum" sz="quarter" idx="10"/>
          </p:nvPr>
        </p:nvSpPr>
        <p:spPr/>
        <p:txBody>
          <a:bodyPr/>
          <a:lstStyle/>
          <a:p>
            <a:fld id="{5BC945A2-B09D-4B5B-8343-27FBCA50AE97}" type="slidenum">
              <a:rPr lang="fi-FI" smtClean="0"/>
              <a:t>12</a:t>
            </a:fld>
            <a:endParaRPr lang="fi-FI"/>
          </a:p>
        </p:txBody>
      </p:sp>
    </p:spTree>
    <p:extLst>
      <p:ext uri="{BB962C8B-B14F-4D97-AF65-F5344CB8AC3E}">
        <p14:creationId xmlns:p14="http://schemas.microsoft.com/office/powerpoint/2010/main" val="2804824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pl-PL" sz="1200" b="0" i="0" u="none" strike="noStrike" kern="1200" dirty="0" smtClean="0">
                <a:solidFill>
                  <a:schemeClr val="tx1"/>
                </a:solidFill>
                <a:effectLst/>
                <a:latin typeface="+mn-lt"/>
                <a:ea typeface="+mn-ea"/>
                <a:cs typeface="+mn-cs"/>
              </a:rPr>
              <a:t>Celem projektu IWAMA jest wypracowanie, w oparciu o aktualny stan wiedzy, możliwych do zastosowania najlepszych praktyk eksploatacyjnych dotyczących gospodarki osadowej z uwzględnieniem wielkości oczyszczalni oraz uwarunkowań lokalnych. Potrzebna do tego wiedza z audytów wybranych oczyszczalni oraz analizy porównawczej (</a:t>
            </a:r>
            <a:r>
              <a:rPr lang="pl-PL" sz="1200" b="0" i="0" u="none" strike="noStrike" kern="1200" dirty="0" err="1" smtClean="0">
                <a:solidFill>
                  <a:schemeClr val="tx1"/>
                </a:solidFill>
                <a:effectLst/>
                <a:latin typeface="+mn-lt"/>
                <a:ea typeface="+mn-ea"/>
                <a:cs typeface="+mn-cs"/>
              </a:rPr>
              <a:t>benchmarkingu</a:t>
            </a:r>
            <a:r>
              <a:rPr lang="pl-PL" sz="1200" b="0" i="0" u="none" strike="noStrike" kern="1200" dirty="0" smtClean="0">
                <a:solidFill>
                  <a:schemeClr val="tx1"/>
                </a:solidFill>
                <a:effectLst/>
                <a:latin typeface="+mn-lt"/>
                <a:ea typeface="+mn-ea"/>
                <a:cs typeface="+mn-cs"/>
              </a:rPr>
              <a:t>) stosowanych aktualnie rozwiązań w zakresie gospodarki osadowej.</a:t>
            </a:r>
            <a:br>
              <a:rPr lang="pl-PL" sz="1200" b="0" i="0" u="none" strike="noStrike" kern="1200" dirty="0" smtClean="0">
                <a:solidFill>
                  <a:schemeClr val="tx1"/>
                </a:solidFill>
                <a:effectLst/>
                <a:latin typeface="+mn-lt"/>
                <a:ea typeface="+mn-ea"/>
                <a:cs typeface="+mn-cs"/>
              </a:rPr>
            </a:br>
            <a:endParaRPr lang="pl-PL" sz="1200" b="0" i="0" u="none" strike="noStrike" kern="1200" dirty="0" smtClean="0">
              <a:solidFill>
                <a:schemeClr val="tx1"/>
              </a:solidFill>
              <a:effectLst/>
              <a:latin typeface="+mn-lt"/>
              <a:ea typeface="+mn-ea"/>
              <a:cs typeface="+mn-cs"/>
            </a:endParaRPr>
          </a:p>
          <a:p>
            <a:r>
              <a:rPr lang="pl-PL" sz="1200" b="0" i="0" u="none" strike="noStrike" kern="1200" dirty="0" smtClean="0">
                <a:solidFill>
                  <a:schemeClr val="tx1"/>
                </a:solidFill>
                <a:effectLst/>
                <a:latin typeface="+mn-lt"/>
                <a:ea typeface="+mn-ea"/>
                <a:cs typeface="+mn-cs"/>
              </a:rPr>
              <a:t>Rezultatem działań - określenie wytycznych do wdrożenia inteligentnego zarządzania gospodarką osadową i w efekcie zmniejszenia emisji biogenów i substancji niebezpiecznych do Morza Bałtyckiego. W tym celu działania ukierunkowane na optymalizację istniejących rozwiązań, wdrożenie nowoczesnych procesów przeróbki osadów i oczyszczania wód </a:t>
            </a:r>
            <a:r>
              <a:rPr lang="pl-PL" sz="1200" b="0" i="0" u="none" strike="noStrike" kern="1200" dirty="0" err="1" smtClean="0">
                <a:solidFill>
                  <a:schemeClr val="tx1"/>
                </a:solidFill>
                <a:effectLst/>
                <a:latin typeface="+mn-lt"/>
                <a:ea typeface="+mn-ea"/>
                <a:cs typeface="+mn-cs"/>
              </a:rPr>
              <a:t>poosadowych</a:t>
            </a:r>
            <a:r>
              <a:rPr lang="pl-PL" sz="1200" b="0" i="0" u="none" strike="noStrike" kern="1200" dirty="0" smtClean="0">
                <a:solidFill>
                  <a:schemeClr val="tx1"/>
                </a:solidFill>
                <a:effectLst/>
                <a:latin typeface="+mn-lt"/>
                <a:ea typeface="+mn-ea"/>
                <a:cs typeface="+mn-cs"/>
              </a:rPr>
              <a:t> o wysokiej efektywności technologicznej i kosztowej. w tym usuwania biogenów z wód </a:t>
            </a:r>
            <a:r>
              <a:rPr lang="pl-PL" sz="1200" b="0" i="0" u="none" strike="noStrike" kern="1200" dirty="0" err="1" smtClean="0">
                <a:solidFill>
                  <a:schemeClr val="tx1"/>
                </a:solidFill>
                <a:effectLst/>
                <a:latin typeface="+mn-lt"/>
                <a:ea typeface="+mn-ea"/>
                <a:cs typeface="+mn-cs"/>
              </a:rPr>
              <a:t>poosadowych</a:t>
            </a:r>
            <a:r>
              <a:rPr lang="pl-PL" sz="1200" b="0" i="0" u="none" strike="noStrike" kern="1200" dirty="0" smtClean="0">
                <a:solidFill>
                  <a:schemeClr val="tx1"/>
                </a:solidFill>
                <a:effectLst/>
                <a:latin typeface="+mn-lt"/>
                <a:ea typeface="+mn-ea"/>
                <a:cs typeface="+mn-cs"/>
              </a:rPr>
              <a:t>.</a:t>
            </a:r>
          </a:p>
          <a:p>
            <a:r>
              <a:rPr lang="pl-PL" sz="1200" b="0" i="0" u="none" strike="noStrike" kern="1200" dirty="0" smtClean="0">
                <a:solidFill>
                  <a:schemeClr val="tx1"/>
                </a:solidFill>
                <a:effectLst/>
                <a:latin typeface="+mn-lt"/>
                <a:ea typeface="+mn-ea"/>
                <a:cs typeface="+mn-cs"/>
              </a:rPr>
              <a:t>Na podstawie pozyskanych od operatorów oczyszczalni ścieków kluczowych danych techniczno-eksploatacyjnych przeprowadzona zostanie ogólna ocena stanu oczyszczalni oraz analiza porównawcza. Pozwoli to na ocenę funkcjonowania oczyszczalni o różnej wielkości oraz ocenę efektywności stosowanych na oczyszczalniach procesów technologicznych. Efektem analizy porównawczej, w oparciu o dane z ponad 60 oczyszczalni, jest porównanie różnych strategii gospodarki osadowej stosowanych w krajach regionu Morza Bałtyckiego.</a:t>
            </a:r>
          </a:p>
          <a:p>
            <a:r>
              <a:rPr lang="pl-PL" sz="1200" b="0" i="0" u="none" strike="noStrike" kern="1200" dirty="0" smtClean="0">
                <a:solidFill>
                  <a:schemeClr val="tx1"/>
                </a:solidFill>
                <a:effectLst/>
                <a:latin typeface="+mn-lt"/>
                <a:ea typeface="+mn-ea"/>
                <a:cs typeface="+mn-cs"/>
              </a:rPr>
              <a:t>Drugi zakres działań to audyty gospodarki osadowej na oczyszczalniach ścieków  w Gdańsku i Szczecinie (Polska), </a:t>
            </a:r>
            <a:r>
              <a:rPr lang="pl-PL" sz="1200" b="0" i="0" u="none" strike="noStrike" kern="1200" dirty="0" err="1" smtClean="0">
                <a:solidFill>
                  <a:schemeClr val="tx1"/>
                </a:solidFill>
                <a:effectLst/>
                <a:latin typeface="+mn-lt"/>
                <a:ea typeface="+mn-ea"/>
                <a:cs typeface="+mn-cs"/>
              </a:rPr>
              <a:t>Kaunas</a:t>
            </a:r>
            <a:r>
              <a:rPr lang="pl-PL" sz="1200" b="0" i="0" u="none" strike="noStrike" kern="1200" dirty="0" smtClean="0">
                <a:solidFill>
                  <a:schemeClr val="tx1"/>
                </a:solidFill>
                <a:effectLst/>
                <a:latin typeface="+mn-lt"/>
                <a:ea typeface="+mn-ea"/>
                <a:cs typeface="+mn-cs"/>
              </a:rPr>
              <a:t> (Litwa), </a:t>
            </a:r>
            <a:r>
              <a:rPr lang="pl-PL" sz="1200" b="0" i="0" u="none" strike="noStrike" kern="1200" dirty="0" err="1" smtClean="0">
                <a:solidFill>
                  <a:schemeClr val="tx1"/>
                </a:solidFill>
                <a:effectLst/>
                <a:latin typeface="+mn-lt"/>
                <a:ea typeface="+mn-ea"/>
                <a:cs typeface="+mn-cs"/>
              </a:rPr>
              <a:t>Daugavpils</a:t>
            </a:r>
            <a:r>
              <a:rPr lang="pl-PL" sz="1200" b="0" i="0" u="none" strike="noStrike" kern="1200" dirty="0" smtClean="0">
                <a:solidFill>
                  <a:schemeClr val="tx1"/>
                </a:solidFill>
                <a:effectLst/>
                <a:latin typeface="+mn-lt"/>
                <a:ea typeface="+mn-ea"/>
                <a:cs typeface="+mn-cs"/>
              </a:rPr>
              <a:t> (Łotwa), </a:t>
            </a:r>
            <a:r>
              <a:rPr lang="pl-PL" sz="1200" b="0" i="0" u="none" strike="noStrike" kern="1200" dirty="0" err="1" smtClean="0">
                <a:solidFill>
                  <a:schemeClr val="tx1"/>
                </a:solidFill>
                <a:effectLst/>
                <a:latin typeface="+mn-lt"/>
                <a:ea typeface="+mn-ea"/>
                <a:cs typeface="+mn-cs"/>
              </a:rPr>
              <a:t>Jurmali</a:t>
            </a:r>
            <a:r>
              <a:rPr lang="pl-PL" sz="1200" b="0" i="0" u="none" strike="noStrike" kern="1200" dirty="0" smtClean="0">
                <a:solidFill>
                  <a:schemeClr val="tx1"/>
                </a:solidFill>
                <a:effectLst/>
                <a:latin typeface="+mn-lt"/>
                <a:ea typeface="+mn-ea"/>
                <a:cs typeface="+mn-cs"/>
              </a:rPr>
              <a:t> (Łotwa), Tartu (Estonia) oraz </a:t>
            </a:r>
            <a:r>
              <a:rPr lang="pl-PL" sz="1200" b="0" i="0" u="none" strike="noStrike" kern="1200" dirty="0" err="1" smtClean="0">
                <a:solidFill>
                  <a:schemeClr val="tx1"/>
                </a:solidFill>
                <a:effectLst/>
                <a:latin typeface="+mn-lt"/>
                <a:ea typeface="+mn-ea"/>
                <a:cs typeface="+mn-cs"/>
              </a:rPr>
              <a:t>Türi</a:t>
            </a:r>
            <a:r>
              <a:rPr lang="pl-PL" sz="1200" b="0" i="0" u="none" strike="noStrike" kern="1200" dirty="0" smtClean="0">
                <a:solidFill>
                  <a:schemeClr val="tx1"/>
                </a:solidFill>
                <a:effectLst/>
                <a:latin typeface="+mn-lt"/>
                <a:ea typeface="+mn-ea"/>
                <a:cs typeface="+mn-cs"/>
              </a:rPr>
              <a:t> (Estonia). Audyty obejmują kompleksowy przegląd całej oczyszczalni, szczegółową analizę stosowanych technologii przeróbki osadów, analizę zużycia energii i chemikaliów, pobór prób oraz analizy fizykochemiczne i mikrobiologiczne osadów ściekowych w celu oceny stopnia stabilizacji i higienizacji osadów ściekowych oraz zawartości zanieczyszczeń antropogenicznych.</a:t>
            </a:r>
          </a:p>
          <a:p>
            <a:r>
              <a:rPr lang="pl-PL" sz="1200" b="0" i="0" u="none" strike="noStrike" kern="1200" dirty="0" smtClean="0">
                <a:solidFill>
                  <a:schemeClr val="tx1"/>
                </a:solidFill>
                <a:effectLst/>
                <a:latin typeface="+mn-lt"/>
                <a:ea typeface="+mn-ea"/>
                <a:cs typeface="+mn-cs"/>
              </a:rPr>
              <a:t>Na podstawie przeprowadzonych audytów oraz uwzględniając uwarunkowania lokalne, każda z analizowanych oczyszczalni otrzyma wiedzę w zakresie potencjalnych możliwości usprawnienia istniejących procesów technologicznych i w efekcie zmniejszenia</a:t>
            </a:r>
          </a:p>
          <a:p>
            <a:r>
              <a:rPr lang="pl-PL" dirty="0" smtClean="0"/>
              <a:t>Narzędzie transferu</a:t>
            </a:r>
            <a:r>
              <a:rPr lang="pl-PL" baseline="0" dirty="0" smtClean="0"/>
              <a:t> wiedzy </a:t>
            </a:r>
            <a:r>
              <a:rPr lang="pl-PL" baseline="0" dirty="0" err="1" smtClean="0"/>
              <a:t>balticwaterhub</a:t>
            </a:r>
            <a:endParaRPr lang="pl-PL" baseline="0" dirty="0" smtClean="0"/>
          </a:p>
          <a:p>
            <a:endParaRPr lang="pl-PL" dirty="0"/>
          </a:p>
        </p:txBody>
      </p:sp>
      <p:sp>
        <p:nvSpPr>
          <p:cNvPr id="4" name="Dian numeron paikkamerkki 3"/>
          <p:cNvSpPr>
            <a:spLocks noGrp="1"/>
          </p:cNvSpPr>
          <p:nvPr>
            <p:ph type="sldNum" sz="quarter" idx="10"/>
          </p:nvPr>
        </p:nvSpPr>
        <p:spPr/>
        <p:txBody>
          <a:bodyPr/>
          <a:lstStyle/>
          <a:p>
            <a:fld id="{5BC945A2-B09D-4B5B-8343-27FBCA50AE97}" type="slidenum">
              <a:rPr lang="fi-FI" smtClean="0"/>
              <a:t>13</a:t>
            </a:fld>
            <a:endParaRPr lang="fi-FI"/>
          </a:p>
        </p:txBody>
      </p:sp>
    </p:spTree>
    <p:extLst>
      <p:ext uri="{BB962C8B-B14F-4D97-AF65-F5344CB8AC3E}">
        <p14:creationId xmlns:p14="http://schemas.microsoft.com/office/powerpoint/2010/main" val="91034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Rozwój platformy online interaktywny Internetowy Portal zarządzania wodą o nazwie </a:t>
            </a:r>
            <a:r>
              <a:rPr lang="pl-PL" dirty="0" err="1" smtClean="0"/>
              <a:t>Baltic</a:t>
            </a:r>
            <a:r>
              <a:rPr lang="pl-PL" dirty="0" smtClean="0"/>
              <a:t> Smart </a:t>
            </a:r>
            <a:r>
              <a:rPr lang="pl-PL" dirty="0" err="1" smtClean="0"/>
              <a:t>Water</a:t>
            </a:r>
            <a:r>
              <a:rPr lang="pl-PL" dirty="0" smtClean="0"/>
              <a:t> Hub, aby umożliwić międzynarodową wymianę wiedzy i doświadczeń. Otwarty portal internetowy promujący najnowsze dobre praktyki, rozwiązania techniczne i narzędzia opracowane w ramach licznych projektów związanych z wodą obejmuje cztery sekcje wodne: świeże, morskie, burzowe i ściekowe. Centrum pozwala na szerokie rozpowszechnianie pilotażowych praktyk i narzędzi prowadzących do rosnącego potencjału zawodowego operatorów i dalszego wdrażania inteligentnego zarządzania zasobami wodnymi w regionie Morza Bałtyckiego i biogenami - Obróbka osadów, Gospodarowanie</a:t>
            </a:r>
            <a:r>
              <a:rPr lang="pl-PL" baseline="0" dirty="0" smtClean="0"/>
              <a:t> wodą deszczową</a:t>
            </a:r>
            <a:r>
              <a:rPr lang="pl-PL" dirty="0" smtClean="0"/>
              <a:t>, oczyszczanie ścieków domowych i przemysłowych, zarządzanie obornikiem i efektywność energetyczna).</a:t>
            </a:r>
          </a:p>
          <a:p>
            <a:endParaRPr lang="pl-PL" dirty="0"/>
          </a:p>
        </p:txBody>
      </p:sp>
      <p:sp>
        <p:nvSpPr>
          <p:cNvPr id="4" name="Dian numeron paikkamerkki 3"/>
          <p:cNvSpPr>
            <a:spLocks noGrp="1"/>
          </p:cNvSpPr>
          <p:nvPr>
            <p:ph type="sldNum" sz="quarter" idx="10"/>
          </p:nvPr>
        </p:nvSpPr>
        <p:spPr/>
        <p:txBody>
          <a:bodyPr/>
          <a:lstStyle/>
          <a:p>
            <a:fld id="{5BC945A2-B09D-4B5B-8343-27FBCA50AE97}" type="slidenum">
              <a:rPr lang="fi-FI" smtClean="0"/>
              <a:t>14</a:t>
            </a:fld>
            <a:endParaRPr lang="fi-FI"/>
          </a:p>
        </p:txBody>
      </p:sp>
    </p:spTree>
    <p:extLst>
      <p:ext uri="{BB962C8B-B14F-4D97-AF65-F5344CB8AC3E}">
        <p14:creationId xmlns:p14="http://schemas.microsoft.com/office/powerpoint/2010/main" val="342310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pl-PL" dirty="0"/>
          </a:p>
        </p:txBody>
      </p:sp>
      <p:sp>
        <p:nvSpPr>
          <p:cNvPr id="4" name="Dian numeron paikkamerkki 3"/>
          <p:cNvSpPr>
            <a:spLocks noGrp="1"/>
          </p:cNvSpPr>
          <p:nvPr>
            <p:ph type="sldNum" sz="quarter" idx="10"/>
          </p:nvPr>
        </p:nvSpPr>
        <p:spPr/>
        <p:txBody>
          <a:bodyPr/>
          <a:lstStyle/>
          <a:p>
            <a:fld id="{5BC945A2-B09D-4B5B-8343-27FBCA50AE97}" type="slidenum">
              <a:rPr lang="fi-FI" smtClean="0"/>
              <a:t>15</a:t>
            </a:fld>
            <a:endParaRPr lang="fi-FI"/>
          </a:p>
        </p:txBody>
      </p:sp>
    </p:spTree>
    <p:extLst>
      <p:ext uri="{BB962C8B-B14F-4D97-AF65-F5344CB8AC3E}">
        <p14:creationId xmlns:p14="http://schemas.microsoft.com/office/powerpoint/2010/main" val="101864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BC945A2-B09D-4B5B-8343-27FBCA50AE97}" type="slidenum">
              <a:rPr lang="fi-FI" smtClean="0"/>
              <a:t>16</a:t>
            </a:fld>
            <a:endParaRPr lang="fi-FI"/>
          </a:p>
        </p:txBody>
      </p:sp>
    </p:spTree>
    <p:extLst>
      <p:ext uri="{BB962C8B-B14F-4D97-AF65-F5344CB8AC3E}">
        <p14:creationId xmlns:p14="http://schemas.microsoft.com/office/powerpoint/2010/main" val="2962090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8688" y="739775"/>
            <a:ext cx="4940300" cy="370522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BC945A2-B09D-4B5B-8343-27FBCA50AE97}" type="slidenum">
              <a:rPr lang="fi-FI" smtClean="0"/>
              <a:t>17</a:t>
            </a:fld>
            <a:endParaRPr lang="fi-FI"/>
          </a:p>
        </p:txBody>
      </p:sp>
    </p:spTree>
    <p:extLst>
      <p:ext uri="{BB962C8B-B14F-4D97-AF65-F5344CB8AC3E}">
        <p14:creationId xmlns:p14="http://schemas.microsoft.com/office/powerpoint/2010/main" val="102527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28688" y="739775"/>
            <a:ext cx="494030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4866" marR="0" lvl="0" indent="-164866" algn="l" defTabSz="914400" rtl="0" eaLnBrk="1" fontAlgn="auto" latinLnBrk="0" hangingPunct="1">
              <a:lnSpc>
                <a:spcPct val="100000"/>
              </a:lnSpc>
              <a:spcBef>
                <a:spcPct val="0"/>
              </a:spcBef>
              <a:spcAft>
                <a:spcPts val="0"/>
              </a:spcAft>
              <a:buClrTx/>
              <a:buSzTx/>
              <a:buFontTx/>
              <a:buChar char="-"/>
              <a:tabLst/>
              <a:defRPr/>
            </a:pPr>
            <a:r>
              <a:rPr lang="pl-PL" b="1" dirty="0" smtClean="0"/>
              <a:t>Ramowy program działań dla danego regionu geograficznego, który identyfikuje wspólne dla tego regionu wyzwania w krajach członkowskich UE, ale także w państwach spoza UE, natomiast z danego regionu geograficznego. </a:t>
            </a:r>
          </a:p>
          <a:p>
            <a:pPr eaLnBrk="1" hangingPunct="1">
              <a:spcBef>
                <a:spcPct val="0"/>
              </a:spcBef>
            </a:pPr>
            <a:r>
              <a:rPr lang="pl-PL" dirty="0" smtClean="0"/>
              <a:t>Głównym celem Strategii UE dla regionu Morza Bałtyckiego (SUE RMB) jest zacieśnienie współpracy w regionie i wykorzystanie potencjału, jaki pojawił się wraz z rozszerzeniem UE. Jej inicjatorem był Parlament Europejski, który w listopadzie 2006 r. przyjął rezolucję postulującą opracowanie SUE RMB. W grudniu 2007 r. Rada Europejska (w wyniku aktywności państw regionu, zwłaszcza Szwecji), wezwała KE do opracowania SUE RMB. W czerwcu 2009 r. Komisja Europejska przyjęła Komunikat dotyczący Strategii, a w </a:t>
            </a:r>
            <a:r>
              <a:rPr lang="pl-PL" b="1" dirty="0" smtClean="0"/>
              <a:t>październiku 2009 r.</a:t>
            </a:r>
            <a:r>
              <a:rPr lang="pl-PL" dirty="0" smtClean="0"/>
              <a:t> (w czasie prezydencji szwedzkiej) </a:t>
            </a:r>
            <a:r>
              <a:rPr lang="pl-PL" b="1" dirty="0" smtClean="0"/>
              <a:t>SUE RMB została zatwierdzona przez Radę Europejską. </a:t>
            </a:r>
            <a:endParaRPr lang="pl-PL" sz="1000" dirty="0" smtClean="0"/>
          </a:p>
          <a:p>
            <a:pPr eaLnBrk="1" hangingPunct="1">
              <a:spcBef>
                <a:spcPct val="0"/>
              </a:spcBef>
            </a:pPr>
            <a:r>
              <a:rPr lang="fi-FI" sz="1000" dirty="0" smtClean="0"/>
              <a:t>New possibilities for regional cooperation – strengthening existing such as HELCOM</a:t>
            </a:r>
          </a:p>
          <a:p>
            <a:pPr eaLnBrk="1" hangingPunct="1">
              <a:spcBef>
                <a:spcPct val="0"/>
              </a:spcBef>
            </a:pPr>
            <a:endParaRPr lang="fi-FI" sz="1000" dirty="0" smtClean="0"/>
          </a:p>
          <a:p>
            <a:pPr eaLnBrk="1" hangingPunct="1">
              <a:spcBef>
                <a:spcPct val="0"/>
              </a:spcBef>
            </a:pPr>
            <a:r>
              <a:rPr lang="pl-PL" dirty="0" smtClean="0"/>
              <a:t>SUE RMB określona została jako pierwsza strategia makroregionalna UE o charakterze wewnątrzunijnym. Jest realizowana w oparciu o środki w ramach istniejących instrumentów finansowych UE, środki pochodzące z budżetów narodowych oraz środki pochodzące z międzynarodowych instytucji finansowych czyli trzy razy NIE</a:t>
            </a:r>
            <a:endParaRPr lang="fi-FI" sz="1000" dirty="0" smtClean="0"/>
          </a:p>
          <a:p>
            <a:pPr marL="164866" indent="-164866">
              <a:spcBef>
                <a:spcPct val="0"/>
              </a:spcBef>
              <a:buFontTx/>
              <a:buChar char="-"/>
            </a:pPr>
            <a:endParaRPr lang="pl-PL"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9257" indent="-284207" eaLnBrk="0" hangingPunct="0">
              <a:spcBef>
                <a:spcPct val="30000"/>
              </a:spcBef>
              <a:defRPr sz="1200">
                <a:solidFill>
                  <a:schemeClr val="tx1"/>
                </a:solidFill>
                <a:latin typeface="Calibri" pitchFamily="34" charset="0"/>
              </a:defRPr>
            </a:lvl2pPr>
            <a:lvl3pPr marL="1138424" indent="-226726" eaLnBrk="0" hangingPunct="0">
              <a:spcBef>
                <a:spcPct val="30000"/>
              </a:spcBef>
              <a:defRPr sz="1200">
                <a:solidFill>
                  <a:schemeClr val="tx1"/>
                </a:solidFill>
                <a:latin typeface="Calibri" pitchFamily="34" charset="0"/>
              </a:defRPr>
            </a:lvl3pPr>
            <a:lvl4pPr marL="1593472" indent="-226726" eaLnBrk="0" hangingPunct="0">
              <a:spcBef>
                <a:spcPct val="30000"/>
              </a:spcBef>
              <a:defRPr sz="1200">
                <a:solidFill>
                  <a:schemeClr val="tx1"/>
                </a:solidFill>
                <a:latin typeface="Calibri" pitchFamily="34" charset="0"/>
              </a:defRPr>
            </a:lvl4pPr>
            <a:lvl5pPr marL="2048522" indent="-226726" eaLnBrk="0" hangingPunct="0">
              <a:spcBef>
                <a:spcPct val="30000"/>
              </a:spcBef>
              <a:defRPr sz="1200">
                <a:solidFill>
                  <a:schemeClr val="tx1"/>
                </a:solidFill>
                <a:latin typeface="Calibri" pitchFamily="34" charset="0"/>
              </a:defRPr>
            </a:lvl5pPr>
            <a:lvl6pPr marL="2508362" indent="-226726" defTabSz="459840" eaLnBrk="0" fontAlgn="base" hangingPunct="0">
              <a:spcBef>
                <a:spcPct val="30000"/>
              </a:spcBef>
              <a:spcAft>
                <a:spcPct val="0"/>
              </a:spcAft>
              <a:defRPr sz="1200">
                <a:solidFill>
                  <a:schemeClr val="tx1"/>
                </a:solidFill>
                <a:latin typeface="Calibri" pitchFamily="34" charset="0"/>
              </a:defRPr>
            </a:lvl6pPr>
            <a:lvl7pPr marL="2968202" indent="-226726" defTabSz="459840" eaLnBrk="0" fontAlgn="base" hangingPunct="0">
              <a:spcBef>
                <a:spcPct val="30000"/>
              </a:spcBef>
              <a:spcAft>
                <a:spcPct val="0"/>
              </a:spcAft>
              <a:defRPr sz="1200">
                <a:solidFill>
                  <a:schemeClr val="tx1"/>
                </a:solidFill>
                <a:latin typeface="Calibri" pitchFamily="34" charset="0"/>
              </a:defRPr>
            </a:lvl7pPr>
            <a:lvl8pPr marL="3428041" indent="-226726" defTabSz="459840" eaLnBrk="0" fontAlgn="base" hangingPunct="0">
              <a:spcBef>
                <a:spcPct val="30000"/>
              </a:spcBef>
              <a:spcAft>
                <a:spcPct val="0"/>
              </a:spcAft>
              <a:defRPr sz="1200">
                <a:solidFill>
                  <a:schemeClr val="tx1"/>
                </a:solidFill>
                <a:latin typeface="Calibri" pitchFamily="34" charset="0"/>
              </a:defRPr>
            </a:lvl8pPr>
            <a:lvl9pPr marL="3887882" indent="-226726" defTabSz="45984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52F1C6FE-659F-43BB-A868-8431B52029B9}" type="slidenum">
              <a:rPr lang="en-GB" altLang="en-US" smtClean="0">
                <a:latin typeface="Arial" charset="0"/>
                <a:cs typeface="Arial" charset="0"/>
              </a:rPr>
              <a:pPr eaLnBrk="1" fontAlgn="base" hangingPunct="1">
                <a:spcBef>
                  <a:spcPct val="0"/>
                </a:spcBef>
                <a:spcAft>
                  <a:spcPct val="0"/>
                </a:spcAft>
              </a:pPr>
              <a:t>2</a:t>
            </a:fld>
            <a:endParaRPr lang="en-GB" altLang="en-US" smtClean="0">
              <a:latin typeface="Arial" charset="0"/>
              <a:cs typeface="Arial" charset="0"/>
            </a:endParaRPr>
          </a:p>
        </p:txBody>
      </p:sp>
    </p:spTree>
    <p:extLst>
      <p:ext uri="{BB962C8B-B14F-4D97-AF65-F5344CB8AC3E}">
        <p14:creationId xmlns:p14="http://schemas.microsoft.com/office/powerpoint/2010/main" val="425815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28688" y="739775"/>
            <a:ext cx="4940300" cy="3705225"/>
          </a:xfrm>
        </p:spPr>
      </p:sp>
      <p:sp>
        <p:nvSpPr>
          <p:cNvPr id="3" name="Symbol zastępczy notatek 2"/>
          <p:cNvSpPr>
            <a:spLocks noGrp="1"/>
          </p:cNvSpPr>
          <p:nvPr>
            <p:ph type="body" idx="1"/>
          </p:nvPr>
        </p:nvSpPr>
        <p:spPr/>
        <p:txBody>
          <a:bodyPr/>
          <a:lstStyle/>
          <a:p>
            <a:r>
              <a:rPr lang="fi-FI" dirty="0" smtClean="0"/>
              <a:t>13 Policy Areas</a:t>
            </a:r>
          </a:p>
          <a:p>
            <a:r>
              <a:rPr lang="fi-FI" dirty="0" smtClean="0"/>
              <a:t>4 Horizontal</a:t>
            </a:r>
            <a:r>
              <a:rPr lang="fi-FI" baseline="0" dirty="0" smtClean="0"/>
              <a:t> actions</a:t>
            </a:r>
            <a:endParaRPr lang="pl-PL" dirty="0" smtClean="0"/>
          </a:p>
          <a:p>
            <a:pPr fontAlgn="base"/>
            <a:r>
              <a:rPr lang="pl-PL" dirty="0" smtClean="0"/>
              <a:t>implementację Strategii oparto na Planie Działania, zawierającym Obszary Tematyczne i Działania Horyzontalne.</a:t>
            </a:r>
          </a:p>
          <a:p>
            <a:pPr fontAlgn="base"/>
            <a:r>
              <a:rPr lang="pl-PL" dirty="0" smtClean="0"/>
              <a:t>Plan Działania SUE RMB opiera się na 3 głównych celach (</a:t>
            </a:r>
            <a:r>
              <a:rPr lang="pl-PL" i="1" dirty="0" err="1" smtClean="0"/>
              <a:t>Save</a:t>
            </a:r>
            <a:r>
              <a:rPr lang="pl-PL" i="1" dirty="0" smtClean="0"/>
              <a:t> the Sea, Connect the Region, </a:t>
            </a:r>
            <a:r>
              <a:rPr lang="pl-PL" i="1" dirty="0" err="1" smtClean="0"/>
              <a:t>Increase</a:t>
            </a:r>
            <a:r>
              <a:rPr lang="pl-PL" i="1" dirty="0" smtClean="0"/>
              <a:t> Prosperity</a:t>
            </a:r>
            <a:r>
              <a:rPr lang="pl-PL" dirty="0" smtClean="0"/>
              <a:t>). Towarzyszą im cele szczegółowe i wskaźniki. Od czerwca 2015 r. Strategia posiada 13 Obszarów Tematycznych (Policy </a:t>
            </a:r>
            <a:r>
              <a:rPr lang="pl-PL" dirty="0" err="1" smtClean="0"/>
              <a:t>Areas</a:t>
            </a:r>
            <a:r>
              <a:rPr lang="pl-PL" dirty="0" smtClean="0"/>
              <a:t>) i 4 Działania Horyzontalne (</a:t>
            </a:r>
            <a:r>
              <a:rPr lang="pl-PL" dirty="0" err="1" smtClean="0"/>
              <a:t>Horizontal</a:t>
            </a:r>
            <a:r>
              <a:rPr lang="pl-PL" dirty="0" smtClean="0"/>
              <a:t> </a:t>
            </a:r>
            <a:r>
              <a:rPr lang="pl-PL" dirty="0" err="1" smtClean="0"/>
              <a:t>Actions</a:t>
            </a:r>
            <a:r>
              <a:rPr lang="pl-PL" dirty="0" smtClean="0"/>
              <a:t>), w ramach których realizowanych jest kilkadziesiąt Projektów Flagowych (</a:t>
            </a:r>
            <a:r>
              <a:rPr lang="pl-PL" dirty="0" err="1" smtClean="0"/>
              <a:t>Flagship</a:t>
            </a:r>
            <a:r>
              <a:rPr lang="pl-PL" dirty="0" smtClean="0"/>
              <a:t> </a:t>
            </a:r>
            <a:r>
              <a:rPr lang="pl-PL" dirty="0" err="1" smtClean="0"/>
              <a:t>Projects</a:t>
            </a:r>
            <a:r>
              <a:rPr lang="pl-PL" dirty="0" smtClean="0"/>
              <a:t>). </a:t>
            </a:r>
          </a:p>
          <a:p>
            <a:endParaRPr lang="pl-PL" b="1" dirty="0"/>
          </a:p>
        </p:txBody>
      </p:sp>
      <p:sp>
        <p:nvSpPr>
          <p:cNvPr id="4" name="Symbol zastępczy numeru slajdu 3"/>
          <p:cNvSpPr>
            <a:spLocks noGrp="1"/>
          </p:cNvSpPr>
          <p:nvPr>
            <p:ph type="sldNum" sz="quarter" idx="10"/>
          </p:nvPr>
        </p:nvSpPr>
        <p:spPr/>
        <p:txBody>
          <a:bodyPr/>
          <a:lstStyle/>
          <a:p>
            <a:fld id="{2ECB63FF-6FB3-4AD7-9330-3F74F5703BDC}" type="slidenum">
              <a:rPr lang="pl-PL" smtClean="0"/>
              <a:t>3</a:t>
            </a:fld>
            <a:endParaRPr lang="pl-PL"/>
          </a:p>
        </p:txBody>
      </p:sp>
    </p:spTree>
    <p:extLst>
      <p:ext uri="{BB962C8B-B14F-4D97-AF65-F5344CB8AC3E}">
        <p14:creationId xmlns:p14="http://schemas.microsoft.com/office/powerpoint/2010/main" val="400141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pl-PL" dirty="0" smtClean="0"/>
              <a:t>Istotą Strategii jest . Strategia stwarza możliwość nawiązania szerokich kontaktów z partnerami makroregionu, inicjowania nowych projektów oraz promowania na forum międzynarodowym projektów już istniejących.</a:t>
            </a:r>
          </a:p>
          <a:p>
            <a:r>
              <a:rPr lang="pl-PL" dirty="0" smtClean="0"/>
              <a:t>Makroregionalny wpływ – współpraca lub wpływ z co najmniej 3 nadbałtyckimi krajami, spośród których co najmniej dwa są UE jeżeli któryś jest spoza UE (Rosja, Norwegia, Islandia, Białoruś)</a:t>
            </a:r>
          </a:p>
          <a:p>
            <a:r>
              <a:rPr lang="pl-PL" dirty="0" smtClean="0"/>
              <a:t>Gotowość do wdrażania – mieć określone realistyczne ramy czasowe, mieć plan finansowy i harmonogram działania, są określeni partnerzy i lider projektu</a:t>
            </a:r>
            <a:endParaRPr lang="fi-FI" dirty="0" smtClean="0"/>
          </a:p>
          <a:p>
            <a:endParaRPr lang="fi-FI" dirty="0"/>
          </a:p>
        </p:txBody>
      </p:sp>
      <p:sp>
        <p:nvSpPr>
          <p:cNvPr id="4" name="Dian numeron paikkamerkki 3"/>
          <p:cNvSpPr>
            <a:spLocks noGrp="1"/>
          </p:cNvSpPr>
          <p:nvPr>
            <p:ph type="sldNum" sz="quarter" idx="10"/>
          </p:nvPr>
        </p:nvSpPr>
        <p:spPr/>
        <p:txBody>
          <a:bodyPr/>
          <a:lstStyle/>
          <a:p>
            <a:fld id="{5BC945A2-B09D-4B5B-8343-27FBCA50AE97}" type="slidenum">
              <a:rPr lang="fi-FI" smtClean="0"/>
              <a:t>4</a:t>
            </a:fld>
            <a:endParaRPr lang="fi-FI"/>
          </a:p>
        </p:txBody>
      </p:sp>
    </p:spTree>
    <p:extLst>
      <p:ext uri="{BB962C8B-B14F-4D97-AF65-F5344CB8AC3E}">
        <p14:creationId xmlns:p14="http://schemas.microsoft.com/office/powerpoint/2010/main" val="422633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smtClean="0"/>
          </a:p>
        </p:txBody>
      </p:sp>
      <p:sp>
        <p:nvSpPr>
          <p:cNvPr id="4" name="Dian numeron paikkamerkki 3"/>
          <p:cNvSpPr>
            <a:spLocks noGrp="1"/>
          </p:cNvSpPr>
          <p:nvPr>
            <p:ph type="sldNum" sz="quarter" idx="10"/>
          </p:nvPr>
        </p:nvSpPr>
        <p:spPr/>
        <p:txBody>
          <a:bodyPr/>
          <a:lstStyle/>
          <a:p>
            <a:fld id="{5BC945A2-B09D-4B5B-8343-27FBCA50AE97}" type="slidenum">
              <a:rPr lang="fi-FI" smtClean="0"/>
              <a:t>5</a:t>
            </a:fld>
            <a:endParaRPr lang="fi-FI"/>
          </a:p>
        </p:txBody>
      </p:sp>
    </p:spTree>
    <p:extLst>
      <p:ext uri="{BB962C8B-B14F-4D97-AF65-F5344CB8AC3E}">
        <p14:creationId xmlns:p14="http://schemas.microsoft.com/office/powerpoint/2010/main" val="260144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fi-FI" dirty="0" smtClean="0">
                <a:latin typeface="Trebuchet MS" panose="020B0603020202020204" pitchFamily="34" charset="0"/>
              </a:rPr>
              <a:t>Helcom State of the Sea report 2018 – Holistic Assessment II</a:t>
            </a:r>
          </a:p>
          <a:p>
            <a:pPr>
              <a:buClr>
                <a:schemeClr val="tx2"/>
              </a:buClr>
            </a:pPr>
            <a:endParaRPr lang="fi-FI" dirty="0" smtClean="0">
              <a:latin typeface="Trebuchet MS" panose="020B0603020202020204" pitchFamily="34" charset="0"/>
            </a:endParaRPr>
          </a:p>
        </p:txBody>
      </p:sp>
      <p:sp>
        <p:nvSpPr>
          <p:cNvPr id="4" name="Dian numeron paikkamerkki 3"/>
          <p:cNvSpPr>
            <a:spLocks noGrp="1"/>
          </p:cNvSpPr>
          <p:nvPr>
            <p:ph type="sldNum" sz="quarter" idx="10"/>
          </p:nvPr>
        </p:nvSpPr>
        <p:spPr/>
        <p:txBody>
          <a:bodyPr/>
          <a:lstStyle/>
          <a:p>
            <a:fld id="{5BC945A2-B09D-4B5B-8343-27FBCA50AE97}" type="slidenum">
              <a:rPr lang="fi-FI" smtClean="0"/>
              <a:t>6</a:t>
            </a:fld>
            <a:endParaRPr lang="fi-FI"/>
          </a:p>
        </p:txBody>
      </p:sp>
    </p:spTree>
    <p:extLst>
      <p:ext uri="{BB962C8B-B14F-4D97-AF65-F5344CB8AC3E}">
        <p14:creationId xmlns:p14="http://schemas.microsoft.com/office/powerpoint/2010/main" val="51369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chemeClr val="tx2"/>
              </a:buClr>
            </a:pPr>
            <a:endParaRPr lang="fi-FI" dirty="0"/>
          </a:p>
        </p:txBody>
      </p:sp>
      <p:sp>
        <p:nvSpPr>
          <p:cNvPr id="1126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14421" indent="-274777">
              <a:defRPr>
                <a:solidFill>
                  <a:schemeClr val="tx1"/>
                </a:solidFill>
                <a:latin typeface="Calibri" panose="020F0502020204030204" pitchFamily="34" charset="0"/>
                <a:cs typeface="Arial" panose="020B0604020202020204" pitchFamily="34" charset="0"/>
              </a:defRPr>
            </a:lvl2pPr>
            <a:lvl3pPr marL="1099109" indent="-219822">
              <a:defRPr>
                <a:solidFill>
                  <a:schemeClr val="tx1"/>
                </a:solidFill>
                <a:latin typeface="Calibri" panose="020F0502020204030204" pitchFamily="34" charset="0"/>
                <a:cs typeface="Arial" panose="020B0604020202020204" pitchFamily="34" charset="0"/>
              </a:defRPr>
            </a:lvl3pPr>
            <a:lvl4pPr marL="1538752" indent="-219822">
              <a:defRPr>
                <a:solidFill>
                  <a:schemeClr val="tx1"/>
                </a:solidFill>
                <a:latin typeface="Calibri" panose="020F0502020204030204" pitchFamily="34" charset="0"/>
                <a:cs typeface="Arial" panose="020B0604020202020204" pitchFamily="34" charset="0"/>
              </a:defRPr>
            </a:lvl4pPr>
            <a:lvl5pPr marL="1978396" indent="-219822">
              <a:defRPr>
                <a:solidFill>
                  <a:schemeClr val="tx1"/>
                </a:solidFill>
                <a:latin typeface="Calibri" panose="020F0502020204030204" pitchFamily="34" charset="0"/>
                <a:cs typeface="Arial" panose="020B0604020202020204" pitchFamily="34" charset="0"/>
              </a:defRPr>
            </a:lvl5pPr>
            <a:lvl6pPr marL="2418039" indent="-219822" defTabSz="43964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57683" indent="-219822" defTabSz="43964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97326" indent="-219822" defTabSz="43964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36970" indent="-219822" defTabSz="43964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183364-F158-46CB-8AAF-9D9A47E78F61}" type="slidenum">
              <a:rPr lang="fi-FI" altLang="fi-FI" smtClean="0"/>
              <a:pPr/>
              <a:t>7</a:t>
            </a:fld>
            <a:endParaRPr lang="fi-FI" altLang="fi-FI" smtClean="0"/>
          </a:p>
        </p:txBody>
      </p:sp>
    </p:spTree>
    <p:extLst>
      <p:ext uri="{BB962C8B-B14F-4D97-AF65-F5344CB8AC3E}">
        <p14:creationId xmlns:p14="http://schemas.microsoft.com/office/powerpoint/2010/main" val="75245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500" dirty="0" smtClean="0"/>
              <a:t>Reduction targets of P and N</a:t>
            </a:r>
          </a:p>
          <a:p>
            <a:endParaRPr lang="fi-FI" sz="1500" dirty="0" smtClean="0"/>
          </a:p>
          <a:p>
            <a:r>
              <a:rPr lang="fi-FI" sz="1500" dirty="0" smtClean="0"/>
              <a:t>PA Nutri is open for new Flagship proposals all year round. More information about Flagship criteria at the webpage.</a:t>
            </a:r>
          </a:p>
          <a:p>
            <a:endParaRPr lang="fi-FI" sz="1500" dirty="0" smtClean="0"/>
          </a:p>
          <a:p>
            <a:r>
              <a:rPr lang="fi-FI" sz="1500" dirty="0" smtClean="0"/>
              <a:t>Cooperation in all levels</a:t>
            </a:r>
          </a:p>
          <a:p>
            <a:endParaRPr lang="fi-FI" sz="1500" dirty="0"/>
          </a:p>
        </p:txBody>
      </p:sp>
      <p:sp>
        <p:nvSpPr>
          <p:cNvPr id="4" name="Dian numeron paikkamerkki 3"/>
          <p:cNvSpPr>
            <a:spLocks noGrp="1"/>
          </p:cNvSpPr>
          <p:nvPr>
            <p:ph type="sldNum" sz="quarter" idx="10"/>
          </p:nvPr>
        </p:nvSpPr>
        <p:spPr/>
        <p:txBody>
          <a:bodyPr/>
          <a:lstStyle/>
          <a:p>
            <a:fld id="{5BC945A2-B09D-4B5B-8343-27FBCA50AE97}" type="slidenum">
              <a:rPr lang="fi-FI" smtClean="0"/>
              <a:t>8</a:t>
            </a:fld>
            <a:endParaRPr lang="fi-FI"/>
          </a:p>
        </p:txBody>
      </p:sp>
    </p:spTree>
    <p:extLst>
      <p:ext uri="{BB962C8B-B14F-4D97-AF65-F5344CB8AC3E}">
        <p14:creationId xmlns:p14="http://schemas.microsoft.com/office/powerpoint/2010/main" val="237798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dirty="0" err="1" smtClean="0"/>
              <a:t>NutriTrade</a:t>
            </a:r>
            <a:r>
              <a:rPr lang="en-US" dirty="0" smtClean="0"/>
              <a:t> </a:t>
            </a:r>
            <a:r>
              <a:rPr lang="pl-PL" dirty="0" smtClean="0"/>
              <a:t>lider </a:t>
            </a:r>
            <a:r>
              <a:rPr lang="en-GB" b="1" dirty="0" smtClean="0"/>
              <a:t>John </a:t>
            </a:r>
            <a:r>
              <a:rPr lang="en-GB" b="1" dirty="0" err="1" smtClean="0"/>
              <a:t>Nurminen</a:t>
            </a:r>
            <a:r>
              <a:rPr lang="en-GB" b="1" dirty="0" smtClean="0"/>
              <a:t> Foundation</a:t>
            </a:r>
            <a:r>
              <a:rPr lang="pl-PL" dirty="0" smtClean="0"/>
              <a:t>. </a:t>
            </a:r>
            <a:r>
              <a:rPr lang="en-US" dirty="0" smtClean="0"/>
              <a:t>develops new innovative policy instruments promoting cost-effective, cross-border, cross-sector nutrient reduction measures in the Baltic Sea basin. The project pilot</a:t>
            </a:r>
            <a:r>
              <a:rPr lang="pl-PL" dirty="0" smtClean="0"/>
              <a:t>s</a:t>
            </a:r>
            <a:r>
              <a:rPr lang="en-US" dirty="0" smtClean="0"/>
              <a:t> a platform for voluntary nutrient trading, nutrient offsets and joint implementation of nutrient reduction targets in Baltic Sea area. The </a:t>
            </a:r>
            <a:r>
              <a:rPr lang="en-US" dirty="0" err="1" smtClean="0"/>
              <a:t>NutriTrade</a:t>
            </a:r>
            <a:r>
              <a:rPr lang="en-US" dirty="0" smtClean="0"/>
              <a:t> platform connect</a:t>
            </a:r>
            <a:r>
              <a:rPr lang="pl-PL" dirty="0" smtClean="0"/>
              <a:t>s</a:t>
            </a:r>
            <a:r>
              <a:rPr lang="en-US" dirty="0" smtClean="0"/>
              <a:t> effective nutrient abatement measures with voluntary financiers willing to acquire nutrient offsets and neutralize their nutrient footprint.</a:t>
            </a:r>
            <a:r>
              <a:rPr lang="pl-PL" dirty="0" smtClean="0"/>
              <a:t> </a:t>
            </a:r>
            <a:r>
              <a:rPr lang="en-US" dirty="0" smtClean="0"/>
              <a:t>pilot scheme, several proven nutrient abatement measures including e.g. mussel farming, gypsum treatment of fields, and fishing of cyprinids</a:t>
            </a:r>
            <a:endParaRPr lang="pl-PL" dirty="0" smtClean="0"/>
          </a:p>
          <a:p>
            <a:r>
              <a:rPr lang="pl-PL" b="1" dirty="0" smtClean="0"/>
              <a:t>BBG Lider Region </a:t>
            </a:r>
            <a:r>
              <a:rPr lang="pl-PL" b="1" dirty="0" err="1" smtClean="0"/>
              <a:t>Östergötland</a:t>
            </a:r>
            <a:r>
              <a:rPr lang="pl-PL" b="1" dirty="0" smtClean="0"/>
              <a:t>, Szwecja. </a:t>
            </a:r>
            <a:r>
              <a:rPr lang="en-US" dirty="0" smtClean="0"/>
              <a:t>Cultivating and harvesting blue mussels in the Baltic Sea can substantially improve the water quality as mussels take up nutrients through their food intake. At the same time, it can contribute to blue growth by providing new business models for the feed industry, which can use mussel meal as an ingredient in animal feed, replacing e.g. imported fish and soybean meal.</a:t>
            </a:r>
            <a:endParaRPr lang="pl-PL" b="1" dirty="0" smtClean="0"/>
          </a:p>
          <a:p>
            <a:r>
              <a:rPr lang="pl-PL" b="1" dirty="0" smtClean="0"/>
              <a:t>IWAMA </a:t>
            </a:r>
            <a:r>
              <a:rPr lang="en-GB" b="1" dirty="0" smtClean="0"/>
              <a:t>Union of the Baltic Cities Sustainable Cities Commission</a:t>
            </a:r>
            <a:r>
              <a:rPr lang="pl-PL" b="1" dirty="0" smtClean="0"/>
              <a:t> </a:t>
            </a:r>
            <a:r>
              <a:rPr lang="pl-PL" dirty="0" smtClean="0"/>
              <a:t>znalezienie skutecznych rozwiązań w procesie oczyszczania ścieków, które mogłyby pomóc w obniżeniu ładunku biogenów odprowadzanych do Morza Bałtyckiego. Działania ukierunkowane są na podniesienie kwalifikacji operatorów oczyszczalni oraz na wdrożenie inwestycji pilotażowych.</a:t>
            </a:r>
          </a:p>
          <a:p>
            <a:r>
              <a:rPr lang="pl-PL" b="1" dirty="0" smtClean="0"/>
              <a:t>BEST</a:t>
            </a:r>
            <a:r>
              <a:rPr lang="pl-PL" dirty="0" smtClean="0"/>
              <a:t> lider </a:t>
            </a:r>
            <a:r>
              <a:rPr lang="pl-PL" b="1" dirty="0" smtClean="0"/>
              <a:t>City of Helsinki </a:t>
            </a:r>
            <a:r>
              <a:rPr lang="pl-PL" dirty="0" smtClean="0"/>
              <a:t>- </a:t>
            </a:r>
            <a:r>
              <a:rPr lang="en-US" dirty="0" smtClean="0"/>
              <a:t>Better Efficiency for Industrial Sewage Treatment aims to improve industrial sewage treatment in the Baltic Sea Region. In the project we are helping municipal waste water treatment plants to handle industrial waste waters by enhancing collaboration</a:t>
            </a:r>
            <a:r>
              <a:rPr lang="pl-PL" dirty="0" smtClean="0"/>
              <a:t> </a:t>
            </a:r>
            <a:r>
              <a:rPr lang="en-US" dirty="0" smtClean="0"/>
              <a:t>and best practices between municipalities, industries and water works.</a:t>
            </a:r>
            <a:r>
              <a:rPr lang="pl-PL" dirty="0" smtClean="0"/>
              <a:t> </a:t>
            </a:r>
          </a:p>
          <a:p>
            <a:r>
              <a:rPr lang="pl-PL" b="1" dirty="0" smtClean="0"/>
              <a:t>CONSUME</a:t>
            </a:r>
            <a:r>
              <a:rPr lang="pl-PL" dirty="0" smtClean="0"/>
              <a:t> </a:t>
            </a:r>
            <a:r>
              <a:rPr lang="en-US" dirty="0" smtClean="0"/>
              <a:t>food sustainably produced and fairly distributed. WWF is leading project aimed at developing consumer meat guides in all Baltic Sea countries. This is a tool to help businesses and consumers make a conscious choice when buying or eating meat products. The guide also demonstrates how alternative protein sources can replace and complements meat diets. Today, </a:t>
            </a:r>
            <a:r>
              <a:rPr lang="en-US" dirty="0" smtClean="0">
                <a:hlinkClick r:id="rId3"/>
              </a:rPr>
              <a:t>Germany</a:t>
            </a:r>
            <a:r>
              <a:rPr lang="en-US" dirty="0" smtClean="0"/>
              <a:t>, </a:t>
            </a:r>
            <a:r>
              <a:rPr lang="en-US" dirty="0" smtClean="0">
                <a:hlinkClick r:id="rId4"/>
              </a:rPr>
              <a:t>Sweden</a:t>
            </a:r>
            <a:r>
              <a:rPr lang="en-US" dirty="0" smtClean="0"/>
              <a:t> and </a:t>
            </a:r>
            <a:r>
              <a:rPr lang="en-US" dirty="0" smtClean="0">
                <a:hlinkClick r:id="rId5"/>
              </a:rPr>
              <a:t>Finland</a:t>
            </a:r>
            <a:r>
              <a:rPr lang="en-US" dirty="0" smtClean="0"/>
              <a:t> have released consumer meat guides.</a:t>
            </a:r>
            <a:endParaRPr lang="pl-PL" dirty="0" smtClean="0"/>
          </a:p>
          <a:p>
            <a:pPr defTabSz="879287">
              <a:defRPr/>
            </a:pPr>
            <a:r>
              <a:rPr lang="pl-PL" b="1" dirty="0" smtClean="0"/>
              <a:t>DESIRE </a:t>
            </a:r>
            <a:r>
              <a:rPr lang="en-GB" b="1" dirty="0" smtClean="0"/>
              <a:t>Greifswald University (DE)</a:t>
            </a:r>
            <a:r>
              <a:rPr lang="pl-PL" b="1" dirty="0" smtClean="0"/>
              <a:t> </a:t>
            </a:r>
            <a:r>
              <a:rPr lang="pl-PL" dirty="0" smtClean="0"/>
              <a:t>- </a:t>
            </a:r>
            <a:r>
              <a:rPr lang="en-US" dirty="0" smtClean="0"/>
              <a:t>focuses on the numerous disturbed peatlands in the Neman river catchment and ways to restore some of them to act as wetland buffer zones.</a:t>
            </a:r>
            <a:endParaRPr lang="fi-FI" dirty="0" smtClean="0"/>
          </a:p>
          <a:p>
            <a:endParaRPr lang="fi-FI" dirty="0"/>
          </a:p>
        </p:txBody>
      </p:sp>
      <p:sp>
        <p:nvSpPr>
          <p:cNvPr id="4" name="Dian numeron paikkamerkki 3"/>
          <p:cNvSpPr>
            <a:spLocks noGrp="1"/>
          </p:cNvSpPr>
          <p:nvPr>
            <p:ph type="sldNum" sz="quarter" idx="10"/>
          </p:nvPr>
        </p:nvSpPr>
        <p:spPr/>
        <p:txBody>
          <a:bodyPr/>
          <a:lstStyle/>
          <a:p>
            <a:fld id="{5BC945A2-B09D-4B5B-8343-27FBCA50AE97}" type="slidenum">
              <a:rPr lang="fi-FI" smtClean="0"/>
              <a:t>9</a:t>
            </a:fld>
            <a:endParaRPr lang="fi-FI"/>
          </a:p>
        </p:txBody>
      </p:sp>
    </p:spTree>
    <p:extLst>
      <p:ext uri="{BB962C8B-B14F-4D97-AF65-F5344CB8AC3E}">
        <p14:creationId xmlns:p14="http://schemas.microsoft.com/office/powerpoint/2010/main" val="146711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smtClean="0"/>
              <a:t>Muokkaa perustyyl. napsautt.</a:t>
            </a:r>
            <a:endParaRPr lang="sv-SE"/>
          </a:p>
        </p:txBody>
      </p:sp>
      <p:sp>
        <p:nvSpPr>
          <p:cNvPr id="3" name="Platshållare för innehåll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sv-SE"/>
          </a:p>
        </p:txBody>
      </p:sp>
      <p:sp>
        <p:nvSpPr>
          <p:cNvPr id="4" name="Platshållare för datum 3"/>
          <p:cNvSpPr>
            <a:spLocks noGrp="1"/>
          </p:cNvSpPr>
          <p:nvPr>
            <p:ph type="dt" sz="half" idx="10"/>
          </p:nvPr>
        </p:nvSpPr>
        <p:spPr/>
        <p:txBody>
          <a:bodyPr/>
          <a:lstStyle/>
          <a:p>
            <a:fld id="{85FE3C99-D648-E846-93AF-05500C37385E}" type="datetimeFigureOut">
              <a:rPr lang="sv-SE" smtClean="0"/>
              <a:pPr/>
              <a:t>2019-10-08</a:t>
            </a:fld>
            <a:endParaRPr lang="sv-SE"/>
          </a:p>
        </p:txBody>
      </p:sp>
      <p:sp>
        <p:nvSpPr>
          <p:cNvPr id="6" name="Platshållare för bildnummer 5"/>
          <p:cNvSpPr>
            <a:spLocks noGrp="1"/>
          </p:cNvSpPr>
          <p:nvPr>
            <p:ph type="sldNum" sz="quarter" idx="12"/>
          </p:nvPr>
        </p:nvSpPr>
        <p:spPr/>
        <p:txBody>
          <a:bodyPr/>
          <a:lstStyle/>
          <a:p>
            <a:fld id="{A75FA628-5CBD-9C42-A9F5-85DBF2FE5CA3}"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kalv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360000" y="360000"/>
            <a:ext cx="8424000" cy="5634000"/>
          </a:xfrm>
        </p:spPr>
        <p:txBody>
          <a:bodyPr rtlCol="0">
            <a:noAutofit/>
          </a:bodyPr>
          <a:lstStyle/>
          <a:p>
            <a:pPr lvl="0"/>
            <a:r>
              <a:rPr lang="fi-FI" noProof="0" smtClean="0"/>
              <a:t>Lisää kuva napsauttamalla kuvaketta</a:t>
            </a:r>
            <a:endParaRPr lang="fi-FI" noProof="0"/>
          </a:p>
        </p:txBody>
      </p:sp>
      <p:sp>
        <p:nvSpPr>
          <p:cNvPr id="10" name="Text Placeholder 9"/>
          <p:cNvSpPr>
            <a:spLocks noGrp="1"/>
          </p:cNvSpPr>
          <p:nvPr>
            <p:ph type="body" sz="quarter" idx="14"/>
          </p:nvPr>
        </p:nvSpPr>
        <p:spPr>
          <a:xfrm>
            <a:off x="359532" y="6048000"/>
            <a:ext cx="6733505" cy="250825"/>
          </a:xfrm>
        </p:spPr>
        <p:txBody>
          <a:bodyPr/>
          <a:lstStyle>
            <a:lvl1pPr>
              <a:lnSpc>
                <a:spcPts val="1600"/>
              </a:lnSpc>
              <a:defRPr sz="1400"/>
            </a:lvl1pPr>
          </a:lstStyle>
          <a:p>
            <a:pPr lvl="0"/>
            <a:r>
              <a:rPr lang="fi-FI" noProof="1" smtClean="0"/>
              <a:t>Muokkaa tekstin perustyylejä napsauttamalla</a:t>
            </a:r>
          </a:p>
        </p:txBody>
      </p:sp>
      <p:sp>
        <p:nvSpPr>
          <p:cNvPr id="4" name="Date Placeholder 2"/>
          <p:cNvSpPr>
            <a:spLocks noGrp="1"/>
          </p:cNvSpPr>
          <p:nvPr>
            <p:ph type="dt" sz="half" idx="15"/>
          </p:nvPr>
        </p:nvSpPr>
        <p:spPr/>
        <p:txBody>
          <a:bodyPr/>
          <a:lstStyle>
            <a:lvl1pPr>
              <a:defRPr noProof="0"/>
            </a:lvl1pPr>
          </a:lstStyle>
          <a:p>
            <a:pPr>
              <a:defRPr/>
            </a:pPr>
            <a:endParaRPr lang="fi-FI"/>
          </a:p>
        </p:txBody>
      </p:sp>
      <p:sp>
        <p:nvSpPr>
          <p:cNvPr id="5" name="Footer Placeholder 3"/>
          <p:cNvSpPr>
            <a:spLocks noGrp="1"/>
          </p:cNvSpPr>
          <p:nvPr>
            <p:ph type="ftr" sz="quarter" idx="16"/>
          </p:nvPr>
        </p:nvSpPr>
        <p:spPr/>
        <p:txBody>
          <a:bodyPr/>
          <a:lstStyle>
            <a:lvl1pPr>
              <a:defRPr noProof="0"/>
            </a:lvl1pPr>
          </a:lstStyle>
          <a:p>
            <a:pPr>
              <a:defRPr/>
            </a:pPr>
            <a:r>
              <a:rPr lang="fi-FI"/>
              <a:t>Esittäjän nimi alatunnisteeseen</a:t>
            </a:r>
          </a:p>
        </p:txBody>
      </p:sp>
      <p:sp>
        <p:nvSpPr>
          <p:cNvPr id="6" name="Slide Number Placeholder 4"/>
          <p:cNvSpPr>
            <a:spLocks noGrp="1"/>
          </p:cNvSpPr>
          <p:nvPr>
            <p:ph type="sldNum" sz="quarter" idx="17"/>
          </p:nvPr>
        </p:nvSpPr>
        <p:spPr/>
        <p:txBody>
          <a:bodyPr/>
          <a:lstStyle>
            <a:lvl1pPr>
              <a:defRPr/>
            </a:lvl1pPr>
          </a:lstStyle>
          <a:p>
            <a:pPr>
              <a:defRPr/>
            </a:pPr>
            <a:fld id="{4DF4BDB1-1D69-4BC0-AB27-03EDEC3B020B}" type="slidenum">
              <a:rPr lang="fi-FI" altLang="fi-FI"/>
              <a:pPr>
                <a:defRPr/>
              </a:pPr>
              <a:t>‹#›</a:t>
            </a:fld>
            <a:endParaRPr lang="fi-FI" altLang="fi-FI"/>
          </a:p>
        </p:txBody>
      </p:sp>
    </p:spTree>
    <p:extLst>
      <p:ext uri="{BB962C8B-B14F-4D97-AF65-F5344CB8AC3E}">
        <p14:creationId xmlns:p14="http://schemas.microsoft.com/office/powerpoint/2010/main" val="255232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52413" y="6332538"/>
            <a:ext cx="1228725" cy="319087"/>
          </a:xfrm>
        </p:spPr>
        <p:txBody>
          <a:bodyPr anchor="b"/>
          <a:lstStyle>
            <a:lvl1pPr algn="l">
              <a:lnSpc>
                <a:spcPct val="70000"/>
              </a:lnSpc>
              <a:defRPr sz="1100">
                <a:solidFill>
                  <a:schemeClr val="tx2">
                    <a:lumMod val="60000"/>
                    <a:lumOff val="40000"/>
                  </a:schemeClr>
                </a:solidFill>
              </a:defRPr>
            </a:lvl1pPr>
          </a:lstStyle>
          <a:p>
            <a:pPr>
              <a:defRPr/>
            </a:pPr>
            <a:r>
              <a:rPr lang="en-US"/>
              <a:t>Name </a:t>
            </a:r>
          </a:p>
          <a:p>
            <a:pPr>
              <a:defRPr/>
            </a:pPr>
            <a:r>
              <a:rPr lang="en-US"/>
              <a:t>Surname</a:t>
            </a:r>
          </a:p>
        </p:txBody>
      </p:sp>
      <p:sp>
        <p:nvSpPr>
          <p:cNvPr id="3" name="Slide Number Placeholder 5"/>
          <p:cNvSpPr>
            <a:spLocks noGrp="1"/>
          </p:cNvSpPr>
          <p:nvPr>
            <p:ph type="sldNum" sz="quarter" idx="11"/>
          </p:nvPr>
        </p:nvSpPr>
        <p:spPr>
          <a:xfrm>
            <a:off x="7710488" y="6356350"/>
            <a:ext cx="1166812" cy="295275"/>
          </a:xfrm>
        </p:spPr>
        <p:txBody>
          <a:bodyPr anchor="b"/>
          <a:lstStyle>
            <a:lvl1pPr algn="r">
              <a:lnSpc>
                <a:spcPct val="70000"/>
              </a:lnSpc>
              <a:defRPr sz="1100">
                <a:solidFill>
                  <a:schemeClr val="tx2">
                    <a:lumMod val="60000"/>
                    <a:lumOff val="40000"/>
                  </a:schemeClr>
                </a:solidFill>
              </a:defRPr>
            </a:lvl1pPr>
          </a:lstStyle>
          <a:p>
            <a:pPr>
              <a:defRPr/>
            </a:pPr>
            <a:fld id="{704E2105-7D2C-254C-AF06-73C71FAE19FC}" type="datetimeFigureOut">
              <a:rPr lang="en-US"/>
              <a:pPr>
                <a:defRPr/>
              </a:pPr>
              <a:t>10/8/2019</a:t>
            </a:fld>
            <a:endParaRPr lang="en-US"/>
          </a:p>
          <a:p>
            <a:pPr>
              <a:defRPr/>
            </a:pPr>
            <a:fld id="{2FEDA749-CAA8-475F-8058-FD0B11DB61F3}" type="slidenum">
              <a:rPr lang="en-US"/>
              <a:pPr>
                <a:defRPr/>
              </a:pPr>
              <a:t>‹#›</a:t>
            </a:fld>
            <a:endParaRPr lang="en-US"/>
          </a:p>
        </p:txBody>
      </p:sp>
    </p:spTree>
    <p:extLst>
      <p:ext uri="{BB962C8B-B14F-4D97-AF65-F5344CB8AC3E}">
        <p14:creationId xmlns:p14="http://schemas.microsoft.com/office/powerpoint/2010/main" val="62355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smtClean="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smtClean="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smtClean="0"/>
              <a:t>Klicka här för att ändra format</a:t>
            </a:r>
            <a:endParaRPr lang="sv-SE" dirty="0"/>
          </a:p>
        </p:txBody>
      </p:sp>
      <p:cxnSp>
        <p:nvCxnSpPr>
          <p:cNvPr id="5" name="Rak 4"/>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21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6883" y="1391508"/>
            <a:ext cx="7843234" cy="428056"/>
          </a:xfrm>
        </p:spPr>
        <p:txBody>
          <a:bodyPr/>
          <a:lstStyle>
            <a:lvl1pPr>
              <a:defRPr sz="2400">
                <a:solidFill>
                  <a:srgbClr val="004493"/>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646881" y="1947601"/>
            <a:ext cx="37512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a:t>
            </a:r>
            <a:endParaRPr lang="sv-SE" dirty="0"/>
          </a:p>
        </p:txBody>
      </p:sp>
      <p:sp>
        <p:nvSpPr>
          <p:cNvPr id="4" name="Platshållare för innehåll 3"/>
          <p:cNvSpPr>
            <a:spLocks noGrp="1"/>
          </p:cNvSpPr>
          <p:nvPr>
            <p:ph sz="half" idx="2"/>
          </p:nvPr>
        </p:nvSpPr>
        <p:spPr>
          <a:xfrm>
            <a:off x="4738917" y="1947601"/>
            <a:ext cx="37512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smtClean="0"/>
              <a:t>Klicka här för att ändra format på bakgrundstexten</a:t>
            </a:r>
          </a:p>
        </p:txBody>
      </p:sp>
      <p:sp>
        <p:nvSpPr>
          <p:cNvPr id="8" name="Platshållare för innehåll 7"/>
          <p:cNvSpPr>
            <a:spLocks noGrp="1"/>
          </p:cNvSpPr>
          <p:nvPr>
            <p:ph sz="quarter" idx="13"/>
          </p:nvPr>
        </p:nvSpPr>
        <p:spPr>
          <a:xfrm>
            <a:off x="360002" y="360001"/>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smtClean="0"/>
              <a:t>Klicka här för att ändra format på bakgrundstexten</a:t>
            </a:r>
          </a:p>
        </p:txBody>
      </p:sp>
      <p:cxnSp>
        <p:nvCxnSpPr>
          <p:cNvPr id="6" name="Rak 5"/>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52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6884" y="1391508"/>
            <a:ext cx="7843234" cy="428056"/>
          </a:xfrm>
        </p:spPr>
        <p:txBody>
          <a:bodyPr/>
          <a:lstStyle>
            <a:lvl1pPr>
              <a:defRPr sz="2400">
                <a:solidFill>
                  <a:srgbClr val="004493"/>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646881" y="1947603"/>
            <a:ext cx="37512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a:t>
            </a:r>
            <a:endParaRPr lang="sv-SE" dirty="0"/>
          </a:p>
        </p:txBody>
      </p:sp>
      <p:sp>
        <p:nvSpPr>
          <p:cNvPr id="4" name="Platshållare för innehåll 3"/>
          <p:cNvSpPr>
            <a:spLocks noGrp="1"/>
          </p:cNvSpPr>
          <p:nvPr>
            <p:ph sz="half" idx="2"/>
          </p:nvPr>
        </p:nvSpPr>
        <p:spPr>
          <a:xfrm>
            <a:off x="4738917" y="1947603"/>
            <a:ext cx="37512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smtClean="0"/>
              <a:t>Klicka här för att ändra format på bakgrundstexten</a:t>
            </a:r>
          </a:p>
        </p:txBody>
      </p:sp>
      <p:sp>
        <p:nvSpPr>
          <p:cNvPr id="8" name="Platshållare för innehåll 7"/>
          <p:cNvSpPr>
            <a:spLocks noGrp="1"/>
          </p:cNvSpPr>
          <p:nvPr>
            <p:ph sz="quarter" idx="13"/>
          </p:nvPr>
        </p:nvSpPr>
        <p:spPr>
          <a:xfrm>
            <a:off x="360003" y="360003"/>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smtClean="0"/>
              <a:t>Klicka här för att ändra format på bakgrundstexten</a:t>
            </a:r>
          </a:p>
        </p:txBody>
      </p:sp>
      <p:cxnSp>
        <p:nvCxnSpPr>
          <p:cNvPr id="6" name="Rak 5"/>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94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smtClean="0"/>
              <a:t>Klicka här för att ändra format på bakgrundstexten</a:t>
            </a:r>
          </a:p>
        </p:txBody>
      </p:sp>
      <p:sp>
        <p:nvSpPr>
          <p:cNvPr id="8" name="Platshållare för innehåll 7"/>
          <p:cNvSpPr>
            <a:spLocks noGrp="1"/>
          </p:cNvSpPr>
          <p:nvPr>
            <p:ph sz="quarter" idx="13"/>
          </p:nvPr>
        </p:nvSpPr>
        <p:spPr>
          <a:xfrm>
            <a:off x="360003" y="360003"/>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smtClean="0"/>
              <a:t>Klicka här för att ändra format på bakgrundstexten</a:t>
            </a:r>
          </a:p>
        </p:txBody>
      </p:sp>
      <p:sp>
        <p:nvSpPr>
          <p:cNvPr id="11" name="Rubrik 10"/>
          <p:cNvSpPr>
            <a:spLocks noGrp="1"/>
          </p:cNvSpPr>
          <p:nvPr>
            <p:ph type="title"/>
          </p:nvPr>
        </p:nvSpPr>
        <p:spPr>
          <a:xfrm>
            <a:off x="646881" y="1392581"/>
            <a:ext cx="8229600" cy="519902"/>
          </a:xfrm>
        </p:spPr>
        <p:txBody>
          <a:bodyPr/>
          <a:lstStyle>
            <a:lvl1pPr>
              <a:defRPr sz="2400">
                <a:solidFill>
                  <a:schemeClr val="tx2"/>
                </a:solidFill>
              </a:defRPr>
            </a:lvl1pPr>
          </a:lstStyle>
          <a:p>
            <a:r>
              <a:rPr lang="sv-SE" dirty="0" smtClean="0"/>
              <a:t>Klicka här för att ändra format</a:t>
            </a:r>
            <a:endParaRPr lang="sv-SE" dirty="0"/>
          </a:p>
        </p:txBody>
      </p:sp>
      <p:cxnSp>
        <p:nvCxnSpPr>
          <p:cNvPr id="5" name="Rak 4"/>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78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6884" y="1391508"/>
            <a:ext cx="7843234" cy="428056"/>
          </a:xfrm>
        </p:spPr>
        <p:txBody>
          <a:bodyPr/>
          <a:lstStyle>
            <a:lvl1pPr>
              <a:defRPr sz="2400">
                <a:solidFill>
                  <a:srgbClr val="004493"/>
                </a:solidFill>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646881" y="1947603"/>
            <a:ext cx="3751200" cy="4525963"/>
          </a:xfrm>
        </p:spPr>
        <p:txBody>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a:t>
            </a:r>
            <a:endParaRPr lang="sv-SE" dirty="0"/>
          </a:p>
        </p:txBody>
      </p:sp>
      <p:sp>
        <p:nvSpPr>
          <p:cNvPr id="4" name="Platshållare för innehåll 3"/>
          <p:cNvSpPr>
            <a:spLocks noGrp="1"/>
          </p:cNvSpPr>
          <p:nvPr>
            <p:ph sz="half" idx="2"/>
          </p:nvPr>
        </p:nvSpPr>
        <p:spPr>
          <a:xfrm>
            <a:off x="4738917" y="1947603"/>
            <a:ext cx="3751200" cy="4525963"/>
          </a:xfrm>
        </p:spPr>
        <p:txBody>
          <a:bodyPr/>
          <a:lstStyle>
            <a:lvl1pPr marL="342900" indent="-342900">
              <a:buFont typeface="Arial"/>
              <a:buChar char="•"/>
              <a:defRPr sz="1800" b="0" i="0"/>
            </a:lvl1pPr>
            <a:lvl2pPr marL="742950" indent="-285750">
              <a:buFont typeface="Arial"/>
              <a:buChar char="•"/>
              <a:defRPr sz="1600" b="0" i="0"/>
            </a:lvl2pPr>
            <a:lvl3pPr marL="1143000" indent="-228600">
              <a:buFont typeface="Arial"/>
              <a:buChar char="•"/>
              <a:defRPr sz="1600" b="0" i="0"/>
            </a:lvl3pPr>
            <a:lvl4pPr marL="1600200" indent="-228600">
              <a:buFont typeface="Arial"/>
              <a:buChar char="•"/>
              <a:defRPr sz="1600" b="0" i="0"/>
            </a:lvl4pPr>
            <a:lvl5pPr marL="2057400" indent="-228600">
              <a:buFont typeface="Arial"/>
              <a:buChar char="•"/>
              <a:defRPr sz="1600" b="0" i="0"/>
            </a:lvl5pPr>
            <a:lvl6pPr>
              <a:defRPr sz="1800"/>
            </a:lvl6pPr>
            <a:lvl7pPr>
              <a:defRPr sz="1800"/>
            </a:lvl7pPr>
            <a:lvl8pPr>
              <a:defRPr sz="1800"/>
            </a:lvl8pPr>
            <a:lvl9pPr>
              <a:defRPr sz="1800"/>
            </a:lvl9pPr>
          </a:lstStyle>
          <a:p>
            <a:pPr lvl="0"/>
            <a:r>
              <a:rPr lang="sv-SE" dirty="0" smtClean="0"/>
              <a:t>Klicka här för att ändra format på bakgrundstexten</a:t>
            </a:r>
          </a:p>
        </p:txBody>
      </p:sp>
      <p:sp>
        <p:nvSpPr>
          <p:cNvPr id="8" name="Platshållare för innehåll 7"/>
          <p:cNvSpPr>
            <a:spLocks noGrp="1"/>
          </p:cNvSpPr>
          <p:nvPr>
            <p:ph sz="quarter" idx="13"/>
          </p:nvPr>
        </p:nvSpPr>
        <p:spPr>
          <a:xfrm>
            <a:off x="360003" y="360003"/>
            <a:ext cx="4598987" cy="371475"/>
          </a:xfrm>
        </p:spPr>
        <p:txBody>
          <a:bodyPr/>
          <a:lstStyle>
            <a:lvl1pPr marL="0" indent="0">
              <a:buFontTx/>
              <a:buNone/>
              <a:defRPr sz="1600" b="0" i="0" baseline="0">
                <a:solidFill>
                  <a:schemeClr val="tx2"/>
                </a:solidFill>
              </a:defRPr>
            </a:lvl1pPr>
            <a:lvl2pPr marL="457200" indent="0">
              <a:buFontTx/>
              <a:buNone/>
              <a:defRPr sz="1600" b="0" i="0" baseline="0"/>
            </a:lvl2pPr>
            <a:lvl3pPr marL="914400" indent="0">
              <a:buFontTx/>
              <a:buNone/>
              <a:defRPr sz="1600" b="0" i="0" baseline="0"/>
            </a:lvl3pPr>
            <a:lvl4pPr marL="1371600" indent="0">
              <a:buFontTx/>
              <a:buNone/>
              <a:defRPr sz="1600" b="0" i="0" baseline="0"/>
            </a:lvl4pPr>
            <a:lvl5pPr marL="1828800" indent="0">
              <a:buFontTx/>
              <a:buNone/>
              <a:defRPr sz="1600" b="0" i="0" baseline="0"/>
            </a:lvl5pPr>
          </a:lstStyle>
          <a:p>
            <a:pPr lvl="0"/>
            <a:r>
              <a:rPr lang="sv-SE" dirty="0" smtClean="0"/>
              <a:t>Klicka här för att ändra format på bakgrundstexten</a:t>
            </a:r>
          </a:p>
        </p:txBody>
      </p:sp>
      <p:cxnSp>
        <p:nvCxnSpPr>
          <p:cNvPr id="6" name="Rak 5"/>
          <p:cNvCxnSpPr/>
          <p:nvPr userDrawn="1"/>
        </p:nvCxnSpPr>
        <p:spPr>
          <a:xfrm>
            <a:off x="411146" y="731476"/>
            <a:ext cx="5973246"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98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7" name="Text Placeholder 9"/>
          <p:cNvSpPr>
            <a:spLocks noGrp="1"/>
          </p:cNvSpPr>
          <p:nvPr>
            <p:ph type="body" sz="quarter" idx="14"/>
          </p:nvPr>
        </p:nvSpPr>
        <p:spPr>
          <a:xfrm>
            <a:off x="539553" y="6381328"/>
            <a:ext cx="3024336" cy="180020"/>
          </a:xfrm>
        </p:spPr>
        <p:txBody>
          <a:bodyPr/>
          <a:lstStyle>
            <a:lvl1pPr>
              <a:lnSpc>
                <a:spcPts val="1300"/>
              </a:lnSpc>
              <a:defRPr sz="1200"/>
            </a:lvl1pPr>
          </a:lstStyle>
          <a:p>
            <a:pPr lvl="0"/>
            <a:r>
              <a:rPr lang="fi-FI" noProof="1" smtClean="0"/>
              <a:t>Muokkaa tekstin perustyylejä napsauttamalla</a:t>
            </a:r>
          </a:p>
        </p:txBody>
      </p:sp>
      <p:sp>
        <p:nvSpPr>
          <p:cNvPr id="5" name="Footer Placeholder 4"/>
          <p:cNvSpPr>
            <a:spLocks noGrp="1"/>
          </p:cNvSpPr>
          <p:nvPr>
            <p:ph type="ftr" sz="quarter" idx="15"/>
          </p:nvPr>
        </p:nvSpPr>
        <p:spPr/>
        <p:txBody>
          <a:bodyPr/>
          <a:lstStyle>
            <a:lvl1pPr>
              <a:defRPr noProof="0"/>
            </a:lvl1pPr>
          </a:lstStyle>
          <a:p>
            <a:pPr>
              <a:defRPr/>
            </a:pPr>
            <a:r>
              <a:rPr lang="fi-FI"/>
              <a:t>Esittäjän nimi alatunnisteeseen</a:t>
            </a:r>
          </a:p>
        </p:txBody>
      </p:sp>
      <p:sp>
        <p:nvSpPr>
          <p:cNvPr id="6" name="Slide Number Placeholder 5"/>
          <p:cNvSpPr>
            <a:spLocks noGrp="1"/>
          </p:cNvSpPr>
          <p:nvPr>
            <p:ph type="sldNum" sz="quarter" idx="16"/>
          </p:nvPr>
        </p:nvSpPr>
        <p:spPr/>
        <p:txBody>
          <a:bodyPr/>
          <a:lstStyle>
            <a:lvl1pPr>
              <a:defRPr/>
            </a:lvl1pPr>
          </a:lstStyle>
          <a:p>
            <a:pPr>
              <a:defRPr/>
            </a:pPr>
            <a:fld id="{5FD399F4-CEE5-4D6A-86A9-DA88F0B28CA1}" type="slidenum">
              <a:rPr lang="fi-FI" altLang="fi-FI"/>
              <a:pPr>
                <a:defRPr/>
              </a:pPr>
              <a:t>‹#›</a:t>
            </a:fld>
            <a:endParaRPr lang="fi-FI" altLang="fi-FI"/>
          </a:p>
        </p:txBody>
      </p:sp>
    </p:spTree>
    <p:extLst>
      <p:ext uri="{BB962C8B-B14F-4D97-AF65-F5344CB8AC3E}">
        <p14:creationId xmlns:p14="http://schemas.microsoft.com/office/powerpoint/2010/main" val="193130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uskalvo - 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4777200" cy="426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7" name="Content Placeholder 2"/>
          <p:cNvSpPr>
            <a:spLocks noGrp="1"/>
          </p:cNvSpPr>
          <p:nvPr>
            <p:ph idx="13"/>
          </p:nvPr>
        </p:nvSpPr>
        <p:spPr>
          <a:xfrm>
            <a:off x="5400092" y="1800000"/>
            <a:ext cx="3384376" cy="426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12" name="Text Placeholder 9"/>
          <p:cNvSpPr>
            <a:spLocks noGrp="1"/>
          </p:cNvSpPr>
          <p:nvPr>
            <p:ph type="body" sz="quarter" idx="14"/>
          </p:nvPr>
        </p:nvSpPr>
        <p:spPr>
          <a:xfrm>
            <a:off x="539553" y="6381328"/>
            <a:ext cx="3024336" cy="180020"/>
          </a:xfrm>
        </p:spPr>
        <p:txBody>
          <a:bodyPr/>
          <a:lstStyle>
            <a:lvl1pPr>
              <a:lnSpc>
                <a:spcPts val="1300"/>
              </a:lnSpc>
              <a:defRPr sz="1200"/>
            </a:lvl1pPr>
          </a:lstStyle>
          <a:p>
            <a:pPr lvl="0"/>
            <a:r>
              <a:rPr lang="fi-FI" noProof="1" smtClean="0"/>
              <a:t>Muokkaa tekstin perustyylejä napsauttamalla</a:t>
            </a:r>
          </a:p>
        </p:txBody>
      </p:sp>
      <p:sp>
        <p:nvSpPr>
          <p:cNvPr id="6" name="Footer Placeholder 4"/>
          <p:cNvSpPr>
            <a:spLocks noGrp="1"/>
          </p:cNvSpPr>
          <p:nvPr>
            <p:ph type="ftr" sz="quarter" idx="15"/>
          </p:nvPr>
        </p:nvSpPr>
        <p:spPr/>
        <p:txBody>
          <a:bodyPr/>
          <a:lstStyle>
            <a:lvl1pPr>
              <a:defRPr noProof="0"/>
            </a:lvl1pPr>
          </a:lstStyle>
          <a:p>
            <a:pPr>
              <a:defRPr/>
            </a:pPr>
            <a:r>
              <a:rPr lang="fi-FI"/>
              <a:t>Esittäjän nimi alatunnisteeseen</a:t>
            </a:r>
          </a:p>
        </p:txBody>
      </p:sp>
      <p:sp>
        <p:nvSpPr>
          <p:cNvPr id="8" name="Slide Number Placeholder 5"/>
          <p:cNvSpPr>
            <a:spLocks noGrp="1"/>
          </p:cNvSpPr>
          <p:nvPr>
            <p:ph type="sldNum" sz="quarter" idx="16"/>
          </p:nvPr>
        </p:nvSpPr>
        <p:spPr/>
        <p:txBody>
          <a:bodyPr/>
          <a:lstStyle>
            <a:lvl1pPr>
              <a:defRPr/>
            </a:lvl1pPr>
          </a:lstStyle>
          <a:p>
            <a:pPr>
              <a:defRPr/>
            </a:pPr>
            <a:fld id="{CC205A90-0646-41CB-B302-BA037A4B47B9}" type="slidenum">
              <a:rPr lang="fi-FI" altLang="fi-FI"/>
              <a:pPr>
                <a:defRPr/>
              </a:pPr>
              <a:t>‹#›</a:t>
            </a:fld>
            <a:endParaRPr lang="fi-FI" altLang="fi-FI"/>
          </a:p>
        </p:txBody>
      </p:sp>
    </p:spTree>
    <p:extLst>
      <p:ext uri="{BB962C8B-B14F-4D97-AF65-F5344CB8AC3E}">
        <p14:creationId xmlns:p14="http://schemas.microsoft.com/office/powerpoint/2010/main" val="319278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ja kuva - vier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3240000" cy="4194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8" name="Picture Placeholder 7"/>
          <p:cNvSpPr>
            <a:spLocks noGrp="1"/>
          </p:cNvSpPr>
          <p:nvPr>
            <p:ph type="pic" sz="quarter" idx="13"/>
          </p:nvPr>
        </p:nvSpPr>
        <p:spPr>
          <a:xfrm>
            <a:off x="4104000" y="1476000"/>
            <a:ext cx="4680000" cy="4104000"/>
          </a:xfrm>
        </p:spPr>
        <p:txBody>
          <a:bodyPr rtlCol="0">
            <a:noAutofit/>
          </a:bodyPr>
          <a:lstStyle/>
          <a:p>
            <a:pPr lvl="0"/>
            <a:r>
              <a:rPr lang="fi-FI" noProof="0" smtClean="0"/>
              <a:t>Lisää kuva napsauttamalla kuvaketta</a:t>
            </a:r>
            <a:endParaRPr lang="fi-FI" noProof="0"/>
          </a:p>
        </p:txBody>
      </p:sp>
      <p:sp>
        <p:nvSpPr>
          <p:cNvPr id="7" name="Text Placeholder 9"/>
          <p:cNvSpPr>
            <a:spLocks noGrp="1"/>
          </p:cNvSpPr>
          <p:nvPr>
            <p:ph type="body" sz="quarter" idx="14"/>
          </p:nvPr>
        </p:nvSpPr>
        <p:spPr>
          <a:xfrm>
            <a:off x="4103948" y="5661248"/>
            <a:ext cx="3024336" cy="180020"/>
          </a:xfrm>
        </p:spPr>
        <p:txBody>
          <a:bodyPr/>
          <a:lstStyle>
            <a:lvl1pPr>
              <a:lnSpc>
                <a:spcPts val="1300"/>
              </a:lnSpc>
              <a:defRPr sz="1200"/>
            </a:lvl1pPr>
          </a:lstStyle>
          <a:p>
            <a:pPr lvl="0"/>
            <a:r>
              <a:rPr lang="fi-FI" noProof="1" smtClean="0"/>
              <a:t>Muokkaa tekstin perustyylejä napsauttamalla</a:t>
            </a:r>
          </a:p>
        </p:txBody>
      </p:sp>
      <p:sp>
        <p:nvSpPr>
          <p:cNvPr id="6" name="Footer Placeholder 4"/>
          <p:cNvSpPr>
            <a:spLocks noGrp="1"/>
          </p:cNvSpPr>
          <p:nvPr>
            <p:ph type="ftr" sz="quarter" idx="15"/>
          </p:nvPr>
        </p:nvSpPr>
        <p:spPr/>
        <p:txBody>
          <a:bodyPr/>
          <a:lstStyle>
            <a:lvl1pPr>
              <a:defRPr noProof="0"/>
            </a:lvl1pPr>
          </a:lstStyle>
          <a:p>
            <a:pPr>
              <a:defRPr/>
            </a:pPr>
            <a:r>
              <a:rPr lang="fi-FI"/>
              <a:t>Esittäjän nimi alatunnisteeseen</a:t>
            </a:r>
          </a:p>
        </p:txBody>
      </p:sp>
      <p:sp>
        <p:nvSpPr>
          <p:cNvPr id="9" name="Slide Number Placeholder 5"/>
          <p:cNvSpPr>
            <a:spLocks noGrp="1"/>
          </p:cNvSpPr>
          <p:nvPr>
            <p:ph type="sldNum" sz="quarter" idx="16"/>
          </p:nvPr>
        </p:nvSpPr>
        <p:spPr/>
        <p:txBody>
          <a:bodyPr/>
          <a:lstStyle>
            <a:lvl1pPr>
              <a:defRPr/>
            </a:lvl1pPr>
          </a:lstStyle>
          <a:p>
            <a:pPr>
              <a:defRPr/>
            </a:pPr>
            <a:fld id="{98B1FFD5-2E7E-49CC-9F54-749F9A10887F}" type="slidenum">
              <a:rPr lang="fi-FI" altLang="fi-FI"/>
              <a:pPr>
                <a:defRPr/>
              </a:pPr>
              <a:t>‹#›</a:t>
            </a:fld>
            <a:endParaRPr lang="fi-FI" altLang="fi-FI"/>
          </a:p>
        </p:txBody>
      </p:sp>
    </p:spTree>
    <p:extLst>
      <p:ext uri="{BB962C8B-B14F-4D97-AF65-F5344CB8AC3E}">
        <p14:creationId xmlns:p14="http://schemas.microsoft.com/office/powerpoint/2010/main" val="270657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 ja kuva - päällekkä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smtClean="0"/>
              <a:t>Muokkaa perustyyl. napsautt.</a:t>
            </a:r>
            <a:endParaRPr lang="fi-FI" noProof="1"/>
          </a:p>
        </p:txBody>
      </p:sp>
      <p:sp>
        <p:nvSpPr>
          <p:cNvPr id="3" name="Content Placeholder 2"/>
          <p:cNvSpPr>
            <a:spLocks noGrp="1"/>
          </p:cNvSpPr>
          <p:nvPr>
            <p:ph idx="1"/>
          </p:nvPr>
        </p:nvSpPr>
        <p:spPr>
          <a:xfrm>
            <a:off x="539552" y="1800000"/>
            <a:ext cx="8244000" cy="1296000"/>
          </a:xfrm>
        </p:spPr>
        <p:txBody>
          <a:bodyPr/>
          <a:lstStyle/>
          <a:p>
            <a:pPr lvl="0"/>
            <a:r>
              <a:rPr lang="fi-FI" noProof="1" smtClean="0"/>
              <a:t>Muokkaa tekstin perustyylejä napsauttamalla</a:t>
            </a:r>
          </a:p>
          <a:p>
            <a:pPr lvl="1"/>
            <a:r>
              <a:rPr lang="fi-FI" noProof="1" smtClean="0"/>
              <a:t>toinen taso</a:t>
            </a:r>
          </a:p>
          <a:p>
            <a:pPr lvl="2"/>
            <a:r>
              <a:rPr lang="fi-FI" noProof="1" smtClean="0"/>
              <a:t>kolmas taso</a:t>
            </a:r>
          </a:p>
          <a:p>
            <a:pPr lvl="3"/>
            <a:r>
              <a:rPr lang="fi-FI" noProof="1" smtClean="0"/>
              <a:t>neljäs taso</a:t>
            </a:r>
          </a:p>
          <a:p>
            <a:pPr lvl="4"/>
            <a:r>
              <a:rPr lang="fi-FI" noProof="1" smtClean="0"/>
              <a:t>viides taso</a:t>
            </a:r>
            <a:endParaRPr lang="fi-FI" noProof="1"/>
          </a:p>
        </p:txBody>
      </p:sp>
      <p:sp>
        <p:nvSpPr>
          <p:cNvPr id="8" name="Picture Placeholder 7"/>
          <p:cNvSpPr>
            <a:spLocks noGrp="1"/>
          </p:cNvSpPr>
          <p:nvPr>
            <p:ph type="pic" sz="quarter" idx="13"/>
          </p:nvPr>
        </p:nvSpPr>
        <p:spPr>
          <a:xfrm>
            <a:off x="539552" y="3150000"/>
            <a:ext cx="8244448" cy="2916000"/>
          </a:xfrm>
        </p:spPr>
        <p:txBody>
          <a:bodyPr rtlCol="0">
            <a:noAutofit/>
          </a:bodyPr>
          <a:lstStyle/>
          <a:p>
            <a:pPr lvl="0"/>
            <a:r>
              <a:rPr lang="fi-FI" noProof="0" smtClean="0"/>
              <a:t>Lisää kuva napsauttamalla kuvaketta</a:t>
            </a:r>
            <a:endParaRPr lang="fi-FI" noProof="0"/>
          </a:p>
        </p:txBody>
      </p:sp>
      <p:sp>
        <p:nvSpPr>
          <p:cNvPr id="9" name="Text Placeholder 9"/>
          <p:cNvSpPr>
            <a:spLocks noGrp="1"/>
          </p:cNvSpPr>
          <p:nvPr>
            <p:ph type="body" sz="quarter" idx="14"/>
          </p:nvPr>
        </p:nvSpPr>
        <p:spPr>
          <a:xfrm>
            <a:off x="539552" y="6129300"/>
            <a:ext cx="6733505" cy="250825"/>
          </a:xfrm>
        </p:spPr>
        <p:txBody>
          <a:bodyPr/>
          <a:lstStyle>
            <a:lvl1pPr>
              <a:lnSpc>
                <a:spcPts val="1600"/>
              </a:lnSpc>
              <a:defRPr sz="1400"/>
            </a:lvl1pPr>
          </a:lstStyle>
          <a:p>
            <a:pPr lvl="0"/>
            <a:r>
              <a:rPr lang="fi-FI" noProof="1" smtClean="0"/>
              <a:t>Muokkaa tekstin perustyylejä napsauttamalla</a:t>
            </a:r>
          </a:p>
        </p:txBody>
      </p:sp>
      <p:sp>
        <p:nvSpPr>
          <p:cNvPr id="6" name="Footer Placeholder 4"/>
          <p:cNvSpPr>
            <a:spLocks noGrp="1"/>
          </p:cNvSpPr>
          <p:nvPr>
            <p:ph type="ftr" sz="quarter" idx="15"/>
          </p:nvPr>
        </p:nvSpPr>
        <p:spPr/>
        <p:txBody>
          <a:bodyPr/>
          <a:lstStyle>
            <a:lvl1pPr>
              <a:defRPr noProof="0"/>
            </a:lvl1pPr>
          </a:lstStyle>
          <a:p>
            <a:pPr>
              <a:defRPr/>
            </a:pPr>
            <a:r>
              <a:rPr lang="fi-FI"/>
              <a:t>Esittäjän nimi alatunnisteeseen</a:t>
            </a:r>
          </a:p>
        </p:txBody>
      </p:sp>
      <p:sp>
        <p:nvSpPr>
          <p:cNvPr id="7" name="Slide Number Placeholder 5"/>
          <p:cNvSpPr>
            <a:spLocks noGrp="1"/>
          </p:cNvSpPr>
          <p:nvPr>
            <p:ph type="sldNum" sz="quarter" idx="16"/>
          </p:nvPr>
        </p:nvSpPr>
        <p:spPr/>
        <p:txBody>
          <a:bodyPr/>
          <a:lstStyle>
            <a:lvl1pPr>
              <a:defRPr/>
            </a:lvl1pPr>
          </a:lstStyle>
          <a:p>
            <a:pPr>
              <a:defRPr/>
            </a:pPr>
            <a:fld id="{381692D1-CC24-490D-81D4-C92CB14CD467}" type="slidenum">
              <a:rPr lang="fi-FI" altLang="fi-FI"/>
              <a:pPr>
                <a:defRPr/>
              </a:pPr>
              <a:t>‹#›</a:t>
            </a:fld>
            <a:endParaRPr lang="fi-FI" altLang="fi-FI"/>
          </a:p>
        </p:txBody>
      </p:sp>
    </p:spTree>
    <p:extLst>
      <p:ext uri="{BB962C8B-B14F-4D97-AF65-F5344CB8AC3E}">
        <p14:creationId xmlns:p14="http://schemas.microsoft.com/office/powerpoint/2010/main" val="367631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descr="EUSBSR_graphic_green.png"/>
          <p:cNvPicPr>
            <a:picLocks noChangeAspect="1"/>
          </p:cNvPicPr>
          <p:nvPr/>
        </p:nvPicPr>
        <p:blipFill>
          <a:blip r:embed="rId4" cstate="print">
            <a:alphaModFix amt="50000"/>
            <a:extLst>
              <a:ext uri="{28A0092B-C50C-407E-A947-70E740481C1C}">
                <a14:useLocalDpi xmlns:a14="http://schemas.microsoft.com/office/drawing/2010/main"/>
              </a:ext>
            </a:extLst>
          </a:blip>
          <a:srcRect/>
          <a:stretch>
            <a:fillRect/>
          </a:stretch>
        </p:blipFill>
        <p:spPr>
          <a:xfrm>
            <a:off x="1" y="4919724"/>
            <a:ext cx="4060939" cy="1938276"/>
          </a:xfrm>
          <a:prstGeom prst="rect">
            <a:avLst/>
          </a:prstGeom>
        </p:spPr>
      </p:pic>
      <p:pic>
        <p:nvPicPr>
          <p:cNvPr id="10" name="Bildobjekt 9" descr="EUSBSR_graphic_blue.png"/>
          <p:cNvPicPr>
            <a:picLocks noChangeAspect="1"/>
          </p:cNvPicPr>
          <p:nvPr/>
        </p:nvPicPr>
        <p:blipFill>
          <a:blip r:embed="rId5" cstate="print">
            <a:alphaModFix amt="50000"/>
            <a:extLst>
              <a:ext uri="{28A0092B-C50C-407E-A947-70E740481C1C}">
                <a14:useLocalDpi xmlns:a14="http://schemas.microsoft.com/office/drawing/2010/main"/>
              </a:ext>
            </a:extLst>
          </a:blip>
          <a:srcRect/>
          <a:stretch>
            <a:fillRect/>
          </a:stretch>
        </p:blipFill>
        <p:spPr>
          <a:xfrm>
            <a:off x="5196597" y="-10671"/>
            <a:ext cx="3955928" cy="1950527"/>
          </a:xfrm>
          <a:prstGeom prst="rect">
            <a:avLst/>
          </a:prstGeom>
        </p:spPr>
      </p:pic>
      <p:sp>
        <p:nvSpPr>
          <p:cNvPr id="2" name="Platshållare för rubrik 1"/>
          <p:cNvSpPr>
            <a:spLocks noGrp="1"/>
          </p:cNvSpPr>
          <p:nvPr>
            <p:ph type="title"/>
          </p:nvPr>
        </p:nvSpPr>
        <p:spPr>
          <a:xfrm>
            <a:off x="3502213" y="3391539"/>
            <a:ext cx="5184587" cy="11430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3502213" y="4695481"/>
            <a:ext cx="5184587" cy="1430682"/>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505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85FE3C99-D648-E846-93AF-05500C37385E}" type="datetimeFigureOut">
              <a:rPr lang="sv-SE" smtClean="0"/>
              <a:pPr/>
              <a:t>2019-10-08</a:t>
            </a:fld>
            <a:r>
              <a:rPr lang="sv-SE" dirty="0" smtClean="0"/>
              <a:t> </a:t>
            </a:r>
            <a:endParaRPr lang="sv-SE" dirty="0"/>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A75FA628-5CBD-9C42-A9F5-85DBF2FE5CA3}" type="slidenum">
              <a:rPr lang="sv-SE" smtClean="0"/>
              <a:pPr/>
              <a:t>‹#›</a:t>
            </a:fld>
            <a:endParaRPr lang="sv-SE" dirty="0"/>
          </a:p>
        </p:txBody>
      </p:sp>
      <p:pic>
        <p:nvPicPr>
          <p:cNvPr id="7" name="Bildobjekt 6" descr="EUSBSR_logotype_high.png"/>
          <p:cNvPicPr>
            <a:picLocks noChangeAspect="1"/>
          </p:cNvPicPr>
          <p:nvPr/>
        </p:nvPicPr>
        <p:blipFill>
          <a:blip r:embed="rId6"/>
          <a:stretch>
            <a:fillRect/>
          </a:stretch>
        </p:blipFill>
        <p:spPr>
          <a:xfrm>
            <a:off x="552949" y="984443"/>
            <a:ext cx="5196573" cy="2036678"/>
          </a:xfrm>
          <a:prstGeom prst="rect">
            <a:avLst/>
          </a:prstGeom>
        </p:spPr>
      </p:pic>
      <p:cxnSp>
        <p:nvCxnSpPr>
          <p:cNvPr id="8" name="Rak 7"/>
          <p:cNvCxnSpPr/>
          <p:nvPr/>
        </p:nvCxnSpPr>
        <p:spPr>
          <a:xfrm>
            <a:off x="3625940" y="3284109"/>
            <a:ext cx="4919943" cy="1588"/>
          </a:xfrm>
          <a:prstGeom prst="line">
            <a:avLst/>
          </a:prstGeom>
          <a:ln w="6350"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 id="2147483688" r:id="rId2"/>
  </p:sldLayoutIdLst>
  <p:txStyles>
    <p:titleStyle>
      <a:lvl1pPr algn="l"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Tx/>
        <a:buNone/>
        <a:defRPr sz="16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6881" y="1426673"/>
            <a:ext cx="8229600" cy="428056"/>
          </a:xfrm>
          <a:prstGeom prst="rect">
            <a:avLst/>
          </a:prstGeom>
        </p:spPr>
        <p:txBody>
          <a:bodyPr vert="horz" lIns="91440" tIns="45720" rIns="91440" bIns="4572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46881" y="1946576"/>
            <a:ext cx="7146652" cy="4139347"/>
          </a:xfrm>
          <a:prstGeom prst="rect">
            <a:avLst/>
          </a:prstGeom>
        </p:spPr>
        <p:txBody>
          <a:bodyPr vert="horz" lIns="91440" tIns="45720" rIns="91440" bIns="45720" rtlCol="0">
            <a:noAutofit/>
          </a:bodyPr>
          <a:lstStyle/>
          <a:p>
            <a:pPr lvl="0"/>
            <a:r>
              <a:rPr lang="sv-SE" dirty="0" smtClean="0"/>
              <a:t>Klicka här för att ändra format på bakgrundstexten</a:t>
            </a:r>
          </a:p>
        </p:txBody>
      </p:sp>
      <p:pic>
        <p:nvPicPr>
          <p:cNvPr id="7" name="Bildobjekt 6" descr="EUSBSR_graphic_blue.png"/>
          <p:cNvPicPr>
            <a:picLocks noChangeAspect="1"/>
          </p:cNvPicPr>
          <p:nvPr/>
        </p:nvPicPr>
        <p:blipFill>
          <a:blip r:embed="rId4" cstate="print">
            <a:alphaModFix amt="50000"/>
            <a:extLst>
              <a:ext uri="{28A0092B-C50C-407E-A947-70E740481C1C}">
                <a14:useLocalDpi xmlns:a14="http://schemas.microsoft.com/office/drawing/2010/main"/>
              </a:ext>
            </a:extLst>
          </a:blip>
          <a:srcRect/>
          <a:stretch>
            <a:fillRect/>
          </a:stretch>
        </p:blipFill>
        <p:spPr>
          <a:xfrm>
            <a:off x="6715408" y="-10671"/>
            <a:ext cx="2439266" cy="1127761"/>
          </a:xfrm>
          <a:prstGeom prst="rect">
            <a:avLst/>
          </a:prstGeom>
        </p:spPr>
      </p:pic>
      <p:pic>
        <p:nvPicPr>
          <p:cNvPr id="8" name="Bildobjekt 7" descr="EUSBSR_graphic_green.png"/>
          <p:cNvPicPr>
            <a:picLocks noChangeAspect="1"/>
          </p:cNvPicPr>
          <p:nvPr/>
        </p:nvPicPr>
        <p:blipFill>
          <a:blip r:embed="rId5" cstate="print">
            <a:alphaModFix amt="50000"/>
            <a:extLst>
              <a:ext uri="{28A0092B-C50C-407E-A947-70E740481C1C}">
                <a14:useLocalDpi xmlns:a14="http://schemas.microsoft.com/office/drawing/2010/main"/>
              </a:ext>
            </a:extLst>
          </a:blip>
          <a:srcRect/>
          <a:stretch>
            <a:fillRect/>
          </a:stretch>
        </p:blipFill>
        <p:spPr>
          <a:xfrm>
            <a:off x="457202" y="5751587"/>
            <a:ext cx="3483981" cy="1117089"/>
          </a:xfrm>
          <a:prstGeom prst="rect">
            <a:avLst/>
          </a:prstGeom>
        </p:spPr>
      </p:pic>
    </p:spTree>
    <p:extLst>
      <p:ext uri="{BB962C8B-B14F-4D97-AF65-F5344CB8AC3E}">
        <p14:creationId xmlns:p14="http://schemas.microsoft.com/office/powerpoint/2010/main" val="1596169770"/>
      </p:ext>
    </p:extLst>
  </p:cSld>
  <p:clrMap bg1="lt1" tx1="dk1" bg2="lt2" tx2="dk2" accent1="accent1" accent2="accent2" accent3="accent3" accent4="accent4" accent5="accent5" accent6="accent6" hlink="hlink" folHlink="folHlink"/>
  <p:sldLayoutIdLst>
    <p:sldLayoutId id="2147483653" r:id="rId1"/>
    <p:sldLayoutId id="2147483655" r:id="rId2"/>
  </p:sldLayoutIdLst>
  <p:txStyles>
    <p:titleStyle>
      <a:lvl1pPr algn="l" defTabSz="457200" rtl="0" eaLnBrk="1" latinLnBrk="0" hangingPunct="1">
        <a:spcBef>
          <a:spcPct val="0"/>
        </a:spcBef>
        <a:buNone/>
        <a:defRPr sz="20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chemeClr val="tx1"/>
        </a:buClr>
        <a:buFont typeface="Arial"/>
        <a:buChar char="•"/>
        <a:defRPr sz="2000" i="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6434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pic>
        <p:nvPicPr>
          <p:cNvPr id="7" name="Bildobjekt 6" descr="EUSBSR_logotype_high.png"/>
          <p:cNvPicPr>
            <a:picLocks noChangeAspect="1"/>
          </p:cNvPicPr>
          <p:nvPr/>
        </p:nvPicPr>
        <p:blipFill>
          <a:blip r:embed="rId3"/>
          <a:stretch>
            <a:fillRect/>
          </a:stretch>
        </p:blipFill>
        <p:spPr>
          <a:xfrm>
            <a:off x="1133345" y="1220705"/>
            <a:ext cx="6877311" cy="2695405"/>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24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051550"/>
            <a:ext cx="9144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39750" y="539750"/>
            <a:ext cx="82454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noProof="1" smtClean="0"/>
              <a:t>Muokkaa perustyyl. napsautt.</a:t>
            </a:r>
          </a:p>
        </p:txBody>
      </p:sp>
      <p:sp>
        <p:nvSpPr>
          <p:cNvPr id="1028" name="Text Placeholder 2"/>
          <p:cNvSpPr>
            <a:spLocks noGrp="1"/>
          </p:cNvSpPr>
          <p:nvPr>
            <p:ph type="body" idx="1"/>
          </p:nvPr>
        </p:nvSpPr>
        <p:spPr bwMode="auto">
          <a:xfrm>
            <a:off x="539750" y="1800225"/>
            <a:ext cx="8243888"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noProof="1" smtClean="0"/>
              <a:t>Muokkaa tekstin perustyylejä napsauttamalla</a:t>
            </a:r>
          </a:p>
          <a:p>
            <a:pPr lvl="1"/>
            <a:r>
              <a:rPr lang="fi-FI" altLang="fi-FI" noProof="1" smtClean="0"/>
              <a:t>toinen taso</a:t>
            </a:r>
          </a:p>
          <a:p>
            <a:pPr lvl="2"/>
            <a:r>
              <a:rPr lang="fi-FI" altLang="fi-FI" noProof="1" smtClean="0"/>
              <a:t>kolmas taso</a:t>
            </a:r>
          </a:p>
          <a:p>
            <a:pPr lvl="3"/>
            <a:r>
              <a:rPr lang="fi-FI" altLang="fi-FI" noProof="1" smtClean="0"/>
              <a:t>neljäs taso</a:t>
            </a:r>
          </a:p>
          <a:p>
            <a:pPr lvl="4"/>
            <a:r>
              <a:rPr lang="fi-FI" altLang="fi-FI" noProof="1" smtClean="0"/>
              <a:t>viides taso</a:t>
            </a:r>
          </a:p>
        </p:txBody>
      </p:sp>
      <p:sp>
        <p:nvSpPr>
          <p:cNvPr id="4" name="Date Placeholder 3"/>
          <p:cNvSpPr>
            <a:spLocks noGrp="1"/>
          </p:cNvSpPr>
          <p:nvPr>
            <p:ph type="dt" sz="half" idx="2"/>
          </p:nvPr>
        </p:nvSpPr>
        <p:spPr>
          <a:xfrm>
            <a:off x="539750" y="6616700"/>
            <a:ext cx="2555875" cy="179388"/>
          </a:xfrm>
          <a:prstGeom prst="rect">
            <a:avLst/>
          </a:prstGeom>
        </p:spPr>
        <p:txBody>
          <a:bodyPr vert="horz" lIns="0" tIns="0" rIns="0" bIns="0" rtlCol="0" anchor="ctr"/>
          <a:lstStyle>
            <a:lvl1pPr algn="r" eaLnBrk="1" fontAlgn="auto" hangingPunct="1">
              <a:lnSpc>
                <a:spcPts val="1400"/>
              </a:lnSpc>
              <a:spcBef>
                <a:spcPts val="0"/>
              </a:spcBef>
              <a:spcAft>
                <a:spcPts val="0"/>
              </a:spcAft>
              <a:defRPr sz="800" noProof="1">
                <a:solidFill>
                  <a:schemeClr val="bg1"/>
                </a:solidFill>
                <a:latin typeface="+mn-lt"/>
                <a:cs typeface="+mn-cs"/>
              </a:defRPr>
            </a:lvl1pPr>
          </a:lstStyle>
          <a:p>
            <a:pPr>
              <a:defRPr/>
            </a:pPr>
            <a:endParaRPr lang="fi-FI"/>
          </a:p>
        </p:txBody>
      </p:sp>
      <p:sp>
        <p:nvSpPr>
          <p:cNvPr id="5" name="Footer Placeholder 4"/>
          <p:cNvSpPr>
            <a:spLocks noGrp="1"/>
          </p:cNvSpPr>
          <p:nvPr>
            <p:ph type="ftr" sz="quarter" idx="3"/>
          </p:nvPr>
        </p:nvSpPr>
        <p:spPr>
          <a:xfrm>
            <a:off x="3348038" y="6616700"/>
            <a:ext cx="2303462" cy="179388"/>
          </a:xfrm>
          <a:prstGeom prst="rect">
            <a:avLst/>
          </a:prstGeom>
        </p:spPr>
        <p:txBody>
          <a:bodyPr vert="horz" lIns="0" tIns="0" rIns="0" bIns="0" rtlCol="0" anchor="ctr"/>
          <a:lstStyle>
            <a:lvl1pPr algn="l" eaLnBrk="1" fontAlgn="auto" hangingPunct="1">
              <a:lnSpc>
                <a:spcPts val="1400"/>
              </a:lnSpc>
              <a:spcBef>
                <a:spcPts val="0"/>
              </a:spcBef>
              <a:spcAft>
                <a:spcPts val="0"/>
              </a:spcAft>
              <a:defRPr sz="800" noProof="1">
                <a:solidFill>
                  <a:schemeClr val="bg1"/>
                </a:solidFill>
                <a:latin typeface="+mn-lt"/>
                <a:cs typeface="+mn-cs"/>
              </a:defRPr>
            </a:lvl1pPr>
          </a:lstStyle>
          <a:p>
            <a:pPr>
              <a:defRPr/>
            </a:pPr>
            <a:r>
              <a:rPr lang="fi-FI"/>
              <a:t>Esittäjän nimi alatunnisteeseen</a:t>
            </a:r>
          </a:p>
        </p:txBody>
      </p:sp>
      <p:sp>
        <p:nvSpPr>
          <p:cNvPr id="6" name="Slide Number Placeholder 5"/>
          <p:cNvSpPr>
            <a:spLocks noGrp="1"/>
          </p:cNvSpPr>
          <p:nvPr>
            <p:ph type="sldNum" sz="quarter" idx="4"/>
          </p:nvPr>
        </p:nvSpPr>
        <p:spPr>
          <a:xfrm>
            <a:off x="6553200" y="6616700"/>
            <a:ext cx="2232025" cy="179388"/>
          </a:xfrm>
          <a:prstGeom prst="rect">
            <a:avLst/>
          </a:prstGeom>
        </p:spPr>
        <p:txBody>
          <a:bodyPr vert="horz" wrap="square" lIns="0" tIns="0" rIns="0" bIns="0" numCol="1" anchor="ctr" anchorCtr="0" compatLnSpc="1">
            <a:prstTxWarp prst="textNoShape">
              <a:avLst/>
            </a:prstTxWarp>
          </a:bodyPr>
          <a:lstStyle>
            <a:lvl1pPr algn="r" eaLnBrk="1" hangingPunct="1">
              <a:lnSpc>
                <a:spcPts val="1400"/>
              </a:lnSpc>
              <a:defRPr sz="1000" b="1" noProof="1">
                <a:solidFill>
                  <a:schemeClr val="bg1"/>
                </a:solidFill>
              </a:defRPr>
            </a:lvl1pPr>
          </a:lstStyle>
          <a:p>
            <a:pPr>
              <a:defRPr/>
            </a:pPr>
            <a:fld id="{A42FE738-05A7-4485-9F14-70BFF817A515}" type="slidenum">
              <a:rPr altLang="fi-FI"/>
              <a:pPr>
                <a:defRPr/>
              </a:pPr>
              <a:t>‹#›</a:t>
            </a:fld>
            <a:endParaRPr lang="fi-FI" altLang="fi-FI"/>
          </a:p>
        </p:txBody>
      </p:sp>
    </p:spTree>
    <p:extLst>
      <p:ext uri="{BB962C8B-B14F-4D97-AF65-F5344CB8AC3E}">
        <p14:creationId xmlns:p14="http://schemas.microsoft.com/office/powerpoint/2010/main" val="41248423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iming>
    <p:tnLst>
      <p:par>
        <p:cTn id="1" dur="indefinite" restart="never" nodeType="tmRoot"/>
      </p:par>
    </p:tnLst>
  </p:timing>
  <p:hf hdr="0" dt="0"/>
  <p:txStyles>
    <p:titleStyle>
      <a:lvl1pPr algn="l" rtl="0" eaLnBrk="0" fontAlgn="base" hangingPunct="0">
        <a:lnSpc>
          <a:spcPts val="3200"/>
        </a:lnSpc>
        <a:spcBef>
          <a:spcPct val="0"/>
        </a:spcBef>
        <a:spcAft>
          <a:spcPct val="0"/>
        </a:spcAft>
        <a:defRPr sz="3200" b="1" kern="1200">
          <a:solidFill>
            <a:schemeClr val="tx2"/>
          </a:solidFill>
          <a:latin typeface="+mj-lt"/>
          <a:ea typeface="+mj-ea"/>
          <a:cs typeface="+mj-cs"/>
        </a:defRPr>
      </a:lvl1pPr>
      <a:lvl2pPr algn="l" rtl="0" eaLnBrk="0" fontAlgn="base" hangingPunct="0">
        <a:lnSpc>
          <a:spcPts val="3200"/>
        </a:lnSpc>
        <a:spcBef>
          <a:spcPct val="0"/>
        </a:spcBef>
        <a:spcAft>
          <a:spcPct val="0"/>
        </a:spcAft>
        <a:defRPr sz="3200" b="1">
          <a:solidFill>
            <a:schemeClr val="tx2"/>
          </a:solidFill>
          <a:latin typeface="Calibri" panose="020F0502020204030204" pitchFamily="34" charset="0"/>
        </a:defRPr>
      </a:lvl2pPr>
      <a:lvl3pPr algn="l" rtl="0" eaLnBrk="0" fontAlgn="base" hangingPunct="0">
        <a:lnSpc>
          <a:spcPts val="3200"/>
        </a:lnSpc>
        <a:spcBef>
          <a:spcPct val="0"/>
        </a:spcBef>
        <a:spcAft>
          <a:spcPct val="0"/>
        </a:spcAft>
        <a:defRPr sz="3200" b="1">
          <a:solidFill>
            <a:schemeClr val="tx2"/>
          </a:solidFill>
          <a:latin typeface="Calibri" panose="020F0502020204030204" pitchFamily="34" charset="0"/>
        </a:defRPr>
      </a:lvl3pPr>
      <a:lvl4pPr algn="l" rtl="0" eaLnBrk="0" fontAlgn="base" hangingPunct="0">
        <a:lnSpc>
          <a:spcPts val="3200"/>
        </a:lnSpc>
        <a:spcBef>
          <a:spcPct val="0"/>
        </a:spcBef>
        <a:spcAft>
          <a:spcPct val="0"/>
        </a:spcAft>
        <a:defRPr sz="3200" b="1">
          <a:solidFill>
            <a:schemeClr val="tx2"/>
          </a:solidFill>
          <a:latin typeface="Calibri" panose="020F0502020204030204" pitchFamily="34" charset="0"/>
        </a:defRPr>
      </a:lvl4pPr>
      <a:lvl5pPr algn="l" rtl="0" eaLnBrk="0" fontAlgn="base" hangingPunct="0">
        <a:lnSpc>
          <a:spcPts val="3200"/>
        </a:lnSpc>
        <a:spcBef>
          <a:spcPct val="0"/>
        </a:spcBef>
        <a:spcAft>
          <a:spcPct val="0"/>
        </a:spcAft>
        <a:defRPr sz="3200" b="1">
          <a:solidFill>
            <a:schemeClr val="tx2"/>
          </a:solidFill>
          <a:latin typeface="Calibri" panose="020F0502020204030204" pitchFamily="34" charset="0"/>
        </a:defRPr>
      </a:lvl5pPr>
      <a:lvl6pPr marL="457200" algn="l" rtl="0" fontAlgn="base">
        <a:lnSpc>
          <a:spcPts val="3200"/>
        </a:lnSpc>
        <a:spcBef>
          <a:spcPct val="0"/>
        </a:spcBef>
        <a:spcAft>
          <a:spcPct val="0"/>
        </a:spcAft>
        <a:defRPr sz="3200" b="1">
          <a:solidFill>
            <a:schemeClr val="tx2"/>
          </a:solidFill>
          <a:latin typeface="Calibri" panose="020F0502020204030204" pitchFamily="34" charset="0"/>
        </a:defRPr>
      </a:lvl6pPr>
      <a:lvl7pPr marL="914400" algn="l" rtl="0" fontAlgn="base">
        <a:lnSpc>
          <a:spcPts val="3200"/>
        </a:lnSpc>
        <a:spcBef>
          <a:spcPct val="0"/>
        </a:spcBef>
        <a:spcAft>
          <a:spcPct val="0"/>
        </a:spcAft>
        <a:defRPr sz="3200" b="1">
          <a:solidFill>
            <a:schemeClr val="tx2"/>
          </a:solidFill>
          <a:latin typeface="Calibri" panose="020F0502020204030204" pitchFamily="34" charset="0"/>
        </a:defRPr>
      </a:lvl7pPr>
      <a:lvl8pPr marL="1371600" algn="l" rtl="0" fontAlgn="base">
        <a:lnSpc>
          <a:spcPts val="3200"/>
        </a:lnSpc>
        <a:spcBef>
          <a:spcPct val="0"/>
        </a:spcBef>
        <a:spcAft>
          <a:spcPct val="0"/>
        </a:spcAft>
        <a:defRPr sz="3200" b="1">
          <a:solidFill>
            <a:schemeClr val="tx2"/>
          </a:solidFill>
          <a:latin typeface="Calibri" panose="020F0502020204030204" pitchFamily="34" charset="0"/>
        </a:defRPr>
      </a:lvl8pPr>
      <a:lvl9pPr marL="1828800" algn="l" rtl="0" fontAlgn="base">
        <a:lnSpc>
          <a:spcPts val="3200"/>
        </a:lnSpc>
        <a:spcBef>
          <a:spcPct val="0"/>
        </a:spcBef>
        <a:spcAft>
          <a:spcPct val="0"/>
        </a:spcAft>
        <a:defRPr sz="3200" b="1">
          <a:solidFill>
            <a:schemeClr val="tx2"/>
          </a:solidFill>
          <a:latin typeface="Calibri" panose="020F0502020204030204" pitchFamily="34" charset="0"/>
        </a:defRPr>
      </a:lvl9pPr>
    </p:titleStyle>
    <p:bodyStyle>
      <a:lvl1pPr algn="l" rtl="0" eaLnBrk="0" fontAlgn="base" hangingPunct="0">
        <a:lnSpc>
          <a:spcPts val="2600"/>
        </a:lnSpc>
        <a:spcBef>
          <a:spcPct val="0"/>
        </a:spcBef>
        <a:spcAft>
          <a:spcPct val="0"/>
        </a:spcAft>
        <a:buFont typeface="Arial" panose="020B0604020202020204" pitchFamily="34" charset="0"/>
        <a:defRPr sz="2400" kern="1200">
          <a:solidFill>
            <a:schemeClr val="tx1"/>
          </a:solidFill>
          <a:latin typeface="+mn-lt"/>
          <a:ea typeface="+mn-ea"/>
          <a:cs typeface="+mn-cs"/>
        </a:defRPr>
      </a:lvl1pPr>
      <a:lvl2pPr marL="250825" indent="-250825" algn="l" rtl="0" eaLnBrk="0" fontAlgn="base" hangingPunct="0">
        <a:lnSpc>
          <a:spcPts val="2600"/>
        </a:lnSpc>
        <a:spcBef>
          <a:spcPct val="0"/>
        </a:spcBef>
        <a:spcAft>
          <a:spcPct val="0"/>
        </a:spcAft>
        <a:buClr>
          <a:schemeClr val="tx2"/>
        </a:buClr>
        <a:buSzPct val="115000"/>
        <a:buFont typeface="Calibri" panose="020F0502020204030204" pitchFamily="34" charset="0"/>
        <a:buChar char="•"/>
        <a:defRPr sz="2400" kern="1200">
          <a:solidFill>
            <a:schemeClr val="tx1"/>
          </a:solidFill>
          <a:latin typeface="+mn-lt"/>
          <a:ea typeface="+mn-ea"/>
          <a:cs typeface="+mn-cs"/>
        </a:defRPr>
      </a:lvl2pPr>
      <a:lvl3pPr marL="503238" indent="-250825" algn="l" rtl="0" eaLnBrk="0" fontAlgn="base" hangingPunct="0">
        <a:lnSpc>
          <a:spcPts val="2200"/>
        </a:lnSpc>
        <a:spcBef>
          <a:spcPct val="0"/>
        </a:spcBef>
        <a:spcAft>
          <a:spcPct val="0"/>
        </a:spcAft>
        <a:buClr>
          <a:schemeClr val="tx2"/>
        </a:buClr>
        <a:buSzPct val="115000"/>
        <a:buFont typeface="Calibri" panose="020F0502020204030204" pitchFamily="34" charset="0"/>
        <a:buChar char="•"/>
        <a:defRPr sz="2000" kern="1200">
          <a:solidFill>
            <a:schemeClr val="tx1"/>
          </a:solidFill>
          <a:latin typeface="+mn-lt"/>
          <a:ea typeface="+mn-ea"/>
          <a:cs typeface="+mn-cs"/>
        </a:defRPr>
      </a:lvl3pPr>
      <a:lvl4pPr marL="755650" indent="-250825" algn="l" rtl="0" eaLnBrk="0" fontAlgn="base" hangingPunct="0">
        <a:lnSpc>
          <a:spcPts val="2200"/>
        </a:lnSpc>
        <a:spcBef>
          <a:spcPct val="0"/>
        </a:spcBef>
        <a:spcAft>
          <a:spcPct val="0"/>
        </a:spcAft>
        <a:buClr>
          <a:schemeClr val="tx2"/>
        </a:buClr>
        <a:buSzPct val="115000"/>
        <a:buFont typeface="Calibri" panose="020F0502020204030204" pitchFamily="34" charset="0"/>
        <a:buChar char="•"/>
        <a:defRPr sz="2000" kern="1200">
          <a:solidFill>
            <a:schemeClr val="tx1"/>
          </a:solidFill>
          <a:latin typeface="+mn-lt"/>
          <a:ea typeface="+mn-ea"/>
          <a:cs typeface="+mn-cs"/>
        </a:defRPr>
      </a:lvl4pPr>
      <a:lvl5pPr marL="1006475" indent="-250825" algn="l" rtl="0" eaLnBrk="0" fontAlgn="base" hangingPunct="0">
        <a:lnSpc>
          <a:spcPts val="2200"/>
        </a:lnSpc>
        <a:spcBef>
          <a:spcPct val="0"/>
        </a:spcBef>
        <a:spcAft>
          <a:spcPct val="0"/>
        </a:spcAft>
        <a:buClr>
          <a:schemeClr val="tx2"/>
        </a:buClr>
        <a:buSzPct val="115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6881" y="1426673"/>
            <a:ext cx="8229600" cy="428056"/>
          </a:xfrm>
          <a:prstGeom prst="rect">
            <a:avLst/>
          </a:prstGeom>
        </p:spPr>
        <p:txBody>
          <a:bodyPr vert="horz" lIns="91440" tIns="45720" rIns="91440" bIns="4572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46881" y="1946575"/>
            <a:ext cx="7146652" cy="4139347"/>
          </a:xfrm>
          <a:prstGeom prst="rect">
            <a:avLst/>
          </a:prstGeom>
        </p:spPr>
        <p:txBody>
          <a:bodyPr vert="horz" lIns="91440" tIns="45720" rIns="91440" bIns="45720" rtlCol="0">
            <a:noAutofit/>
          </a:bodyPr>
          <a:lstStyle/>
          <a:p>
            <a:pPr lvl="0"/>
            <a:r>
              <a:rPr lang="sv-SE" dirty="0" smtClean="0"/>
              <a:t>Klicka här för att ändra format på bakgrundstexten</a:t>
            </a:r>
          </a:p>
        </p:txBody>
      </p:sp>
      <p:pic>
        <p:nvPicPr>
          <p:cNvPr id="7" name="Bildobjekt 6" descr="EUSBSR_graphic_blue.png"/>
          <p:cNvPicPr>
            <a:picLocks noChangeAspect="1"/>
          </p:cNvPicPr>
          <p:nvPr/>
        </p:nvPicPr>
        <p:blipFill>
          <a:blip r:embed="rId4">
            <a:alphaModFix amt="50000"/>
          </a:blip>
          <a:srcRect t="8645" r="23676"/>
          <a:stretch>
            <a:fillRect/>
          </a:stretch>
        </p:blipFill>
        <p:spPr>
          <a:xfrm>
            <a:off x="6715407" y="-10671"/>
            <a:ext cx="2439266" cy="1127761"/>
          </a:xfrm>
          <a:prstGeom prst="rect">
            <a:avLst/>
          </a:prstGeom>
        </p:spPr>
      </p:pic>
      <p:pic>
        <p:nvPicPr>
          <p:cNvPr id="8" name="Bildobjekt 7" descr="EUSBSR_graphic_green.png"/>
          <p:cNvPicPr>
            <a:picLocks noChangeAspect="1"/>
          </p:cNvPicPr>
          <p:nvPr/>
        </p:nvPicPr>
        <p:blipFill>
          <a:blip r:embed="rId5">
            <a:alphaModFix amt="50000"/>
          </a:blip>
          <a:srcRect b="9509"/>
          <a:stretch>
            <a:fillRect/>
          </a:stretch>
        </p:blipFill>
        <p:spPr>
          <a:xfrm>
            <a:off x="457202" y="5751585"/>
            <a:ext cx="3483981" cy="1117089"/>
          </a:xfrm>
          <a:prstGeom prst="rect">
            <a:avLst/>
          </a:prstGeom>
        </p:spPr>
      </p:pic>
    </p:spTree>
    <p:extLst>
      <p:ext uri="{BB962C8B-B14F-4D97-AF65-F5344CB8AC3E}">
        <p14:creationId xmlns:p14="http://schemas.microsoft.com/office/powerpoint/2010/main" val="803205965"/>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457200" rtl="0" eaLnBrk="1" latinLnBrk="0" hangingPunct="1">
        <a:spcBef>
          <a:spcPct val="0"/>
        </a:spcBef>
        <a:buNone/>
        <a:defRPr sz="2000" b="1" i="0" kern="120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chemeClr val="tx1"/>
        </a:buClr>
        <a:buFont typeface="Arial"/>
        <a:buChar char="•"/>
        <a:defRPr sz="2000" i="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utritradebaltic.e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nutritradebaltic.e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iwama.eu/"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balticsea-region-strategy.eu/" TargetMode="External"/><Relationship Id="rId4" Type="http://schemas.openxmlformats.org/officeDocument/2006/relationships/hyperlink" Target="http://groupspaces.com/eusbsr-nutrient-inpu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97511" y="3424408"/>
            <a:ext cx="6489289" cy="1455817"/>
          </a:xfrm>
          <a:solidFill>
            <a:schemeClr val="bg1">
              <a:alpha val="70000"/>
            </a:schemeClr>
          </a:solidFill>
        </p:spPr>
        <p:txBody>
          <a:bodyPr anchor="ctr">
            <a:noAutofit/>
          </a:bodyPr>
          <a:lstStyle/>
          <a:p>
            <a:r>
              <a:rPr lang="pl-PL" dirty="0"/>
              <a:t>Zarządzanie biogenami w ramach wdrażania Strategii UE dla regionu </a:t>
            </a:r>
            <a:r>
              <a:rPr lang="pl-PL" dirty="0" smtClean="0"/>
              <a:t>Morza </a:t>
            </a:r>
            <a:r>
              <a:rPr lang="pl-PL" dirty="0"/>
              <a:t>Bałtyckiego w obszarze PA NUTRI</a:t>
            </a:r>
            <a:r>
              <a:rPr lang="pl-PL" dirty="0" smtClean="0"/>
              <a:t/>
            </a:r>
            <a:br>
              <a:rPr lang="pl-PL" dirty="0" smtClean="0"/>
            </a:br>
            <a:endParaRPr lang="fi-FI" dirty="0"/>
          </a:p>
        </p:txBody>
      </p:sp>
      <p:sp>
        <p:nvSpPr>
          <p:cNvPr id="3" name="Sisällön paikkamerkki 2"/>
          <p:cNvSpPr>
            <a:spLocks noGrp="1"/>
          </p:cNvSpPr>
          <p:nvPr>
            <p:ph idx="1"/>
          </p:nvPr>
        </p:nvSpPr>
        <p:spPr>
          <a:xfrm>
            <a:off x="2197512" y="5208998"/>
            <a:ext cx="6489289" cy="1325366"/>
          </a:xfrm>
          <a:solidFill>
            <a:schemeClr val="bg1">
              <a:alpha val="70000"/>
            </a:schemeClr>
          </a:solidFill>
        </p:spPr>
        <p:txBody>
          <a:bodyPr anchor="ctr">
            <a:noAutofit/>
          </a:bodyPr>
          <a:lstStyle/>
          <a:p>
            <a:endParaRPr lang="pl-PL" b="1" dirty="0" smtClean="0">
              <a:latin typeface="+mn-lt"/>
            </a:endParaRPr>
          </a:p>
          <a:p>
            <a:endParaRPr lang="pl-PL" dirty="0" smtClean="0"/>
          </a:p>
          <a:p>
            <a:r>
              <a:rPr lang="pl-PL" dirty="0" smtClean="0"/>
              <a:t>8 października </a:t>
            </a:r>
            <a:r>
              <a:rPr lang="sv-SE" dirty="0" smtClean="0"/>
              <a:t>2019, </a:t>
            </a:r>
            <a:r>
              <a:rPr lang="pl-PL" dirty="0" smtClean="0"/>
              <a:t>Warszawa</a:t>
            </a:r>
            <a:endParaRPr lang="sv-SE" dirty="0"/>
          </a:p>
          <a:p>
            <a:r>
              <a:rPr lang="pl-PL" sz="1200" dirty="0" smtClean="0"/>
              <a:t>Magdalena Dawidowicz, współkoordynator OT Biogeny</a:t>
            </a:r>
            <a:endParaRPr lang="sv-SE" sz="1200" dirty="0"/>
          </a:p>
          <a:p>
            <a:r>
              <a:rPr lang="pl-PL" sz="1200" dirty="0" smtClean="0"/>
              <a:t>Ministerstwo Gospodarki Morskiej i Żeglugi Śródlądowej</a:t>
            </a:r>
            <a:endParaRPr lang="sv-SE" sz="1200" dirty="0" smtClean="0"/>
          </a:p>
        </p:txBody>
      </p:sp>
    </p:spTree>
    <p:extLst>
      <p:ext uri="{BB962C8B-B14F-4D97-AF65-F5344CB8AC3E}">
        <p14:creationId xmlns:p14="http://schemas.microsoft.com/office/powerpoint/2010/main" val="389074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sz="quarter" idx="13"/>
          </p:nvPr>
        </p:nvSpPr>
        <p:spPr>
          <a:xfrm>
            <a:off x="360363" y="360363"/>
            <a:ext cx="4598987" cy="371475"/>
          </a:xfrm>
        </p:spPr>
        <p:txBody>
          <a:bodyPr/>
          <a:lstStyle/>
          <a:p>
            <a:r>
              <a:rPr lang="pl-PL" altLang="en-US" dirty="0">
                <a:latin typeface="Trebuchet MS" pitchFamily="34" charset="0"/>
              </a:rPr>
              <a:t>SUE RMB obszar tematyczny Biogeny</a:t>
            </a:r>
            <a:endParaRPr lang="fi-FI" dirty="0"/>
          </a:p>
        </p:txBody>
      </p:sp>
      <p:sp>
        <p:nvSpPr>
          <p:cNvPr id="37" name="Otsikko 1"/>
          <p:cNvSpPr>
            <a:spLocks noGrp="1"/>
          </p:cNvSpPr>
          <p:nvPr>
            <p:ph type="title"/>
          </p:nvPr>
        </p:nvSpPr>
        <p:spPr>
          <a:xfrm>
            <a:off x="509745" y="808266"/>
            <a:ext cx="7843234" cy="428056"/>
          </a:xfrm>
        </p:spPr>
        <p:txBody>
          <a:bodyPr/>
          <a:lstStyle/>
          <a:p>
            <a:r>
              <a:rPr lang="pl-PL" dirty="0" err="1" smtClean="0">
                <a:latin typeface="+mn-lt"/>
              </a:rPr>
              <a:t>NutriTrade</a:t>
            </a:r>
            <a:endParaRPr lang="fi-FI" dirty="0">
              <a:latin typeface="+mn-lt"/>
            </a:endParaRPr>
          </a:p>
        </p:txBody>
      </p:sp>
      <p:sp>
        <p:nvSpPr>
          <p:cNvPr id="17" name="Sisällön paikkamerkki 1"/>
          <p:cNvSpPr>
            <a:spLocks noGrp="1"/>
          </p:cNvSpPr>
          <p:nvPr>
            <p:ph idx="1"/>
          </p:nvPr>
        </p:nvSpPr>
        <p:spPr>
          <a:xfrm>
            <a:off x="617538" y="1611313"/>
            <a:ext cx="8229600" cy="4757502"/>
          </a:xfrm>
        </p:spPr>
        <p:txBody>
          <a:bodyPr/>
          <a:lstStyle/>
          <a:p>
            <a:pPr marL="0" indent="0">
              <a:buNone/>
            </a:pPr>
            <a:r>
              <a:rPr lang="en-US" altLang="fi-FI" b="1" dirty="0" smtClean="0">
                <a:latin typeface="+mn-lt"/>
                <a:cs typeface="Arial" panose="020B0604020202020204" pitchFamily="34" charset="0"/>
              </a:rPr>
              <a:t>L</a:t>
            </a:r>
            <a:r>
              <a:rPr lang="pl-PL" altLang="fi-FI" b="1" dirty="0" smtClean="0">
                <a:latin typeface="+mn-lt"/>
                <a:cs typeface="Arial" panose="020B0604020202020204" pitchFamily="34" charset="0"/>
              </a:rPr>
              <a:t>i</a:t>
            </a:r>
            <a:r>
              <a:rPr lang="en-US" altLang="fi-FI" b="1" dirty="0" smtClean="0">
                <a:latin typeface="+mn-lt"/>
                <a:cs typeface="Arial" panose="020B0604020202020204" pitchFamily="34" charset="0"/>
              </a:rPr>
              <a:t>der: </a:t>
            </a:r>
            <a:r>
              <a:rPr lang="en-US" altLang="fi-FI" dirty="0" smtClean="0">
                <a:latin typeface="+mn-lt"/>
                <a:cs typeface="Arial" panose="020B0604020202020204" pitchFamily="34" charset="0"/>
              </a:rPr>
              <a:t>John </a:t>
            </a:r>
            <a:r>
              <a:rPr lang="en-US" altLang="fi-FI" dirty="0" err="1" smtClean="0">
                <a:latin typeface="+mn-lt"/>
                <a:cs typeface="Arial" panose="020B0604020202020204" pitchFamily="34" charset="0"/>
              </a:rPr>
              <a:t>Nurminen</a:t>
            </a:r>
            <a:r>
              <a:rPr lang="en-US" altLang="fi-FI" dirty="0" smtClean="0">
                <a:latin typeface="+mn-lt"/>
                <a:cs typeface="Arial" panose="020B0604020202020204" pitchFamily="34" charset="0"/>
              </a:rPr>
              <a:t> Foundation, Finland</a:t>
            </a:r>
          </a:p>
          <a:p>
            <a:r>
              <a:rPr lang="fi-FI" altLang="fi-FI" dirty="0" smtClean="0">
                <a:latin typeface="+mn-lt"/>
                <a:cs typeface="Arial" panose="020B0604020202020204" pitchFamily="34" charset="0"/>
              </a:rPr>
              <a:t>Interreg Central Baltic</a:t>
            </a:r>
          </a:p>
          <a:p>
            <a:r>
              <a:rPr lang="pl-PL" altLang="fi-FI" dirty="0" smtClean="0">
                <a:latin typeface="+mn-lt"/>
                <a:cs typeface="Arial" panose="020B0604020202020204" pitchFamily="34" charset="0"/>
              </a:rPr>
              <a:t>Utworzenie i rozwój platformy </a:t>
            </a:r>
            <a:r>
              <a:rPr lang="fi-FI" altLang="fi-FI" dirty="0" smtClean="0">
                <a:latin typeface="+mn-lt"/>
                <a:cs typeface="Arial" panose="020B0604020202020204" pitchFamily="34" charset="0"/>
              </a:rPr>
              <a:t>Nutribute </a:t>
            </a:r>
            <a:endParaRPr lang="pl-PL" altLang="fi-FI" dirty="0" smtClean="0">
              <a:latin typeface="+mn-lt"/>
              <a:cs typeface="Arial" panose="020B0604020202020204" pitchFamily="34" charset="0"/>
            </a:endParaRPr>
          </a:p>
          <a:p>
            <a:endParaRPr lang="fi-FI" altLang="fi-FI" dirty="0" smtClean="0">
              <a:latin typeface="Trebuchet MS" panose="020B0603020202020204" pitchFamily="34" charset="0"/>
              <a:cs typeface="Arial" panose="020B0604020202020204" pitchFamily="34" charset="0"/>
            </a:endParaRPr>
          </a:p>
          <a:p>
            <a:endParaRPr lang="pl-PL" altLang="fi-FI" dirty="0" smtClean="0">
              <a:latin typeface="Trebuchet MS" panose="020B0603020202020204" pitchFamily="34" charset="0"/>
              <a:cs typeface="Arial" panose="020B0604020202020204" pitchFamily="34" charset="0"/>
            </a:endParaRPr>
          </a:p>
          <a:p>
            <a:pPr marL="457200" lvl="1" indent="0">
              <a:buNone/>
            </a:pPr>
            <a:endParaRPr lang="fi-FI" altLang="fi-FI" sz="2000" dirty="0" smtClean="0">
              <a:latin typeface="Trebuchet MS" panose="020B0603020202020204" pitchFamily="34" charset="0"/>
              <a:cs typeface="Arial" panose="020B0604020202020204" pitchFamily="34" charset="0"/>
            </a:endParaRPr>
          </a:p>
          <a:p>
            <a:pPr marL="457200" lvl="1" indent="0">
              <a:buNone/>
            </a:pPr>
            <a:r>
              <a:rPr lang="fi-FI" altLang="fi-FI" sz="2000" dirty="0" smtClean="0">
                <a:latin typeface="Trebuchet MS" panose="020B0603020202020204" pitchFamily="34" charset="0"/>
                <a:cs typeface="Arial" panose="020B0604020202020204" pitchFamily="34" charset="0"/>
                <a:hlinkClick r:id="rId3"/>
              </a:rPr>
              <a:t>http</a:t>
            </a:r>
            <a:r>
              <a:rPr lang="fi-FI" altLang="fi-FI" sz="2000" dirty="0">
                <a:latin typeface="Trebuchet MS" panose="020B0603020202020204" pitchFamily="34" charset="0"/>
                <a:cs typeface="Arial" panose="020B0604020202020204" pitchFamily="34" charset="0"/>
                <a:hlinkClick r:id="rId3"/>
              </a:rPr>
              <a:t>://nutritradebaltic.eu</a:t>
            </a:r>
            <a:r>
              <a:rPr lang="fi-FI" altLang="fi-FI" sz="2000" dirty="0" smtClean="0">
                <a:latin typeface="Trebuchet MS" panose="020B0603020202020204" pitchFamily="34" charset="0"/>
                <a:cs typeface="Arial" panose="020B0604020202020204" pitchFamily="34" charset="0"/>
                <a:hlinkClick r:id="rId3"/>
              </a:rPr>
              <a:t>/ </a:t>
            </a:r>
            <a:endParaRPr lang="fi-FI" altLang="fi-FI" sz="2000" dirty="0" smtClean="0">
              <a:latin typeface="Trebuchet MS" panose="020B0603020202020204" pitchFamily="34" charset="0"/>
              <a:cs typeface="Arial" panose="020B0604020202020204" pitchFamily="34" charset="0"/>
            </a:endParaRPr>
          </a:p>
        </p:txBody>
      </p:sp>
      <p:pic>
        <p:nvPicPr>
          <p:cNvPr id="2" name="Obraz 1"/>
          <p:cNvPicPr>
            <a:picLocks noChangeAspect="1"/>
          </p:cNvPicPr>
          <p:nvPr/>
        </p:nvPicPr>
        <p:blipFill>
          <a:blip r:embed="rId4"/>
          <a:stretch>
            <a:fillRect/>
          </a:stretch>
        </p:blipFill>
        <p:spPr>
          <a:xfrm>
            <a:off x="975250" y="2869913"/>
            <a:ext cx="6521806" cy="3668516"/>
          </a:xfrm>
          <a:prstGeom prst="rect">
            <a:avLst/>
          </a:prstGeom>
        </p:spPr>
      </p:pic>
      <p:pic>
        <p:nvPicPr>
          <p:cNvPr id="6" name="Picture 4" descr="http://nutritradebaltic.eu/wp-content/uploads/sites/34/2015/11/Nutritrade_logo_h95px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091" y="1441699"/>
            <a:ext cx="2651960"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sz="quarter" idx="13"/>
          </p:nvPr>
        </p:nvSpPr>
        <p:spPr>
          <a:xfrm>
            <a:off x="360363" y="360363"/>
            <a:ext cx="4598987" cy="371475"/>
          </a:xfrm>
        </p:spPr>
        <p:txBody>
          <a:bodyPr/>
          <a:lstStyle/>
          <a:p>
            <a:r>
              <a:rPr lang="pl-PL" altLang="en-US" dirty="0">
                <a:latin typeface="Trebuchet MS" pitchFamily="34" charset="0"/>
              </a:rPr>
              <a:t>SUE RMB obszar tematyczny Biogeny</a:t>
            </a:r>
            <a:endParaRPr lang="fi-FI" dirty="0"/>
          </a:p>
        </p:txBody>
      </p:sp>
      <p:sp>
        <p:nvSpPr>
          <p:cNvPr id="37" name="Otsikko 1"/>
          <p:cNvSpPr>
            <a:spLocks noGrp="1"/>
          </p:cNvSpPr>
          <p:nvPr>
            <p:ph type="title"/>
          </p:nvPr>
        </p:nvSpPr>
        <p:spPr>
          <a:xfrm>
            <a:off x="509745" y="808266"/>
            <a:ext cx="7843234" cy="428056"/>
          </a:xfrm>
        </p:spPr>
        <p:txBody>
          <a:bodyPr/>
          <a:lstStyle/>
          <a:p>
            <a:r>
              <a:rPr lang="pl-PL" dirty="0" err="1" smtClean="0">
                <a:latin typeface="+mn-lt"/>
              </a:rPr>
              <a:t>NutriTrade</a:t>
            </a:r>
            <a:endParaRPr lang="fi-FI" dirty="0">
              <a:latin typeface="+mn-lt"/>
            </a:endParaRPr>
          </a:p>
        </p:txBody>
      </p:sp>
      <p:sp>
        <p:nvSpPr>
          <p:cNvPr id="17" name="Sisällön paikkamerkki 1"/>
          <p:cNvSpPr>
            <a:spLocks noGrp="1"/>
          </p:cNvSpPr>
          <p:nvPr>
            <p:ph idx="1"/>
          </p:nvPr>
        </p:nvSpPr>
        <p:spPr>
          <a:xfrm>
            <a:off x="617538" y="1611313"/>
            <a:ext cx="8229600" cy="4757502"/>
          </a:xfrm>
        </p:spPr>
        <p:txBody>
          <a:bodyPr/>
          <a:lstStyle/>
          <a:p>
            <a:r>
              <a:rPr lang="pl-PL" altLang="fi-FI" dirty="0" smtClean="0">
                <a:latin typeface="+mn-lt"/>
                <a:cs typeface="Arial" panose="020B0604020202020204" pitchFamily="34" charset="0"/>
              </a:rPr>
              <a:t>Projekty pilotażowe</a:t>
            </a:r>
            <a:r>
              <a:rPr lang="fi-FI" altLang="fi-FI" dirty="0" smtClean="0">
                <a:latin typeface="+mn-lt"/>
                <a:cs typeface="Arial" panose="020B0604020202020204" pitchFamily="34" charset="0"/>
              </a:rPr>
              <a:t>:</a:t>
            </a:r>
          </a:p>
          <a:p>
            <a:pPr lvl="1"/>
            <a:r>
              <a:rPr lang="pl-PL" altLang="fi-FI" sz="2000" b="1" dirty="0" smtClean="0">
                <a:latin typeface="+mn-lt"/>
                <a:cs typeface="Arial" panose="020B0604020202020204" pitchFamily="34" charset="0"/>
              </a:rPr>
              <a:t>Wapnowanie</a:t>
            </a:r>
            <a:r>
              <a:rPr lang="fi-FI" altLang="fi-FI" sz="2000" b="1" dirty="0" smtClean="0">
                <a:latin typeface="+mn-lt"/>
                <a:cs typeface="Arial" panose="020B0604020202020204" pitchFamily="34" charset="0"/>
              </a:rPr>
              <a:t>: </a:t>
            </a:r>
            <a:r>
              <a:rPr lang="pl-PL" altLang="fi-FI" sz="2000" dirty="0" smtClean="0">
                <a:latin typeface="+mn-lt"/>
                <a:cs typeface="Arial" panose="020B0604020202020204" pitchFamily="34" charset="0"/>
              </a:rPr>
              <a:t>stosowanie </a:t>
            </a:r>
            <a:r>
              <a:rPr lang="pl-PL" altLang="fi-FI" sz="2000" dirty="0" smtClean="0">
                <a:latin typeface="+mn-lt"/>
                <a:cs typeface="Arial" panose="020B0604020202020204" pitchFamily="34" charset="0"/>
              </a:rPr>
              <a:t>wapnowania </a:t>
            </a:r>
            <a:r>
              <a:rPr lang="pl-PL" altLang="fi-FI" sz="2000" dirty="0" smtClean="0">
                <a:latin typeface="+mn-lt"/>
                <a:cs typeface="Arial" panose="020B0604020202020204" pitchFamily="34" charset="0"/>
              </a:rPr>
              <a:t>na polach w celu redukcji fosforu z rolnictwa</a:t>
            </a:r>
          </a:p>
          <a:p>
            <a:pPr lvl="1"/>
            <a:r>
              <a:rPr lang="pl-PL" altLang="fi-FI" sz="2000" b="1" dirty="0" smtClean="0">
                <a:latin typeface="+mn-lt"/>
                <a:cs typeface="Arial" panose="020B0604020202020204" pitchFamily="34" charset="0"/>
              </a:rPr>
              <a:t>ryby</a:t>
            </a:r>
            <a:r>
              <a:rPr lang="fi-FI" altLang="fi-FI" sz="2000" b="1" dirty="0" smtClean="0">
                <a:latin typeface="+mn-lt"/>
                <a:cs typeface="Arial" panose="020B0604020202020204" pitchFamily="34" charset="0"/>
              </a:rPr>
              <a:t>: </a:t>
            </a:r>
            <a:r>
              <a:rPr lang="pl-PL" altLang="fi-FI" sz="2000" dirty="0" smtClean="0">
                <a:latin typeface="+mn-lt"/>
                <a:cs typeface="Arial" panose="020B0604020202020204" pitchFamily="34" charset="0"/>
              </a:rPr>
              <a:t>odzyskiwanie fosforu z morza poprzez odłowy ryb z rodziny karpiowatych i kreowanie rynku konsumenckiego </a:t>
            </a:r>
          </a:p>
          <a:p>
            <a:pPr lvl="1"/>
            <a:r>
              <a:rPr lang="pl-PL" altLang="fi-FI" sz="2000" b="1" dirty="0" smtClean="0">
                <a:latin typeface="+mn-lt"/>
                <a:cs typeface="Arial" panose="020B0604020202020204" pitchFamily="34" charset="0"/>
              </a:rPr>
              <a:t>małże</a:t>
            </a:r>
            <a:r>
              <a:rPr lang="fi-FI" altLang="fi-FI" sz="2000" b="1" dirty="0" smtClean="0">
                <a:latin typeface="+mn-lt"/>
                <a:cs typeface="Arial" panose="020B0604020202020204" pitchFamily="34" charset="0"/>
              </a:rPr>
              <a:t>: </a:t>
            </a:r>
            <a:r>
              <a:rPr lang="pl-PL" altLang="fi-FI" sz="2000" dirty="0" smtClean="0">
                <a:latin typeface="+mn-lt"/>
                <a:cs typeface="Arial" panose="020B0604020202020204" pitchFamily="34" charset="0"/>
              </a:rPr>
              <a:t>usuwanie biogenów poprzez hodowlę małży – pasza, poszukiwanie rynku konsumenckiego dla omułka</a:t>
            </a:r>
            <a:endParaRPr lang="fi-FI" altLang="fi-FI" sz="2000" dirty="0" smtClean="0">
              <a:latin typeface="+mn-lt"/>
              <a:cs typeface="Arial" panose="020B0604020202020204" pitchFamily="34" charset="0"/>
            </a:endParaRPr>
          </a:p>
          <a:p>
            <a:pPr lvl="1"/>
            <a:r>
              <a:rPr lang="fi-FI" altLang="fi-FI" sz="2000" b="1" dirty="0" smtClean="0">
                <a:latin typeface="+mn-lt"/>
                <a:cs typeface="Arial" panose="020B0604020202020204" pitchFamily="34" charset="0"/>
              </a:rPr>
              <a:t>Nutrient Exchange: </a:t>
            </a:r>
            <a:r>
              <a:rPr lang="pl-PL" altLang="fi-FI" sz="2000" dirty="0" smtClean="0">
                <a:latin typeface="+mn-lt"/>
                <a:cs typeface="Arial" panose="020B0604020202020204" pitchFamily="34" charset="0"/>
              </a:rPr>
              <a:t>umożliwia</a:t>
            </a:r>
            <a:r>
              <a:rPr lang="pl-PL" altLang="fi-FI" sz="2000" b="1" dirty="0" smtClean="0">
                <a:latin typeface="+mn-lt"/>
                <a:cs typeface="Arial" panose="020B0604020202020204" pitchFamily="34" charset="0"/>
              </a:rPr>
              <a:t> </a:t>
            </a:r>
            <a:r>
              <a:rPr lang="pl-PL" altLang="fi-FI" sz="2000" dirty="0" smtClean="0">
                <a:latin typeface="+mn-lt"/>
                <a:cs typeface="Arial" panose="020B0604020202020204" pitchFamily="34" charset="0"/>
              </a:rPr>
              <a:t>wymianę substancji odżywczych pomiędzy oczyszczalniami ścieków o różnym zapotrzebowaniu na nie  </a:t>
            </a:r>
            <a:endParaRPr lang="fi-FI" altLang="fi-FI" sz="2000" dirty="0" smtClean="0">
              <a:latin typeface="+mn-lt"/>
              <a:cs typeface="Arial" panose="020B0604020202020204" pitchFamily="34" charset="0"/>
            </a:endParaRPr>
          </a:p>
          <a:p>
            <a:pPr marL="457200" lvl="1" indent="0">
              <a:buNone/>
            </a:pPr>
            <a:endParaRPr lang="fi-FI" altLang="fi-FI" sz="2000" dirty="0" smtClean="0">
              <a:latin typeface="Trebuchet MS" panose="020B0603020202020204" pitchFamily="34" charset="0"/>
              <a:cs typeface="Arial" panose="020B0604020202020204" pitchFamily="34" charset="0"/>
            </a:endParaRPr>
          </a:p>
          <a:p>
            <a:pPr marL="457200" lvl="1" indent="0">
              <a:buNone/>
            </a:pPr>
            <a:r>
              <a:rPr lang="fi-FI" altLang="fi-FI" sz="2000" dirty="0" smtClean="0">
                <a:latin typeface="Trebuchet MS" panose="020B0603020202020204" pitchFamily="34" charset="0"/>
                <a:cs typeface="Arial" panose="020B0604020202020204" pitchFamily="34" charset="0"/>
                <a:hlinkClick r:id="rId3"/>
              </a:rPr>
              <a:t>http</a:t>
            </a:r>
            <a:r>
              <a:rPr lang="fi-FI" altLang="fi-FI" sz="2000" dirty="0">
                <a:latin typeface="Trebuchet MS" panose="020B0603020202020204" pitchFamily="34" charset="0"/>
                <a:cs typeface="Arial" panose="020B0604020202020204" pitchFamily="34" charset="0"/>
                <a:hlinkClick r:id="rId3"/>
              </a:rPr>
              <a:t>://nutritradebaltic.eu</a:t>
            </a:r>
            <a:r>
              <a:rPr lang="fi-FI" altLang="fi-FI" sz="2000" dirty="0" smtClean="0">
                <a:latin typeface="Trebuchet MS" panose="020B0603020202020204" pitchFamily="34" charset="0"/>
                <a:cs typeface="Arial" panose="020B0604020202020204" pitchFamily="34" charset="0"/>
                <a:hlinkClick r:id="rId3"/>
              </a:rPr>
              <a:t>/ </a:t>
            </a:r>
            <a:endParaRPr lang="fi-FI" altLang="fi-FI" sz="2000" dirty="0" smtClean="0">
              <a:latin typeface="Trebuchet MS" panose="020B0603020202020204" pitchFamily="34" charset="0"/>
              <a:cs typeface="Arial" panose="020B0604020202020204" pitchFamily="34" charset="0"/>
            </a:endParaRPr>
          </a:p>
        </p:txBody>
      </p:sp>
      <p:pic>
        <p:nvPicPr>
          <p:cNvPr id="5" name="Picture 4" descr="http://nutritradebaltic.eu/wp-content/uploads/sites/34/2015/11/Nutritrade_logo_h95px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091" y="5606552"/>
            <a:ext cx="2651960"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226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sz="quarter" idx="13"/>
          </p:nvPr>
        </p:nvSpPr>
        <p:spPr>
          <a:xfrm>
            <a:off x="360363" y="360363"/>
            <a:ext cx="4598987" cy="371475"/>
          </a:xfrm>
        </p:spPr>
        <p:txBody>
          <a:bodyPr/>
          <a:lstStyle/>
          <a:p>
            <a:r>
              <a:rPr lang="pl-PL" altLang="en-US" dirty="0">
                <a:latin typeface="Trebuchet MS" pitchFamily="34" charset="0"/>
              </a:rPr>
              <a:t>SUE RMB obszar tematyczny Biogeny</a:t>
            </a:r>
            <a:endParaRPr lang="fi-FI" dirty="0"/>
          </a:p>
        </p:txBody>
      </p:sp>
      <p:sp>
        <p:nvSpPr>
          <p:cNvPr id="37" name="Otsikko 1"/>
          <p:cNvSpPr>
            <a:spLocks noGrp="1"/>
          </p:cNvSpPr>
          <p:nvPr>
            <p:ph type="title"/>
          </p:nvPr>
        </p:nvSpPr>
        <p:spPr>
          <a:xfrm>
            <a:off x="509745" y="808266"/>
            <a:ext cx="7843234" cy="428056"/>
          </a:xfrm>
        </p:spPr>
        <p:txBody>
          <a:bodyPr/>
          <a:lstStyle/>
          <a:p>
            <a:r>
              <a:rPr lang="sv-SE" altLang="sv-SE" dirty="0">
                <a:latin typeface="+mn-lt"/>
              </a:rPr>
              <a:t>Interactive water management (IWAMA)</a:t>
            </a:r>
            <a:br>
              <a:rPr lang="sv-SE" altLang="sv-SE" dirty="0">
                <a:latin typeface="+mn-lt"/>
              </a:rPr>
            </a:br>
            <a:endParaRPr lang="fi-FI" dirty="0">
              <a:latin typeface="+mn-lt"/>
            </a:endParaRPr>
          </a:p>
        </p:txBody>
      </p:sp>
      <p:pic>
        <p:nvPicPr>
          <p:cNvPr id="20" name="Picture 2" descr="http://www.iwama.eu/sites/iwama/files/styles/w640/public/materials/thumbnails/iwama_poster.png?itok=ouM5uj8D"/>
          <p:cNvPicPr preferRelativeResize="0">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61940" y="268731"/>
            <a:ext cx="2155192" cy="1398147"/>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360363" y="1897341"/>
            <a:ext cx="7839182" cy="3231654"/>
          </a:xfrm>
          <a:prstGeom prst="rect">
            <a:avLst/>
          </a:prstGeom>
        </p:spPr>
        <p:txBody>
          <a:bodyPr wrap="square">
            <a:spAutoFit/>
          </a:bodyPr>
          <a:lstStyle/>
          <a:p>
            <a:pPr marL="114300" indent="0">
              <a:buClr>
                <a:schemeClr val="tx2"/>
              </a:buClr>
              <a:buNone/>
            </a:pPr>
            <a:r>
              <a:rPr lang="en-US" sz="2000" b="1" dirty="0" smtClean="0"/>
              <a:t>L</a:t>
            </a:r>
            <a:r>
              <a:rPr lang="pl-PL" sz="2000" b="1" dirty="0" smtClean="0"/>
              <a:t>id</a:t>
            </a:r>
            <a:r>
              <a:rPr lang="en-US" sz="2000" b="1" dirty="0" err="1" smtClean="0"/>
              <a:t>er</a:t>
            </a:r>
            <a:r>
              <a:rPr lang="en-US" sz="2000" b="1" dirty="0"/>
              <a:t>: </a:t>
            </a:r>
            <a:r>
              <a:rPr lang="en-US" sz="2000" dirty="0"/>
              <a:t>Union of the Baltic Cities, Sustainable Cities Commission c/o City of Turku, Finland</a:t>
            </a:r>
          </a:p>
          <a:p>
            <a:pPr marL="457200">
              <a:buClr>
                <a:schemeClr val="tx2"/>
              </a:buClr>
            </a:pPr>
            <a:r>
              <a:rPr lang="en-US" sz="2000" dirty="0"/>
              <a:t>2016-2019, </a:t>
            </a:r>
            <a:r>
              <a:rPr lang="en-US" sz="2000" dirty="0" err="1"/>
              <a:t>Interreg</a:t>
            </a:r>
            <a:r>
              <a:rPr lang="en-US" sz="2000" dirty="0"/>
              <a:t> Baltic Sea Region </a:t>
            </a:r>
            <a:r>
              <a:rPr lang="en-US" sz="2000" dirty="0" err="1"/>
              <a:t>Programme</a:t>
            </a:r>
            <a:endParaRPr lang="en-US" sz="2000" dirty="0"/>
          </a:p>
          <a:p>
            <a:pPr marL="457200" algn="just">
              <a:buClr>
                <a:schemeClr val="tx2"/>
              </a:buClr>
            </a:pPr>
            <a:r>
              <a:rPr lang="pl-PL" dirty="0" smtClean="0"/>
              <a:t>znalezienie </a:t>
            </a:r>
            <a:r>
              <a:rPr lang="pl-PL" dirty="0"/>
              <a:t>skutecznych rozwiązań w procesie oczyszczania ścieków, które mogłyby pomóc w obniżeniu ładunku biogenów </a:t>
            </a:r>
            <a:r>
              <a:rPr lang="pl-PL" dirty="0" smtClean="0"/>
              <a:t>doprowadzanych </a:t>
            </a:r>
            <a:r>
              <a:rPr lang="pl-PL" dirty="0"/>
              <a:t>do Morza Bałtyckiego. </a:t>
            </a:r>
            <a:endParaRPr lang="pl-PL" dirty="0" smtClean="0"/>
          </a:p>
          <a:p>
            <a:pPr marL="742950" indent="-285750" algn="just">
              <a:buClr>
                <a:schemeClr val="tx2"/>
              </a:buClr>
              <a:buFont typeface="Arial" panose="020B0604020202020204" pitchFamily="34" charset="0"/>
              <a:buChar char="•"/>
            </a:pPr>
            <a:r>
              <a:rPr lang="pl-PL" dirty="0"/>
              <a:t>określenie wytycznych do wdrożenia inteligentnego zarządzania gospodarką osadową i w efekcie zmniejszenia emisji biogenów i substancji niebezpiecznych do Morza </a:t>
            </a:r>
            <a:r>
              <a:rPr lang="pl-PL" dirty="0" smtClean="0"/>
              <a:t>Bałtyckiego </a:t>
            </a:r>
          </a:p>
          <a:p>
            <a:pPr marL="742950" indent="-285750" algn="just">
              <a:buClr>
                <a:schemeClr val="tx2"/>
              </a:buClr>
              <a:buFont typeface="Arial" panose="020B0604020202020204" pitchFamily="34" charset="0"/>
              <a:buChar char="•"/>
            </a:pPr>
            <a:r>
              <a:rPr lang="pl-PL" dirty="0" smtClean="0"/>
              <a:t>podnoszenie </a:t>
            </a:r>
            <a:r>
              <a:rPr lang="pl-PL" dirty="0"/>
              <a:t>kwalifikacji zawodowych </a:t>
            </a:r>
            <a:r>
              <a:rPr lang="pl-PL" dirty="0" smtClean="0"/>
              <a:t>oraz </a:t>
            </a:r>
            <a:r>
              <a:rPr lang="pl-PL" dirty="0"/>
              <a:t>wymiana doświadczeń między specjalistami z branży oczyszczania ścieków. </a:t>
            </a:r>
            <a:endParaRPr lang="pl-PL" dirty="0" smtClean="0"/>
          </a:p>
        </p:txBody>
      </p:sp>
      <p:pic>
        <p:nvPicPr>
          <p:cNvPr id="17" name="Picture 2" descr="http://www.ubc-sustainable.net/sites/www.ubc-environment.net/files/iwama_primary_logo_72_rgb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096" y="6042464"/>
            <a:ext cx="1892036" cy="663326"/>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467849" y="5974017"/>
            <a:ext cx="3493970" cy="400110"/>
          </a:xfrm>
          <a:prstGeom prst="rect">
            <a:avLst/>
          </a:prstGeom>
        </p:spPr>
        <p:txBody>
          <a:bodyPr wrap="none">
            <a:spAutoFit/>
          </a:bodyPr>
          <a:lstStyle/>
          <a:p>
            <a:pPr marL="571500" lvl="1" indent="0">
              <a:buClr>
                <a:schemeClr val="tx2"/>
              </a:buClr>
              <a:buNone/>
            </a:pPr>
            <a:r>
              <a:rPr lang="en-US" sz="2000" b="1" dirty="0">
                <a:latin typeface="Trebuchet MS" panose="020B0603020202020204" pitchFamily="34" charset="0"/>
                <a:hlinkClick r:id="rId5"/>
              </a:rPr>
              <a:t>http://www.iwama.eu/</a:t>
            </a:r>
            <a:endParaRPr lang="en-US" sz="2000" b="1" dirty="0">
              <a:latin typeface="Trebuchet MS" panose="020B0603020202020204" pitchFamily="34" charset="0"/>
            </a:endParaRPr>
          </a:p>
        </p:txBody>
      </p:sp>
    </p:spTree>
    <p:extLst>
      <p:ext uri="{BB962C8B-B14F-4D97-AF65-F5344CB8AC3E}">
        <p14:creationId xmlns:p14="http://schemas.microsoft.com/office/powerpoint/2010/main" val="354485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sz="quarter" idx="13"/>
          </p:nvPr>
        </p:nvSpPr>
        <p:spPr>
          <a:xfrm>
            <a:off x="360363" y="360363"/>
            <a:ext cx="4598987" cy="371475"/>
          </a:xfrm>
        </p:spPr>
        <p:txBody>
          <a:bodyPr/>
          <a:lstStyle/>
          <a:p>
            <a:r>
              <a:rPr lang="pl-PL" altLang="en-US" dirty="0">
                <a:latin typeface="Trebuchet MS" pitchFamily="34" charset="0"/>
              </a:rPr>
              <a:t>SUE RMB obszar tematyczny Biogeny</a:t>
            </a:r>
            <a:endParaRPr lang="fi-FI" dirty="0"/>
          </a:p>
        </p:txBody>
      </p:sp>
      <p:sp>
        <p:nvSpPr>
          <p:cNvPr id="37" name="Otsikko 1"/>
          <p:cNvSpPr>
            <a:spLocks noGrp="1"/>
          </p:cNvSpPr>
          <p:nvPr>
            <p:ph type="title"/>
          </p:nvPr>
        </p:nvSpPr>
        <p:spPr>
          <a:xfrm>
            <a:off x="509745" y="808266"/>
            <a:ext cx="7843234" cy="428056"/>
          </a:xfrm>
        </p:spPr>
        <p:txBody>
          <a:bodyPr/>
          <a:lstStyle/>
          <a:p>
            <a:r>
              <a:rPr lang="sv-SE" altLang="sv-SE" dirty="0">
                <a:latin typeface="+mn-lt"/>
              </a:rPr>
              <a:t>Interactive water management (IWAMA)</a:t>
            </a:r>
            <a:br>
              <a:rPr lang="sv-SE" altLang="sv-SE" dirty="0">
                <a:latin typeface="+mn-lt"/>
              </a:rPr>
            </a:br>
            <a:endParaRPr lang="fi-FI" dirty="0">
              <a:latin typeface="+mn-lt"/>
            </a:endParaRPr>
          </a:p>
        </p:txBody>
      </p:sp>
      <p:pic>
        <p:nvPicPr>
          <p:cNvPr id="17" name="Picture 2" descr="http://www.ubc-sustainable.net/sites/www.ubc-environment.net/files/iwama_primary_logo_72_rgb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096" y="6042464"/>
            <a:ext cx="1892036" cy="663326"/>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621651" y="5697017"/>
            <a:ext cx="8295481" cy="276999"/>
          </a:xfrm>
          <a:prstGeom prst="rect">
            <a:avLst/>
          </a:prstGeom>
        </p:spPr>
        <p:txBody>
          <a:bodyPr wrap="square">
            <a:spAutoFit/>
          </a:bodyPr>
          <a:lstStyle/>
          <a:p>
            <a:pPr marL="571500" lvl="1" indent="0">
              <a:buClr>
                <a:schemeClr val="tx2"/>
              </a:buClr>
              <a:buNone/>
            </a:pPr>
            <a:r>
              <a:rPr lang="en-US" sz="1200" b="1" dirty="0">
                <a:latin typeface="Trebuchet MS" panose="020B0603020202020204" pitchFamily="34" charset="0"/>
              </a:rPr>
              <a:t>http://www.iwama.eu/output/key-figure-data-energy-and-sludge-benchmark</a:t>
            </a:r>
            <a:endParaRPr lang="en-US" sz="1200" b="1" dirty="0">
              <a:latin typeface="Trebuchet MS" panose="020B0603020202020204" pitchFamily="34" charset="0"/>
            </a:endParaRPr>
          </a:p>
        </p:txBody>
      </p:sp>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379" y="1550903"/>
            <a:ext cx="2919040" cy="4108532"/>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9529" y="1550903"/>
            <a:ext cx="2801585" cy="3955179"/>
          </a:xfrm>
          <a:prstGeom prst="rect">
            <a:avLst/>
          </a:prstGeom>
        </p:spPr>
      </p:pic>
    </p:spTree>
    <p:extLst>
      <p:ext uri="{BB962C8B-B14F-4D97-AF65-F5344CB8AC3E}">
        <p14:creationId xmlns:p14="http://schemas.microsoft.com/office/powerpoint/2010/main" val="292664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sz="quarter" idx="13"/>
          </p:nvPr>
        </p:nvSpPr>
        <p:spPr>
          <a:xfrm>
            <a:off x="360363" y="360363"/>
            <a:ext cx="4598987" cy="371475"/>
          </a:xfrm>
        </p:spPr>
        <p:txBody>
          <a:bodyPr/>
          <a:lstStyle/>
          <a:p>
            <a:r>
              <a:rPr lang="pl-PL" altLang="en-US" dirty="0">
                <a:latin typeface="Trebuchet MS" pitchFamily="34" charset="0"/>
              </a:rPr>
              <a:t>SUE RMB obszar tematyczny Biogeny</a:t>
            </a:r>
            <a:endParaRPr lang="fi-FI" dirty="0"/>
          </a:p>
        </p:txBody>
      </p:sp>
      <p:sp>
        <p:nvSpPr>
          <p:cNvPr id="7" name="Prostokąt 6"/>
          <p:cNvSpPr/>
          <p:nvPr/>
        </p:nvSpPr>
        <p:spPr>
          <a:xfrm>
            <a:off x="659218" y="840930"/>
            <a:ext cx="8352778" cy="461665"/>
          </a:xfrm>
          <a:prstGeom prst="rect">
            <a:avLst/>
          </a:prstGeom>
        </p:spPr>
        <p:txBody>
          <a:bodyPr wrap="square">
            <a:spAutoFit/>
          </a:bodyPr>
          <a:lstStyle/>
          <a:p>
            <a:r>
              <a:rPr lang="pl-PL" sz="2400" b="1" dirty="0">
                <a:solidFill>
                  <a:schemeClr val="accent1">
                    <a:lumMod val="75000"/>
                  </a:schemeClr>
                </a:solidFill>
              </a:rPr>
              <a:t>http://www.balticwaterhub.net/topic/waste-water</a:t>
            </a:r>
          </a:p>
        </p:txBody>
      </p:sp>
      <p:pic>
        <p:nvPicPr>
          <p:cNvPr id="2" name="Obraz 1"/>
          <p:cNvPicPr>
            <a:picLocks noChangeAspect="1"/>
          </p:cNvPicPr>
          <p:nvPr/>
        </p:nvPicPr>
        <p:blipFill>
          <a:blip r:embed="rId3"/>
          <a:stretch>
            <a:fillRect/>
          </a:stretch>
        </p:blipFill>
        <p:spPr>
          <a:xfrm>
            <a:off x="659218" y="1539278"/>
            <a:ext cx="7729870" cy="4348052"/>
          </a:xfrm>
          <a:prstGeom prst="rect">
            <a:avLst/>
          </a:prstGeom>
        </p:spPr>
      </p:pic>
      <p:pic>
        <p:nvPicPr>
          <p:cNvPr id="10" name="Picture 2" descr="http://www.ubc-sustainable.net/sites/www.ubc-environment.net/files/iwama_primary_logo_72_rgb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061" y="6081142"/>
            <a:ext cx="1814583" cy="63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50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sz="quarter" idx="13"/>
          </p:nvPr>
        </p:nvSpPr>
        <p:spPr>
          <a:xfrm>
            <a:off x="360363" y="360363"/>
            <a:ext cx="4598987" cy="371475"/>
          </a:xfrm>
        </p:spPr>
        <p:txBody>
          <a:bodyPr/>
          <a:lstStyle/>
          <a:p>
            <a:r>
              <a:rPr lang="pl-PL" altLang="en-US" dirty="0">
                <a:latin typeface="Trebuchet MS" pitchFamily="34" charset="0"/>
              </a:rPr>
              <a:t>SUE RMB obszar tematyczny Biogeny</a:t>
            </a:r>
            <a:endParaRPr lang="fi-FI" dirty="0"/>
          </a:p>
        </p:txBody>
      </p:sp>
      <p:sp>
        <p:nvSpPr>
          <p:cNvPr id="7" name="Prostokąt 6"/>
          <p:cNvSpPr/>
          <p:nvPr/>
        </p:nvSpPr>
        <p:spPr>
          <a:xfrm>
            <a:off x="659218" y="840930"/>
            <a:ext cx="8352778" cy="461665"/>
          </a:xfrm>
          <a:prstGeom prst="rect">
            <a:avLst/>
          </a:prstGeom>
        </p:spPr>
        <p:txBody>
          <a:bodyPr wrap="square">
            <a:spAutoFit/>
          </a:bodyPr>
          <a:lstStyle/>
          <a:p>
            <a:r>
              <a:rPr lang="pl-PL" sz="2400" b="1" dirty="0">
                <a:solidFill>
                  <a:schemeClr val="accent1">
                    <a:lumMod val="75000"/>
                  </a:schemeClr>
                </a:solidFill>
              </a:rPr>
              <a:t>http://www.balticwaterhub.net/topic/waste-water</a:t>
            </a:r>
          </a:p>
        </p:txBody>
      </p:sp>
      <p:pic>
        <p:nvPicPr>
          <p:cNvPr id="3" name="Obraz 2"/>
          <p:cNvPicPr>
            <a:picLocks noChangeAspect="1"/>
          </p:cNvPicPr>
          <p:nvPr/>
        </p:nvPicPr>
        <p:blipFill>
          <a:blip r:embed="rId3"/>
          <a:stretch>
            <a:fillRect/>
          </a:stretch>
        </p:blipFill>
        <p:spPr>
          <a:xfrm>
            <a:off x="552893" y="1616148"/>
            <a:ext cx="7794846" cy="4384601"/>
          </a:xfrm>
          <a:prstGeom prst="rect">
            <a:avLst/>
          </a:prstGeom>
        </p:spPr>
      </p:pic>
      <p:pic>
        <p:nvPicPr>
          <p:cNvPr id="8" name="Picture 2" descr="http://www.ubc-sustainable.net/sites/www.ubc-environment.net/files/iwama_primary_logo_72_rgb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652" y="6081142"/>
            <a:ext cx="1814583" cy="63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556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226031" y="1946577"/>
            <a:ext cx="8787340" cy="3961064"/>
          </a:xfrm>
        </p:spPr>
        <p:txBody>
          <a:bodyPr/>
          <a:lstStyle/>
          <a:p>
            <a:pPr>
              <a:buFont typeface="Arial" panose="020B0604020202020204" pitchFamily="34" charset="0"/>
              <a:buChar char="•"/>
            </a:pPr>
            <a:endParaRPr lang="pl-PL" dirty="0" smtClean="0"/>
          </a:p>
          <a:p>
            <a:pPr>
              <a:buFont typeface="Arial" panose="020B0604020202020204" pitchFamily="34" charset="0"/>
              <a:buChar char="•"/>
            </a:pPr>
            <a:r>
              <a:rPr lang="pl-PL" dirty="0" smtClean="0">
                <a:latin typeface="+mn-lt"/>
              </a:rPr>
              <a:t>Przegląd Planu Działań SUERMB do końca </a:t>
            </a:r>
            <a:r>
              <a:rPr lang="fi-FI" dirty="0" smtClean="0">
                <a:latin typeface="+mn-lt"/>
              </a:rPr>
              <a:t>2019</a:t>
            </a:r>
            <a:r>
              <a:rPr lang="pl-PL" dirty="0" smtClean="0">
                <a:latin typeface="+mn-lt"/>
              </a:rPr>
              <a:t> r.</a:t>
            </a:r>
          </a:p>
          <a:p>
            <a:pPr>
              <a:buFont typeface="Arial" panose="020B0604020202020204" pitchFamily="34" charset="0"/>
              <a:buChar char="•"/>
            </a:pPr>
            <a:endParaRPr lang="fi-FI" dirty="0" smtClean="0">
              <a:latin typeface="+mn-lt"/>
            </a:endParaRPr>
          </a:p>
          <a:p>
            <a:pPr>
              <a:buFont typeface="Arial" panose="020B0604020202020204" pitchFamily="34" charset="0"/>
              <a:buChar char="•"/>
            </a:pPr>
            <a:r>
              <a:rPr lang="pl-PL" dirty="0" smtClean="0">
                <a:latin typeface="+mn-lt"/>
              </a:rPr>
              <a:t>Aktualizacja </a:t>
            </a:r>
            <a:r>
              <a:rPr lang="fi-FI" dirty="0" smtClean="0">
                <a:latin typeface="+mn-lt"/>
              </a:rPr>
              <a:t>HELCOM Baltic Sea Action</a:t>
            </a:r>
            <a:r>
              <a:rPr lang="pl-PL" dirty="0" smtClean="0">
                <a:latin typeface="+mn-lt"/>
              </a:rPr>
              <a:t> Plan</a:t>
            </a:r>
            <a:r>
              <a:rPr lang="fi-FI" dirty="0" smtClean="0">
                <a:latin typeface="+mn-lt"/>
              </a:rPr>
              <a:t> </a:t>
            </a:r>
            <a:r>
              <a:rPr lang="pl-PL" dirty="0" smtClean="0">
                <a:latin typeface="+mn-lt"/>
              </a:rPr>
              <a:t>do </a:t>
            </a:r>
            <a:r>
              <a:rPr lang="fi-FI" dirty="0" smtClean="0">
                <a:latin typeface="+mn-lt"/>
              </a:rPr>
              <a:t>2021</a:t>
            </a:r>
            <a:r>
              <a:rPr lang="pl-PL" dirty="0" smtClean="0">
                <a:latin typeface="+mn-lt"/>
              </a:rPr>
              <a:t> r.</a:t>
            </a:r>
          </a:p>
          <a:p>
            <a:pPr>
              <a:buFont typeface="Arial" panose="020B0604020202020204" pitchFamily="34" charset="0"/>
              <a:buChar char="•"/>
            </a:pPr>
            <a:endParaRPr lang="pl-PL" dirty="0" smtClean="0">
              <a:latin typeface="+mn-lt"/>
            </a:endParaRPr>
          </a:p>
          <a:p>
            <a:pPr>
              <a:buFont typeface="Arial" panose="020B0604020202020204" pitchFamily="34" charset="0"/>
              <a:buChar char="•"/>
            </a:pPr>
            <a:r>
              <a:rPr lang="pl-PL" dirty="0" err="1" smtClean="0"/>
              <a:t>regional</a:t>
            </a:r>
            <a:r>
              <a:rPr lang="pl-PL" dirty="0" smtClean="0"/>
              <a:t> </a:t>
            </a:r>
            <a:r>
              <a:rPr lang="pl-PL" dirty="0" err="1"/>
              <a:t>Nutrient</a:t>
            </a:r>
            <a:r>
              <a:rPr lang="pl-PL" dirty="0"/>
              <a:t> Recycling </a:t>
            </a:r>
            <a:r>
              <a:rPr lang="pl-PL" dirty="0" err="1"/>
              <a:t>Strategy</a:t>
            </a:r>
            <a:r>
              <a:rPr lang="pl-PL" dirty="0"/>
              <a:t> </a:t>
            </a:r>
            <a:r>
              <a:rPr lang="pl-PL" dirty="0" smtClean="0"/>
              <a:t>do 2020 r. </a:t>
            </a:r>
          </a:p>
          <a:p>
            <a:pPr>
              <a:buFont typeface="Arial" panose="020B0604020202020204" pitchFamily="34" charset="0"/>
              <a:buChar char="•"/>
            </a:pPr>
            <a:endParaRPr lang="pl-PL" dirty="0" smtClean="0"/>
          </a:p>
          <a:p>
            <a:pPr>
              <a:buFont typeface="Arial" panose="020B0604020202020204" pitchFamily="34" charset="0"/>
              <a:buChar char="•"/>
            </a:pPr>
            <a:r>
              <a:rPr lang="pl-PL" dirty="0" smtClean="0">
                <a:latin typeface="+mn-lt"/>
              </a:rPr>
              <a:t>Trwają prace nad nową perspektywą finansową. </a:t>
            </a:r>
          </a:p>
          <a:p>
            <a:pPr>
              <a:buFont typeface="Arial" panose="020B0604020202020204" pitchFamily="34" charset="0"/>
              <a:buChar char="•"/>
            </a:pPr>
            <a:endParaRPr lang="pl-PL" dirty="0">
              <a:latin typeface="+mn-lt"/>
            </a:endParaRPr>
          </a:p>
          <a:p>
            <a:pPr>
              <a:buFont typeface="Arial" panose="020B0604020202020204" pitchFamily="34" charset="0"/>
              <a:buChar char="•"/>
            </a:pPr>
            <a:endParaRPr lang="fi-FI" dirty="0" smtClean="0">
              <a:latin typeface="+mn-lt"/>
            </a:endParaRPr>
          </a:p>
        </p:txBody>
      </p:sp>
      <p:sp>
        <p:nvSpPr>
          <p:cNvPr id="4" name="Otsikko 3"/>
          <p:cNvSpPr>
            <a:spLocks noGrp="1"/>
          </p:cNvSpPr>
          <p:nvPr>
            <p:ph type="title"/>
          </p:nvPr>
        </p:nvSpPr>
        <p:spPr/>
        <p:txBody>
          <a:bodyPr/>
          <a:lstStyle/>
          <a:p>
            <a:r>
              <a:rPr lang="pl-PL" dirty="0" smtClean="0">
                <a:latin typeface="+mn-lt"/>
              </a:rPr>
              <a:t>Ważne wydarzenia</a:t>
            </a:r>
            <a:endParaRPr lang="fi-FI" dirty="0">
              <a:latin typeface="+mn-lt"/>
            </a:endParaRPr>
          </a:p>
        </p:txBody>
      </p:sp>
      <p:sp>
        <p:nvSpPr>
          <p:cNvPr id="5" name="Sisällön paikkamerkki 2"/>
          <p:cNvSpPr>
            <a:spLocks noGrp="1"/>
          </p:cNvSpPr>
          <p:nvPr>
            <p:ph sz="quarter" idx="13"/>
          </p:nvPr>
        </p:nvSpPr>
        <p:spPr/>
        <p:txBody>
          <a:bodyPr/>
          <a:lstStyle/>
          <a:p>
            <a:r>
              <a:rPr lang="pl-PL" altLang="en-US" sz="1400" dirty="0">
                <a:latin typeface="Trebuchet MS" pitchFamily="34" charset="0"/>
              </a:rPr>
              <a:t>Strategia UE dla regionu Morza Bałtyckiego</a:t>
            </a:r>
            <a:endParaRPr lang="en-GB" altLang="en-US" sz="1400" dirty="0">
              <a:latin typeface="Trebuchet MS" pitchFamily="34" charset="0"/>
            </a:endParaRPr>
          </a:p>
        </p:txBody>
      </p:sp>
      <p:pic>
        <p:nvPicPr>
          <p:cNvPr id="3" name="Obraz 2"/>
          <p:cNvPicPr>
            <a:picLocks noChangeAspect="1"/>
          </p:cNvPicPr>
          <p:nvPr/>
        </p:nvPicPr>
        <p:blipFill>
          <a:blip r:embed="rId3"/>
          <a:stretch>
            <a:fillRect/>
          </a:stretch>
        </p:blipFill>
        <p:spPr>
          <a:xfrm>
            <a:off x="5595295" y="5643766"/>
            <a:ext cx="2638425" cy="952500"/>
          </a:xfrm>
          <a:prstGeom prst="rect">
            <a:avLst/>
          </a:prstGeom>
        </p:spPr>
      </p:pic>
    </p:spTree>
    <p:extLst>
      <p:ext uri="{BB962C8B-B14F-4D97-AF65-F5344CB8AC3E}">
        <p14:creationId xmlns:p14="http://schemas.microsoft.com/office/powerpoint/2010/main" val="3356723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197511" y="3424408"/>
            <a:ext cx="6489289" cy="1037881"/>
          </a:xfrm>
          <a:solidFill>
            <a:schemeClr val="bg1">
              <a:alpha val="70000"/>
            </a:schemeClr>
          </a:solidFill>
        </p:spPr>
        <p:txBody>
          <a:bodyPr anchor="ctr">
            <a:noAutofit/>
          </a:bodyPr>
          <a:lstStyle/>
          <a:p>
            <a:r>
              <a:rPr lang="pl-PL" dirty="0" smtClean="0"/>
              <a:t>Dziękuję za uwagę</a:t>
            </a:r>
            <a:endParaRPr lang="fi-FI" dirty="0"/>
          </a:p>
        </p:txBody>
      </p:sp>
      <p:sp>
        <p:nvSpPr>
          <p:cNvPr id="3" name="Sisällön paikkamerkki 2"/>
          <p:cNvSpPr>
            <a:spLocks noGrp="1"/>
          </p:cNvSpPr>
          <p:nvPr>
            <p:ph idx="1"/>
          </p:nvPr>
        </p:nvSpPr>
        <p:spPr>
          <a:xfrm>
            <a:off x="2197512" y="4462289"/>
            <a:ext cx="6489289" cy="1213829"/>
          </a:xfrm>
          <a:solidFill>
            <a:schemeClr val="bg1">
              <a:alpha val="70000"/>
            </a:schemeClr>
          </a:solidFill>
        </p:spPr>
        <p:txBody>
          <a:bodyPr anchor="ctr">
            <a:noAutofit/>
          </a:bodyPr>
          <a:lstStyle/>
          <a:p>
            <a:r>
              <a:rPr lang="pl-PL" dirty="0" smtClean="0">
                <a:hlinkClick r:id="rId4"/>
              </a:rPr>
              <a:t>magdalena.dawidowicz@mgm.gov.pl</a:t>
            </a:r>
          </a:p>
          <a:p>
            <a:r>
              <a:rPr lang="pl-PL" dirty="0" smtClean="0">
                <a:hlinkClick r:id="rId4"/>
              </a:rPr>
              <a:t>http</a:t>
            </a:r>
            <a:r>
              <a:rPr lang="pl-PL" dirty="0">
                <a:hlinkClick r:id="rId4"/>
              </a:rPr>
              <a:t>://groupspaces.com/eusbsr-nutrient-inputs</a:t>
            </a:r>
            <a:r>
              <a:rPr lang="pl-PL" dirty="0" smtClean="0">
                <a:hlinkClick r:id="rId4"/>
              </a:rPr>
              <a:t>/</a:t>
            </a:r>
            <a:endParaRPr lang="pl-PL" dirty="0" smtClean="0"/>
          </a:p>
          <a:p>
            <a:r>
              <a:rPr lang="sv-SE" dirty="0">
                <a:hlinkClick r:id="rId5"/>
              </a:rPr>
              <a:t>https://www.balticsea-region-strategy.eu</a:t>
            </a:r>
            <a:r>
              <a:rPr lang="sv-SE" dirty="0" smtClean="0">
                <a:hlinkClick r:id="rId5"/>
              </a:rPr>
              <a:t>/</a:t>
            </a:r>
            <a:endParaRPr lang="pl-PL" dirty="0" smtClean="0"/>
          </a:p>
          <a:p>
            <a:endParaRPr lang="sv-SE" dirty="0" smtClean="0"/>
          </a:p>
        </p:txBody>
      </p:sp>
    </p:spTree>
    <p:extLst>
      <p:ext uri="{BB962C8B-B14F-4D97-AF65-F5344CB8AC3E}">
        <p14:creationId xmlns:p14="http://schemas.microsoft.com/office/powerpoint/2010/main" val="326053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innehåll 2"/>
          <p:cNvSpPr>
            <a:spLocks noGrp="1"/>
          </p:cNvSpPr>
          <p:nvPr>
            <p:ph sz="quarter" idx="13"/>
          </p:nvPr>
        </p:nvSpPr>
        <p:spPr>
          <a:xfrm>
            <a:off x="360365" y="360365"/>
            <a:ext cx="4598987" cy="371475"/>
          </a:xfrm>
        </p:spPr>
        <p:txBody>
          <a:bodyPr/>
          <a:lstStyle/>
          <a:p>
            <a:pPr eaLnBrk="1" hangingPunct="1"/>
            <a:r>
              <a:rPr lang="pl-PL" altLang="en-US" sz="1400" dirty="0" smtClean="0">
                <a:latin typeface="Trebuchet MS" pitchFamily="34" charset="0"/>
              </a:rPr>
              <a:t>Strategia UE dla regionu Morza Bałtyckiego</a:t>
            </a:r>
            <a:endParaRPr lang="en-GB" altLang="en-US" sz="1400" dirty="0">
              <a:latin typeface="Trebuchet MS" pitchFamily="34" charset="0"/>
            </a:endParaRPr>
          </a:p>
        </p:txBody>
      </p:sp>
      <p:sp>
        <p:nvSpPr>
          <p:cNvPr id="10243" name="Rubrik 3"/>
          <p:cNvSpPr>
            <a:spLocks noGrp="1"/>
          </p:cNvSpPr>
          <p:nvPr>
            <p:ph type="title"/>
          </p:nvPr>
        </p:nvSpPr>
        <p:spPr>
          <a:xfrm>
            <a:off x="460375" y="895350"/>
            <a:ext cx="8229600" cy="520700"/>
          </a:xfrm>
        </p:spPr>
        <p:txBody>
          <a:bodyPr/>
          <a:lstStyle/>
          <a:p>
            <a:pPr eaLnBrk="1" hangingPunct="1"/>
            <a:r>
              <a:rPr lang="pl-PL" altLang="en-US" dirty="0" smtClean="0">
                <a:latin typeface="+mn-lt"/>
              </a:rPr>
              <a:t>SUE RMB </a:t>
            </a:r>
            <a:endParaRPr lang="en-GB" altLang="en-US" dirty="0" smtClean="0">
              <a:latin typeface="+mn-lt"/>
            </a:endParaRPr>
          </a:p>
        </p:txBody>
      </p:sp>
      <p:sp>
        <p:nvSpPr>
          <p:cNvPr id="10244" name="Platshållare för innehåll 2"/>
          <p:cNvSpPr>
            <a:spLocks noGrp="1"/>
          </p:cNvSpPr>
          <p:nvPr>
            <p:ph sz="half" idx="1"/>
          </p:nvPr>
        </p:nvSpPr>
        <p:spPr>
          <a:xfrm>
            <a:off x="361765" y="1622192"/>
            <a:ext cx="4492625" cy="4525963"/>
          </a:xfrm>
        </p:spPr>
        <p:txBody>
          <a:bodyPr/>
          <a:lstStyle/>
          <a:p>
            <a:pPr>
              <a:spcBef>
                <a:spcPts val="1200"/>
              </a:spcBef>
            </a:pPr>
            <a:r>
              <a:rPr lang="pl-PL" altLang="en-US" sz="1800" dirty="0" smtClean="0">
                <a:latin typeface="+mn-lt"/>
              </a:rPr>
              <a:t>Najstarsza strategia makroregionalna UE</a:t>
            </a:r>
            <a:r>
              <a:rPr lang="en-GB" altLang="en-US" sz="1800" dirty="0" smtClean="0">
                <a:latin typeface="+mn-lt"/>
              </a:rPr>
              <a:t>, </a:t>
            </a:r>
            <a:r>
              <a:rPr lang="pl-PL" altLang="en-US" sz="1800" dirty="0" smtClean="0">
                <a:latin typeface="+mn-lt"/>
              </a:rPr>
              <a:t>powstała w </a:t>
            </a:r>
            <a:r>
              <a:rPr lang="en-GB" altLang="en-US" sz="1800" dirty="0" smtClean="0">
                <a:latin typeface="+mn-lt"/>
              </a:rPr>
              <a:t>2009</a:t>
            </a:r>
            <a:r>
              <a:rPr lang="pl-PL" altLang="en-US" sz="1800" dirty="0">
                <a:latin typeface="+mn-lt"/>
              </a:rPr>
              <a:t> </a:t>
            </a:r>
            <a:r>
              <a:rPr lang="pl-PL" altLang="en-US" sz="1800" dirty="0" smtClean="0">
                <a:latin typeface="+mn-lt"/>
              </a:rPr>
              <a:t>r.</a:t>
            </a:r>
            <a:r>
              <a:rPr lang="en-GB" altLang="en-US" sz="1800" dirty="0" smtClean="0">
                <a:latin typeface="+mn-lt"/>
              </a:rPr>
              <a:t>;</a:t>
            </a:r>
          </a:p>
          <a:p>
            <a:pPr>
              <a:spcBef>
                <a:spcPts val="1200"/>
              </a:spcBef>
            </a:pPr>
            <a:r>
              <a:rPr lang="en-US" altLang="en-US" sz="1800" dirty="0" smtClean="0">
                <a:latin typeface="+mn-lt"/>
              </a:rPr>
              <a:t>8 </a:t>
            </a:r>
            <a:r>
              <a:rPr lang="pl-PL" altLang="en-US" sz="1800" dirty="0" smtClean="0">
                <a:latin typeface="+mn-lt"/>
              </a:rPr>
              <a:t>państw członkowskich</a:t>
            </a:r>
            <a:r>
              <a:rPr lang="en-US" altLang="en-US" sz="1800" dirty="0" smtClean="0">
                <a:latin typeface="+mn-lt"/>
              </a:rPr>
              <a:t>, 85 m</a:t>
            </a:r>
            <a:r>
              <a:rPr lang="pl-PL" altLang="en-US" sz="1800" dirty="0" err="1" smtClean="0">
                <a:latin typeface="+mn-lt"/>
              </a:rPr>
              <a:t>ln</a:t>
            </a:r>
            <a:r>
              <a:rPr lang="en-US" altLang="en-US" sz="1800" dirty="0" smtClean="0">
                <a:latin typeface="+mn-lt"/>
              </a:rPr>
              <a:t> </a:t>
            </a:r>
            <a:r>
              <a:rPr lang="pl-PL" altLang="en-US" sz="1800" dirty="0" smtClean="0">
                <a:latin typeface="+mn-lt"/>
              </a:rPr>
              <a:t>mieszkańców</a:t>
            </a:r>
            <a:r>
              <a:rPr lang="en-US" altLang="en-US" sz="1800" dirty="0" smtClean="0">
                <a:latin typeface="+mn-lt"/>
              </a:rPr>
              <a:t> (17 % </a:t>
            </a:r>
            <a:r>
              <a:rPr lang="pl-PL" altLang="en-US" sz="1800" dirty="0" smtClean="0">
                <a:latin typeface="+mn-lt"/>
              </a:rPr>
              <a:t>populacji UE</a:t>
            </a:r>
            <a:r>
              <a:rPr lang="en-US" altLang="en-US" sz="1800" dirty="0" smtClean="0">
                <a:latin typeface="+mn-lt"/>
              </a:rPr>
              <a:t>);</a:t>
            </a:r>
          </a:p>
          <a:p>
            <a:pPr>
              <a:spcBef>
                <a:spcPts val="1200"/>
              </a:spcBef>
            </a:pPr>
            <a:r>
              <a:rPr lang="pl-PL" altLang="en-US" sz="1800" dirty="0">
                <a:latin typeface="+mn-lt"/>
              </a:rPr>
              <a:t>Wskazuje wspólne wyzwania w regionie</a:t>
            </a:r>
            <a:r>
              <a:rPr lang="en-US" altLang="en-US" sz="1800" dirty="0">
                <a:latin typeface="+mn-lt"/>
              </a:rPr>
              <a:t>;</a:t>
            </a:r>
            <a:endParaRPr lang="en-GB" altLang="en-US" sz="1800" dirty="0">
              <a:latin typeface="+mn-lt"/>
            </a:endParaRPr>
          </a:p>
          <a:p>
            <a:pPr>
              <a:spcBef>
                <a:spcPts val="1200"/>
              </a:spcBef>
            </a:pPr>
            <a:r>
              <a:rPr lang="pl-PL" sz="1800" dirty="0" smtClean="0">
                <a:latin typeface="+mn-lt"/>
              </a:rPr>
              <a:t>zacieśnienie </a:t>
            </a:r>
            <a:r>
              <a:rPr lang="pl-PL" sz="1800" dirty="0">
                <a:latin typeface="+mn-lt"/>
              </a:rPr>
              <a:t>współpracy w regionie i wykorzystanie potencjału, jaki pojawił się wraz z rozszerzeniem </a:t>
            </a:r>
            <a:r>
              <a:rPr lang="pl-PL" sz="1800" dirty="0" smtClean="0">
                <a:latin typeface="+mn-lt"/>
              </a:rPr>
              <a:t>UE;</a:t>
            </a:r>
            <a:endParaRPr lang="pl-PL" altLang="en-US" sz="1800" dirty="0" smtClean="0">
              <a:latin typeface="+mn-lt"/>
            </a:endParaRPr>
          </a:p>
          <a:p>
            <a:pPr>
              <a:spcBef>
                <a:spcPts val="1200"/>
              </a:spcBef>
            </a:pPr>
            <a:r>
              <a:rPr lang="pl-PL" altLang="en-US" sz="1800" dirty="0" smtClean="0">
                <a:latin typeface="+mn-lt"/>
              </a:rPr>
              <a:t>Wykorzystanie </a:t>
            </a:r>
            <a:r>
              <a:rPr lang="pl-PL" altLang="en-US" sz="1800" dirty="0">
                <a:latin typeface="+mn-lt"/>
              </a:rPr>
              <a:t>istniejących funduszy, instytucji i prawa</a:t>
            </a:r>
            <a:r>
              <a:rPr lang="en-GB" altLang="en-US" sz="1800" dirty="0" smtClean="0">
                <a:latin typeface="+mn-lt"/>
              </a:rPr>
              <a:t>.</a:t>
            </a:r>
            <a:endParaRPr lang="pl-PL" altLang="en-US" sz="1800" dirty="0" smtClean="0">
              <a:latin typeface="+mn-lt"/>
            </a:endParaRPr>
          </a:p>
          <a:p>
            <a:pPr marL="0" indent="0">
              <a:spcBef>
                <a:spcPts val="1200"/>
              </a:spcBef>
              <a:buNone/>
            </a:pPr>
            <a:endParaRPr lang="en-GB" altLang="en-US" dirty="0" smtClean="0">
              <a:latin typeface="Trebuchet MS" pitchFamily="34" charset="0"/>
            </a:endParaRPr>
          </a:p>
          <a:p>
            <a:pPr>
              <a:spcBef>
                <a:spcPts val="1200"/>
              </a:spcBef>
              <a:buNone/>
            </a:pPr>
            <a:endParaRPr lang="en-GB" altLang="en-US" sz="1800" dirty="0">
              <a:latin typeface="Trebuchet MS" pitchFamily="34" charset="0"/>
            </a:endParaRPr>
          </a:p>
        </p:txBody>
      </p:sp>
      <p:pic>
        <p:nvPicPr>
          <p:cNvPr id="10245"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4390" y="974101"/>
            <a:ext cx="3905437" cy="552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5201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r>
              <a:rPr lang="pl-PL" altLang="en-US" sz="1400" dirty="0">
                <a:latin typeface="Trebuchet MS" pitchFamily="34" charset="0"/>
              </a:rPr>
              <a:t>Strategia UE dla regionu Morza Bałtyckiego</a:t>
            </a:r>
            <a:endParaRPr lang="en-GB" altLang="en-US" sz="1400" dirty="0">
              <a:latin typeface="Trebuchet MS" pitchFamily="34" charset="0"/>
            </a:endParaRPr>
          </a:p>
        </p:txBody>
      </p:sp>
      <p:sp>
        <p:nvSpPr>
          <p:cNvPr id="2" name="Rubrik 1"/>
          <p:cNvSpPr>
            <a:spLocks noGrp="1"/>
          </p:cNvSpPr>
          <p:nvPr>
            <p:ph type="title"/>
          </p:nvPr>
        </p:nvSpPr>
        <p:spPr>
          <a:xfrm>
            <a:off x="447675" y="919583"/>
            <a:ext cx="8229600" cy="519902"/>
          </a:xfrm>
        </p:spPr>
        <p:txBody>
          <a:bodyPr/>
          <a:lstStyle/>
          <a:p>
            <a:r>
              <a:rPr lang="pl-PL" dirty="0" smtClean="0">
                <a:latin typeface="+mn-lt"/>
              </a:rPr>
              <a:t>Cele</a:t>
            </a:r>
            <a:r>
              <a:rPr lang="fi-FI" dirty="0" smtClean="0">
                <a:latin typeface="+mn-lt"/>
              </a:rPr>
              <a:t>, </a:t>
            </a:r>
            <a:r>
              <a:rPr lang="pl-PL" dirty="0" smtClean="0">
                <a:latin typeface="+mn-lt"/>
              </a:rPr>
              <a:t>obszary tematyczne i działania horyzontalne</a:t>
            </a:r>
            <a:r>
              <a:rPr lang="sv-SE" dirty="0">
                <a:latin typeface="+mn-lt"/>
              </a:rPr>
              <a:t/>
            </a:r>
            <a:br>
              <a:rPr lang="sv-SE" dirty="0">
                <a:latin typeface="+mn-lt"/>
              </a:rPr>
            </a:br>
            <a:endParaRPr lang="sv-SE" dirty="0">
              <a:latin typeface="+mn-lt"/>
            </a:endParaRPr>
          </a:p>
        </p:txBody>
      </p:sp>
      <p:sp>
        <p:nvSpPr>
          <p:cNvPr id="4" name="Sisällön paikkamerkki 3"/>
          <p:cNvSpPr>
            <a:spLocks noGrp="1"/>
          </p:cNvSpPr>
          <p:nvPr>
            <p:ph idx="1"/>
          </p:nvPr>
        </p:nvSpPr>
        <p:spPr/>
        <p:txBody>
          <a:bodyPr/>
          <a:lstStyle/>
          <a:p>
            <a:endParaRPr lang="fi-FI"/>
          </a:p>
        </p:txBody>
      </p:sp>
      <p:pic>
        <p:nvPicPr>
          <p:cNvPr id="9" name="Sisällön paikkamerkki 2"/>
          <p:cNvPicPr>
            <a:picLocks noGrp="1"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0863" y="1789521"/>
            <a:ext cx="8126412"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rzałka w prawo 7"/>
          <p:cNvSpPr/>
          <p:nvPr/>
        </p:nvSpPr>
        <p:spPr>
          <a:xfrm>
            <a:off x="55392" y="3174396"/>
            <a:ext cx="1086960" cy="457957"/>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39227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46881" y="1897136"/>
            <a:ext cx="8366490" cy="4188787"/>
          </a:xfrm>
        </p:spPr>
        <p:txBody>
          <a:bodyPr/>
          <a:lstStyle/>
          <a:p>
            <a:pPr>
              <a:buFont typeface="Arial" panose="020B0604020202020204" pitchFamily="34" charset="0"/>
              <a:buChar char="•"/>
            </a:pPr>
            <a:r>
              <a:rPr lang="pl-PL" sz="1800" smtClean="0">
                <a:latin typeface="+mn-lt"/>
              </a:rPr>
              <a:t>Projekty </a:t>
            </a:r>
            <a:r>
              <a:rPr lang="pl-PL" sz="1800" dirty="0" smtClean="0">
                <a:latin typeface="+mn-lt"/>
              </a:rPr>
              <a:t>i platformy</a:t>
            </a:r>
          </a:p>
          <a:p>
            <a:pPr>
              <a:buFont typeface="Arial" panose="020B0604020202020204" pitchFamily="34" charset="0"/>
              <a:buChar char="•"/>
            </a:pPr>
            <a:endParaRPr lang="pl-PL" sz="1800" dirty="0" smtClean="0">
              <a:latin typeface="+mn-lt"/>
            </a:endParaRPr>
          </a:p>
          <a:p>
            <a:pPr>
              <a:buFont typeface="Arial" panose="020B0604020202020204" pitchFamily="34" charset="0"/>
              <a:buChar char="•"/>
            </a:pPr>
            <a:r>
              <a:rPr lang="pl-PL" sz="1800" dirty="0" smtClean="0">
                <a:latin typeface="+mn-lt"/>
              </a:rPr>
              <a:t>status </a:t>
            </a:r>
            <a:r>
              <a:rPr lang="pl-PL" sz="1800" dirty="0" err="1" smtClean="0">
                <a:latin typeface="+mn-lt"/>
              </a:rPr>
              <a:t>Flagship</a:t>
            </a:r>
            <a:r>
              <a:rPr lang="pl-PL" sz="1800" dirty="0" smtClean="0">
                <a:latin typeface="+mn-lt"/>
              </a:rPr>
              <a:t> - kryteria </a:t>
            </a:r>
            <a:endParaRPr lang="fi-FI" sz="1800" dirty="0">
              <a:latin typeface="+mn-lt"/>
            </a:endParaRPr>
          </a:p>
          <a:p>
            <a:pPr lvl="1"/>
            <a:r>
              <a:rPr lang="pl-PL" sz="1800" dirty="0" smtClean="0">
                <a:latin typeface="+mn-lt"/>
              </a:rPr>
              <a:t>Makroregionalny wpływ</a:t>
            </a:r>
          </a:p>
          <a:p>
            <a:pPr lvl="1"/>
            <a:r>
              <a:rPr lang="pl-PL" sz="1800" dirty="0" smtClean="0">
                <a:latin typeface="+mn-lt"/>
              </a:rPr>
              <a:t>Spełnia cele Strategii</a:t>
            </a:r>
          </a:p>
          <a:p>
            <a:pPr lvl="1"/>
            <a:r>
              <a:rPr lang="pl-PL" sz="1800" dirty="0" smtClean="0">
                <a:latin typeface="+mn-lt"/>
              </a:rPr>
              <a:t>Wdrażać jedno lub więcej działań obszaru tematycznego, w którym ubiega się o status </a:t>
            </a:r>
            <a:r>
              <a:rPr lang="pl-PL" sz="1800" dirty="0" err="1" smtClean="0">
                <a:latin typeface="+mn-lt"/>
              </a:rPr>
              <a:t>Flagship</a:t>
            </a:r>
            <a:endParaRPr lang="pl-PL" sz="1800" dirty="0" smtClean="0">
              <a:latin typeface="+mn-lt"/>
            </a:endParaRPr>
          </a:p>
          <a:p>
            <a:pPr lvl="1"/>
            <a:r>
              <a:rPr lang="pl-PL" sz="1800" dirty="0" smtClean="0">
                <a:latin typeface="+mn-lt"/>
              </a:rPr>
              <a:t>Gotowy do wdrażania</a:t>
            </a:r>
          </a:p>
          <a:p>
            <a:pPr lvl="1"/>
            <a:endParaRPr lang="pl-PL" sz="1800" dirty="0" smtClean="0">
              <a:latin typeface="+mn-lt"/>
            </a:endParaRPr>
          </a:p>
          <a:p>
            <a:r>
              <a:rPr lang="pl-PL" sz="1800" dirty="0">
                <a:latin typeface="+mn-lt"/>
              </a:rPr>
              <a:t>współpraca na wielu poziomach: rządowym, regionalnym i lokalnym, z udziałem świata nauki, ośrodków badawczych, akademickich, struktur regionalnych, instytucji zarządzających programami operacyjnymi, a także sektora prywatnego</a:t>
            </a:r>
          </a:p>
          <a:p>
            <a:endParaRPr lang="fi-FI" sz="1600" dirty="0"/>
          </a:p>
        </p:txBody>
      </p:sp>
      <p:sp>
        <p:nvSpPr>
          <p:cNvPr id="4" name="Otsikko 3"/>
          <p:cNvSpPr>
            <a:spLocks noGrp="1"/>
          </p:cNvSpPr>
          <p:nvPr>
            <p:ph type="title"/>
          </p:nvPr>
        </p:nvSpPr>
        <p:spPr>
          <a:xfrm>
            <a:off x="503043" y="1054356"/>
            <a:ext cx="8229600" cy="519902"/>
          </a:xfrm>
        </p:spPr>
        <p:txBody>
          <a:bodyPr/>
          <a:lstStyle/>
          <a:p>
            <a:r>
              <a:rPr lang="pl-PL" dirty="0" smtClean="0"/>
              <a:t>Wdrażanie Strategii</a:t>
            </a:r>
            <a:endParaRPr lang="fi-FI" dirty="0"/>
          </a:p>
        </p:txBody>
      </p:sp>
      <p:sp>
        <p:nvSpPr>
          <p:cNvPr id="5" name="Sisällön paikkamerkki 2"/>
          <p:cNvSpPr>
            <a:spLocks noGrp="1"/>
          </p:cNvSpPr>
          <p:nvPr>
            <p:ph sz="quarter" idx="13"/>
          </p:nvPr>
        </p:nvSpPr>
        <p:spPr/>
        <p:txBody>
          <a:bodyPr/>
          <a:lstStyle/>
          <a:p>
            <a:r>
              <a:rPr lang="pl-PL" altLang="en-US" sz="1400" dirty="0">
                <a:latin typeface="Trebuchet MS" pitchFamily="34" charset="0"/>
              </a:rPr>
              <a:t>Strategia UE dla regionu Morza Bałtyckiego</a:t>
            </a:r>
            <a:endParaRPr lang="en-GB" altLang="en-US" sz="1400" dirty="0">
              <a:latin typeface="Trebuchet MS" pitchFamily="34" charset="0"/>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4509" y="731478"/>
            <a:ext cx="1165658" cy="1165658"/>
          </a:xfrm>
          <a:prstGeom prst="rect">
            <a:avLst/>
          </a:prstGeom>
        </p:spPr>
      </p:pic>
    </p:spTree>
    <p:extLst>
      <p:ext uri="{BB962C8B-B14F-4D97-AF65-F5344CB8AC3E}">
        <p14:creationId xmlns:p14="http://schemas.microsoft.com/office/powerpoint/2010/main" val="9612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46881" y="1320700"/>
            <a:ext cx="8366490" cy="4765224"/>
          </a:xfrm>
        </p:spPr>
        <p:txBody>
          <a:bodyPr/>
          <a:lstStyle/>
          <a:p>
            <a:pPr lvl="1">
              <a:buFont typeface="Arial" panose="020B0604020202020204" pitchFamily="34" charset="0"/>
              <a:buChar char="•"/>
            </a:pPr>
            <a:r>
              <a:rPr lang="pl-PL" sz="1800" dirty="0" smtClean="0"/>
              <a:t>Etap powstawania projektu</a:t>
            </a:r>
          </a:p>
          <a:p>
            <a:pPr lvl="2">
              <a:buFont typeface="Arial" panose="020B0604020202020204" pitchFamily="34" charset="0"/>
              <a:buChar char="•"/>
            </a:pPr>
            <a:r>
              <a:rPr lang="pl-PL" sz="1800" dirty="0" smtClean="0"/>
              <a:t>Strategiczne ramy dla projektu</a:t>
            </a:r>
          </a:p>
          <a:p>
            <a:pPr lvl="2">
              <a:buFont typeface="Arial" panose="020B0604020202020204" pitchFamily="34" charset="0"/>
              <a:buChar char="•"/>
            </a:pPr>
            <a:r>
              <a:rPr lang="pl-PL" sz="1800" dirty="0" smtClean="0"/>
              <a:t>Formułowanie założeń projektu</a:t>
            </a:r>
          </a:p>
          <a:p>
            <a:pPr lvl="2">
              <a:buFont typeface="Arial" panose="020B0604020202020204" pitchFamily="34" charset="0"/>
              <a:buChar char="•"/>
            </a:pPr>
            <a:r>
              <a:rPr lang="pl-PL" sz="1800" dirty="0" smtClean="0"/>
              <a:t>Definiowanie działań </a:t>
            </a:r>
          </a:p>
          <a:p>
            <a:pPr lvl="1">
              <a:buFont typeface="Arial" panose="020B0604020202020204" pitchFamily="34" charset="0"/>
              <a:buChar char="•"/>
            </a:pPr>
            <a:r>
              <a:rPr lang="pl-PL" sz="1800" dirty="0" smtClean="0"/>
              <a:t>Etap wdrażania projektu </a:t>
            </a:r>
          </a:p>
          <a:p>
            <a:pPr lvl="2">
              <a:buFont typeface="Arial" panose="020B0604020202020204" pitchFamily="34" charset="0"/>
              <a:buChar char="•"/>
            </a:pPr>
            <a:r>
              <a:rPr lang="pl-PL" sz="1800" dirty="0"/>
              <a:t>Zwiększenie szansy na finansowanie projektu</a:t>
            </a:r>
          </a:p>
          <a:p>
            <a:pPr lvl="2">
              <a:buFont typeface="Arial" panose="020B0604020202020204" pitchFamily="34" charset="0"/>
              <a:buChar char="•"/>
            </a:pPr>
            <a:r>
              <a:rPr lang="pl-PL" sz="1800" dirty="0" smtClean="0"/>
              <a:t>Możliwość </a:t>
            </a:r>
            <a:r>
              <a:rPr lang="pl-PL" sz="1800" dirty="0"/>
              <a:t>znalezienia nowych partnerów, obszarów </a:t>
            </a:r>
            <a:r>
              <a:rPr lang="pl-PL" sz="1800" dirty="0" smtClean="0"/>
              <a:t>współpracy</a:t>
            </a:r>
          </a:p>
          <a:p>
            <a:pPr lvl="2">
              <a:buFont typeface="Arial" panose="020B0604020202020204" pitchFamily="34" charset="0"/>
              <a:buChar char="•"/>
            </a:pPr>
            <a:r>
              <a:rPr lang="pl-PL" sz="1800" dirty="0" smtClean="0"/>
              <a:t>Wymiana wiedzy i doświadczeń</a:t>
            </a:r>
            <a:endParaRPr lang="fi-FI" sz="1800" dirty="0"/>
          </a:p>
          <a:p>
            <a:pPr lvl="1">
              <a:buFont typeface="Arial" panose="020B0604020202020204" pitchFamily="34" charset="0"/>
              <a:buChar char="•"/>
            </a:pPr>
            <a:r>
              <a:rPr lang="pl-PL" sz="1800" dirty="0" smtClean="0"/>
              <a:t>Etap po zakończeniu projektu</a:t>
            </a:r>
          </a:p>
          <a:p>
            <a:pPr lvl="2">
              <a:buFont typeface="Arial" panose="020B0604020202020204" pitchFamily="34" charset="0"/>
              <a:buChar char="•"/>
            </a:pPr>
            <a:r>
              <a:rPr lang="pl-PL" sz="1800" dirty="0" smtClean="0"/>
              <a:t>Rozpoznawalność, wpływ makroregionalny</a:t>
            </a:r>
          </a:p>
          <a:p>
            <a:pPr lvl="2">
              <a:buFont typeface="Arial" panose="020B0604020202020204" pitchFamily="34" charset="0"/>
              <a:buChar char="•"/>
            </a:pPr>
            <a:r>
              <a:rPr lang="pl-PL" sz="1800" dirty="0" smtClean="0"/>
              <a:t>Wsparcie w komunikacji z innymi projektami, interesariuszami, decydentami</a:t>
            </a:r>
          </a:p>
          <a:p>
            <a:pPr lvl="2">
              <a:buFont typeface="Arial" panose="020B0604020202020204" pitchFamily="34" charset="0"/>
              <a:buChar char="•"/>
            </a:pPr>
            <a:r>
              <a:rPr lang="pl-PL" sz="1800" dirty="0" smtClean="0"/>
              <a:t>Możliwość promocji i dystrybucji rezultatów projektu</a:t>
            </a:r>
          </a:p>
        </p:txBody>
      </p:sp>
      <p:sp>
        <p:nvSpPr>
          <p:cNvPr id="4" name="Otsikko 3"/>
          <p:cNvSpPr>
            <a:spLocks noGrp="1"/>
          </p:cNvSpPr>
          <p:nvPr>
            <p:ph type="title"/>
          </p:nvPr>
        </p:nvSpPr>
        <p:spPr>
          <a:xfrm>
            <a:off x="360003" y="800797"/>
            <a:ext cx="8229600" cy="519902"/>
          </a:xfrm>
        </p:spPr>
        <p:txBody>
          <a:bodyPr/>
          <a:lstStyle/>
          <a:p>
            <a:r>
              <a:rPr lang="pl-PL" dirty="0" smtClean="0"/>
              <a:t>Wdrażanie Strategii - projekty</a:t>
            </a:r>
            <a:endParaRPr lang="fi-FI" dirty="0"/>
          </a:p>
        </p:txBody>
      </p:sp>
      <p:sp>
        <p:nvSpPr>
          <p:cNvPr id="5" name="Sisällön paikkamerkki 2"/>
          <p:cNvSpPr>
            <a:spLocks noGrp="1"/>
          </p:cNvSpPr>
          <p:nvPr>
            <p:ph sz="quarter" idx="13"/>
          </p:nvPr>
        </p:nvSpPr>
        <p:spPr/>
        <p:txBody>
          <a:bodyPr/>
          <a:lstStyle/>
          <a:p>
            <a:r>
              <a:rPr lang="pl-PL" altLang="en-US" sz="1400" dirty="0">
                <a:latin typeface="Trebuchet MS" pitchFamily="34" charset="0"/>
              </a:rPr>
              <a:t>Strategia UE dla regionu Morza Bałtyckiego</a:t>
            </a:r>
            <a:endParaRPr lang="en-GB" altLang="en-US" sz="1400" dirty="0">
              <a:latin typeface="Trebuchet MS" pitchFamily="34" charset="0"/>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4509" y="731478"/>
            <a:ext cx="1165658" cy="1165658"/>
          </a:xfrm>
          <a:prstGeom prst="rect">
            <a:avLst/>
          </a:prstGeom>
        </p:spPr>
      </p:pic>
    </p:spTree>
    <p:extLst>
      <p:ext uri="{BB962C8B-B14F-4D97-AF65-F5344CB8AC3E}">
        <p14:creationId xmlns:p14="http://schemas.microsoft.com/office/powerpoint/2010/main" val="1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additive="base">
                                        <p:cTn id="4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 calcmode="lin" valueType="num">
                                      <p:cBhvr additive="base">
                                        <p:cTn id="5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 calcmode="lin" valueType="num">
                                      <p:cBhvr additive="base">
                                        <p:cTn id="54"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 calcmode="lin" valueType="num">
                                      <p:cBhvr additive="base">
                                        <p:cTn id="58"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sällön paikkamerkki 10"/>
          <p:cNvSpPr>
            <a:spLocks noGrp="1"/>
          </p:cNvSpPr>
          <p:nvPr>
            <p:ph sz="quarter" idx="13"/>
          </p:nvPr>
        </p:nvSpPr>
        <p:spPr/>
        <p:txBody>
          <a:bodyPr/>
          <a:lstStyle/>
          <a:p>
            <a:r>
              <a:rPr lang="pl-PL" altLang="en-US" dirty="0" smtClean="0">
                <a:latin typeface="Trebuchet MS" pitchFamily="34" charset="0"/>
              </a:rPr>
              <a:t>SUE RMB obszar tematyczny Biogeny </a:t>
            </a:r>
            <a:endParaRPr lang="en-GB" altLang="en-US" dirty="0">
              <a:latin typeface="Trebuchet MS" pitchFamily="34" charset="0"/>
            </a:endParaRPr>
          </a:p>
        </p:txBody>
      </p:sp>
      <p:pic>
        <p:nvPicPr>
          <p:cNvPr id="12" name="Kuva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881" y="859517"/>
            <a:ext cx="4662233" cy="5547218"/>
          </a:xfrm>
          <a:prstGeom prst="rect">
            <a:avLst/>
          </a:prstGeom>
        </p:spPr>
      </p:pic>
      <p:sp>
        <p:nvSpPr>
          <p:cNvPr id="13" name="Suorakulmio 12"/>
          <p:cNvSpPr/>
          <p:nvPr/>
        </p:nvSpPr>
        <p:spPr>
          <a:xfrm>
            <a:off x="564921" y="6402823"/>
            <a:ext cx="8064729" cy="307777"/>
          </a:xfrm>
          <a:prstGeom prst="rect">
            <a:avLst/>
          </a:prstGeom>
        </p:spPr>
        <p:txBody>
          <a:bodyPr wrap="square">
            <a:spAutoFit/>
          </a:bodyPr>
          <a:lstStyle/>
          <a:p>
            <a:r>
              <a:rPr lang="en-US" sz="1400" dirty="0" smtClean="0">
                <a:latin typeface="Calibri" panose="020F0502020204030204" pitchFamily="34" charset="0"/>
              </a:rPr>
              <a:t>Image/original </a:t>
            </a:r>
            <a:r>
              <a:rPr lang="en-US" sz="1400" dirty="0">
                <a:latin typeface="Calibri" panose="020F0502020204030204" pitchFamily="34" charset="0"/>
              </a:rPr>
              <a:t>data: ESA Copernicus Sentinel </a:t>
            </a:r>
            <a:r>
              <a:rPr lang="en-US" sz="1400" dirty="0" smtClean="0">
                <a:latin typeface="Calibri" panose="020F0502020204030204" pitchFamily="34" charset="0"/>
              </a:rPr>
              <a:t>Data 16.7.2018, data, and image processing: SYKE. </a:t>
            </a:r>
            <a:endParaRPr lang="en-US" sz="1400" dirty="0">
              <a:solidFill>
                <a:srgbClr val="1F497D"/>
              </a:solidFill>
              <a:latin typeface="Calibri" panose="020F0502020204030204" pitchFamily="34" charset="0"/>
            </a:endParaRPr>
          </a:p>
        </p:txBody>
      </p:sp>
      <p:sp>
        <p:nvSpPr>
          <p:cNvPr id="14" name="Sisällön paikkamerkki 2"/>
          <p:cNvSpPr>
            <a:spLocks noGrp="1"/>
          </p:cNvSpPr>
          <p:nvPr>
            <p:ph sz="half" idx="2"/>
          </p:nvPr>
        </p:nvSpPr>
        <p:spPr>
          <a:xfrm>
            <a:off x="5309114" y="859517"/>
            <a:ext cx="3751200" cy="5208664"/>
          </a:xfrm>
          <a:solidFill>
            <a:schemeClr val="bg1">
              <a:alpha val="50000"/>
            </a:schemeClr>
          </a:solidFill>
        </p:spPr>
        <p:txBody>
          <a:bodyPr/>
          <a:lstStyle/>
          <a:p>
            <a:pPr>
              <a:buFont typeface="Wingdings" panose="05000000000000000000" pitchFamily="2" charset="2"/>
              <a:buChar char="Ø"/>
            </a:pPr>
            <a:endParaRPr lang="fi-FI" sz="2000" dirty="0"/>
          </a:p>
          <a:p>
            <a:pPr>
              <a:buFont typeface="Wingdings" panose="05000000000000000000" pitchFamily="2" charset="2"/>
              <a:buChar char="Ø"/>
            </a:pPr>
            <a:r>
              <a:rPr lang="pl-PL" dirty="0" smtClean="0"/>
              <a:t>W </a:t>
            </a:r>
            <a:r>
              <a:rPr lang="fi-FI" dirty="0" smtClean="0"/>
              <a:t>97 </a:t>
            </a:r>
            <a:r>
              <a:rPr lang="fi-FI" dirty="0"/>
              <a:t>% </a:t>
            </a:r>
            <a:r>
              <a:rPr lang="pl-PL" dirty="0" smtClean="0"/>
              <a:t>Bałtyku występuje eutrofizacja spowodowana nadmiernymi ładunkami azotu i fosforu</a:t>
            </a:r>
            <a:r>
              <a:rPr lang="fi-FI" dirty="0" smtClean="0"/>
              <a:t>.</a:t>
            </a:r>
          </a:p>
          <a:p>
            <a:pPr>
              <a:buFont typeface="Wingdings" panose="05000000000000000000" pitchFamily="2" charset="2"/>
              <a:buChar char="Ø"/>
            </a:pPr>
            <a:r>
              <a:rPr lang="pl-PL" dirty="0" smtClean="0"/>
              <a:t>W niektórych rejonach morza lekko spada koncentracja chlorofilu-a</a:t>
            </a:r>
            <a:r>
              <a:rPr lang="fi-FI" dirty="0" smtClean="0"/>
              <a:t>.</a:t>
            </a:r>
            <a:endParaRPr lang="fi-FI" dirty="0"/>
          </a:p>
          <a:p>
            <a:pPr>
              <a:buFont typeface="Wingdings" panose="05000000000000000000" pitchFamily="2" charset="2"/>
              <a:buChar char="Ø"/>
            </a:pPr>
            <a:r>
              <a:rPr lang="pl-PL" dirty="0" smtClean="0"/>
              <a:t>Cel OT Biogeny – wpływ na redukcję ładunków substancji biogennych do Bałtyku i zmniejszanie eutrofizacji.</a:t>
            </a:r>
            <a:endParaRPr lang="pl-PL" dirty="0"/>
          </a:p>
          <a:p>
            <a:pPr>
              <a:buFont typeface="Wingdings" panose="05000000000000000000" pitchFamily="2" charset="2"/>
              <a:buChar char="Ø"/>
            </a:pPr>
            <a:endParaRPr lang="pl-PL" dirty="0"/>
          </a:p>
          <a:p>
            <a:endParaRPr lang="fi-FI" dirty="0"/>
          </a:p>
        </p:txBody>
      </p:sp>
      <p:pic>
        <p:nvPicPr>
          <p:cNvPr id="7"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445" y="4750731"/>
            <a:ext cx="2340869" cy="1161290"/>
          </a:xfrm>
          <a:prstGeom prst="rect">
            <a:avLst/>
          </a:prstGeom>
        </p:spPr>
      </p:pic>
    </p:spTree>
    <p:extLst>
      <p:ext uri="{BB962C8B-B14F-4D97-AF65-F5344CB8AC3E}">
        <p14:creationId xmlns:p14="http://schemas.microsoft.com/office/powerpoint/2010/main" val="34142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4"/>
          <p:cNvSpPr>
            <a:spLocks noGrp="1"/>
          </p:cNvSpPr>
          <p:nvPr>
            <p:ph type="title"/>
          </p:nvPr>
        </p:nvSpPr>
        <p:spPr>
          <a:xfrm>
            <a:off x="447675" y="887413"/>
            <a:ext cx="7843838" cy="533400"/>
          </a:xfrm>
        </p:spPr>
        <p:txBody>
          <a:bodyPr/>
          <a:lstStyle/>
          <a:p>
            <a:r>
              <a:rPr lang="pl-PL" altLang="fi-FI" dirty="0" smtClean="0">
                <a:latin typeface="Trebuchet MS" panose="020B0603020202020204" pitchFamily="34" charset="0"/>
              </a:rPr>
              <a:t>Obszar tematyczny</a:t>
            </a:r>
            <a:r>
              <a:rPr lang="fi-FI" altLang="fi-FI" dirty="0" smtClean="0">
                <a:latin typeface="Trebuchet MS" panose="020B0603020202020204" pitchFamily="34" charset="0"/>
              </a:rPr>
              <a:t> ’</a:t>
            </a:r>
            <a:r>
              <a:rPr lang="pl-PL" altLang="fi-FI" dirty="0" smtClean="0">
                <a:latin typeface="Trebuchet MS" panose="020B0603020202020204" pitchFamily="34" charset="0"/>
              </a:rPr>
              <a:t>Biogeny</a:t>
            </a:r>
            <a:r>
              <a:rPr lang="fi-FI" altLang="fi-FI" dirty="0" smtClean="0">
                <a:latin typeface="Trebuchet MS" panose="020B0603020202020204" pitchFamily="34" charset="0"/>
              </a:rPr>
              <a:t>’</a:t>
            </a:r>
            <a:br>
              <a:rPr lang="fi-FI" altLang="fi-FI" dirty="0" smtClean="0">
                <a:latin typeface="Trebuchet MS" panose="020B0603020202020204" pitchFamily="34" charset="0"/>
              </a:rPr>
            </a:br>
            <a:r>
              <a:rPr lang="fi-FI" altLang="fi-FI" dirty="0" smtClean="0">
                <a:latin typeface="Trebuchet MS" panose="020B0603020202020204" pitchFamily="34" charset="0"/>
              </a:rPr>
              <a:t>- </a:t>
            </a:r>
            <a:r>
              <a:rPr lang="pl-PL" altLang="fi-FI" dirty="0" smtClean="0">
                <a:latin typeface="Trebuchet MS" panose="020B0603020202020204" pitchFamily="34" charset="0"/>
              </a:rPr>
              <a:t>redukcja ładunków biogenów do Morza Bałtyckiego</a:t>
            </a:r>
            <a:endParaRPr lang="fi-FI" altLang="fi-FI" dirty="0" smtClean="0">
              <a:latin typeface="Trebuchet MS" panose="020B0603020202020204" pitchFamily="34" charset="0"/>
            </a:endParaRPr>
          </a:p>
        </p:txBody>
      </p:sp>
      <p:sp>
        <p:nvSpPr>
          <p:cNvPr id="2" name="Sisällön paikkamerkki 1"/>
          <p:cNvSpPr>
            <a:spLocks noGrp="1"/>
          </p:cNvSpPr>
          <p:nvPr>
            <p:ph sz="half" idx="1"/>
          </p:nvPr>
        </p:nvSpPr>
        <p:spPr>
          <a:xfrm>
            <a:off x="614363" y="2063750"/>
            <a:ext cx="4173394" cy="4089400"/>
          </a:xfrm>
        </p:spPr>
        <p:txBody>
          <a:bodyPr/>
          <a:lstStyle/>
          <a:p>
            <a:r>
              <a:rPr lang="pl-PL" dirty="0"/>
              <a:t>Bardziej efektywne zarządzanie substancjami biogennymi</a:t>
            </a:r>
          </a:p>
          <a:p>
            <a:r>
              <a:rPr lang="pl-PL" dirty="0" smtClean="0"/>
              <a:t>Usprawnienie </a:t>
            </a:r>
            <a:r>
              <a:rPr lang="pl-PL" dirty="0"/>
              <a:t>oczyszczania ścieków</a:t>
            </a:r>
          </a:p>
          <a:p>
            <a:r>
              <a:rPr lang="pl-PL" dirty="0"/>
              <a:t> </a:t>
            </a:r>
            <a:r>
              <a:rPr lang="pl-PL" dirty="0" smtClean="0"/>
              <a:t>Wspieranie </a:t>
            </a:r>
            <a:r>
              <a:rPr lang="pl-PL" dirty="0"/>
              <a:t>dialogu międzysektorowego</a:t>
            </a:r>
          </a:p>
          <a:p>
            <a:r>
              <a:rPr lang="pl-PL" dirty="0" smtClean="0"/>
              <a:t>Poprawa </a:t>
            </a:r>
            <a:r>
              <a:rPr lang="pl-PL" dirty="0"/>
              <a:t>jakości danych o ładunkach substancji biogennych</a:t>
            </a:r>
          </a:p>
          <a:p>
            <a:r>
              <a:rPr lang="pl-PL" dirty="0" smtClean="0"/>
              <a:t>Współpraca </a:t>
            </a:r>
            <a:r>
              <a:rPr lang="pl-PL" dirty="0"/>
              <a:t>z krajami spoza Unii Europejskiej</a:t>
            </a:r>
          </a:p>
          <a:p>
            <a:r>
              <a:rPr lang="pl-PL" dirty="0" smtClean="0"/>
              <a:t>Poszukiwanie </a:t>
            </a:r>
            <a:r>
              <a:rPr lang="pl-PL" dirty="0"/>
              <a:t>efektywnych kosztowo mechanizmów redukcji substancji biogennych</a:t>
            </a:r>
          </a:p>
          <a:p>
            <a:pPr>
              <a:buClr>
                <a:schemeClr val="tx2"/>
              </a:buClr>
              <a:defRPr/>
            </a:pPr>
            <a:endParaRPr lang="en-US" dirty="0">
              <a:solidFill>
                <a:schemeClr val="accent1"/>
              </a:solidFill>
              <a:latin typeface="Trebuchet MS" panose="020B0603020202020204" pitchFamily="34" charset="0"/>
              <a:ea typeface="Arial"/>
            </a:endParaRPr>
          </a:p>
          <a:p>
            <a:pPr>
              <a:buClr>
                <a:schemeClr val="tx2"/>
              </a:buClr>
              <a:defRPr/>
            </a:pPr>
            <a:endParaRPr lang="fi-FI" dirty="0">
              <a:solidFill>
                <a:schemeClr val="accent1"/>
              </a:solidFill>
              <a:latin typeface="Arial"/>
              <a:ea typeface="Arial"/>
            </a:endParaRPr>
          </a:p>
          <a:p>
            <a:pPr>
              <a:buClr>
                <a:schemeClr val="tx2"/>
              </a:buClr>
              <a:defRPr/>
            </a:pPr>
            <a:endParaRPr lang="fi-FI" dirty="0">
              <a:solidFill>
                <a:schemeClr val="accent1"/>
              </a:solidFill>
              <a:latin typeface="Arial"/>
              <a:ea typeface="Arial"/>
            </a:endParaRPr>
          </a:p>
          <a:p>
            <a:pPr>
              <a:buClr>
                <a:schemeClr val="tx2"/>
              </a:buClr>
              <a:defRPr/>
            </a:pPr>
            <a:endParaRPr lang="fi-FI" dirty="0">
              <a:solidFill>
                <a:schemeClr val="accent1"/>
              </a:solidFill>
              <a:latin typeface="Arial"/>
              <a:ea typeface="Arial"/>
            </a:endParaRPr>
          </a:p>
          <a:p>
            <a:pPr>
              <a:buClr>
                <a:schemeClr val="tx2"/>
              </a:buClr>
              <a:defRPr/>
            </a:pPr>
            <a:endParaRPr lang="fi-FI" dirty="0" smtClean="0">
              <a:solidFill>
                <a:schemeClr val="tx2"/>
              </a:solidFill>
              <a:latin typeface="Trebuchet MS" pitchFamily="34" charset="0"/>
            </a:endParaRPr>
          </a:p>
          <a:p>
            <a:pPr>
              <a:buClr>
                <a:schemeClr val="tx2"/>
              </a:buClr>
              <a:defRPr/>
            </a:pPr>
            <a:endParaRPr lang="fi-FI" dirty="0" smtClean="0">
              <a:solidFill>
                <a:schemeClr val="tx2"/>
              </a:solidFill>
              <a:latin typeface="Trebuchet MS" pitchFamily="34" charset="0"/>
            </a:endParaRPr>
          </a:p>
        </p:txBody>
      </p:sp>
      <p:pic>
        <p:nvPicPr>
          <p:cNvPr id="10244" name="Sisällön paikkamerkki 4"/>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684713" y="2752725"/>
            <a:ext cx="4249737" cy="3617913"/>
          </a:xfrm>
        </p:spPr>
      </p:pic>
      <p:sp>
        <p:nvSpPr>
          <p:cNvPr id="10245" name="Tekstiruutu 8"/>
          <p:cNvSpPr txBox="1">
            <a:spLocks noChangeArrowheads="1"/>
          </p:cNvSpPr>
          <p:nvPr/>
        </p:nvSpPr>
        <p:spPr bwMode="auto">
          <a:xfrm>
            <a:off x="6229351" y="6472238"/>
            <a:ext cx="2592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i-FI" altLang="fi-FI" sz="1400" dirty="0" smtClean="0">
                <a:latin typeface="+mn-lt"/>
              </a:rPr>
              <a:t>Image: </a:t>
            </a:r>
            <a:r>
              <a:rPr lang="fi-FI" altLang="fi-FI" sz="1400" dirty="0">
                <a:latin typeface="+mn-lt"/>
              </a:rPr>
              <a:t>DCE – </a:t>
            </a:r>
            <a:r>
              <a:rPr lang="fi-FI" altLang="fi-FI" sz="1400" dirty="0" err="1">
                <a:latin typeface="+mn-lt"/>
              </a:rPr>
              <a:t>Aarhus</a:t>
            </a:r>
            <a:r>
              <a:rPr lang="fi-FI" altLang="fi-FI" sz="1400" dirty="0">
                <a:latin typeface="+mn-lt"/>
              </a:rPr>
              <a:t> </a:t>
            </a:r>
            <a:r>
              <a:rPr lang="fi-FI" altLang="fi-FI" sz="1400" dirty="0" err="1">
                <a:latin typeface="+mn-lt"/>
              </a:rPr>
              <a:t>University</a:t>
            </a:r>
            <a:endParaRPr lang="fi-FI" altLang="fi-FI" sz="1400" dirty="0">
              <a:latin typeface="+mn-lt"/>
            </a:endParaRPr>
          </a:p>
        </p:txBody>
      </p:sp>
      <p:sp>
        <p:nvSpPr>
          <p:cNvPr id="3" name="Sisällön paikkamerkki 2"/>
          <p:cNvSpPr>
            <a:spLocks noGrp="1"/>
          </p:cNvSpPr>
          <p:nvPr>
            <p:ph sz="quarter" idx="13"/>
          </p:nvPr>
        </p:nvSpPr>
        <p:spPr/>
        <p:txBody>
          <a:bodyPr/>
          <a:lstStyle/>
          <a:p>
            <a:pPr lvl="0">
              <a:buClr>
                <a:prstClr val="black"/>
              </a:buClr>
            </a:pPr>
            <a:r>
              <a:rPr lang="pl-PL" altLang="en-US" sz="1400" dirty="0">
                <a:latin typeface="Trebuchet MS" pitchFamily="34" charset="0"/>
              </a:rPr>
              <a:t>SUE RMB obszar tematyczny Biogeny</a:t>
            </a:r>
            <a:endParaRPr lang="fi-FI" sz="1400" dirty="0">
              <a:solidFill>
                <a:srgbClr val="004493"/>
              </a:solidFill>
              <a:latin typeface="Trebuchet MS" panose="020B0603020202020204" pitchFamily="34" charset="0"/>
            </a:endParaRPr>
          </a:p>
        </p:txBody>
      </p:sp>
      <p:pic>
        <p:nvPicPr>
          <p:cNvPr id="7"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716" y="33205"/>
            <a:ext cx="2066284" cy="1025070"/>
          </a:xfrm>
          <a:prstGeom prst="rect">
            <a:avLst/>
          </a:prstGeom>
        </p:spPr>
      </p:pic>
    </p:spTree>
    <p:extLst>
      <p:ext uri="{BB962C8B-B14F-4D97-AF65-F5344CB8AC3E}">
        <p14:creationId xmlns:p14="http://schemas.microsoft.com/office/powerpoint/2010/main" val="1595780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14363" y="1627744"/>
            <a:ext cx="7146652" cy="4139347"/>
          </a:xfrm>
        </p:spPr>
        <p:txBody>
          <a:bodyPr/>
          <a:lstStyle/>
          <a:p>
            <a:pPr>
              <a:buClr>
                <a:schemeClr val="tx2"/>
              </a:buClr>
            </a:pPr>
            <a:endParaRPr lang="fi-FI" dirty="0" smtClean="0">
              <a:latin typeface="Trebuchet MS" panose="020B0603020202020204" pitchFamily="34" charset="0"/>
            </a:endParaRPr>
          </a:p>
          <a:p>
            <a:pPr>
              <a:buClr>
                <a:schemeClr val="tx2"/>
              </a:buClr>
            </a:pPr>
            <a:r>
              <a:rPr lang="pl-PL" dirty="0" err="1" smtClean="0">
                <a:latin typeface="+mn-lt"/>
              </a:rPr>
              <a:t>Współkoordynowany</a:t>
            </a:r>
            <a:r>
              <a:rPr lang="pl-PL" dirty="0" smtClean="0">
                <a:latin typeface="+mn-lt"/>
              </a:rPr>
              <a:t> przez </a:t>
            </a:r>
            <a:r>
              <a:rPr lang="fi-FI" b="1" dirty="0" smtClean="0">
                <a:latin typeface="+mn-lt"/>
              </a:rPr>
              <a:t>Finland</a:t>
            </a:r>
            <a:r>
              <a:rPr lang="pl-PL" b="1" dirty="0" err="1" smtClean="0">
                <a:latin typeface="+mn-lt"/>
              </a:rPr>
              <a:t>ię</a:t>
            </a:r>
            <a:r>
              <a:rPr lang="fi-FI" dirty="0" smtClean="0">
                <a:latin typeface="+mn-lt"/>
              </a:rPr>
              <a:t> </a:t>
            </a:r>
            <a:r>
              <a:rPr lang="pl-PL" dirty="0" smtClean="0">
                <a:latin typeface="+mn-lt"/>
              </a:rPr>
              <a:t>i </a:t>
            </a:r>
            <a:r>
              <a:rPr lang="pl-PL" b="1" dirty="0" smtClean="0">
                <a:latin typeface="+mn-lt"/>
              </a:rPr>
              <a:t>Polskę</a:t>
            </a:r>
            <a:endParaRPr lang="fi-FI" b="1" dirty="0" smtClean="0">
              <a:latin typeface="+mn-lt"/>
            </a:endParaRPr>
          </a:p>
          <a:p>
            <a:pPr>
              <a:buClr>
                <a:schemeClr val="tx2"/>
              </a:buClr>
            </a:pPr>
            <a:r>
              <a:rPr lang="pl-PL" dirty="0" smtClean="0">
                <a:latin typeface="+mn-lt"/>
              </a:rPr>
              <a:t>Komitet Sterujący - </a:t>
            </a:r>
            <a:r>
              <a:rPr lang="fi-FI" dirty="0" smtClean="0">
                <a:latin typeface="+mn-lt"/>
              </a:rPr>
              <a:t>8</a:t>
            </a:r>
            <a:r>
              <a:rPr lang="pl-PL" dirty="0" smtClean="0">
                <a:latin typeface="+mn-lt"/>
              </a:rPr>
              <a:t> państw członkowskich</a:t>
            </a:r>
            <a:r>
              <a:rPr lang="fi-FI" dirty="0" smtClean="0">
                <a:latin typeface="+mn-lt"/>
              </a:rPr>
              <a:t>, </a:t>
            </a:r>
            <a:r>
              <a:rPr lang="pl-PL" dirty="0" smtClean="0">
                <a:latin typeface="+mn-lt"/>
              </a:rPr>
              <a:t>KE i</a:t>
            </a:r>
            <a:r>
              <a:rPr lang="fi-FI" dirty="0" smtClean="0">
                <a:latin typeface="+mn-lt"/>
              </a:rPr>
              <a:t> HELCOM</a:t>
            </a:r>
            <a:endParaRPr lang="pl-PL" dirty="0" smtClean="0">
              <a:latin typeface="+mn-lt"/>
            </a:endParaRPr>
          </a:p>
          <a:p>
            <a:pPr>
              <a:buClr>
                <a:schemeClr val="tx2"/>
              </a:buClr>
            </a:pPr>
            <a:r>
              <a:rPr lang="pl-PL" dirty="0" smtClean="0">
                <a:latin typeface="+mn-lt"/>
              </a:rPr>
              <a:t>Wspieranie wdrażania Ramowej Dyrektywy Morskiej, RDW i Planu Działań HELCOM</a:t>
            </a:r>
            <a:endParaRPr lang="fi-FI" dirty="0" smtClean="0">
              <a:latin typeface="+mn-lt"/>
            </a:endParaRPr>
          </a:p>
          <a:p>
            <a:pPr>
              <a:buClr>
                <a:schemeClr val="tx2"/>
              </a:buClr>
            </a:pPr>
            <a:r>
              <a:rPr lang="pl-PL" dirty="0" smtClean="0">
                <a:latin typeface="+mn-lt"/>
              </a:rPr>
              <a:t>Wzmocnienie współpracy w obrębie regionu w międzysektorowym i ponadnarodowym zakresie, także współpraca z </a:t>
            </a:r>
            <a:r>
              <a:rPr lang="fi-FI" dirty="0" smtClean="0">
                <a:latin typeface="+mn-lt"/>
              </a:rPr>
              <a:t>RU </a:t>
            </a:r>
            <a:r>
              <a:rPr lang="pl-PL" dirty="0" smtClean="0">
                <a:latin typeface="+mn-lt"/>
              </a:rPr>
              <a:t>i</a:t>
            </a:r>
            <a:r>
              <a:rPr lang="fi-FI" dirty="0" smtClean="0">
                <a:latin typeface="+mn-lt"/>
              </a:rPr>
              <a:t> BY</a:t>
            </a:r>
          </a:p>
          <a:p>
            <a:pPr>
              <a:buClr>
                <a:schemeClr val="tx2"/>
              </a:buClr>
            </a:pPr>
            <a:r>
              <a:rPr lang="pl-PL" dirty="0" smtClean="0">
                <a:latin typeface="+mn-lt"/>
              </a:rPr>
              <a:t>Promocja projektów </a:t>
            </a:r>
            <a:r>
              <a:rPr lang="pl-PL" dirty="0" err="1" smtClean="0">
                <a:latin typeface="+mn-lt"/>
              </a:rPr>
              <a:t>Flagship</a:t>
            </a:r>
            <a:r>
              <a:rPr lang="pl-PL" dirty="0" smtClean="0">
                <a:latin typeface="+mn-lt"/>
              </a:rPr>
              <a:t>, ich rezultatów i dobrych praktyk</a:t>
            </a:r>
          </a:p>
        </p:txBody>
      </p:sp>
      <p:sp>
        <p:nvSpPr>
          <p:cNvPr id="8" name="Otsikko 7"/>
          <p:cNvSpPr>
            <a:spLocks noGrp="1"/>
          </p:cNvSpPr>
          <p:nvPr>
            <p:ph type="title"/>
          </p:nvPr>
        </p:nvSpPr>
        <p:spPr>
          <a:xfrm>
            <a:off x="447675" y="893660"/>
            <a:ext cx="8229600" cy="519902"/>
          </a:xfrm>
        </p:spPr>
        <p:txBody>
          <a:bodyPr/>
          <a:lstStyle/>
          <a:p>
            <a:r>
              <a:rPr lang="pl-PL" dirty="0" smtClean="0"/>
              <a:t>OT Biogeny</a:t>
            </a:r>
            <a:endParaRPr lang="fi-FI" dirty="0"/>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636" y="751193"/>
            <a:ext cx="2340869" cy="1161290"/>
          </a:xfrm>
          <a:prstGeom prst="rect">
            <a:avLst/>
          </a:prstGeom>
        </p:spPr>
      </p:pic>
      <p:sp>
        <p:nvSpPr>
          <p:cNvPr id="7" name="Sisällön paikkamerkki 2"/>
          <p:cNvSpPr>
            <a:spLocks noGrp="1"/>
          </p:cNvSpPr>
          <p:nvPr>
            <p:ph sz="quarter" idx="13"/>
          </p:nvPr>
        </p:nvSpPr>
        <p:spPr/>
        <p:txBody>
          <a:bodyPr/>
          <a:lstStyle/>
          <a:p>
            <a:pPr lvl="0">
              <a:buClr>
                <a:prstClr val="black"/>
              </a:buClr>
            </a:pPr>
            <a:r>
              <a:rPr lang="pl-PL" altLang="en-US" sz="1400" dirty="0">
                <a:latin typeface="Trebuchet MS" pitchFamily="34" charset="0"/>
              </a:rPr>
              <a:t>SUE RMB obszar tematyczny Biogeny</a:t>
            </a:r>
            <a:endParaRPr lang="fi-FI" sz="1400" dirty="0">
              <a:solidFill>
                <a:srgbClr val="004493"/>
              </a:solidFill>
              <a:latin typeface="Trebuchet MS" panose="020B0603020202020204" pitchFamily="34" charset="0"/>
            </a:endParaRPr>
          </a:p>
        </p:txBody>
      </p:sp>
    </p:spTree>
    <p:extLst>
      <p:ext uri="{BB962C8B-B14F-4D97-AF65-F5344CB8AC3E}">
        <p14:creationId xmlns:p14="http://schemas.microsoft.com/office/powerpoint/2010/main" val="2987067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sz="quarter" idx="13"/>
          </p:nvPr>
        </p:nvSpPr>
        <p:spPr>
          <a:xfrm>
            <a:off x="360363" y="360363"/>
            <a:ext cx="4598987" cy="371475"/>
          </a:xfrm>
        </p:spPr>
        <p:txBody>
          <a:bodyPr/>
          <a:lstStyle/>
          <a:p>
            <a:r>
              <a:rPr lang="pl-PL" altLang="en-US" dirty="0">
                <a:latin typeface="Trebuchet MS" pitchFamily="34" charset="0"/>
              </a:rPr>
              <a:t>SUE RMB obszar tematyczny Biogeny</a:t>
            </a:r>
            <a:endParaRPr lang="fi-FI" dirty="0"/>
          </a:p>
        </p:txBody>
      </p:sp>
      <p:sp>
        <p:nvSpPr>
          <p:cNvPr id="18449" name="textruta 11"/>
          <p:cNvSpPr txBox="1">
            <a:spLocks noChangeArrowheads="1"/>
          </p:cNvSpPr>
          <p:nvPr/>
        </p:nvSpPr>
        <p:spPr bwMode="auto">
          <a:xfrm>
            <a:off x="321175" y="1394772"/>
            <a:ext cx="25750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sv-SE" altLang="sv-SE" sz="1800" dirty="0" err="1" smtClean="0"/>
              <a:t>Nutrient</a:t>
            </a:r>
            <a:r>
              <a:rPr lang="sv-SE" altLang="sv-SE" sz="1800" dirty="0" smtClean="0"/>
              <a:t> offsetting for the Baltic Sea (</a:t>
            </a:r>
            <a:r>
              <a:rPr lang="sv-SE" altLang="sv-SE" sz="1800" dirty="0" err="1" smtClean="0"/>
              <a:t>NutriTrade</a:t>
            </a:r>
            <a:r>
              <a:rPr lang="sv-SE" altLang="sv-SE" sz="1800" dirty="0" smtClean="0"/>
              <a:t>)</a:t>
            </a:r>
            <a:endParaRPr lang="sv-SE" altLang="sv-SE" sz="1800" dirty="0"/>
          </a:p>
        </p:txBody>
      </p:sp>
      <p:sp>
        <p:nvSpPr>
          <p:cNvPr id="18447" name="textruta 13"/>
          <p:cNvSpPr txBox="1">
            <a:spLocks noChangeArrowheads="1"/>
          </p:cNvSpPr>
          <p:nvPr/>
        </p:nvSpPr>
        <p:spPr bwMode="auto">
          <a:xfrm>
            <a:off x="3213593" y="1396247"/>
            <a:ext cx="25775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sv-SE" altLang="sv-SE" sz="1800" dirty="0" err="1" smtClean="0"/>
              <a:t>Initiating</a:t>
            </a:r>
            <a:r>
              <a:rPr lang="sv-SE" altLang="sv-SE" sz="1800" dirty="0" smtClean="0"/>
              <a:t> full </a:t>
            </a:r>
            <a:r>
              <a:rPr lang="sv-SE" altLang="sv-SE" sz="1800" dirty="0" err="1" smtClean="0"/>
              <a:t>scale</a:t>
            </a:r>
            <a:r>
              <a:rPr lang="sv-SE" altLang="sv-SE" sz="1800" dirty="0" smtClean="0"/>
              <a:t> </a:t>
            </a:r>
            <a:r>
              <a:rPr lang="sv-SE" altLang="sv-SE" sz="1800" dirty="0" err="1" smtClean="0"/>
              <a:t>mussel</a:t>
            </a:r>
            <a:r>
              <a:rPr lang="sv-SE" altLang="sv-SE" sz="1800" dirty="0" smtClean="0"/>
              <a:t> </a:t>
            </a:r>
            <a:r>
              <a:rPr lang="sv-SE" altLang="sv-SE" sz="1800" dirty="0" err="1" smtClean="0"/>
              <a:t>farming</a:t>
            </a:r>
            <a:r>
              <a:rPr lang="sv-SE" altLang="sv-SE" sz="1800" dirty="0" smtClean="0"/>
              <a:t> in the Baltic Sea (Baltic </a:t>
            </a:r>
            <a:r>
              <a:rPr lang="sv-SE" altLang="sv-SE" sz="1800" dirty="0" err="1" smtClean="0"/>
              <a:t>Blue</a:t>
            </a:r>
            <a:r>
              <a:rPr lang="sv-SE" altLang="sv-SE" sz="1800" dirty="0" smtClean="0"/>
              <a:t> </a:t>
            </a:r>
            <a:r>
              <a:rPr lang="sv-SE" altLang="sv-SE" sz="1800" dirty="0" err="1" smtClean="0"/>
              <a:t>Growth</a:t>
            </a:r>
            <a:r>
              <a:rPr lang="sv-SE" altLang="sv-SE" sz="1800" dirty="0" smtClean="0"/>
              <a:t>)</a:t>
            </a:r>
            <a:endParaRPr lang="sv-SE" altLang="sv-SE" sz="1800" dirty="0"/>
          </a:p>
        </p:txBody>
      </p:sp>
      <p:sp>
        <p:nvSpPr>
          <p:cNvPr id="18443" name="textruta 18"/>
          <p:cNvSpPr txBox="1">
            <a:spLocks noChangeArrowheads="1"/>
          </p:cNvSpPr>
          <p:nvPr/>
        </p:nvSpPr>
        <p:spPr bwMode="auto">
          <a:xfrm>
            <a:off x="6275587" y="1399736"/>
            <a:ext cx="2808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sv-SE" altLang="sv-SE" sz="1800" dirty="0" err="1" smtClean="0"/>
              <a:t>Interactive</a:t>
            </a:r>
            <a:r>
              <a:rPr lang="sv-SE" altLang="sv-SE" sz="1800" dirty="0" smtClean="0"/>
              <a:t> </a:t>
            </a:r>
            <a:r>
              <a:rPr lang="sv-SE" altLang="sv-SE" sz="1800" dirty="0" err="1" smtClean="0"/>
              <a:t>water</a:t>
            </a:r>
            <a:r>
              <a:rPr lang="sv-SE" altLang="sv-SE" sz="1800" dirty="0" smtClean="0"/>
              <a:t> management (IWAMA)</a:t>
            </a:r>
            <a:endParaRPr lang="sv-SE" altLang="sv-SE" sz="1800" dirty="0"/>
          </a:p>
        </p:txBody>
      </p:sp>
      <p:sp>
        <p:nvSpPr>
          <p:cNvPr id="37" name="Otsikko 1"/>
          <p:cNvSpPr>
            <a:spLocks noGrp="1"/>
          </p:cNvSpPr>
          <p:nvPr>
            <p:ph type="title"/>
          </p:nvPr>
        </p:nvSpPr>
        <p:spPr>
          <a:xfrm>
            <a:off x="509745" y="808266"/>
            <a:ext cx="7843234" cy="428056"/>
          </a:xfrm>
        </p:spPr>
        <p:txBody>
          <a:bodyPr/>
          <a:lstStyle/>
          <a:p>
            <a:r>
              <a:rPr lang="pl-PL" dirty="0" smtClean="0">
                <a:latin typeface="+mn-lt"/>
              </a:rPr>
              <a:t>Aktualnie wdrażane projekty </a:t>
            </a:r>
            <a:r>
              <a:rPr lang="pl-PL" dirty="0" err="1" smtClean="0">
                <a:latin typeface="+mn-lt"/>
              </a:rPr>
              <a:t>Flagship</a:t>
            </a:r>
            <a:endParaRPr lang="fi-FI" dirty="0">
              <a:latin typeface="+mn-lt"/>
            </a:endParaRPr>
          </a:p>
        </p:txBody>
      </p:sp>
      <p:sp>
        <p:nvSpPr>
          <p:cNvPr id="40" name="textruta 11"/>
          <p:cNvSpPr txBox="1">
            <a:spLocks noChangeArrowheads="1"/>
          </p:cNvSpPr>
          <p:nvPr/>
        </p:nvSpPr>
        <p:spPr bwMode="auto">
          <a:xfrm>
            <a:off x="339927" y="4139466"/>
            <a:ext cx="25750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sv-SE" altLang="sv-SE" sz="1800" dirty="0" err="1" smtClean="0"/>
              <a:t>Better</a:t>
            </a:r>
            <a:r>
              <a:rPr lang="sv-SE" altLang="sv-SE" sz="1800" dirty="0" smtClean="0"/>
              <a:t> </a:t>
            </a:r>
            <a:r>
              <a:rPr lang="sv-SE" altLang="sv-SE" sz="1800" dirty="0" err="1" smtClean="0"/>
              <a:t>efficiency</a:t>
            </a:r>
            <a:r>
              <a:rPr lang="sv-SE" altLang="sv-SE" sz="1800" dirty="0" smtClean="0"/>
              <a:t> for </a:t>
            </a:r>
            <a:r>
              <a:rPr lang="sv-SE" altLang="sv-SE" sz="1800" dirty="0" err="1" smtClean="0"/>
              <a:t>industrial</a:t>
            </a:r>
            <a:r>
              <a:rPr lang="sv-SE" altLang="sv-SE" sz="1800" dirty="0" smtClean="0"/>
              <a:t> </a:t>
            </a:r>
            <a:r>
              <a:rPr lang="sv-SE" altLang="sv-SE" sz="1800" dirty="0" err="1" smtClean="0"/>
              <a:t>sewage</a:t>
            </a:r>
            <a:r>
              <a:rPr lang="sv-SE" altLang="sv-SE" sz="1800" dirty="0" smtClean="0"/>
              <a:t> </a:t>
            </a:r>
            <a:r>
              <a:rPr lang="sv-SE" altLang="sv-SE" sz="1800" dirty="0" err="1" smtClean="0"/>
              <a:t>treatment</a:t>
            </a:r>
            <a:r>
              <a:rPr lang="sv-SE" altLang="sv-SE" sz="1800" dirty="0" smtClean="0"/>
              <a:t> (BEST)</a:t>
            </a:r>
            <a:endParaRPr lang="sv-SE" altLang="sv-SE" sz="1800" dirty="0"/>
          </a:p>
        </p:txBody>
      </p:sp>
      <p:sp>
        <p:nvSpPr>
          <p:cNvPr id="41" name="textruta 13"/>
          <p:cNvSpPr txBox="1">
            <a:spLocks noChangeArrowheads="1"/>
          </p:cNvSpPr>
          <p:nvPr/>
        </p:nvSpPr>
        <p:spPr bwMode="auto">
          <a:xfrm>
            <a:off x="3213593" y="4140941"/>
            <a:ext cx="25775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sv-SE" altLang="sv-SE" sz="1800" dirty="0" err="1" smtClean="0"/>
              <a:t>Consumer</a:t>
            </a:r>
            <a:r>
              <a:rPr lang="sv-SE" altLang="sv-SE" sz="1800" dirty="0" smtClean="0"/>
              <a:t> guide for </a:t>
            </a:r>
            <a:r>
              <a:rPr lang="sv-SE" altLang="sv-SE" sz="1800" dirty="0" err="1" smtClean="0"/>
              <a:t>sustainably</a:t>
            </a:r>
            <a:r>
              <a:rPr lang="sv-SE" altLang="sv-SE" sz="1800" dirty="0" smtClean="0"/>
              <a:t> </a:t>
            </a:r>
            <a:r>
              <a:rPr lang="sv-SE" altLang="sv-SE" sz="1800" dirty="0" err="1" smtClean="0"/>
              <a:t>produced</a:t>
            </a:r>
            <a:r>
              <a:rPr lang="sv-SE" altLang="sv-SE" sz="1800" dirty="0" smtClean="0"/>
              <a:t> </a:t>
            </a:r>
            <a:r>
              <a:rPr lang="sv-SE" altLang="sv-SE" sz="1800" dirty="0" err="1" smtClean="0"/>
              <a:t>meat</a:t>
            </a:r>
            <a:r>
              <a:rPr lang="sv-SE" altLang="sv-SE" sz="1800" dirty="0" smtClean="0"/>
              <a:t> (CONSUME)</a:t>
            </a:r>
            <a:endParaRPr lang="sv-SE" altLang="sv-SE" sz="1800" dirty="0"/>
          </a:p>
        </p:txBody>
      </p:sp>
      <p:sp>
        <p:nvSpPr>
          <p:cNvPr id="42" name="textruta 18"/>
          <p:cNvSpPr txBox="1">
            <a:spLocks noChangeArrowheads="1"/>
          </p:cNvSpPr>
          <p:nvPr/>
        </p:nvSpPr>
        <p:spPr bwMode="auto">
          <a:xfrm>
            <a:off x="6275586" y="4144430"/>
            <a:ext cx="25530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altLang="sv-SE" sz="1800" dirty="0"/>
              <a:t>Development of </a:t>
            </a:r>
            <a:r>
              <a:rPr lang="en-US" altLang="sv-SE" sz="1800" dirty="0" smtClean="0"/>
              <a:t>sustainable </a:t>
            </a:r>
            <a:r>
              <a:rPr lang="en-US" altLang="sv-SE" sz="1800" dirty="0"/>
              <a:t>wetland management </a:t>
            </a:r>
            <a:r>
              <a:rPr lang="en-US" altLang="sv-SE" sz="1800" dirty="0" smtClean="0"/>
              <a:t>(DESIRE)</a:t>
            </a:r>
            <a:endParaRPr lang="sv-SE" altLang="sv-SE" sz="1800" dirty="0"/>
          </a:p>
        </p:txBody>
      </p:sp>
      <p:pic>
        <p:nvPicPr>
          <p:cNvPr id="5" name="Kuva 4"/>
          <p:cNvPicPr preferRelativeResize="0">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115" y="5081217"/>
            <a:ext cx="2535828" cy="1629468"/>
          </a:xfrm>
          <a:prstGeom prst="rect">
            <a:avLst/>
          </a:prstGeom>
        </p:spPr>
      </p:pic>
      <p:pic>
        <p:nvPicPr>
          <p:cNvPr id="16" name="Bildobjekt 1"/>
          <p:cNvPicPr preferRelativeResize="0">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60409" y="5081217"/>
            <a:ext cx="2571314" cy="1646154"/>
          </a:xfrm>
          <a:prstGeom prst="rect">
            <a:avLst/>
          </a:prstGeom>
        </p:spPr>
      </p:pic>
      <p:pic>
        <p:nvPicPr>
          <p:cNvPr id="18" name="Kuva 17" descr="S:\MERIYMPÄRISTÖ\Nutritrade\WP2 - Platform\D2.3 Technical implementation\3 toteutus\platform content\Pages\Kuvia\ei rajattu\20060530-jurmon_kivet v.jpg"/>
          <p:cNvPicPr preferRelativeResize="0">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333121" y="2318102"/>
            <a:ext cx="2474245" cy="1686457"/>
          </a:xfrm>
          <a:prstGeom prst="rect">
            <a:avLst/>
          </a:prstGeom>
          <a:noFill/>
          <a:ln>
            <a:noFill/>
          </a:ln>
        </p:spPr>
      </p:pic>
      <p:pic>
        <p:nvPicPr>
          <p:cNvPr id="19" name="Kuva 18"/>
          <p:cNvPicPr preferRelativeResize="0">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53604" y="2336523"/>
            <a:ext cx="2492728" cy="1656243"/>
          </a:xfrm>
          <a:prstGeom prst="rect">
            <a:avLst/>
          </a:prstGeom>
        </p:spPr>
      </p:pic>
      <p:pic>
        <p:nvPicPr>
          <p:cNvPr id="20" name="Picture 2" descr="http://www.iwama.eu/sites/iwama/files/styles/w640/public/materials/thumbnails/iwama_poster.png?itok=ouM5uj8D"/>
          <p:cNvPicPr preferRelativeResize="0">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268781" y="2336523"/>
            <a:ext cx="2553038" cy="16562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j.peters\Documents\MSF\EU Peat Policy\Projektinformationsblatt\MSS_EntwässertesNiedermoor_Polen.JPG"/>
          <p:cNvPicPr preferRelativeResize="0">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275586" y="5062796"/>
            <a:ext cx="2546233" cy="164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p:bldP spid="18447" grpId="0"/>
      <p:bldP spid="18443" grpId="0"/>
      <p:bldP spid="40" grpId="0"/>
      <p:bldP spid="41" grpId="0"/>
      <p:bldP spid="42" grpId="0"/>
    </p:bldLst>
  </p:timing>
</p:sld>
</file>

<file path=ppt/theme/theme1.xml><?xml version="1.0" encoding="utf-8"?>
<a:theme xmlns:a="http://schemas.openxmlformats.org/drawingml/2006/main" name="EUSBS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USBSR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YM_powerpoint_pohja">
  <a:themeElements>
    <a:clrScheme name="Ympäristöministeriö">
      <a:dk1>
        <a:sysClr val="windowText" lastClr="000000"/>
      </a:dk1>
      <a:lt1>
        <a:sysClr val="window" lastClr="FFFFFF"/>
      </a:lt1>
      <a:dk2>
        <a:srgbClr val="0065BD"/>
      </a:dk2>
      <a:lt2>
        <a:srgbClr val="FFFFFF"/>
      </a:lt2>
      <a:accent1>
        <a:srgbClr val="0065BD"/>
      </a:accent1>
      <a:accent2>
        <a:srgbClr val="78BE20"/>
      </a:accent2>
      <a:accent3>
        <a:srgbClr val="00A3E0"/>
      </a:accent3>
      <a:accent4>
        <a:srgbClr val="F2A900"/>
      </a:accent4>
      <a:accent5>
        <a:srgbClr val="7474C1"/>
      </a:accent5>
      <a:accent6>
        <a:srgbClr val="BFB800"/>
      </a:accent6>
      <a:hlink>
        <a:srgbClr val="0065BD"/>
      </a:hlink>
      <a:folHlink>
        <a:srgbClr val="7474C1"/>
      </a:folHlink>
    </a:clrScheme>
    <a:fontScheme name="Ympäristöministeriö">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USBSRtemplate2">
  <a:themeElements>
    <a:clrScheme name="EUSBR">
      <a:dk1>
        <a:sysClr val="windowText" lastClr="000000"/>
      </a:dk1>
      <a:lt1>
        <a:sysClr val="window" lastClr="FFFFFF"/>
      </a:lt1>
      <a:dk2>
        <a:srgbClr val="004493"/>
      </a:dk2>
      <a:lt2>
        <a:srgbClr val="EEECE1"/>
      </a:lt2>
      <a:accent1>
        <a:srgbClr val="004493"/>
      </a:accent1>
      <a:accent2>
        <a:srgbClr val="F9BA00"/>
      </a:accent2>
      <a:accent3>
        <a:srgbClr val="C6C6C6"/>
      </a:accent3>
      <a:accent4>
        <a:srgbClr val="C0D681"/>
      </a:accent4>
      <a:accent5>
        <a:srgbClr val="83B719"/>
      </a:accent5>
      <a:accent6>
        <a:srgbClr val="009DDF"/>
      </a:accent6>
      <a:hlink>
        <a:srgbClr val="009DDF"/>
      </a:hlink>
      <a:folHlink>
        <a:srgbClr val="83B719"/>
      </a:folHlink>
    </a:clrScheme>
    <a:fontScheme name="Spek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EUSBSR PowerPoint Template</Template>
  <TotalTime>7354</TotalTime>
  <Words>1396</Words>
  <Application>Microsoft Office PowerPoint</Application>
  <PresentationFormat>Pokaz na ekranie (4:3)</PresentationFormat>
  <Paragraphs>176</Paragraphs>
  <Slides>17</Slides>
  <Notes>17</Notes>
  <HiddenSlides>0</HiddenSlides>
  <MMClips>0</MMClips>
  <ScaleCrop>false</ScaleCrop>
  <HeadingPairs>
    <vt:vector size="6" baseType="variant">
      <vt:variant>
        <vt:lpstr>Używane czcionki</vt:lpstr>
      </vt:variant>
      <vt:variant>
        <vt:i4>4</vt:i4>
      </vt:variant>
      <vt:variant>
        <vt:lpstr>Motyw</vt:lpstr>
      </vt:variant>
      <vt:variant>
        <vt:i4>5</vt:i4>
      </vt:variant>
      <vt:variant>
        <vt:lpstr>Tytuły slajdów</vt:lpstr>
      </vt:variant>
      <vt:variant>
        <vt:i4>17</vt:i4>
      </vt:variant>
    </vt:vector>
  </HeadingPairs>
  <TitlesOfParts>
    <vt:vector size="26" baseType="lpstr">
      <vt:lpstr>Arial</vt:lpstr>
      <vt:lpstr>Calibri</vt:lpstr>
      <vt:lpstr>Trebuchet MS</vt:lpstr>
      <vt:lpstr>Wingdings</vt:lpstr>
      <vt:lpstr>EUSBSR PowerPoint Template</vt:lpstr>
      <vt:lpstr>EUSBSRtemplate2</vt:lpstr>
      <vt:lpstr>EUSBSR ending slide</vt:lpstr>
      <vt:lpstr>YM_powerpoint_pohja</vt:lpstr>
      <vt:lpstr>1_EUSBSRtemplate2</vt:lpstr>
      <vt:lpstr>Zarządzanie biogenami w ramach wdrażania Strategii UE dla regionu Morza Bałtyckiego w obszarze PA NUTRI </vt:lpstr>
      <vt:lpstr>SUE RMB </vt:lpstr>
      <vt:lpstr>Cele, obszary tematyczne i działania horyzontalne </vt:lpstr>
      <vt:lpstr>Wdrażanie Strategii</vt:lpstr>
      <vt:lpstr>Wdrażanie Strategii - projekty</vt:lpstr>
      <vt:lpstr>Prezentacja programu PowerPoint</vt:lpstr>
      <vt:lpstr>Obszar tematyczny ’Biogeny’ - redukcja ładunków biogenów do Morza Bałtyckiego</vt:lpstr>
      <vt:lpstr>OT Biogeny</vt:lpstr>
      <vt:lpstr>Aktualnie wdrażane projekty Flagship</vt:lpstr>
      <vt:lpstr>NutriTrade</vt:lpstr>
      <vt:lpstr>NutriTrade</vt:lpstr>
      <vt:lpstr>Interactive water management (IWAMA) </vt:lpstr>
      <vt:lpstr>Interactive water management (IWAMA) </vt:lpstr>
      <vt:lpstr>Prezentacja programu PowerPoint</vt:lpstr>
      <vt:lpstr>Prezentacja programu PowerPoint</vt:lpstr>
      <vt:lpstr>Ważne wydarzenia</vt:lpstr>
      <vt:lpstr>Dziękuję za uwagę</vt:lpstr>
    </vt:vector>
  </TitlesOfParts>
  <Company>Ympäristöhallinto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Strategy for the Baltic Sea Region: Saving the Sea</dc:title>
  <dc:creator>mkaitaniemi</dc:creator>
  <cp:lastModifiedBy>Dawidowicz Magdalena</cp:lastModifiedBy>
  <cp:revision>368</cp:revision>
  <cp:lastPrinted>2019-10-07T13:42:33Z</cp:lastPrinted>
  <dcterms:created xsi:type="dcterms:W3CDTF">2013-01-15T09:39:28Z</dcterms:created>
  <dcterms:modified xsi:type="dcterms:W3CDTF">2019-10-08T07:13:37Z</dcterms:modified>
</cp:coreProperties>
</file>