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notesMasterIdLst>
    <p:notesMasterId r:id="rId8"/>
  </p:notesMasterIdLst>
  <p:handoutMasterIdLst>
    <p:handoutMasterId r:id="rId9"/>
  </p:handoutMasterIdLst>
  <p:sldIdLst>
    <p:sldId id="256" r:id="rId2"/>
    <p:sldId id="290" r:id="rId3"/>
    <p:sldId id="282" r:id="rId4"/>
    <p:sldId id="291" r:id="rId5"/>
    <p:sldId id="293" r:id="rId6"/>
    <p:sldId id="296" r:id="rId7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2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FC6"/>
    <a:srgbClr val="AFDABB"/>
    <a:srgbClr val="292B5F"/>
    <a:srgbClr val="F05F57"/>
    <a:srgbClr val="186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53"/>
    <p:restoredTop sz="96405"/>
  </p:normalViewPr>
  <p:slideViewPr>
    <p:cSldViewPr snapToGrid="0">
      <p:cViewPr varScale="1">
        <p:scale>
          <a:sx n="172" d="100"/>
          <a:sy n="172" d="100"/>
        </p:scale>
        <p:origin x="6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226" d="100"/>
          <a:sy n="226" d="100"/>
        </p:scale>
        <p:origin x="50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4BEB6B6-08FA-A62B-AEA0-B331C5AD18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5D1C355-F7E4-6372-0FDD-5EADB9084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AEDD7-605A-6244-9D1C-DCBE7192281D}" type="datetimeFigureOut">
              <a:rPr lang="pl-PL" smtClean="0"/>
              <a:t>1.02.2023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5CC10C5-1ABA-0A6B-7F86-47D422C411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B4E223C-1DF6-6FA7-CADA-DF7622B40D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267FD-F790-2D48-9947-81DF47EFE7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700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1.02.2023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262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529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791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053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315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578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840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102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893"/>
            <a:ext cx="24380824" cy="137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893"/>
            <a:ext cx="24380824" cy="137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2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893"/>
            <a:ext cx="24380824" cy="137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64D2CF-1488-2F15-E8BA-51B27F8D4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2" y="0"/>
            <a:ext cx="24380821" cy="137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3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31" r:id="rId3"/>
    <p:sldLayoutId id="2147483729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9315178" y="3207837"/>
            <a:ext cx="1506723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40"/>
              </a:lnSpc>
            </a:pPr>
            <a:r>
              <a:rPr lang="pl-PL" sz="135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Prosument lokatorski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182EAC-DED2-6294-53DB-3CD118C5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065" y="3546704"/>
            <a:ext cx="416247" cy="10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C8E1C91-E70C-BD09-D325-180E4985707E}"/>
              </a:ext>
            </a:extLst>
          </p:cNvPr>
          <p:cNvSpPr txBox="1"/>
          <p:nvPr/>
        </p:nvSpPr>
        <p:spPr>
          <a:xfrm>
            <a:off x="9292634" y="3272281"/>
            <a:ext cx="15067235" cy="798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840"/>
              </a:lnSpc>
              <a:spcAft>
                <a:spcPts val="7200"/>
              </a:spcAft>
            </a:pPr>
            <a:r>
              <a:rPr lang="pl-PL" sz="945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Prosument lokatorski</a:t>
            </a:r>
          </a:p>
          <a:p>
            <a:pPr lvl="2">
              <a:lnSpc>
                <a:spcPts val="5640"/>
              </a:lnSpc>
              <a:spcAft>
                <a:spcPts val="2400"/>
              </a:spcAft>
            </a:pPr>
            <a:r>
              <a:rPr lang="pl-PL" sz="4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	s</a:t>
            </a:r>
            <a:r>
              <a:rPr lang="pl-PL" sz="44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tart </a:t>
            </a:r>
            <a:r>
              <a:rPr lang="pl-PL" sz="4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 lutego 2023</a:t>
            </a:r>
          </a:p>
          <a:p>
            <a:pPr lvl="2">
              <a:lnSpc>
                <a:spcPts val="5640"/>
              </a:lnSpc>
              <a:spcAft>
                <a:spcPts val="2400"/>
              </a:spcAft>
            </a:pPr>
            <a:br>
              <a:rPr lang="pl-PL" sz="44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pl-PL" sz="44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	wnioski o dofinansowanie </a:t>
            </a:r>
            <a:r>
              <a:rPr lang="pl-PL" sz="4400" b="1" dirty="0" err="1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fotowoltaiki</a:t>
            </a:r>
            <a:br>
              <a:rPr lang="pl-PL" sz="4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pl-PL" sz="4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	</a:t>
            </a:r>
            <a:r>
              <a:rPr lang="pl-PL" sz="44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dla spółdzielni i wspólnot mieszkaniowych</a:t>
            </a:r>
            <a:br>
              <a:rPr lang="pl-PL" sz="44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pl-PL" sz="44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	oraz budynków samorządowych</a:t>
            </a:r>
          </a:p>
          <a:p>
            <a:pPr lvl="2">
              <a:lnSpc>
                <a:spcPts val="5640"/>
              </a:lnSpc>
            </a:pPr>
            <a:endParaRPr lang="pl-PL" sz="4400" b="1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lvl="2">
              <a:lnSpc>
                <a:spcPts val="5640"/>
              </a:lnSpc>
              <a:spcAft>
                <a:spcPts val="3600"/>
              </a:spcAft>
            </a:pPr>
            <a:r>
              <a:rPr lang="pl-PL" sz="4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	nabór przez Bank Gospodarstwa Krajowego</a:t>
            </a:r>
            <a:endParaRPr lang="pl-PL" sz="4400" b="1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E26AF86-69BE-9E13-395F-6254526E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596" y="3719106"/>
            <a:ext cx="283142" cy="7335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78CA65A-5210-71F6-38AA-485404E01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682" y="5506789"/>
            <a:ext cx="759794" cy="7335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EEDF428-63E6-18A8-9A33-47C77E95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682" y="7321237"/>
            <a:ext cx="759794" cy="7335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B17BCC3-605D-0A9E-4A94-7CB0E72D8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682" y="10522538"/>
            <a:ext cx="759794" cy="7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PROSUMENT LOKATORSKI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21B1935-6585-8B53-5529-21BD1AB297CA}"/>
              </a:ext>
            </a:extLst>
          </p:cNvPr>
          <p:cNvSpPr txBox="1"/>
          <p:nvPr/>
        </p:nvSpPr>
        <p:spPr>
          <a:xfrm>
            <a:off x="12096423" y="3125027"/>
            <a:ext cx="12195958" cy="613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40"/>
              </a:lnSpc>
            </a:pPr>
            <a: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budżet 448,1 mln zł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0FAB039-7CB3-6C4A-57AF-ED33F2788A1B}"/>
              </a:ext>
            </a:extLst>
          </p:cNvPr>
          <p:cNvSpPr txBox="1"/>
          <p:nvPr/>
        </p:nvSpPr>
        <p:spPr>
          <a:xfrm>
            <a:off x="12096423" y="9708993"/>
            <a:ext cx="12195958" cy="117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40"/>
              </a:lnSpc>
            </a:pPr>
            <a: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dodatkowe elementy – rozliczenie m.in. </a:t>
            </a:r>
          </a:p>
          <a:p>
            <a:pPr>
              <a:lnSpc>
                <a:spcPts val="444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termomodernizacji lub innych źródeł ciepła</a:t>
            </a:r>
            <a:endParaRPr lang="pl-PL" sz="36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9132D80-0A08-2EB7-F7EF-6DE5E71C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075" y="2727088"/>
            <a:ext cx="76200" cy="14097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006E1A-4BAB-984F-D77E-F6BA2D16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754" y="2288938"/>
            <a:ext cx="2286000" cy="2286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204AAB3-7132-33EE-956B-FAEAF2F04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754" y="9155032"/>
            <a:ext cx="2286000" cy="2286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09DAED5-1D9C-C540-CC88-2414F224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075" y="9593182"/>
            <a:ext cx="76200" cy="14097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8EA851-7C69-FE81-BBF2-769F29F638A0}"/>
              </a:ext>
            </a:extLst>
          </p:cNvPr>
          <p:cNvSpPr txBox="1"/>
          <p:nvPr/>
        </p:nvSpPr>
        <p:spPr>
          <a:xfrm>
            <a:off x="12096423" y="6275914"/>
            <a:ext cx="12195958" cy="117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40"/>
              </a:lnSpc>
            </a:pPr>
            <a: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Grant OZE dla istniejących budynków</a:t>
            </a:r>
            <a:b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 dofinansowanie 50%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C6734A-7BF6-40E4-1BCE-BCA36C38E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075" y="6160135"/>
            <a:ext cx="76200" cy="14097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B0FBDA5-DA4D-75C1-576A-3E65A04A1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728" y="5702935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E6AAA17-523C-EA38-2C92-D6F9B591EC32}"/>
              </a:ext>
            </a:extLst>
          </p:cNvPr>
          <p:cNvSpPr txBox="1"/>
          <p:nvPr/>
        </p:nvSpPr>
        <p:spPr>
          <a:xfrm>
            <a:off x="8840679" y="1723644"/>
            <a:ext cx="12195958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75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Ciągły nabór wniosków do Banku Gospodarstwa Krajowego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31C90C0-3A61-3BFF-2E27-F377E8CFC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20" y="1947686"/>
            <a:ext cx="223520" cy="57912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043F170-F093-CAFC-7151-168233C50101}"/>
              </a:ext>
            </a:extLst>
          </p:cNvPr>
          <p:cNvSpPr txBox="1"/>
          <p:nvPr/>
        </p:nvSpPr>
        <p:spPr>
          <a:xfrm>
            <a:off x="8840679" y="4485995"/>
            <a:ext cx="12195958" cy="117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40"/>
              </a:lnSpc>
            </a:pPr>
            <a: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Wnioski można znaleźć na stronie</a:t>
            </a:r>
            <a:br>
              <a:rPr lang="pl-PL" sz="3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b="1" dirty="0" err="1">
                <a:solidFill>
                  <a:srgbClr val="628FC6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bgk.pl</a:t>
            </a:r>
            <a:r>
              <a:rPr lang="pl-PL" sz="3600" b="1" dirty="0">
                <a:solidFill>
                  <a:srgbClr val="628FC6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/programy-i-fundusze/programy/program-termo/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88D13FC3-DDDB-524E-9049-08AC2580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066" y="6195118"/>
            <a:ext cx="11422155" cy="671202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B1892E-52E0-5F0C-8874-E95573EAAC3D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PROSUMENT LOKATORSKI</a:t>
            </a:r>
          </a:p>
        </p:txBody>
      </p:sp>
    </p:spTree>
    <p:extLst>
      <p:ext uri="{BB962C8B-B14F-4D97-AF65-F5344CB8AC3E}">
        <p14:creationId xmlns:p14="http://schemas.microsoft.com/office/powerpoint/2010/main" val="94875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C749D313-AF75-440B-93CC-76C89BCA155C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PROSUMENT LOKATORSKI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CAB63ED-926A-49EE-5A6B-2D6B689178CC}"/>
              </a:ext>
            </a:extLst>
          </p:cNvPr>
          <p:cNvSpPr txBox="1"/>
          <p:nvPr/>
        </p:nvSpPr>
        <p:spPr>
          <a:xfrm>
            <a:off x="8831683" y="6759349"/>
            <a:ext cx="6579219" cy="2194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20"/>
              </a:lnSpc>
            </a:pPr>
            <a:r>
              <a:rPr lang="pl-PL" sz="3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Przykładowy budynek:</a:t>
            </a:r>
          </a:p>
          <a:p>
            <a:pPr>
              <a:lnSpc>
                <a:spcPts val="4220"/>
              </a:lnSpc>
            </a:pPr>
            <a:r>
              <a:rPr lang="pl-PL" sz="3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64 mieszkania</a:t>
            </a:r>
          </a:p>
          <a:p>
            <a:pPr>
              <a:lnSpc>
                <a:spcPts val="4220"/>
              </a:lnSpc>
            </a:pP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energia na potrzeby wspólne:</a:t>
            </a:r>
          </a:p>
          <a:p>
            <a:pPr>
              <a:lnSpc>
                <a:spcPts val="4220"/>
              </a:lnSpc>
            </a:pPr>
            <a:r>
              <a:rPr lang="pl-PL" sz="3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MWh/rok = 2 800 zł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BBC05A-C84C-F19B-D52E-5BCBED17EF39}"/>
              </a:ext>
            </a:extLst>
          </p:cNvPr>
          <p:cNvSpPr txBox="1"/>
          <p:nvPr/>
        </p:nvSpPr>
        <p:spPr>
          <a:xfrm>
            <a:off x="16157285" y="6745061"/>
            <a:ext cx="8225128" cy="219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20"/>
              </a:lnSpc>
            </a:pP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Instalacja produkuje do </a:t>
            </a:r>
            <a:r>
              <a:rPr lang="pl-PL" sz="3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30 MWh/rok </a:t>
            </a: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pokrywa zużycie wspólne </a:t>
            </a:r>
          </a:p>
          <a:p>
            <a:pPr>
              <a:lnSpc>
                <a:spcPts val="4220"/>
              </a:lnSpc>
            </a:pP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 daje przychody dla budynku</a:t>
            </a:r>
            <a:b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 wysokości </a:t>
            </a:r>
            <a:r>
              <a:rPr lang="pl-PL" sz="3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19 600 zł/rok.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58D4DD9-03D5-7706-62D2-EEC4EB717DF3}"/>
              </a:ext>
            </a:extLst>
          </p:cNvPr>
          <p:cNvSpPr txBox="1"/>
          <p:nvPr/>
        </p:nvSpPr>
        <p:spPr>
          <a:xfrm>
            <a:off x="8831680" y="9496852"/>
            <a:ext cx="6579219" cy="273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20"/>
              </a:lnSpc>
            </a:pP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Lokatorzy nie płacą za energię w części wspólnej i obniża się ich własny koszt zużycia. Tu, średnia </a:t>
            </a:r>
            <a:r>
              <a:rPr lang="pl-PL" sz="3000" b="1" dirty="0">
                <a:solidFill>
                  <a:srgbClr val="AFDAB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obniżka na lokal to </a:t>
            </a:r>
            <a:r>
              <a:rPr lang="pl-PL" sz="3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328 zł/rok przez kolejnych 15 lat.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C0DB343-1C1C-85C2-53D2-788FD34B159B}"/>
              </a:ext>
            </a:extLst>
          </p:cNvPr>
          <p:cNvSpPr txBox="1"/>
          <p:nvPr/>
        </p:nvSpPr>
        <p:spPr>
          <a:xfrm>
            <a:off x="16157285" y="9496852"/>
            <a:ext cx="6579219" cy="2204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20"/>
              </a:lnSpc>
            </a:pP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Przewidywany </a:t>
            </a:r>
            <a:r>
              <a:rPr lang="pl-PL" sz="3000" b="1" dirty="0">
                <a:solidFill>
                  <a:srgbClr val="AFDAB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zwrot z inwestycji </a:t>
            </a:r>
            <a:r>
              <a:rPr lang="pl-PL" sz="3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według Instytutu Gospodarki Nieruchomościami, przy dotacji 50% to </a:t>
            </a:r>
            <a:r>
              <a:rPr lang="pl-PL" sz="3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około 5 lat.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AD4A899-6C05-EDD2-45C8-30F3B8486ED4}"/>
              </a:ext>
            </a:extLst>
          </p:cNvPr>
          <p:cNvSpPr txBox="1"/>
          <p:nvPr/>
        </p:nvSpPr>
        <p:spPr>
          <a:xfrm>
            <a:off x="9689224" y="2879733"/>
            <a:ext cx="1336791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20"/>
              </a:lnSpc>
            </a:pPr>
            <a:r>
              <a:rPr lang="pl-PL" sz="3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całość wyprodukowanej energii rozliczana</a:t>
            </a:r>
            <a:br>
              <a:rPr lang="pl-PL" sz="3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części wspólnej budynku,</a:t>
            </a:r>
          </a:p>
          <a:p>
            <a:pPr>
              <a:lnSpc>
                <a:spcPts val="4220"/>
              </a:lnSpc>
            </a:pPr>
            <a:endParaRPr lang="pl-PL" sz="3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220"/>
              </a:lnSpc>
            </a:pPr>
            <a:r>
              <a:rPr lang="pl-PL" sz="3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nadwyżka wypłacana prosumentowi</a:t>
            </a:r>
            <a:br>
              <a:rPr lang="pl-PL" sz="3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(w trakcie procesu legislacyjnego)</a:t>
            </a:r>
            <a:endParaRPr lang="pl-PL" sz="36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D529C9D-5A75-3C2A-BCB7-2E03020E87ED}"/>
              </a:ext>
            </a:extLst>
          </p:cNvPr>
          <p:cNvSpPr txBox="1"/>
          <p:nvPr/>
        </p:nvSpPr>
        <p:spPr>
          <a:xfrm>
            <a:off x="8840679" y="1466464"/>
            <a:ext cx="12195958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75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Nowe korzystne zasady rozliczeń: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A2ABAA-7C96-398B-8FE5-0DEAAE184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20" y="1690506"/>
            <a:ext cx="223520" cy="5791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E3AF81-5227-99AE-0580-C303C3466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026" y="3033342"/>
            <a:ext cx="541905" cy="5232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2D2F3D2-726A-7235-AB9A-FEB34375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026" y="4636511"/>
            <a:ext cx="541905" cy="5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9315178" y="3207837"/>
            <a:ext cx="1506723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40"/>
              </a:lnSpc>
            </a:pPr>
            <a:r>
              <a:rPr lang="pl-PL" sz="135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Prosument lokatorski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182EAC-DED2-6294-53DB-3CD118C5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065" y="3546704"/>
            <a:ext cx="416247" cy="10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388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2076</TotalTime>
  <Words>211</Words>
  <Application>Microsoft Macintosh PowerPoint</Application>
  <PresentationFormat>Niestandardowy</PresentationFormat>
  <Paragraphs>28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Lato Black</vt:lpstr>
      <vt:lpstr>Lato Semibold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Maciej Majtczak</cp:lastModifiedBy>
  <cp:revision>205</cp:revision>
  <dcterms:created xsi:type="dcterms:W3CDTF">2022-12-05T20:50:01Z</dcterms:created>
  <dcterms:modified xsi:type="dcterms:W3CDTF">2023-02-01T11:40:14Z</dcterms:modified>
</cp:coreProperties>
</file>