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4" r:id="rId2"/>
    <p:sldId id="285" r:id="rId3"/>
    <p:sldId id="286" r:id="rId4"/>
    <p:sldId id="289" r:id="rId5"/>
    <p:sldId id="290" r:id="rId6"/>
    <p:sldId id="293" r:id="rId7"/>
    <p:sldId id="294" r:id="rId8"/>
    <p:sldId id="297" r:id="rId9"/>
    <p:sldId id="295" r:id="rId10"/>
    <p:sldId id="296" r:id="rId11"/>
    <p:sldId id="269" r:id="rId12"/>
  </p:sldIdLst>
  <p:sldSz cx="24384000" cy="13716000"/>
  <p:notesSz cx="6858000" cy="9144000"/>
  <p:custShowLst>
    <p:custShow name="PIUID" id="0">
      <p:sldLst>
        <p:sld r:id="rId2"/>
        <p:sld r:id="rId3"/>
        <p:sld r:id="rId4"/>
      </p:sldLst>
    </p:custShow>
    <p:custShow name="SRP" id="1">
      <p:sldLst/>
    </p:custShow>
    <p:custShow name="PORTAL" id="2">
      <p:sldLst/>
    </p:custShow>
    <p:custShow name="WIP" id="3">
      <p:sldLst/>
    </p:custShow>
    <p:custShow name="OTWARTE DANE" id="4">
      <p:sldLst/>
    </p:custShow>
    <p:custShow name="WK" id="5">
      <p:sldLst/>
    </p:custShow>
    <p:custShow name="mDOKUMENTY" id="6">
      <p:sldLst/>
    </p:custShow>
    <p:custShow name="DIGITALIZACJA" id="7">
      <p:sldLst/>
    </p:custShow>
    <p:custShow name="BWA" id="8">
      <p:sldLst/>
    </p:custShow>
  </p:custShowLst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000" b="0" i="0" u="none" strike="noStrike" cap="none" spc="0" normalizeH="0" baseline="0">
        <a:ln>
          <a:noFill/>
        </a:ln>
        <a:solidFill>
          <a:srgbClr val="FF5100"/>
        </a:solidFill>
        <a:effectLst/>
        <a:uFillTx/>
        <a:latin typeface="Bebas Neue Bold"/>
        <a:ea typeface="Bebas Neue Bold"/>
        <a:cs typeface="Bebas Neue Bold"/>
        <a:sym typeface="Bebas Neue Bold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EB2"/>
    <a:srgbClr val="037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41" autoAdjust="0"/>
    <p:restoredTop sz="63441" autoAdjust="0"/>
  </p:normalViewPr>
  <p:slideViewPr>
    <p:cSldViewPr snapToGrid="0" snapToObjects="1">
      <p:cViewPr varScale="1">
        <p:scale>
          <a:sx n="52" d="100"/>
          <a:sy n="52" d="100"/>
        </p:scale>
        <p:origin x="192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8E112-DD20-4C8F-8315-6B2B1926F560}" type="datetimeFigureOut">
              <a:rPr lang="pl-PL" smtClean="0"/>
              <a:t>13.09.2019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2BC49-4848-48D5-B367-E183D76968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9894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42961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202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200" i="0" dirty="0">
              <a:effectLst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97232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0657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04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pl-PL" sz="2200" dirty="0">
              <a:effectLst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68321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200" dirty="0">
              <a:effectLst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25845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2200" dirty="0">
              <a:effectLst/>
              <a:latin typeface="Helvetica Neue"/>
              <a:ea typeface="Helvetica Neue"/>
              <a:cs typeface="Helvetica Neue"/>
              <a:sym typeface="Helvetica Neue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708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8909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3412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424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457200" eaLnBrk="1" fontAlgn="auto" latinLnBrk="0" hangingPunct="1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342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dirty="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dirty="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728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4387453" y="892968"/>
            <a:ext cx="7500938" cy="1746715"/>
          </a:xfrm>
          <a:prstGeom prst="rect">
            <a:avLst/>
          </a:prstGeom>
        </p:spPr>
        <p:txBody>
          <a:bodyPr anchor="t"/>
          <a:lstStyle>
            <a:lvl1pPr>
              <a:defRPr sz="8400"/>
            </a:lvl1pPr>
          </a:lstStyle>
          <a:p>
            <a:r>
              <a:rPr dirty="0"/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 hasCustomPrompt="1"/>
          </p:nvPr>
        </p:nvSpPr>
        <p:spPr>
          <a:xfrm>
            <a:off x="4387453" y="2881223"/>
            <a:ext cx="7500938" cy="9584621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rPr lang="pl-PL" dirty="0"/>
              <a:t>Tekst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z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2386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12495609" y="3661171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4387453" y="3661171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2504353" y="1250156"/>
            <a:ext cx="7500939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60798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</a:lstStyle>
          <a:p>
            <a:r>
              <a:rPr dirty="0"/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4833937" y="6000353"/>
            <a:ext cx="14716126" cy="965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</a:lstStyle>
          <a:p>
            <a:r>
              <a:rPr lang="pl-PL" dirty="0"/>
              <a:t>„</a:t>
            </a:r>
            <a:r>
              <a:rPr dirty="0"/>
              <a:t>Type a quote here.” 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387453" y="625078"/>
            <a:ext cx="15609094" cy="3036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387453" y="3661171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4717" y="12902431"/>
            <a:ext cx="3249283" cy="81274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9" r:id="rId5"/>
    <p:sldLayoutId id="2147483654" r:id="rId6"/>
    <p:sldLayoutId id="2147483655" r:id="rId7"/>
    <p:sldLayoutId id="2147483657" r:id="rId8"/>
    <p:sldLayoutId id="2147483658" r:id="rId9"/>
  </p:sldLayoutIdLst>
  <p:transition spd="med"/>
  <p:txStyles>
    <p:titleStyle>
      <a:lvl1pPr marL="0" marR="0" indent="0" algn="l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17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1pPr>
      <a:lvl2pPr marL="1061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Calibri" panose="020F0502020204030204" pitchFamily="34" charset="0"/>
        <a:buChar char="−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2pPr>
      <a:lvl3pPr marL="1506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3pPr>
      <a:lvl4pPr marL="1950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Calibri" panose="020F0502020204030204" pitchFamily="34" charset="0"/>
        <a:buChar char="−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4pPr>
      <a:lvl5pPr marL="2395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 panose="020F0502020204030204" pitchFamily="34" charset="0"/>
          <a:ea typeface="+mn-ea"/>
          <a:cs typeface="Calibri" panose="020F0502020204030204" pitchFamily="34" charset="0"/>
          <a:sym typeface="Helvetica Light"/>
        </a:defRPr>
      </a:lvl5pPr>
      <a:lvl6pPr marL="2839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284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7288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173361" marR="0" indent="-617361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1988989" y="5216027"/>
            <a:ext cx="18456975" cy="5684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sz="5400" dirty="0"/>
              <a:t>PROCEDURA</a:t>
            </a:r>
          </a:p>
          <a:p>
            <a:r>
              <a:rPr lang="pl-PL" sz="5400" dirty="0"/>
              <a:t>opracowywania raportów o wykorzystaniu i obciążeniu systemów</a:t>
            </a:r>
            <a:br>
              <a:rPr lang="pl-PL" sz="5400" dirty="0"/>
            </a:br>
            <a:r>
              <a:rPr lang="pl-PL" sz="5400" dirty="0"/>
              <a:t>informatycznych Ministerstwa Cyfryzacji (MC) </a:t>
            </a:r>
          </a:p>
          <a:p>
            <a:endParaRPr lang="pl-PL" sz="5400" dirty="0"/>
          </a:p>
          <a:p>
            <a:pPr>
              <a:lnSpc>
                <a:spcPct val="200000"/>
              </a:lnSpc>
            </a:pP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Paweł Głośniewski – </a:t>
            </a:r>
            <a:r>
              <a:rPr lang="pl-PL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zatępca</a:t>
            </a:r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 Dyrektora Departamentu Systemów Państwowych	</a:t>
            </a:r>
          </a:p>
          <a:p>
            <a:pPr>
              <a:lnSpc>
                <a:spcPct val="200000"/>
              </a:lnSpc>
            </a:pPr>
            <a:r>
              <a:rPr lang="pl-PL" sz="3200" dirty="0">
                <a:latin typeface="Calibri" panose="020F0502020204030204" pitchFamily="34" charset="0"/>
                <a:cs typeface="Calibri" panose="020F0502020204030204" pitchFamily="34" charset="0"/>
              </a:rPr>
              <a:t>Warszawa, 2019-09-13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879" y="615895"/>
            <a:ext cx="4191707" cy="1946149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>
            <a:off x="1988989" y="3519577"/>
            <a:ext cx="19206886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67189069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1150842"/>
            <a:ext cx="17437465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Przykładowy raport – Profil Zaufany (PZ)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sp>
        <p:nvSpPr>
          <p:cNvPr id="8" name="Shape 124"/>
          <p:cNvSpPr/>
          <p:nvPr/>
        </p:nvSpPr>
        <p:spPr>
          <a:xfrm>
            <a:off x="1098315" y="3158584"/>
            <a:ext cx="22000223" cy="95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Wykorzystanie infrastruktury CPU/RAM/pamięci dyskowej PZ</a:t>
            </a:r>
          </a:p>
        </p:txBody>
      </p:sp>
      <p:pic>
        <p:nvPicPr>
          <p:cNvPr id="10" name="Obraz 9"/>
          <p:cNvPicPr/>
          <p:nvPr/>
        </p:nvPicPr>
        <p:blipFill>
          <a:blip r:embed="rId4"/>
          <a:stretch>
            <a:fillRect/>
          </a:stretch>
        </p:blipFill>
        <p:spPr>
          <a:xfrm>
            <a:off x="278297" y="5267740"/>
            <a:ext cx="23794278" cy="596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8061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050" y="3914887"/>
            <a:ext cx="4972050" cy="5399733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1691427" y="5006254"/>
            <a:ext cx="19901394" cy="4668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just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Monitorowanie wykorzystania udostępnionych przez system usług/procesów biznesowych oraz utylizacji posiadanych zasobów, co umożliwi </a:t>
            </a:r>
            <a:r>
              <a:rPr lang="pl-PL" sz="4400" b="1" dirty="0"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optymalne</a:t>
            </a:r>
            <a:r>
              <a:rPr lang="pl-PL" sz="4400" dirty="0"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:</a:t>
            </a:r>
          </a:p>
          <a:p>
            <a:pPr marL="571500" indent="-571500" algn="just">
              <a:lnSpc>
                <a:spcPct val="120000"/>
              </a:lnSpc>
              <a:spcBef>
                <a:spcPts val="1800"/>
              </a:spcBef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zarządzanie infrastrukturą oraz podejmowanie decyzji i planowanie przedsięwzięć związanych z utrzymaniem i rozwojem systemów,</a:t>
            </a:r>
          </a:p>
          <a:p>
            <a:pPr marL="571500" indent="-571500" algn="just">
              <a:lnSpc>
                <a:spcPct val="120000"/>
              </a:lnSpc>
              <a:spcBef>
                <a:spcPts val="1800"/>
              </a:spcBef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projektowanie przyszłej rozbudowy i modernizacji infrastruktury IT.</a:t>
            </a:r>
          </a:p>
        </p:txBody>
      </p:sp>
      <p:sp>
        <p:nvSpPr>
          <p:cNvPr id="6" name="Shape 123"/>
          <p:cNvSpPr/>
          <p:nvPr/>
        </p:nvSpPr>
        <p:spPr>
          <a:xfrm>
            <a:off x="1691427" y="574375"/>
            <a:ext cx="5984009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Cel procedury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1792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574375"/>
            <a:ext cx="15582791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Główne role w procesie raportowania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58665"/>
              </p:ext>
            </p:extLst>
          </p:nvPr>
        </p:nvGraphicFramePr>
        <p:xfrm>
          <a:off x="2027064" y="3657600"/>
          <a:ext cx="19183040" cy="8082534"/>
        </p:xfrm>
        <a:graphic>
          <a:graphicData uri="http://schemas.openxmlformats.org/drawingml/2006/table">
            <a:tbl>
              <a:tblPr firstRow="1" bandRow="1">
                <a:tableStyleId>{2708684C-4D16-4618-839F-0558EEFCDFE6}</a:tableStyleId>
              </a:tblPr>
              <a:tblGrid>
                <a:gridCol w="1252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8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914">
                <a:tc>
                  <a:txBody>
                    <a:bodyPr/>
                    <a:lstStyle/>
                    <a:p>
                      <a:r>
                        <a:rPr lang="pl-PL" sz="4000" dirty="0"/>
                        <a:t>Lp.</a:t>
                      </a:r>
                      <a:endParaRPr lang="pl-PL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4000" dirty="0"/>
                        <a:t>Rola</a:t>
                      </a:r>
                      <a:endParaRPr lang="pl-PL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4000" dirty="0"/>
                        <a:t>Zadanie</a:t>
                      </a:r>
                      <a:endParaRPr lang="pl-PL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786">
                <a:tc>
                  <a:txBody>
                    <a:bodyPr/>
                    <a:lstStyle/>
                    <a:p>
                      <a:pPr marL="0" marR="0" indent="0" algn="ctr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Helvetica Light"/>
                        </a:rPr>
                        <a:t>1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Helvetica Light"/>
                      </a:endParaRP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1531" rtl="0" eaLnBrk="1" fontAlgn="auto" latinLnBrk="0" hangingPunct="1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Gestor bądź Właściciel biznesowy </a:t>
                      </a: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Helvetica Light"/>
                        </a:rPr>
                        <a:t>+ departament odpowiedzialny za utrzymanie/rozwój IT systemu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Helvetica Light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wskazanie i uszczegółowienie atrybutów biznesowych będących przedmiotem raportu danego systemu IT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5697">
                <a:tc>
                  <a:txBody>
                    <a:bodyPr/>
                    <a:lstStyle/>
                    <a:p>
                      <a:pPr marL="0" marR="0" indent="0" algn="ctr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uFillTx/>
                          <a:latin typeface="Roboto Medium"/>
                          <a:ea typeface="Roboto Medium"/>
                          <a:cs typeface="Roboto Medium"/>
                          <a:sym typeface="Helvetica Ligh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1531" rtl="0" eaLnBrk="1" fontAlgn="auto" latinLnBrk="0" hangingPunct="1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Helvetica Light"/>
                        </a:rPr>
                        <a:t>Departament odpowiedzialny za utrzymanie/rozwój IT systemu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Helvetica Light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przegląd i aktualizacja procedury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5253">
                <a:tc>
                  <a:txBody>
                    <a:bodyPr/>
                    <a:lstStyle/>
                    <a:p>
                      <a:pPr marL="0" marR="0" indent="0" algn="ctr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uFillTx/>
                          <a:latin typeface="Roboto Medium"/>
                          <a:ea typeface="Roboto Medium"/>
                          <a:cs typeface="Roboto Medium"/>
                          <a:sym typeface="Helvetica Ligh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1531" rtl="0" eaLnBrk="1" fontAlgn="auto" latinLnBrk="0" hangingPunct="1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Gestor bądź Właściciel biznesowy </a:t>
                      </a: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Helvetica Light"/>
                        </a:rPr>
                        <a:t>+ departament odpowiedzialny za utrzymanie/rozwój IT systemu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Helvetica Light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przegląd i aktualizacja zawartości załączników definiujących raporty dla systemów IT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14">
                <a:tc>
                  <a:txBody>
                    <a:bodyPr/>
                    <a:lstStyle/>
                    <a:p>
                      <a:pPr marL="0" marR="0" indent="0" algn="ctr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uFillTx/>
                          <a:latin typeface="Roboto Medium"/>
                          <a:ea typeface="Roboto Medium"/>
                          <a:cs typeface="Roboto Medium"/>
                          <a:sym typeface="Helvetica Light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Helvetica Light"/>
                        </a:rPr>
                        <a:t>Podmiot świadczący usługi utrzymania/rozwoju dla systemów IT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Helvetica Light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821531" rtl="0" latinLnBrk="0">
                        <a:lnSpc>
                          <a:spcPct val="120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Arial" panose="020B0604020202020204" pitchFamily="34" charset="0"/>
                        <a:buNone/>
                        <a:tabLst/>
                        <a:defRPr sz="4700">
                          <a:solidFill>
                            <a:srgbClr val="53585F"/>
                          </a:solidFill>
                          <a:latin typeface="Roboto Medium"/>
                          <a:ea typeface="Roboto Medium"/>
                          <a:cs typeface="Roboto Medium"/>
                          <a:sym typeface="Roboto Medium"/>
                        </a:defRPr>
                      </a:pPr>
                      <a:r>
                        <a:rPr lang="pl-PL" sz="3600" u="none" strike="noStrike" cap="none" spc="0" baseline="0" dirty="0">
                          <a:ln>
                            <a:noFill/>
                          </a:ln>
                          <a:uFillTx/>
                          <a:sym typeface="Roboto Medium"/>
                        </a:rPr>
                        <a:t>przygotowanie cyklicznych raportów</a:t>
                      </a:r>
                      <a:endParaRPr lang="pl-PL" sz="3600" b="0" i="0" u="none" strike="noStrike" cap="none" spc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uFillTx/>
                        <a:latin typeface="Roboto Medium"/>
                        <a:ea typeface="Roboto Medium"/>
                        <a:cs typeface="Roboto Medium"/>
                        <a:sym typeface="Roboto Medium"/>
                      </a:endParaRPr>
                    </a:p>
                  </a:txBody>
                  <a:tcPr marL="360000" marR="360000">
                    <a:lnL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358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85778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1709012" y="5229066"/>
            <a:ext cx="18134132" cy="30435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marL="571500" indent="-571500" algn="l">
              <a:lnSpc>
                <a:spcPct val="120000"/>
              </a:lnSpc>
              <a:spcBef>
                <a:spcPts val="1800"/>
              </a:spcBef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w cyklu miesięcznym, do 10-go dnia roboczego każdego miesiąca,</a:t>
            </a:r>
          </a:p>
          <a:p>
            <a:pPr marL="571500" indent="-571500" algn="l">
              <a:lnSpc>
                <a:spcPct val="120000"/>
              </a:lnSpc>
              <a:spcBef>
                <a:spcPts val="1800"/>
              </a:spcBef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obejmuje dane co najmniej za miesiąc poprzedzający okres raportowania,</a:t>
            </a:r>
          </a:p>
          <a:p>
            <a:pPr marL="571500" indent="-571500" algn="l">
              <a:lnSpc>
                <a:spcPct val="120000"/>
              </a:lnSpc>
              <a:spcBef>
                <a:spcPts val="1800"/>
              </a:spcBef>
              <a:buSzPct val="75000"/>
              <a:buFont typeface="Arial" panose="020B0604020202020204" pitchFamily="34" charset="0"/>
              <a:buChar char="•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przesyłany drogą elektroniczną.</a:t>
            </a:r>
          </a:p>
        </p:txBody>
      </p:sp>
      <p:sp>
        <p:nvSpPr>
          <p:cNvPr id="6" name="Shape 123"/>
          <p:cNvSpPr/>
          <p:nvPr/>
        </p:nvSpPr>
        <p:spPr>
          <a:xfrm>
            <a:off x="1709012" y="574375"/>
            <a:ext cx="8834149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Sposób raportowania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0389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1709012" y="3450521"/>
            <a:ext cx="18134132" cy="74354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marL="742950" indent="-742950" algn="just">
              <a:lnSpc>
                <a:spcPct val="120000"/>
              </a:lnSpc>
              <a:spcBef>
                <a:spcPts val="1800"/>
              </a:spcBef>
              <a:buSzPct val="75000"/>
              <a:buFont typeface="+mj-lt"/>
              <a:buAutoNum type="arabicPeriod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wykorzystanie kluczowych </a:t>
            </a:r>
            <a:r>
              <a:rPr lang="pl-PL" sz="4000" b="1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usług/procesów biznesowych </a:t>
            </a: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danego systemu informatycznego;</a:t>
            </a:r>
          </a:p>
          <a:p>
            <a:pPr marL="742950" indent="-742950" algn="just">
              <a:lnSpc>
                <a:spcPct val="120000"/>
              </a:lnSpc>
              <a:spcBef>
                <a:spcPts val="1800"/>
              </a:spcBef>
              <a:buSzPct val="75000"/>
              <a:buFont typeface="+mj-lt"/>
              <a:buAutoNum type="arabicPeriod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wykorzystanie kluczowych parametrów systemu, m.in.: </a:t>
            </a:r>
            <a:r>
              <a:rPr lang="pl-PL" sz="4000" b="1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CPU, RAM, pamięci dyskowej</a:t>
            </a: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, z uwzględnieniem przydzielonych dla danego systemu informatycznego zasobów.</a:t>
            </a:r>
          </a:p>
          <a:p>
            <a:pPr algn="just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endParaRPr lang="pl-PL" sz="4000" dirty="0">
              <a:solidFill>
                <a:srgbClr val="53585F"/>
              </a:solidFill>
              <a:latin typeface="Calibri" panose="020F0502020204030204" pitchFamily="34" charset="0"/>
              <a:ea typeface="Roboto Medium" panose="02000000000000000000" pitchFamily="2" charset="0"/>
              <a:cs typeface="Calibri" panose="020F0502020204030204" pitchFamily="34" charset="0"/>
              <a:sym typeface="Roboto Medium"/>
            </a:endParaRPr>
          </a:p>
          <a:p>
            <a:pPr algn="just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UWAGA: W przypadku odnotowania w zestawieniach </a:t>
            </a:r>
            <a:r>
              <a:rPr lang="pl-PL" sz="4000" b="1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znacznych zmian wykorzystania i obciążenia systemu</a:t>
            </a:r>
            <a:r>
              <a:rPr lang="pl-PL" sz="40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, w szczególności przekroczenia ustalonych wcześniej wartości ostrzegawczych, wymagane jest opracowanie szczegółowego raportu.</a:t>
            </a:r>
          </a:p>
        </p:txBody>
      </p:sp>
      <p:sp>
        <p:nvSpPr>
          <p:cNvPr id="6" name="Shape 123"/>
          <p:cNvSpPr/>
          <p:nvPr/>
        </p:nvSpPr>
        <p:spPr>
          <a:xfrm>
            <a:off x="1709012" y="574375"/>
            <a:ext cx="17092820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Zakres danych podlegający raportowaniu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27798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1150842"/>
            <a:ext cx="17437465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Przykładowy raport – Profil Zaufany (PZ)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sp>
        <p:nvSpPr>
          <p:cNvPr id="8" name="Shape 124"/>
          <p:cNvSpPr/>
          <p:nvPr/>
        </p:nvSpPr>
        <p:spPr>
          <a:xfrm>
            <a:off x="1360678" y="3158583"/>
            <a:ext cx="21499322" cy="95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Wykorzystanie kluczowych usług systemu PZ: logowanie, podpis, potwierdzenie PZ</a:t>
            </a:r>
          </a:p>
        </p:txBody>
      </p:sp>
      <p:pic>
        <p:nvPicPr>
          <p:cNvPr id="9" name="Obraz 8"/>
          <p:cNvPicPr/>
          <p:nvPr/>
        </p:nvPicPr>
        <p:blipFill>
          <a:blip r:embed="rId4"/>
          <a:stretch>
            <a:fillRect/>
          </a:stretch>
        </p:blipFill>
        <p:spPr>
          <a:xfrm>
            <a:off x="238539" y="4747749"/>
            <a:ext cx="23893670" cy="757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6172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1150842"/>
            <a:ext cx="17437465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Przykładowy raport – Profil Zaufany (PZ)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sp>
        <p:nvSpPr>
          <p:cNvPr id="8" name="Shape 124"/>
          <p:cNvSpPr/>
          <p:nvPr/>
        </p:nvSpPr>
        <p:spPr>
          <a:xfrm>
            <a:off x="1360678" y="3158584"/>
            <a:ext cx="21499322" cy="95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Liczba poprawnych logowań/podpisów/potwierdzeń PZ</a:t>
            </a:r>
          </a:p>
        </p:txBody>
      </p:sp>
      <p:pic>
        <p:nvPicPr>
          <p:cNvPr id="9" name="Obraz 8"/>
          <p:cNvPicPr/>
          <p:nvPr/>
        </p:nvPicPr>
        <p:blipFill>
          <a:blip r:embed="rId4"/>
          <a:stretch>
            <a:fillRect/>
          </a:stretch>
        </p:blipFill>
        <p:spPr>
          <a:xfrm>
            <a:off x="198784" y="4747748"/>
            <a:ext cx="24032816" cy="628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0449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1150842"/>
            <a:ext cx="17437465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Przykładowy raport – Profil Zaufany (PZ)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sp>
        <p:nvSpPr>
          <p:cNvPr id="8" name="Shape 124"/>
          <p:cNvSpPr/>
          <p:nvPr/>
        </p:nvSpPr>
        <p:spPr>
          <a:xfrm>
            <a:off x="1360678" y="3158584"/>
            <a:ext cx="21499322" cy="95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Liczba błędnych logowań/podpisów/potwierdzeń PZ</a:t>
            </a:r>
          </a:p>
        </p:txBody>
      </p:sp>
      <p:pic>
        <p:nvPicPr>
          <p:cNvPr id="10" name="Obraz 9"/>
          <p:cNvPicPr/>
          <p:nvPr/>
        </p:nvPicPr>
        <p:blipFill>
          <a:blip r:embed="rId4"/>
          <a:stretch>
            <a:fillRect/>
          </a:stretch>
        </p:blipFill>
        <p:spPr>
          <a:xfrm>
            <a:off x="239486" y="4747748"/>
            <a:ext cx="23905028" cy="541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29007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3"/>
          <p:cNvSpPr/>
          <p:nvPr/>
        </p:nvSpPr>
        <p:spPr>
          <a:xfrm>
            <a:off x="1709012" y="1150842"/>
            <a:ext cx="17437465" cy="1375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 algn="l">
              <a:defRPr>
                <a:solidFill>
                  <a:srgbClr val="53585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lang="pl-PL" dirty="0"/>
              <a:t>Przykładowy raport – Profil Zaufany (PZ)</a:t>
            </a:r>
            <a:endParaRPr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464" y="751263"/>
            <a:ext cx="1331780" cy="1056328"/>
          </a:xfrm>
          <a:prstGeom prst="rect">
            <a:avLst/>
          </a:prstGeom>
        </p:spPr>
      </p:pic>
      <p:sp>
        <p:nvSpPr>
          <p:cNvPr id="8" name="Shape 124"/>
          <p:cNvSpPr/>
          <p:nvPr/>
        </p:nvSpPr>
        <p:spPr>
          <a:xfrm>
            <a:off x="1098316" y="3158584"/>
            <a:ext cx="21761684" cy="95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1800"/>
              </a:spcBef>
              <a:buSzPct val="75000"/>
              <a:defRPr sz="4700">
                <a:solidFill>
                  <a:srgbClr val="53585F"/>
                </a:solidFill>
                <a:latin typeface="Roboto Medium"/>
                <a:ea typeface="Roboto Medium"/>
                <a:cs typeface="Roboto Medium"/>
                <a:sym typeface="Roboto Medium"/>
              </a:defRPr>
            </a:pPr>
            <a:r>
              <a:rPr lang="pl-PL" sz="4400" dirty="0">
                <a:solidFill>
                  <a:srgbClr val="53585F"/>
                </a:solidFill>
                <a:latin typeface="Calibri" panose="020F0502020204030204" pitchFamily="34" charset="0"/>
                <a:ea typeface="Roboto Medium" panose="02000000000000000000" pitchFamily="2" charset="0"/>
                <a:cs typeface="Calibri" panose="020F0502020204030204" pitchFamily="34" charset="0"/>
                <a:sym typeface="Roboto Medium"/>
              </a:rPr>
              <a:t>Średni czas odpowiedzi dla operacji logowania/podpisywania/potwierdzania PZ</a:t>
            </a:r>
          </a:p>
        </p:txBody>
      </p:sp>
      <p:pic>
        <p:nvPicPr>
          <p:cNvPr id="9" name="Obraz 8"/>
          <p:cNvPicPr/>
          <p:nvPr/>
        </p:nvPicPr>
        <p:blipFill>
          <a:blip r:embed="rId4"/>
          <a:stretch>
            <a:fillRect/>
          </a:stretch>
        </p:blipFill>
        <p:spPr>
          <a:xfrm>
            <a:off x="238539" y="4747749"/>
            <a:ext cx="23933425" cy="58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81913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FF5100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0" b="0" i="0" u="none" strike="noStrike" cap="none" spc="0" normalizeH="0" baseline="0">
            <a:ln>
              <a:noFill/>
            </a:ln>
            <a:solidFill>
              <a:srgbClr val="FF5100"/>
            </a:solidFill>
            <a:effectLst/>
            <a:uFillTx/>
            <a:latin typeface="Bebas Neue Bold"/>
            <a:ea typeface="Bebas Neue Bold"/>
            <a:cs typeface="Bebas Neue Bold"/>
            <a:sym typeface="Bebas Neu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0" b="0" i="0" u="none" strike="noStrike" cap="none" spc="0" normalizeH="0" baseline="0">
            <a:ln>
              <a:noFill/>
            </a:ln>
            <a:solidFill>
              <a:srgbClr val="FF5100"/>
            </a:solidFill>
            <a:effectLst/>
            <a:uFillTx/>
            <a:latin typeface="Bebas Neue Bold"/>
            <a:ea typeface="Bebas Neue Bold"/>
            <a:cs typeface="Bebas Neue Bold"/>
            <a:sym typeface="Bebas Neue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317</Words>
  <Application>Microsoft Office PowerPoint</Application>
  <PresentationFormat>Niestandardowy</PresentationFormat>
  <Paragraphs>44</Paragraphs>
  <Slides>11</Slides>
  <Notes>11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  <vt:variant>
        <vt:lpstr>Pokazy niestandardowe</vt:lpstr>
      </vt:variant>
      <vt:variant>
        <vt:i4>9</vt:i4>
      </vt:variant>
    </vt:vector>
  </HeadingPairs>
  <TitlesOfParts>
    <vt:vector size="27" baseType="lpstr">
      <vt:lpstr>Arial</vt:lpstr>
      <vt:lpstr>Bebas Neue Bold</vt:lpstr>
      <vt:lpstr>Calibri</vt:lpstr>
      <vt:lpstr>Helvetica Neue</vt:lpstr>
      <vt:lpstr>Roboto Medium</vt:lpstr>
      <vt:lpstr>Times New Roman</vt:lpstr>
      <vt:lpstr>White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PIUID</vt:lpstr>
      <vt:lpstr>SRP</vt:lpstr>
      <vt:lpstr>PORTAL</vt:lpstr>
      <vt:lpstr>WIP</vt:lpstr>
      <vt:lpstr>OTWARTE DANE</vt:lpstr>
      <vt:lpstr>WK</vt:lpstr>
      <vt:lpstr>mDOKUMENTY</vt:lpstr>
      <vt:lpstr>DIGITALIZACJA</vt:lpstr>
      <vt:lpstr>BWA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prezentacja_WZORZEC 2017</dc:title>
  <dc:creator>Kasprzycki Tomasz</dc:creator>
  <cp:lastModifiedBy>Głośniewski Paweł</cp:lastModifiedBy>
  <cp:revision>103</cp:revision>
  <dcterms:modified xsi:type="dcterms:W3CDTF">2019-09-13T05:32:25Z</dcterms:modified>
</cp:coreProperties>
</file>