
<file path=[Content_Types].xml><?xml version="1.0" encoding="utf-8"?>
<Types xmlns="http://schemas.openxmlformats.org/package/2006/content-types">
  <Default Extension="png" ContentType="image/png"/>
  <Default Extension="jpeg" ContentType="image/jpeg"/>
  <Default Extension="emf" ContentType="image/x-emf"/>
  <Default Extension="A5F86E80"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86" r:id="rId2"/>
    <p:sldId id="287" r:id="rId3"/>
    <p:sldId id="288" r:id="rId4"/>
    <p:sldId id="290" r:id="rId5"/>
    <p:sldId id="289" r:id="rId6"/>
    <p:sldId id="291" r:id="rId7"/>
    <p:sldId id="292" r:id="rId8"/>
    <p:sldId id="293" r:id="rId9"/>
    <p:sldId id="295" r:id="rId10"/>
    <p:sldId id="297" r:id="rId11"/>
    <p:sldId id="317" r:id="rId12"/>
    <p:sldId id="299" r:id="rId13"/>
    <p:sldId id="308" r:id="rId14"/>
    <p:sldId id="311" r:id="rId15"/>
    <p:sldId id="257" r:id="rId16"/>
    <p:sldId id="260" r:id="rId17"/>
    <p:sldId id="280" r:id="rId18"/>
    <p:sldId id="265" r:id="rId19"/>
    <p:sldId id="281" r:id="rId20"/>
    <p:sldId id="284" r:id="rId21"/>
    <p:sldId id="282" r:id="rId22"/>
    <p:sldId id="283" r:id="rId23"/>
    <p:sldId id="314" r:id="rId24"/>
    <p:sldId id="285" r:id="rId25"/>
    <p:sldId id="323" r:id="rId2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1008">
          <p15:clr>
            <a:srgbClr val="A4A3A4"/>
          </p15:clr>
        </p15:guide>
        <p15:guide id="3" orient="horz" pos="3792">
          <p15:clr>
            <a:srgbClr val="A4A3A4"/>
          </p15:clr>
        </p15:guide>
        <p15:guide id="4" orient="horz" pos="336">
          <p15:clr>
            <a:srgbClr val="A4A3A4"/>
          </p15:clr>
        </p15:guide>
        <p15:guide id="5" orient="horz" pos="1920">
          <p15:clr>
            <a:srgbClr val="A4A3A4"/>
          </p15:clr>
        </p15:guide>
        <p15:guide id="6" orient="horz" pos="3984">
          <p15:clr>
            <a:srgbClr val="A4A3A4"/>
          </p15:clr>
        </p15:guide>
        <p15:guide id="7" orient="horz" pos="1152">
          <p15:clr>
            <a:srgbClr val="A4A3A4"/>
          </p15:clr>
        </p15:guide>
        <p15:guide id="8" pos="3839">
          <p15:clr>
            <a:srgbClr val="A4A3A4"/>
          </p15:clr>
        </p15:guide>
        <p15:guide id="9" pos="671">
          <p15:clr>
            <a:srgbClr val="A4A3A4"/>
          </p15:clr>
        </p15:guide>
        <p15:guide id="10" pos="7007">
          <p15:clr>
            <a:srgbClr val="A4A3A4"/>
          </p15:clr>
        </p15:guide>
        <p15:guide id="11" pos="6143">
          <p15:clr>
            <a:srgbClr val="A4A3A4"/>
          </p15:clr>
        </p15:guide>
        <p15:guide id="12" pos="3263">
          <p15:clr>
            <a:srgbClr val="A4A3A4"/>
          </p15:clr>
        </p15:guide>
        <p15:guide id="13" pos="7391">
          <p15:clr>
            <a:srgbClr val="A4A3A4"/>
          </p15:clr>
        </p15:guide>
        <p15:guide id="14" pos="3695">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21" autoAdjust="0"/>
    <p:restoredTop sz="86470" autoAdjust="0"/>
  </p:normalViewPr>
  <p:slideViewPr>
    <p:cSldViewPr showGuides="1">
      <p:cViewPr varScale="1">
        <p:scale>
          <a:sx n="97" d="100"/>
          <a:sy n="97" d="100"/>
        </p:scale>
        <p:origin x="-228" y="-96"/>
      </p:cViewPr>
      <p:guideLst>
        <p:guide orient="horz" pos="2160"/>
        <p:guide orient="horz" pos="1008"/>
        <p:guide orient="horz" pos="3792"/>
        <p:guide orient="horz" pos="336"/>
        <p:guide orient="horz" pos="1920"/>
        <p:guide orient="horz" pos="3984"/>
        <p:guide orient="horz" pos="1152"/>
        <p:guide pos="3839"/>
        <p:guide pos="671"/>
        <p:guide pos="7007"/>
        <p:guide pos="6143"/>
        <p:guide pos="3263"/>
        <p:guide pos="7391"/>
        <p:guide pos="3695"/>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76" d="100"/>
          <a:sy n="76" d="100"/>
        </p:scale>
        <p:origin x="168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B5FD38-B920-4FC0-9096-D1B7016111C7}" type="doc">
      <dgm:prSet loTypeId="urn:microsoft.com/office/officeart/2005/8/layout/bProcess3" loCatId="process" qsTypeId="urn:microsoft.com/office/officeart/2005/8/quickstyle/simple1" qsCatId="simple" csTypeId="urn:microsoft.com/office/officeart/2005/8/colors/colorful5" csCatId="colorful" phldr="1"/>
      <dgm:spPr/>
      <dgm:t>
        <a:bodyPr/>
        <a:lstStyle/>
        <a:p>
          <a:endParaRPr lang="en-US"/>
        </a:p>
      </dgm:t>
    </dgm:pt>
    <dgm:pt modelId="{F2F26C34-5192-467B-B390-2EF35C491126}">
      <dgm:prSet phldrT="[Text]"/>
      <dgm:spPr/>
      <dgm:t>
        <a:bodyPr/>
        <a:lstStyle/>
        <a:p>
          <a:r>
            <a:rPr lang="en-US" dirty="0" smtClean="0"/>
            <a:t>Experience-need fit</a:t>
          </a:r>
        </a:p>
        <a:p>
          <a:r>
            <a:rPr lang="en-US" dirty="0" smtClean="0"/>
            <a:t>(B2G)</a:t>
          </a:r>
          <a:endParaRPr lang="en-US" dirty="0"/>
        </a:p>
      </dgm:t>
    </dgm:pt>
    <dgm:pt modelId="{3C19E6FF-B825-48DC-9AAC-0C89F951ADE3}" type="parTrans" cxnId="{4732745B-2406-40B7-802F-4A08C92FC5FC}">
      <dgm:prSet/>
      <dgm:spPr/>
      <dgm:t>
        <a:bodyPr/>
        <a:lstStyle/>
        <a:p>
          <a:endParaRPr lang="en-US"/>
        </a:p>
      </dgm:t>
    </dgm:pt>
    <dgm:pt modelId="{768F7E7E-5DC5-4EDF-AF9A-5281A883B33F}" type="sibTrans" cxnId="{4732745B-2406-40B7-802F-4A08C92FC5FC}">
      <dgm:prSet/>
      <dgm:spPr/>
      <dgm:t>
        <a:bodyPr/>
        <a:lstStyle/>
        <a:p>
          <a:endParaRPr lang="en-US"/>
        </a:p>
      </dgm:t>
    </dgm:pt>
    <dgm:pt modelId="{19226B96-396A-4923-B100-FB120EF4F354}">
      <dgm:prSet phldrT="[Text]"/>
      <dgm:spPr/>
      <dgm:t>
        <a:bodyPr/>
        <a:lstStyle/>
        <a:p>
          <a:r>
            <a:rPr lang="en-US" dirty="0" smtClean="0"/>
            <a:t>Creates a benchmark for start-ups to follow (market tested)</a:t>
          </a:r>
          <a:endParaRPr lang="en-US" dirty="0"/>
        </a:p>
      </dgm:t>
    </dgm:pt>
    <dgm:pt modelId="{FC700A05-1CF2-4C1A-9469-735D47A95FA8}" type="parTrans" cxnId="{A985BE24-6998-4373-AB10-8671AD9D85C4}">
      <dgm:prSet/>
      <dgm:spPr/>
      <dgm:t>
        <a:bodyPr/>
        <a:lstStyle/>
        <a:p>
          <a:endParaRPr lang="en-US"/>
        </a:p>
      </dgm:t>
    </dgm:pt>
    <dgm:pt modelId="{7DEE41E7-C2F5-42A0-9AA8-3C27D7640C40}" type="sibTrans" cxnId="{A985BE24-6998-4373-AB10-8671AD9D85C4}">
      <dgm:prSet/>
      <dgm:spPr/>
      <dgm:t>
        <a:bodyPr/>
        <a:lstStyle/>
        <a:p>
          <a:endParaRPr lang="en-US"/>
        </a:p>
      </dgm:t>
    </dgm:pt>
    <dgm:pt modelId="{4C059713-91F3-4B44-8AC0-4997341A2B7B}">
      <dgm:prSet/>
      <dgm:spPr/>
      <dgm:t>
        <a:bodyPr/>
        <a:lstStyle/>
        <a:p>
          <a:r>
            <a:rPr lang="en-US" dirty="0" smtClean="0"/>
            <a:t>Increase in government national income and job creation </a:t>
          </a:r>
          <a:endParaRPr lang="en-US" dirty="0"/>
        </a:p>
      </dgm:t>
    </dgm:pt>
    <dgm:pt modelId="{A2F47A84-ECDD-4CA5-88A2-6C9E2303614F}" type="parTrans" cxnId="{D064F8AA-6573-48A2-AB5D-3680E81A1D8F}">
      <dgm:prSet/>
      <dgm:spPr/>
      <dgm:t>
        <a:bodyPr/>
        <a:lstStyle/>
        <a:p>
          <a:endParaRPr lang="en-US"/>
        </a:p>
      </dgm:t>
    </dgm:pt>
    <dgm:pt modelId="{3E1D544B-F5EE-4248-ADAF-1B774D60046D}" type="sibTrans" cxnId="{D064F8AA-6573-48A2-AB5D-3680E81A1D8F}">
      <dgm:prSet/>
      <dgm:spPr/>
      <dgm:t>
        <a:bodyPr/>
        <a:lstStyle/>
        <a:p>
          <a:endParaRPr lang="en-US"/>
        </a:p>
      </dgm:t>
    </dgm:pt>
    <dgm:pt modelId="{3E607F38-81D8-4B79-A73B-244874B0F985}">
      <dgm:prSet/>
      <dgm:spPr/>
      <dgm:t>
        <a:bodyPr/>
        <a:lstStyle/>
        <a:p>
          <a:r>
            <a:rPr lang="en-US" dirty="0" smtClean="0"/>
            <a:t>Less scalability failure risk (market tested)</a:t>
          </a:r>
          <a:endParaRPr lang="en-US" dirty="0"/>
        </a:p>
      </dgm:t>
    </dgm:pt>
    <dgm:pt modelId="{FC7AE202-A05C-4961-8878-3D9AC868B8F4}" type="parTrans" cxnId="{D7999E3D-FE85-4176-84E2-0C00EC27FAB2}">
      <dgm:prSet/>
      <dgm:spPr/>
      <dgm:t>
        <a:bodyPr/>
        <a:lstStyle/>
        <a:p>
          <a:endParaRPr lang="en-US"/>
        </a:p>
      </dgm:t>
    </dgm:pt>
    <dgm:pt modelId="{C8E0EA99-67D1-4D3B-845E-52FDBB26AC5D}" type="sibTrans" cxnId="{D7999E3D-FE85-4176-84E2-0C00EC27FAB2}">
      <dgm:prSet/>
      <dgm:spPr/>
      <dgm:t>
        <a:bodyPr/>
        <a:lstStyle/>
        <a:p>
          <a:endParaRPr lang="en-US"/>
        </a:p>
      </dgm:t>
    </dgm:pt>
    <dgm:pt modelId="{A620D283-02B7-421D-841B-2D502042307D}">
      <dgm:prSet/>
      <dgm:spPr/>
      <dgm:t>
        <a:bodyPr/>
        <a:lstStyle/>
        <a:p>
          <a:r>
            <a:rPr lang="en-US" b="1" u="sng" dirty="0" smtClean="0">
              <a:solidFill>
                <a:schemeClr val="bg1"/>
              </a:solidFill>
            </a:rPr>
            <a:t>Digital based economy </a:t>
          </a:r>
        </a:p>
        <a:p>
          <a:r>
            <a:rPr lang="en-US" dirty="0" smtClean="0">
              <a:solidFill>
                <a:schemeClr val="bg1"/>
              </a:solidFill>
            </a:rPr>
            <a:t>Tech reduces barriers / Shared global challenges /Importance IPRs and Patents </a:t>
          </a:r>
          <a:endParaRPr lang="en-US" dirty="0">
            <a:solidFill>
              <a:schemeClr val="bg1"/>
            </a:solidFill>
          </a:endParaRPr>
        </a:p>
      </dgm:t>
    </dgm:pt>
    <dgm:pt modelId="{0D053329-3EBF-4A10-B242-1CA5FB27EE16}" type="parTrans" cxnId="{4C126EBF-9843-4450-BC3E-BF3C91FB453C}">
      <dgm:prSet/>
      <dgm:spPr/>
      <dgm:t>
        <a:bodyPr/>
        <a:lstStyle/>
        <a:p>
          <a:endParaRPr lang="en-US"/>
        </a:p>
      </dgm:t>
    </dgm:pt>
    <dgm:pt modelId="{739877D2-9BD0-4D74-A74C-BB8BA43BDAB0}" type="sibTrans" cxnId="{4C126EBF-9843-4450-BC3E-BF3C91FB453C}">
      <dgm:prSet/>
      <dgm:spPr/>
      <dgm:t>
        <a:bodyPr/>
        <a:lstStyle/>
        <a:p>
          <a:endParaRPr lang="en-US"/>
        </a:p>
      </dgm:t>
    </dgm:pt>
    <dgm:pt modelId="{4BB4867C-5868-48AF-ADA1-C133FAAF6B0F}">
      <dgm:prSet phldrT="[Text]"/>
      <dgm:spPr/>
      <dgm:t>
        <a:bodyPr/>
        <a:lstStyle/>
        <a:p>
          <a:r>
            <a:rPr lang="en-US" dirty="0" smtClean="0">
              <a:solidFill>
                <a:schemeClr val="bg1"/>
              </a:solidFill>
            </a:rPr>
            <a:t>Scalability (replicability)</a:t>
          </a:r>
        </a:p>
        <a:p>
          <a:r>
            <a:rPr lang="en-US" dirty="0" smtClean="0"/>
            <a:t>FDI/ M&amp;A/”</a:t>
          </a:r>
          <a:r>
            <a:rPr lang="en-US" dirty="0" err="1" smtClean="0"/>
            <a:t>Unicorning</a:t>
          </a:r>
          <a:r>
            <a:rPr lang="en-US" dirty="0" smtClean="0"/>
            <a:t>”</a:t>
          </a:r>
          <a:endParaRPr lang="en-US" dirty="0"/>
        </a:p>
      </dgm:t>
    </dgm:pt>
    <dgm:pt modelId="{4E524549-FD00-40ED-AFE5-FB52ED053378}" type="sibTrans" cxnId="{532334D7-F0FA-4E8E-9319-E748D6421BFD}">
      <dgm:prSet/>
      <dgm:spPr/>
      <dgm:t>
        <a:bodyPr/>
        <a:lstStyle/>
        <a:p>
          <a:endParaRPr lang="en-US"/>
        </a:p>
      </dgm:t>
    </dgm:pt>
    <dgm:pt modelId="{5D4F4923-B59B-433C-8661-6155842C6264}" type="parTrans" cxnId="{532334D7-F0FA-4E8E-9319-E748D6421BFD}">
      <dgm:prSet/>
      <dgm:spPr/>
      <dgm:t>
        <a:bodyPr/>
        <a:lstStyle/>
        <a:p>
          <a:endParaRPr lang="en-US"/>
        </a:p>
      </dgm:t>
    </dgm:pt>
    <dgm:pt modelId="{553AAC6B-29B3-40C8-99FD-0D4D3579C5FE}" type="pres">
      <dgm:prSet presAssocID="{B7B5FD38-B920-4FC0-9096-D1B7016111C7}" presName="Name0" presStyleCnt="0">
        <dgm:presLayoutVars>
          <dgm:dir/>
          <dgm:resizeHandles val="exact"/>
        </dgm:presLayoutVars>
      </dgm:prSet>
      <dgm:spPr/>
      <dgm:t>
        <a:bodyPr/>
        <a:lstStyle/>
        <a:p>
          <a:endParaRPr lang="en-US"/>
        </a:p>
      </dgm:t>
    </dgm:pt>
    <dgm:pt modelId="{827F9230-555A-4F20-8097-A096952DC9F6}" type="pres">
      <dgm:prSet presAssocID="{3E607F38-81D8-4B79-A73B-244874B0F985}" presName="node" presStyleLbl="node1" presStyleIdx="0" presStyleCnt="6">
        <dgm:presLayoutVars>
          <dgm:bulletEnabled val="1"/>
        </dgm:presLayoutVars>
      </dgm:prSet>
      <dgm:spPr/>
      <dgm:t>
        <a:bodyPr/>
        <a:lstStyle/>
        <a:p>
          <a:endParaRPr lang="en-US"/>
        </a:p>
      </dgm:t>
    </dgm:pt>
    <dgm:pt modelId="{238D11F6-1A5A-46E9-87D5-4D73E1E27ABC}" type="pres">
      <dgm:prSet presAssocID="{C8E0EA99-67D1-4D3B-845E-52FDBB26AC5D}" presName="sibTrans" presStyleLbl="sibTrans1D1" presStyleIdx="0" presStyleCnt="5"/>
      <dgm:spPr/>
      <dgm:t>
        <a:bodyPr/>
        <a:lstStyle/>
        <a:p>
          <a:endParaRPr lang="en-US"/>
        </a:p>
      </dgm:t>
    </dgm:pt>
    <dgm:pt modelId="{C4B8671C-57E1-4FE6-AC84-4413EAE18CA7}" type="pres">
      <dgm:prSet presAssocID="{C8E0EA99-67D1-4D3B-845E-52FDBB26AC5D}" presName="connectorText" presStyleLbl="sibTrans1D1" presStyleIdx="0" presStyleCnt="5"/>
      <dgm:spPr/>
      <dgm:t>
        <a:bodyPr/>
        <a:lstStyle/>
        <a:p>
          <a:endParaRPr lang="en-US"/>
        </a:p>
      </dgm:t>
    </dgm:pt>
    <dgm:pt modelId="{045F6CB6-B51B-448A-8CFB-8B050BC78BC5}" type="pres">
      <dgm:prSet presAssocID="{F2F26C34-5192-467B-B390-2EF35C491126}" presName="node" presStyleLbl="node1" presStyleIdx="1" presStyleCnt="6">
        <dgm:presLayoutVars>
          <dgm:bulletEnabled val="1"/>
        </dgm:presLayoutVars>
      </dgm:prSet>
      <dgm:spPr/>
      <dgm:t>
        <a:bodyPr/>
        <a:lstStyle/>
        <a:p>
          <a:endParaRPr lang="en-US"/>
        </a:p>
      </dgm:t>
    </dgm:pt>
    <dgm:pt modelId="{46BC1E33-DFC7-49F3-A587-B01FB5A2DE4C}" type="pres">
      <dgm:prSet presAssocID="{768F7E7E-5DC5-4EDF-AF9A-5281A883B33F}" presName="sibTrans" presStyleLbl="sibTrans1D1" presStyleIdx="1" presStyleCnt="5"/>
      <dgm:spPr/>
      <dgm:t>
        <a:bodyPr/>
        <a:lstStyle/>
        <a:p>
          <a:endParaRPr lang="en-US"/>
        </a:p>
      </dgm:t>
    </dgm:pt>
    <dgm:pt modelId="{2E6C2FD9-AA9A-4CD4-BC16-D0176729FF25}" type="pres">
      <dgm:prSet presAssocID="{768F7E7E-5DC5-4EDF-AF9A-5281A883B33F}" presName="connectorText" presStyleLbl="sibTrans1D1" presStyleIdx="1" presStyleCnt="5"/>
      <dgm:spPr/>
      <dgm:t>
        <a:bodyPr/>
        <a:lstStyle/>
        <a:p>
          <a:endParaRPr lang="en-US"/>
        </a:p>
      </dgm:t>
    </dgm:pt>
    <dgm:pt modelId="{36291C3D-47B5-4515-98A4-77F923F59658}" type="pres">
      <dgm:prSet presAssocID="{4C059713-91F3-4B44-8AC0-4997341A2B7B}" presName="node" presStyleLbl="node1" presStyleIdx="2" presStyleCnt="6">
        <dgm:presLayoutVars>
          <dgm:bulletEnabled val="1"/>
        </dgm:presLayoutVars>
      </dgm:prSet>
      <dgm:spPr/>
      <dgm:t>
        <a:bodyPr/>
        <a:lstStyle/>
        <a:p>
          <a:endParaRPr lang="en-US"/>
        </a:p>
      </dgm:t>
    </dgm:pt>
    <dgm:pt modelId="{DB126065-8310-453B-A44F-5D48325D7B08}" type="pres">
      <dgm:prSet presAssocID="{3E1D544B-F5EE-4248-ADAF-1B774D60046D}" presName="sibTrans" presStyleLbl="sibTrans1D1" presStyleIdx="2" presStyleCnt="5"/>
      <dgm:spPr/>
      <dgm:t>
        <a:bodyPr/>
        <a:lstStyle/>
        <a:p>
          <a:endParaRPr lang="en-US"/>
        </a:p>
      </dgm:t>
    </dgm:pt>
    <dgm:pt modelId="{6C9D70CF-3610-40EC-A1F2-4BD83D892A07}" type="pres">
      <dgm:prSet presAssocID="{3E1D544B-F5EE-4248-ADAF-1B774D60046D}" presName="connectorText" presStyleLbl="sibTrans1D1" presStyleIdx="2" presStyleCnt="5"/>
      <dgm:spPr/>
      <dgm:t>
        <a:bodyPr/>
        <a:lstStyle/>
        <a:p>
          <a:endParaRPr lang="en-US"/>
        </a:p>
      </dgm:t>
    </dgm:pt>
    <dgm:pt modelId="{0BB8B10C-C48F-4FA5-9D3A-E2B897E2BECB}" type="pres">
      <dgm:prSet presAssocID="{19226B96-396A-4923-B100-FB120EF4F354}" presName="node" presStyleLbl="node1" presStyleIdx="3" presStyleCnt="6">
        <dgm:presLayoutVars>
          <dgm:bulletEnabled val="1"/>
        </dgm:presLayoutVars>
      </dgm:prSet>
      <dgm:spPr/>
      <dgm:t>
        <a:bodyPr/>
        <a:lstStyle/>
        <a:p>
          <a:endParaRPr lang="en-US"/>
        </a:p>
      </dgm:t>
    </dgm:pt>
    <dgm:pt modelId="{FDF86121-55AF-445A-85C6-A3219C43E985}" type="pres">
      <dgm:prSet presAssocID="{7DEE41E7-C2F5-42A0-9AA8-3C27D7640C40}" presName="sibTrans" presStyleLbl="sibTrans1D1" presStyleIdx="3" presStyleCnt="5"/>
      <dgm:spPr/>
      <dgm:t>
        <a:bodyPr/>
        <a:lstStyle/>
        <a:p>
          <a:endParaRPr lang="en-US"/>
        </a:p>
      </dgm:t>
    </dgm:pt>
    <dgm:pt modelId="{15FD8F16-6690-462C-9C4E-384EDC33C72B}" type="pres">
      <dgm:prSet presAssocID="{7DEE41E7-C2F5-42A0-9AA8-3C27D7640C40}" presName="connectorText" presStyleLbl="sibTrans1D1" presStyleIdx="3" presStyleCnt="5"/>
      <dgm:spPr/>
      <dgm:t>
        <a:bodyPr/>
        <a:lstStyle/>
        <a:p>
          <a:endParaRPr lang="en-US"/>
        </a:p>
      </dgm:t>
    </dgm:pt>
    <dgm:pt modelId="{787C0581-06CE-48B2-A5FA-A5AF5BF79DE7}" type="pres">
      <dgm:prSet presAssocID="{4BB4867C-5868-48AF-ADA1-C133FAAF6B0F}" presName="node" presStyleLbl="node1" presStyleIdx="4" presStyleCnt="6">
        <dgm:presLayoutVars>
          <dgm:bulletEnabled val="1"/>
        </dgm:presLayoutVars>
      </dgm:prSet>
      <dgm:spPr/>
      <dgm:t>
        <a:bodyPr/>
        <a:lstStyle/>
        <a:p>
          <a:endParaRPr lang="en-US"/>
        </a:p>
      </dgm:t>
    </dgm:pt>
    <dgm:pt modelId="{27961E4B-64A8-4D33-BE44-41AA7FBC0BCC}" type="pres">
      <dgm:prSet presAssocID="{4E524549-FD00-40ED-AFE5-FB52ED053378}" presName="sibTrans" presStyleLbl="sibTrans1D1" presStyleIdx="4" presStyleCnt="5"/>
      <dgm:spPr/>
      <dgm:t>
        <a:bodyPr/>
        <a:lstStyle/>
        <a:p>
          <a:endParaRPr lang="en-US"/>
        </a:p>
      </dgm:t>
    </dgm:pt>
    <dgm:pt modelId="{A4139E63-1902-4C66-86DE-CCF07D9B5D0B}" type="pres">
      <dgm:prSet presAssocID="{4E524549-FD00-40ED-AFE5-FB52ED053378}" presName="connectorText" presStyleLbl="sibTrans1D1" presStyleIdx="4" presStyleCnt="5"/>
      <dgm:spPr/>
      <dgm:t>
        <a:bodyPr/>
        <a:lstStyle/>
        <a:p>
          <a:endParaRPr lang="en-US"/>
        </a:p>
      </dgm:t>
    </dgm:pt>
    <dgm:pt modelId="{326B2AAF-8550-4A28-89CD-C00D75569343}" type="pres">
      <dgm:prSet presAssocID="{A620D283-02B7-421D-841B-2D502042307D}" presName="node" presStyleLbl="node1" presStyleIdx="5" presStyleCnt="6">
        <dgm:presLayoutVars>
          <dgm:bulletEnabled val="1"/>
        </dgm:presLayoutVars>
      </dgm:prSet>
      <dgm:spPr/>
      <dgm:t>
        <a:bodyPr/>
        <a:lstStyle/>
        <a:p>
          <a:endParaRPr lang="en-US"/>
        </a:p>
      </dgm:t>
    </dgm:pt>
  </dgm:ptLst>
  <dgm:cxnLst>
    <dgm:cxn modelId="{D064F8AA-6573-48A2-AB5D-3680E81A1D8F}" srcId="{B7B5FD38-B920-4FC0-9096-D1B7016111C7}" destId="{4C059713-91F3-4B44-8AC0-4997341A2B7B}" srcOrd="2" destOrd="0" parTransId="{A2F47A84-ECDD-4CA5-88A2-6C9E2303614F}" sibTransId="{3E1D544B-F5EE-4248-ADAF-1B774D60046D}"/>
    <dgm:cxn modelId="{A962DDF3-F05F-4C26-89FA-CE1E60735F5B}" type="presOf" srcId="{768F7E7E-5DC5-4EDF-AF9A-5281A883B33F}" destId="{46BC1E33-DFC7-49F3-A587-B01FB5A2DE4C}" srcOrd="0" destOrd="0" presId="urn:microsoft.com/office/officeart/2005/8/layout/bProcess3"/>
    <dgm:cxn modelId="{4732745B-2406-40B7-802F-4A08C92FC5FC}" srcId="{B7B5FD38-B920-4FC0-9096-D1B7016111C7}" destId="{F2F26C34-5192-467B-B390-2EF35C491126}" srcOrd="1" destOrd="0" parTransId="{3C19E6FF-B825-48DC-9AAC-0C89F951ADE3}" sibTransId="{768F7E7E-5DC5-4EDF-AF9A-5281A883B33F}"/>
    <dgm:cxn modelId="{2CF8158E-344B-4E62-BDFD-5D6BE2F3B9F6}" type="presOf" srcId="{F2F26C34-5192-467B-B390-2EF35C491126}" destId="{045F6CB6-B51B-448A-8CFB-8B050BC78BC5}" srcOrd="0" destOrd="0" presId="urn:microsoft.com/office/officeart/2005/8/layout/bProcess3"/>
    <dgm:cxn modelId="{FAACD9FA-30FA-403E-B0F5-F9A4DD6BBEFC}" type="presOf" srcId="{768F7E7E-5DC5-4EDF-AF9A-5281A883B33F}" destId="{2E6C2FD9-AA9A-4CD4-BC16-D0176729FF25}" srcOrd="1" destOrd="0" presId="urn:microsoft.com/office/officeart/2005/8/layout/bProcess3"/>
    <dgm:cxn modelId="{2848AA25-7B2C-47A4-A604-139426D8E422}" type="presOf" srcId="{3E607F38-81D8-4B79-A73B-244874B0F985}" destId="{827F9230-555A-4F20-8097-A096952DC9F6}" srcOrd="0" destOrd="0" presId="urn:microsoft.com/office/officeart/2005/8/layout/bProcess3"/>
    <dgm:cxn modelId="{D7999E3D-FE85-4176-84E2-0C00EC27FAB2}" srcId="{B7B5FD38-B920-4FC0-9096-D1B7016111C7}" destId="{3E607F38-81D8-4B79-A73B-244874B0F985}" srcOrd="0" destOrd="0" parTransId="{FC7AE202-A05C-4961-8878-3D9AC868B8F4}" sibTransId="{C8E0EA99-67D1-4D3B-845E-52FDBB26AC5D}"/>
    <dgm:cxn modelId="{5B921950-02A0-4C2A-9F8F-AA7A694EE783}" type="presOf" srcId="{19226B96-396A-4923-B100-FB120EF4F354}" destId="{0BB8B10C-C48F-4FA5-9D3A-E2B897E2BECB}" srcOrd="0" destOrd="0" presId="urn:microsoft.com/office/officeart/2005/8/layout/bProcess3"/>
    <dgm:cxn modelId="{6F60058F-B9F3-41CC-8465-53009F86EB05}" type="presOf" srcId="{3E1D544B-F5EE-4248-ADAF-1B774D60046D}" destId="{6C9D70CF-3610-40EC-A1F2-4BD83D892A07}" srcOrd="1" destOrd="0" presId="urn:microsoft.com/office/officeart/2005/8/layout/bProcess3"/>
    <dgm:cxn modelId="{532334D7-F0FA-4E8E-9319-E748D6421BFD}" srcId="{B7B5FD38-B920-4FC0-9096-D1B7016111C7}" destId="{4BB4867C-5868-48AF-ADA1-C133FAAF6B0F}" srcOrd="4" destOrd="0" parTransId="{5D4F4923-B59B-433C-8661-6155842C6264}" sibTransId="{4E524549-FD00-40ED-AFE5-FB52ED053378}"/>
    <dgm:cxn modelId="{8BF6C2EC-5F48-4FAA-94FD-5314BBCD4B44}" type="presOf" srcId="{A620D283-02B7-421D-841B-2D502042307D}" destId="{326B2AAF-8550-4A28-89CD-C00D75569343}" srcOrd="0" destOrd="0" presId="urn:microsoft.com/office/officeart/2005/8/layout/bProcess3"/>
    <dgm:cxn modelId="{38390C60-1698-4AF7-A892-31FFC72895BC}" type="presOf" srcId="{4E524549-FD00-40ED-AFE5-FB52ED053378}" destId="{A4139E63-1902-4C66-86DE-CCF07D9B5D0B}" srcOrd="1" destOrd="0" presId="urn:microsoft.com/office/officeart/2005/8/layout/bProcess3"/>
    <dgm:cxn modelId="{82CADF64-CA8B-45CC-9CB3-8D9EE630C631}" type="presOf" srcId="{B7B5FD38-B920-4FC0-9096-D1B7016111C7}" destId="{553AAC6B-29B3-40C8-99FD-0D4D3579C5FE}" srcOrd="0" destOrd="0" presId="urn:microsoft.com/office/officeart/2005/8/layout/bProcess3"/>
    <dgm:cxn modelId="{300B1615-6118-478C-B9FF-2393D44604F0}" type="presOf" srcId="{C8E0EA99-67D1-4D3B-845E-52FDBB26AC5D}" destId="{C4B8671C-57E1-4FE6-AC84-4413EAE18CA7}" srcOrd="1" destOrd="0" presId="urn:microsoft.com/office/officeart/2005/8/layout/bProcess3"/>
    <dgm:cxn modelId="{84EEF0E0-B1AC-4A55-9B27-B8F399B26B6A}" type="presOf" srcId="{7DEE41E7-C2F5-42A0-9AA8-3C27D7640C40}" destId="{15FD8F16-6690-462C-9C4E-384EDC33C72B}" srcOrd="1" destOrd="0" presId="urn:microsoft.com/office/officeart/2005/8/layout/bProcess3"/>
    <dgm:cxn modelId="{F656199A-CFDB-4EE7-99F3-98433A3761D0}" type="presOf" srcId="{7DEE41E7-C2F5-42A0-9AA8-3C27D7640C40}" destId="{FDF86121-55AF-445A-85C6-A3219C43E985}" srcOrd="0" destOrd="0" presId="urn:microsoft.com/office/officeart/2005/8/layout/bProcess3"/>
    <dgm:cxn modelId="{EFF698E6-9618-46BB-8E51-43510F172F75}" type="presOf" srcId="{4BB4867C-5868-48AF-ADA1-C133FAAF6B0F}" destId="{787C0581-06CE-48B2-A5FA-A5AF5BF79DE7}" srcOrd="0" destOrd="0" presId="urn:microsoft.com/office/officeart/2005/8/layout/bProcess3"/>
    <dgm:cxn modelId="{4C1A235D-F8CE-4A9C-9A6F-360823646B5D}" type="presOf" srcId="{4C059713-91F3-4B44-8AC0-4997341A2B7B}" destId="{36291C3D-47B5-4515-98A4-77F923F59658}" srcOrd="0" destOrd="0" presId="urn:microsoft.com/office/officeart/2005/8/layout/bProcess3"/>
    <dgm:cxn modelId="{4C126EBF-9843-4450-BC3E-BF3C91FB453C}" srcId="{B7B5FD38-B920-4FC0-9096-D1B7016111C7}" destId="{A620D283-02B7-421D-841B-2D502042307D}" srcOrd="5" destOrd="0" parTransId="{0D053329-3EBF-4A10-B242-1CA5FB27EE16}" sibTransId="{739877D2-9BD0-4D74-A74C-BB8BA43BDAB0}"/>
    <dgm:cxn modelId="{A878B30E-5079-48D5-AF3B-3E94863AE73D}" type="presOf" srcId="{C8E0EA99-67D1-4D3B-845E-52FDBB26AC5D}" destId="{238D11F6-1A5A-46E9-87D5-4D73E1E27ABC}" srcOrd="0" destOrd="0" presId="urn:microsoft.com/office/officeart/2005/8/layout/bProcess3"/>
    <dgm:cxn modelId="{A985BE24-6998-4373-AB10-8671AD9D85C4}" srcId="{B7B5FD38-B920-4FC0-9096-D1B7016111C7}" destId="{19226B96-396A-4923-B100-FB120EF4F354}" srcOrd="3" destOrd="0" parTransId="{FC700A05-1CF2-4C1A-9469-735D47A95FA8}" sibTransId="{7DEE41E7-C2F5-42A0-9AA8-3C27D7640C40}"/>
    <dgm:cxn modelId="{9B750B3C-7285-42AD-81F8-FC58A135438E}" type="presOf" srcId="{4E524549-FD00-40ED-AFE5-FB52ED053378}" destId="{27961E4B-64A8-4D33-BE44-41AA7FBC0BCC}" srcOrd="0" destOrd="0" presId="urn:microsoft.com/office/officeart/2005/8/layout/bProcess3"/>
    <dgm:cxn modelId="{4FFDFD7B-9CED-4F3E-801B-D8966524F4EF}" type="presOf" srcId="{3E1D544B-F5EE-4248-ADAF-1B774D60046D}" destId="{DB126065-8310-453B-A44F-5D48325D7B08}" srcOrd="0" destOrd="0" presId="urn:microsoft.com/office/officeart/2005/8/layout/bProcess3"/>
    <dgm:cxn modelId="{71C869B5-7181-46AF-8F45-F6100B3A3660}" type="presParOf" srcId="{553AAC6B-29B3-40C8-99FD-0D4D3579C5FE}" destId="{827F9230-555A-4F20-8097-A096952DC9F6}" srcOrd="0" destOrd="0" presId="urn:microsoft.com/office/officeart/2005/8/layout/bProcess3"/>
    <dgm:cxn modelId="{1855A98E-5709-49F9-B105-AB27AE1B9FA7}" type="presParOf" srcId="{553AAC6B-29B3-40C8-99FD-0D4D3579C5FE}" destId="{238D11F6-1A5A-46E9-87D5-4D73E1E27ABC}" srcOrd="1" destOrd="0" presId="urn:microsoft.com/office/officeart/2005/8/layout/bProcess3"/>
    <dgm:cxn modelId="{2408C30C-2C96-469C-9127-90C2AC5C4DC1}" type="presParOf" srcId="{238D11F6-1A5A-46E9-87D5-4D73E1E27ABC}" destId="{C4B8671C-57E1-4FE6-AC84-4413EAE18CA7}" srcOrd="0" destOrd="0" presId="urn:microsoft.com/office/officeart/2005/8/layout/bProcess3"/>
    <dgm:cxn modelId="{030E38FA-5894-4B6A-A9CA-452616996C3C}" type="presParOf" srcId="{553AAC6B-29B3-40C8-99FD-0D4D3579C5FE}" destId="{045F6CB6-B51B-448A-8CFB-8B050BC78BC5}" srcOrd="2" destOrd="0" presId="urn:microsoft.com/office/officeart/2005/8/layout/bProcess3"/>
    <dgm:cxn modelId="{E5216F14-5B02-40FC-81F0-78163F002176}" type="presParOf" srcId="{553AAC6B-29B3-40C8-99FD-0D4D3579C5FE}" destId="{46BC1E33-DFC7-49F3-A587-B01FB5A2DE4C}" srcOrd="3" destOrd="0" presId="urn:microsoft.com/office/officeart/2005/8/layout/bProcess3"/>
    <dgm:cxn modelId="{672B6B66-535B-4320-933E-37368C9F2F90}" type="presParOf" srcId="{46BC1E33-DFC7-49F3-A587-B01FB5A2DE4C}" destId="{2E6C2FD9-AA9A-4CD4-BC16-D0176729FF25}" srcOrd="0" destOrd="0" presId="urn:microsoft.com/office/officeart/2005/8/layout/bProcess3"/>
    <dgm:cxn modelId="{93FF4A90-864D-422F-9EE4-670E24268727}" type="presParOf" srcId="{553AAC6B-29B3-40C8-99FD-0D4D3579C5FE}" destId="{36291C3D-47B5-4515-98A4-77F923F59658}" srcOrd="4" destOrd="0" presId="urn:microsoft.com/office/officeart/2005/8/layout/bProcess3"/>
    <dgm:cxn modelId="{10F29D4A-A6FF-41FB-B1D3-71C43BBB62DA}" type="presParOf" srcId="{553AAC6B-29B3-40C8-99FD-0D4D3579C5FE}" destId="{DB126065-8310-453B-A44F-5D48325D7B08}" srcOrd="5" destOrd="0" presId="urn:microsoft.com/office/officeart/2005/8/layout/bProcess3"/>
    <dgm:cxn modelId="{F4CB0E7E-3106-4203-8611-19D99982041F}" type="presParOf" srcId="{DB126065-8310-453B-A44F-5D48325D7B08}" destId="{6C9D70CF-3610-40EC-A1F2-4BD83D892A07}" srcOrd="0" destOrd="0" presId="urn:microsoft.com/office/officeart/2005/8/layout/bProcess3"/>
    <dgm:cxn modelId="{E0573776-E1A4-4973-9664-717D4D775809}" type="presParOf" srcId="{553AAC6B-29B3-40C8-99FD-0D4D3579C5FE}" destId="{0BB8B10C-C48F-4FA5-9D3A-E2B897E2BECB}" srcOrd="6" destOrd="0" presId="urn:microsoft.com/office/officeart/2005/8/layout/bProcess3"/>
    <dgm:cxn modelId="{271080BA-4F89-4B29-B1B5-5C6B33A817DD}" type="presParOf" srcId="{553AAC6B-29B3-40C8-99FD-0D4D3579C5FE}" destId="{FDF86121-55AF-445A-85C6-A3219C43E985}" srcOrd="7" destOrd="0" presId="urn:microsoft.com/office/officeart/2005/8/layout/bProcess3"/>
    <dgm:cxn modelId="{FA08A7FE-CDBF-4AEE-92E2-4B24AC99C4C7}" type="presParOf" srcId="{FDF86121-55AF-445A-85C6-A3219C43E985}" destId="{15FD8F16-6690-462C-9C4E-384EDC33C72B}" srcOrd="0" destOrd="0" presId="urn:microsoft.com/office/officeart/2005/8/layout/bProcess3"/>
    <dgm:cxn modelId="{A1BE1F83-1A5A-443D-95D7-724944BF5786}" type="presParOf" srcId="{553AAC6B-29B3-40C8-99FD-0D4D3579C5FE}" destId="{787C0581-06CE-48B2-A5FA-A5AF5BF79DE7}" srcOrd="8" destOrd="0" presId="urn:microsoft.com/office/officeart/2005/8/layout/bProcess3"/>
    <dgm:cxn modelId="{2ABEF2D8-F3AF-46D4-901E-2CC2E5304F0A}" type="presParOf" srcId="{553AAC6B-29B3-40C8-99FD-0D4D3579C5FE}" destId="{27961E4B-64A8-4D33-BE44-41AA7FBC0BCC}" srcOrd="9" destOrd="0" presId="urn:microsoft.com/office/officeart/2005/8/layout/bProcess3"/>
    <dgm:cxn modelId="{E8A05245-C6BA-4E76-82A0-22D5FAAA694C}" type="presParOf" srcId="{27961E4B-64A8-4D33-BE44-41AA7FBC0BCC}" destId="{A4139E63-1902-4C66-86DE-CCF07D9B5D0B}" srcOrd="0" destOrd="0" presId="urn:microsoft.com/office/officeart/2005/8/layout/bProcess3"/>
    <dgm:cxn modelId="{8F528690-7187-4F80-8A36-C3A3E3D2F65D}" type="presParOf" srcId="{553AAC6B-29B3-40C8-99FD-0D4D3579C5FE}" destId="{326B2AAF-8550-4A28-89CD-C00D75569343}"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D11F6-1A5A-46E9-87D5-4D73E1E27ABC}">
      <dsp:nvSpPr>
        <dsp:cNvPr id="0" name=""/>
        <dsp:cNvSpPr/>
      </dsp:nvSpPr>
      <dsp:spPr>
        <a:xfrm>
          <a:off x="2748400" y="1120226"/>
          <a:ext cx="600270" cy="91440"/>
        </a:xfrm>
        <a:custGeom>
          <a:avLst/>
          <a:gdLst/>
          <a:ahLst/>
          <a:cxnLst/>
          <a:rect l="0" t="0" r="0" b="0"/>
          <a:pathLst>
            <a:path>
              <a:moveTo>
                <a:pt x="0" y="45720"/>
              </a:moveTo>
              <a:lnTo>
                <a:pt x="60027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2764" y="1162792"/>
        <a:ext cx="31543" cy="6308"/>
      </dsp:txXfrm>
    </dsp:sp>
    <dsp:sp modelId="{827F9230-555A-4F20-8097-A096952DC9F6}">
      <dsp:nvSpPr>
        <dsp:cNvPr id="0" name=""/>
        <dsp:cNvSpPr/>
      </dsp:nvSpPr>
      <dsp:spPr>
        <a:xfrm>
          <a:off x="7286" y="343072"/>
          <a:ext cx="2742914" cy="16457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Less scalability failure risk (market tested)</a:t>
          </a:r>
          <a:endParaRPr lang="en-US" sz="1600" kern="1200" dirty="0"/>
        </a:p>
      </dsp:txBody>
      <dsp:txXfrm>
        <a:off x="7286" y="343072"/>
        <a:ext cx="2742914" cy="1645748"/>
      </dsp:txXfrm>
    </dsp:sp>
    <dsp:sp modelId="{46BC1E33-DFC7-49F3-A587-B01FB5A2DE4C}">
      <dsp:nvSpPr>
        <dsp:cNvPr id="0" name=""/>
        <dsp:cNvSpPr/>
      </dsp:nvSpPr>
      <dsp:spPr>
        <a:xfrm>
          <a:off x="6122185" y="1120226"/>
          <a:ext cx="600270" cy="91440"/>
        </a:xfrm>
        <a:custGeom>
          <a:avLst/>
          <a:gdLst/>
          <a:ahLst/>
          <a:cxnLst/>
          <a:rect l="0" t="0" r="0" b="0"/>
          <a:pathLst>
            <a:path>
              <a:moveTo>
                <a:pt x="0" y="45720"/>
              </a:moveTo>
              <a:lnTo>
                <a:pt x="600270" y="45720"/>
              </a:lnTo>
            </a:path>
          </a:pathLst>
        </a:custGeom>
        <a:noFill/>
        <a:ln w="6350" cap="flat" cmpd="sng" algn="ctr">
          <a:solidFill>
            <a:schemeClr val="accent5">
              <a:hueOff val="1502675"/>
              <a:satOff val="-6595"/>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406548" y="1162792"/>
        <a:ext cx="31543" cy="6308"/>
      </dsp:txXfrm>
    </dsp:sp>
    <dsp:sp modelId="{045F6CB6-B51B-448A-8CFB-8B050BC78BC5}">
      <dsp:nvSpPr>
        <dsp:cNvPr id="0" name=""/>
        <dsp:cNvSpPr/>
      </dsp:nvSpPr>
      <dsp:spPr>
        <a:xfrm>
          <a:off x="3381070" y="343072"/>
          <a:ext cx="2742914" cy="1645748"/>
        </a:xfrm>
        <a:prstGeom prst="rect">
          <a:avLst/>
        </a:prstGeom>
        <a:solidFill>
          <a:schemeClr val="accent5">
            <a:hueOff val="1202140"/>
            <a:satOff val="-5276"/>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Experience-need fit</a:t>
          </a:r>
        </a:p>
        <a:p>
          <a:pPr lvl="0" algn="ctr" defTabSz="711200">
            <a:lnSpc>
              <a:spcPct val="90000"/>
            </a:lnSpc>
            <a:spcBef>
              <a:spcPct val="0"/>
            </a:spcBef>
            <a:spcAft>
              <a:spcPct val="35000"/>
            </a:spcAft>
          </a:pPr>
          <a:r>
            <a:rPr lang="en-US" sz="1600" kern="1200" dirty="0" smtClean="0"/>
            <a:t>(B2G)</a:t>
          </a:r>
          <a:endParaRPr lang="en-US" sz="1600" kern="1200" dirty="0"/>
        </a:p>
      </dsp:txBody>
      <dsp:txXfrm>
        <a:off x="3381070" y="343072"/>
        <a:ext cx="2742914" cy="1645748"/>
      </dsp:txXfrm>
    </dsp:sp>
    <dsp:sp modelId="{DB126065-8310-453B-A44F-5D48325D7B08}">
      <dsp:nvSpPr>
        <dsp:cNvPr id="0" name=""/>
        <dsp:cNvSpPr/>
      </dsp:nvSpPr>
      <dsp:spPr>
        <a:xfrm>
          <a:off x="1378743" y="1987020"/>
          <a:ext cx="6747568" cy="600270"/>
        </a:xfrm>
        <a:custGeom>
          <a:avLst/>
          <a:gdLst/>
          <a:ahLst/>
          <a:cxnLst/>
          <a:rect l="0" t="0" r="0" b="0"/>
          <a:pathLst>
            <a:path>
              <a:moveTo>
                <a:pt x="6747568" y="0"/>
              </a:moveTo>
              <a:lnTo>
                <a:pt x="6747568" y="317235"/>
              </a:lnTo>
              <a:lnTo>
                <a:pt x="0" y="317235"/>
              </a:lnTo>
              <a:lnTo>
                <a:pt x="0" y="600270"/>
              </a:lnTo>
            </a:path>
          </a:pathLst>
        </a:custGeom>
        <a:noFill/>
        <a:ln w="6350" cap="flat" cmpd="sng" algn="ctr">
          <a:solidFill>
            <a:schemeClr val="accent5">
              <a:hueOff val="3005349"/>
              <a:satOff val="-13190"/>
              <a:lumOff val="392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83103" y="2284001"/>
        <a:ext cx="338849" cy="6308"/>
      </dsp:txXfrm>
    </dsp:sp>
    <dsp:sp modelId="{36291C3D-47B5-4515-98A4-77F923F59658}">
      <dsp:nvSpPr>
        <dsp:cNvPr id="0" name=""/>
        <dsp:cNvSpPr/>
      </dsp:nvSpPr>
      <dsp:spPr>
        <a:xfrm>
          <a:off x="6754855" y="343072"/>
          <a:ext cx="2742914" cy="1645748"/>
        </a:xfrm>
        <a:prstGeom prst="rect">
          <a:avLst/>
        </a:prstGeom>
        <a:solidFill>
          <a:schemeClr val="accent5">
            <a:hueOff val="2404280"/>
            <a:satOff val="-10552"/>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Increase in government national income and job creation </a:t>
          </a:r>
          <a:endParaRPr lang="en-US" sz="1600" kern="1200" dirty="0"/>
        </a:p>
      </dsp:txBody>
      <dsp:txXfrm>
        <a:off x="6754855" y="343072"/>
        <a:ext cx="2742914" cy="1645748"/>
      </dsp:txXfrm>
    </dsp:sp>
    <dsp:sp modelId="{FDF86121-55AF-445A-85C6-A3219C43E985}">
      <dsp:nvSpPr>
        <dsp:cNvPr id="0" name=""/>
        <dsp:cNvSpPr/>
      </dsp:nvSpPr>
      <dsp:spPr>
        <a:xfrm>
          <a:off x="2748400" y="3396845"/>
          <a:ext cx="600270" cy="91440"/>
        </a:xfrm>
        <a:custGeom>
          <a:avLst/>
          <a:gdLst/>
          <a:ahLst/>
          <a:cxnLst/>
          <a:rect l="0" t="0" r="0" b="0"/>
          <a:pathLst>
            <a:path>
              <a:moveTo>
                <a:pt x="0" y="45720"/>
              </a:moveTo>
              <a:lnTo>
                <a:pt x="600270" y="45720"/>
              </a:lnTo>
            </a:path>
          </a:pathLst>
        </a:custGeom>
        <a:noFill/>
        <a:ln w="6350" cap="flat" cmpd="sng" algn="ctr">
          <a:solidFill>
            <a:schemeClr val="accent5">
              <a:hueOff val="4508024"/>
              <a:satOff val="-19785"/>
              <a:lumOff val="588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2764" y="3439411"/>
        <a:ext cx="31543" cy="6308"/>
      </dsp:txXfrm>
    </dsp:sp>
    <dsp:sp modelId="{0BB8B10C-C48F-4FA5-9D3A-E2B897E2BECB}">
      <dsp:nvSpPr>
        <dsp:cNvPr id="0" name=""/>
        <dsp:cNvSpPr/>
      </dsp:nvSpPr>
      <dsp:spPr>
        <a:xfrm>
          <a:off x="7286" y="2619691"/>
          <a:ext cx="2742914" cy="1645748"/>
        </a:xfrm>
        <a:prstGeom prst="rect">
          <a:avLst/>
        </a:prstGeom>
        <a:solidFill>
          <a:schemeClr val="accent5">
            <a:hueOff val="3606419"/>
            <a:satOff val="-1582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Creates a benchmark for start-ups to follow (market tested)</a:t>
          </a:r>
          <a:endParaRPr lang="en-US" sz="1600" kern="1200" dirty="0"/>
        </a:p>
      </dsp:txBody>
      <dsp:txXfrm>
        <a:off x="7286" y="2619691"/>
        <a:ext cx="2742914" cy="1645748"/>
      </dsp:txXfrm>
    </dsp:sp>
    <dsp:sp modelId="{27961E4B-64A8-4D33-BE44-41AA7FBC0BCC}">
      <dsp:nvSpPr>
        <dsp:cNvPr id="0" name=""/>
        <dsp:cNvSpPr/>
      </dsp:nvSpPr>
      <dsp:spPr>
        <a:xfrm>
          <a:off x="6122185" y="3396845"/>
          <a:ext cx="600270" cy="91440"/>
        </a:xfrm>
        <a:custGeom>
          <a:avLst/>
          <a:gdLst/>
          <a:ahLst/>
          <a:cxnLst/>
          <a:rect l="0" t="0" r="0" b="0"/>
          <a:pathLst>
            <a:path>
              <a:moveTo>
                <a:pt x="0" y="45720"/>
              </a:moveTo>
              <a:lnTo>
                <a:pt x="600270" y="45720"/>
              </a:lnTo>
            </a:path>
          </a:pathLst>
        </a:custGeom>
        <a:noFill/>
        <a:ln w="6350" cap="flat" cmpd="sng" algn="ctr">
          <a:solidFill>
            <a:schemeClr val="accent5">
              <a:hueOff val="6010699"/>
              <a:satOff val="-26380"/>
              <a:lumOff val="78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406548" y="3439411"/>
        <a:ext cx="31543" cy="6308"/>
      </dsp:txXfrm>
    </dsp:sp>
    <dsp:sp modelId="{787C0581-06CE-48B2-A5FA-A5AF5BF79DE7}">
      <dsp:nvSpPr>
        <dsp:cNvPr id="0" name=""/>
        <dsp:cNvSpPr/>
      </dsp:nvSpPr>
      <dsp:spPr>
        <a:xfrm>
          <a:off x="3381070" y="2619691"/>
          <a:ext cx="2742914" cy="1645748"/>
        </a:xfrm>
        <a:prstGeom prst="rect">
          <a:avLst/>
        </a:prstGeom>
        <a:solidFill>
          <a:schemeClr val="accent5">
            <a:hueOff val="4808559"/>
            <a:satOff val="-21104"/>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Scalability (replicability)</a:t>
          </a:r>
        </a:p>
        <a:p>
          <a:pPr lvl="0" algn="ctr" defTabSz="711200">
            <a:lnSpc>
              <a:spcPct val="90000"/>
            </a:lnSpc>
            <a:spcBef>
              <a:spcPct val="0"/>
            </a:spcBef>
            <a:spcAft>
              <a:spcPct val="35000"/>
            </a:spcAft>
          </a:pPr>
          <a:r>
            <a:rPr lang="en-US" sz="1600" kern="1200" dirty="0" smtClean="0"/>
            <a:t>FDI/ M&amp;A/”</a:t>
          </a:r>
          <a:r>
            <a:rPr lang="en-US" sz="1600" kern="1200" dirty="0" err="1" smtClean="0"/>
            <a:t>Unicorning</a:t>
          </a:r>
          <a:r>
            <a:rPr lang="en-US" sz="1600" kern="1200" dirty="0" smtClean="0"/>
            <a:t>”</a:t>
          </a:r>
          <a:endParaRPr lang="en-US" sz="1600" kern="1200" dirty="0"/>
        </a:p>
      </dsp:txBody>
      <dsp:txXfrm>
        <a:off x="3381070" y="2619691"/>
        <a:ext cx="2742914" cy="1645748"/>
      </dsp:txXfrm>
    </dsp:sp>
    <dsp:sp modelId="{326B2AAF-8550-4A28-89CD-C00D75569343}">
      <dsp:nvSpPr>
        <dsp:cNvPr id="0" name=""/>
        <dsp:cNvSpPr/>
      </dsp:nvSpPr>
      <dsp:spPr>
        <a:xfrm>
          <a:off x="6754855" y="2619691"/>
          <a:ext cx="2742914" cy="1645748"/>
        </a:xfrm>
        <a:prstGeom prst="rect">
          <a:avLst/>
        </a:prstGeom>
        <a:solidFill>
          <a:schemeClr val="accent5">
            <a:hueOff val="6010699"/>
            <a:satOff val="-2638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u="sng" kern="1200" dirty="0" smtClean="0">
              <a:solidFill>
                <a:schemeClr val="bg1"/>
              </a:solidFill>
            </a:rPr>
            <a:t>Digital based economy </a:t>
          </a:r>
        </a:p>
        <a:p>
          <a:pPr lvl="0" algn="ctr" defTabSz="711200">
            <a:lnSpc>
              <a:spcPct val="90000"/>
            </a:lnSpc>
            <a:spcBef>
              <a:spcPct val="0"/>
            </a:spcBef>
            <a:spcAft>
              <a:spcPct val="35000"/>
            </a:spcAft>
          </a:pPr>
          <a:r>
            <a:rPr lang="en-US" sz="1600" kern="1200" dirty="0" smtClean="0">
              <a:solidFill>
                <a:schemeClr val="bg1"/>
              </a:solidFill>
            </a:rPr>
            <a:t>Tech reduces barriers / Shared global challenges /Importance IPRs and Patents </a:t>
          </a:r>
          <a:endParaRPr lang="en-US" sz="1600" kern="1200" dirty="0">
            <a:solidFill>
              <a:schemeClr val="bg1"/>
            </a:solidFill>
          </a:endParaRPr>
        </a:p>
      </dsp:txBody>
      <dsp:txXfrm>
        <a:off x="6754855" y="2619691"/>
        <a:ext cx="2742914" cy="164574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CE221E-83ED-4F6C-BA5F-3F9E6FDB6953}" type="datetimeFigureOut">
              <a:rPr lang="en-US"/>
              <a:t>7/3/2019</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4CBEF8-5CDE-472B-839B-B8BB0C881006}" type="slidenum">
              <a:rPr/>
              <a:t>‹#›</a:t>
            </a:fld>
            <a:endParaRPr dirty="0"/>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853E5F-CE67-483C-A264-F17AC70E9CA2}" type="datetimeFigureOut">
              <a:rPr lang="en-US"/>
              <a:t>7/3/2019</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B98AFB-CB0D-4DFE-87B9-B4B0D0DE73CD}" type="slidenum">
              <a:rPr/>
              <a:t>‹#›</a:t>
            </a:fld>
            <a:endParaRPr dirty="0"/>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715CE-D539-844B-BDCF-B6468A81E6F7}" type="slidenum">
              <a:rPr lang="en-US" smtClean="0"/>
              <a:t>1</a:t>
            </a:fld>
            <a:endParaRPr lang="en-US" dirty="0"/>
          </a:p>
        </p:txBody>
      </p:sp>
    </p:spTree>
    <p:extLst>
      <p:ext uri="{BB962C8B-B14F-4D97-AF65-F5344CB8AC3E}">
        <p14:creationId xmlns:p14="http://schemas.microsoft.com/office/powerpoint/2010/main" val="174191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sz="1200" b="1" dirty="0" smtClean="0"/>
              <a:t>UN specialized agencies </a:t>
            </a:r>
            <a:r>
              <a:rPr lang="en-GB" sz="1200" dirty="0" smtClean="0"/>
              <a:t>are international organizations that coordinate their work with the United Nations through negotiated agreements</a:t>
            </a:r>
          </a:p>
          <a:p>
            <a:pPr marL="171450" indent="-171450">
              <a:buFontTx/>
              <a:buChar char="-"/>
            </a:pPr>
            <a:r>
              <a:rPr lang="en-GB" sz="1200" dirty="0" smtClean="0"/>
              <a:t>Specialized agencies are legally independent of the United Nations and have separate budgets, members, rules, and personnel</a:t>
            </a:r>
          </a:p>
          <a:p>
            <a:pPr marL="171450" indent="-171450">
              <a:buFontTx/>
              <a:buChar char="-"/>
            </a:pPr>
            <a:endParaRPr lang="en-GB" sz="1200" dirty="0" smtClean="0"/>
          </a:p>
          <a:p>
            <a:pPr marL="171450" indent="-171450">
              <a:buFontTx/>
              <a:buChar char="-"/>
            </a:pPr>
            <a:r>
              <a:rPr lang="en-GB" sz="1200" b="1" dirty="0" smtClean="0"/>
              <a:t>UN funds and programmes </a:t>
            </a:r>
            <a:r>
              <a:rPr lang="en-GB" sz="1200" dirty="0" smtClean="0"/>
              <a:t>are distinctly different from specialized agencies. In general, the funds and programmes are established by a resolution of the UN General Assembly and have a focused mandate. They are funded either mainly or entirely through voluntary contributions and have a governing body that reviews their activities.</a:t>
            </a:r>
          </a:p>
          <a:p>
            <a:pPr marL="171450" indent="-171450">
              <a:buFontTx/>
              <a:buChar char="-"/>
            </a:pPr>
            <a:endParaRPr lang="en-GB" sz="1200" dirty="0" smtClean="0"/>
          </a:p>
          <a:p>
            <a:pPr marL="171450" indent="-171450">
              <a:buFontTx/>
              <a:buChar char="-"/>
            </a:pPr>
            <a:r>
              <a:rPr lang="en-GB" sz="1200" dirty="0" smtClean="0"/>
              <a:t>Coordination is facilitated through </a:t>
            </a:r>
            <a:r>
              <a:rPr lang="en-GB" sz="1200" b="1" dirty="0" smtClean="0"/>
              <a:t>ECOSOC</a:t>
            </a:r>
            <a:r>
              <a:rPr lang="en-GB" sz="1200" dirty="0" smtClean="0"/>
              <a:t> and the </a:t>
            </a:r>
            <a:r>
              <a:rPr lang="en-GB" sz="1200" b="1" dirty="0" smtClean="0"/>
              <a:t>Chief Executives Board (CEB)</a:t>
            </a:r>
          </a:p>
          <a:p>
            <a:endParaRPr lang="en-US" dirty="0"/>
          </a:p>
        </p:txBody>
      </p:sp>
      <p:sp>
        <p:nvSpPr>
          <p:cNvPr id="4" name="Slide Number Placeholder 3"/>
          <p:cNvSpPr>
            <a:spLocks noGrp="1"/>
          </p:cNvSpPr>
          <p:nvPr>
            <p:ph type="sldNum" sz="quarter" idx="10"/>
          </p:nvPr>
        </p:nvSpPr>
        <p:spPr/>
        <p:txBody>
          <a:bodyPr/>
          <a:lstStyle/>
          <a:p>
            <a:fld id="{F37715CE-D539-844B-BDCF-B6468A81E6F7}" type="slidenum">
              <a:rPr lang="en-US" smtClean="0"/>
              <a:t>2</a:t>
            </a:fld>
            <a:endParaRPr lang="en-US" dirty="0"/>
          </a:p>
        </p:txBody>
      </p:sp>
    </p:spTree>
    <p:extLst>
      <p:ext uri="{BB962C8B-B14F-4D97-AF65-F5344CB8AC3E}">
        <p14:creationId xmlns:p14="http://schemas.microsoft.com/office/powerpoint/2010/main" val="130576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ko-KR" sz="1200" dirty="0" smtClean="0">
                <a:solidFill>
                  <a:schemeClr val="bg2">
                    <a:lumMod val="25000"/>
                  </a:schemeClr>
                </a:solidFill>
                <a:latin typeface="Arial Narrow" pitchFamily="34" charset="0"/>
              </a:rPr>
              <a:t>Especially,</a:t>
            </a:r>
            <a:r>
              <a:rPr lang="en-US" altLang="ko-KR" sz="1200" baseline="0" dirty="0" smtClean="0">
                <a:solidFill>
                  <a:schemeClr val="bg2">
                    <a:lumMod val="25000"/>
                  </a:schemeClr>
                </a:solidFill>
                <a:latin typeface="Arial Narrow" pitchFamily="34" charset="0"/>
              </a:rPr>
              <a:t> w</a:t>
            </a:r>
            <a:r>
              <a:rPr lang="en-US" altLang="ko-KR" sz="1200" dirty="0" smtClean="0">
                <a:solidFill>
                  <a:schemeClr val="bg2">
                    <a:lumMod val="25000"/>
                  </a:schemeClr>
                </a:solidFill>
                <a:latin typeface="Arial Narrow" pitchFamily="34" charset="0"/>
              </a:rPr>
              <a:t>ith ITU Academia Membership Program, you can </a:t>
            </a:r>
          </a:p>
          <a:p>
            <a:pPr lvl="0">
              <a:buFont typeface="Arial" pitchFamily="34" charset="0"/>
              <a:buChar char="•"/>
            </a:pPr>
            <a:endParaRPr lang="en-US" altLang="ko-KR" sz="1200" dirty="0" smtClean="0">
              <a:solidFill>
                <a:schemeClr val="bg2">
                  <a:lumMod val="25000"/>
                </a:schemeClr>
              </a:solidFill>
              <a:latin typeface="Arial Narrow" pitchFamily="34" charset="0"/>
            </a:endParaRPr>
          </a:p>
          <a:p>
            <a:pPr lvl="0">
              <a:buFont typeface="Arial" pitchFamily="34" charset="0"/>
              <a:buChar char="•"/>
            </a:pPr>
            <a:r>
              <a:rPr lang="en-US" altLang="ko-KR" sz="1200" dirty="0" smtClean="0">
                <a:solidFill>
                  <a:schemeClr val="bg2">
                    <a:lumMod val="25000"/>
                  </a:schemeClr>
                </a:solidFill>
                <a:latin typeface="Arial Narrow" pitchFamily="34" charset="0"/>
              </a:rPr>
              <a:t> Make intellectual contributions by submitting papers, producing joint publications and speaking at ITU events</a:t>
            </a:r>
          </a:p>
          <a:p>
            <a:pPr lvl="0">
              <a:buFont typeface="Arial" pitchFamily="34" charset="0"/>
              <a:buChar char="•"/>
            </a:pPr>
            <a:r>
              <a:rPr lang="en-US" altLang="ko-KR" sz="1200" dirty="0" smtClean="0">
                <a:solidFill>
                  <a:schemeClr val="bg2">
                    <a:lumMod val="25000"/>
                  </a:schemeClr>
                </a:solidFill>
                <a:latin typeface="Arial Narrow" pitchFamily="34" charset="0"/>
              </a:rPr>
              <a:t> Contribute to ITU case studies, articles and projects</a:t>
            </a:r>
          </a:p>
          <a:p>
            <a:pPr lvl="0">
              <a:buFont typeface="Arial" pitchFamily="34" charset="0"/>
              <a:buChar char="•"/>
            </a:pPr>
            <a:r>
              <a:rPr lang="en-US" altLang="ko-KR" sz="1200" dirty="0" smtClean="0">
                <a:solidFill>
                  <a:schemeClr val="bg2">
                    <a:lumMod val="25000"/>
                  </a:schemeClr>
                </a:solidFill>
                <a:latin typeface="Arial Narrow" pitchFamily="34" charset="0"/>
              </a:rPr>
              <a:t> Network with other academia, governments and ICT companies</a:t>
            </a:r>
          </a:p>
          <a:p>
            <a:pPr lvl="0">
              <a:buFont typeface="Arial" pitchFamily="34" charset="0"/>
              <a:buChar char="•"/>
            </a:pPr>
            <a:r>
              <a:rPr lang="en-US" altLang="ko-KR" sz="1200" dirty="0" smtClean="0">
                <a:solidFill>
                  <a:schemeClr val="bg2">
                    <a:lumMod val="25000"/>
                  </a:schemeClr>
                </a:solidFill>
                <a:latin typeface="Arial Narrow" pitchFamily="34" charset="0"/>
              </a:rPr>
              <a:t> Provide international internships for your top students</a:t>
            </a:r>
          </a:p>
          <a:p>
            <a:pPr lvl="0">
              <a:buFont typeface="Arial" pitchFamily="34" charset="0"/>
              <a:buChar char="•"/>
            </a:pPr>
            <a:r>
              <a:rPr lang="en-US" altLang="ko-KR" sz="1200" dirty="0" smtClean="0">
                <a:solidFill>
                  <a:schemeClr val="bg2">
                    <a:lumMod val="25000"/>
                  </a:schemeClr>
                </a:solidFill>
                <a:latin typeface="Arial Narrow" pitchFamily="34" charset="0"/>
              </a:rPr>
              <a:t> Be involved in training activities and offer technical consulting services</a:t>
            </a:r>
          </a:p>
          <a:p>
            <a:pPr lvl="0">
              <a:buFont typeface="Arial" pitchFamily="34" charset="0"/>
              <a:buChar char="•"/>
            </a:pPr>
            <a:r>
              <a:rPr lang="en-US" altLang="ko-KR" sz="1200" dirty="0" smtClean="0">
                <a:solidFill>
                  <a:schemeClr val="bg2">
                    <a:lumMod val="25000"/>
                  </a:schemeClr>
                </a:solidFill>
                <a:latin typeface="Arial Narrow" pitchFamily="34" charset="0"/>
              </a:rPr>
              <a:t> Get discounts on world-leading statistical databases and publications.</a:t>
            </a:r>
          </a:p>
          <a:p>
            <a:pPr lvl="0">
              <a:buFont typeface="Arial" pitchFamily="34" charset="0"/>
              <a:buNone/>
            </a:pPr>
            <a:endParaRPr lang="en-US" altLang="ko-KR" sz="1200" dirty="0" smtClean="0">
              <a:solidFill>
                <a:schemeClr val="bg2">
                  <a:lumMod val="25000"/>
                </a:schemeClr>
              </a:solidFill>
              <a:latin typeface="Arial Narrow" pitchFamily="34" charset="0"/>
            </a:endParaRPr>
          </a:p>
          <a:p>
            <a:pPr lvl="0">
              <a:buFont typeface="Arial" pitchFamily="34" charset="0"/>
              <a:buNone/>
            </a:pPr>
            <a:r>
              <a:rPr lang="en-US" altLang="ko-KR" sz="1200" dirty="0" smtClean="0">
                <a:latin typeface="Arial Narrow" pitchFamily="34" charset="0"/>
              </a:rPr>
              <a:t>Institutions in developing countries</a:t>
            </a:r>
            <a:r>
              <a:rPr lang="en-US" altLang="ko-KR" sz="1200" baseline="0" dirty="0" smtClean="0">
                <a:latin typeface="Arial Narrow" pitchFamily="34" charset="0"/>
              </a:rPr>
              <a:t> is </a:t>
            </a:r>
            <a:r>
              <a:rPr lang="en-US" altLang="ko-KR" sz="1800" b="1" dirty="0" smtClean="0">
                <a:solidFill>
                  <a:schemeClr val="accent5">
                    <a:lumMod val="75000"/>
                  </a:schemeClr>
                </a:solidFill>
                <a:latin typeface="Arial Narrow" pitchFamily="34" charset="0"/>
              </a:rPr>
              <a:t>CHF 2,000</a:t>
            </a:r>
            <a:r>
              <a:rPr lang="en-US" altLang="ko-KR" sz="1200" b="1" dirty="0" smtClean="0">
                <a:solidFill>
                  <a:schemeClr val="accent5">
                    <a:lumMod val="75000"/>
                  </a:schemeClr>
                </a:solidFill>
                <a:latin typeface="Arial Narrow" pitchFamily="34" charset="0"/>
              </a:rPr>
              <a:t>/year</a:t>
            </a:r>
            <a:r>
              <a:rPr lang="en-US" altLang="ko-KR" sz="1200" b="1" baseline="0" dirty="0" smtClean="0">
                <a:solidFill>
                  <a:schemeClr val="accent5">
                    <a:lumMod val="75000"/>
                  </a:schemeClr>
                </a:solidFill>
                <a:latin typeface="Arial Narrow" pitchFamily="34" charset="0"/>
              </a:rPr>
              <a:t> </a:t>
            </a:r>
            <a:r>
              <a:rPr lang="en-US" altLang="ko-KR" sz="1200" b="0" baseline="0" dirty="0" smtClean="0">
                <a:solidFill>
                  <a:schemeClr val="accent5">
                    <a:lumMod val="75000"/>
                  </a:schemeClr>
                </a:solidFill>
                <a:latin typeface="Arial Narrow" pitchFamily="34" charset="0"/>
              </a:rPr>
              <a:t>and </a:t>
            </a:r>
            <a:r>
              <a:rPr lang="en-US" altLang="ko-KR" sz="1200" dirty="0" smtClean="0">
                <a:latin typeface="Arial Narrow" pitchFamily="34" charset="0"/>
              </a:rPr>
              <a:t>Institutions from developed countrie</a:t>
            </a:r>
            <a:r>
              <a:rPr lang="en-US" altLang="ko-KR" sz="1200" baseline="0" dirty="0" smtClean="0">
                <a:latin typeface="Arial Narrow" pitchFamily="34" charset="0"/>
              </a:rPr>
              <a:t>s is </a:t>
            </a:r>
            <a:r>
              <a:rPr lang="en-US" altLang="ko-KR" sz="1800" b="1" dirty="0" smtClean="0">
                <a:solidFill>
                  <a:schemeClr val="accent5">
                    <a:lumMod val="75000"/>
                  </a:schemeClr>
                </a:solidFill>
                <a:latin typeface="Arial Narrow" pitchFamily="34" charset="0"/>
              </a:rPr>
              <a:t>CHF 4,000</a:t>
            </a:r>
            <a:r>
              <a:rPr lang="en-US" altLang="ko-KR" sz="1200" b="1" dirty="0" smtClean="0">
                <a:solidFill>
                  <a:schemeClr val="accent5">
                    <a:lumMod val="75000"/>
                  </a:schemeClr>
                </a:solidFill>
                <a:latin typeface="Arial Narrow" pitchFamily="34" charset="0"/>
              </a:rPr>
              <a:t>/year</a:t>
            </a:r>
            <a:r>
              <a:rPr lang="en-US" altLang="ko-KR" sz="1200" b="1" baseline="0" dirty="0" smtClean="0">
                <a:solidFill>
                  <a:schemeClr val="accent5">
                    <a:lumMod val="75000"/>
                  </a:schemeClr>
                </a:solidFill>
                <a:latin typeface="Arial Narrow" pitchFamily="34" charset="0"/>
              </a:rPr>
              <a:t> </a:t>
            </a:r>
            <a:r>
              <a:rPr lang="en-US" altLang="ko-KR" sz="1200" b="0" baseline="0" dirty="0" smtClean="0">
                <a:solidFill>
                  <a:schemeClr val="accent5">
                    <a:lumMod val="75000"/>
                  </a:schemeClr>
                </a:solidFill>
                <a:latin typeface="Arial Narrow" pitchFamily="34" charset="0"/>
              </a:rPr>
              <a:t>only.</a:t>
            </a:r>
            <a:endParaRPr lang="en-US" altLang="ko-KR" sz="1200" b="0" dirty="0" smtClean="0">
              <a:solidFill>
                <a:schemeClr val="accent5">
                  <a:lumMod val="75000"/>
                </a:schemeClr>
              </a:solidFill>
              <a:latin typeface="Arial Narrow" pitchFamily="34" charset="0"/>
            </a:endParaRPr>
          </a:p>
          <a:p>
            <a:endParaRPr lang="en-US" dirty="0"/>
          </a:p>
        </p:txBody>
      </p:sp>
      <p:sp>
        <p:nvSpPr>
          <p:cNvPr id="4" name="Slide Number Placeholder 3"/>
          <p:cNvSpPr>
            <a:spLocks noGrp="1"/>
          </p:cNvSpPr>
          <p:nvPr>
            <p:ph type="sldNum" sz="quarter" idx="10"/>
          </p:nvPr>
        </p:nvSpPr>
        <p:spPr/>
        <p:txBody>
          <a:bodyPr/>
          <a:lstStyle/>
          <a:p>
            <a:fld id="{F37715CE-D539-844B-BDCF-B6468A81E6F7}" type="slidenum">
              <a:rPr lang="en-US" smtClean="0"/>
              <a:t>3</a:t>
            </a:fld>
            <a:endParaRPr lang="en-US" dirty="0"/>
          </a:p>
        </p:txBody>
      </p:sp>
    </p:spTree>
    <p:extLst>
      <p:ext uri="{BB962C8B-B14F-4D97-AF65-F5344CB8AC3E}">
        <p14:creationId xmlns:p14="http://schemas.microsoft.com/office/powerpoint/2010/main" val="1179760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715CE-D539-844B-BDCF-B6468A81E6F7}" type="slidenum">
              <a:rPr lang="en-US" smtClean="0"/>
              <a:t>6</a:t>
            </a:fld>
            <a:endParaRPr lang="en-US"/>
          </a:p>
        </p:txBody>
      </p:sp>
    </p:spTree>
    <p:extLst>
      <p:ext uri="{BB962C8B-B14F-4D97-AF65-F5344CB8AC3E}">
        <p14:creationId xmlns:p14="http://schemas.microsoft.com/office/powerpoint/2010/main" val="254028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664" lvl="2" indent="-285664">
              <a:lnSpc>
                <a:spcPct val="96000"/>
              </a:lnSpc>
              <a:spcAft>
                <a:spcPts val="1200"/>
              </a:spcAft>
              <a:buClr>
                <a:schemeClr val="bg1"/>
              </a:buClr>
              <a:buFont typeface="Wingdings" panose="05000000000000000000" pitchFamily="2" charset="2"/>
              <a:buChar char="§"/>
              <a:defRPr/>
            </a:pPr>
            <a:r>
              <a:rPr lang="de-DE" sz="1799" dirty="0" smtClean="0">
                <a:solidFill>
                  <a:schemeClr val="bg1"/>
                </a:solidFill>
                <a:latin typeface="Verdana" panose="020B0604030504040204" pitchFamily="34" charset="0"/>
                <a:ea typeface="Verdana" panose="020B0604030504040204" pitchFamily="34" charset="0"/>
                <a:cs typeface="Verdana" panose="020B0604030504040204" pitchFamily="34" charset="0"/>
              </a:rPr>
              <a:t>Ministerial roundtables</a:t>
            </a:r>
          </a:p>
          <a:p>
            <a:pPr marL="285664" lvl="2" indent="-285664">
              <a:lnSpc>
                <a:spcPct val="96000"/>
              </a:lnSpc>
              <a:spcAft>
                <a:spcPts val="1200"/>
              </a:spcAft>
              <a:buClr>
                <a:schemeClr val="bg1"/>
              </a:buClr>
              <a:buFont typeface="Wingdings" panose="05000000000000000000" pitchFamily="2" charset="2"/>
              <a:buChar char="§"/>
              <a:defRPr/>
            </a:pPr>
            <a:r>
              <a:rPr lang="de-DE" sz="1799"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Panel sessions</a:t>
            </a:r>
          </a:p>
          <a:p>
            <a:pPr marL="285664" lvl="2" indent="-285664">
              <a:lnSpc>
                <a:spcPct val="96000"/>
              </a:lnSpc>
              <a:spcAft>
                <a:spcPts val="1200"/>
              </a:spcAft>
              <a:buClr>
                <a:schemeClr val="bg1"/>
              </a:buClr>
              <a:buFont typeface="Wingdings" panose="05000000000000000000" pitchFamily="2" charset="2"/>
              <a:buChar char="§"/>
              <a:defRPr/>
            </a:pPr>
            <a:r>
              <a:rPr lang="de-DE" sz="1799"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Industry experts/regional CEOs roundtables</a:t>
            </a:r>
          </a:p>
          <a:p>
            <a:pPr marL="285664" lvl="2" indent="-285664">
              <a:lnSpc>
                <a:spcPct val="96000"/>
              </a:lnSpc>
              <a:spcAft>
                <a:spcPts val="1200"/>
              </a:spcAft>
              <a:buClr>
                <a:schemeClr val="bg1"/>
              </a:buClr>
              <a:buFont typeface="Wingdings" panose="05000000000000000000" pitchFamily="2" charset="2"/>
              <a:buChar char="§"/>
              <a:defRPr/>
            </a:pPr>
            <a:r>
              <a:rPr lang="de-DE" sz="1799"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Plenary sessions</a:t>
            </a:r>
          </a:p>
          <a:p>
            <a:pPr marL="285664" lvl="2" indent="-285664">
              <a:lnSpc>
                <a:spcPct val="96000"/>
              </a:lnSpc>
              <a:spcAft>
                <a:spcPts val="1200"/>
              </a:spcAft>
              <a:buClr>
                <a:schemeClr val="bg1"/>
              </a:buClr>
              <a:buFont typeface="Wingdings" panose="05000000000000000000" pitchFamily="2" charset="2"/>
              <a:buChar char="§"/>
              <a:defRPr/>
            </a:pPr>
            <a:r>
              <a:rPr lang="de-DE" sz="1799"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Partner sessions</a:t>
            </a:r>
          </a:p>
          <a:p>
            <a:pPr marL="285664" lvl="2" indent="-285664">
              <a:lnSpc>
                <a:spcPct val="96000"/>
              </a:lnSpc>
              <a:spcAft>
                <a:spcPts val="1200"/>
              </a:spcAft>
              <a:buClr>
                <a:schemeClr val="bg1"/>
              </a:buClr>
              <a:buFont typeface="Wingdings" panose="05000000000000000000" pitchFamily="2" charset="2"/>
              <a:buChar char="§"/>
              <a:defRPr/>
            </a:pPr>
            <a:r>
              <a:rPr lang="de-DE" sz="1799"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Workshops</a:t>
            </a:r>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13</a:t>
            </a:fld>
            <a:endParaRPr lang="en-US" dirty="0"/>
          </a:p>
        </p:txBody>
      </p:sp>
    </p:spTree>
    <p:extLst>
      <p:ext uri="{BB962C8B-B14F-4D97-AF65-F5344CB8AC3E}">
        <p14:creationId xmlns:p14="http://schemas.microsoft.com/office/powerpoint/2010/main" val="344077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B2b and b2g </a:t>
            </a:r>
          </a:p>
          <a:p>
            <a:pPr marL="468173" lvl="1" indent="-285664">
              <a:lnSpc>
                <a:spcPct val="150000"/>
              </a:lnSpc>
              <a:buClr>
                <a:srgbClr val="0070C0"/>
              </a:buClr>
              <a:buFont typeface="Wingdings" panose="05000000000000000000" pitchFamily="2" charset="2"/>
              <a:buChar char="§"/>
            </a:pPr>
            <a:r>
              <a:rPr lang="en-US" sz="1799"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Online registration for targeted matchmaking​</a:t>
            </a:r>
          </a:p>
          <a:p>
            <a:pPr marL="468173" lvl="1" indent="-285664">
              <a:lnSpc>
                <a:spcPct val="150000"/>
              </a:lnSpc>
              <a:buClr>
                <a:srgbClr val="0070C0"/>
              </a:buClr>
              <a:buFont typeface="Wingdings" panose="05000000000000000000" pitchFamily="2" charset="2"/>
              <a:buChar char="§"/>
            </a:pPr>
            <a:r>
              <a:rPr lang="en-US" sz="1799"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Dedicated </a:t>
            </a:r>
            <a:r>
              <a:rPr lang="en-US" sz="1799"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showfloor</a:t>
            </a:r>
            <a:r>
              <a:rPr lang="en-US" sz="1799"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matchmaking zone</a:t>
            </a:r>
          </a:p>
          <a:p>
            <a:pPr marL="468173" lvl="1" indent="-285664">
              <a:lnSpc>
                <a:spcPct val="150000"/>
              </a:lnSpc>
              <a:buClr>
                <a:srgbClr val="0070C0"/>
              </a:buClr>
              <a:buFont typeface="Wingdings" panose="05000000000000000000" pitchFamily="2" charset="2"/>
              <a:buChar char="§"/>
            </a:pPr>
            <a:r>
              <a:rPr lang="en-US" sz="1799"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Explore potential partnerships, leads, investments and collaborations between public and private sectors internationally</a:t>
            </a:r>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14</a:t>
            </a:fld>
            <a:endParaRPr lang="en-US" dirty="0"/>
          </a:p>
        </p:txBody>
      </p:sp>
    </p:spTree>
    <p:extLst>
      <p:ext uri="{BB962C8B-B14F-4D97-AF65-F5344CB8AC3E}">
        <p14:creationId xmlns:p14="http://schemas.microsoft.com/office/powerpoint/2010/main" val="1044255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15</a:t>
            </a:fld>
            <a:endParaRPr lang="en-US" dirty="0"/>
          </a:p>
        </p:txBody>
      </p:sp>
    </p:spTree>
    <p:extLst>
      <p:ext uri="{BB962C8B-B14F-4D97-AF65-F5344CB8AC3E}">
        <p14:creationId xmlns:p14="http://schemas.microsoft.com/office/powerpoint/2010/main" val="2864014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E17CF4-795E-4683-AC31-2A457FBBB4F0}" type="slidenum">
              <a:rPr lang="en-US" smtClean="0"/>
              <a:t>25</a:t>
            </a:fld>
            <a:endParaRPr lang="en-US"/>
          </a:p>
        </p:txBody>
      </p:sp>
    </p:spTree>
    <p:extLst>
      <p:ext uri="{BB962C8B-B14F-4D97-AF65-F5344CB8AC3E}">
        <p14:creationId xmlns:p14="http://schemas.microsoft.com/office/powerpoint/2010/main" val="880119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533400"/>
            <a:ext cx="5029200" cy="2514601"/>
          </a:xfrm>
        </p:spPr>
        <p:txBody>
          <a:bodyPr>
            <a:normAutofit/>
          </a:bodyPr>
          <a:lstStyle>
            <a:lvl1pPr>
              <a:defRPr sz="4000">
                <a:solidFill>
                  <a:schemeClr val="accent1"/>
                </a:solidFill>
              </a:defRPr>
            </a:lvl1pPr>
          </a:lstStyle>
          <a:p>
            <a:r>
              <a:rPr lang="en-US" smtClean="0"/>
              <a:t>Click to edit Master title style</a:t>
            </a:r>
            <a:endParaRPr/>
          </a:p>
        </p:txBody>
      </p:sp>
      <p:sp>
        <p:nvSpPr>
          <p:cNvPr id="3" name="Subtitle 2"/>
          <p:cNvSpPr>
            <a:spLocks noGrp="1"/>
          </p:cNvSpPr>
          <p:nvPr>
            <p:ph type="subTitle" idx="1"/>
          </p:nvPr>
        </p:nvSpPr>
        <p:spPr>
          <a:xfrm>
            <a:off x="1065212" y="3403600"/>
            <a:ext cx="5029201" cy="1397000"/>
          </a:xfrm>
        </p:spPr>
        <p:txBody>
          <a:bodyPr>
            <a:normAutofit/>
          </a:bodyPr>
          <a:lstStyle>
            <a:lvl1pPr marL="0" indent="0" algn="l">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Footer Placeholder 4"/>
          <p:cNvSpPr>
            <a:spLocks noGrp="1"/>
          </p:cNvSpPr>
          <p:nvPr>
            <p:ph type="ftr" sz="quarter" idx="11"/>
          </p:nvPr>
        </p:nvSpPr>
        <p:spPr>
          <a:xfrm>
            <a:off x="1065213" y="6432551"/>
            <a:ext cx="5653087" cy="273049"/>
          </a:xfrm>
        </p:spPr>
        <p:txBody>
          <a:bodyPr/>
          <a:lstStyle>
            <a:lvl1pPr>
              <a:defRPr>
                <a:effectLst/>
              </a:defRPr>
            </a:lvl1pPr>
          </a:lstStyle>
          <a:p>
            <a:r>
              <a:rPr lang="en-US" dirty="0"/>
              <a:t>Add a footer</a:t>
            </a:r>
          </a:p>
        </p:txBody>
      </p:sp>
      <p:sp>
        <p:nvSpPr>
          <p:cNvPr id="4" name="Date Placeholder 3"/>
          <p:cNvSpPr>
            <a:spLocks noGrp="1"/>
          </p:cNvSpPr>
          <p:nvPr>
            <p:ph type="dt" sz="half" idx="10"/>
          </p:nvPr>
        </p:nvSpPr>
        <p:spPr>
          <a:xfrm>
            <a:off x="6932612" y="6432551"/>
            <a:ext cx="1371600" cy="273049"/>
          </a:xfrm>
        </p:spPr>
        <p:txBody>
          <a:bodyPr/>
          <a:lstStyle/>
          <a:p>
            <a:fld id="{3E0FA9E5-6744-4841-888F-9E7CC0C2B7EC}" type="datetimeFigureOut">
              <a:rPr lang="en-US" smtClean="0"/>
              <a:t>7/3/2019</a:t>
            </a:fld>
            <a:endParaRPr lang="en-US" dirty="0"/>
          </a:p>
        </p:txBody>
      </p:sp>
      <p:sp>
        <p:nvSpPr>
          <p:cNvPr id="6" name="Slide Number Placeholder 5"/>
          <p:cNvSpPr>
            <a:spLocks noGrp="1"/>
          </p:cNvSpPr>
          <p:nvPr>
            <p:ph type="sldNum" sz="quarter" idx="12"/>
          </p:nvPr>
        </p:nvSpPr>
        <p:spPr>
          <a:xfrm>
            <a:off x="8532812" y="6432551"/>
            <a:ext cx="1219201" cy="273049"/>
          </a:xfrm>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9023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E0FA9E5-6744-4841-888F-9E7CC0C2B7EC}" type="datetimeFigureOut">
              <a:rPr lang="en-US" smtClean="0"/>
              <a:t>7/3/2019</a:t>
            </a:fld>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84147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1412" y="533400"/>
            <a:ext cx="2362201"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065213" y="533400"/>
            <a:ext cx="7467599"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E0FA9E5-6744-4841-888F-9E7CC0C2B7EC}" type="datetimeFigureOut">
              <a:rPr lang="en-US" smtClean="0"/>
              <a:t>7/3/2019</a:t>
            </a:fld>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13543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E0FA9E5-6744-4841-888F-9E7CC0C2B7EC}" type="datetimeFigureOut">
              <a:rPr lang="en-US" smtClean="0"/>
              <a:t>7/3/2019</a:t>
            </a:fld>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35067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5214" y="533400"/>
            <a:ext cx="8686800" cy="2286000"/>
          </a:xfrm>
        </p:spPr>
        <p:txBody>
          <a:bodyPr anchor="b">
            <a:normAutofit/>
          </a:bodyPr>
          <a:lstStyle>
            <a:lvl1pPr algn="l">
              <a:defRPr sz="5400" b="1" cap="none" baseline="0"/>
            </a:lvl1pPr>
          </a:lstStyle>
          <a:p>
            <a:r>
              <a:rPr lang="en-US" smtClean="0"/>
              <a:t>Click to edit Master title style</a:t>
            </a:r>
            <a:endParaRPr/>
          </a:p>
        </p:txBody>
      </p:sp>
      <p:sp>
        <p:nvSpPr>
          <p:cNvPr id="3" name="Text Placeholder 2"/>
          <p:cNvSpPr>
            <a:spLocks noGrp="1"/>
          </p:cNvSpPr>
          <p:nvPr>
            <p:ph type="body" idx="1"/>
          </p:nvPr>
        </p:nvSpPr>
        <p:spPr>
          <a:xfrm>
            <a:off x="1065214" y="3124200"/>
            <a:ext cx="8686800" cy="1371600"/>
          </a:xfrm>
        </p:spPr>
        <p:txBody>
          <a:bodyPr anchor="t">
            <a:normAutofit/>
          </a:bodyPr>
          <a:lstStyle>
            <a:lvl1pPr marL="0" indent="0">
              <a:spcBef>
                <a:spcPts val="600"/>
              </a:spcBef>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E0FA9E5-6744-4841-888F-9E7CC0C2B7EC}" type="datetimeFigureOut">
              <a:rPr lang="en-US" smtClean="0"/>
              <a:t>7/3/2019</a:t>
            </a:fld>
            <a:endParaRPr lang="en-US" dirty="0"/>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29256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65212" y="1828800"/>
            <a:ext cx="4251960"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464598" y="1828800"/>
            <a:ext cx="4251960"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E0FA9E5-6744-4841-888F-9E7CC0C2B7EC}" type="datetimeFigureOut">
              <a:rPr lang="en-US" smtClean="0"/>
              <a:t>7/3/2019</a:t>
            </a:fld>
            <a:endParaRPr lang="en-US" dirty="0"/>
          </a:p>
        </p:txBody>
      </p:sp>
      <p:sp>
        <p:nvSpPr>
          <p:cNvPr id="7" name="Slide Number Placeholder 6"/>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12405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5211" y="533400"/>
            <a:ext cx="8686802" cy="10668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065213" y="1828799"/>
            <a:ext cx="4251960"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5213" y="2590800"/>
            <a:ext cx="425196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500053" y="1828799"/>
            <a:ext cx="4251960"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00053" y="2590800"/>
            <a:ext cx="425196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E0FA9E5-6744-4841-888F-9E7CC0C2B7EC}" type="datetimeFigureOut">
              <a:rPr lang="en-US" smtClean="0"/>
              <a:t>7/3/2019</a:t>
            </a:fld>
            <a:endParaRPr lang="en-US" dirty="0"/>
          </a:p>
        </p:txBody>
      </p:sp>
      <p:sp>
        <p:nvSpPr>
          <p:cNvPr id="9" name="Slide Number Placeholder 8"/>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330154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E0FA9E5-6744-4841-888F-9E7CC0C2B7EC}" type="datetimeFigureOut">
              <a:rPr lang="en-US" smtClean="0"/>
              <a:t>7/3/2019</a:t>
            </a:fld>
            <a:endParaRPr lang="en-US" dirty="0"/>
          </a:p>
        </p:txBody>
      </p:sp>
      <p:sp>
        <p:nvSpPr>
          <p:cNvPr id="5" name="Slide Number Placeholder 4"/>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137030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3E0FA9E5-6744-4841-888F-9E7CC0C2B7EC}" type="datetimeFigureOut">
              <a:rPr lang="en-US" smtClean="0"/>
              <a:t>7/3/2019</a:t>
            </a:fld>
            <a:endParaRPr lang="en-US" dirty="0"/>
          </a:p>
        </p:txBody>
      </p:sp>
      <p:sp>
        <p:nvSpPr>
          <p:cNvPr id="4" name="Slide Number Placeholder 3"/>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308826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rmAutofit/>
          </a:bodyPr>
          <a:lstStyle>
            <a:lvl1pPr algn="l">
              <a:defRPr sz="3600" b="1"/>
            </a:lvl1pPr>
          </a:lstStyle>
          <a:p>
            <a:r>
              <a:rPr lang="en-US" smtClean="0"/>
              <a:t>Click to edit Master title style</a:t>
            </a:r>
            <a:endParaRPr/>
          </a:p>
        </p:txBody>
      </p:sp>
      <p:sp>
        <p:nvSpPr>
          <p:cNvPr id="3" name="Content Placeholder 2"/>
          <p:cNvSpPr>
            <a:spLocks noGrp="1"/>
          </p:cNvSpPr>
          <p:nvPr>
            <p:ph idx="1"/>
          </p:nvPr>
        </p:nvSpPr>
        <p:spPr>
          <a:xfrm>
            <a:off x="5865813" y="533400"/>
            <a:ext cx="586740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18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E0FA9E5-6744-4841-888F-9E7CC0C2B7EC}" type="datetimeFigureOut">
              <a:rPr lang="en-US" smtClean="0"/>
              <a:t>7/3/2019</a:t>
            </a:fld>
            <a:endParaRPr lang="en-US" dirty="0"/>
          </a:p>
        </p:txBody>
      </p:sp>
      <p:sp>
        <p:nvSpPr>
          <p:cNvPr id="7" name="Slide Number Placeholder 6"/>
          <p:cNvSpPr>
            <a:spLocks noGrp="1"/>
          </p:cNvSpPr>
          <p:nvPr>
            <p:ph type="sldNum" sz="quarter" idx="12"/>
          </p:nvPr>
        </p:nvSpPr>
        <p:spPr/>
        <p:txBody>
          <a:bodyPr/>
          <a:lstStyle/>
          <a:p>
            <a:fld id="{AAEAE4A8-A6E5-453E-B946-FB774B73F48C}" type="slidenum">
              <a:rPr lang="en-US" smtClean="0"/>
              <a:t>‹#›</a:t>
            </a:fld>
            <a:endParaRPr lang="en-US" dirty="0"/>
          </a:p>
        </p:txBody>
      </p:sp>
    </p:spTree>
    <p:extLst>
      <p:ext uri="{BB962C8B-B14F-4D97-AF65-F5344CB8AC3E}">
        <p14:creationId xmlns:p14="http://schemas.microsoft.com/office/powerpoint/2010/main" val="10008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3" y="533400"/>
            <a:ext cx="4114800" cy="1524000"/>
          </a:xfrm>
        </p:spPr>
        <p:txBody>
          <a:bodyPr anchor="b">
            <a:noAutofit/>
          </a:bodyPr>
          <a:lstStyle>
            <a:lvl1pPr algn="l">
              <a:defRPr sz="3600" b="1"/>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2" y="533400"/>
            <a:ext cx="5780173" cy="5791200"/>
          </a:xfrm>
          <a:ln w="50800">
            <a:solidFill>
              <a:schemeClr val="tx1">
                <a:lumMod val="65000"/>
                <a:lumOff val="35000"/>
              </a:schemeClr>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065213" y="2209800"/>
            <a:ext cx="4114800" cy="3810000"/>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285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1065212" y="533400"/>
            <a:ext cx="8686801" cy="10668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065212" y="1828800"/>
            <a:ext cx="8686801"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1065213" y="6155267"/>
            <a:ext cx="5653087" cy="273049"/>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6932612" y="6155267"/>
            <a:ext cx="1371600" cy="273049"/>
          </a:xfrm>
          <a:prstGeom prst="rect">
            <a:avLst/>
          </a:prstGeom>
        </p:spPr>
        <p:txBody>
          <a:bodyPr vert="horz" lIns="91440" tIns="45720" rIns="91440" bIns="45720" rtlCol="0" anchor="ctr"/>
          <a:lstStyle>
            <a:lvl1pPr algn="r">
              <a:defRPr sz="1100">
                <a:solidFill>
                  <a:schemeClr val="tx1"/>
                </a:solidFill>
              </a:defRPr>
            </a:lvl1pPr>
          </a:lstStyle>
          <a:p>
            <a:fld id="{3E0FA9E5-6744-4841-888F-9E7CC0C2B7EC}" type="datetimeFigureOut">
              <a:rPr lang="en-US" smtClean="0"/>
              <a:pPr/>
              <a:t>7/3/2019</a:t>
            </a:fld>
            <a:endParaRPr lang="en-US" dirty="0"/>
          </a:p>
        </p:txBody>
      </p:sp>
      <p:sp>
        <p:nvSpPr>
          <p:cNvPr id="6" name="Slide Number Placeholder 5"/>
          <p:cNvSpPr>
            <a:spLocks noGrp="1"/>
          </p:cNvSpPr>
          <p:nvPr>
            <p:ph type="sldNum" sz="quarter" idx="4"/>
          </p:nvPr>
        </p:nvSpPr>
        <p:spPr>
          <a:xfrm>
            <a:off x="8532812" y="6155267"/>
            <a:ext cx="1219201" cy="273049"/>
          </a:xfrm>
          <a:prstGeom prst="rect">
            <a:avLst/>
          </a:prstGeom>
        </p:spPr>
        <p:txBody>
          <a:bodyPr vert="horz" lIns="91440" tIns="45720" rIns="91440" bIns="45720" rtlCol="0" anchor="ctr"/>
          <a:lstStyle>
            <a:lvl1pPr algn="r">
              <a:defRPr sz="1100">
                <a:solidFill>
                  <a:schemeClr val="tx1"/>
                </a:solidFill>
              </a:defRPr>
            </a:lvl1p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1327670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3600" b="1" kern="120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2.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s://telecomworld.itu.int/take-part-2018/register/" TargetMode="External"/><Relationship Id="rId3" Type="http://schemas.openxmlformats.org/officeDocument/2006/relationships/hyperlink" Target="mailto:participate.telecom@itu.int" TargetMode="External"/><Relationship Id="rId7" Type="http://schemas.openxmlformats.org/officeDocument/2006/relationships/image" Target="../media/image43.A5F86E80"/><Relationship Id="rId2" Type="http://schemas.openxmlformats.org/officeDocument/2006/relationships/hyperlink" Target="https://telecomworld.itu.int/" TargetMode="External"/><Relationship Id="rId1" Type="http://schemas.openxmlformats.org/officeDocument/2006/relationships/slideLayout" Target="../slideLayouts/slideLayout2.xml"/><Relationship Id="rId6" Type="http://schemas.openxmlformats.org/officeDocument/2006/relationships/hyperlink" Target="https://telecomworld.itu.int/take-part-2018/office-hospitality-suites/" TargetMode="External"/><Relationship Id="rId5" Type="http://schemas.openxmlformats.org/officeDocument/2006/relationships/image" Target="../media/image42.A5F86E80"/><Relationship Id="rId10" Type="http://schemas.openxmlformats.org/officeDocument/2006/relationships/image" Target="../media/image32.png"/><Relationship Id="rId4" Type="http://schemas.openxmlformats.org/officeDocument/2006/relationships/hyperlink" Target="https://telecomworld.itu.int/Documents/WT18/WT18_Advertising_Opportunities.pdf" TargetMode="External"/><Relationship Id="rId9" Type="http://schemas.openxmlformats.org/officeDocument/2006/relationships/image" Target="../media/image44.A5F86E80"/></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youtu.be/lYje5pWMO3s?t=68" TargetMode="External"/><Relationship Id="rId5" Type="http://schemas.openxmlformats.org/officeDocument/2006/relationships/hyperlink" Target="https://youtu.be/RvciIEIPi0U?t=59" TargetMode="Externa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emf"/><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289" y="-100889"/>
            <a:ext cx="13944185" cy="7046987"/>
          </a:xfrm>
          <a:prstGeom prst="rect">
            <a:avLst/>
          </a:prstGeom>
        </p:spPr>
      </p:pic>
      <p:sp>
        <p:nvSpPr>
          <p:cNvPr id="4" name="Rectangle 3"/>
          <p:cNvSpPr/>
          <p:nvPr/>
        </p:nvSpPr>
        <p:spPr>
          <a:xfrm>
            <a:off x="-358846" y="315564"/>
            <a:ext cx="13084742" cy="7174602"/>
          </a:xfrm>
          <a:prstGeom prst="rect">
            <a:avLst/>
          </a:prstGeom>
          <a:gradFill>
            <a:gsLst>
              <a:gs pos="0">
                <a:schemeClr val="accent1">
                  <a:lumMod val="50000"/>
                  <a:alpha val="89000"/>
                </a:schemeClr>
              </a:gs>
              <a:gs pos="100000">
                <a:schemeClr val="tx2">
                  <a:alpha val="89000"/>
                </a:schemeClr>
              </a:gs>
              <a:gs pos="51000">
                <a:srgbClr val="5984C6">
                  <a:alpha val="36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0" name="Right Triangle 3"/>
          <p:cNvSpPr/>
          <p:nvPr/>
        </p:nvSpPr>
        <p:spPr>
          <a:xfrm rot="5400000">
            <a:off x="2094845" y="-855549"/>
            <a:ext cx="5672722" cy="8635289"/>
          </a:xfrm>
          <a:custGeom>
            <a:avLst/>
            <a:gdLst/>
            <a:ahLst/>
            <a:cxnLst/>
            <a:rect l="l" t="t" r="r" b="b"/>
            <a:pathLst>
              <a:path w="3298317" h="6478154">
                <a:moveTo>
                  <a:pt x="0" y="6478154"/>
                </a:moveTo>
                <a:lnTo>
                  <a:pt x="0" y="0"/>
                </a:lnTo>
                <a:lnTo>
                  <a:pt x="2727291" y="0"/>
                </a:lnTo>
                <a:lnTo>
                  <a:pt x="2727291" y="1196539"/>
                </a:lnTo>
                <a:lnTo>
                  <a:pt x="3298317" y="1767565"/>
                </a:lnTo>
                <a:lnTo>
                  <a:pt x="2727291" y="1767565"/>
                </a:lnTo>
                <a:lnTo>
                  <a:pt x="2727291" y="6478154"/>
                </a:lnTo>
                <a:close/>
              </a:path>
            </a:pathLst>
          </a:custGeom>
          <a:solidFill>
            <a:srgbClr val="6599D9">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7" name="TextBox 6"/>
          <p:cNvSpPr txBox="1"/>
          <p:nvPr/>
        </p:nvSpPr>
        <p:spPr>
          <a:xfrm>
            <a:off x="990642" y="2154640"/>
            <a:ext cx="7793771" cy="830740"/>
          </a:xfrm>
          <a:prstGeom prst="rect">
            <a:avLst/>
          </a:prstGeom>
          <a:noFill/>
        </p:spPr>
        <p:txBody>
          <a:bodyPr wrap="square" rtlCol="0">
            <a:spAutoFit/>
          </a:bodyPr>
          <a:lstStyle/>
          <a:p>
            <a:pPr>
              <a:lnSpc>
                <a:spcPct val="90000"/>
              </a:lnSpc>
            </a:pPr>
            <a:r>
              <a:rPr lang="en-US" sz="2666" i="1" dirty="0">
                <a:solidFill>
                  <a:schemeClr val="accent1">
                    <a:lumMod val="20000"/>
                    <a:lumOff val="80000"/>
                  </a:schemeClr>
                </a:solidFill>
                <a:latin typeface="Times"/>
                <a:cs typeface="Times"/>
              </a:rPr>
              <a:t>Getting to know the United Nations specialized agency for information and communication technologies</a:t>
            </a:r>
          </a:p>
        </p:txBody>
      </p:sp>
      <p:sp>
        <p:nvSpPr>
          <p:cNvPr id="9" name="TextBox 8"/>
          <p:cNvSpPr txBox="1"/>
          <p:nvPr/>
        </p:nvSpPr>
        <p:spPr>
          <a:xfrm>
            <a:off x="944550" y="1044016"/>
            <a:ext cx="9922839" cy="1220655"/>
          </a:xfrm>
          <a:prstGeom prst="rect">
            <a:avLst/>
          </a:prstGeom>
          <a:noFill/>
        </p:spPr>
        <p:txBody>
          <a:bodyPr wrap="square" rtlCol="0">
            <a:spAutoFit/>
          </a:bodyPr>
          <a:lstStyle/>
          <a:p>
            <a:r>
              <a:rPr lang="en-US" sz="7332" spc="-200" dirty="0">
                <a:solidFill>
                  <a:schemeClr val="bg1"/>
                </a:solidFill>
                <a:latin typeface="Arial Black" panose="020B0A04020102020204" pitchFamily="34" charset="0"/>
                <a:cs typeface="Myriad Pro Cond"/>
              </a:rPr>
              <a:t>ITU at a glance</a:t>
            </a:r>
          </a:p>
        </p:txBody>
      </p:sp>
      <p:sp>
        <p:nvSpPr>
          <p:cNvPr id="6" name="TextBox 5"/>
          <p:cNvSpPr txBox="1"/>
          <p:nvPr/>
        </p:nvSpPr>
        <p:spPr>
          <a:xfrm>
            <a:off x="1283355" y="3115162"/>
            <a:ext cx="7793771" cy="1089144"/>
          </a:xfrm>
          <a:prstGeom prst="rect">
            <a:avLst/>
          </a:prstGeom>
          <a:noFill/>
        </p:spPr>
        <p:txBody>
          <a:bodyPr wrap="square" rtlCol="0">
            <a:spAutoFit/>
          </a:bodyPr>
          <a:lstStyle/>
          <a:p>
            <a:pPr algn="r">
              <a:lnSpc>
                <a:spcPct val="90000"/>
              </a:lnSpc>
            </a:pPr>
            <a:endParaRPr lang="en-US" sz="2399" b="1" dirty="0">
              <a:solidFill>
                <a:srgbClr val="FFFFFF"/>
              </a:solidFill>
              <a:latin typeface="Times"/>
              <a:cs typeface="Times"/>
            </a:endParaRPr>
          </a:p>
          <a:p>
            <a:pPr algn="r">
              <a:lnSpc>
                <a:spcPct val="90000"/>
              </a:lnSpc>
            </a:pPr>
            <a:endParaRPr lang="en-US" sz="2399" b="1" dirty="0">
              <a:solidFill>
                <a:srgbClr val="FFFFFF"/>
              </a:solidFill>
              <a:latin typeface="Times"/>
              <a:cs typeface="Times"/>
            </a:endParaRPr>
          </a:p>
          <a:p>
            <a:pPr algn="r">
              <a:lnSpc>
                <a:spcPct val="90000"/>
              </a:lnSpc>
            </a:pPr>
            <a:endParaRPr lang="en-US" sz="2399" b="1" dirty="0">
              <a:solidFill>
                <a:srgbClr val="FFFFFF"/>
              </a:solidFill>
              <a:latin typeface="Times"/>
              <a:cs typeface="Times"/>
            </a:endParaRPr>
          </a:p>
        </p:txBody>
      </p:sp>
    </p:spTree>
    <p:extLst>
      <p:ext uri="{BB962C8B-B14F-4D97-AF65-F5344CB8AC3E}">
        <p14:creationId xmlns:p14="http://schemas.microsoft.com/office/powerpoint/2010/main" val="160521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000"/>
                                        <p:tgtEl>
                                          <p:spTgt spid="7"/>
                                        </p:tgtEl>
                                      </p:cBhvr>
                                    </p:animEffect>
                                  </p:childTnLst>
                                </p:cTn>
                              </p:par>
                            </p:childTnLst>
                          </p:cTn>
                        </p:par>
                        <p:par>
                          <p:cTn id="19" fill="hold">
                            <p:stCondLst>
                              <p:cond delay="3500"/>
                            </p:stCondLst>
                            <p:childTnLst>
                              <p:par>
                                <p:cTn id="20" presetID="22" presetClass="entr" presetSubtype="2" fill="hold" grpId="0" nodeType="afterEffect" nodePh="1">
                                  <p:stCondLst>
                                    <p:cond delay="0"/>
                                  </p:stCondLst>
                                  <p:endCondLst>
                                    <p:cond evt="begin" delay="0">
                                      <p:tn val="20"/>
                                    </p:cond>
                                  </p:end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7" grpId="0"/>
      <p:bldP spid="9"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3062" b="32845"/>
          <a:stretch/>
        </p:blipFill>
        <p:spPr>
          <a:xfrm>
            <a:off x="-5351" y="3273444"/>
            <a:ext cx="12194176" cy="3583664"/>
          </a:xfrm>
          <a:prstGeom prst="rect">
            <a:avLst/>
          </a:prstGeom>
        </p:spPr>
      </p:pic>
      <p:sp>
        <p:nvSpPr>
          <p:cNvPr id="4" name="Content Placeholder 2"/>
          <p:cNvSpPr txBox="1">
            <a:spLocks/>
          </p:cNvSpPr>
          <p:nvPr/>
        </p:nvSpPr>
        <p:spPr>
          <a:xfrm>
            <a:off x="305550" y="533013"/>
            <a:ext cx="4056767" cy="2337332"/>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6160" lvl="2" indent="-176160">
              <a:lnSpc>
                <a:spcPct val="100000"/>
              </a:lnSpc>
              <a:spcBef>
                <a:spcPts val="1000"/>
              </a:spcBef>
              <a:buClr>
                <a:srgbClr val="0C84C8"/>
              </a:buClr>
              <a:buFont typeface="Wingdings" panose="05000000000000000000" pitchFamily="2" charset="2"/>
              <a:buChar char="§"/>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Heads of state and government, heads of international organizations </a:t>
            </a:r>
          </a:p>
          <a:p>
            <a:pPr marL="176160" lvl="2" indent="-176160">
              <a:lnSpc>
                <a:spcPct val="100000"/>
              </a:lnSpc>
              <a:spcBef>
                <a:spcPts val="1000"/>
              </a:spcBef>
              <a:buClr>
                <a:srgbClr val="0C84C8"/>
              </a:buClr>
              <a:buFont typeface="Wingdings" panose="05000000000000000000" pitchFamily="2" charset="2"/>
              <a:buChar char="§"/>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Ministers and regulators of ICT and other related sectors including finance, transport and health</a:t>
            </a:r>
          </a:p>
        </p:txBody>
      </p:sp>
      <p:sp>
        <p:nvSpPr>
          <p:cNvPr id="5" name="Content Placeholder 2"/>
          <p:cNvSpPr txBox="1">
            <a:spLocks/>
          </p:cNvSpPr>
          <p:nvPr/>
        </p:nvSpPr>
        <p:spPr>
          <a:xfrm>
            <a:off x="4735479" y="533014"/>
            <a:ext cx="3551572" cy="2476996"/>
          </a:xfrm>
          <a:prstGeom prst="rect">
            <a:avLst/>
          </a:prstGeom>
        </p:spPr>
        <p:txBody>
          <a:bodyPr numCol="1"/>
          <a:lstStyle>
            <a:defPPr>
              <a:defRPr lang="en-US"/>
            </a:defPPr>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76213" lvl="2" indent="-176213">
              <a:lnSpc>
                <a:spcPct val="100000"/>
              </a:lnSpc>
              <a:spcBef>
                <a:spcPts val="1000"/>
              </a:spcBef>
              <a:buClr>
                <a:srgbClr val="0070C0"/>
              </a:buClr>
              <a:buFont typeface="Wingdings" panose="05000000000000000000" pitchFamily="2" charset="2"/>
              <a:buChar char="§"/>
              <a:defRPr sz="160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2">
              <a:buClr>
                <a:srgbClr val="0C84C8"/>
              </a:buClr>
            </a:pPr>
            <a:r>
              <a:rPr lang="en-GB" sz="1799" dirty="0">
                <a:solidFill>
                  <a:schemeClr val="tx1">
                    <a:lumMod val="75000"/>
                    <a:lumOff val="25000"/>
                  </a:schemeClr>
                </a:solidFill>
              </a:rPr>
              <a:t>C-level industry executives from companies across the industry ecosystem</a:t>
            </a:r>
          </a:p>
          <a:p>
            <a:pPr lvl="2">
              <a:buClr>
                <a:srgbClr val="0C84C8"/>
              </a:buClr>
            </a:pPr>
            <a:r>
              <a:rPr lang="en-GB" sz="1799" dirty="0">
                <a:solidFill>
                  <a:schemeClr val="tx1">
                    <a:lumMod val="75000"/>
                    <a:lumOff val="25000"/>
                  </a:schemeClr>
                </a:solidFill>
              </a:rPr>
              <a:t>Small and medium enterprises (SMEs), entrepreneurs and innovators</a:t>
            </a:r>
          </a:p>
        </p:txBody>
      </p:sp>
      <p:sp>
        <p:nvSpPr>
          <p:cNvPr id="6" name="Content Placeholder 2"/>
          <p:cNvSpPr txBox="1">
            <a:spLocks/>
          </p:cNvSpPr>
          <p:nvPr/>
        </p:nvSpPr>
        <p:spPr>
          <a:xfrm>
            <a:off x="8585102" y="533014"/>
            <a:ext cx="3414342" cy="1368908"/>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573" lvl="2" indent="-174573">
              <a:lnSpc>
                <a:spcPct val="100000"/>
              </a:lnSpc>
              <a:spcBef>
                <a:spcPts val="1000"/>
              </a:spcBef>
              <a:buClr>
                <a:srgbClr val="0C84C8"/>
              </a:buClr>
              <a:buFont typeface="Wingdings" panose="05000000000000000000" pitchFamily="2" charset="2"/>
              <a:buChar char="§"/>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Academia and consultants</a:t>
            </a:r>
          </a:p>
          <a:p>
            <a:pPr marL="174573" lvl="2" indent="-174573">
              <a:lnSpc>
                <a:spcPct val="100000"/>
              </a:lnSpc>
              <a:spcBef>
                <a:spcPts val="1000"/>
              </a:spcBef>
              <a:buClr>
                <a:srgbClr val="0C84C8"/>
              </a:buClr>
              <a:buFont typeface="Wingdings" panose="05000000000000000000" pitchFamily="2" charset="2"/>
              <a:buChar char="§"/>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Digital visionaries</a:t>
            </a:r>
          </a:p>
          <a:p>
            <a:pPr marL="174573" lvl="2" indent="-174573">
              <a:lnSpc>
                <a:spcPct val="100000"/>
              </a:lnSpc>
              <a:spcBef>
                <a:spcPts val="1000"/>
              </a:spcBef>
              <a:buClr>
                <a:srgbClr val="0C84C8"/>
              </a:buClr>
              <a:buFont typeface="Wingdings" panose="05000000000000000000" pitchFamily="2" charset="2"/>
              <a:buChar char="§"/>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Global media</a:t>
            </a:r>
          </a:p>
        </p:txBody>
      </p:sp>
      <p:sp>
        <p:nvSpPr>
          <p:cNvPr id="7" name="Rectangle 6"/>
          <p:cNvSpPr/>
          <p:nvPr/>
        </p:nvSpPr>
        <p:spPr>
          <a:xfrm>
            <a:off x="-1" y="3273444"/>
            <a:ext cx="12188825" cy="3583664"/>
          </a:xfrm>
          <a:prstGeom prst="rect">
            <a:avLst/>
          </a:prstGeom>
          <a:solidFill>
            <a:srgbClr val="0C84C8">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8" name="TextBox 7"/>
          <p:cNvSpPr txBox="1"/>
          <p:nvPr/>
        </p:nvSpPr>
        <p:spPr>
          <a:xfrm>
            <a:off x="433997" y="3735681"/>
            <a:ext cx="9045643" cy="815396"/>
          </a:xfrm>
          <a:prstGeom prst="rect">
            <a:avLst/>
          </a:prstGeom>
          <a:noFill/>
        </p:spPr>
        <p:txBody>
          <a:bodyPr wrap="square" rtlCol="0">
            <a:spAutoFit/>
          </a:bodyPr>
          <a:lstStyle/>
          <a:p>
            <a:pPr fontAlgn="base">
              <a:spcAft>
                <a:spcPts val="2699"/>
              </a:spcAft>
            </a:pPr>
            <a:r>
              <a:rPr lang="en-GB" sz="4699" dirty="0">
                <a:solidFill>
                  <a:schemeClr val="bg1"/>
                </a:solidFill>
                <a:latin typeface="Verdana" panose="020B0604030504040204" pitchFamily="34" charset="0"/>
                <a:ea typeface="Verdana" panose="020B0604030504040204" pitchFamily="34" charset="0"/>
                <a:cs typeface="Verdana" panose="020B0604030504040204" pitchFamily="34" charset="0"/>
              </a:rPr>
              <a:t>influential audience</a:t>
            </a:r>
          </a:p>
        </p:txBody>
      </p:sp>
    </p:spTree>
    <p:extLst>
      <p:ext uri="{BB962C8B-B14F-4D97-AF65-F5344CB8AC3E}">
        <p14:creationId xmlns:p14="http://schemas.microsoft.com/office/powerpoint/2010/main" val="1682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11889" y="714054"/>
            <a:ext cx="8560745" cy="613250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1182" y="311135"/>
            <a:ext cx="1302337" cy="815589"/>
          </a:xfrm>
          <a:prstGeom prst="rect">
            <a:avLst/>
          </a:prstGeom>
        </p:spPr>
      </p:pic>
      <p:sp>
        <p:nvSpPr>
          <p:cNvPr id="5" name="TextBox 4"/>
          <p:cNvSpPr txBox="1"/>
          <p:nvPr/>
        </p:nvSpPr>
        <p:spPr>
          <a:xfrm>
            <a:off x="79181" y="241875"/>
            <a:ext cx="1734859" cy="1384995"/>
          </a:xfrm>
          <a:prstGeom prst="rect">
            <a:avLst/>
          </a:prstGeom>
          <a:noFill/>
        </p:spPr>
        <p:txBody>
          <a:bodyPr wrap="square" rtlCol="0">
            <a:spAutoFit/>
          </a:bodyPr>
          <a:lstStyle/>
          <a:p>
            <a:pPr fontAlgn="base">
              <a:spcAft>
                <a:spcPts val="2699"/>
              </a:spcAft>
            </a:pPr>
            <a:r>
              <a:rPr lang="en-GB" sz="2800"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2018 event in figures:</a:t>
            </a:r>
            <a:endParaRPr lang="en-GB" sz="28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106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5449" y="2438277"/>
            <a:ext cx="4759426" cy="1200016"/>
          </a:xfrm>
          <a:prstGeom prst="rect">
            <a:avLst/>
          </a:prstGeom>
          <a:noFill/>
        </p:spPr>
        <p:txBody>
          <a:bodyPr wrap="square" rtlCol="0">
            <a:spAutoFit/>
          </a:bodyPr>
          <a:lstStyle/>
          <a:p>
            <a:pPr>
              <a:spcAft>
                <a:spcPts val="900"/>
              </a:spcAft>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Exhibiting at World 2019 offers </a:t>
            </a:r>
            <a:r>
              <a:rPr lang="en-GB" sz="1799" dirty="0">
                <a:solidFill>
                  <a:srgbClr val="0075B0"/>
                </a:solidFill>
                <a:latin typeface="Verdana" panose="020B0604030504040204" pitchFamily="34" charset="0"/>
                <a:ea typeface="Verdana" panose="020B0604030504040204" pitchFamily="34" charset="0"/>
                <a:cs typeface="Verdana" panose="020B0604030504040204" pitchFamily="34" charset="0"/>
              </a:rPr>
              <a:t>international visibility, partnership, business and networking opportunities</a:t>
            </a: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with our powerful global audience</a:t>
            </a:r>
          </a:p>
        </p:txBody>
      </p:sp>
      <p:sp>
        <p:nvSpPr>
          <p:cNvPr id="5" name="Content Placeholder 2"/>
          <p:cNvSpPr txBox="1">
            <a:spLocks/>
          </p:cNvSpPr>
          <p:nvPr/>
        </p:nvSpPr>
        <p:spPr>
          <a:xfrm>
            <a:off x="7115449" y="3898778"/>
            <a:ext cx="4552812" cy="29583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797" lvl="2" indent="-342797">
              <a:spcBef>
                <a:spcPts val="1000"/>
              </a:spcBef>
              <a:buClr>
                <a:srgbClr val="0C84C8"/>
              </a:buClr>
              <a:buFont typeface="Wingdings" panose="05000000000000000000" pitchFamily="2" charset="2"/>
              <a:buChar char="§"/>
            </a:pPr>
            <a:r>
              <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National Pavilions</a:t>
            </a:r>
          </a:p>
          <a:p>
            <a:pPr marL="342797" lvl="2" indent="-342797">
              <a:spcBef>
                <a:spcPts val="1000"/>
              </a:spcBef>
              <a:buClr>
                <a:srgbClr val="0C84C8"/>
              </a:buClr>
              <a:buFont typeface="Wingdings" panose="05000000000000000000" pitchFamily="2" charset="2"/>
              <a:buChar char="§"/>
            </a:pPr>
            <a:r>
              <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Independent </a:t>
            </a:r>
            <a:r>
              <a:rPr lang="en-US" sz="1799"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Stands</a:t>
            </a:r>
            <a:endPar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342797" lvl="2" indent="-342797">
              <a:spcBef>
                <a:spcPts val="1000"/>
              </a:spcBef>
              <a:buClr>
                <a:srgbClr val="0C84C8"/>
              </a:buClr>
              <a:buFont typeface="Wingdings" panose="05000000000000000000" pitchFamily="2" charset="2"/>
              <a:buChar char="§"/>
            </a:pPr>
            <a:r>
              <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Thematic Pavilions</a:t>
            </a:r>
          </a:p>
          <a:p>
            <a:pPr marL="342797" lvl="2" indent="-342797">
              <a:spcBef>
                <a:spcPts val="1000"/>
              </a:spcBef>
              <a:buClr>
                <a:srgbClr val="0C84C8"/>
              </a:buClr>
              <a:buFont typeface="Wingdings" panose="05000000000000000000" pitchFamily="2" charset="2"/>
              <a:buChar char="§"/>
            </a:pPr>
            <a:r>
              <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SMEs </a:t>
            </a:r>
          </a:p>
          <a:p>
            <a:pPr marL="0" lvl="2" indent="0">
              <a:spcBef>
                <a:spcPts val="1000"/>
              </a:spcBef>
              <a:buClr>
                <a:srgbClr val="0075B0"/>
              </a:buClr>
              <a:buNone/>
            </a:pPr>
            <a:endParaRPr lang="en-US" sz="1799"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r="715"/>
          <a:stretch/>
        </p:blipFill>
        <p:spPr>
          <a:xfrm>
            <a:off x="-1" y="893"/>
            <a:ext cx="6583644" cy="6856214"/>
          </a:xfrm>
          <a:prstGeom prst="rect">
            <a:avLst/>
          </a:prstGeom>
        </p:spPr>
      </p:pic>
      <p:sp>
        <p:nvSpPr>
          <p:cNvPr id="12" name="Rectangle 11"/>
          <p:cNvSpPr/>
          <p:nvPr/>
        </p:nvSpPr>
        <p:spPr>
          <a:xfrm>
            <a:off x="0" y="893"/>
            <a:ext cx="6602281" cy="6856214"/>
          </a:xfrm>
          <a:prstGeom prst="rect">
            <a:avLst/>
          </a:prstGeom>
          <a:solidFill>
            <a:srgbClr val="0C84C8">
              <a:alpha val="28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1182" y="311135"/>
            <a:ext cx="1302337" cy="815589"/>
          </a:xfrm>
          <a:prstGeom prst="rect">
            <a:avLst/>
          </a:prstGeom>
        </p:spPr>
      </p:pic>
      <p:sp>
        <p:nvSpPr>
          <p:cNvPr id="7" name="TextBox 6"/>
          <p:cNvSpPr txBox="1"/>
          <p:nvPr/>
        </p:nvSpPr>
        <p:spPr>
          <a:xfrm>
            <a:off x="2857876" y="441571"/>
            <a:ext cx="9045643" cy="815396"/>
          </a:xfrm>
          <a:prstGeom prst="rect">
            <a:avLst/>
          </a:prstGeom>
          <a:noFill/>
        </p:spPr>
        <p:txBody>
          <a:bodyPr wrap="square" rtlCol="0">
            <a:spAutoFit/>
          </a:bodyPr>
          <a:lstStyle/>
          <a:p>
            <a:pPr fontAlgn="base">
              <a:spcAft>
                <a:spcPts val="2699"/>
              </a:spcAft>
            </a:pPr>
            <a:r>
              <a:rPr lang="en-GB" sz="4699" dirty="0" smtClean="0">
                <a:solidFill>
                  <a:schemeClr val="bg1"/>
                </a:solidFill>
                <a:latin typeface="Verdana" panose="020B0604030504040204" pitchFamily="34" charset="0"/>
                <a:ea typeface="Verdana" panose="020B0604030504040204" pitchFamily="34" charset="0"/>
                <a:cs typeface="Verdana" panose="020B0604030504040204" pitchFamily="34" charset="0"/>
              </a:rPr>
              <a:t>exhibition</a:t>
            </a:r>
            <a:endParaRPr lang="en-GB" sz="4699"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2471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967" y="8146"/>
            <a:ext cx="12188825" cy="3524991"/>
          </a:xfrm>
          <a:prstGeom prst="rect">
            <a:avLst/>
          </a:prstGeom>
        </p:spPr>
      </p:pic>
      <p:sp>
        <p:nvSpPr>
          <p:cNvPr id="3" name="TextBox 2"/>
          <p:cNvSpPr txBox="1"/>
          <p:nvPr/>
        </p:nvSpPr>
        <p:spPr>
          <a:xfrm>
            <a:off x="217133" y="4483643"/>
            <a:ext cx="5307017" cy="2061566"/>
          </a:xfrm>
          <a:prstGeom prst="rect">
            <a:avLst/>
          </a:prstGeom>
          <a:noFill/>
        </p:spPr>
        <p:txBody>
          <a:bodyPr wrap="square" numCol="1" rtlCol="0">
            <a:spAutoFit/>
          </a:bodyPr>
          <a:lstStyle/>
          <a:p>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Key topics include:</a:t>
            </a:r>
          </a:p>
          <a:p>
            <a:endParaRPr lang="en-GB" sz="1799" dirty="0">
              <a:latin typeface="Verdana" panose="020B0604030504040204" pitchFamily="34" charset="0"/>
              <a:ea typeface="Verdana" panose="020B0604030504040204" pitchFamily="34" charset="0"/>
              <a:cs typeface="Verdana" panose="020B0604030504040204" pitchFamily="34" charset="0"/>
            </a:endParaRPr>
          </a:p>
          <a:p>
            <a:pPr marL="285664" lvl="2" indent="-285664">
              <a:spcAft>
                <a:spcPts val="1200"/>
              </a:spcAft>
              <a:buClr>
                <a:srgbClr val="0070C0"/>
              </a:buClr>
              <a:buFont typeface="Wingdings" panose="05000000000000000000" pitchFamily="2" charset="2"/>
              <a:buChar char="§"/>
            </a:pPr>
            <a:r>
              <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New business models for new technologies in IoT, 5G, Industry 4.0</a:t>
            </a:r>
          </a:p>
          <a:p>
            <a:pPr marL="285664" lvl="2" indent="-285664">
              <a:spcAft>
                <a:spcPts val="1200"/>
              </a:spcAft>
              <a:buClr>
                <a:srgbClr val="0070C0"/>
              </a:buClr>
              <a:buFont typeface="Wingdings" panose="05000000000000000000" pitchFamily="2" charset="2"/>
              <a:buChar char="§"/>
            </a:pPr>
            <a:r>
              <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Digital literacy, education and content</a:t>
            </a:r>
          </a:p>
          <a:p>
            <a:pPr marL="285664" lvl="2" indent="-285664">
              <a:spcAft>
                <a:spcPts val="1200"/>
              </a:spcAft>
              <a:buClr>
                <a:srgbClr val="0070C0"/>
              </a:buClr>
              <a:buFont typeface="Wingdings" panose="05000000000000000000" pitchFamily="2" charset="2"/>
              <a:buChar char="§"/>
            </a:pPr>
            <a:r>
              <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Future use scenarios and challenges of AI</a:t>
            </a:r>
          </a:p>
        </p:txBody>
      </p:sp>
      <p:sp>
        <p:nvSpPr>
          <p:cNvPr id="4" name="TextBox 3"/>
          <p:cNvSpPr txBox="1"/>
          <p:nvPr/>
        </p:nvSpPr>
        <p:spPr>
          <a:xfrm>
            <a:off x="217133" y="3690486"/>
            <a:ext cx="11583103" cy="646163"/>
          </a:xfrm>
          <a:prstGeom prst="rect">
            <a:avLst/>
          </a:prstGeom>
          <a:noFill/>
        </p:spPr>
        <p:txBody>
          <a:bodyPr wrap="square" rtlCol="0">
            <a:spAutoFit/>
          </a:bodyPr>
          <a:lstStyle/>
          <a:p>
            <a:pPr marL="0" lvl="2">
              <a:spcAft>
                <a:spcPts val="1200"/>
              </a:spcAft>
            </a:pPr>
            <a:r>
              <a:rPr lang="en-US" sz="1799" dirty="0">
                <a:solidFill>
                  <a:srgbClr val="0070C0"/>
                </a:solidFill>
                <a:latin typeface="Verdana" panose="020B0604030504040204" pitchFamily="34" charset="0"/>
                <a:ea typeface="Verdana" panose="020B0604030504040204" pitchFamily="34" charset="0"/>
                <a:cs typeface="Verdana" panose="020B0604030504040204" pitchFamily="34" charset="0"/>
              </a:rPr>
              <a:t>World-class speakers, international perspectives and expert opinions on the power of innovation in technology, policy and strategy to drive a smarter world.</a:t>
            </a:r>
          </a:p>
        </p:txBody>
      </p:sp>
      <p:sp>
        <p:nvSpPr>
          <p:cNvPr id="5" name="TextBox 4"/>
          <p:cNvSpPr txBox="1"/>
          <p:nvPr/>
        </p:nvSpPr>
        <p:spPr>
          <a:xfrm>
            <a:off x="6201798" y="4483642"/>
            <a:ext cx="5598438" cy="2300031"/>
          </a:xfrm>
          <a:prstGeom prst="rect">
            <a:avLst/>
          </a:prstGeom>
          <a:noFill/>
        </p:spPr>
        <p:txBody>
          <a:bodyPr wrap="square" numCol="1" rtlCol="0">
            <a:spAutoFit/>
          </a:bodyPr>
          <a:lstStyle/>
          <a:p>
            <a:pPr marL="285664" lvl="2" indent="-285664">
              <a:spcAft>
                <a:spcPts val="700"/>
              </a:spcAft>
              <a:buClr>
                <a:srgbClr val="0070C0"/>
              </a:buClr>
              <a:buFont typeface="Wingdings" panose="05000000000000000000" pitchFamily="2" charset="2"/>
              <a:buChar char="§"/>
            </a:pPr>
            <a:r>
              <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Smart sustainable solutions for cities and businesses</a:t>
            </a:r>
          </a:p>
          <a:p>
            <a:pPr marL="285664" lvl="2" indent="-285664">
              <a:spcAft>
                <a:spcPts val="700"/>
              </a:spcAft>
              <a:buClr>
                <a:srgbClr val="0070C0"/>
              </a:buClr>
              <a:buFont typeface="Wingdings" panose="05000000000000000000" pitchFamily="2" charset="2"/>
              <a:buChar char="§"/>
            </a:pPr>
            <a:r>
              <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Innovation in spectrum policy and regulatory frameworks</a:t>
            </a:r>
          </a:p>
          <a:p>
            <a:pPr marL="285664" lvl="2" indent="-285664">
              <a:spcAft>
                <a:spcPts val="700"/>
              </a:spcAft>
              <a:buClr>
                <a:srgbClr val="0070C0"/>
              </a:buClr>
              <a:buFont typeface="Wingdings" panose="05000000000000000000" pitchFamily="2" charset="2"/>
              <a:buChar char="§"/>
            </a:pPr>
            <a:r>
              <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Digital citizenship, data security and e-skills</a:t>
            </a:r>
          </a:p>
          <a:p>
            <a:pPr marL="285664" lvl="2" indent="-285664">
              <a:spcAft>
                <a:spcPts val="700"/>
              </a:spcAft>
              <a:buClr>
                <a:srgbClr val="0070C0"/>
              </a:buClr>
              <a:buFont typeface="Wingdings" panose="05000000000000000000" pitchFamily="2" charset="2"/>
              <a:buChar char="§"/>
            </a:pPr>
            <a:r>
              <a:rPr lang="en-US"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Innovative ecosystems and digital entrepreneurship hubs</a:t>
            </a:r>
          </a:p>
        </p:txBody>
      </p:sp>
      <p:sp>
        <p:nvSpPr>
          <p:cNvPr id="15" name="Rectangle 14"/>
          <p:cNvSpPr/>
          <p:nvPr/>
        </p:nvSpPr>
        <p:spPr>
          <a:xfrm>
            <a:off x="-1" y="894"/>
            <a:ext cx="12188825" cy="3542377"/>
          </a:xfrm>
          <a:prstGeom prst="rect">
            <a:avLst/>
          </a:prstGeom>
          <a:solidFill>
            <a:srgbClr val="0C84C8">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3639" y="327651"/>
            <a:ext cx="1275321" cy="799073"/>
          </a:xfrm>
          <a:prstGeom prst="rect">
            <a:avLst/>
          </a:prstGeom>
        </p:spPr>
      </p:pic>
      <p:sp>
        <p:nvSpPr>
          <p:cNvPr id="9" name="TextBox 8"/>
          <p:cNvSpPr txBox="1"/>
          <p:nvPr/>
        </p:nvSpPr>
        <p:spPr>
          <a:xfrm>
            <a:off x="477788" y="327651"/>
            <a:ext cx="9045643" cy="815396"/>
          </a:xfrm>
          <a:prstGeom prst="rect">
            <a:avLst/>
          </a:prstGeom>
          <a:noFill/>
        </p:spPr>
        <p:txBody>
          <a:bodyPr wrap="square" rtlCol="0">
            <a:spAutoFit/>
          </a:bodyPr>
          <a:lstStyle/>
          <a:p>
            <a:pPr fontAlgn="base">
              <a:spcAft>
                <a:spcPts val="2699"/>
              </a:spcAft>
            </a:pPr>
            <a:r>
              <a:rPr lang="en-GB" sz="4699" dirty="0" smtClean="0">
                <a:solidFill>
                  <a:schemeClr val="bg1"/>
                </a:solidFill>
                <a:latin typeface="Verdana" panose="020B0604030504040204" pitchFamily="34" charset="0"/>
                <a:ea typeface="Verdana" panose="020B0604030504040204" pitchFamily="34" charset="0"/>
                <a:cs typeface="Verdana" panose="020B0604030504040204" pitchFamily="34" charset="0"/>
              </a:rPr>
              <a:t>forum</a:t>
            </a:r>
            <a:endParaRPr lang="en-GB" sz="4699"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767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67"/>
            <a:ext cx="12179858" cy="3524220"/>
          </a:xfrm>
          <a:prstGeom prst="rect">
            <a:avLst/>
          </a:prstGeom>
        </p:spPr>
      </p:pic>
      <p:sp>
        <p:nvSpPr>
          <p:cNvPr id="4" name="TextBox 3"/>
          <p:cNvSpPr txBox="1"/>
          <p:nvPr/>
        </p:nvSpPr>
        <p:spPr>
          <a:xfrm>
            <a:off x="217133" y="3796785"/>
            <a:ext cx="12319945" cy="369236"/>
          </a:xfrm>
          <a:prstGeom prst="rect">
            <a:avLst/>
          </a:prstGeom>
          <a:noFill/>
        </p:spPr>
        <p:txBody>
          <a:bodyPr wrap="square" rtlCol="0">
            <a:spAutoFit/>
          </a:bodyPr>
          <a:lstStyle/>
          <a:p>
            <a:pPr marL="0" lvl="2">
              <a:spcAft>
                <a:spcPts val="1200"/>
              </a:spcAft>
            </a:pPr>
            <a:r>
              <a:rPr lang="en-US" sz="1799" dirty="0">
                <a:solidFill>
                  <a:srgbClr val="0070C0"/>
                </a:solidFill>
                <a:latin typeface="Verdana" panose="020B0604030504040204" pitchFamily="34" charset="0"/>
                <a:ea typeface="Verdana" panose="020B0604030504040204" pitchFamily="34" charset="0"/>
                <a:cs typeface="Verdana" panose="020B0604030504040204" pitchFamily="34" charset="0"/>
              </a:rPr>
              <a:t>High-level networking</a:t>
            </a:r>
          </a:p>
        </p:txBody>
      </p:sp>
      <p:sp>
        <p:nvSpPr>
          <p:cNvPr id="16" name="Rectangle 15"/>
          <p:cNvSpPr/>
          <p:nvPr/>
        </p:nvSpPr>
        <p:spPr>
          <a:xfrm>
            <a:off x="-1" y="894"/>
            <a:ext cx="12188825" cy="3542377"/>
          </a:xfrm>
          <a:prstGeom prst="rect">
            <a:avLst/>
          </a:prstGeom>
          <a:solidFill>
            <a:srgbClr val="0C84C8">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8" name="Content Placeholder 2"/>
          <p:cNvSpPr txBox="1">
            <a:spLocks/>
          </p:cNvSpPr>
          <p:nvPr/>
        </p:nvSpPr>
        <p:spPr>
          <a:xfrm>
            <a:off x="5328085" y="4266447"/>
            <a:ext cx="4660603" cy="2348907"/>
          </a:xfrm>
          <a:prstGeom prst="rect">
            <a:avLst/>
          </a:prstGeom>
        </p:spPr>
        <p:txBody>
          <a:bodyPr vert="horz" lIns="0" tIns="0" rIns="0" bIns="0" rtlCol="0" anchor="t" anchorCtr="0">
            <a:noAutofit/>
          </a:bodyPr>
          <a:lstStyle/>
          <a:p>
            <a:pPr marL="468173" lvl="1" indent="-285664">
              <a:lnSpc>
                <a:spcPct val="150000"/>
              </a:lnSpc>
              <a:buClr>
                <a:srgbClr val="0070C0"/>
              </a:buClr>
              <a:buFont typeface="Wingdings" panose="05000000000000000000" pitchFamily="2" charset="2"/>
              <a:buChar char="§"/>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Opening Ceremony</a:t>
            </a:r>
          </a:p>
          <a:p>
            <a:pPr marL="468173" lvl="1" indent="-285664">
              <a:lnSpc>
                <a:spcPct val="150000"/>
              </a:lnSpc>
              <a:buClr>
                <a:srgbClr val="0070C0"/>
              </a:buClr>
              <a:buFont typeface="Wingdings" panose="05000000000000000000" pitchFamily="2" charset="2"/>
              <a:buChar char="§"/>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Leaders Lunch</a:t>
            </a:r>
          </a:p>
          <a:p>
            <a:pPr marL="468173" lvl="1" indent="-285664">
              <a:lnSpc>
                <a:spcPct val="150000"/>
              </a:lnSpc>
              <a:buClr>
                <a:srgbClr val="0070C0"/>
              </a:buClr>
              <a:buFont typeface="Wingdings" panose="05000000000000000000" pitchFamily="2" charset="2"/>
              <a:buChar char="§"/>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Networking Lunches &amp; Breaks</a:t>
            </a:r>
          </a:p>
          <a:p>
            <a:pPr marL="468173" lvl="1" indent="-285664">
              <a:lnSpc>
                <a:spcPct val="150000"/>
              </a:lnSpc>
              <a:buClr>
                <a:srgbClr val="0070C0"/>
              </a:buClr>
              <a:buFont typeface="Wingdings" panose="05000000000000000000" pitchFamily="2" charset="2"/>
              <a:buChar char="§"/>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Dinners, Receptions &amp; Happy Hours</a:t>
            </a:r>
          </a:p>
          <a:p>
            <a:pPr marL="468173" lvl="1" indent="-285664">
              <a:lnSpc>
                <a:spcPct val="150000"/>
              </a:lnSpc>
              <a:buClr>
                <a:srgbClr val="0070C0"/>
              </a:buClr>
              <a:buFont typeface="Wingdings" panose="05000000000000000000" pitchFamily="2" charset="2"/>
              <a:buChar char="§"/>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Business Matchmaking Service</a:t>
            </a:r>
          </a:p>
          <a:p>
            <a:pPr>
              <a:lnSpc>
                <a:spcPct val="150000"/>
              </a:lnSpc>
              <a:buClr>
                <a:srgbClr val="0070C0"/>
              </a:buClr>
            </a:pPr>
            <a:endPar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Content Placeholder 2"/>
          <p:cNvSpPr txBox="1">
            <a:spLocks/>
          </p:cNvSpPr>
          <p:nvPr/>
        </p:nvSpPr>
        <p:spPr>
          <a:xfrm>
            <a:off x="312772" y="4363933"/>
            <a:ext cx="4352396" cy="1672732"/>
          </a:xfrm>
          <a:prstGeom prst="rect">
            <a:avLst/>
          </a:prstGeom>
        </p:spPr>
        <p:txBody>
          <a:bodyPr vert="horz" lIns="0" tIns="0" rIns="0" bIns="0" rtlCol="0" anchor="t" anchorCtr="0">
            <a:noAutofit/>
          </a:bodyPr>
          <a:lstStyle/>
          <a:p>
            <a:pPr>
              <a:spcAft>
                <a:spcPts val="1200"/>
              </a:spcAft>
              <a:buClr>
                <a:srgbClr val="0070C0"/>
              </a:buClr>
            </a:pP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Networking spaces and tools including the Event App, </a:t>
            </a:r>
            <a:r>
              <a:rPr lang="en-GB" sz="1799"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LeaderSpace</a:t>
            </a: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and </a:t>
            </a:r>
            <a:r>
              <a:rPr lang="en-GB" sz="1799"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InnovationSpace</a:t>
            </a:r>
            <a:r>
              <a:rPr lang="en-GB"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alongside networking events such as: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3639" y="327651"/>
            <a:ext cx="1275321" cy="799073"/>
          </a:xfrm>
          <a:prstGeom prst="rect">
            <a:avLst/>
          </a:prstGeom>
        </p:spPr>
      </p:pic>
      <p:sp>
        <p:nvSpPr>
          <p:cNvPr id="9" name="TextBox 8"/>
          <p:cNvSpPr txBox="1"/>
          <p:nvPr/>
        </p:nvSpPr>
        <p:spPr>
          <a:xfrm>
            <a:off x="142346" y="2445550"/>
            <a:ext cx="9045643" cy="815396"/>
          </a:xfrm>
          <a:prstGeom prst="rect">
            <a:avLst/>
          </a:prstGeom>
          <a:noFill/>
        </p:spPr>
        <p:txBody>
          <a:bodyPr wrap="square" rtlCol="0">
            <a:spAutoFit/>
          </a:bodyPr>
          <a:lstStyle/>
          <a:p>
            <a:pPr fontAlgn="base">
              <a:spcAft>
                <a:spcPts val="2699"/>
              </a:spcAft>
            </a:pPr>
            <a:r>
              <a:rPr lang="en-GB" sz="4699" dirty="0" smtClean="0">
                <a:solidFill>
                  <a:schemeClr val="bg1"/>
                </a:solidFill>
                <a:latin typeface="Verdana" panose="020B0604030504040204" pitchFamily="34" charset="0"/>
                <a:ea typeface="Verdana" panose="020B0604030504040204" pitchFamily="34" charset="0"/>
                <a:cs typeface="Verdana" panose="020B0604030504040204" pitchFamily="34" charset="0"/>
              </a:rPr>
              <a:t>networking</a:t>
            </a:r>
            <a:endParaRPr lang="en-GB" sz="4699"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9993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65214" y="533400"/>
            <a:ext cx="8269558" cy="2514601"/>
          </a:xfrm>
        </p:spPr>
        <p:txBody>
          <a:bodyPr>
            <a:normAutofit/>
          </a:bodyPr>
          <a:lstStyle/>
          <a:p>
            <a:r>
              <a:rPr lang="en-US" dirty="0" smtClean="0"/>
              <a:t>SMEs, </a:t>
            </a:r>
            <a:r>
              <a:rPr lang="en-US" dirty="0"/>
              <a:t>Scale-Ups </a:t>
            </a:r>
            <a:r>
              <a:rPr lang="en-US" dirty="0" smtClean="0"/>
              <a:t>and </a:t>
            </a:r>
            <a:r>
              <a:rPr lang="en-US" dirty="0"/>
              <a:t>sustainable economic growth </a:t>
            </a:r>
          </a:p>
        </p:txBody>
      </p:sp>
      <p:sp>
        <p:nvSpPr>
          <p:cNvPr id="3" name="Content Placeholder 2"/>
          <p:cNvSpPr>
            <a:spLocks noGrp="1"/>
          </p:cNvSpPr>
          <p:nvPr>
            <p:ph type="subTitle" idx="1"/>
          </p:nvPr>
        </p:nvSpPr>
        <p:spPr/>
        <p:txBody>
          <a:bodyPr/>
          <a:lstStyle/>
          <a:p>
            <a:r>
              <a:rPr lang="en-US" sz="2000" dirty="0" smtClean="0"/>
              <a:t>Sustainable </a:t>
            </a:r>
            <a:r>
              <a:rPr lang="en-US" sz="2000" dirty="0"/>
              <a:t>economic growth is driven by Scale-Ups and </a:t>
            </a:r>
            <a:r>
              <a:rPr lang="en-US" sz="2000" i="1" dirty="0"/>
              <a:t>High Growth Firms (HGF) </a:t>
            </a:r>
            <a:r>
              <a:rPr lang="en-US" sz="2000" dirty="0"/>
              <a:t>SMEs?</a:t>
            </a:r>
            <a:endParaRPr lang="en-US" dirty="0"/>
          </a:p>
        </p:txBody>
      </p:sp>
    </p:spTree>
    <p:extLst>
      <p:ext uri="{BB962C8B-B14F-4D97-AF65-F5344CB8AC3E}">
        <p14:creationId xmlns:p14="http://schemas.microsoft.com/office/powerpoint/2010/main" val="365812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742899" y="476672"/>
            <a:ext cx="8686801" cy="1066800"/>
          </a:xfrm>
        </p:spPr>
        <p:txBody>
          <a:bodyPr>
            <a:normAutofit/>
          </a:bodyPr>
          <a:lstStyle/>
          <a:p>
            <a:r>
              <a:rPr lang="en-US" dirty="0" smtClean="0"/>
              <a:t>What is a Scale-up SME?</a:t>
            </a:r>
            <a:br>
              <a:rPr lang="en-US" dirty="0" smtClean="0"/>
            </a:br>
            <a:r>
              <a:rPr lang="en-US" sz="1800" b="0" i="1" dirty="0" smtClean="0">
                <a:solidFill>
                  <a:schemeClr val="tx1"/>
                </a:solidFill>
              </a:rPr>
              <a:t>Start-Ups</a:t>
            </a:r>
            <a:r>
              <a:rPr lang="en-US" sz="1800" b="0" dirty="0">
                <a:solidFill>
                  <a:schemeClr val="tx1"/>
                </a:solidFill>
              </a:rPr>
              <a:t>, </a:t>
            </a:r>
            <a:r>
              <a:rPr lang="en-US" sz="1800" b="0" i="1" dirty="0">
                <a:solidFill>
                  <a:schemeClr val="tx1"/>
                </a:solidFill>
              </a:rPr>
              <a:t>Small and Medium Enterprises (SMEs)</a:t>
            </a:r>
            <a:r>
              <a:rPr lang="en-US" sz="1800" b="0" dirty="0">
                <a:solidFill>
                  <a:schemeClr val="tx1"/>
                </a:solidFill>
              </a:rPr>
              <a:t>, and </a:t>
            </a:r>
            <a:r>
              <a:rPr lang="en-US" sz="1800" b="0" i="1" dirty="0">
                <a:solidFill>
                  <a:schemeClr val="tx1"/>
                </a:solidFill>
              </a:rPr>
              <a:t>Scale-Ups </a:t>
            </a:r>
            <a:r>
              <a:rPr lang="en-US" sz="1800" b="0" dirty="0" smtClean="0">
                <a:solidFill>
                  <a:schemeClr val="tx1"/>
                </a:solidFill>
              </a:rPr>
              <a:t>(aka </a:t>
            </a:r>
            <a:r>
              <a:rPr lang="en-US" sz="1800" b="0" i="1" dirty="0" smtClean="0">
                <a:solidFill>
                  <a:schemeClr val="tx1"/>
                </a:solidFill>
              </a:rPr>
              <a:t>High </a:t>
            </a:r>
            <a:r>
              <a:rPr lang="en-US" sz="1800" b="0" i="1" dirty="0">
                <a:solidFill>
                  <a:schemeClr val="tx1"/>
                </a:solidFill>
              </a:rPr>
              <a:t>Growth Firms [HGF] </a:t>
            </a:r>
            <a:endParaRPr lang="en-US" sz="1800" b="0" dirty="0">
              <a:solidFill>
                <a:schemeClr val="tx1"/>
              </a:solidFill>
            </a:endParaRPr>
          </a:p>
        </p:txBody>
      </p:sp>
      <p:pic>
        <p:nvPicPr>
          <p:cNvPr id="10" name="Picture 2"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38" y="1628800"/>
            <a:ext cx="9023921" cy="500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4338" y="6442688"/>
            <a:ext cx="2459328" cy="379335"/>
          </a:xfrm>
          <a:prstGeom prst="rect">
            <a:avLst/>
          </a:prstGeom>
        </p:spPr>
        <p:txBody>
          <a:bodyPr wrap="none">
            <a:spAutoFit/>
          </a:bodyPr>
          <a:lstStyle/>
          <a:p>
            <a:pPr indent="342900">
              <a:lnSpc>
                <a:spcPct val="200000"/>
              </a:lnSpc>
              <a:spcAft>
                <a:spcPts val="0"/>
              </a:spcAft>
            </a:pPr>
            <a:r>
              <a:rPr lang="fr-FR" sz="1100" i="1" dirty="0" smtClean="0">
                <a:latin typeface="Times New Roman" panose="02020603050405020304" pitchFamily="18" charset="0"/>
                <a:ea typeface="Times New Roman" panose="02020603050405020304" pitchFamily="18" charset="0"/>
                <a:cs typeface="Times New Roman" panose="02020603050405020304" pitchFamily="18" charset="0"/>
              </a:rPr>
              <a:t>Source: Harvard </a:t>
            </a:r>
            <a:r>
              <a:rPr lang="fr-FR" sz="1100" i="1" dirty="0">
                <a:latin typeface="Times New Roman" panose="02020603050405020304" pitchFamily="18" charset="0"/>
                <a:ea typeface="Times New Roman" panose="02020603050405020304" pitchFamily="18" charset="0"/>
                <a:cs typeface="Times New Roman" panose="02020603050405020304" pitchFamily="18" charset="0"/>
              </a:rPr>
              <a:t>Business </a:t>
            </a:r>
            <a:r>
              <a:rPr lang="fr-FR" sz="1100" i="1" dirty="0" err="1">
                <a:latin typeface="Times New Roman" panose="02020603050405020304" pitchFamily="18" charset="0"/>
                <a:ea typeface="Times New Roman" panose="02020603050405020304" pitchFamily="18" charset="0"/>
                <a:cs typeface="Times New Roman" panose="02020603050405020304" pitchFamily="18" charset="0"/>
              </a:rPr>
              <a:t>Review</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p:txBody>
      </p:sp>
      <p:pic>
        <p:nvPicPr>
          <p:cNvPr id="5" name="Picture 2" descr="Image result for itu telecom world 2019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4852" y="116632"/>
            <a:ext cx="1471685" cy="93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1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742899" y="476672"/>
            <a:ext cx="8855360" cy="1066800"/>
          </a:xfrm>
        </p:spPr>
        <p:txBody>
          <a:bodyPr>
            <a:normAutofit/>
          </a:bodyPr>
          <a:lstStyle/>
          <a:p>
            <a:r>
              <a:rPr lang="en-US" dirty="0" smtClean="0"/>
              <a:t>Scale-up SME maturity stages</a:t>
            </a:r>
            <a:br>
              <a:rPr lang="en-US" dirty="0" smtClean="0"/>
            </a:br>
            <a:r>
              <a:rPr lang="en-US" sz="1800" b="0" i="1" dirty="0" smtClean="0">
                <a:solidFill>
                  <a:schemeClr val="tx1"/>
                </a:solidFill>
              </a:rPr>
              <a:t>Idea – Product – Business</a:t>
            </a:r>
            <a:br>
              <a:rPr lang="en-US" sz="1800" b="0" i="1" dirty="0" smtClean="0">
                <a:solidFill>
                  <a:schemeClr val="tx1"/>
                </a:solidFill>
              </a:rPr>
            </a:br>
            <a:endParaRPr lang="en-US" sz="1800" b="0" dirty="0">
              <a:solidFill>
                <a:schemeClr val="tx1"/>
              </a:solidFill>
            </a:endParaRPr>
          </a:p>
        </p:txBody>
      </p:sp>
      <p:pic>
        <p:nvPicPr>
          <p:cNvPr id="10" name="Picture 2"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38" y="1628800"/>
            <a:ext cx="9023921" cy="500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1300426" y="3429000"/>
            <a:ext cx="2820659" cy="1687281"/>
          </a:xfrm>
          <a:prstGeom prst="ellipse">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457034" y="3451409"/>
            <a:ext cx="2997417" cy="1687281"/>
          </a:xfrm>
          <a:prstGeom prst="ellipse">
            <a:avLst/>
          </a:prstGeom>
          <a:solidFill>
            <a:schemeClr val="accent5">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20694" y="3536737"/>
            <a:ext cx="2861950" cy="1687281"/>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9"/>
          <p:cNvSpPr txBox="1"/>
          <p:nvPr/>
        </p:nvSpPr>
        <p:spPr>
          <a:xfrm>
            <a:off x="8516178" y="1112585"/>
            <a:ext cx="3060252" cy="861774"/>
          </a:xfrm>
          <a:prstGeom prst="rect">
            <a:avLst/>
          </a:prstGeom>
        </p:spPr>
        <p:txBody>
          <a:bodyPr vert="horz" wrap="square" lIns="0" tIns="0" rIns="0" bIns="0" rtlCol="0">
            <a:spAutoFit/>
          </a:bodyPr>
          <a:lstStyle/>
          <a:p>
            <a:pPr marL="457200"/>
            <a:r>
              <a:rPr lang="en-US" sz="1400" i="1" u="sng" dirty="0" smtClean="0">
                <a:solidFill>
                  <a:schemeClr val="accent6">
                    <a:lumMod val="75000"/>
                  </a:schemeClr>
                </a:solidFill>
                <a:latin typeface="Calibri"/>
                <a:cs typeface="Calibri"/>
              </a:rPr>
              <a:t>Ideation (Innovators):</a:t>
            </a:r>
          </a:p>
          <a:p>
            <a:pPr marL="742950" indent="-285750">
              <a:buFont typeface="Arial" panose="020B0604020202020204" pitchFamily="34" charset="0"/>
              <a:buChar char="•"/>
            </a:pPr>
            <a:r>
              <a:rPr lang="en-US" sz="1400" dirty="0" smtClean="0">
                <a:solidFill>
                  <a:schemeClr val="accent6">
                    <a:lumMod val="75000"/>
                  </a:schemeClr>
                </a:solidFill>
                <a:latin typeface="Calibri"/>
                <a:cs typeface="Calibri"/>
              </a:rPr>
              <a:t>Mentorship  </a:t>
            </a:r>
          </a:p>
          <a:p>
            <a:pPr marL="742950" indent="-285750">
              <a:buFont typeface="Arial" panose="020B0604020202020204" pitchFamily="34" charset="0"/>
              <a:buChar char="•"/>
            </a:pPr>
            <a:r>
              <a:rPr lang="en-US" sz="1400" dirty="0" smtClean="0">
                <a:solidFill>
                  <a:schemeClr val="accent6">
                    <a:lumMod val="75000"/>
                  </a:schemeClr>
                </a:solidFill>
                <a:latin typeface="Calibri"/>
                <a:cs typeface="Calibri"/>
              </a:rPr>
              <a:t>Prototyping viability (MVP)</a:t>
            </a:r>
          </a:p>
          <a:p>
            <a:pPr marL="742950" indent="-285750">
              <a:buFont typeface="Arial" panose="020B0604020202020204" pitchFamily="34" charset="0"/>
              <a:buChar char="•"/>
            </a:pPr>
            <a:endParaRPr lang="en-US" sz="1400" dirty="0" smtClean="0">
              <a:solidFill>
                <a:srgbClr val="FFFFFF"/>
              </a:solidFill>
              <a:latin typeface="Calibri"/>
              <a:cs typeface="Calibri"/>
            </a:endParaRPr>
          </a:p>
        </p:txBody>
      </p:sp>
      <p:sp>
        <p:nvSpPr>
          <p:cNvPr id="8" name="object 9"/>
          <p:cNvSpPr txBox="1"/>
          <p:nvPr/>
        </p:nvSpPr>
        <p:spPr>
          <a:xfrm>
            <a:off x="8518355" y="3088526"/>
            <a:ext cx="3060252" cy="646331"/>
          </a:xfrm>
          <a:prstGeom prst="rect">
            <a:avLst/>
          </a:prstGeom>
        </p:spPr>
        <p:txBody>
          <a:bodyPr vert="horz" wrap="square" lIns="0" tIns="0" rIns="0" bIns="0" rtlCol="0">
            <a:spAutoFit/>
          </a:bodyPr>
          <a:lstStyle/>
          <a:p>
            <a:pPr marL="457200"/>
            <a:r>
              <a:rPr lang="en-US" sz="1400" i="1" u="sng" dirty="0" smtClean="0">
                <a:solidFill>
                  <a:srgbClr val="00B050"/>
                </a:solidFill>
                <a:latin typeface="Calibri"/>
                <a:cs typeface="Calibri"/>
              </a:rPr>
              <a:t>Business Development (Scale-ups):</a:t>
            </a:r>
          </a:p>
          <a:p>
            <a:pPr marL="742950" indent="-285750">
              <a:buFont typeface="Arial" panose="020B0604020202020204" pitchFamily="34" charset="0"/>
              <a:buChar char="•"/>
            </a:pPr>
            <a:r>
              <a:rPr lang="en-US" sz="1400" dirty="0" smtClean="0">
                <a:solidFill>
                  <a:srgbClr val="00B050"/>
                </a:solidFill>
                <a:latin typeface="Calibri"/>
                <a:cs typeface="Calibri"/>
              </a:rPr>
              <a:t>New markets</a:t>
            </a:r>
          </a:p>
          <a:p>
            <a:pPr marL="742950" indent="-285750">
              <a:buFont typeface="Arial" panose="020B0604020202020204" pitchFamily="34" charset="0"/>
              <a:buChar char="•"/>
            </a:pPr>
            <a:r>
              <a:rPr lang="en-US" sz="1400" dirty="0" smtClean="0">
                <a:solidFill>
                  <a:srgbClr val="00B050"/>
                </a:solidFill>
                <a:latin typeface="Calibri"/>
                <a:cs typeface="Calibri"/>
              </a:rPr>
              <a:t>Deal flow facilitations</a:t>
            </a:r>
          </a:p>
        </p:txBody>
      </p:sp>
      <p:sp>
        <p:nvSpPr>
          <p:cNvPr id="11" name="object 9"/>
          <p:cNvSpPr txBox="1"/>
          <p:nvPr/>
        </p:nvSpPr>
        <p:spPr>
          <a:xfrm>
            <a:off x="8518355" y="2134265"/>
            <a:ext cx="3060252" cy="646331"/>
          </a:xfrm>
          <a:prstGeom prst="rect">
            <a:avLst/>
          </a:prstGeom>
        </p:spPr>
        <p:txBody>
          <a:bodyPr vert="horz" wrap="square" lIns="0" tIns="0" rIns="0" bIns="0" rtlCol="0">
            <a:spAutoFit/>
          </a:bodyPr>
          <a:lstStyle/>
          <a:p>
            <a:pPr marL="457200"/>
            <a:r>
              <a:rPr lang="en-US" sz="1400" i="1" u="sng" dirty="0" smtClean="0">
                <a:solidFill>
                  <a:schemeClr val="tx2">
                    <a:lumMod val="60000"/>
                    <a:lumOff val="40000"/>
                  </a:schemeClr>
                </a:solidFill>
                <a:latin typeface="Calibri"/>
                <a:cs typeface="Calibri"/>
              </a:rPr>
              <a:t>Product development (Start-ups):</a:t>
            </a:r>
          </a:p>
          <a:p>
            <a:pPr marL="742950" indent="-285750">
              <a:buFont typeface="Arial" panose="020B0604020202020204" pitchFamily="34" charset="0"/>
              <a:buChar char="•"/>
            </a:pPr>
            <a:r>
              <a:rPr lang="en-US" sz="1400" dirty="0" smtClean="0">
                <a:solidFill>
                  <a:schemeClr val="tx2">
                    <a:lumMod val="60000"/>
                    <a:lumOff val="40000"/>
                  </a:schemeClr>
                </a:solidFill>
                <a:latin typeface="Calibri"/>
                <a:cs typeface="Calibri"/>
              </a:rPr>
              <a:t>Funding</a:t>
            </a:r>
          </a:p>
          <a:p>
            <a:pPr marL="742950" indent="-285750">
              <a:buFont typeface="Arial" panose="020B0604020202020204" pitchFamily="34" charset="0"/>
              <a:buChar char="•"/>
            </a:pPr>
            <a:r>
              <a:rPr lang="en-US" sz="1400" dirty="0" smtClean="0">
                <a:solidFill>
                  <a:schemeClr val="tx2">
                    <a:lumMod val="60000"/>
                    <a:lumOff val="40000"/>
                  </a:schemeClr>
                </a:solidFill>
                <a:latin typeface="Calibri"/>
                <a:cs typeface="Calibri"/>
              </a:rPr>
              <a:t>Market validation</a:t>
            </a:r>
          </a:p>
        </p:txBody>
      </p:sp>
      <p:pic>
        <p:nvPicPr>
          <p:cNvPr id="12" name="Picture 2" descr="Image result for itu telecom world 2019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892" y="129799"/>
            <a:ext cx="1471685" cy="93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92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93812" y="620688"/>
            <a:ext cx="8855360" cy="1296144"/>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sz="4000" dirty="0" smtClean="0"/>
              <a:t>Scale-up SMEs and sustainable economic growth</a:t>
            </a:r>
            <a:r>
              <a:rPr lang="en-US" dirty="0" smtClean="0"/>
              <a:t/>
            </a:r>
            <a:br>
              <a:rPr lang="en-US" dirty="0" smtClean="0"/>
            </a:br>
            <a:r>
              <a:rPr lang="en-US" sz="1800" b="0" dirty="0" smtClean="0">
                <a:solidFill>
                  <a:schemeClr val="tx1"/>
                </a:solidFill>
              </a:rPr>
              <a:t>Sc</a:t>
            </a:r>
            <a:r>
              <a:rPr lang="en-US" sz="1800" b="0" i="1" dirty="0" smtClean="0">
                <a:solidFill>
                  <a:schemeClr val="tx1"/>
                </a:solidFill>
              </a:rPr>
              <a:t>alable solutions for global challenges </a:t>
            </a:r>
            <a:br>
              <a:rPr lang="en-US" sz="1800" b="0" i="1" dirty="0" smtClean="0">
                <a:solidFill>
                  <a:schemeClr val="tx1"/>
                </a:solidFill>
              </a:rPr>
            </a:br>
            <a:endParaRPr lang="en-US" sz="1800" b="0" dirty="0">
              <a:solidFill>
                <a:schemeClr val="tx1"/>
              </a:solidFill>
            </a:endParaRPr>
          </a:p>
        </p:txBody>
      </p:sp>
      <p:graphicFrame>
        <p:nvGraphicFramePr>
          <p:cNvPr id="5" name="Diagram 4"/>
          <p:cNvGraphicFramePr/>
          <p:nvPr>
            <p:extLst>
              <p:ext uri="{D42A27DB-BD31-4B8C-83A1-F6EECF244321}">
                <p14:modId xmlns:p14="http://schemas.microsoft.com/office/powerpoint/2010/main" val="2218653139"/>
              </p:ext>
            </p:extLst>
          </p:nvPr>
        </p:nvGraphicFramePr>
        <p:xfrm>
          <a:off x="909837" y="1628800"/>
          <a:ext cx="9505056"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Image result for itu telecom world 2019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4852" y="188640"/>
            <a:ext cx="1471685" cy="93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37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93812" y="620688"/>
            <a:ext cx="8855360" cy="1296144"/>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sz="3800" dirty="0" smtClean="0"/>
              <a:t>ITU Telecom SME </a:t>
            </a:r>
            <a:r>
              <a:rPr lang="en-US" sz="3800" dirty="0" err="1" smtClean="0"/>
              <a:t>programme</a:t>
            </a:r>
            <a:r>
              <a:rPr lang="en-US" sz="3800" dirty="0" smtClean="0"/>
              <a:t>:</a:t>
            </a:r>
            <a:br>
              <a:rPr lang="en-US" sz="3800" dirty="0" smtClean="0"/>
            </a:br>
            <a:r>
              <a:rPr lang="en-US" sz="3800" dirty="0" smtClean="0"/>
              <a:t>Scale-up SMEs</a:t>
            </a:r>
            <a:r>
              <a:rPr lang="en-US" dirty="0" smtClean="0"/>
              <a:t/>
            </a:r>
            <a:br>
              <a:rPr lang="en-US" dirty="0" smtClean="0"/>
            </a:br>
            <a:r>
              <a:rPr lang="en-US" sz="1800" b="0" i="1" dirty="0" smtClean="0">
                <a:solidFill>
                  <a:schemeClr val="tx1"/>
                </a:solidFill>
              </a:rPr>
              <a:t/>
            </a:r>
            <a:br>
              <a:rPr lang="en-US" sz="1800" b="0" i="1" dirty="0" smtClean="0">
                <a:solidFill>
                  <a:schemeClr val="tx1"/>
                </a:solidFill>
              </a:rPr>
            </a:br>
            <a:endParaRPr lang="en-US" sz="1800" b="0" dirty="0">
              <a:solidFill>
                <a:schemeClr val="tx1"/>
              </a:solidFill>
            </a:endParaRPr>
          </a:p>
        </p:txBody>
      </p:sp>
      <p:pic>
        <p:nvPicPr>
          <p:cNvPr id="7" name="Picture 6"/>
          <p:cNvPicPr>
            <a:picLocks noChangeAspect="1"/>
          </p:cNvPicPr>
          <p:nvPr/>
        </p:nvPicPr>
        <p:blipFill>
          <a:blip r:embed="rId2"/>
          <a:stretch>
            <a:fillRect/>
          </a:stretch>
        </p:blipFill>
        <p:spPr>
          <a:xfrm>
            <a:off x="765820" y="1916832"/>
            <a:ext cx="9213619" cy="4053846"/>
          </a:xfrm>
          <a:prstGeom prst="rect">
            <a:avLst/>
          </a:prstGeom>
        </p:spPr>
      </p:pic>
      <p:pic>
        <p:nvPicPr>
          <p:cNvPr id="4" name="Picture 2" descr="Image result for itu telecom world 2019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4852" y="188640"/>
            <a:ext cx="1471685" cy="93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75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052" y="4373180"/>
            <a:ext cx="4916906" cy="1199944"/>
          </a:xfrm>
          <a:prstGeom prst="rect">
            <a:avLst/>
          </a:prstGeom>
          <a:noFill/>
        </p:spPr>
        <p:txBody>
          <a:bodyPr wrap="square" rtlCol="0">
            <a:spAutoFit/>
          </a:bodyPr>
          <a:lstStyle/>
          <a:p>
            <a:pPr algn="ctr"/>
            <a:r>
              <a:rPr lang="en-US" sz="2399" dirty="0">
                <a:latin typeface="Calibri"/>
                <a:cs typeface="Calibri"/>
              </a:rPr>
              <a:t>ITU is the United Nations </a:t>
            </a:r>
            <a:r>
              <a:rPr lang="en-US" sz="2399" b="1" dirty="0">
                <a:latin typeface="Calibri"/>
                <a:cs typeface="Myriad Pro Bold SemiCond"/>
              </a:rPr>
              <a:t>specialized agency for information and communication technologies </a:t>
            </a:r>
            <a:r>
              <a:rPr lang="en-US" sz="2399" dirty="0">
                <a:latin typeface="Calibri"/>
                <a:cs typeface="Calibri"/>
              </a:rPr>
              <a:t>(ICTs) </a:t>
            </a:r>
          </a:p>
        </p:txBody>
      </p:sp>
      <p:sp>
        <p:nvSpPr>
          <p:cNvPr id="8" name="TextBox 7"/>
          <p:cNvSpPr txBox="1"/>
          <p:nvPr/>
        </p:nvSpPr>
        <p:spPr>
          <a:xfrm>
            <a:off x="8128860" y="4557797"/>
            <a:ext cx="2608459" cy="830740"/>
          </a:xfrm>
          <a:prstGeom prst="rect">
            <a:avLst/>
          </a:prstGeom>
          <a:noFill/>
        </p:spPr>
        <p:txBody>
          <a:bodyPr wrap="square" rtlCol="0">
            <a:spAutoFit/>
          </a:bodyPr>
          <a:lstStyle/>
          <a:p>
            <a:pPr algn="ctr"/>
            <a:r>
              <a:rPr lang="en-US" sz="2399" dirty="0">
                <a:latin typeface="Calibri"/>
                <a:cs typeface="Calibri"/>
              </a:rPr>
              <a:t>Enabling a </a:t>
            </a:r>
            <a:r>
              <a:rPr lang="en-US" sz="2399" b="1" dirty="0">
                <a:latin typeface="Calibri"/>
                <a:cs typeface="Myriad Pro Bold SemiCond"/>
              </a:rPr>
              <a:t>connected world </a:t>
            </a: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70937" y="2636912"/>
            <a:ext cx="2649602" cy="1807457"/>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0636" y="2587270"/>
            <a:ext cx="1598186" cy="1736772"/>
          </a:xfrm>
          <a:prstGeom prst="rect">
            <a:avLst/>
          </a:prstGeom>
        </p:spPr>
      </p:pic>
      <p:pic>
        <p:nvPicPr>
          <p:cNvPr id="6" name="Picture 5"/>
          <p:cNvPicPr>
            <a:picLocks noChangeAspect="1"/>
          </p:cNvPicPr>
          <p:nvPr/>
        </p:nvPicPr>
        <p:blipFill>
          <a:blip r:embed="rId6"/>
          <a:stretch>
            <a:fillRect/>
          </a:stretch>
        </p:blipFill>
        <p:spPr>
          <a:xfrm>
            <a:off x="8368104" y="2883158"/>
            <a:ext cx="2129971" cy="1081369"/>
          </a:xfrm>
          <a:prstGeom prst="rect">
            <a:avLst/>
          </a:prstGeom>
        </p:spPr>
      </p:pic>
      <p:pic>
        <p:nvPicPr>
          <p:cNvPr id="16" name="Picture 15"/>
          <p:cNvPicPr>
            <a:picLocks noChangeAspect="1"/>
          </p:cNvPicPr>
          <p:nvPr/>
        </p:nvPicPr>
        <p:blipFill>
          <a:blip r:embed="rId7"/>
          <a:stretch>
            <a:fillRect/>
          </a:stretch>
        </p:blipFill>
        <p:spPr>
          <a:xfrm>
            <a:off x="5601958" y="3292258"/>
            <a:ext cx="1845253" cy="270863"/>
          </a:xfrm>
          <a:prstGeom prst="rect">
            <a:avLst/>
          </a:prstGeom>
        </p:spPr>
      </p:pic>
      <p:sp>
        <p:nvSpPr>
          <p:cNvPr id="17" name="Title 1"/>
          <p:cNvSpPr>
            <a:spLocks noGrp="1"/>
          </p:cNvSpPr>
          <p:nvPr>
            <p:ph type="title"/>
          </p:nvPr>
        </p:nvSpPr>
        <p:spPr>
          <a:xfrm>
            <a:off x="365796" y="722225"/>
            <a:ext cx="8686801" cy="1066800"/>
          </a:xfrm>
        </p:spPr>
        <p:txBody>
          <a:bodyPr>
            <a:normAutofit fontScale="90000"/>
          </a:bodyPr>
          <a:lstStyle/>
          <a:p>
            <a:r>
              <a:rPr lang="en-US" sz="4400" dirty="0" smtClean="0"/>
              <a:t>ITU at a glance</a:t>
            </a:r>
            <a:r>
              <a:rPr lang="en-US" dirty="0" smtClean="0"/>
              <a:t/>
            </a:r>
            <a:br>
              <a:rPr lang="en-US" dirty="0" smtClean="0"/>
            </a:br>
            <a:r>
              <a:rPr lang="en-US" dirty="0" smtClean="0"/>
              <a:t/>
            </a:r>
            <a:br>
              <a:rPr lang="en-US" dirty="0" smtClean="0"/>
            </a:br>
            <a:r>
              <a:rPr lang="en-US" sz="2400" b="0" i="1" dirty="0" smtClean="0">
                <a:solidFill>
                  <a:schemeClr val="tx1"/>
                </a:solidFill>
              </a:rPr>
              <a:t>Who we are</a:t>
            </a:r>
            <a:endParaRPr lang="en-US" sz="2400" b="0" dirty="0">
              <a:solidFill>
                <a:schemeClr val="tx1"/>
              </a:solidFill>
            </a:endParaRPr>
          </a:p>
        </p:txBody>
      </p:sp>
      <p:grpSp>
        <p:nvGrpSpPr>
          <p:cNvPr id="19" name="Group 18"/>
          <p:cNvGrpSpPr/>
          <p:nvPr/>
        </p:nvGrpSpPr>
        <p:grpSpPr>
          <a:xfrm>
            <a:off x="333772" y="115718"/>
            <a:ext cx="11569747" cy="1051904"/>
            <a:chOff x="333772" y="115718"/>
            <a:chExt cx="11569747" cy="1051904"/>
          </a:xfrm>
        </p:grpSpPr>
        <p:grpSp>
          <p:nvGrpSpPr>
            <p:cNvPr id="2" name="Group 1"/>
            <p:cNvGrpSpPr/>
            <p:nvPr/>
          </p:nvGrpSpPr>
          <p:grpSpPr>
            <a:xfrm>
              <a:off x="9633215" y="115718"/>
              <a:ext cx="2270304" cy="1051904"/>
              <a:chOff x="9633215" y="115718"/>
              <a:chExt cx="2270304" cy="1051904"/>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1182" y="311135"/>
                <a:ext cx="1302337" cy="815589"/>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33215" y="115718"/>
                <a:ext cx="967967" cy="1051904"/>
              </a:xfrm>
              <a:prstGeom prst="rect">
                <a:avLst/>
              </a:prstGeom>
            </p:spPr>
          </p:pic>
        </p:grpSp>
        <p:cxnSp>
          <p:nvCxnSpPr>
            <p:cNvPr id="18" name="Straight Connector 17"/>
            <p:cNvCxnSpPr/>
            <p:nvPr/>
          </p:nvCxnSpPr>
          <p:spPr>
            <a:xfrm>
              <a:off x="333772" y="1126724"/>
              <a:ext cx="11569747" cy="40898"/>
            </a:xfrm>
            <a:prstGeom prst="line">
              <a:avLst/>
            </a:prstGeom>
            <a:ln w="12700">
              <a:solidFill>
                <a:srgbClr val="6599D9"/>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53467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2" presetClass="entr" presetSubtype="8" fill="hold" nodeType="afterEffect">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par>
                          <p:cTn id="21" fill="hold">
                            <p:stCondLst>
                              <p:cond delay="2000"/>
                            </p:stCondLst>
                            <p:childTnLst>
                              <p:par>
                                <p:cTn id="22" presetID="9"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93812" y="620688"/>
            <a:ext cx="8855360" cy="1296144"/>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sz="3800" dirty="0" smtClean="0"/>
              <a:t>ITU Telecom SME </a:t>
            </a:r>
            <a:r>
              <a:rPr lang="en-US" sz="3800" dirty="0" err="1" smtClean="0"/>
              <a:t>programme</a:t>
            </a:r>
            <a:r>
              <a:rPr lang="en-US" sz="3800" dirty="0" smtClean="0"/>
              <a:t>:</a:t>
            </a:r>
            <a:br>
              <a:rPr lang="en-US" sz="3800" dirty="0" smtClean="0"/>
            </a:br>
            <a:r>
              <a:rPr lang="en-US" sz="3800" dirty="0" smtClean="0"/>
              <a:t>Scale-up SMEs</a:t>
            </a:r>
            <a:r>
              <a:rPr lang="en-US" dirty="0" smtClean="0"/>
              <a:t/>
            </a:r>
            <a:br>
              <a:rPr lang="en-US" dirty="0" smtClean="0"/>
            </a:br>
            <a:r>
              <a:rPr lang="en-US" sz="1800" b="0" i="1" dirty="0" smtClean="0">
                <a:solidFill>
                  <a:schemeClr val="tx1"/>
                </a:solidFill>
              </a:rPr>
              <a:t/>
            </a:r>
            <a:br>
              <a:rPr lang="en-US" sz="1800" b="0" i="1" dirty="0" smtClean="0">
                <a:solidFill>
                  <a:schemeClr val="tx1"/>
                </a:solidFill>
              </a:rPr>
            </a:br>
            <a:endParaRPr lang="en-US" sz="1800" b="0" dirty="0">
              <a:solidFill>
                <a:schemeClr val="tx1"/>
              </a:solidFill>
            </a:endParaRPr>
          </a:p>
        </p:txBody>
      </p:sp>
      <p:pic>
        <p:nvPicPr>
          <p:cNvPr id="4" name="Picture 3" descr="../Desktop/Screen%20Shot%202017-10-16%20at%2016.02.2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868" y="1556792"/>
            <a:ext cx="9169087" cy="4824536"/>
          </a:xfrm>
          <a:prstGeom prst="rect">
            <a:avLst/>
          </a:prstGeom>
          <a:noFill/>
          <a:ln>
            <a:noFill/>
          </a:ln>
        </p:spPr>
      </p:pic>
      <p:sp>
        <p:nvSpPr>
          <p:cNvPr id="5" name="Rectangle 4"/>
          <p:cNvSpPr/>
          <p:nvPr/>
        </p:nvSpPr>
        <p:spPr>
          <a:xfrm>
            <a:off x="4942284" y="6348977"/>
            <a:ext cx="1609736" cy="379335"/>
          </a:xfrm>
          <a:prstGeom prst="rect">
            <a:avLst/>
          </a:prstGeom>
        </p:spPr>
        <p:txBody>
          <a:bodyPr wrap="none">
            <a:spAutoFit/>
          </a:bodyPr>
          <a:lstStyle/>
          <a:p>
            <a:pPr indent="342900">
              <a:lnSpc>
                <a:spcPct val="200000"/>
              </a:lnSpc>
              <a:spcAft>
                <a:spcPts val="0"/>
              </a:spcAft>
            </a:pPr>
            <a:r>
              <a:rPr lang="fr-FR" sz="1100" i="1" dirty="0" smtClean="0">
                <a:latin typeface="Times New Roman" panose="02020603050405020304" pitchFamily="18" charset="0"/>
                <a:ea typeface="Times New Roman" panose="02020603050405020304" pitchFamily="18" charset="0"/>
                <a:cs typeface="Times New Roman" panose="02020603050405020304" pitchFamily="18" charset="0"/>
              </a:rPr>
              <a:t>Source: </a:t>
            </a:r>
            <a:r>
              <a:rPr lang="fr-FR" sz="1100" i="1" dirty="0" err="1" smtClean="0">
                <a:latin typeface="Times New Roman" panose="02020603050405020304" pitchFamily="18" charset="0"/>
                <a:ea typeface="Times New Roman" panose="02020603050405020304" pitchFamily="18" charset="0"/>
                <a:cs typeface="Times New Roman" panose="02020603050405020304" pitchFamily="18" charset="0"/>
              </a:rPr>
              <a:t>Accenture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p:txBody>
      </p:sp>
      <p:pic>
        <p:nvPicPr>
          <p:cNvPr id="7" name="Picture 2" descr="Image result for itu telecom world 2019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4852" y="188640"/>
            <a:ext cx="1471685" cy="93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6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20Shot%202017-10-25%20at%2009.40.35.png"/>
          <p:cNvPicPr/>
          <p:nvPr/>
        </p:nvPicPr>
        <p:blipFill rotWithShape="1">
          <a:blip r:embed="rId2">
            <a:extLst>
              <a:ext uri="{28A0092B-C50C-407E-A947-70E740481C1C}">
                <a14:useLocalDpi xmlns:a14="http://schemas.microsoft.com/office/drawing/2010/main" val="0"/>
              </a:ext>
            </a:extLst>
          </a:blip>
          <a:srcRect t="16138"/>
          <a:stretch/>
        </p:blipFill>
        <p:spPr bwMode="auto">
          <a:xfrm>
            <a:off x="693812" y="1382866"/>
            <a:ext cx="6840760" cy="4206374"/>
          </a:xfrm>
          <a:prstGeom prst="rect">
            <a:avLst/>
          </a:prstGeom>
          <a:noFill/>
          <a:ln>
            <a:noFill/>
          </a:ln>
        </p:spPr>
      </p:pic>
      <p:sp>
        <p:nvSpPr>
          <p:cNvPr id="6" name="Title 1"/>
          <p:cNvSpPr>
            <a:spLocks noGrp="1"/>
          </p:cNvSpPr>
          <p:nvPr>
            <p:ph type="title"/>
          </p:nvPr>
        </p:nvSpPr>
        <p:spPr>
          <a:xfrm>
            <a:off x="693812" y="620688"/>
            <a:ext cx="8855360" cy="1296144"/>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sz="3800" dirty="0" smtClean="0"/>
              <a:t>ITU Telecom SME </a:t>
            </a:r>
            <a:r>
              <a:rPr lang="en-US" sz="3800" dirty="0" err="1" smtClean="0"/>
              <a:t>programme</a:t>
            </a:r>
            <a:r>
              <a:rPr lang="en-US" sz="3800" dirty="0" smtClean="0"/>
              <a:t>:</a:t>
            </a:r>
            <a:r>
              <a:rPr lang="en-US" dirty="0" smtClean="0"/>
              <a:t/>
            </a:r>
            <a:br>
              <a:rPr lang="en-US" dirty="0" smtClean="0"/>
            </a:br>
            <a:r>
              <a:rPr lang="en-US" dirty="0" smtClean="0"/>
              <a:t/>
            </a:r>
            <a:br>
              <a:rPr lang="en-US" dirty="0" smtClean="0"/>
            </a:br>
            <a:r>
              <a:rPr lang="en-US" sz="1800" b="0" i="1" dirty="0" smtClean="0">
                <a:solidFill>
                  <a:schemeClr val="tx1"/>
                </a:solidFill>
              </a:rPr>
              <a:t/>
            </a:r>
            <a:br>
              <a:rPr lang="en-US" sz="1800" b="0" i="1" dirty="0" smtClean="0">
                <a:solidFill>
                  <a:schemeClr val="tx1"/>
                </a:solidFill>
              </a:rPr>
            </a:br>
            <a:endParaRPr lang="en-US" sz="1800" b="0" dirty="0">
              <a:solidFill>
                <a:schemeClr val="tx1"/>
              </a:solidFill>
            </a:endParaRPr>
          </a:p>
        </p:txBody>
      </p:sp>
      <p:sp>
        <p:nvSpPr>
          <p:cNvPr id="3" name="Rectangle 2"/>
          <p:cNvSpPr/>
          <p:nvPr/>
        </p:nvSpPr>
        <p:spPr>
          <a:xfrm>
            <a:off x="7246540" y="1382866"/>
            <a:ext cx="3731959" cy="4524315"/>
          </a:xfrm>
          <a:prstGeom prst="rect">
            <a:avLst/>
          </a:prstGeom>
        </p:spPr>
        <p:txBody>
          <a:bodyPr wrap="square">
            <a:spAutoFit/>
          </a:bodyPr>
          <a:lstStyle/>
          <a:p>
            <a:r>
              <a:rPr lang="en-US" dirty="0">
                <a:solidFill>
                  <a:srgbClr val="404040"/>
                </a:solidFill>
              </a:rPr>
              <a:t>To support the participation of SMEs at the event, ITU will assist national pavilion organizers to identify the key SME aggregators in their local ecosystems through an initial mapping.  These include the local incubators/accelerators, tech hubs, venture capital and private equity firms, and corporate entities with a strong open innovation </a:t>
            </a:r>
            <a:r>
              <a:rPr lang="en-US" dirty="0" err="1">
                <a:solidFill>
                  <a:srgbClr val="404040"/>
                </a:solidFill>
              </a:rPr>
              <a:t>programme</a:t>
            </a:r>
            <a:r>
              <a:rPr lang="en-US" dirty="0">
                <a:solidFill>
                  <a:srgbClr val="404040"/>
                </a:solidFill>
              </a:rPr>
              <a:t>.  Through these aggregators, national pavilion organizers can identify and reach out to the right profile of SMEs who could be invited to join the pavilion.</a:t>
            </a:r>
          </a:p>
        </p:txBody>
      </p:sp>
      <p:pic>
        <p:nvPicPr>
          <p:cNvPr id="5" name="Picture 2" descr="Image result for itu telecom world 2019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4852" y="188640"/>
            <a:ext cx="1471685" cy="93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63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93812" y="620688"/>
            <a:ext cx="8855360" cy="1296144"/>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sz="3800" dirty="0" smtClean="0"/>
              <a:t>ITU Telecom SME </a:t>
            </a:r>
            <a:r>
              <a:rPr lang="en-US" sz="3800" dirty="0" err="1" smtClean="0"/>
              <a:t>programme</a:t>
            </a:r>
            <a:r>
              <a:rPr lang="en-US" sz="3800" dirty="0" smtClean="0"/>
              <a:t>:</a:t>
            </a:r>
            <a:br>
              <a:rPr lang="en-US" sz="3800" dirty="0" smtClean="0"/>
            </a:br>
            <a:r>
              <a:rPr lang="en-US" sz="3800" dirty="0" smtClean="0"/>
              <a:t>What is it about?</a:t>
            </a:r>
            <a:r>
              <a:rPr lang="en-US" dirty="0" smtClean="0"/>
              <a:t/>
            </a:r>
            <a:br>
              <a:rPr lang="en-US" dirty="0" smtClean="0"/>
            </a:br>
            <a:r>
              <a:rPr lang="en-US" sz="1800" b="0" i="1" dirty="0" smtClean="0">
                <a:solidFill>
                  <a:schemeClr val="tx1"/>
                </a:solidFill>
              </a:rPr>
              <a:t/>
            </a:r>
            <a:br>
              <a:rPr lang="en-US" sz="1800" b="0" i="1" dirty="0" smtClean="0">
                <a:solidFill>
                  <a:schemeClr val="tx1"/>
                </a:solidFill>
              </a:rPr>
            </a:br>
            <a:endParaRPr lang="en-US" sz="1800" b="0" dirty="0">
              <a:solidFill>
                <a:schemeClr val="tx1"/>
              </a:solidFill>
            </a:endParaRPr>
          </a:p>
        </p:txBody>
      </p:sp>
      <p:pic>
        <p:nvPicPr>
          <p:cNvPr id="1026" name="Picture 2" descr="SME - exhibi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758" y="1543062"/>
            <a:ext cx="4305567" cy="18226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E - awar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5720" y="1484784"/>
            <a:ext cx="4489432" cy="19005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E - b2b dialog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8508" y="4884142"/>
            <a:ext cx="4662656" cy="19738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E - network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178" y="4941169"/>
            <a:ext cx="4442843" cy="18792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ME - exhibi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6140" y="3365753"/>
            <a:ext cx="4051002" cy="171492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1085228" y="3478842"/>
            <a:ext cx="2448272" cy="546190"/>
          </a:xfrm>
        </p:spPr>
        <p:txBody>
          <a:bodyPr>
            <a:normAutofit fontScale="85000" lnSpcReduction="20000"/>
          </a:bodyPr>
          <a:lstStyle/>
          <a:p>
            <a:pPr marL="45720" indent="0">
              <a:buNone/>
            </a:pPr>
            <a:r>
              <a:rPr lang="en-US" sz="2400" dirty="0" smtClean="0"/>
              <a:t>Innovation Space: Forum Sessions</a:t>
            </a:r>
            <a:endParaRPr lang="en-US" sz="2400" dirty="0"/>
          </a:p>
          <a:p>
            <a:pPr marL="502920" indent="-457200">
              <a:buFont typeface="+mj-lt"/>
              <a:buAutoNum type="arabicPeriod"/>
            </a:pPr>
            <a:endParaRPr lang="en-US" dirty="0"/>
          </a:p>
        </p:txBody>
      </p:sp>
      <p:sp>
        <p:nvSpPr>
          <p:cNvPr id="10" name="Content Placeholder 2"/>
          <p:cNvSpPr txBox="1">
            <a:spLocks/>
          </p:cNvSpPr>
          <p:nvPr/>
        </p:nvSpPr>
        <p:spPr>
          <a:xfrm>
            <a:off x="7688950" y="3909373"/>
            <a:ext cx="2569104" cy="448072"/>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buFont typeface="Arial" pitchFamily="34" charset="0"/>
              <a:buNone/>
            </a:pPr>
            <a:r>
              <a:rPr lang="en-US" dirty="0" smtClean="0"/>
              <a:t>SME Masterclasses</a:t>
            </a:r>
          </a:p>
          <a:p>
            <a:pPr marL="502920" indent="-457200">
              <a:buFont typeface="+mj-lt"/>
              <a:buAutoNum type="arabicPeriod"/>
            </a:pPr>
            <a:endParaRPr lang="en-US" dirty="0"/>
          </a:p>
        </p:txBody>
      </p:sp>
      <p:sp>
        <p:nvSpPr>
          <p:cNvPr id="11" name="Content Placeholder 2"/>
          <p:cNvSpPr txBox="1">
            <a:spLocks/>
          </p:cNvSpPr>
          <p:nvPr/>
        </p:nvSpPr>
        <p:spPr>
          <a:xfrm>
            <a:off x="5230316" y="1815721"/>
            <a:ext cx="1656184" cy="1072330"/>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buFont typeface="Arial" pitchFamily="34" charset="0"/>
              <a:buNone/>
            </a:pPr>
            <a:r>
              <a:rPr lang="en-US" dirty="0" smtClean="0"/>
              <a:t>ITU Telecom World Awards </a:t>
            </a:r>
          </a:p>
          <a:p>
            <a:pPr marL="502920" indent="-457200">
              <a:buFont typeface="+mj-lt"/>
              <a:buAutoNum type="arabicPeriod"/>
            </a:pPr>
            <a:endParaRPr lang="en-US" dirty="0"/>
          </a:p>
        </p:txBody>
      </p:sp>
      <p:sp>
        <p:nvSpPr>
          <p:cNvPr id="12" name="Content Placeholder 2"/>
          <p:cNvSpPr txBox="1">
            <a:spLocks/>
          </p:cNvSpPr>
          <p:nvPr/>
        </p:nvSpPr>
        <p:spPr>
          <a:xfrm>
            <a:off x="1085228" y="4357445"/>
            <a:ext cx="2448272" cy="546190"/>
          </a:xfrm>
          <a:prstGeom prst="rect">
            <a:avLst/>
          </a:prstGeom>
        </p:spPr>
        <p:txBody>
          <a:bodyPr vert="horz" lIns="91440" tIns="45720" rIns="91440" bIns="45720" rtlCol="0">
            <a:normAutofit fontScale="85000" lnSpcReduction="2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buFont typeface="Arial" pitchFamily="34" charset="0"/>
              <a:buNone/>
            </a:pPr>
            <a:r>
              <a:rPr lang="en-US" sz="2400" dirty="0" smtClean="0"/>
              <a:t>Networking and Matchmaking</a:t>
            </a:r>
          </a:p>
          <a:p>
            <a:pPr marL="502920" indent="-457200">
              <a:buFont typeface="+mj-lt"/>
              <a:buAutoNum type="arabicPeriod"/>
            </a:pPr>
            <a:endParaRPr lang="en-US" dirty="0"/>
          </a:p>
        </p:txBody>
      </p:sp>
      <p:sp>
        <p:nvSpPr>
          <p:cNvPr id="13" name="Content Placeholder 2"/>
          <p:cNvSpPr txBox="1">
            <a:spLocks/>
          </p:cNvSpPr>
          <p:nvPr/>
        </p:nvSpPr>
        <p:spPr>
          <a:xfrm>
            <a:off x="5446340" y="5578426"/>
            <a:ext cx="1808892" cy="822748"/>
          </a:xfrm>
          <a:prstGeom prst="rect">
            <a:avLst/>
          </a:prstGeom>
        </p:spPr>
        <p:txBody>
          <a:bodyPr vert="horz" lIns="91440" tIns="45720" rIns="91440" bIns="45720" rtlCol="0">
            <a:normAutofit fontScale="92500" lnSpcReduction="20000"/>
          </a:bodyPr>
          <a:lst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a:lstStyle>
          <a:p>
            <a:pPr marL="45720" indent="0">
              <a:buFont typeface="Arial" pitchFamily="34" charset="0"/>
              <a:buNone/>
            </a:pPr>
            <a:r>
              <a:rPr lang="en-US" sz="2400" dirty="0" smtClean="0"/>
              <a:t>SME Pitching sessions</a:t>
            </a:r>
          </a:p>
          <a:p>
            <a:pPr marL="502920" indent="-457200">
              <a:buFont typeface="+mj-lt"/>
              <a:buAutoNum type="arabicPeriod"/>
            </a:pPr>
            <a:endParaRPr lang="en-US" dirty="0"/>
          </a:p>
        </p:txBody>
      </p:sp>
      <p:pic>
        <p:nvPicPr>
          <p:cNvPr id="14" name="Picture 2" descr="Image result for itu telecom world 2019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4852" y="188640"/>
            <a:ext cx="1471685" cy="93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98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3441"/>
          <a:stretch/>
        </p:blipFill>
        <p:spPr>
          <a:xfrm>
            <a:off x="-15380" y="893"/>
            <a:ext cx="12204205" cy="3534536"/>
          </a:xfrm>
          <a:prstGeom prst="rect">
            <a:avLst/>
          </a:prstGeom>
        </p:spPr>
      </p:pic>
      <p:sp>
        <p:nvSpPr>
          <p:cNvPr id="3" name="TextBox 2"/>
          <p:cNvSpPr txBox="1"/>
          <p:nvPr/>
        </p:nvSpPr>
        <p:spPr>
          <a:xfrm>
            <a:off x="279052" y="4130169"/>
            <a:ext cx="4875499" cy="1753869"/>
          </a:xfrm>
          <a:prstGeom prst="rect">
            <a:avLst/>
          </a:prstGeom>
          <a:noFill/>
        </p:spPr>
        <p:txBody>
          <a:bodyPr wrap="square" rtlCol="0">
            <a:spAutoFit/>
          </a:bodyPr>
          <a:lstStyle/>
          <a:p>
            <a:pPr>
              <a:spcAft>
                <a:spcPts val="600"/>
              </a:spcAft>
            </a:pPr>
            <a:r>
              <a:rPr lang="fr-FR"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ITU Telecom World Awards </a:t>
            </a:r>
            <a:r>
              <a:rPr lang="de-DE"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celebrate innovative ICT-based SMEs and industry initiatives with real social impact </a:t>
            </a:r>
            <a:r>
              <a:rPr lang="fr-FR"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de-DE"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offering UN recogniton, global visibility, partnership and networking opportunities</a:t>
            </a:r>
          </a:p>
        </p:txBody>
      </p:sp>
      <p:sp>
        <p:nvSpPr>
          <p:cNvPr id="4" name="TextBox 3"/>
          <p:cNvSpPr txBox="1"/>
          <p:nvPr/>
        </p:nvSpPr>
        <p:spPr>
          <a:xfrm>
            <a:off x="6375937" y="4076181"/>
            <a:ext cx="5351454" cy="1694125"/>
          </a:xfrm>
          <a:prstGeom prst="rect">
            <a:avLst/>
          </a:prstGeom>
          <a:noFill/>
        </p:spPr>
        <p:txBody>
          <a:bodyPr wrap="square" rtlCol="0">
            <a:spAutoFit/>
          </a:bodyPr>
          <a:lstStyle/>
          <a:p>
            <a:pPr marL="0" lvl="2">
              <a:lnSpc>
                <a:spcPct val="96000"/>
              </a:lnSpc>
              <a:spcAft>
                <a:spcPts val="1400"/>
              </a:spcAft>
              <a:buClr>
                <a:srgbClr val="0070C0"/>
              </a:buClr>
              <a:defRPr/>
            </a:pPr>
            <a:r>
              <a:rPr lang="de-DE"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ITU Telecom World Global SME Award</a:t>
            </a:r>
          </a:p>
          <a:p>
            <a:pPr marL="0" lvl="2">
              <a:lnSpc>
                <a:spcPct val="96000"/>
              </a:lnSpc>
              <a:spcAft>
                <a:spcPts val="1400"/>
              </a:spcAft>
              <a:buClr>
                <a:srgbClr val="0070C0"/>
              </a:buClr>
              <a:defRPr/>
            </a:pPr>
            <a:r>
              <a:rPr lang="de-DE"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ITU Telecom World Industry Award</a:t>
            </a:r>
          </a:p>
          <a:p>
            <a:pPr marL="0" lvl="2">
              <a:lnSpc>
                <a:spcPct val="96000"/>
              </a:lnSpc>
              <a:spcAft>
                <a:spcPts val="1400"/>
              </a:spcAft>
              <a:buClr>
                <a:srgbClr val="0070C0"/>
              </a:buClr>
              <a:defRPr/>
            </a:pPr>
            <a:r>
              <a:rPr lang="de-DE"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ITU Telecom World Government Award</a:t>
            </a:r>
          </a:p>
          <a:p>
            <a:pPr marL="0" lvl="2">
              <a:lnSpc>
                <a:spcPct val="96000"/>
              </a:lnSpc>
              <a:spcAft>
                <a:spcPts val="1400"/>
              </a:spcAft>
              <a:buClr>
                <a:srgbClr val="0070C0"/>
              </a:buClr>
              <a:defRPr/>
            </a:pPr>
            <a:r>
              <a:rPr lang="de-DE" sz="1799"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ITU Telecom World Host Country SME Award</a:t>
            </a:r>
          </a:p>
        </p:txBody>
      </p:sp>
      <p:sp>
        <p:nvSpPr>
          <p:cNvPr id="6" name="5-Point Star 5"/>
          <p:cNvSpPr/>
          <p:nvPr/>
        </p:nvSpPr>
        <p:spPr>
          <a:xfrm>
            <a:off x="5984217" y="4131307"/>
            <a:ext cx="220390" cy="190480"/>
          </a:xfrm>
          <a:prstGeom prst="star5">
            <a:avLst/>
          </a:prstGeom>
          <a:solidFill>
            <a:srgbClr val="F6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5-Point Star 6"/>
          <p:cNvSpPr/>
          <p:nvPr/>
        </p:nvSpPr>
        <p:spPr>
          <a:xfrm>
            <a:off x="5984217" y="4573411"/>
            <a:ext cx="220390" cy="190480"/>
          </a:xfrm>
          <a:prstGeom prst="star5">
            <a:avLst/>
          </a:prstGeom>
          <a:solidFill>
            <a:srgbClr val="F6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5-Point Star 7"/>
          <p:cNvSpPr/>
          <p:nvPr/>
        </p:nvSpPr>
        <p:spPr>
          <a:xfrm>
            <a:off x="5984217" y="5032289"/>
            <a:ext cx="220390" cy="190480"/>
          </a:xfrm>
          <a:prstGeom prst="star5">
            <a:avLst/>
          </a:prstGeom>
          <a:solidFill>
            <a:srgbClr val="F6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5-Point Star 8"/>
          <p:cNvSpPr/>
          <p:nvPr/>
        </p:nvSpPr>
        <p:spPr>
          <a:xfrm>
            <a:off x="5984217" y="5499553"/>
            <a:ext cx="220390" cy="190480"/>
          </a:xfrm>
          <a:prstGeom prst="star5">
            <a:avLst/>
          </a:prstGeom>
          <a:solidFill>
            <a:srgbClr val="F6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 name="Rectangle 14"/>
          <p:cNvSpPr/>
          <p:nvPr/>
        </p:nvSpPr>
        <p:spPr>
          <a:xfrm>
            <a:off x="-1" y="894"/>
            <a:ext cx="12188825" cy="3542377"/>
          </a:xfrm>
          <a:prstGeom prst="rect">
            <a:avLst/>
          </a:prstGeom>
          <a:solidFill>
            <a:srgbClr val="FF96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3639" y="327651"/>
            <a:ext cx="1275321" cy="799073"/>
          </a:xfrm>
          <a:prstGeom prst="rect">
            <a:avLst/>
          </a:prstGeom>
        </p:spPr>
      </p:pic>
    </p:spTree>
    <p:extLst>
      <p:ext uri="{BB962C8B-B14F-4D97-AF65-F5344CB8AC3E}">
        <p14:creationId xmlns:p14="http://schemas.microsoft.com/office/powerpoint/2010/main" val="227457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933764" y="4822521"/>
            <a:ext cx="6780017" cy="1486799"/>
          </a:xfrm>
          <a:prstGeom prst="roundRect">
            <a:avLst/>
          </a:prstGeom>
          <a:noFill/>
          <a:ln w="19050">
            <a:solidFill>
              <a:schemeClr val="accent3"/>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smtClean="0">
                <a:solidFill>
                  <a:srgbClr val="0070C0"/>
                </a:solidFill>
              </a:rPr>
              <a:t>             </a:t>
            </a:r>
            <a:r>
              <a:rPr lang="en-US" b="1" dirty="0" smtClean="0">
                <a:solidFill>
                  <a:srgbClr val="0070C0"/>
                </a:solidFill>
              </a:rPr>
              <a:t>Attend</a:t>
            </a:r>
            <a:r>
              <a:rPr lang="en-US" dirty="0"/>
              <a:t> </a:t>
            </a:r>
            <a:r>
              <a:rPr lang="en-GB" dirty="0" smtClean="0"/>
              <a:t>Come and visit to see ITU Telecom World 2019 @Budapest, Hungary. </a:t>
            </a:r>
          </a:p>
          <a:p>
            <a:pPr algn="ctr"/>
            <a:endParaRPr lang="en-GB" dirty="0" smtClean="0"/>
          </a:p>
          <a:p>
            <a:pPr marL="804863" algn="ctr"/>
            <a:r>
              <a:rPr lang="en-US" dirty="0" smtClean="0"/>
              <a:t>  Registration will be open in June at </a:t>
            </a:r>
            <a:r>
              <a:rPr lang="en-GB" dirty="0" smtClean="0">
                <a:hlinkClick r:id="rId2"/>
              </a:rPr>
              <a:t>telecomworld.itu.int</a:t>
            </a:r>
            <a:endParaRPr lang="en-GB" dirty="0" smtClean="0"/>
          </a:p>
        </p:txBody>
      </p:sp>
      <p:sp>
        <p:nvSpPr>
          <p:cNvPr id="16" name="Rounded Rectangle 15"/>
          <p:cNvSpPr/>
          <p:nvPr/>
        </p:nvSpPr>
        <p:spPr>
          <a:xfrm>
            <a:off x="933764" y="3094329"/>
            <a:ext cx="6780017" cy="1558807"/>
          </a:xfrm>
          <a:prstGeom prst="roundRect">
            <a:avLst/>
          </a:prstGeom>
          <a:noFill/>
          <a:ln w="19050">
            <a:solidFill>
              <a:schemeClr val="accent3"/>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solidFill>
                  <a:srgbClr val="0070C0"/>
                </a:solidFill>
              </a:rPr>
              <a:t>              Promote </a:t>
            </a:r>
            <a:r>
              <a:rPr lang="en-US" b="1" dirty="0" smtClean="0">
                <a:solidFill>
                  <a:schemeClr val="tx1"/>
                </a:solidFill>
              </a:rPr>
              <a:t>to your Scale-ups and SMEs associations.</a:t>
            </a:r>
            <a:endParaRPr lang="en-US" b="1" dirty="0">
              <a:solidFill>
                <a:schemeClr val="tx1"/>
              </a:solidFill>
            </a:endParaRPr>
          </a:p>
          <a:p>
            <a:pPr marL="804863" algn="ctr"/>
            <a:r>
              <a:rPr lang="en-GB" dirty="0" smtClean="0">
                <a:solidFill>
                  <a:schemeClr val="tx1"/>
                </a:solidFill>
              </a:rPr>
              <a:t>ITU will help you to promote the programme to your SMEs.</a:t>
            </a:r>
          </a:p>
          <a:p>
            <a:pPr marL="804863" algn="ctr"/>
            <a:r>
              <a:rPr lang="en-GB" dirty="0" smtClean="0">
                <a:solidFill>
                  <a:schemeClr val="tx1"/>
                </a:solidFill>
              </a:rPr>
              <a:t>Contact</a:t>
            </a:r>
            <a:r>
              <a:rPr lang="en-GB" dirty="0" smtClean="0">
                <a:solidFill>
                  <a:srgbClr val="404040"/>
                </a:solidFill>
              </a:rPr>
              <a:t> </a:t>
            </a:r>
            <a:r>
              <a:rPr lang="en-GB" dirty="0" smtClean="0">
                <a:hlinkClick r:id="rId3"/>
              </a:rPr>
              <a:t>participate.telecom@itu.int</a:t>
            </a:r>
            <a:r>
              <a:rPr lang="en-GB" dirty="0"/>
              <a:t> </a:t>
            </a:r>
            <a:r>
              <a:rPr lang="en-GB" dirty="0" smtClean="0">
                <a:solidFill>
                  <a:schemeClr val="tx1"/>
                </a:solidFill>
              </a:rPr>
              <a:t>to get </a:t>
            </a:r>
            <a:r>
              <a:rPr lang="en-US" dirty="0" smtClean="0">
                <a:solidFill>
                  <a:schemeClr val="tx1"/>
                </a:solidFill>
              </a:rPr>
              <a:t>promotional materials.</a:t>
            </a:r>
            <a:endParaRPr lang="en-GB" dirty="0">
              <a:solidFill>
                <a:schemeClr val="tx1"/>
              </a:solidFill>
            </a:endParaRPr>
          </a:p>
        </p:txBody>
      </p:sp>
      <p:sp>
        <p:nvSpPr>
          <p:cNvPr id="6" name="Title 1"/>
          <p:cNvSpPr>
            <a:spLocks noGrp="1"/>
          </p:cNvSpPr>
          <p:nvPr>
            <p:ph type="title"/>
          </p:nvPr>
        </p:nvSpPr>
        <p:spPr>
          <a:xfrm>
            <a:off x="693812" y="620688"/>
            <a:ext cx="8855360" cy="576064"/>
          </a:xfrm>
        </p:spPr>
        <p:txBody>
          <a:bodyPr anchor="t">
            <a:normAutofit/>
          </a:bodyPr>
          <a:lstStyle/>
          <a:p>
            <a:r>
              <a:rPr lang="en-US" sz="3800" dirty="0" smtClean="0">
                <a:solidFill>
                  <a:srgbClr val="0D84C7"/>
                </a:solidFill>
              </a:rPr>
              <a:t>How to take part?</a:t>
            </a:r>
            <a:endParaRPr lang="en-US" sz="1800" b="0" dirty="0">
              <a:solidFill>
                <a:srgbClr val="0D84C7"/>
              </a:solidFill>
            </a:endParaRPr>
          </a:p>
        </p:txBody>
      </p:sp>
      <p:pic>
        <p:nvPicPr>
          <p:cNvPr id="9" name="Picture 8" descr="cid:image006.png@01D433EB.A5F86E80">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170525" y="5196906"/>
            <a:ext cx="777240" cy="777240"/>
          </a:xfrm>
          <a:prstGeom prst="rect">
            <a:avLst/>
          </a:prstGeom>
          <a:noFill/>
          <a:ln>
            <a:noFill/>
          </a:ln>
        </p:spPr>
      </p:pic>
      <p:pic>
        <p:nvPicPr>
          <p:cNvPr id="11" name="Picture 10" descr="cid:image005.png@01D433EB.A5F86E80">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1013619" y="3177493"/>
            <a:ext cx="777240" cy="777240"/>
          </a:xfrm>
          <a:prstGeom prst="rect">
            <a:avLst/>
          </a:prstGeom>
          <a:noFill/>
          <a:ln>
            <a:noFill/>
          </a:ln>
        </p:spPr>
      </p:pic>
      <p:pic>
        <p:nvPicPr>
          <p:cNvPr id="12" name="Picture 11" descr="cid:image004.png@01D433EB.A5F86E80">
            <a:hlinkClick r:id="rId8"/>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215352" y="1757847"/>
            <a:ext cx="774603" cy="777240"/>
          </a:xfrm>
          <a:prstGeom prst="rect">
            <a:avLst/>
          </a:prstGeom>
          <a:noFill/>
          <a:ln>
            <a:noFill/>
          </a:ln>
        </p:spPr>
      </p:pic>
      <p:sp>
        <p:nvSpPr>
          <p:cNvPr id="4" name="Rounded Rectangle 3"/>
          <p:cNvSpPr/>
          <p:nvPr/>
        </p:nvSpPr>
        <p:spPr>
          <a:xfrm>
            <a:off x="981844" y="1374886"/>
            <a:ext cx="6731937" cy="1558807"/>
          </a:xfrm>
          <a:prstGeom prst="roundRect">
            <a:avLst/>
          </a:prstGeom>
          <a:noFill/>
          <a:ln w="19050">
            <a:solidFill>
              <a:schemeClr val="accent3"/>
            </a:solidFill>
          </a:ln>
        </p:spPr>
        <p:style>
          <a:lnRef idx="1">
            <a:schemeClr val="accent2"/>
          </a:lnRef>
          <a:fillRef idx="2">
            <a:schemeClr val="accent2"/>
          </a:fillRef>
          <a:effectRef idx="1">
            <a:schemeClr val="accent2"/>
          </a:effectRef>
          <a:fontRef idx="minor">
            <a:schemeClr val="dk1"/>
          </a:fontRef>
        </p:style>
        <p:txBody>
          <a:bodyPr rtlCol="0" anchor="ctr"/>
          <a:lstStyle/>
          <a:p>
            <a:pPr lvl="1" algn="ctr"/>
            <a:r>
              <a:rPr lang="en-US" b="1" dirty="0" smtClean="0">
                <a:solidFill>
                  <a:srgbClr val="0070C0"/>
                </a:solidFill>
              </a:rPr>
              <a:t>Participate </a:t>
            </a:r>
            <a:r>
              <a:rPr lang="en-US" b="1" dirty="0" smtClean="0">
                <a:solidFill>
                  <a:schemeClr val="tx1"/>
                </a:solidFill>
              </a:rPr>
              <a:t>by bringing your SMEs</a:t>
            </a:r>
            <a:endParaRPr lang="en-US" b="1" dirty="0">
              <a:solidFill>
                <a:schemeClr val="tx1"/>
              </a:solidFill>
            </a:endParaRPr>
          </a:p>
          <a:p>
            <a:pPr marL="1262063" lvl="1" algn="ctr"/>
            <a:r>
              <a:rPr lang="en-GB" dirty="0" smtClean="0">
                <a:solidFill>
                  <a:schemeClr val="tx1"/>
                </a:solidFill>
              </a:rPr>
              <a:t> ITU will assist you to pick up the most relevant participation option.</a:t>
            </a:r>
          </a:p>
        </p:txBody>
      </p:sp>
      <p:pic>
        <p:nvPicPr>
          <p:cNvPr id="10" name="Picture 2" descr="Image result for itu telecom world 2019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54852" y="188640"/>
            <a:ext cx="1471685" cy="93610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01908" y="6581001"/>
            <a:ext cx="2108847" cy="276999"/>
          </a:xfrm>
          <a:prstGeom prst="rect">
            <a:avLst/>
          </a:prstGeom>
        </p:spPr>
        <p:txBody>
          <a:bodyPr wrap="none">
            <a:spAutoFit/>
          </a:bodyPr>
          <a:lstStyle/>
          <a:p>
            <a:r>
              <a:rPr lang="en-GB" sz="1200" dirty="0">
                <a:hlinkClick r:id="rId2"/>
              </a:rPr>
              <a:t>https://telecomworld.itu.int/</a:t>
            </a:r>
            <a:endParaRPr lang="en-GB" sz="1200" dirty="0"/>
          </a:p>
        </p:txBody>
      </p:sp>
      <p:sp>
        <p:nvSpPr>
          <p:cNvPr id="2" name="Rectangle 1"/>
          <p:cNvSpPr/>
          <p:nvPr/>
        </p:nvSpPr>
        <p:spPr>
          <a:xfrm>
            <a:off x="1947765" y="2528128"/>
            <a:ext cx="4577215" cy="369332"/>
          </a:xfrm>
          <a:prstGeom prst="rect">
            <a:avLst/>
          </a:prstGeom>
        </p:spPr>
        <p:txBody>
          <a:bodyPr wrap="none">
            <a:spAutoFit/>
          </a:bodyPr>
          <a:lstStyle/>
          <a:p>
            <a:pPr marL="804863" algn="ctr"/>
            <a:r>
              <a:rPr lang="en-GB" dirty="0" smtClean="0"/>
              <a:t>Contact</a:t>
            </a:r>
            <a:r>
              <a:rPr lang="en-GB" dirty="0" smtClean="0">
                <a:solidFill>
                  <a:srgbClr val="404040"/>
                </a:solidFill>
              </a:rPr>
              <a:t> </a:t>
            </a:r>
            <a:r>
              <a:rPr lang="en-GB" dirty="0">
                <a:hlinkClick r:id="rId3"/>
              </a:rPr>
              <a:t>participate.telecom@itu.int</a:t>
            </a:r>
            <a:endParaRPr lang="en-GB" dirty="0">
              <a:solidFill>
                <a:srgbClr val="404040"/>
              </a:solidFill>
            </a:endParaRPr>
          </a:p>
        </p:txBody>
      </p:sp>
      <p:sp>
        <p:nvSpPr>
          <p:cNvPr id="14" name="Rectangle 13"/>
          <p:cNvSpPr/>
          <p:nvPr/>
        </p:nvSpPr>
        <p:spPr>
          <a:xfrm>
            <a:off x="7729543" y="1374886"/>
            <a:ext cx="3061151" cy="3970318"/>
          </a:xfrm>
          <a:prstGeom prst="rect">
            <a:avLst/>
          </a:prstGeom>
        </p:spPr>
        <p:txBody>
          <a:bodyPr wrap="square">
            <a:spAutoFit/>
          </a:bodyPr>
          <a:lstStyle/>
          <a:p>
            <a:r>
              <a:rPr lang="en-US" dirty="0" smtClean="0"/>
              <a:t>Government Award:</a:t>
            </a:r>
          </a:p>
          <a:p>
            <a:endParaRPr lang="en-US" dirty="0" smtClean="0"/>
          </a:p>
          <a:p>
            <a:r>
              <a:rPr lang="en-US" dirty="0" smtClean="0"/>
              <a:t>Organizing a National </a:t>
            </a:r>
            <a:r>
              <a:rPr lang="en-US" dirty="0"/>
              <a:t>P</a:t>
            </a:r>
            <a:r>
              <a:rPr lang="en-US" dirty="0" smtClean="0"/>
              <a:t>avilion with 3 or more SMEs who take part in the Awards </a:t>
            </a:r>
            <a:r>
              <a:rPr lang="en-US" dirty="0" err="1" smtClean="0"/>
              <a:t>programme</a:t>
            </a:r>
            <a:r>
              <a:rPr lang="en-US" dirty="0" smtClean="0"/>
              <a:t>. </a:t>
            </a:r>
          </a:p>
          <a:p>
            <a:endParaRPr lang="en-US" dirty="0"/>
          </a:p>
          <a:p>
            <a:endParaRPr lang="en-US" dirty="0" smtClean="0"/>
          </a:p>
          <a:p>
            <a:r>
              <a:rPr lang="en-US" dirty="0" smtClean="0"/>
              <a:t>The Government Award winner will be the National Pavilion with the SMEs who scored the highest average score during the Global SMEs Awards pitching.</a:t>
            </a:r>
            <a:endParaRPr lang="en-US" dirty="0"/>
          </a:p>
        </p:txBody>
      </p:sp>
    </p:spTree>
    <p:extLst>
      <p:ext uri="{BB962C8B-B14F-4D97-AF65-F5344CB8AC3E}">
        <p14:creationId xmlns:p14="http://schemas.microsoft.com/office/powerpoint/2010/main" val="237941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15156"/>
          <a:stretch/>
        </p:blipFill>
        <p:spPr>
          <a:xfrm>
            <a:off x="10083" y="893"/>
            <a:ext cx="12188825" cy="6894304"/>
          </a:xfrm>
          <a:prstGeom prst="rect">
            <a:avLst/>
          </a:prstGeom>
        </p:spPr>
      </p:pic>
      <p:sp>
        <p:nvSpPr>
          <p:cNvPr id="4" name="TextBox 3"/>
          <p:cNvSpPr txBox="1"/>
          <p:nvPr/>
        </p:nvSpPr>
        <p:spPr>
          <a:xfrm>
            <a:off x="1394999" y="5435775"/>
            <a:ext cx="9396279" cy="876679"/>
          </a:xfrm>
          <a:prstGeom prst="rect">
            <a:avLst/>
          </a:prstGeom>
          <a:noFill/>
        </p:spPr>
        <p:txBody>
          <a:bodyPr wrap="none" rtlCol="0">
            <a:spAutoFit/>
          </a:bodyPr>
          <a:lstStyle/>
          <a:p>
            <a:pPr algn="ctr"/>
            <a:r>
              <a:rPr lang="en-US" sz="2199" dirty="0">
                <a:solidFill>
                  <a:schemeClr val="bg1"/>
                </a:solidFill>
                <a:latin typeface="+mj-lt"/>
                <a:ea typeface="Verdana" panose="020B0604030504040204" pitchFamily="34" charset="0"/>
                <a:cs typeface="Verdana" panose="020B0604030504040204" pitchFamily="34" charset="0"/>
              </a:rPr>
              <a:t>We look forward to seeing you in </a:t>
            </a:r>
            <a:r>
              <a:rPr lang="en-US" sz="2199" dirty="0">
                <a:solidFill>
                  <a:schemeClr val="bg1"/>
                </a:solidFill>
                <a:latin typeface="+mj-lt"/>
              </a:rPr>
              <a:t>Budapest, </a:t>
            </a:r>
            <a:r>
              <a:rPr lang="en-US" sz="2199" dirty="0">
                <a:solidFill>
                  <a:schemeClr val="bg1"/>
                </a:solidFill>
                <a:latin typeface="+mj-lt"/>
                <a:ea typeface="Verdana" panose="020B0604030504040204" pitchFamily="34" charset="0"/>
                <a:cs typeface="Verdana" panose="020B0604030504040204" pitchFamily="34" charset="0"/>
              </a:rPr>
              <a:t>Hungary, in September!</a:t>
            </a:r>
          </a:p>
          <a:p>
            <a:pPr algn="ctr"/>
            <a:endParaRPr lang="en-US" sz="700" dirty="0">
              <a:solidFill>
                <a:schemeClr val="bg1"/>
              </a:solidFill>
              <a:latin typeface="+mj-lt"/>
              <a:ea typeface="Verdana" panose="020B0604030504040204" pitchFamily="34" charset="0"/>
              <a:cs typeface="Verdana" panose="020B0604030504040204" pitchFamily="34" charset="0"/>
            </a:endParaRPr>
          </a:p>
          <a:p>
            <a:pPr algn="ctr"/>
            <a:r>
              <a:rPr lang="fr-CH" sz="2199" u="sng" dirty="0">
                <a:solidFill>
                  <a:schemeClr val="bg1"/>
                </a:solidFill>
              </a:rPr>
              <a:t>telecomworld.itu.int</a:t>
            </a:r>
            <a:endParaRPr lang="en-US" sz="2199" u="sng"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561" y="219872"/>
            <a:ext cx="2007433" cy="1257789"/>
          </a:xfrm>
          <a:prstGeom prst="rect">
            <a:avLst/>
          </a:prstGeom>
        </p:spPr>
      </p:pic>
      <p:sp>
        <p:nvSpPr>
          <p:cNvPr id="7" name="Rectangle 6"/>
          <p:cNvSpPr/>
          <p:nvPr/>
        </p:nvSpPr>
        <p:spPr>
          <a:xfrm>
            <a:off x="261764" y="6383634"/>
            <a:ext cx="4633704" cy="369332"/>
          </a:xfrm>
          <a:prstGeom prst="rect">
            <a:avLst/>
          </a:prstGeom>
        </p:spPr>
        <p:txBody>
          <a:bodyPr wrap="none">
            <a:spAutoFit/>
          </a:bodyPr>
          <a:lstStyle/>
          <a:p>
            <a:r>
              <a:rPr lang="en-US" dirty="0" smtClean="0">
                <a:solidFill>
                  <a:schemeClr val="bg1"/>
                </a:solidFill>
                <a:hlinkClick r:id="rId5"/>
              </a:rPr>
              <a:t>Awards: https</a:t>
            </a:r>
            <a:r>
              <a:rPr lang="en-US" dirty="0">
                <a:solidFill>
                  <a:schemeClr val="bg1"/>
                </a:solidFill>
                <a:hlinkClick r:id="rId5"/>
              </a:rPr>
              <a:t>://</a:t>
            </a:r>
            <a:r>
              <a:rPr lang="en-US" dirty="0" smtClean="0">
                <a:solidFill>
                  <a:schemeClr val="bg1"/>
                </a:solidFill>
                <a:hlinkClick r:id="rId5"/>
              </a:rPr>
              <a:t>youtu.be/RvciIEIPi0U?t=59</a:t>
            </a:r>
            <a:r>
              <a:rPr lang="en-US" dirty="0" smtClean="0">
                <a:solidFill>
                  <a:schemeClr val="bg1"/>
                </a:solidFill>
              </a:rPr>
              <a:t> </a:t>
            </a:r>
            <a:endParaRPr lang="en-US" dirty="0">
              <a:solidFill>
                <a:schemeClr val="bg1"/>
              </a:solidFill>
            </a:endParaRPr>
          </a:p>
        </p:txBody>
      </p:sp>
      <p:sp>
        <p:nvSpPr>
          <p:cNvPr id="10" name="Rectangle 9"/>
          <p:cNvSpPr/>
          <p:nvPr/>
        </p:nvSpPr>
        <p:spPr>
          <a:xfrm>
            <a:off x="6104495" y="6383634"/>
            <a:ext cx="5890587" cy="369332"/>
          </a:xfrm>
          <a:prstGeom prst="rect">
            <a:avLst/>
          </a:prstGeom>
        </p:spPr>
        <p:txBody>
          <a:bodyPr wrap="none">
            <a:spAutoFit/>
          </a:bodyPr>
          <a:lstStyle/>
          <a:p>
            <a:r>
              <a:rPr lang="en-US" u="sng" dirty="0" smtClean="0">
                <a:solidFill>
                  <a:schemeClr val="bg1"/>
                </a:solidFill>
                <a:hlinkClick r:id="rId6"/>
              </a:rPr>
              <a:t>SME </a:t>
            </a:r>
            <a:r>
              <a:rPr lang="en-US" u="sng" dirty="0" err="1" smtClean="0">
                <a:solidFill>
                  <a:schemeClr val="bg1"/>
                </a:solidFill>
                <a:hlinkClick r:id="rId6"/>
              </a:rPr>
              <a:t>Programme</a:t>
            </a:r>
            <a:r>
              <a:rPr lang="en-US" u="sng" dirty="0" smtClean="0">
                <a:solidFill>
                  <a:schemeClr val="bg1"/>
                </a:solidFill>
                <a:hlinkClick r:id="rId6"/>
              </a:rPr>
              <a:t>: </a:t>
            </a:r>
            <a:r>
              <a:rPr lang="en-US" dirty="0" smtClean="0">
                <a:solidFill>
                  <a:schemeClr val="bg1"/>
                </a:solidFill>
                <a:hlinkClick r:id="rId6"/>
              </a:rPr>
              <a:t>https</a:t>
            </a:r>
            <a:r>
              <a:rPr lang="en-US" dirty="0">
                <a:solidFill>
                  <a:schemeClr val="bg1"/>
                </a:solidFill>
                <a:hlinkClick r:id="rId6"/>
              </a:rPr>
              <a:t>://</a:t>
            </a:r>
            <a:r>
              <a:rPr lang="en-US" dirty="0" smtClean="0">
                <a:solidFill>
                  <a:schemeClr val="bg1"/>
                </a:solidFill>
                <a:hlinkClick r:id="rId6"/>
              </a:rPr>
              <a:t>youtu.be/lYje5pWMO3s?t=68</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412016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s mor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17265" y="3179252"/>
            <a:ext cx="947367" cy="1957982"/>
          </a:xfrm>
          <a:prstGeom prst="rect">
            <a:avLst/>
          </a:prstGeom>
        </p:spPr>
      </p:pic>
      <p:sp>
        <p:nvSpPr>
          <p:cNvPr id="4" name="TextBox 3"/>
          <p:cNvSpPr txBox="1"/>
          <p:nvPr/>
        </p:nvSpPr>
        <p:spPr>
          <a:xfrm>
            <a:off x="1431913" y="2791869"/>
            <a:ext cx="2539289" cy="1897443"/>
          </a:xfrm>
          <a:prstGeom prst="rect">
            <a:avLst/>
          </a:prstGeom>
          <a:noFill/>
        </p:spPr>
        <p:txBody>
          <a:bodyPr wrap="square" rtlCol="0">
            <a:spAutoFit/>
          </a:bodyPr>
          <a:lstStyle/>
          <a:p>
            <a:r>
              <a:rPr lang="en-US" sz="11730" b="1" dirty="0">
                <a:solidFill>
                  <a:srgbClr val="3E8EDE"/>
                </a:solidFill>
                <a:latin typeface="Arial Narrow" panose="020B0606020202030204" pitchFamily="34" charset="0"/>
                <a:cs typeface="Myriad Pro Cond"/>
              </a:rPr>
              <a:t>193</a:t>
            </a:r>
          </a:p>
        </p:txBody>
      </p:sp>
      <p:sp>
        <p:nvSpPr>
          <p:cNvPr id="8" name="TextBox 7"/>
          <p:cNvSpPr txBox="1"/>
          <p:nvPr/>
        </p:nvSpPr>
        <p:spPr>
          <a:xfrm>
            <a:off x="2161392" y="4442514"/>
            <a:ext cx="1398035" cy="683007"/>
          </a:xfrm>
          <a:prstGeom prst="rect">
            <a:avLst/>
          </a:prstGeom>
          <a:noFill/>
        </p:spPr>
        <p:txBody>
          <a:bodyPr wrap="square" rtlCol="0">
            <a:spAutoFit/>
          </a:bodyPr>
          <a:lstStyle/>
          <a:p>
            <a:pPr algn="r">
              <a:lnSpc>
                <a:spcPct val="80000"/>
              </a:lnSpc>
            </a:pPr>
            <a:r>
              <a:rPr lang="en-US" sz="2399" dirty="0">
                <a:latin typeface="Arial Narrow" panose="020B0606020202030204" pitchFamily="34" charset="0"/>
                <a:cs typeface="Myriad Pro Cond"/>
              </a:rPr>
              <a:t>MEMBER STATES </a:t>
            </a:r>
          </a:p>
        </p:txBody>
      </p:sp>
      <p:sp>
        <p:nvSpPr>
          <p:cNvPr id="9" name="TextBox 8"/>
          <p:cNvSpPr txBox="1"/>
          <p:nvPr/>
        </p:nvSpPr>
        <p:spPr>
          <a:xfrm>
            <a:off x="5983300" y="2803472"/>
            <a:ext cx="3116828" cy="1897443"/>
          </a:xfrm>
          <a:prstGeom prst="rect">
            <a:avLst/>
          </a:prstGeom>
          <a:noFill/>
        </p:spPr>
        <p:txBody>
          <a:bodyPr wrap="square" rtlCol="0">
            <a:spAutoFit/>
          </a:bodyPr>
          <a:lstStyle/>
          <a:p>
            <a:r>
              <a:rPr lang="en-US" sz="11730" b="1" dirty="0">
                <a:solidFill>
                  <a:srgbClr val="3E8EDE"/>
                </a:solidFill>
                <a:latin typeface="Arial Narrow" panose="020B0606020202030204" pitchFamily="34" charset="0"/>
                <a:cs typeface="Myriad Pro Cond"/>
              </a:rPr>
              <a:t>~900</a:t>
            </a:r>
          </a:p>
        </p:txBody>
      </p:sp>
      <p:sp>
        <p:nvSpPr>
          <p:cNvPr id="10" name="TextBox 9"/>
          <p:cNvSpPr txBox="1"/>
          <p:nvPr/>
        </p:nvSpPr>
        <p:spPr>
          <a:xfrm>
            <a:off x="4707694" y="4442514"/>
            <a:ext cx="4305165" cy="978345"/>
          </a:xfrm>
          <a:prstGeom prst="rect">
            <a:avLst/>
          </a:prstGeom>
          <a:noFill/>
        </p:spPr>
        <p:txBody>
          <a:bodyPr wrap="square" rtlCol="0">
            <a:spAutoFit/>
          </a:bodyPr>
          <a:lstStyle/>
          <a:p>
            <a:pPr algn="r">
              <a:lnSpc>
                <a:spcPct val="80000"/>
              </a:lnSpc>
            </a:pPr>
            <a:r>
              <a:rPr lang="en-GB" sz="2399" cap="all" dirty="0">
                <a:latin typeface="Arial Narrow" panose="020B0606020202030204" pitchFamily="34" charset="0"/>
                <a:cs typeface="Myriad Pro Cond"/>
              </a:rPr>
              <a:t>companies, universities, and international &amp; regional organizations</a:t>
            </a:r>
            <a:endParaRPr lang="en-US" sz="2399" cap="all" dirty="0">
              <a:latin typeface="Arial Narrow" panose="020B0606020202030204" pitchFamily="34" charset="0"/>
              <a:cs typeface="Myriad Pro Cond"/>
            </a:endParaRPr>
          </a:p>
        </p:txBody>
      </p:sp>
      <p:sp>
        <p:nvSpPr>
          <p:cNvPr id="15" name="TextBox 14"/>
          <p:cNvSpPr txBox="1"/>
          <p:nvPr/>
        </p:nvSpPr>
        <p:spPr>
          <a:xfrm>
            <a:off x="9373229" y="2262216"/>
            <a:ext cx="2539289" cy="461537"/>
          </a:xfrm>
          <a:prstGeom prst="rect">
            <a:avLst/>
          </a:prstGeom>
          <a:noFill/>
        </p:spPr>
        <p:txBody>
          <a:bodyPr wrap="square" rtlCol="0">
            <a:spAutoFit/>
          </a:bodyPr>
          <a:lstStyle/>
          <a:p>
            <a:r>
              <a:rPr lang="en-US" sz="2399" b="1" i="1" dirty="0">
                <a:latin typeface="Calibri"/>
                <a:cs typeface="Myriad Pro Bold SemiCond It"/>
              </a:rPr>
              <a:t>Our members</a:t>
            </a:r>
          </a:p>
        </p:txBody>
      </p:sp>
      <p:cxnSp>
        <p:nvCxnSpPr>
          <p:cNvPr id="18" name="Straight Connector 17"/>
          <p:cNvCxnSpPr/>
          <p:nvPr/>
        </p:nvCxnSpPr>
        <p:spPr>
          <a:xfrm>
            <a:off x="1400241" y="2710654"/>
            <a:ext cx="9896926" cy="0"/>
          </a:xfrm>
          <a:prstGeom prst="line">
            <a:avLst/>
          </a:prstGeom>
          <a:ln w="12700">
            <a:solidFill>
              <a:srgbClr val="6599D9"/>
            </a:solidFill>
          </a:ln>
          <a:effectLst/>
        </p:spPr>
        <p:style>
          <a:lnRef idx="2">
            <a:schemeClr val="accent1"/>
          </a:lnRef>
          <a:fillRef idx="0">
            <a:schemeClr val="accent1"/>
          </a:fillRef>
          <a:effectRef idx="1">
            <a:schemeClr val="accent1"/>
          </a:effectRef>
          <a:fontRef idx="minor">
            <a:schemeClr val="tx1"/>
          </a:fontRef>
        </p:style>
      </p:cxnSp>
      <p:pic>
        <p:nvPicPr>
          <p:cNvPr id="19" name="Picture 18" descr="icons mor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86181" y="3179252"/>
            <a:ext cx="1046826" cy="1957982"/>
          </a:xfrm>
          <a:prstGeom prst="rect">
            <a:avLst/>
          </a:prstGeom>
        </p:spPr>
      </p:pic>
      <p:pic>
        <p:nvPicPr>
          <p:cNvPr id="20" name="Picture 19" descr="icons more.jpg"/>
          <p:cNvPicPr>
            <a:picLocks noChangeAspect="1"/>
          </p:cNvPicPr>
          <p:nvPr/>
        </p:nvPicPr>
        <p:blipFill rotWithShape="1">
          <a:blip r:embed="rId6" cstate="screen">
            <a:extLst>
              <a:ext uri="{28A0092B-C50C-407E-A947-70E740481C1C}">
                <a14:useLocalDpi xmlns:a14="http://schemas.microsoft.com/office/drawing/2010/main"/>
              </a:ext>
            </a:extLst>
          </a:blip>
          <a:srcRect r="-735"/>
          <a:stretch/>
        </p:blipFill>
        <p:spPr>
          <a:xfrm>
            <a:off x="10155314" y="3198387"/>
            <a:ext cx="1137416" cy="1957982"/>
          </a:xfrm>
          <a:prstGeom prst="rect">
            <a:avLst/>
          </a:prstGeom>
        </p:spPr>
      </p:pic>
      <p:grpSp>
        <p:nvGrpSpPr>
          <p:cNvPr id="22" name="Group 21"/>
          <p:cNvGrpSpPr/>
          <p:nvPr/>
        </p:nvGrpSpPr>
        <p:grpSpPr>
          <a:xfrm>
            <a:off x="333772" y="115718"/>
            <a:ext cx="11569747" cy="1051904"/>
            <a:chOff x="333772" y="115718"/>
            <a:chExt cx="11569747" cy="1051904"/>
          </a:xfrm>
        </p:grpSpPr>
        <p:grpSp>
          <p:nvGrpSpPr>
            <p:cNvPr id="23" name="Group 22"/>
            <p:cNvGrpSpPr/>
            <p:nvPr/>
          </p:nvGrpSpPr>
          <p:grpSpPr>
            <a:xfrm>
              <a:off x="9633215" y="115718"/>
              <a:ext cx="2270304" cy="1051904"/>
              <a:chOff x="9633215" y="115718"/>
              <a:chExt cx="2270304" cy="1051904"/>
            </a:xfrm>
          </p:grpSpPr>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1182" y="311135"/>
                <a:ext cx="1302337" cy="815589"/>
              </a:xfrm>
              <a:prstGeom prst="rect">
                <a:avLst/>
              </a:prstGeom>
            </p:spPr>
          </p:pic>
          <p:pic>
            <p:nvPicPr>
              <p:cNvPr id="26" name="Picture 2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33215" y="115718"/>
                <a:ext cx="967967" cy="1051904"/>
              </a:xfrm>
              <a:prstGeom prst="rect">
                <a:avLst/>
              </a:prstGeom>
            </p:spPr>
          </p:pic>
        </p:grpSp>
        <p:cxnSp>
          <p:nvCxnSpPr>
            <p:cNvPr id="24" name="Straight Connector 23"/>
            <p:cNvCxnSpPr/>
            <p:nvPr/>
          </p:nvCxnSpPr>
          <p:spPr>
            <a:xfrm>
              <a:off x="333772" y="1126724"/>
              <a:ext cx="11569747" cy="40898"/>
            </a:xfrm>
            <a:prstGeom prst="line">
              <a:avLst/>
            </a:prstGeom>
            <a:ln w="12700">
              <a:solidFill>
                <a:srgbClr val="6599D9"/>
              </a:solidFill>
            </a:ln>
            <a:effectLst/>
          </p:spPr>
          <p:style>
            <a:lnRef idx="2">
              <a:schemeClr val="accent1"/>
            </a:lnRef>
            <a:fillRef idx="0">
              <a:schemeClr val="accent1"/>
            </a:fillRef>
            <a:effectRef idx="1">
              <a:schemeClr val="accent1"/>
            </a:effectRef>
            <a:fontRef idx="minor">
              <a:schemeClr val="tx1"/>
            </a:fontRef>
          </p:style>
        </p:cxnSp>
      </p:grpSp>
      <p:sp>
        <p:nvSpPr>
          <p:cNvPr id="32" name="Title 1"/>
          <p:cNvSpPr>
            <a:spLocks noGrp="1"/>
          </p:cNvSpPr>
          <p:nvPr>
            <p:ph type="title"/>
          </p:nvPr>
        </p:nvSpPr>
        <p:spPr>
          <a:xfrm>
            <a:off x="326058" y="695598"/>
            <a:ext cx="8686801" cy="1066800"/>
          </a:xfrm>
        </p:spPr>
        <p:txBody>
          <a:bodyPr>
            <a:normAutofit fontScale="90000"/>
          </a:bodyPr>
          <a:lstStyle/>
          <a:p>
            <a:r>
              <a:rPr lang="en-US" sz="4400" dirty="0" smtClean="0"/>
              <a:t>ITU at a glance</a:t>
            </a:r>
            <a:r>
              <a:rPr lang="en-US" dirty="0" smtClean="0"/>
              <a:t/>
            </a:r>
            <a:br>
              <a:rPr lang="en-US" dirty="0" smtClean="0"/>
            </a:br>
            <a:r>
              <a:rPr lang="en-US" dirty="0" smtClean="0"/>
              <a:t/>
            </a:r>
            <a:br>
              <a:rPr lang="en-US" dirty="0" smtClean="0"/>
            </a:br>
            <a:r>
              <a:rPr lang="en-US" sz="2400" b="0" i="1" dirty="0" smtClean="0">
                <a:solidFill>
                  <a:schemeClr val="tx1"/>
                </a:solidFill>
              </a:rPr>
              <a:t>Who we are</a:t>
            </a:r>
            <a:endParaRPr lang="en-US" sz="2400" b="0" dirty="0">
              <a:solidFill>
                <a:schemeClr val="tx1"/>
              </a:solidFill>
            </a:endParaRPr>
          </a:p>
        </p:txBody>
      </p:sp>
    </p:spTree>
    <p:custDataLst>
      <p:tags r:id="rId1"/>
    </p:custDataLst>
    <p:extLst>
      <p:ext uri="{BB962C8B-B14F-4D97-AF65-F5344CB8AC3E}">
        <p14:creationId xmlns:p14="http://schemas.microsoft.com/office/powerpoint/2010/main" val="384400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par>
                                <p:cTn id="9" presetID="12" presetClass="entr" presetSubtype="2"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left)">
                                      <p:cBhvr>
                                        <p:cTn id="12" dur="500"/>
                                        <p:tgtEl>
                                          <p:spTgt spid="18"/>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par>
                                <p:cTn id="17" presetID="9"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par>
                                <p:cTn id="20" presetID="9"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par>
                          <p:cTn id="23" fill="hold">
                            <p:stCondLst>
                              <p:cond delay="1000"/>
                            </p:stCondLst>
                            <p:childTnLst>
                              <p:par>
                                <p:cTn id="24" presetID="1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p:tgtEl>
                                          <p:spTgt spid="4"/>
                                        </p:tgtEl>
                                        <p:attrNameLst>
                                          <p:attrName>ppt_x</p:attrName>
                                        </p:attrNameLst>
                                      </p:cBhvr>
                                      <p:tavLst>
                                        <p:tav tm="0">
                                          <p:val>
                                            <p:strVal val="#ppt_x-#ppt_w*1.125000"/>
                                          </p:val>
                                        </p:tav>
                                        <p:tav tm="100000">
                                          <p:val>
                                            <p:strVal val="#ppt_x"/>
                                          </p:val>
                                        </p:tav>
                                      </p:tavLst>
                                    </p:anim>
                                    <p:animEffect transition="in" filter="wipe(right)">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12" presetClass="entr" presetSubtype="8"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ppt_x</p:attrName>
                                        </p:attrNameLst>
                                      </p:cBhvr>
                                      <p:tavLst>
                                        <p:tav tm="0">
                                          <p:val>
                                            <p:strVal val="#ppt_x-#ppt_w*1.125000"/>
                                          </p:val>
                                        </p:tav>
                                        <p:tav tm="100000">
                                          <p:val>
                                            <p:strVal val="#ppt_x"/>
                                          </p:val>
                                        </p:tav>
                                      </p:tavLst>
                                    </p:anim>
                                    <p:animEffect transition="in" filter="wipe(right)">
                                      <p:cBhvr>
                                        <p:cTn id="36" dur="500"/>
                                        <p:tgtEl>
                                          <p:spTgt spid="9"/>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201"/>
            <a:ext cx="12188822" cy="68623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202"/>
            <a:ext cx="12188822" cy="6862306"/>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5202"/>
            <a:ext cx="12188820" cy="6862306"/>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 y="-5201"/>
            <a:ext cx="12188820" cy="6862304"/>
          </a:xfrm>
          <a:prstGeom prst="rect">
            <a:avLst/>
          </a:prstGeom>
        </p:spPr>
      </p:pic>
      <p:sp>
        <p:nvSpPr>
          <p:cNvPr id="7" name="TextBox 6"/>
          <p:cNvSpPr txBox="1"/>
          <p:nvPr/>
        </p:nvSpPr>
        <p:spPr>
          <a:xfrm>
            <a:off x="1270937" y="1128950"/>
            <a:ext cx="5827310" cy="502573"/>
          </a:xfrm>
          <a:prstGeom prst="rect">
            <a:avLst/>
          </a:prstGeom>
          <a:noFill/>
        </p:spPr>
        <p:txBody>
          <a:bodyPr wrap="square" rtlCol="0">
            <a:spAutoFit/>
          </a:bodyPr>
          <a:lstStyle/>
          <a:p>
            <a:r>
              <a:rPr lang="en-US" sz="2666" b="1" dirty="0">
                <a:solidFill>
                  <a:srgbClr val="6A98D0"/>
                </a:solidFill>
                <a:latin typeface="Arial Narrow" panose="020B0606020202030204" pitchFamily="34" charset="0"/>
                <a:cs typeface="Myriad Pro Cond"/>
              </a:rPr>
              <a:t>Who </a:t>
            </a:r>
            <a:r>
              <a:rPr lang="en-US" sz="2666" b="1" dirty="0" smtClean="0">
                <a:solidFill>
                  <a:srgbClr val="6A98D0"/>
                </a:solidFill>
                <a:latin typeface="Arial Narrow" panose="020B0606020202030204" pitchFamily="34" charset="0"/>
                <a:cs typeface="Myriad Pro Cond"/>
              </a:rPr>
              <a:t>we are</a:t>
            </a:r>
            <a:endParaRPr lang="en-US" sz="2666" b="1" dirty="0">
              <a:solidFill>
                <a:srgbClr val="6A98D0"/>
              </a:solidFill>
              <a:latin typeface="Arial Narrow" panose="020B0606020202030204" pitchFamily="34" charset="0"/>
              <a:cs typeface="Myriad Pro Cond"/>
            </a:endParaRPr>
          </a:p>
        </p:txBody>
      </p:sp>
      <p:sp>
        <p:nvSpPr>
          <p:cNvPr id="6" name="TextBox 5"/>
          <p:cNvSpPr txBox="1"/>
          <p:nvPr/>
        </p:nvSpPr>
        <p:spPr>
          <a:xfrm>
            <a:off x="1270936" y="626375"/>
            <a:ext cx="2648771" cy="502573"/>
          </a:xfrm>
          <a:prstGeom prst="rect">
            <a:avLst/>
          </a:prstGeom>
          <a:noFill/>
        </p:spPr>
        <p:txBody>
          <a:bodyPr wrap="square" rtlCol="0">
            <a:spAutoFit/>
          </a:bodyPr>
          <a:lstStyle/>
          <a:p>
            <a:r>
              <a:rPr lang="en-US" sz="2666" b="1" dirty="0">
                <a:solidFill>
                  <a:schemeClr val="bg1"/>
                </a:solidFill>
                <a:latin typeface="Arial Narrow" panose="020B0606020202030204" pitchFamily="34" charset="0"/>
                <a:cs typeface="Myriad Pro Cond"/>
              </a:rPr>
              <a:t>ITU at a glance</a:t>
            </a:r>
          </a:p>
        </p:txBody>
      </p:sp>
      <p:sp>
        <p:nvSpPr>
          <p:cNvPr id="2" name="Oval 1"/>
          <p:cNvSpPr/>
          <p:nvPr/>
        </p:nvSpPr>
        <p:spPr>
          <a:xfrm>
            <a:off x="5472782" y="3060285"/>
            <a:ext cx="365665" cy="365665"/>
          </a:xfrm>
          <a:prstGeom prst="ellipse">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399" dirty="0"/>
          </a:p>
        </p:txBody>
      </p:sp>
      <p:sp>
        <p:nvSpPr>
          <p:cNvPr id="13" name="Oval 12"/>
          <p:cNvSpPr/>
          <p:nvPr/>
        </p:nvSpPr>
        <p:spPr>
          <a:xfrm>
            <a:off x="6094412" y="3629097"/>
            <a:ext cx="365665" cy="365665"/>
          </a:xfrm>
          <a:prstGeom prst="ellipse">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399" dirty="0"/>
          </a:p>
        </p:txBody>
      </p:sp>
      <p:sp>
        <p:nvSpPr>
          <p:cNvPr id="14" name="Oval 13"/>
          <p:cNvSpPr/>
          <p:nvPr/>
        </p:nvSpPr>
        <p:spPr>
          <a:xfrm>
            <a:off x="6220363" y="4189783"/>
            <a:ext cx="365665" cy="365665"/>
          </a:xfrm>
          <a:prstGeom prst="ellipse">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399" dirty="0"/>
          </a:p>
        </p:txBody>
      </p:sp>
      <p:sp>
        <p:nvSpPr>
          <p:cNvPr id="15" name="Oval 14"/>
          <p:cNvSpPr/>
          <p:nvPr/>
        </p:nvSpPr>
        <p:spPr>
          <a:xfrm>
            <a:off x="7699274" y="4189783"/>
            <a:ext cx="365665" cy="365665"/>
          </a:xfrm>
          <a:prstGeom prst="ellipse">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399" dirty="0"/>
          </a:p>
        </p:txBody>
      </p:sp>
      <p:sp>
        <p:nvSpPr>
          <p:cNvPr id="16" name="Oval 15"/>
          <p:cNvSpPr/>
          <p:nvPr/>
        </p:nvSpPr>
        <p:spPr>
          <a:xfrm>
            <a:off x="6061908" y="2755390"/>
            <a:ext cx="365665" cy="365665"/>
          </a:xfrm>
          <a:prstGeom prst="ellipse">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399" dirty="0"/>
          </a:p>
        </p:txBody>
      </p:sp>
      <p:sp>
        <p:nvSpPr>
          <p:cNvPr id="17" name="Oval 16"/>
          <p:cNvSpPr/>
          <p:nvPr/>
        </p:nvSpPr>
        <p:spPr>
          <a:xfrm>
            <a:off x="9654716" y="1947039"/>
            <a:ext cx="365665" cy="365665"/>
          </a:xfrm>
          <a:prstGeom prst="ellipse">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399" b="1" dirty="0">
                <a:solidFill>
                  <a:schemeClr val="bg1"/>
                </a:solidFill>
              </a:rPr>
              <a:t>6</a:t>
            </a:r>
            <a:endParaRPr lang="en-GB" sz="2399" b="1" dirty="0">
              <a:solidFill>
                <a:schemeClr val="bg1"/>
              </a:solidFill>
            </a:endParaRPr>
          </a:p>
        </p:txBody>
      </p:sp>
      <p:sp>
        <p:nvSpPr>
          <p:cNvPr id="18" name="Oval 17"/>
          <p:cNvSpPr/>
          <p:nvPr/>
        </p:nvSpPr>
        <p:spPr>
          <a:xfrm>
            <a:off x="9665166" y="2452786"/>
            <a:ext cx="365665" cy="365665"/>
          </a:xfrm>
          <a:prstGeom prst="ellipse">
            <a:avLst/>
          </a:prstGeom>
          <a:solidFill>
            <a:srgbClr val="498BC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399" b="1" dirty="0">
                <a:solidFill>
                  <a:schemeClr val="bg1"/>
                </a:solidFill>
              </a:rPr>
              <a:t>7</a:t>
            </a:r>
            <a:endParaRPr lang="en-GB" sz="2399" b="1" dirty="0">
              <a:solidFill>
                <a:schemeClr val="bg1"/>
              </a:solidFill>
            </a:endParaRPr>
          </a:p>
        </p:txBody>
      </p:sp>
      <p:sp>
        <p:nvSpPr>
          <p:cNvPr id="19" name="Oval 18"/>
          <p:cNvSpPr/>
          <p:nvPr/>
        </p:nvSpPr>
        <p:spPr>
          <a:xfrm>
            <a:off x="4026136" y="4795159"/>
            <a:ext cx="365665" cy="365665"/>
          </a:xfrm>
          <a:prstGeom prst="ellipse">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399" dirty="0"/>
          </a:p>
        </p:txBody>
      </p:sp>
      <p:sp>
        <p:nvSpPr>
          <p:cNvPr id="20" name="Oval 19"/>
          <p:cNvSpPr/>
          <p:nvPr/>
        </p:nvSpPr>
        <p:spPr>
          <a:xfrm>
            <a:off x="9657040" y="2938222"/>
            <a:ext cx="365665" cy="365665"/>
          </a:xfrm>
          <a:prstGeom prst="ellipse">
            <a:avLst/>
          </a:prstGeom>
          <a:solidFill>
            <a:srgbClr val="8F9EB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399" b="1" dirty="0">
                <a:solidFill>
                  <a:schemeClr val="bg1"/>
                </a:solidFill>
              </a:rPr>
              <a:t>1</a:t>
            </a:r>
            <a:endParaRPr lang="en-GB" sz="2399" b="1" dirty="0">
              <a:solidFill>
                <a:schemeClr val="bg1"/>
              </a:solidFill>
            </a:endParaRPr>
          </a:p>
        </p:txBody>
      </p:sp>
    </p:spTree>
    <p:extLst>
      <p:ext uri="{BB962C8B-B14F-4D97-AF65-F5344CB8AC3E}">
        <p14:creationId xmlns:p14="http://schemas.microsoft.com/office/powerpoint/2010/main" val="161728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28864" y="1494956"/>
            <a:ext cx="4082310" cy="1077026"/>
          </a:xfrm>
          <a:prstGeom prst="rect">
            <a:avLst/>
          </a:prstGeom>
          <a:noFill/>
        </p:spPr>
        <p:txBody>
          <a:bodyPr wrap="square" rtlCol="0">
            <a:spAutoFit/>
          </a:bodyPr>
          <a:lstStyle/>
          <a:p>
            <a:r>
              <a:rPr lang="en-US" sz="2133" b="1" dirty="0">
                <a:latin typeface="Calibri"/>
                <a:cs typeface="Myriad Pro Bold SemiCond"/>
              </a:rPr>
              <a:t>Coordinating</a:t>
            </a:r>
            <a:r>
              <a:rPr lang="en-US" sz="2133" b="1" dirty="0">
                <a:latin typeface="Calibri"/>
                <a:cs typeface="Calibri"/>
              </a:rPr>
              <a:t> </a:t>
            </a:r>
            <a:r>
              <a:rPr lang="en-US" sz="2133" dirty="0">
                <a:latin typeface="Calibri"/>
                <a:cs typeface="Calibri"/>
              </a:rPr>
              <a:t>radio-frequency spectrum and </a:t>
            </a:r>
            <a:r>
              <a:rPr lang="en-US" sz="2133" b="1" dirty="0">
                <a:latin typeface="Calibri"/>
                <a:cs typeface="Myriad Pro Bold SemiCond"/>
              </a:rPr>
              <a:t>assigning</a:t>
            </a:r>
            <a:r>
              <a:rPr lang="en-US" sz="2133" dirty="0">
                <a:latin typeface="Calibri"/>
                <a:cs typeface="Calibri"/>
              </a:rPr>
              <a:t> orbital slots for satellites</a:t>
            </a:r>
          </a:p>
        </p:txBody>
      </p:sp>
      <p:sp>
        <p:nvSpPr>
          <p:cNvPr id="10" name="TextBox 9"/>
          <p:cNvSpPr txBox="1"/>
          <p:nvPr/>
        </p:nvSpPr>
        <p:spPr>
          <a:xfrm>
            <a:off x="7683645" y="4150970"/>
            <a:ext cx="3519358" cy="420564"/>
          </a:xfrm>
          <a:prstGeom prst="rect">
            <a:avLst/>
          </a:prstGeom>
          <a:noFill/>
        </p:spPr>
        <p:txBody>
          <a:bodyPr wrap="square" rtlCol="0">
            <a:spAutoFit/>
          </a:bodyPr>
          <a:lstStyle/>
          <a:p>
            <a:r>
              <a:rPr lang="en-US" sz="2133" b="1" dirty="0">
                <a:latin typeface="Calibri"/>
                <a:cs typeface="Myriad Pro Bold SemiCond"/>
              </a:rPr>
              <a:t>Bridging</a:t>
            </a:r>
            <a:r>
              <a:rPr lang="en-US" sz="2133" dirty="0">
                <a:latin typeface="Myriad Pro Bold SemiCond"/>
                <a:cs typeface="Myriad Pro Bold SemiCond"/>
              </a:rPr>
              <a:t> </a:t>
            </a:r>
            <a:r>
              <a:rPr lang="en-US" sz="2133" dirty="0">
                <a:latin typeface="Calibri"/>
                <a:cs typeface="Calibri"/>
              </a:rPr>
              <a:t>the digital divide</a:t>
            </a:r>
          </a:p>
        </p:txBody>
      </p:sp>
      <p:sp>
        <p:nvSpPr>
          <p:cNvPr id="11" name="TextBox 10"/>
          <p:cNvSpPr txBox="1"/>
          <p:nvPr/>
        </p:nvSpPr>
        <p:spPr>
          <a:xfrm>
            <a:off x="7676546" y="3076187"/>
            <a:ext cx="4235575" cy="420564"/>
          </a:xfrm>
          <a:prstGeom prst="rect">
            <a:avLst/>
          </a:prstGeom>
          <a:noFill/>
        </p:spPr>
        <p:txBody>
          <a:bodyPr wrap="square" rtlCol="0">
            <a:spAutoFit/>
          </a:bodyPr>
          <a:lstStyle/>
          <a:p>
            <a:r>
              <a:rPr lang="en-US" sz="2133" b="1" dirty="0">
                <a:latin typeface="Calibri"/>
                <a:cs typeface="Myriad Pro Bold SemiCond"/>
              </a:rPr>
              <a:t>Establishing</a:t>
            </a:r>
            <a:r>
              <a:rPr lang="en-US" sz="2133" dirty="0">
                <a:latin typeface="Myriad Pro Bold SemiCond"/>
                <a:cs typeface="Myriad Pro Bold SemiCond"/>
              </a:rPr>
              <a:t> </a:t>
            </a:r>
            <a:r>
              <a:rPr lang="en-US" sz="2133" dirty="0">
                <a:latin typeface="Calibri"/>
                <a:cs typeface="Calibri"/>
              </a:rPr>
              <a:t>global standards</a:t>
            </a:r>
          </a:p>
        </p:txBody>
      </p:sp>
      <p:pic>
        <p:nvPicPr>
          <p:cNvPr id="15" name="Picture 14"/>
          <p:cNvPicPr>
            <a:picLocks noChangeAspect="1"/>
          </p:cNvPicPr>
          <p:nvPr/>
        </p:nvPicPr>
        <p:blipFill>
          <a:blip r:embed="rId3"/>
          <a:stretch>
            <a:fillRect/>
          </a:stretch>
        </p:blipFill>
        <p:spPr>
          <a:xfrm>
            <a:off x="5980980" y="1242600"/>
            <a:ext cx="880304" cy="931091"/>
          </a:xfrm>
          <a:prstGeom prst="rect">
            <a:avLst/>
          </a:prstGeom>
        </p:spPr>
      </p:pic>
      <p:pic>
        <p:nvPicPr>
          <p:cNvPr id="17" name="Picture 16"/>
          <p:cNvPicPr>
            <a:picLocks noChangeAspect="1"/>
          </p:cNvPicPr>
          <p:nvPr/>
        </p:nvPicPr>
        <p:blipFill>
          <a:blip r:embed="rId4"/>
          <a:stretch>
            <a:fillRect/>
          </a:stretch>
        </p:blipFill>
        <p:spPr>
          <a:xfrm>
            <a:off x="5940586" y="3811060"/>
            <a:ext cx="1070653" cy="745634"/>
          </a:xfrm>
          <a:prstGeom prst="rect">
            <a:avLst/>
          </a:prstGeom>
        </p:spPr>
      </p:pic>
      <p:pic>
        <p:nvPicPr>
          <p:cNvPr id="18" name="Picture 17"/>
          <p:cNvPicPr>
            <a:picLocks noChangeAspect="1"/>
          </p:cNvPicPr>
          <p:nvPr/>
        </p:nvPicPr>
        <p:blipFill>
          <a:blip r:embed="rId5"/>
          <a:stretch>
            <a:fillRect/>
          </a:stretch>
        </p:blipFill>
        <p:spPr>
          <a:xfrm>
            <a:off x="5984702" y="2801261"/>
            <a:ext cx="931363" cy="465681"/>
          </a:xfrm>
          <a:prstGeom prst="rect">
            <a:avLst/>
          </a:prstGeom>
        </p:spPr>
      </p:pic>
      <p:sp>
        <p:nvSpPr>
          <p:cNvPr id="20" name="TextBox 19"/>
          <p:cNvSpPr txBox="1"/>
          <p:nvPr/>
        </p:nvSpPr>
        <p:spPr>
          <a:xfrm>
            <a:off x="-102752" y="3801881"/>
            <a:ext cx="3138345" cy="830740"/>
          </a:xfrm>
          <a:prstGeom prst="rect">
            <a:avLst/>
          </a:prstGeom>
          <a:noFill/>
        </p:spPr>
        <p:txBody>
          <a:bodyPr wrap="square" rtlCol="0">
            <a:spAutoFit/>
          </a:bodyPr>
          <a:lstStyle/>
          <a:p>
            <a:pPr algn="ctr"/>
            <a:r>
              <a:rPr lang="en-US" sz="2399" b="1" dirty="0">
                <a:solidFill>
                  <a:srgbClr val="478BCA"/>
                </a:solidFill>
                <a:latin typeface="Calibri"/>
                <a:cs typeface="Myriad Pro Bold SemiCond"/>
              </a:rPr>
              <a:t> ‘Committed to </a:t>
            </a:r>
            <a:br>
              <a:rPr lang="en-US" sz="2399" b="1" dirty="0">
                <a:solidFill>
                  <a:srgbClr val="478BCA"/>
                </a:solidFill>
                <a:latin typeface="Calibri"/>
                <a:cs typeface="Myriad Pro Bold SemiCond"/>
              </a:rPr>
            </a:br>
            <a:r>
              <a:rPr lang="en-US" sz="2399" b="1" dirty="0">
                <a:solidFill>
                  <a:srgbClr val="478BCA"/>
                </a:solidFill>
                <a:latin typeface="Calibri"/>
                <a:cs typeface="Myriad Pro Bold SemiCond"/>
              </a:rPr>
              <a:t>Connecting the World’</a:t>
            </a:r>
          </a:p>
        </p:txBody>
      </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5385" y="2076543"/>
            <a:ext cx="2109044" cy="1897288"/>
          </a:xfrm>
          <a:prstGeom prst="rect">
            <a:avLst/>
          </a:prstGeom>
        </p:spPr>
      </p:pic>
      <p:sp>
        <p:nvSpPr>
          <p:cNvPr id="22" name="TextBox 21"/>
          <p:cNvSpPr txBox="1"/>
          <p:nvPr/>
        </p:nvSpPr>
        <p:spPr>
          <a:xfrm>
            <a:off x="3595792" y="2711670"/>
            <a:ext cx="613203" cy="609206"/>
          </a:xfrm>
          <a:prstGeom prst="rect">
            <a:avLst/>
          </a:prstGeom>
          <a:noFill/>
        </p:spPr>
        <p:txBody>
          <a:bodyPr wrap="square" rtlCol="0">
            <a:spAutoFit/>
          </a:bodyPr>
          <a:lstStyle/>
          <a:p>
            <a:pPr>
              <a:lnSpc>
                <a:spcPct val="90000"/>
              </a:lnSpc>
            </a:pPr>
            <a:r>
              <a:rPr lang="en-US" sz="3732" b="1" dirty="0">
                <a:solidFill>
                  <a:srgbClr val="6599D9"/>
                </a:solidFill>
                <a:cs typeface="Myriad Pro Cond"/>
              </a:rPr>
              <a:t>3</a:t>
            </a:r>
          </a:p>
        </p:txBody>
      </p:sp>
      <p:sp>
        <p:nvSpPr>
          <p:cNvPr id="23" name="TextBox 22"/>
          <p:cNvSpPr txBox="1"/>
          <p:nvPr/>
        </p:nvSpPr>
        <p:spPr>
          <a:xfrm>
            <a:off x="2941076" y="3238905"/>
            <a:ext cx="1753906" cy="1273682"/>
          </a:xfrm>
          <a:prstGeom prst="rect">
            <a:avLst/>
          </a:prstGeom>
          <a:noFill/>
        </p:spPr>
        <p:txBody>
          <a:bodyPr wrap="square" rtlCol="0">
            <a:spAutoFit/>
          </a:bodyPr>
          <a:lstStyle/>
          <a:p>
            <a:pPr algn="ctr">
              <a:lnSpc>
                <a:spcPct val="80000"/>
              </a:lnSpc>
            </a:pPr>
            <a:r>
              <a:rPr lang="en-US" sz="2399" b="1" dirty="0">
                <a:solidFill>
                  <a:srgbClr val="6599D9"/>
                </a:solidFill>
                <a:cs typeface="Myriad Pro Cond"/>
              </a:rPr>
              <a:t>Sectors </a:t>
            </a:r>
          </a:p>
          <a:p>
            <a:pPr algn="ctr">
              <a:lnSpc>
                <a:spcPct val="80000"/>
              </a:lnSpc>
            </a:pPr>
            <a:r>
              <a:rPr lang="en-US" sz="2399" b="1" dirty="0">
                <a:solidFill>
                  <a:srgbClr val="6599D9"/>
                </a:solidFill>
                <a:cs typeface="Myriad Pro Cond"/>
              </a:rPr>
              <a:t>&amp; </a:t>
            </a:r>
          </a:p>
          <a:p>
            <a:pPr algn="ctr">
              <a:lnSpc>
                <a:spcPct val="80000"/>
              </a:lnSpc>
            </a:pPr>
            <a:r>
              <a:rPr lang="en-US" sz="2399" b="1" dirty="0">
                <a:solidFill>
                  <a:srgbClr val="6599D9"/>
                </a:solidFill>
                <a:cs typeface="Myriad Pro Cond"/>
              </a:rPr>
              <a:t>General Secretariat</a:t>
            </a:r>
          </a:p>
        </p:txBody>
      </p:sp>
      <p:sp>
        <p:nvSpPr>
          <p:cNvPr id="6" name="TextBox 5"/>
          <p:cNvSpPr txBox="1"/>
          <p:nvPr/>
        </p:nvSpPr>
        <p:spPr>
          <a:xfrm>
            <a:off x="7628863" y="1150651"/>
            <a:ext cx="4221382" cy="461537"/>
          </a:xfrm>
          <a:prstGeom prst="rect">
            <a:avLst/>
          </a:prstGeom>
          <a:noFill/>
        </p:spPr>
        <p:txBody>
          <a:bodyPr wrap="square" rtlCol="0">
            <a:spAutoFit/>
          </a:bodyPr>
          <a:lstStyle/>
          <a:p>
            <a:r>
              <a:rPr lang="en-US" sz="2399" b="1" dirty="0">
                <a:solidFill>
                  <a:srgbClr val="FF3300"/>
                </a:solidFill>
              </a:rPr>
              <a:t>ITU </a:t>
            </a:r>
            <a:r>
              <a:rPr lang="en-US" sz="2399" b="1" dirty="0" err="1">
                <a:solidFill>
                  <a:srgbClr val="FF3300"/>
                </a:solidFill>
              </a:rPr>
              <a:t>Radiocommunication</a:t>
            </a:r>
            <a:endParaRPr lang="en-US" sz="2399" b="1" dirty="0">
              <a:solidFill>
                <a:srgbClr val="FF3300"/>
              </a:solidFill>
            </a:endParaRPr>
          </a:p>
        </p:txBody>
      </p:sp>
      <p:sp>
        <p:nvSpPr>
          <p:cNvPr id="24" name="TextBox 23"/>
          <p:cNvSpPr txBox="1"/>
          <p:nvPr/>
        </p:nvSpPr>
        <p:spPr>
          <a:xfrm>
            <a:off x="7683644" y="2677197"/>
            <a:ext cx="4221382" cy="461537"/>
          </a:xfrm>
          <a:prstGeom prst="rect">
            <a:avLst/>
          </a:prstGeom>
          <a:noFill/>
        </p:spPr>
        <p:txBody>
          <a:bodyPr wrap="square" rtlCol="0">
            <a:spAutoFit/>
          </a:bodyPr>
          <a:lstStyle/>
          <a:p>
            <a:r>
              <a:rPr lang="en-US" sz="2399" b="1" dirty="0">
                <a:solidFill>
                  <a:srgbClr val="FFC000"/>
                </a:solidFill>
              </a:rPr>
              <a:t>ITU Standardization</a:t>
            </a:r>
          </a:p>
        </p:txBody>
      </p:sp>
      <p:sp>
        <p:nvSpPr>
          <p:cNvPr id="25" name="TextBox 24"/>
          <p:cNvSpPr txBox="1"/>
          <p:nvPr/>
        </p:nvSpPr>
        <p:spPr>
          <a:xfrm>
            <a:off x="7683644" y="3755714"/>
            <a:ext cx="4221382" cy="461537"/>
          </a:xfrm>
          <a:prstGeom prst="rect">
            <a:avLst/>
          </a:prstGeom>
          <a:noFill/>
        </p:spPr>
        <p:txBody>
          <a:bodyPr wrap="square" rtlCol="0">
            <a:spAutoFit/>
          </a:bodyPr>
          <a:lstStyle/>
          <a:p>
            <a:r>
              <a:rPr lang="en-US" sz="2399" b="1" dirty="0">
                <a:solidFill>
                  <a:srgbClr val="92D050"/>
                </a:solidFill>
              </a:rPr>
              <a:t>ITU Development</a:t>
            </a:r>
          </a:p>
        </p:txBody>
      </p:sp>
      <p:sp>
        <p:nvSpPr>
          <p:cNvPr id="26" name="TextBox 25"/>
          <p:cNvSpPr txBox="1"/>
          <p:nvPr/>
        </p:nvSpPr>
        <p:spPr>
          <a:xfrm>
            <a:off x="5940587" y="4931777"/>
            <a:ext cx="1473448" cy="682677"/>
          </a:xfrm>
          <a:prstGeom prst="rect">
            <a:avLst/>
          </a:prstGeom>
          <a:solidFill>
            <a:schemeClr val="accent1"/>
          </a:solidFill>
        </p:spPr>
        <p:txBody>
          <a:bodyPr wrap="square" rtlCol="0" anchor="ctr">
            <a:noAutofit/>
          </a:bodyPr>
          <a:lstStyle/>
          <a:p>
            <a:pPr algn="ctr">
              <a:lnSpc>
                <a:spcPct val="80000"/>
              </a:lnSpc>
            </a:pPr>
            <a:r>
              <a:rPr lang="en-US" sz="2133" b="1" dirty="0">
                <a:solidFill>
                  <a:schemeClr val="bg1"/>
                </a:solidFill>
                <a:cs typeface="Myriad Pro Cond"/>
              </a:rPr>
              <a:t>General Secretariat</a:t>
            </a:r>
          </a:p>
        </p:txBody>
      </p:sp>
      <p:cxnSp>
        <p:nvCxnSpPr>
          <p:cNvPr id="8" name="Elbow Connector 7"/>
          <p:cNvCxnSpPr>
            <a:stCxn id="22" idx="3"/>
            <a:endCxn id="17" idx="1"/>
          </p:cNvCxnSpPr>
          <p:nvPr/>
        </p:nvCxnSpPr>
        <p:spPr>
          <a:xfrm>
            <a:off x="4208995" y="3016273"/>
            <a:ext cx="1731591" cy="116760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2" idx="3"/>
            <a:endCxn id="18" idx="1"/>
          </p:cNvCxnSpPr>
          <p:nvPr/>
        </p:nvCxnSpPr>
        <p:spPr>
          <a:xfrm>
            <a:off x="4208995" y="3016273"/>
            <a:ext cx="1775707" cy="1782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22" idx="3"/>
          </p:cNvCxnSpPr>
          <p:nvPr/>
        </p:nvCxnSpPr>
        <p:spPr>
          <a:xfrm flipV="1">
            <a:off x="4208995" y="1802292"/>
            <a:ext cx="1724495" cy="121398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257447" y="5968502"/>
            <a:ext cx="5875014" cy="1077026"/>
          </a:xfrm>
          <a:prstGeom prst="rect">
            <a:avLst/>
          </a:prstGeom>
          <a:noFill/>
        </p:spPr>
        <p:txBody>
          <a:bodyPr wrap="square" rtlCol="0">
            <a:spAutoFit/>
          </a:bodyPr>
          <a:lstStyle/>
          <a:p>
            <a:pPr algn="ctr"/>
            <a:r>
              <a:rPr lang="en-US" sz="2133" b="1" dirty="0">
                <a:cs typeface="Myriad Pro SemiCond"/>
              </a:rPr>
              <a:t>Each sector has separate mandate, but all work cohesively towards connecting the world</a:t>
            </a:r>
            <a:endParaRPr lang="en-US" sz="2133" b="1" dirty="0">
              <a:cs typeface="Myriad Pro Bold SemiCond"/>
            </a:endParaRPr>
          </a:p>
        </p:txBody>
      </p:sp>
      <p:cxnSp>
        <p:nvCxnSpPr>
          <p:cNvPr id="33" name="Elbow Connector 32"/>
          <p:cNvCxnSpPr>
            <a:stCxn id="22" idx="3"/>
            <a:endCxn id="26" idx="1"/>
          </p:cNvCxnSpPr>
          <p:nvPr/>
        </p:nvCxnSpPr>
        <p:spPr>
          <a:xfrm>
            <a:off x="4208995" y="3016273"/>
            <a:ext cx="1731592" cy="22568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706685" y="5057038"/>
            <a:ext cx="3519358" cy="748795"/>
          </a:xfrm>
          <a:prstGeom prst="rect">
            <a:avLst/>
          </a:prstGeom>
          <a:noFill/>
        </p:spPr>
        <p:txBody>
          <a:bodyPr wrap="square" rtlCol="0">
            <a:spAutoFit/>
          </a:bodyPr>
          <a:lstStyle/>
          <a:p>
            <a:r>
              <a:rPr lang="en-GB" sz="2133" b="1" dirty="0">
                <a:cs typeface="Myriad Pro Bold SemiCond"/>
              </a:rPr>
              <a:t>Supporting </a:t>
            </a:r>
            <a:r>
              <a:rPr lang="en-GB" sz="2133" dirty="0">
                <a:cs typeface="Myriad Pro Bold SemiCond"/>
              </a:rPr>
              <a:t>and </a:t>
            </a:r>
            <a:r>
              <a:rPr lang="en-GB" sz="2133" b="1" dirty="0">
                <a:cs typeface="Myriad Pro Bold SemiCond"/>
              </a:rPr>
              <a:t>coordinating </a:t>
            </a:r>
            <a:r>
              <a:rPr lang="en-GB" sz="2133" dirty="0">
                <a:cs typeface="Myriad Pro Bold SemiCond"/>
              </a:rPr>
              <a:t>ITU activities</a:t>
            </a:r>
          </a:p>
        </p:txBody>
      </p:sp>
      <p:sp>
        <p:nvSpPr>
          <p:cNvPr id="38" name="TextBox 37"/>
          <p:cNvSpPr txBox="1"/>
          <p:nvPr/>
        </p:nvSpPr>
        <p:spPr>
          <a:xfrm>
            <a:off x="7690739" y="4732512"/>
            <a:ext cx="4221382" cy="461537"/>
          </a:xfrm>
          <a:prstGeom prst="rect">
            <a:avLst/>
          </a:prstGeom>
          <a:noFill/>
        </p:spPr>
        <p:txBody>
          <a:bodyPr wrap="square" rtlCol="0">
            <a:spAutoFit/>
          </a:bodyPr>
          <a:lstStyle/>
          <a:p>
            <a:r>
              <a:rPr lang="en-US" sz="2399" b="1" dirty="0">
                <a:solidFill>
                  <a:srgbClr val="4F81BD"/>
                </a:solidFill>
              </a:rPr>
              <a:t>General Secretariat</a:t>
            </a:r>
          </a:p>
        </p:txBody>
      </p:sp>
      <p:grpSp>
        <p:nvGrpSpPr>
          <p:cNvPr id="31" name="Group 30"/>
          <p:cNvGrpSpPr/>
          <p:nvPr/>
        </p:nvGrpSpPr>
        <p:grpSpPr>
          <a:xfrm>
            <a:off x="333772" y="115718"/>
            <a:ext cx="11569747" cy="1051904"/>
            <a:chOff x="333772" y="115718"/>
            <a:chExt cx="11569747" cy="1051904"/>
          </a:xfrm>
        </p:grpSpPr>
        <p:grpSp>
          <p:nvGrpSpPr>
            <p:cNvPr id="32" name="Group 31"/>
            <p:cNvGrpSpPr/>
            <p:nvPr/>
          </p:nvGrpSpPr>
          <p:grpSpPr>
            <a:xfrm>
              <a:off x="9633215" y="115718"/>
              <a:ext cx="2270304" cy="1051904"/>
              <a:chOff x="9633215" y="115718"/>
              <a:chExt cx="2270304" cy="1051904"/>
            </a:xfrm>
          </p:grpSpPr>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1182" y="311135"/>
                <a:ext cx="1302337" cy="815589"/>
              </a:xfrm>
              <a:prstGeom prst="rect">
                <a:avLst/>
              </a:prstGeom>
            </p:spPr>
          </p:pic>
          <p:pic>
            <p:nvPicPr>
              <p:cNvPr id="36" name="Picture 3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33215" y="115718"/>
                <a:ext cx="967967" cy="1051904"/>
              </a:xfrm>
              <a:prstGeom prst="rect">
                <a:avLst/>
              </a:prstGeom>
            </p:spPr>
          </p:pic>
        </p:grpSp>
        <p:cxnSp>
          <p:nvCxnSpPr>
            <p:cNvPr id="34" name="Straight Connector 33"/>
            <p:cNvCxnSpPr/>
            <p:nvPr/>
          </p:nvCxnSpPr>
          <p:spPr>
            <a:xfrm>
              <a:off x="333772" y="1126724"/>
              <a:ext cx="11569747" cy="40898"/>
            </a:xfrm>
            <a:prstGeom prst="line">
              <a:avLst/>
            </a:prstGeom>
            <a:ln w="12700">
              <a:solidFill>
                <a:srgbClr val="6599D9"/>
              </a:solidFill>
            </a:ln>
            <a:effectLst/>
          </p:spPr>
          <p:style>
            <a:lnRef idx="2">
              <a:schemeClr val="accent1"/>
            </a:lnRef>
            <a:fillRef idx="0">
              <a:schemeClr val="accent1"/>
            </a:fillRef>
            <a:effectRef idx="1">
              <a:schemeClr val="accent1"/>
            </a:effectRef>
            <a:fontRef idx="minor">
              <a:schemeClr val="tx1"/>
            </a:fontRef>
          </p:style>
        </p:cxnSp>
      </p:grpSp>
      <p:sp>
        <p:nvSpPr>
          <p:cNvPr id="39" name="Title 1"/>
          <p:cNvSpPr>
            <a:spLocks noGrp="1"/>
          </p:cNvSpPr>
          <p:nvPr>
            <p:ph type="title"/>
          </p:nvPr>
        </p:nvSpPr>
        <p:spPr>
          <a:xfrm>
            <a:off x="333772" y="584146"/>
            <a:ext cx="8686801" cy="1066800"/>
          </a:xfrm>
        </p:spPr>
        <p:txBody>
          <a:bodyPr>
            <a:normAutofit fontScale="90000"/>
          </a:bodyPr>
          <a:lstStyle/>
          <a:p>
            <a:r>
              <a:rPr lang="en-US" sz="4400" dirty="0" smtClean="0"/>
              <a:t>ITU at a glance</a:t>
            </a:r>
            <a:r>
              <a:rPr lang="en-US" dirty="0" smtClean="0"/>
              <a:t/>
            </a:r>
            <a:br>
              <a:rPr lang="en-US" dirty="0" smtClean="0"/>
            </a:br>
            <a:r>
              <a:rPr lang="en-US" dirty="0" smtClean="0"/>
              <a:t/>
            </a:r>
            <a:br>
              <a:rPr lang="en-US" dirty="0" smtClean="0"/>
            </a:br>
            <a:r>
              <a:rPr lang="en-US" sz="2400" b="0" i="1" dirty="0" smtClean="0">
                <a:solidFill>
                  <a:schemeClr val="tx1"/>
                </a:solidFill>
              </a:rPr>
              <a:t>What we do</a:t>
            </a:r>
            <a:endParaRPr lang="en-US" sz="2400" b="0" dirty="0">
              <a:solidFill>
                <a:schemeClr val="tx1"/>
              </a:solidFill>
            </a:endParaRPr>
          </a:p>
        </p:txBody>
      </p:sp>
    </p:spTree>
    <p:custDataLst>
      <p:tags r:id="rId1"/>
    </p:custDataLst>
    <p:extLst>
      <p:ext uri="{BB962C8B-B14F-4D97-AF65-F5344CB8AC3E}">
        <p14:creationId xmlns:p14="http://schemas.microsoft.com/office/powerpoint/2010/main" val="134162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61109"/>
            <a:ext cx="12258737" cy="10343310"/>
          </a:xfrm>
          <a:prstGeom prst="rect">
            <a:avLst/>
          </a:prstGeom>
        </p:spPr>
      </p:pic>
      <p:sp>
        <p:nvSpPr>
          <p:cNvPr id="7" name="TextBox 6"/>
          <p:cNvSpPr txBox="1"/>
          <p:nvPr/>
        </p:nvSpPr>
        <p:spPr>
          <a:xfrm>
            <a:off x="405780" y="5739745"/>
            <a:ext cx="7891368" cy="1118255"/>
          </a:xfrm>
          <a:prstGeom prst="rect">
            <a:avLst/>
          </a:prstGeom>
          <a:noFill/>
        </p:spPr>
        <p:txBody>
          <a:bodyPr wrap="square" rtlCol="0">
            <a:spAutoFit/>
          </a:bodyPr>
          <a:lstStyle/>
          <a:p>
            <a:pPr>
              <a:lnSpc>
                <a:spcPts val="7998"/>
              </a:lnSpc>
            </a:pPr>
            <a:r>
              <a:rPr lang="en-US" sz="6665" spc="-200" dirty="0">
                <a:solidFill>
                  <a:schemeClr val="bg1"/>
                </a:solidFill>
                <a:latin typeface="Arial Black" panose="020B0A04020102020204" pitchFamily="34" charset="0"/>
                <a:cs typeface="Myriad Pro Cond"/>
              </a:rPr>
              <a:t>Timeline</a:t>
            </a:r>
          </a:p>
        </p:txBody>
      </p:sp>
    </p:spTree>
    <p:extLst>
      <p:ext uri="{BB962C8B-B14F-4D97-AF65-F5344CB8AC3E}">
        <p14:creationId xmlns:p14="http://schemas.microsoft.com/office/powerpoint/2010/main" val="3042896313"/>
      </p:ext>
    </p:extLst>
  </p:cSld>
  <p:clrMapOvr>
    <a:masterClrMapping/>
  </p:clrMapOvr>
  <mc:AlternateContent xmlns:mc="http://schemas.openxmlformats.org/markup-compatibility/2006" xmlns:p14="http://schemas.microsoft.com/office/powerpoint/2010/main">
    <mc:Choice Requires="p14">
      <p:transition spd="med" p14:dur="700" advClick="0" advTm="2500">
        <p:fade/>
      </p:transition>
    </mc:Choice>
    <mc:Fallback xmlns="">
      <p:transition spd="med" advClick="0" advTm="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 y="-5201"/>
            <a:ext cx="12188814" cy="6862302"/>
          </a:xfrm>
          <a:prstGeom prst="rect">
            <a:avLst/>
          </a:prstGeom>
        </p:spPr>
      </p:pic>
      <p:sp>
        <p:nvSpPr>
          <p:cNvPr id="5" name="TextBox 4"/>
          <p:cNvSpPr txBox="1"/>
          <p:nvPr/>
        </p:nvSpPr>
        <p:spPr>
          <a:xfrm>
            <a:off x="1226843" y="666661"/>
            <a:ext cx="3785162" cy="441018"/>
          </a:xfrm>
          <a:prstGeom prst="rect">
            <a:avLst/>
          </a:prstGeom>
          <a:noFill/>
        </p:spPr>
        <p:txBody>
          <a:bodyPr wrap="square" rtlCol="0">
            <a:spAutoFit/>
          </a:bodyPr>
          <a:lstStyle/>
          <a:p>
            <a:r>
              <a:rPr lang="en-US" sz="2266" i="1" dirty="0">
                <a:solidFill>
                  <a:srgbClr val="B3C3EE"/>
                </a:solidFill>
                <a:latin typeface="Times"/>
                <a:cs typeface="Times"/>
              </a:rPr>
              <a:t>How we got here </a:t>
            </a:r>
          </a:p>
        </p:txBody>
      </p:sp>
      <p:sp>
        <p:nvSpPr>
          <p:cNvPr id="7" name="TextBox 6"/>
          <p:cNvSpPr txBox="1"/>
          <p:nvPr/>
        </p:nvSpPr>
        <p:spPr>
          <a:xfrm>
            <a:off x="1270937" y="1128950"/>
            <a:ext cx="5827310" cy="502573"/>
          </a:xfrm>
          <a:prstGeom prst="rect">
            <a:avLst/>
          </a:prstGeom>
          <a:noFill/>
        </p:spPr>
        <p:txBody>
          <a:bodyPr wrap="square" rtlCol="0">
            <a:spAutoFit/>
          </a:bodyPr>
          <a:lstStyle/>
          <a:p>
            <a:r>
              <a:rPr lang="en-US" sz="2666" b="1" dirty="0">
                <a:solidFill>
                  <a:srgbClr val="6A98D0"/>
                </a:solidFill>
                <a:latin typeface="Arial Narrow" panose="020B0606020202030204" pitchFamily="34" charset="0"/>
                <a:cs typeface="Myriad Pro Cond"/>
              </a:rPr>
              <a:t>Timeline</a:t>
            </a:r>
          </a:p>
        </p:txBody>
      </p:sp>
      <p:grpSp>
        <p:nvGrpSpPr>
          <p:cNvPr id="6" name="Group 5"/>
          <p:cNvGrpSpPr/>
          <p:nvPr/>
        </p:nvGrpSpPr>
        <p:grpSpPr>
          <a:xfrm>
            <a:off x="1598188" y="1714870"/>
            <a:ext cx="1745389" cy="1262560"/>
            <a:chOff x="1459255" y="1459427"/>
            <a:chExt cx="1309383" cy="947167"/>
          </a:xfrm>
        </p:grpSpPr>
        <p:sp>
          <p:nvSpPr>
            <p:cNvPr id="4" name="TextBox 3"/>
            <p:cNvSpPr txBox="1"/>
            <p:nvPr/>
          </p:nvSpPr>
          <p:spPr>
            <a:xfrm>
              <a:off x="1459255" y="1459427"/>
              <a:ext cx="891327" cy="500123"/>
            </a:xfrm>
            <a:prstGeom prst="rect">
              <a:avLst/>
            </a:prstGeom>
            <a:noFill/>
          </p:spPr>
          <p:txBody>
            <a:bodyPr wrap="square" rtlCol="0">
              <a:spAutoFit/>
            </a:bodyPr>
            <a:lstStyle/>
            <a:p>
              <a:r>
                <a:rPr lang="en-US" sz="3732" b="1" dirty="0">
                  <a:solidFill>
                    <a:schemeClr val="bg1">
                      <a:lumMod val="65000"/>
                    </a:schemeClr>
                  </a:solidFill>
                  <a:latin typeface="Arial Narrow" panose="020B0606020202030204" pitchFamily="34" charset="0"/>
                  <a:cs typeface="Myriad Pro Cond"/>
                </a:rPr>
                <a:t>1865</a:t>
              </a:r>
            </a:p>
          </p:txBody>
        </p:sp>
        <p:sp>
          <p:nvSpPr>
            <p:cNvPr id="8" name="TextBox 7"/>
            <p:cNvSpPr txBox="1"/>
            <p:nvPr/>
          </p:nvSpPr>
          <p:spPr>
            <a:xfrm>
              <a:off x="1490806" y="1894205"/>
              <a:ext cx="1277832" cy="512389"/>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We were </a:t>
              </a:r>
              <a:br>
                <a:rPr lang="en-US" sz="2399" dirty="0">
                  <a:latin typeface="Arial Narrow" panose="020B0606020202030204" pitchFamily="34" charset="0"/>
                  <a:cs typeface="Myriad Pro Cond"/>
                </a:rPr>
              </a:br>
              <a:r>
                <a:rPr lang="en-US" sz="2399" dirty="0">
                  <a:latin typeface="Arial Narrow" panose="020B0606020202030204" pitchFamily="34" charset="0"/>
                  <a:cs typeface="Myriad Pro Cond"/>
                </a:rPr>
                <a:t>founded</a:t>
              </a:r>
            </a:p>
          </p:txBody>
        </p:sp>
      </p:grpSp>
      <p:grpSp>
        <p:nvGrpSpPr>
          <p:cNvPr id="9" name="Group 8"/>
          <p:cNvGrpSpPr/>
          <p:nvPr/>
        </p:nvGrpSpPr>
        <p:grpSpPr>
          <a:xfrm>
            <a:off x="3343577" y="3996768"/>
            <a:ext cx="1745389" cy="1262560"/>
            <a:chOff x="1459255" y="1459427"/>
            <a:chExt cx="1309383" cy="947167"/>
          </a:xfrm>
        </p:grpSpPr>
        <p:sp>
          <p:nvSpPr>
            <p:cNvPr id="10" name="TextBox 9"/>
            <p:cNvSpPr txBox="1"/>
            <p:nvPr/>
          </p:nvSpPr>
          <p:spPr>
            <a:xfrm>
              <a:off x="1459255" y="1459427"/>
              <a:ext cx="891327" cy="500123"/>
            </a:xfrm>
            <a:prstGeom prst="rect">
              <a:avLst/>
            </a:prstGeom>
            <a:noFill/>
          </p:spPr>
          <p:txBody>
            <a:bodyPr wrap="square" rtlCol="0">
              <a:spAutoFit/>
            </a:bodyPr>
            <a:lstStyle/>
            <a:p>
              <a:r>
                <a:rPr lang="en-US" sz="3732" b="1" dirty="0">
                  <a:solidFill>
                    <a:srgbClr val="3E8EDE"/>
                  </a:solidFill>
                  <a:latin typeface="Arial Narrow" panose="020B0606020202030204" pitchFamily="34" charset="0"/>
                  <a:cs typeface="Myriad Pro Cond"/>
                </a:rPr>
                <a:t>1880</a:t>
              </a:r>
            </a:p>
          </p:txBody>
        </p:sp>
        <p:sp>
          <p:nvSpPr>
            <p:cNvPr id="11" name="TextBox 10"/>
            <p:cNvSpPr txBox="1"/>
            <p:nvPr/>
          </p:nvSpPr>
          <p:spPr>
            <a:xfrm>
              <a:off x="1490806" y="1894205"/>
              <a:ext cx="1277832" cy="512389"/>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Invention </a:t>
              </a:r>
              <a:br>
                <a:rPr lang="en-US" sz="2399" dirty="0">
                  <a:latin typeface="Arial Narrow" panose="020B0606020202030204" pitchFamily="34" charset="0"/>
                  <a:cs typeface="Myriad Pro Cond"/>
                </a:rPr>
              </a:br>
              <a:r>
                <a:rPr lang="en-US" sz="2399" dirty="0">
                  <a:latin typeface="Arial Narrow" panose="020B0606020202030204" pitchFamily="34" charset="0"/>
                  <a:cs typeface="Myriad Pro Cond"/>
                </a:rPr>
                <a:t>of radio</a:t>
              </a:r>
            </a:p>
          </p:txBody>
        </p:sp>
      </p:grpSp>
      <p:grpSp>
        <p:nvGrpSpPr>
          <p:cNvPr id="12" name="Group 11"/>
          <p:cNvGrpSpPr/>
          <p:nvPr/>
        </p:nvGrpSpPr>
        <p:grpSpPr>
          <a:xfrm>
            <a:off x="5194114" y="2010260"/>
            <a:ext cx="1745389" cy="967222"/>
            <a:chOff x="1459255" y="1459427"/>
            <a:chExt cx="1309383" cy="725606"/>
          </a:xfrm>
        </p:grpSpPr>
        <p:sp>
          <p:nvSpPr>
            <p:cNvPr id="13" name="TextBox 12"/>
            <p:cNvSpPr txBox="1"/>
            <p:nvPr/>
          </p:nvSpPr>
          <p:spPr>
            <a:xfrm>
              <a:off x="1459255" y="1459427"/>
              <a:ext cx="891327" cy="500123"/>
            </a:xfrm>
            <a:prstGeom prst="rect">
              <a:avLst/>
            </a:prstGeom>
            <a:noFill/>
          </p:spPr>
          <p:txBody>
            <a:bodyPr wrap="square" rtlCol="0">
              <a:spAutoFit/>
            </a:bodyPr>
            <a:lstStyle/>
            <a:p>
              <a:r>
                <a:rPr lang="en-US" sz="3732" b="1" dirty="0">
                  <a:solidFill>
                    <a:srgbClr val="3E8EDE"/>
                  </a:solidFill>
                  <a:latin typeface="Arial Narrow" panose="020B0606020202030204" pitchFamily="34" charset="0"/>
                  <a:cs typeface="Myriad Pro Cond"/>
                </a:rPr>
                <a:t>1906</a:t>
              </a:r>
            </a:p>
          </p:txBody>
        </p:sp>
        <p:sp>
          <p:nvSpPr>
            <p:cNvPr id="14" name="TextBox 13"/>
            <p:cNvSpPr txBox="1"/>
            <p:nvPr/>
          </p:nvSpPr>
          <p:spPr>
            <a:xfrm>
              <a:off x="1490806" y="1894205"/>
              <a:ext cx="1277832" cy="290828"/>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First SOS</a:t>
              </a:r>
            </a:p>
          </p:txBody>
        </p:sp>
      </p:grpSp>
      <p:grpSp>
        <p:nvGrpSpPr>
          <p:cNvPr id="15" name="Group 14"/>
          <p:cNvGrpSpPr/>
          <p:nvPr/>
        </p:nvGrpSpPr>
        <p:grpSpPr>
          <a:xfrm>
            <a:off x="6928989" y="3996769"/>
            <a:ext cx="1745389" cy="1262560"/>
            <a:chOff x="1459255" y="1459427"/>
            <a:chExt cx="1309383" cy="947167"/>
          </a:xfrm>
        </p:grpSpPr>
        <p:sp>
          <p:nvSpPr>
            <p:cNvPr id="16" name="TextBox 15"/>
            <p:cNvSpPr txBox="1"/>
            <p:nvPr/>
          </p:nvSpPr>
          <p:spPr>
            <a:xfrm>
              <a:off x="1459255" y="1459427"/>
              <a:ext cx="891327" cy="500123"/>
            </a:xfrm>
            <a:prstGeom prst="rect">
              <a:avLst/>
            </a:prstGeom>
            <a:noFill/>
          </p:spPr>
          <p:txBody>
            <a:bodyPr wrap="square" rtlCol="0">
              <a:spAutoFit/>
            </a:bodyPr>
            <a:lstStyle/>
            <a:p>
              <a:r>
                <a:rPr lang="en-US" sz="3732" b="1" dirty="0">
                  <a:solidFill>
                    <a:srgbClr val="3E8EDE"/>
                  </a:solidFill>
                  <a:latin typeface="Arial Narrow" panose="020B0606020202030204" pitchFamily="34" charset="0"/>
                  <a:cs typeface="Myriad Pro Cond"/>
                </a:rPr>
                <a:t>1925</a:t>
              </a:r>
            </a:p>
          </p:txBody>
        </p:sp>
        <p:sp>
          <p:nvSpPr>
            <p:cNvPr id="17" name="TextBox 16"/>
            <p:cNvSpPr txBox="1"/>
            <p:nvPr/>
          </p:nvSpPr>
          <p:spPr>
            <a:xfrm>
              <a:off x="1490806" y="1894205"/>
              <a:ext cx="1277832" cy="512389"/>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First TV broadcast</a:t>
              </a:r>
            </a:p>
          </p:txBody>
        </p:sp>
      </p:grpSp>
      <p:grpSp>
        <p:nvGrpSpPr>
          <p:cNvPr id="18" name="Group 17"/>
          <p:cNvGrpSpPr/>
          <p:nvPr/>
        </p:nvGrpSpPr>
        <p:grpSpPr>
          <a:xfrm>
            <a:off x="8717458" y="1694787"/>
            <a:ext cx="3471365" cy="1262560"/>
            <a:chOff x="1459255" y="1459427"/>
            <a:chExt cx="2604202" cy="947167"/>
          </a:xfrm>
        </p:grpSpPr>
        <p:sp>
          <p:nvSpPr>
            <p:cNvPr id="19" name="TextBox 18"/>
            <p:cNvSpPr txBox="1"/>
            <p:nvPr/>
          </p:nvSpPr>
          <p:spPr>
            <a:xfrm>
              <a:off x="1459255" y="1459427"/>
              <a:ext cx="891327" cy="500123"/>
            </a:xfrm>
            <a:prstGeom prst="rect">
              <a:avLst/>
            </a:prstGeom>
            <a:noFill/>
          </p:spPr>
          <p:txBody>
            <a:bodyPr wrap="square" rtlCol="0">
              <a:spAutoFit/>
            </a:bodyPr>
            <a:lstStyle/>
            <a:p>
              <a:r>
                <a:rPr lang="en-US" sz="3732" b="1" dirty="0">
                  <a:solidFill>
                    <a:srgbClr val="3E8EDE"/>
                  </a:solidFill>
                  <a:latin typeface="Arial Narrow" panose="020B0606020202030204" pitchFamily="34" charset="0"/>
                  <a:cs typeface="Myriad Pro Cond"/>
                </a:rPr>
                <a:t>1932</a:t>
              </a:r>
            </a:p>
          </p:txBody>
        </p:sp>
        <p:sp>
          <p:nvSpPr>
            <p:cNvPr id="20" name="TextBox 19"/>
            <p:cNvSpPr txBox="1"/>
            <p:nvPr/>
          </p:nvSpPr>
          <p:spPr>
            <a:xfrm>
              <a:off x="1490805" y="1894205"/>
              <a:ext cx="2572652" cy="512389"/>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New name: International Telecommunication Union</a:t>
              </a:r>
            </a:p>
          </p:txBody>
        </p:sp>
      </p:grpSp>
      <p:grpSp>
        <p:nvGrpSpPr>
          <p:cNvPr id="21" name="Group 20"/>
          <p:cNvGrpSpPr/>
          <p:nvPr/>
        </p:nvGrpSpPr>
        <p:grpSpPr>
          <a:xfrm>
            <a:off x="10222031" y="3996768"/>
            <a:ext cx="2139932" cy="1262560"/>
            <a:chOff x="1459255" y="1459427"/>
            <a:chExt cx="1419391" cy="947167"/>
          </a:xfrm>
        </p:grpSpPr>
        <p:sp>
          <p:nvSpPr>
            <p:cNvPr id="22" name="TextBox 21"/>
            <p:cNvSpPr txBox="1"/>
            <p:nvPr/>
          </p:nvSpPr>
          <p:spPr>
            <a:xfrm>
              <a:off x="1459255" y="1459427"/>
              <a:ext cx="891327" cy="500123"/>
            </a:xfrm>
            <a:prstGeom prst="rect">
              <a:avLst/>
            </a:prstGeom>
            <a:noFill/>
          </p:spPr>
          <p:txBody>
            <a:bodyPr wrap="square" rtlCol="0">
              <a:spAutoFit/>
            </a:bodyPr>
            <a:lstStyle/>
            <a:p>
              <a:r>
                <a:rPr lang="en-US" sz="3732" b="1" dirty="0">
                  <a:solidFill>
                    <a:srgbClr val="3E8EDE"/>
                  </a:solidFill>
                  <a:latin typeface="Arial Narrow" panose="020B0606020202030204" pitchFamily="34" charset="0"/>
                  <a:cs typeface="Myriad Pro Cond"/>
                </a:rPr>
                <a:t>1955</a:t>
              </a:r>
            </a:p>
          </p:txBody>
        </p:sp>
        <p:sp>
          <p:nvSpPr>
            <p:cNvPr id="23" name="TextBox 22"/>
            <p:cNvSpPr txBox="1"/>
            <p:nvPr/>
          </p:nvSpPr>
          <p:spPr>
            <a:xfrm>
              <a:off x="1490805" y="1894205"/>
              <a:ext cx="1387841" cy="512389"/>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Space age </a:t>
              </a:r>
              <a:r>
                <a:rPr lang="en-US" sz="2399" dirty="0" err="1">
                  <a:latin typeface="Arial Narrow" panose="020B0606020202030204" pitchFamily="34" charset="0"/>
                  <a:cs typeface="Myriad Pro Cond"/>
                </a:rPr>
                <a:t>comms</a:t>
              </a:r>
              <a:endParaRPr lang="en-US" sz="2399" dirty="0">
                <a:latin typeface="Arial Narrow" panose="020B0606020202030204" pitchFamily="34" charset="0"/>
                <a:cs typeface="Myriad Pro Cond"/>
              </a:endParaRPr>
            </a:p>
          </p:txBody>
        </p:sp>
      </p:grpSp>
      <p:sp>
        <p:nvSpPr>
          <p:cNvPr id="25" name="TextBox 24"/>
          <p:cNvSpPr txBox="1"/>
          <p:nvPr/>
        </p:nvSpPr>
        <p:spPr>
          <a:xfrm>
            <a:off x="7643632" y="2586079"/>
            <a:ext cx="965694" cy="502573"/>
          </a:xfrm>
          <a:prstGeom prst="rect">
            <a:avLst/>
          </a:prstGeom>
          <a:noFill/>
        </p:spPr>
        <p:txBody>
          <a:bodyPr wrap="square" rtlCol="0">
            <a:spAutoFit/>
          </a:bodyPr>
          <a:lstStyle/>
          <a:p>
            <a:r>
              <a:rPr lang="en-US" sz="2666" b="1" dirty="0">
                <a:latin typeface="Arial Narrow" panose="020B0606020202030204" pitchFamily="34" charset="0"/>
                <a:cs typeface="Myriad Pro Cond"/>
              </a:rPr>
              <a:t>ITU</a:t>
            </a:r>
          </a:p>
        </p:txBody>
      </p:sp>
      <p:sp>
        <p:nvSpPr>
          <p:cNvPr id="26" name="TextBox 25"/>
          <p:cNvSpPr txBox="1"/>
          <p:nvPr/>
        </p:nvSpPr>
        <p:spPr>
          <a:xfrm>
            <a:off x="8648396" y="56027"/>
            <a:ext cx="2648771" cy="502573"/>
          </a:xfrm>
          <a:prstGeom prst="rect">
            <a:avLst/>
          </a:prstGeom>
          <a:noFill/>
        </p:spPr>
        <p:txBody>
          <a:bodyPr wrap="square" rtlCol="0">
            <a:spAutoFit/>
          </a:bodyPr>
          <a:lstStyle/>
          <a:p>
            <a:r>
              <a:rPr lang="en-US" sz="2666" b="1" dirty="0">
                <a:solidFill>
                  <a:schemeClr val="bg1"/>
                </a:solidFill>
                <a:latin typeface="Arial Narrow" panose="020B0606020202030204" pitchFamily="34" charset="0"/>
                <a:cs typeface="Myriad Pro Cond"/>
              </a:rPr>
              <a:t>ITU at a glance</a:t>
            </a:r>
          </a:p>
        </p:txBody>
      </p:sp>
    </p:spTree>
    <p:extLst>
      <p:ext uri="{BB962C8B-B14F-4D97-AF65-F5344CB8AC3E}">
        <p14:creationId xmlns:p14="http://schemas.microsoft.com/office/powerpoint/2010/main" val="386440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childTnLst>
                          </p:cTn>
                        </p:par>
                        <p:par>
                          <p:cTn id="27" fill="hold">
                            <p:stCondLst>
                              <p:cond delay="2500"/>
                            </p:stCondLst>
                            <p:childTnLst>
                              <p:par>
                                <p:cTn id="28" presetID="9"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 y="-5202"/>
            <a:ext cx="12188805" cy="6862298"/>
          </a:xfrm>
          <a:prstGeom prst="rect">
            <a:avLst/>
          </a:prstGeom>
        </p:spPr>
      </p:pic>
      <p:sp>
        <p:nvSpPr>
          <p:cNvPr id="5" name="TextBox 4"/>
          <p:cNvSpPr txBox="1"/>
          <p:nvPr/>
        </p:nvSpPr>
        <p:spPr>
          <a:xfrm>
            <a:off x="1226843" y="666661"/>
            <a:ext cx="3785162" cy="441018"/>
          </a:xfrm>
          <a:prstGeom prst="rect">
            <a:avLst/>
          </a:prstGeom>
          <a:noFill/>
        </p:spPr>
        <p:txBody>
          <a:bodyPr wrap="square" rtlCol="0">
            <a:spAutoFit/>
          </a:bodyPr>
          <a:lstStyle/>
          <a:p>
            <a:r>
              <a:rPr lang="en-US" sz="2266" i="1" dirty="0">
                <a:solidFill>
                  <a:srgbClr val="B3C3EE"/>
                </a:solidFill>
                <a:latin typeface="Times"/>
                <a:cs typeface="Times"/>
              </a:rPr>
              <a:t>How we got here </a:t>
            </a:r>
          </a:p>
        </p:txBody>
      </p:sp>
      <p:sp>
        <p:nvSpPr>
          <p:cNvPr id="7" name="TextBox 6"/>
          <p:cNvSpPr txBox="1"/>
          <p:nvPr/>
        </p:nvSpPr>
        <p:spPr>
          <a:xfrm>
            <a:off x="1270937" y="1128950"/>
            <a:ext cx="5827310" cy="502573"/>
          </a:xfrm>
          <a:prstGeom prst="rect">
            <a:avLst/>
          </a:prstGeom>
          <a:noFill/>
        </p:spPr>
        <p:txBody>
          <a:bodyPr wrap="square" rtlCol="0">
            <a:spAutoFit/>
          </a:bodyPr>
          <a:lstStyle/>
          <a:p>
            <a:r>
              <a:rPr lang="en-US" sz="2666" b="1" dirty="0">
                <a:solidFill>
                  <a:srgbClr val="6A98D0"/>
                </a:solidFill>
                <a:latin typeface="Arial Narrow" panose="020B0606020202030204" pitchFamily="34" charset="0"/>
                <a:cs typeface="Myriad Pro Cond"/>
              </a:rPr>
              <a:t>Timeline</a:t>
            </a:r>
          </a:p>
        </p:txBody>
      </p:sp>
      <p:grpSp>
        <p:nvGrpSpPr>
          <p:cNvPr id="6" name="Group 5"/>
          <p:cNvGrpSpPr/>
          <p:nvPr/>
        </p:nvGrpSpPr>
        <p:grpSpPr>
          <a:xfrm>
            <a:off x="3646420" y="1832915"/>
            <a:ext cx="1745389" cy="1262560"/>
            <a:chOff x="1459255" y="1459427"/>
            <a:chExt cx="1309383" cy="947167"/>
          </a:xfrm>
        </p:grpSpPr>
        <p:sp>
          <p:nvSpPr>
            <p:cNvPr id="8" name="TextBox 7"/>
            <p:cNvSpPr txBox="1"/>
            <p:nvPr/>
          </p:nvSpPr>
          <p:spPr>
            <a:xfrm>
              <a:off x="1459255" y="1459427"/>
              <a:ext cx="891327" cy="500123"/>
            </a:xfrm>
            <a:prstGeom prst="rect">
              <a:avLst/>
            </a:prstGeom>
            <a:noFill/>
          </p:spPr>
          <p:txBody>
            <a:bodyPr wrap="square" rtlCol="0">
              <a:spAutoFit/>
            </a:bodyPr>
            <a:lstStyle/>
            <a:p>
              <a:r>
                <a:rPr lang="en-US" sz="3732" b="1" dirty="0">
                  <a:solidFill>
                    <a:srgbClr val="3E8EDE"/>
                  </a:solidFill>
                  <a:latin typeface="Arial Narrow" panose="020B0606020202030204" pitchFamily="34" charset="0"/>
                  <a:cs typeface="Myriad Pro Cond"/>
                </a:rPr>
                <a:t>1989</a:t>
              </a:r>
            </a:p>
          </p:txBody>
        </p:sp>
        <p:sp>
          <p:nvSpPr>
            <p:cNvPr id="9" name="TextBox 8"/>
            <p:cNvSpPr txBox="1"/>
            <p:nvPr/>
          </p:nvSpPr>
          <p:spPr>
            <a:xfrm>
              <a:off x="1490806" y="1894205"/>
              <a:ext cx="1277832" cy="512389"/>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World Wide Web</a:t>
              </a:r>
            </a:p>
          </p:txBody>
        </p:sp>
      </p:grpSp>
      <p:grpSp>
        <p:nvGrpSpPr>
          <p:cNvPr id="10" name="Group 9"/>
          <p:cNvGrpSpPr/>
          <p:nvPr/>
        </p:nvGrpSpPr>
        <p:grpSpPr>
          <a:xfrm>
            <a:off x="1723202" y="4008235"/>
            <a:ext cx="2337253" cy="1557898"/>
            <a:chOff x="1459255" y="1459427"/>
            <a:chExt cx="1753396" cy="1168728"/>
          </a:xfrm>
        </p:grpSpPr>
        <p:sp>
          <p:nvSpPr>
            <p:cNvPr id="11" name="TextBox 10"/>
            <p:cNvSpPr txBox="1"/>
            <p:nvPr/>
          </p:nvSpPr>
          <p:spPr>
            <a:xfrm>
              <a:off x="1459255" y="1459427"/>
              <a:ext cx="891327" cy="500123"/>
            </a:xfrm>
            <a:prstGeom prst="rect">
              <a:avLst/>
            </a:prstGeom>
            <a:noFill/>
          </p:spPr>
          <p:txBody>
            <a:bodyPr wrap="square" rtlCol="0">
              <a:spAutoFit/>
            </a:bodyPr>
            <a:lstStyle/>
            <a:p>
              <a:r>
                <a:rPr lang="en-US" sz="3732" b="1" dirty="0">
                  <a:solidFill>
                    <a:srgbClr val="3E8EDE"/>
                  </a:solidFill>
                  <a:latin typeface="Arial Narrow" panose="020B0606020202030204" pitchFamily="34" charset="0"/>
                  <a:cs typeface="Myriad Pro Cond"/>
                </a:rPr>
                <a:t>1984</a:t>
              </a:r>
            </a:p>
          </p:txBody>
        </p:sp>
        <p:sp>
          <p:nvSpPr>
            <p:cNvPr id="12" name="TextBox 11"/>
            <p:cNvSpPr txBox="1"/>
            <p:nvPr/>
          </p:nvSpPr>
          <p:spPr>
            <a:xfrm>
              <a:off x="1490805" y="1894205"/>
              <a:ext cx="1721846" cy="733950"/>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First commercially available mobile phone</a:t>
              </a:r>
            </a:p>
          </p:txBody>
        </p:sp>
      </p:grpSp>
      <p:grpSp>
        <p:nvGrpSpPr>
          <p:cNvPr id="13" name="Group 12"/>
          <p:cNvGrpSpPr/>
          <p:nvPr/>
        </p:nvGrpSpPr>
        <p:grpSpPr>
          <a:xfrm>
            <a:off x="5250110" y="4008235"/>
            <a:ext cx="1994317" cy="1557898"/>
            <a:chOff x="1459255" y="1459427"/>
            <a:chExt cx="1496127" cy="1168728"/>
          </a:xfrm>
        </p:grpSpPr>
        <p:sp>
          <p:nvSpPr>
            <p:cNvPr id="14" name="TextBox 13"/>
            <p:cNvSpPr txBox="1"/>
            <p:nvPr/>
          </p:nvSpPr>
          <p:spPr>
            <a:xfrm>
              <a:off x="1459255" y="1459427"/>
              <a:ext cx="1149061" cy="500123"/>
            </a:xfrm>
            <a:prstGeom prst="rect">
              <a:avLst/>
            </a:prstGeom>
            <a:noFill/>
          </p:spPr>
          <p:txBody>
            <a:bodyPr wrap="square" rtlCol="0">
              <a:spAutoFit/>
            </a:bodyPr>
            <a:lstStyle/>
            <a:p>
              <a:r>
                <a:rPr lang="en-US" sz="3732" b="1" dirty="0">
                  <a:solidFill>
                    <a:srgbClr val="3E8EDE"/>
                  </a:solidFill>
                  <a:latin typeface="Arial Narrow" panose="020B0606020202030204" pitchFamily="34" charset="0"/>
                  <a:cs typeface="Myriad Pro Cond"/>
                </a:rPr>
                <a:t>2003/5</a:t>
              </a:r>
            </a:p>
          </p:txBody>
        </p:sp>
        <p:sp>
          <p:nvSpPr>
            <p:cNvPr id="15" name="TextBox 14"/>
            <p:cNvSpPr txBox="1"/>
            <p:nvPr/>
          </p:nvSpPr>
          <p:spPr>
            <a:xfrm>
              <a:off x="1490806" y="1894205"/>
              <a:ext cx="1464576" cy="733950"/>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WSIS / Bridging the Digital Divide</a:t>
              </a:r>
            </a:p>
          </p:txBody>
        </p:sp>
      </p:grpSp>
      <p:grpSp>
        <p:nvGrpSpPr>
          <p:cNvPr id="16" name="Group 15"/>
          <p:cNvGrpSpPr/>
          <p:nvPr/>
        </p:nvGrpSpPr>
        <p:grpSpPr>
          <a:xfrm>
            <a:off x="6973448" y="1663540"/>
            <a:ext cx="2227938" cy="1262560"/>
            <a:chOff x="1459253" y="1459427"/>
            <a:chExt cx="1671389" cy="947167"/>
          </a:xfrm>
        </p:grpSpPr>
        <p:sp>
          <p:nvSpPr>
            <p:cNvPr id="17" name="TextBox 16"/>
            <p:cNvSpPr txBox="1"/>
            <p:nvPr/>
          </p:nvSpPr>
          <p:spPr>
            <a:xfrm>
              <a:off x="1459255" y="1459427"/>
              <a:ext cx="891327" cy="500123"/>
            </a:xfrm>
            <a:prstGeom prst="rect">
              <a:avLst/>
            </a:prstGeom>
            <a:noFill/>
          </p:spPr>
          <p:txBody>
            <a:bodyPr wrap="square" rtlCol="0">
              <a:spAutoFit/>
            </a:bodyPr>
            <a:lstStyle/>
            <a:p>
              <a:r>
                <a:rPr lang="en-US" sz="3732" b="1" dirty="0">
                  <a:solidFill>
                    <a:srgbClr val="3E8EDE"/>
                  </a:solidFill>
                  <a:latin typeface="Arial Narrow" panose="020B0606020202030204" pitchFamily="34" charset="0"/>
                  <a:cs typeface="Myriad Pro Cond"/>
                </a:rPr>
                <a:t>2010</a:t>
              </a:r>
            </a:p>
          </p:txBody>
        </p:sp>
        <p:sp>
          <p:nvSpPr>
            <p:cNvPr id="18" name="TextBox 17"/>
            <p:cNvSpPr txBox="1"/>
            <p:nvPr/>
          </p:nvSpPr>
          <p:spPr>
            <a:xfrm>
              <a:off x="1459253" y="1894205"/>
              <a:ext cx="1671389" cy="512389"/>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Broadband Commission</a:t>
              </a:r>
            </a:p>
          </p:txBody>
        </p:sp>
      </p:grpSp>
      <p:grpSp>
        <p:nvGrpSpPr>
          <p:cNvPr id="19" name="Group 18"/>
          <p:cNvGrpSpPr/>
          <p:nvPr/>
        </p:nvGrpSpPr>
        <p:grpSpPr>
          <a:xfrm>
            <a:off x="8782949" y="4008235"/>
            <a:ext cx="1994317" cy="1262560"/>
            <a:chOff x="1459255" y="1459427"/>
            <a:chExt cx="1496127" cy="947167"/>
          </a:xfrm>
        </p:grpSpPr>
        <p:sp>
          <p:nvSpPr>
            <p:cNvPr id="20" name="TextBox 19"/>
            <p:cNvSpPr txBox="1"/>
            <p:nvPr/>
          </p:nvSpPr>
          <p:spPr>
            <a:xfrm>
              <a:off x="1459255" y="1459427"/>
              <a:ext cx="1149061" cy="500123"/>
            </a:xfrm>
            <a:prstGeom prst="rect">
              <a:avLst/>
            </a:prstGeom>
            <a:noFill/>
          </p:spPr>
          <p:txBody>
            <a:bodyPr wrap="square" rtlCol="0">
              <a:spAutoFit/>
            </a:bodyPr>
            <a:lstStyle/>
            <a:p>
              <a:r>
                <a:rPr lang="en-US" sz="3732" b="1" dirty="0">
                  <a:solidFill>
                    <a:srgbClr val="3E8EDE"/>
                  </a:solidFill>
                  <a:latin typeface="Arial Narrow" panose="020B0606020202030204" pitchFamily="34" charset="0"/>
                  <a:cs typeface="Myriad Pro Cond"/>
                </a:rPr>
                <a:t>2014</a:t>
              </a:r>
            </a:p>
          </p:txBody>
        </p:sp>
        <p:sp>
          <p:nvSpPr>
            <p:cNvPr id="21" name="TextBox 20"/>
            <p:cNvSpPr txBox="1"/>
            <p:nvPr/>
          </p:nvSpPr>
          <p:spPr>
            <a:xfrm>
              <a:off x="1490806" y="1894205"/>
              <a:ext cx="1464576" cy="512389"/>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Connect 2020 Agenda</a:t>
              </a:r>
            </a:p>
          </p:txBody>
        </p:sp>
      </p:grpSp>
      <p:grpSp>
        <p:nvGrpSpPr>
          <p:cNvPr id="22" name="Group 21"/>
          <p:cNvGrpSpPr/>
          <p:nvPr/>
        </p:nvGrpSpPr>
        <p:grpSpPr>
          <a:xfrm>
            <a:off x="10485260" y="1663541"/>
            <a:ext cx="1581912" cy="1262560"/>
            <a:chOff x="1459253" y="1459427"/>
            <a:chExt cx="1186743" cy="947167"/>
          </a:xfrm>
        </p:grpSpPr>
        <p:sp>
          <p:nvSpPr>
            <p:cNvPr id="23" name="TextBox 22"/>
            <p:cNvSpPr txBox="1"/>
            <p:nvPr/>
          </p:nvSpPr>
          <p:spPr>
            <a:xfrm>
              <a:off x="1459255" y="1459427"/>
              <a:ext cx="891327" cy="500123"/>
            </a:xfrm>
            <a:prstGeom prst="rect">
              <a:avLst/>
            </a:prstGeom>
            <a:noFill/>
          </p:spPr>
          <p:txBody>
            <a:bodyPr wrap="square" rtlCol="0">
              <a:spAutoFit/>
            </a:bodyPr>
            <a:lstStyle/>
            <a:p>
              <a:r>
                <a:rPr lang="en-US" sz="3732" b="1" dirty="0">
                  <a:solidFill>
                    <a:srgbClr val="3E8EDE"/>
                  </a:solidFill>
                  <a:latin typeface="Arial Narrow" panose="020B0606020202030204" pitchFamily="34" charset="0"/>
                  <a:cs typeface="Myriad Pro Cond"/>
                </a:rPr>
                <a:t>2015</a:t>
              </a:r>
            </a:p>
          </p:txBody>
        </p:sp>
        <p:sp>
          <p:nvSpPr>
            <p:cNvPr id="24" name="TextBox 23"/>
            <p:cNvSpPr txBox="1"/>
            <p:nvPr/>
          </p:nvSpPr>
          <p:spPr>
            <a:xfrm>
              <a:off x="1459253" y="1894205"/>
              <a:ext cx="1186743" cy="512389"/>
            </a:xfrm>
            <a:prstGeom prst="rect">
              <a:avLst/>
            </a:prstGeom>
            <a:noFill/>
          </p:spPr>
          <p:txBody>
            <a:bodyPr wrap="square" rtlCol="0">
              <a:spAutoFit/>
            </a:bodyPr>
            <a:lstStyle/>
            <a:p>
              <a:pPr>
                <a:lnSpc>
                  <a:spcPct val="80000"/>
                </a:lnSpc>
              </a:pPr>
              <a:r>
                <a:rPr lang="en-US" sz="2399" dirty="0">
                  <a:latin typeface="Arial Narrow" panose="020B0606020202030204" pitchFamily="34" charset="0"/>
                  <a:cs typeface="Myriad Pro Cond"/>
                </a:rPr>
                <a:t>Celebrating 150 years</a:t>
              </a:r>
            </a:p>
          </p:txBody>
        </p:sp>
      </p:grpSp>
      <p:sp>
        <p:nvSpPr>
          <p:cNvPr id="25" name="TextBox 24"/>
          <p:cNvSpPr txBox="1"/>
          <p:nvPr/>
        </p:nvSpPr>
        <p:spPr>
          <a:xfrm>
            <a:off x="8648396" y="56027"/>
            <a:ext cx="2648771" cy="502573"/>
          </a:xfrm>
          <a:prstGeom prst="rect">
            <a:avLst/>
          </a:prstGeom>
          <a:noFill/>
        </p:spPr>
        <p:txBody>
          <a:bodyPr wrap="square" rtlCol="0">
            <a:spAutoFit/>
          </a:bodyPr>
          <a:lstStyle/>
          <a:p>
            <a:r>
              <a:rPr lang="en-US" sz="2666" b="1" dirty="0">
                <a:solidFill>
                  <a:schemeClr val="bg1"/>
                </a:solidFill>
                <a:latin typeface="Arial Narrow" panose="020B0606020202030204" pitchFamily="34" charset="0"/>
                <a:cs typeface="Myriad Pro Cond"/>
              </a:rPr>
              <a:t>ITU at a glance</a:t>
            </a:r>
          </a:p>
        </p:txBody>
      </p:sp>
    </p:spTree>
    <p:extLst>
      <p:ext uri="{BB962C8B-B14F-4D97-AF65-F5344CB8AC3E}">
        <p14:creationId xmlns:p14="http://schemas.microsoft.com/office/powerpoint/2010/main" val="123012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2216" t="9355" r="15006"/>
          <a:stretch/>
        </p:blipFill>
        <p:spPr>
          <a:xfrm>
            <a:off x="5197698" y="-23088"/>
            <a:ext cx="6984776" cy="4339509"/>
          </a:xfrm>
          <a:prstGeom prst="rect">
            <a:avLst/>
          </a:prstGeom>
        </p:spPr>
      </p:pic>
      <p:grpSp>
        <p:nvGrpSpPr>
          <p:cNvPr id="2" name="Group 1"/>
          <p:cNvGrpSpPr/>
          <p:nvPr/>
        </p:nvGrpSpPr>
        <p:grpSpPr>
          <a:xfrm>
            <a:off x="333772" y="4293096"/>
            <a:ext cx="5686759" cy="2385067"/>
            <a:chOff x="3012111" y="1005594"/>
            <a:chExt cx="6002254" cy="2354894"/>
          </a:xfrm>
          <a:solidFill>
            <a:srgbClr val="2E93CF"/>
          </a:solidFill>
        </p:grpSpPr>
        <p:sp>
          <p:nvSpPr>
            <p:cNvPr id="5" name="Rectangle 4"/>
            <p:cNvSpPr/>
            <p:nvPr/>
          </p:nvSpPr>
          <p:spPr>
            <a:xfrm>
              <a:off x="3012111" y="1241830"/>
              <a:ext cx="6002254" cy="211865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Isosceles Triangle 13"/>
            <p:cNvSpPr/>
            <p:nvPr/>
          </p:nvSpPr>
          <p:spPr>
            <a:xfrm>
              <a:off x="3411704" y="1005594"/>
              <a:ext cx="823686" cy="236235"/>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7" name="TextBox 6"/>
          <p:cNvSpPr txBox="1"/>
          <p:nvPr/>
        </p:nvSpPr>
        <p:spPr>
          <a:xfrm>
            <a:off x="581015" y="4964234"/>
            <a:ext cx="4590309" cy="1400018"/>
          </a:xfrm>
          <a:prstGeom prst="rect">
            <a:avLst/>
          </a:prstGeom>
          <a:noFill/>
        </p:spPr>
        <p:txBody>
          <a:bodyPr wrap="square" rtlCol="0">
            <a:spAutoFit/>
          </a:bodyPr>
          <a:lstStyle/>
          <a:p>
            <a:pPr fontAlgn="base"/>
            <a:r>
              <a:rPr lang="en-US" sz="1699" dirty="0">
                <a:solidFill>
                  <a:schemeClr val="bg1"/>
                </a:solidFill>
                <a:latin typeface="Verdana" panose="020B0604030504040204" pitchFamily="34" charset="0"/>
                <a:ea typeface="Verdana" panose="020B0604030504040204" pitchFamily="34" charset="0"/>
                <a:cs typeface="Verdana" panose="020B0604030504040204" pitchFamily="34" charset="0"/>
              </a:rPr>
              <a:t>Hosted by the government of Hungary, the event focuses on innovation, </a:t>
            </a:r>
          </a:p>
          <a:p>
            <a:pPr fontAlgn="base"/>
            <a:r>
              <a:rPr lang="en-US" sz="1699" dirty="0">
                <a:solidFill>
                  <a:schemeClr val="bg1"/>
                </a:solidFill>
                <a:latin typeface="Verdana" panose="020B0604030504040204" pitchFamily="34" charset="0"/>
                <a:ea typeface="Verdana" panose="020B0604030504040204" pitchFamily="34" charset="0"/>
                <a:cs typeface="Verdana" panose="020B0604030504040204" pitchFamily="34" charset="0"/>
              </a:rPr>
              <a:t>policy and strategy for smarter </a:t>
            </a:r>
          </a:p>
          <a:p>
            <a:pPr fontAlgn="base"/>
            <a:r>
              <a:rPr lang="en-US" sz="1699" dirty="0">
                <a:solidFill>
                  <a:schemeClr val="bg1"/>
                </a:solidFill>
                <a:latin typeface="Verdana" panose="020B0604030504040204" pitchFamily="34" charset="0"/>
                <a:ea typeface="Verdana" panose="020B0604030504040204" pitchFamily="34" charset="0"/>
                <a:cs typeface="Verdana" panose="020B0604030504040204" pitchFamily="34" charset="0"/>
              </a:rPr>
              <a:t>digital development.</a:t>
            </a:r>
          </a:p>
          <a:p>
            <a:pPr fontAlgn="base"/>
            <a:endParaRPr lang="de-DE" sz="1699"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p:cNvSpPr/>
          <p:nvPr/>
        </p:nvSpPr>
        <p:spPr>
          <a:xfrm>
            <a:off x="6276004" y="4560056"/>
            <a:ext cx="5459059" cy="21181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 name="Rectangle 2"/>
          <p:cNvSpPr/>
          <p:nvPr/>
        </p:nvSpPr>
        <p:spPr>
          <a:xfrm>
            <a:off x="6417857" y="4881724"/>
            <a:ext cx="4775864" cy="1400018"/>
          </a:xfrm>
          <a:prstGeom prst="rect">
            <a:avLst/>
          </a:prstGeom>
        </p:spPr>
        <p:txBody>
          <a:bodyPr wrap="square">
            <a:spAutoFit/>
          </a:bodyPr>
          <a:lstStyle/>
          <a:p>
            <a:r>
              <a:rPr lang="de-DE" sz="1650" dirty="0">
                <a:solidFill>
                  <a:schemeClr val="bg1"/>
                </a:solidFill>
                <a:latin typeface="Verdana" panose="020B0604030504040204" pitchFamily="34" charset="0"/>
                <a:ea typeface="Verdana" panose="020B0604030504040204" pitchFamily="34" charset="0"/>
                <a:cs typeface="Verdana" panose="020B0604030504040204" pitchFamily="34" charset="0"/>
              </a:rPr>
              <a:t>It‘s a </a:t>
            </a:r>
            <a:r>
              <a:rPr lang="de-DE" sz="1650" b="1" dirty="0">
                <a:solidFill>
                  <a:schemeClr val="bg1"/>
                </a:solidFill>
                <a:latin typeface="Verdana" panose="020B0604030504040204" pitchFamily="34" charset="0"/>
                <a:ea typeface="Verdana" panose="020B0604030504040204" pitchFamily="34" charset="0"/>
                <a:cs typeface="Verdana" panose="020B0604030504040204" pitchFamily="34" charset="0"/>
              </a:rPr>
              <a:t>global platform </a:t>
            </a:r>
            <a:r>
              <a:rPr lang="de-DE" sz="1650" dirty="0">
                <a:solidFill>
                  <a:schemeClr val="bg1"/>
                </a:solidFill>
                <a:latin typeface="Verdana" panose="020B0604030504040204" pitchFamily="34" charset="0"/>
                <a:ea typeface="Verdana" panose="020B0604030504040204" pitchFamily="34" charset="0"/>
                <a:cs typeface="Verdana" panose="020B0604030504040204" pitchFamily="34" charset="0"/>
              </a:rPr>
              <a:t>for leaders, policy makers &amp; regulators to meet industry experts, </a:t>
            </a:r>
            <a:r>
              <a:rPr lang="de-DE" sz="165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SMEs </a:t>
            </a:r>
            <a:r>
              <a:rPr lang="de-DE" sz="1650" dirty="0">
                <a:solidFill>
                  <a:schemeClr val="bg1"/>
                </a:solidFill>
                <a:latin typeface="Verdana" panose="020B0604030504040204" pitchFamily="34" charset="0"/>
                <a:ea typeface="Verdana" panose="020B0604030504040204" pitchFamily="34" charset="0"/>
                <a:cs typeface="Verdana" panose="020B0604030504040204" pitchFamily="34" charset="0"/>
              </a:rPr>
              <a:t>and investors, to </a:t>
            </a:r>
            <a:r>
              <a:rPr lang="de-DE" sz="1650" b="1" dirty="0">
                <a:solidFill>
                  <a:schemeClr val="bg1"/>
                </a:solidFill>
                <a:latin typeface="Verdana" panose="020B0604030504040204" pitchFamily="34" charset="0"/>
                <a:ea typeface="Verdana" panose="020B0604030504040204" pitchFamily="34" charset="0"/>
                <a:cs typeface="Verdana" panose="020B0604030504040204" pitchFamily="34" charset="0"/>
              </a:rPr>
              <a:t>exhibit solutions, share knowledge and network</a:t>
            </a:r>
            <a:r>
              <a:rPr lang="de-DE" sz="1650" dirty="0">
                <a:solidFill>
                  <a:schemeClr val="bg1"/>
                </a:solidFill>
                <a:latin typeface="Verdana" panose="020B0604030504040204" pitchFamily="34" charset="0"/>
                <a:ea typeface="Verdana" panose="020B0604030504040204" pitchFamily="34" charset="0"/>
                <a:cs typeface="Verdana" panose="020B0604030504040204" pitchFamily="34" charset="0"/>
              </a:rPr>
              <a:t> at the highest level.</a:t>
            </a:r>
            <a:endParaRPr lang="en-US" sz="165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6" y="9798"/>
            <a:ext cx="2045191" cy="879022"/>
          </a:xfrm>
          <a:prstGeom prst="rect">
            <a:avLst/>
          </a:prstGeom>
        </p:spPr>
      </p:pic>
      <p:sp>
        <p:nvSpPr>
          <p:cNvPr id="16" name="TextBox 15"/>
          <p:cNvSpPr txBox="1"/>
          <p:nvPr/>
        </p:nvSpPr>
        <p:spPr>
          <a:xfrm>
            <a:off x="333772" y="1517475"/>
            <a:ext cx="5262203" cy="1230722"/>
          </a:xfrm>
          <a:prstGeom prst="rect">
            <a:avLst/>
          </a:prstGeom>
          <a:noFill/>
        </p:spPr>
        <p:txBody>
          <a:bodyPr wrap="square" rtlCol="0">
            <a:spAutoFit/>
          </a:bodyPr>
          <a:lstStyle>
            <a:defPPr>
              <a:defRPr lang="en-US"/>
            </a:defPPr>
            <a:lvl1pPr>
              <a:defRPr sz="2400" b="1">
                <a:solidFill>
                  <a:schemeClr val="bg1"/>
                </a:solidFill>
                <a:latin typeface="Foundry Monoline Regular" panose="02000000000000000000" pitchFamily="50" charset="0"/>
                <a:ea typeface="Verdana" panose="020B0604030504040204" pitchFamily="34" charset="0"/>
                <a:cs typeface="Verdana" panose="020B0604030504040204" pitchFamily="34" charset="0"/>
              </a:defRPr>
            </a:lvl1pPr>
          </a:lstStyle>
          <a:p>
            <a:r>
              <a:rPr lang="af-ZA" sz="2000" b="0" dirty="0">
                <a:solidFill>
                  <a:schemeClr val="tx1">
                    <a:lumMod val="75000"/>
                    <a:lumOff val="25000"/>
                  </a:schemeClr>
                </a:solidFill>
                <a:latin typeface="Verdana" panose="020B0604030504040204" pitchFamily="34" charset="0"/>
              </a:rPr>
              <a:t>ITU Telecom World 2019</a:t>
            </a:r>
          </a:p>
          <a:p>
            <a:endParaRPr lang="af-ZA" sz="1799" b="0" dirty="0" smtClean="0">
              <a:solidFill>
                <a:schemeClr val="tx1">
                  <a:lumMod val="75000"/>
                  <a:lumOff val="25000"/>
                </a:schemeClr>
              </a:solidFill>
              <a:latin typeface="Verdana" panose="020B0604030504040204" pitchFamily="34" charset="0"/>
            </a:endParaRPr>
          </a:p>
          <a:p>
            <a:r>
              <a:rPr lang="af-ZA" sz="1799" b="0" i="1" dirty="0" smtClean="0">
                <a:solidFill>
                  <a:schemeClr val="tx1">
                    <a:lumMod val="75000"/>
                    <a:lumOff val="25000"/>
                  </a:schemeClr>
                </a:solidFill>
                <a:latin typeface="Verdana" panose="020B0604030504040204" pitchFamily="34" charset="0"/>
              </a:rPr>
              <a:t>9-12 September</a:t>
            </a:r>
          </a:p>
          <a:p>
            <a:r>
              <a:rPr lang="af-ZA" sz="1799" b="0" i="1" dirty="0" smtClean="0">
                <a:solidFill>
                  <a:schemeClr val="tx1">
                    <a:lumMod val="75000"/>
                    <a:lumOff val="25000"/>
                  </a:schemeClr>
                </a:solidFill>
                <a:latin typeface="Verdana" panose="020B0604030504040204" pitchFamily="34" charset="0"/>
              </a:rPr>
              <a:t>Budapest, Hungary</a:t>
            </a:r>
            <a:endParaRPr lang="af-ZA" sz="1799" b="0" i="1" dirty="0">
              <a:solidFill>
                <a:schemeClr val="tx1">
                  <a:lumMod val="75000"/>
                  <a:lumOff val="25000"/>
                </a:schemeClr>
              </a:solidFill>
              <a:latin typeface="Verdana" panose="020B0604030504040204" pitchFamily="34" charset="0"/>
            </a:endParaRPr>
          </a:p>
        </p:txBody>
      </p:sp>
      <p:sp>
        <p:nvSpPr>
          <p:cNvPr id="17" name="TextBox 16"/>
          <p:cNvSpPr txBox="1"/>
          <p:nvPr/>
        </p:nvSpPr>
        <p:spPr>
          <a:xfrm>
            <a:off x="7102524" y="3014805"/>
            <a:ext cx="4902422" cy="922945"/>
          </a:xfrm>
          <a:prstGeom prst="rect">
            <a:avLst/>
          </a:prstGeom>
          <a:noFill/>
        </p:spPr>
        <p:txBody>
          <a:bodyPr wrap="square" rtlCol="0">
            <a:spAutoFit/>
          </a:bodyPr>
          <a:lstStyle>
            <a:defPPr>
              <a:defRPr lang="en-US"/>
            </a:defPPr>
            <a:lvl1pPr>
              <a:defRPr sz="2400" b="1">
                <a:solidFill>
                  <a:schemeClr val="bg1"/>
                </a:solidFill>
                <a:latin typeface="Foundry Monoline Regular" panose="02000000000000000000" pitchFamily="50" charset="0"/>
                <a:ea typeface="Verdana" panose="020B0604030504040204" pitchFamily="34" charset="0"/>
                <a:cs typeface="Verdana" panose="020B0604030504040204" pitchFamily="34" charset="0"/>
              </a:defRPr>
            </a:lvl1pPr>
          </a:lstStyle>
          <a:p>
            <a:pPr algn="r"/>
            <a:r>
              <a:rPr lang="af-ZA" sz="1799" b="0" i="1" dirty="0" smtClean="0">
                <a:latin typeface="Verdana" panose="020B0604030504040204" pitchFamily="34" charset="0"/>
              </a:rPr>
              <a:t>Accelerating </a:t>
            </a:r>
            <a:r>
              <a:rPr lang="af-ZA" sz="1799" b="0" i="1" dirty="0">
                <a:latin typeface="Verdana" panose="020B0604030504040204" pitchFamily="34" charset="0"/>
              </a:rPr>
              <a:t>ICT innovation to improve lives faster.</a:t>
            </a:r>
          </a:p>
          <a:p>
            <a:pPr algn="r"/>
            <a:endParaRPr lang="af-ZA" sz="1799" b="0" i="1" dirty="0">
              <a:latin typeface="Verdana" panose="020B0604030504040204" pitchFamily="34" charset="0"/>
            </a:endParaRPr>
          </a:p>
        </p:txBody>
      </p:sp>
    </p:spTree>
    <p:extLst>
      <p:ext uri="{BB962C8B-B14F-4D97-AF65-F5344CB8AC3E}">
        <p14:creationId xmlns:p14="http://schemas.microsoft.com/office/powerpoint/2010/main" val="66306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0|2.4"/>
</p:tagLst>
</file>

<file path=ppt/tags/tag3.xml><?xml version="1.0" encoding="utf-8"?>
<p:tagLst xmlns:a="http://schemas.openxmlformats.org/drawingml/2006/main" xmlns:r="http://schemas.openxmlformats.org/officeDocument/2006/relationships" xmlns:p="http://schemas.openxmlformats.org/presentationml/2006/main">
  <p:tag name="TIMING" val="|0.2|2|2.1"/>
</p:tagLst>
</file>

<file path=ppt/theme/theme1.xml><?xml version="1.0" encoding="utf-8"?>
<a:theme xmlns:a="http://schemas.openxmlformats.org/drawingml/2006/main" name="Business strategy presentation">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xmlns="" name="Business strategy presentation.potx" id="{A5F13A6F-AB02-4A73-816C-34C20B6AA795}" vid="{DE7FCDCE-56F1-4731-A067-3AC58DCA2BCA}"/>
    </a:ext>
  </a:extLst>
</a:theme>
</file>

<file path=ppt/theme/theme2.xml><?xml version="1.0" encoding="utf-8"?>
<a:theme xmlns:a="http://schemas.openxmlformats.org/drawingml/2006/main" name="Office Theme">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7791</TotalTime>
  <Words>1121</Words>
  <Application>Microsoft Office PowerPoint</Application>
  <PresentationFormat>Niestandardowy</PresentationFormat>
  <Paragraphs>204</Paragraphs>
  <Slides>25</Slides>
  <Notes>8</Notes>
  <HiddenSlides>0</HiddenSlides>
  <MMClips>0</MMClips>
  <ScaleCrop>false</ScaleCrop>
  <HeadingPairs>
    <vt:vector size="4" baseType="variant">
      <vt:variant>
        <vt:lpstr>Motyw</vt:lpstr>
      </vt:variant>
      <vt:variant>
        <vt:i4>1</vt:i4>
      </vt:variant>
      <vt:variant>
        <vt:lpstr>Tytuły slajdów</vt:lpstr>
      </vt:variant>
      <vt:variant>
        <vt:i4>25</vt:i4>
      </vt:variant>
    </vt:vector>
  </HeadingPairs>
  <TitlesOfParts>
    <vt:vector size="26" baseType="lpstr">
      <vt:lpstr>Business strategy presentation</vt:lpstr>
      <vt:lpstr>Prezentacja programu PowerPoint</vt:lpstr>
      <vt:lpstr>ITU at a glance  Who we are</vt:lpstr>
      <vt:lpstr>ITU at a glance  Who we are</vt:lpstr>
      <vt:lpstr>Prezentacja programu PowerPoint</vt:lpstr>
      <vt:lpstr>ITU at a glance  What we do</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SMEs, Scale-Ups and sustainable economic growth </vt:lpstr>
      <vt:lpstr>What is a Scale-up SME? Start-Ups, Small and Medium Enterprises (SMEs), and Scale-Ups (aka High Growth Firms [HGF] </vt:lpstr>
      <vt:lpstr>Scale-up SME maturity stages Idea – Product – Business </vt:lpstr>
      <vt:lpstr>    Scale-up SMEs and sustainable economic growth Scalable solutions for global challenges  </vt:lpstr>
      <vt:lpstr>    ITU Telecom SME programme: Scale-up SMEs  </vt:lpstr>
      <vt:lpstr>    ITU Telecom SME programme: Scale-up SMEs  </vt:lpstr>
      <vt:lpstr>    ITU Telecom SME programme:   </vt:lpstr>
      <vt:lpstr>    ITU Telecom SME programme: What is it about?  </vt:lpstr>
      <vt:lpstr>Prezentacja programu PowerPoint</vt:lpstr>
      <vt:lpstr>How to take part?</vt:lpstr>
      <vt:lpstr>Prezentacja programu PowerPoint</vt:lpstr>
    </vt:vector>
  </TitlesOfParts>
  <Company>ITU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Strategy Development</dc:title>
  <dc:creator>Riad, Ahmed</dc:creator>
  <cp:lastModifiedBy>Ewa Swedrowska-Dziankowska</cp:lastModifiedBy>
  <cp:revision>46</cp:revision>
  <dcterms:created xsi:type="dcterms:W3CDTF">2018-06-06T12:26:54Z</dcterms:created>
  <dcterms:modified xsi:type="dcterms:W3CDTF">2019-07-03T12:53:02Z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74069400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