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83" r:id="rId3"/>
    <p:sldId id="284" r:id="rId4"/>
    <p:sldId id="257" r:id="rId5"/>
    <p:sldId id="285" r:id="rId6"/>
    <p:sldId id="258" r:id="rId7"/>
    <p:sldId id="259" r:id="rId8"/>
    <p:sldId id="261" r:id="rId9"/>
    <p:sldId id="262" r:id="rId10"/>
    <p:sldId id="263" r:id="rId11"/>
    <p:sldId id="264" r:id="rId12"/>
    <p:sldId id="265" r:id="rId13"/>
    <p:sldId id="266" r:id="rId14"/>
    <p:sldId id="267" r:id="rId15"/>
    <p:sldId id="268" r:id="rId16"/>
    <p:sldId id="269" r:id="rId17"/>
    <p:sldId id="270" r:id="rId18"/>
    <p:sldId id="297" r:id="rId19"/>
    <p:sldId id="312" r:id="rId20"/>
    <p:sldId id="300" r:id="rId21"/>
    <p:sldId id="301" r:id="rId22"/>
    <p:sldId id="302" r:id="rId23"/>
    <p:sldId id="304" r:id="rId24"/>
    <p:sldId id="305" r:id="rId25"/>
    <p:sldId id="310" r:id="rId26"/>
    <p:sldId id="311" r:id="rId27"/>
    <p:sldId id="298" r:id="rId28"/>
    <p:sldId id="299" r:id="rId29"/>
    <p:sldId id="309" r:id="rId30"/>
    <p:sldId id="286" r:id="rId31"/>
    <p:sldId id="287" r:id="rId32"/>
    <p:sldId id="288" r:id="rId33"/>
    <p:sldId id="289" r:id="rId34"/>
    <p:sldId id="290" r:id="rId35"/>
    <p:sldId id="271" r:id="rId36"/>
    <p:sldId id="273" r:id="rId37"/>
    <p:sldId id="274" r:id="rId38"/>
    <p:sldId id="275" r:id="rId39"/>
    <p:sldId id="306" r:id="rId40"/>
    <p:sldId id="307" r:id="rId41"/>
    <p:sldId id="281" r:id="rId42"/>
  </p:sldIdLst>
  <p:sldSz cx="9144000" cy="6858000" type="screen4x3"/>
  <p:notesSz cx="7010400" cy="92964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2" autoAdjust="0"/>
  </p:normalViewPr>
  <p:slideViewPr>
    <p:cSldViewPr>
      <p:cViewPr varScale="1">
        <p:scale>
          <a:sx n="86" d="100"/>
          <a:sy n="86" d="100"/>
        </p:scale>
        <p:origin x="1382" y="67"/>
      </p:cViewPr>
      <p:guideLst>
        <p:guide orient="horz" pos="2160"/>
        <p:guide pos="2880"/>
      </p:guideLst>
    </p:cSldViewPr>
  </p:slideViewPr>
  <p:outlineViewPr>
    <p:cViewPr>
      <p:scale>
        <a:sx n="33" d="100"/>
        <a:sy n="33" d="100"/>
      </p:scale>
      <p:origin x="0" y="193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Trójkąt prostokątny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ytuł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l-PL"/>
              <a:t>Kliknij, aby edytować styl</a:t>
            </a:r>
            <a:endParaRPr kumimoji="0" lang="en-US"/>
          </a:p>
        </p:txBody>
      </p:sp>
      <p:sp>
        <p:nvSpPr>
          <p:cNvPr id="17" name="Podtytu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a:t>Kliknij, aby edytować styl wzorca podtytułu</a:t>
            </a:r>
            <a:endParaRPr kumimoji="0" lang="en-US"/>
          </a:p>
        </p:txBody>
      </p:sp>
      <p:grpSp>
        <p:nvGrpSpPr>
          <p:cNvPr id="2" name="Grupa 1"/>
          <p:cNvGrpSpPr/>
          <p:nvPr/>
        </p:nvGrpSpPr>
        <p:grpSpPr>
          <a:xfrm>
            <a:off x="-3765" y="4953000"/>
            <a:ext cx="9147765" cy="1912088"/>
            <a:chOff x="-3765" y="4832896"/>
            <a:chExt cx="9147765" cy="2032192"/>
          </a:xfrm>
        </p:grpSpPr>
        <p:sp>
          <p:nvSpPr>
            <p:cNvPr id="7" name="Dowolny kształt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Dowolny kształt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owolny kształt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Łącznik prostoliniowy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ymbol zastępczy daty 29"/>
          <p:cNvSpPr>
            <a:spLocks noGrp="1"/>
          </p:cNvSpPr>
          <p:nvPr>
            <p:ph type="dt" sz="half" idx="10"/>
          </p:nvPr>
        </p:nvSpPr>
        <p:spPr/>
        <p:txBody>
          <a:bodyPr/>
          <a:lstStyle>
            <a:lvl1pPr>
              <a:defRPr>
                <a:solidFill>
                  <a:srgbClr val="FFFFFF"/>
                </a:solidFill>
              </a:defRPr>
            </a:lvl1pPr>
            <a:extLst/>
          </a:lstStyle>
          <a:p>
            <a:fld id="{6EC97ACF-0070-4F76-B08A-DD7247E677E7}" type="datetimeFigureOut">
              <a:rPr lang="pl-PL" smtClean="0"/>
              <a:pPr/>
              <a:t>16.09.2021</a:t>
            </a:fld>
            <a:endParaRPr lang="pl-PL"/>
          </a:p>
        </p:txBody>
      </p:sp>
      <p:sp>
        <p:nvSpPr>
          <p:cNvPr id="19" name="Symbol zastępczy stopki 18"/>
          <p:cNvSpPr>
            <a:spLocks noGrp="1"/>
          </p:cNvSpPr>
          <p:nvPr>
            <p:ph type="ftr" sz="quarter" idx="11"/>
          </p:nvPr>
        </p:nvSpPr>
        <p:spPr/>
        <p:txBody>
          <a:bodyPr/>
          <a:lstStyle>
            <a:lvl1pPr>
              <a:defRPr>
                <a:solidFill>
                  <a:schemeClr val="accent1">
                    <a:tint val="20000"/>
                  </a:schemeClr>
                </a:solidFill>
              </a:defRPr>
            </a:lvl1pPr>
            <a:extLst/>
          </a:lstStyle>
          <a:p>
            <a:endParaRPr lang="pl-PL"/>
          </a:p>
        </p:txBody>
      </p:sp>
      <p:sp>
        <p:nvSpPr>
          <p:cNvPr id="27" name="Symbol zastępczy numeru slajdu 26"/>
          <p:cNvSpPr>
            <a:spLocks noGrp="1"/>
          </p:cNvSpPr>
          <p:nvPr>
            <p:ph type="sldNum" sz="quarter" idx="12"/>
          </p:nvPr>
        </p:nvSpPr>
        <p:spPr/>
        <p:txBody>
          <a:bodyPr/>
          <a:lstStyle>
            <a:lvl1pPr>
              <a:defRPr>
                <a:solidFill>
                  <a:srgbClr val="FFFFFF"/>
                </a:solidFill>
              </a:defRPr>
            </a:lvl1pPr>
            <a:extLst/>
          </a:lstStyle>
          <a:p>
            <a:fld id="{07666B60-8A8B-48B8-AFFD-545530B0B35E}"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a:t>Kliknij, aby edytować styl</a:t>
            </a:r>
            <a:endParaRPr kumimoji="0" lang="en-US"/>
          </a:p>
        </p:txBody>
      </p:sp>
      <p:sp>
        <p:nvSpPr>
          <p:cNvPr id="3" name="Symbol zastępczy tytułu pionowego 2"/>
          <p:cNvSpPr>
            <a:spLocks noGrp="1"/>
          </p:cNvSpPr>
          <p:nvPr>
            <p:ph type="body" orient="vert" idx="1"/>
          </p:nvPr>
        </p:nvSpPr>
        <p:spPr>
          <a:xfrm>
            <a:off x="457200" y="1481329"/>
            <a:ext cx="8229600" cy="4386071"/>
          </a:xfrm>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6EC97ACF-0070-4F76-B08A-DD7247E677E7}" type="datetimeFigureOut">
              <a:rPr lang="pl-PL" smtClean="0"/>
              <a:pPr/>
              <a:t>16.09.2021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7666B60-8A8B-48B8-AFFD-545530B0B35E}"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44013" y="274640"/>
            <a:ext cx="1777470" cy="5592761"/>
          </a:xfrm>
        </p:spPr>
        <p:txBody>
          <a:bodyPr vert="eaVert"/>
          <a:lstStyle/>
          <a:p>
            <a:r>
              <a:rPr kumimoji="0" lang="pl-PL"/>
              <a:t>Kliknij, aby edytować styl</a:t>
            </a:r>
            <a:endParaRPr kumimoji="0" lang="en-US"/>
          </a:p>
        </p:txBody>
      </p:sp>
      <p:sp>
        <p:nvSpPr>
          <p:cNvPr id="3" name="Symbol zastępczy tytułu pionowego 2"/>
          <p:cNvSpPr>
            <a:spLocks noGrp="1"/>
          </p:cNvSpPr>
          <p:nvPr>
            <p:ph type="body" orient="vert" idx="1"/>
          </p:nvPr>
        </p:nvSpPr>
        <p:spPr>
          <a:xfrm>
            <a:off x="457200" y="274641"/>
            <a:ext cx="6324600" cy="5592760"/>
          </a:xfrm>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6EC97ACF-0070-4F76-B08A-DD7247E677E7}" type="datetimeFigureOut">
              <a:rPr lang="pl-PL" smtClean="0"/>
              <a:pPr/>
              <a:t>16.09.2021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7666B60-8A8B-48B8-AFFD-545530B0B35E}"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6EC97ACF-0070-4F76-B08A-DD7247E677E7}" type="datetimeFigureOut">
              <a:rPr lang="pl-PL" smtClean="0"/>
              <a:pPr/>
              <a:t>16.09.2021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7666B60-8A8B-48B8-AFFD-545530B0B35E}" type="slidenum">
              <a:rPr lang="pl-PL" smtClean="0"/>
              <a:pPr/>
              <a:t>‹#›</a:t>
            </a:fld>
            <a:endParaRPr lang="pl-PL"/>
          </a:p>
        </p:txBody>
      </p:sp>
      <p:sp>
        <p:nvSpPr>
          <p:cNvPr id="7" name="Tytuł 6"/>
          <p:cNvSpPr>
            <a:spLocks noGrp="1"/>
          </p:cNvSpPr>
          <p:nvPr>
            <p:ph type="title"/>
          </p:nvPr>
        </p:nvSpPr>
        <p:spPr/>
        <p:txBody>
          <a:bodyPr rtlCol="0"/>
          <a:lstStyle/>
          <a:p>
            <a:r>
              <a:rPr kumimoji="0" lang="pl-PL"/>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l-PL"/>
              <a:t>Kliknij, aby edytować styl</a:t>
            </a:r>
            <a:endParaRPr kumimoji="0" lang="en-US"/>
          </a:p>
        </p:txBody>
      </p:sp>
      <p:sp>
        <p:nvSpPr>
          <p:cNvPr id="3" name="Symbol zastępczy tekst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a:t>Kliknij, aby edytować style wzorca tekstu</a:t>
            </a:r>
          </a:p>
        </p:txBody>
      </p:sp>
      <p:sp>
        <p:nvSpPr>
          <p:cNvPr id="4" name="Symbol zastępczy daty 3"/>
          <p:cNvSpPr>
            <a:spLocks noGrp="1"/>
          </p:cNvSpPr>
          <p:nvPr>
            <p:ph type="dt" sz="half" idx="10"/>
          </p:nvPr>
        </p:nvSpPr>
        <p:spPr/>
        <p:txBody>
          <a:bodyPr/>
          <a:lstStyle/>
          <a:p>
            <a:fld id="{6EC97ACF-0070-4F76-B08A-DD7247E677E7}" type="datetimeFigureOut">
              <a:rPr lang="pl-PL" smtClean="0"/>
              <a:pPr/>
              <a:t>16.09.2021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7666B60-8A8B-48B8-AFFD-545530B0B35E}" type="slidenum">
              <a:rPr lang="pl-PL" smtClean="0"/>
              <a:pPr/>
              <a:t>‹#›</a:t>
            </a:fld>
            <a:endParaRPr lang="pl-PL"/>
          </a:p>
        </p:txBody>
      </p:sp>
      <p:sp>
        <p:nvSpPr>
          <p:cNvPr id="7" name="Pag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Pag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2">
        <a:schemeClr val="bg1"/>
      </p:bgRef>
    </p:bg>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zawartości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5" name="Symbol zastępczy daty 4"/>
          <p:cNvSpPr>
            <a:spLocks noGrp="1"/>
          </p:cNvSpPr>
          <p:nvPr>
            <p:ph type="dt" sz="half" idx="10"/>
          </p:nvPr>
        </p:nvSpPr>
        <p:spPr/>
        <p:txBody>
          <a:bodyPr/>
          <a:lstStyle/>
          <a:p>
            <a:fld id="{6EC97ACF-0070-4F76-B08A-DD7247E677E7}" type="datetimeFigureOut">
              <a:rPr lang="pl-PL" smtClean="0"/>
              <a:pPr/>
              <a:t>16.09.2021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7666B60-8A8B-48B8-AFFD-545530B0B35E}" type="slidenum">
              <a:rPr lang="pl-PL" smtClean="0"/>
              <a:pPr/>
              <a:t>‹#›</a:t>
            </a:fld>
            <a:endParaRPr lang="pl-PL"/>
          </a:p>
        </p:txBody>
      </p:sp>
      <p:sp>
        <p:nvSpPr>
          <p:cNvPr id="8" name="Tytuł 7"/>
          <p:cNvSpPr>
            <a:spLocks noGrp="1"/>
          </p:cNvSpPr>
          <p:nvPr>
            <p:ph type="title"/>
          </p:nvPr>
        </p:nvSpPr>
        <p:spPr/>
        <p:txBody>
          <a:bodyPr rtlCol="0"/>
          <a:lstStyle/>
          <a:p>
            <a:r>
              <a:rPr kumimoji="0" lang="pl-PL"/>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nchor="ctr"/>
          <a:lstStyle>
            <a:lvl1pPr>
              <a:defRPr/>
            </a:lvl1pPr>
            <a:extLst/>
          </a:lstStyle>
          <a:p>
            <a:r>
              <a:rPr kumimoji="0" lang="pl-PL"/>
              <a:t>Kliknij, aby edytować styl</a:t>
            </a:r>
            <a:endParaRPr kumimoji="0" lang="en-US"/>
          </a:p>
        </p:txBody>
      </p:sp>
      <p:sp>
        <p:nvSpPr>
          <p:cNvPr id="3" name="Symbol zastępczy tekst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a:t>Kliknij, aby edytować style wzorca tekstu</a:t>
            </a:r>
          </a:p>
        </p:txBody>
      </p:sp>
      <p:sp>
        <p:nvSpPr>
          <p:cNvPr id="4" name="Symbol zastępczy tekst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a:t>Kliknij, aby edytować style wzorca tekstu</a:t>
            </a:r>
          </a:p>
        </p:txBody>
      </p:sp>
      <p:sp>
        <p:nvSpPr>
          <p:cNvPr id="5" name="Symbol zastępczy zawartości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6" name="Symbol zastępczy zawartości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7" name="Symbol zastępczy daty 6"/>
          <p:cNvSpPr>
            <a:spLocks noGrp="1"/>
          </p:cNvSpPr>
          <p:nvPr>
            <p:ph type="dt" sz="half" idx="10"/>
          </p:nvPr>
        </p:nvSpPr>
        <p:spPr/>
        <p:txBody>
          <a:bodyPr/>
          <a:lstStyle/>
          <a:p>
            <a:fld id="{6EC97ACF-0070-4F76-B08A-DD7247E677E7}" type="datetimeFigureOut">
              <a:rPr lang="pl-PL" smtClean="0"/>
              <a:pPr/>
              <a:t>16.09.2021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07666B60-8A8B-48B8-AFFD-545530B0B35E}"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bg>
      <p:bgRef idx="1002">
        <a:schemeClr val="bg1"/>
      </p:bgRef>
    </p:bg>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p>
            <a:fld id="{6EC97ACF-0070-4F76-B08A-DD7247E677E7}" type="datetimeFigureOut">
              <a:rPr lang="pl-PL" smtClean="0"/>
              <a:pPr/>
              <a:t>16.09.2021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07666B60-8A8B-48B8-AFFD-545530B0B35E}" type="slidenum">
              <a:rPr lang="pl-PL" smtClean="0"/>
              <a:pPr/>
              <a:t>‹#›</a:t>
            </a:fld>
            <a:endParaRPr lang="pl-PL"/>
          </a:p>
        </p:txBody>
      </p:sp>
      <p:sp>
        <p:nvSpPr>
          <p:cNvPr id="6" name="Tytuł 5"/>
          <p:cNvSpPr>
            <a:spLocks noGrp="1"/>
          </p:cNvSpPr>
          <p:nvPr>
            <p:ph type="title"/>
          </p:nvPr>
        </p:nvSpPr>
        <p:spPr/>
        <p:txBody>
          <a:bodyPr rtlCol="0"/>
          <a:lstStyle/>
          <a:p>
            <a:r>
              <a:rPr kumimoji="0" lang="pl-PL"/>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EC97ACF-0070-4F76-B08A-DD7247E677E7}" type="datetimeFigureOut">
              <a:rPr lang="pl-PL" smtClean="0"/>
              <a:pPr/>
              <a:t>16.09.2021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07666B60-8A8B-48B8-AFFD-545530B0B35E}"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l-PL"/>
              <a:t>Kliknij, aby edytować styl</a:t>
            </a:r>
            <a:endParaRPr kumimoji="0" lang="en-US"/>
          </a:p>
        </p:txBody>
      </p:sp>
      <p:sp>
        <p:nvSpPr>
          <p:cNvPr id="3" name="Symbol zastępczy tekst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l-PL"/>
              <a:t>Kliknij, aby edytować style wzorca tekstu</a:t>
            </a:r>
          </a:p>
        </p:txBody>
      </p:sp>
      <p:sp>
        <p:nvSpPr>
          <p:cNvPr id="4" name="Symbol zastępczy zawartości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5" name="Symbol zastępczy daty 4"/>
          <p:cNvSpPr>
            <a:spLocks noGrp="1"/>
          </p:cNvSpPr>
          <p:nvPr>
            <p:ph type="dt" sz="half" idx="10"/>
          </p:nvPr>
        </p:nvSpPr>
        <p:spPr>
          <a:xfrm>
            <a:off x="6727032" y="6407944"/>
            <a:ext cx="1920240" cy="365760"/>
          </a:xfrm>
        </p:spPr>
        <p:txBody>
          <a:bodyPr/>
          <a:lstStyle/>
          <a:p>
            <a:fld id="{6EC97ACF-0070-4F76-B08A-DD7247E677E7}" type="datetimeFigureOut">
              <a:rPr lang="pl-PL" smtClean="0"/>
              <a:pPr/>
              <a:t>16.09.2021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7666B60-8A8B-48B8-AFFD-545530B0B35E}"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l-PL"/>
              <a:t>Kliknij, aby edytować style wzorca tekstu</a:t>
            </a:r>
          </a:p>
        </p:txBody>
      </p:sp>
      <p:sp>
        <p:nvSpPr>
          <p:cNvPr id="3" name="Symbol zastępczy obraz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l-PL"/>
              <a:t>Kliknij ikonę, aby dodać obraz</a:t>
            </a:r>
            <a:endParaRPr kumimoji="0" lang="en-US" dirty="0"/>
          </a:p>
        </p:txBody>
      </p:sp>
      <p:sp>
        <p:nvSpPr>
          <p:cNvPr id="5" name="Symbol zastępczy daty 4"/>
          <p:cNvSpPr>
            <a:spLocks noGrp="1"/>
          </p:cNvSpPr>
          <p:nvPr>
            <p:ph type="dt" sz="half" idx="10"/>
          </p:nvPr>
        </p:nvSpPr>
        <p:spPr/>
        <p:txBody>
          <a:bodyPr/>
          <a:lstStyle>
            <a:lvl1pPr>
              <a:defRPr>
                <a:solidFill>
                  <a:schemeClr val="tx1"/>
                </a:solidFill>
              </a:defRPr>
            </a:lvl1pPr>
            <a:extLst/>
          </a:lstStyle>
          <a:p>
            <a:fld id="{6EC97ACF-0070-4F76-B08A-DD7247E677E7}" type="datetimeFigureOut">
              <a:rPr lang="pl-PL" smtClean="0"/>
              <a:pPr/>
              <a:t>16.09.2021</a:t>
            </a:fld>
            <a:endParaRPr lang="pl-PL"/>
          </a:p>
        </p:txBody>
      </p:sp>
      <p:sp>
        <p:nvSpPr>
          <p:cNvPr id="6" name="Symbol zastępczy stopki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l-PL"/>
          </a:p>
        </p:txBody>
      </p:sp>
      <p:sp>
        <p:nvSpPr>
          <p:cNvPr id="7" name="Symbol zastępczy numeru slajdu 6"/>
          <p:cNvSpPr>
            <a:spLocks noGrp="1"/>
          </p:cNvSpPr>
          <p:nvPr>
            <p:ph type="sldNum" sz="quarter" idx="12"/>
          </p:nvPr>
        </p:nvSpPr>
        <p:spPr/>
        <p:txBody>
          <a:bodyPr/>
          <a:lstStyle>
            <a:lvl1pPr>
              <a:defRPr>
                <a:solidFill>
                  <a:schemeClr val="tx1"/>
                </a:solidFill>
              </a:defRPr>
            </a:lvl1pPr>
            <a:extLst/>
          </a:lstStyle>
          <a:p>
            <a:fld id="{07666B60-8A8B-48B8-AFFD-545530B0B35E}" type="slidenum">
              <a:rPr lang="pl-PL" smtClean="0"/>
              <a:pPr/>
              <a:t>‹#›</a:t>
            </a:fld>
            <a:endParaRPr lang="pl-PL"/>
          </a:p>
        </p:txBody>
      </p:sp>
      <p:sp>
        <p:nvSpPr>
          <p:cNvPr id="2" name="Tytu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l-PL"/>
              <a:t>Kliknij, aby edytować styl</a:t>
            </a:r>
            <a:endParaRPr kumimoji="0" lang="en-US"/>
          </a:p>
        </p:txBody>
      </p:sp>
      <p:sp>
        <p:nvSpPr>
          <p:cNvPr id="8" name="Dowolny kształt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owolny kształt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Trójkąt prostokątny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Łącznik prostoliniowy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ag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Pag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Dowolny kształt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owolny kształt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Trójkąt prostokątny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Łącznik prostoliniowy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ymbol zastępczy tytuł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pl-PL"/>
              <a:t>Kliknij, aby edytować styl</a:t>
            </a:r>
            <a:endParaRPr kumimoji="0" lang="en-US"/>
          </a:p>
        </p:txBody>
      </p:sp>
      <p:sp>
        <p:nvSpPr>
          <p:cNvPr id="30" name="Symbol zastępczy tekstu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pl-PL"/>
              <a:t>Kliknij, aby edytować style wzorca tekstu</a:t>
            </a:r>
          </a:p>
          <a:p>
            <a:pPr lvl="1" eaLnBrk="1" latinLnBrk="0" hangingPunct="1"/>
            <a:r>
              <a:rPr kumimoji="0" lang="pl-PL"/>
              <a:t>Drugi poziom</a:t>
            </a:r>
          </a:p>
          <a:p>
            <a:pPr lvl="2" eaLnBrk="1" latinLnBrk="0" hangingPunct="1"/>
            <a:r>
              <a:rPr kumimoji="0" lang="pl-PL"/>
              <a:t>Trzeci poziom</a:t>
            </a:r>
          </a:p>
          <a:p>
            <a:pPr lvl="3" eaLnBrk="1" latinLnBrk="0" hangingPunct="1"/>
            <a:r>
              <a:rPr kumimoji="0" lang="pl-PL"/>
              <a:t>Czwarty poziom</a:t>
            </a:r>
          </a:p>
          <a:p>
            <a:pPr lvl="4" eaLnBrk="1" latinLnBrk="0" hangingPunct="1"/>
            <a:r>
              <a:rPr kumimoji="0" lang="pl-PL"/>
              <a:t>Piąty poziom</a:t>
            </a:r>
            <a:endParaRPr kumimoji="0" lang="en-US"/>
          </a:p>
        </p:txBody>
      </p:sp>
      <p:sp>
        <p:nvSpPr>
          <p:cNvPr id="10" name="Symbol zastępczy daty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EC97ACF-0070-4F76-B08A-DD7247E677E7}" type="datetimeFigureOut">
              <a:rPr lang="pl-PL" smtClean="0"/>
              <a:pPr/>
              <a:t>16.09.2021</a:t>
            </a:fld>
            <a:endParaRPr lang="pl-PL"/>
          </a:p>
        </p:txBody>
      </p:sp>
      <p:sp>
        <p:nvSpPr>
          <p:cNvPr id="22" name="Symbol zastępczy stopki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l-PL"/>
          </a:p>
        </p:txBody>
      </p:sp>
      <p:sp>
        <p:nvSpPr>
          <p:cNvPr id="18" name="Symbol zastępczy numeru slajd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7666B60-8A8B-48B8-AFFD-545530B0B35E}"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908721"/>
            <a:ext cx="7772400" cy="2673642"/>
          </a:xfrm>
        </p:spPr>
        <p:txBody>
          <a:bodyPr>
            <a:normAutofit fontScale="90000"/>
          </a:bodyPr>
          <a:lstStyle/>
          <a:p>
            <a:pPr algn="ctr"/>
            <a:r>
              <a:rPr lang="pl-PL" dirty="0">
                <a:latin typeface="Garamond" panose="02020404030301010803" pitchFamily="18" charset="0"/>
                <a:cs typeface="Times New Roman" panose="02020603050405020304" pitchFamily="18" charset="0"/>
              </a:rPr>
              <a:t>SZKOLENIE KADRY KIEROWNICZEJ </a:t>
            </a:r>
            <a:r>
              <a:rPr lang="pl-PL" b="1" dirty="0">
                <a:latin typeface="Garamond" panose="02020404030301010803" pitchFamily="18" charset="0"/>
                <a:cs typeface="Times New Roman" panose="02020603050405020304" pitchFamily="18" charset="0"/>
              </a:rPr>
              <a:t>ŚRODOWISKOWYCH DOMÓW SAMOPOMOCY </a:t>
            </a:r>
            <a:br>
              <a:rPr lang="pl-PL" b="1" dirty="0">
                <a:latin typeface="Garamond" panose="02020404030301010803" pitchFamily="18" charset="0"/>
                <a:cs typeface="Times New Roman" panose="02020603050405020304" pitchFamily="18" charset="0"/>
              </a:rPr>
            </a:br>
            <a:endParaRPr lang="pl-PL" b="1" dirty="0">
              <a:latin typeface="Garamond" panose="02020404030301010803" pitchFamily="18" charset="0"/>
              <a:cs typeface="Times New Roman" panose="02020603050405020304" pitchFamily="18" charset="0"/>
            </a:endParaRPr>
          </a:p>
        </p:txBody>
      </p:sp>
      <p:sp>
        <p:nvSpPr>
          <p:cNvPr id="3" name="Podtytuł 2"/>
          <p:cNvSpPr>
            <a:spLocks noGrp="1"/>
          </p:cNvSpPr>
          <p:nvPr>
            <p:ph type="subTitle" idx="1"/>
          </p:nvPr>
        </p:nvSpPr>
        <p:spPr/>
        <p:txBody>
          <a:bodyPr>
            <a:normAutofit/>
          </a:bodyPr>
          <a:lstStyle/>
          <a:p>
            <a:pPr algn="ctr"/>
            <a:r>
              <a:rPr lang="pl-PL" sz="3200" b="1" dirty="0">
                <a:latin typeface="Garamond" panose="02020404030301010803" pitchFamily="18" charset="0"/>
                <a:cs typeface="Times New Roman" panose="02020603050405020304" pitchFamily="18" charset="0"/>
              </a:rPr>
              <a:t>STARE JABŁONKI, 13 września 2021 r.</a:t>
            </a:r>
          </a:p>
        </p:txBody>
      </p:sp>
    </p:spTree>
    <p:extLst>
      <p:ext uri="{BB962C8B-B14F-4D97-AF65-F5344CB8AC3E}">
        <p14:creationId xmlns:p14="http://schemas.microsoft.com/office/powerpoint/2010/main" val="7046890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ymbol zastępczy zawartości 3"/>
          <p:cNvSpPr>
            <a:spLocks noGrp="1"/>
          </p:cNvSpPr>
          <p:nvPr>
            <p:ph idx="1"/>
          </p:nvPr>
        </p:nvSpPr>
        <p:spPr>
          <a:xfrm>
            <a:off x="755576" y="1481328"/>
            <a:ext cx="7704856" cy="4525963"/>
          </a:xfrm>
        </p:spPr>
        <p:txBody>
          <a:bodyPr>
            <a:normAutofit/>
          </a:bodyPr>
          <a:lstStyle/>
          <a:p>
            <a:pPr algn="just">
              <a:buFont typeface="Arial" charset="0"/>
              <a:buNone/>
            </a:pPr>
            <a:r>
              <a:rPr lang="pl-PL" altLang="pl-PL" sz="2800" b="1" dirty="0"/>
              <a:t>1. </a:t>
            </a:r>
            <a:r>
              <a:rPr lang="pl-PL" altLang="pl-PL" sz="3200" b="1" dirty="0">
                <a:latin typeface="Garamond" pitchFamily="18" charset="0"/>
              </a:rPr>
              <a:t>Cel ogólny działania Domu </a:t>
            </a:r>
            <a:r>
              <a:rPr lang="pl-PL" altLang="pl-PL" sz="3200" dirty="0">
                <a:latin typeface="Garamond" pitchFamily="18" charset="0"/>
              </a:rPr>
              <a:t>– opis konkretnej sytuacji na obszarze działania Domu (rodzaj wyciągu ze strategii rozwiązywania problemów społecznych oraz opis struktury uczestników pod względem rodzaju stwierdzonych zaburzeń, ogólna ocena sytuacji społecznej uczestników, relacje ze środowiskiem lokalnym, itp.).</a:t>
            </a:r>
          </a:p>
        </p:txBody>
      </p:sp>
      <p:sp>
        <p:nvSpPr>
          <p:cNvPr id="8194" name="Tytuł 1"/>
          <p:cNvSpPr>
            <a:spLocks noGrp="1"/>
          </p:cNvSpPr>
          <p:nvPr>
            <p:ph type="title"/>
          </p:nvPr>
        </p:nvSpPr>
        <p:spPr/>
        <p:txBody>
          <a:bodyPr>
            <a:normAutofit fontScale="90000"/>
          </a:bodyPr>
          <a:lstStyle/>
          <a:p>
            <a:pPr algn="ctr"/>
            <a:br>
              <a:rPr lang="pl-PL" altLang="pl-PL" b="1" dirty="0"/>
            </a:br>
            <a:r>
              <a:rPr lang="pl-PL" altLang="pl-PL" b="1" dirty="0">
                <a:latin typeface="Garamond" pitchFamily="18" charset="0"/>
              </a:rPr>
              <a:t>Program działalności Domu</a:t>
            </a:r>
            <a:br>
              <a:rPr lang="pl-PL" altLang="pl-PL" dirty="0">
                <a:latin typeface="Garamond" pitchFamily="18" charset="0"/>
              </a:rPr>
            </a:br>
            <a:endParaRPr lang="pl-PL" altLang="pl-PL" dirty="0">
              <a:latin typeface="Garamond" pitchFamily="18" charset="0"/>
            </a:endParaRPr>
          </a:p>
        </p:txBody>
      </p:sp>
    </p:spTree>
    <p:extLst>
      <p:ext uri="{BB962C8B-B14F-4D97-AF65-F5344CB8AC3E}">
        <p14:creationId xmlns:p14="http://schemas.microsoft.com/office/powerpoint/2010/main" val="2848232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ymbol zastępczy zawartości 2"/>
          <p:cNvSpPr>
            <a:spLocks noGrp="1"/>
          </p:cNvSpPr>
          <p:nvPr>
            <p:ph idx="1"/>
          </p:nvPr>
        </p:nvSpPr>
        <p:spPr>
          <a:xfrm>
            <a:off x="683568" y="1481328"/>
            <a:ext cx="8003232" cy="4525963"/>
          </a:xfrm>
        </p:spPr>
        <p:txBody>
          <a:bodyPr>
            <a:normAutofit lnSpcReduction="10000"/>
          </a:bodyPr>
          <a:lstStyle/>
          <a:p>
            <a:pPr algn="just"/>
            <a:r>
              <a:rPr lang="pl-PL" altLang="pl-PL" sz="2800" dirty="0">
                <a:latin typeface="Garamond" pitchFamily="18" charset="0"/>
              </a:rPr>
              <a:t>kształtowanie umiejętności społecznych </a:t>
            </a:r>
            <a:br>
              <a:rPr lang="pl-PL" altLang="pl-PL" sz="2800" dirty="0">
                <a:latin typeface="Garamond" pitchFamily="18" charset="0"/>
              </a:rPr>
            </a:br>
            <a:r>
              <a:rPr lang="pl-PL" altLang="pl-PL" sz="2800" dirty="0">
                <a:latin typeface="Garamond" pitchFamily="18" charset="0"/>
              </a:rPr>
              <a:t>i umiejętności z zakresu  samoobsługi (w tym usprawnianie wykonywania podstawowych czynności dnia codziennego i funkcjonowania w życiu społecznym);</a:t>
            </a:r>
          </a:p>
          <a:p>
            <a:pPr algn="just"/>
            <a:r>
              <a:rPr lang="pl-PL" altLang="pl-PL" sz="2800" dirty="0">
                <a:latin typeface="Garamond" pitchFamily="18" charset="0"/>
              </a:rPr>
              <a:t>wsparcie w zakresie poradnictwa psychologicznego </a:t>
            </a:r>
            <a:br>
              <a:rPr lang="pl-PL" altLang="pl-PL" sz="2800" dirty="0">
                <a:latin typeface="Garamond" pitchFamily="18" charset="0"/>
              </a:rPr>
            </a:br>
            <a:r>
              <a:rPr lang="pl-PL" altLang="pl-PL" sz="2800" dirty="0">
                <a:latin typeface="Garamond" pitchFamily="18" charset="0"/>
              </a:rPr>
              <a:t>i pomocy w dostępie do świadczeń zdrowotnych;</a:t>
            </a:r>
          </a:p>
          <a:p>
            <a:pPr algn="just"/>
            <a:r>
              <a:rPr lang="pl-PL" altLang="pl-PL" sz="2800" dirty="0">
                <a:latin typeface="Garamond" pitchFamily="18" charset="0"/>
              </a:rPr>
              <a:t>integrowanie uczestników z ich środowiskiem lokalnym (w tym rodzinnym, sąsiedzkim, z innymi osobami w czasie zakupów, w środkach komunikacji miejskiej, w urzędach, w instytucjach kultury).</a:t>
            </a:r>
          </a:p>
          <a:p>
            <a:endParaRPr lang="pl-PL" altLang="pl-PL" dirty="0"/>
          </a:p>
        </p:txBody>
      </p:sp>
      <p:sp>
        <p:nvSpPr>
          <p:cNvPr id="9218" name="Tytuł 1"/>
          <p:cNvSpPr>
            <a:spLocks noGrp="1"/>
          </p:cNvSpPr>
          <p:nvPr>
            <p:ph type="title"/>
          </p:nvPr>
        </p:nvSpPr>
        <p:spPr/>
        <p:txBody>
          <a:bodyPr>
            <a:noAutofit/>
          </a:bodyPr>
          <a:lstStyle/>
          <a:p>
            <a:pPr algn="ctr"/>
            <a:br>
              <a:rPr lang="pl-PL" altLang="pl-PL" sz="3600" b="1" dirty="0">
                <a:latin typeface="Garamond" panose="02020404030301010803" pitchFamily="18" charset="0"/>
              </a:rPr>
            </a:br>
            <a:r>
              <a:rPr lang="pl-PL" altLang="pl-PL" sz="3600" b="1" dirty="0">
                <a:latin typeface="Garamond" panose="02020404030301010803" pitchFamily="18" charset="0"/>
              </a:rPr>
              <a:t>2. Cele szczegółowe działania Domu</a:t>
            </a:r>
            <a:br>
              <a:rPr lang="pl-PL" altLang="pl-PL" sz="3600" dirty="0">
                <a:latin typeface="Garamond" pitchFamily="18" charset="0"/>
              </a:rPr>
            </a:br>
            <a:endParaRPr lang="pl-PL" altLang="pl-PL" sz="3600" dirty="0">
              <a:latin typeface="Garamond" pitchFamily="18" charset="0"/>
            </a:endParaRPr>
          </a:p>
        </p:txBody>
      </p:sp>
    </p:spTree>
    <p:extLst>
      <p:ext uri="{BB962C8B-B14F-4D97-AF65-F5344CB8AC3E}">
        <p14:creationId xmlns:p14="http://schemas.microsoft.com/office/powerpoint/2010/main" val="40526814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Symbol zastępczy zawartości 2"/>
          <p:cNvSpPr>
            <a:spLocks noGrp="1"/>
          </p:cNvSpPr>
          <p:nvPr>
            <p:ph idx="1"/>
          </p:nvPr>
        </p:nvSpPr>
        <p:spPr/>
        <p:txBody>
          <a:bodyPr>
            <a:normAutofit/>
          </a:bodyPr>
          <a:lstStyle/>
          <a:p>
            <a:pPr algn="just">
              <a:buFont typeface="Arial" charset="0"/>
              <a:buNone/>
            </a:pPr>
            <a:r>
              <a:rPr lang="pl-PL" altLang="pl-PL" sz="2800" dirty="0">
                <a:latin typeface="Garamond" pitchFamily="18" charset="0"/>
              </a:rPr>
              <a:t>    Formy działalności prowadzonej przez dom dla osiągnięcia wyznaczonych celów (treningi i inne formy zajęć wspierająco - aktywizujących, miejsca całodobowe okresowego pobytu oraz formy i zasady współpracy       z jednostkami ochrony zdrowia i innymi podmiotami, w tym w szczególności z rodzinami i innymi osobami   z otoczenia uczestników) </a:t>
            </a:r>
            <a:r>
              <a:rPr lang="pl-PL" altLang="pl-PL" sz="2800" b="1" dirty="0">
                <a:latin typeface="Garamond" pitchFamily="18" charset="0"/>
              </a:rPr>
              <a:t>oraz uzasadnienie wyboru poszczególnych form działalności </a:t>
            </a:r>
            <a:r>
              <a:rPr lang="pl-PL" altLang="pl-PL" sz="2800" dirty="0">
                <a:latin typeface="Garamond" pitchFamily="18" charset="0"/>
              </a:rPr>
              <a:t>w odniesieniu do poszczególnych uczestników lub ich grup.</a:t>
            </a:r>
          </a:p>
          <a:p>
            <a:pPr algn="just"/>
            <a:endParaRPr lang="pl-PL" altLang="pl-PL" dirty="0"/>
          </a:p>
        </p:txBody>
      </p:sp>
      <p:sp>
        <p:nvSpPr>
          <p:cNvPr id="10242" name="Tytuł 1"/>
          <p:cNvSpPr>
            <a:spLocks noGrp="1"/>
          </p:cNvSpPr>
          <p:nvPr>
            <p:ph type="title"/>
          </p:nvPr>
        </p:nvSpPr>
        <p:spPr/>
        <p:txBody>
          <a:bodyPr>
            <a:normAutofit/>
          </a:bodyPr>
          <a:lstStyle/>
          <a:p>
            <a:pPr algn="ctr"/>
            <a:r>
              <a:rPr lang="pl-PL" altLang="pl-PL" sz="3200" b="1" dirty="0">
                <a:latin typeface="Garamond" pitchFamily="18" charset="0"/>
              </a:rPr>
              <a:t>3. Formy działalności prowadzonej przez Dom </a:t>
            </a:r>
          </a:p>
        </p:txBody>
      </p:sp>
    </p:spTree>
    <p:extLst>
      <p:ext uri="{BB962C8B-B14F-4D97-AF65-F5344CB8AC3E}">
        <p14:creationId xmlns:p14="http://schemas.microsoft.com/office/powerpoint/2010/main" val="967967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Symbol zastępczy zawartości 2"/>
          <p:cNvSpPr>
            <a:spLocks noGrp="1"/>
          </p:cNvSpPr>
          <p:nvPr>
            <p:ph idx="4294967295"/>
          </p:nvPr>
        </p:nvSpPr>
        <p:spPr>
          <a:xfrm>
            <a:off x="683568" y="1196975"/>
            <a:ext cx="7848872" cy="4248150"/>
          </a:xfrm>
        </p:spPr>
        <p:txBody>
          <a:bodyPr>
            <a:normAutofit/>
          </a:bodyPr>
          <a:lstStyle/>
          <a:p>
            <a:pPr algn="just">
              <a:buFont typeface="Arial" charset="0"/>
              <a:buNone/>
            </a:pPr>
            <a:r>
              <a:rPr lang="pl-PL" altLang="pl-PL" sz="2800" b="1" dirty="0">
                <a:latin typeface="Garamond" pitchFamily="18" charset="0"/>
              </a:rPr>
              <a:t>4. Metody, sposoby i kryteria </a:t>
            </a:r>
            <a:r>
              <a:rPr lang="pl-PL" altLang="pl-PL" sz="2800" dirty="0">
                <a:latin typeface="Garamond" pitchFamily="18" charset="0"/>
              </a:rPr>
              <a:t>    </a:t>
            </a:r>
          </a:p>
          <a:p>
            <a:pPr algn="just">
              <a:buFont typeface="Arial" charset="0"/>
              <a:buNone/>
            </a:pPr>
            <a:r>
              <a:rPr lang="pl-PL" altLang="pl-PL" sz="2600" dirty="0">
                <a:latin typeface="Garamond" pitchFamily="18" charset="0"/>
              </a:rPr>
              <a:t>(ilościowe i jakościowe) </a:t>
            </a:r>
            <a:r>
              <a:rPr lang="pl-PL" altLang="pl-PL" sz="2600" b="1" dirty="0">
                <a:latin typeface="Garamond" pitchFamily="18" charset="0"/>
              </a:rPr>
              <a:t>oceny efektów działalności Domu</a:t>
            </a:r>
            <a:r>
              <a:rPr lang="pl-PL" altLang="pl-PL" sz="2600" dirty="0">
                <a:latin typeface="Garamond" pitchFamily="18" charset="0"/>
              </a:rPr>
              <a:t>, </a:t>
            </a:r>
            <a:r>
              <a:rPr lang="pl-PL" altLang="pl-PL" sz="2600" b="1" dirty="0">
                <a:latin typeface="Garamond" pitchFamily="18" charset="0"/>
              </a:rPr>
              <a:t>w tym - postępów uczestników.</a:t>
            </a:r>
            <a:endParaRPr lang="pl-PL" altLang="pl-PL" sz="2600" dirty="0">
              <a:latin typeface="Garamond" pitchFamily="18" charset="0"/>
            </a:endParaRPr>
          </a:p>
          <a:p>
            <a:pPr algn="just"/>
            <a:endParaRPr lang="pl-PL" altLang="pl-PL" sz="2600" b="1" dirty="0">
              <a:latin typeface="Garamond" pitchFamily="18" charset="0"/>
            </a:endParaRPr>
          </a:p>
          <a:p>
            <a:pPr algn="just">
              <a:buFont typeface="Arial" charset="0"/>
              <a:buNone/>
            </a:pPr>
            <a:r>
              <a:rPr lang="pl-PL" altLang="pl-PL" sz="3200" b="1" dirty="0">
                <a:latin typeface="Garamond" pitchFamily="18" charset="0"/>
              </a:rPr>
              <a:t>5.</a:t>
            </a:r>
            <a:r>
              <a:rPr lang="pl-PL" altLang="pl-PL" sz="2600" b="1" dirty="0">
                <a:latin typeface="Garamond" pitchFamily="18" charset="0"/>
              </a:rPr>
              <a:t> </a:t>
            </a:r>
            <a:r>
              <a:rPr lang="pl-PL" altLang="pl-PL" sz="2800" b="1" dirty="0">
                <a:latin typeface="Garamond" pitchFamily="18" charset="0"/>
              </a:rPr>
              <a:t>Możliwości realizacyjne poszczególnych form działania</a:t>
            </a:r>
            <a:r>
              <a:rPr lang="pl-PL" altLang="pl-PL" sz="2600" dirty="0">
                <a:latin typeface="Garamond" pitchFamily="18" charset="0"/>
              </a:rPr>
              <a:t>, ze wskazaniem posiadanych zasobów (ludzkich, materialnych i organizacyjnych).</a:t>
            </a:r>
          </a:p>
          <a:p>
            <a:endParaRPr lang="pl-PL" altLang="pl-PL" dirty="0">
              <a:latin typeface="Garamond" pitchFamily="18" charset="0"/>
            </a:endParaRPr>
          </a:p>
        </p:txBody>
      </p:sp>
    </p:spTree>
    <p:extLst>
      <p:ext uri="{BB962C8B-B14F-4D97-AF65-F5344CB8AC3E}">
        <p14:creationId xmlns:p14="http://schemas.microsoft.com/office/powerpoint/2010/main" val="4191968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ytuł 1"/>
          <p:cNvSpPr>
            <a:spLocks noGrp="1"/>
          </p:cNvSpPr>
          <p:nvPr>
            <p:ph type="title" idx="4294967295"/>
          </p:nvPr>
        </p:nvSpPr>
        <p:spPr>
          <a:xfrm>
            <a:off x="0" y="274638"/>
            <a:ext cx="8229600" cy="1143000"/>
          </a:xfrm>
        </p:spPr>
        <p:txBody>
          <a:bodyPr>
            <a:normAutofit fontScale="90000"/>
          </a:bodyPr>
          <a:lstStyle/>
          <a:p>
            <a:br>
              <a:rPr lang="pl-PL" altLang="pl-PL" b="1"/>
            </a:br>
            <a:br>
              <a:rPr lang="pl-PL" altLang="pl-PL">
                <a:latin typeface="Garamond" pitchFamily="18" charset="0"/>
              </a:rPr>
            </a:br>
            <a:endParaRPr lang="pl-PL" altLang="pl-PL">
              <a:latin typeface="Garamond" pitchFamily="18" charset="0"/>
            </a:endParaRPr>
          </a:p>
        </p:txBody>
      </p:sp>
      <p:sp>
        <p:nvSpPr>
          <p:cNvPr id="12291" name="Symbol zastępczy zawartości 2"/>
          <p:cNvSpPr>
            <a:spLocks noGrp="1"/>
          </p:cNvSpPr>
          <p:nvPr>
            <p:ph idx="4294967295"/>
          </p:nvPr>
        </p:nvSpPr>
        <p:spPr>
          <a:xfrm>
            <a:off x="374848" y="908050"/>
            <a:ext cx="8229600" cy="4752975"/>
          </a:xfrm>
        </p:spPr>
        <p:txBody>
          <a:bodyPr>
            <a:normAutofit/>
          </a:bodyPr>
          <a:lstStyle/>
          <a:p>
            <a:pPr algn="just">
              <a:buFont typeface="Arial" charset="0"/>
              <a:buNone/>
            </a:pPr>
            <a:r>
              <a:rPr lang="pl-PL" altLang="pl-PL" dirty="0"/>
              <a:t>  </a:t>
            </a:r>
            <a:r>
              <a:rPr lang="pl-PL" altLang="pl-PL" sz="3200" dirty="0">
                <a:latin typeface="Garamond" pitchFamily="18" charset="0"/>
              </a:rPr>
              <a:t>Program działalności sporządzany jest dla każdego typu odrębnie i jest dokumentem </a:t>
            </a:r>
            <a:br>
              <a:rPr lang="pl-PL" altLang="pl-PL" sz="3200" dirty="0">
                <a:latin typeface="Garamond" pitchFamily="18" charset="0"/>
              </a:rPr>
            </a:br>
            <a:r>
              <a:rPr lang="pl-PL" altLang="pl-PL" sz="3200" dirty="0">
                <a:latin typeface="Garamond" pitchFamily="18" charset="0"/>
              </a:rPr>
              <a:t>o charakterze stałym. Jego zapisy powinny być konkretne, ale na tyle ogólne, żeby mieściły się w nich różnorodne formy i rodzaje prowadzonej działalności. </a:t>
            </a:r>
          </a:p>
          <a:p>
            <a:pPr algn="just">
              <a:buFont typeface="Arial" charset="0"/>
              <a:buNone/>
            </a:pPr>
            <a:r>
              <a:rPr lang="pl-PL" altLang="pl-PL" sz="3200" dirty="0">
                <a:latin typeface="Garamond" pitchFamily="18" charset="0"/>
              </a:rPr>
              <a:t>   Szczegółowe propozycje i formy działalności winny być opisane w rocznym planie pracy domu.</a:t>
            </a:r>
          </a:p>
          <a:p>
            <a:endParaRPr lang="pl-PL" altLang="pl-PL" sz="3200" dirty="0"/>
          </a:p>
        </p:txBody>
      </p:sp>
    </p:spTree>
    <p:extLst>
      <p:ext uri="{BB962C8B-B14F-4D97-AF65-F5344CB8AC3E}">
        <p14:creationId xmlns:p14="http://schemas.microsoft.com/office/powerpoint/2010/main" val="605874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Symbol zastępczy zawartości 2"/>
          <p:cNvSpPr>
            <a:spLocks noGrp="1"/>
          </p:cNvSpPr>
          <p:nvPr>
            <p:ph idx="1"/>
          </p:nvPr>
        </p:nvSpPr>
        <p:spPr>
          <a:xfrm>
            <a:off x="899592" y="1481328"/>
            <a:ext cx="7560840" cy="4525963"/>
          </a:xfrm>
        </p:spPr>
        <p:txBody>
          <a:bodyPr>
            <a:normAutofit lnSpcReduction="10000"/>
          </a:bodyPr>
          <a:lstStyle/>
          <a:p>
            <a:pPr algn="just"/>
            <a:r>
              <a:rPr lang="pl-PL" altLang="pl-PL" sz="2800" dirty="0">
                <a:latin typeface="Garamond" pitchFamily="18" charset="0"/>
              </a:rPr>
              <a:t>Określenie celów zajęć (szczegółowe z programu działalności)</a:t>
            </a:r>
          </a:p>
          <a:p>
            <a:pPr algn="just"/>
            <a:r>
              <a:rPr lang="pl-PL" altLang="pl-PL" sz="2800" dirty="0">
                <a:latin typeface="Garamond" pitchFamily="18" charset="0"/>
              </a:rPr>
              <a:t>Planowane cele, treści i formy pracy </a:t>
            </a:r>
            <a:br>
              <a:rPr lang="pl-PL" altLang="pl-PL" sz="2800" dirty="0">
                <a:latin typeface="Garamond" pitchFamily="18" charset="0"/>
              </a:rPr>
            </a:br>
            <a:r>
              <a:rPr lang="pl-PL" altLang="pl-PL" sz="2800" dirty="0">
                <a:latin typeface="Garamond" pitchFamily="18" charset="0"/>
              </a:rPr>
              <a:t>z uczestnikami   w obszarach (np. samoobsługi, kształtowania umiejętności społecznych, kształtowania zachowań prozdrowotnych, wsparcia w zakresie poradnictwa psychologicznego i pomocy w dostępie do świadczeń zdrowotnych) </a:t>
            </a:r>
            <a:br>
              <a:rPr lang="pl-PL" altLang="pl-PL" sz="2800" dirty="0">
                <a:latin typeface="Garamond" pitchFamily="18" charset="0"/>
              </a:rPr>
            </a:br>
            <a:r>
              <a:rPr lang="pl-PL" altLang="pl-PL" sz="2800" dirty="0">
                <a:latin typeface="Garamond" pitchFamily="18" charset="0"/>
              </a:rPr>
              <a:t>z uwzględnieniem wszystkich form i rodzajów usług, o których  mówi </a:t>
            </a:r>
            <a:r>
              <a:rPr lang="pl-PL" altLang="pl-PL" sz="2800" dirty="0">
                <a:latin typeface="Times New Roman" pitchFamily="18" charset="0"/>
                <a:cs typeface="Times New Roman" pitchFamily="18" charset="0"/>
              </a:rPr>
              <a:t>§ </a:t>
            </a:r>
            <a:r>
              <a:rPr lang="pl-PL" altLang="pl-PL" sz="2800" dirty="0">
                <a:latin typeface="Garamond" pitchFamily="18" charset="0"/>
              </a:rPr>
              <a:t>14 rozporządzenia </a:t>
            </a:r>
            <a:br>
              <a:rPr lang="pl-PL" altLang="pl-PL" sz="2800" dirty="0">
                <a:latin typeface="Garamond" pitchFamily="18" charset="0"/>
              </a:rPr>
            </a:br>
            <a:r>
              <a:rPr lang="pl-PL" altLang="pl-PL" sz="2800" dirty="0">
                <a:latin typeface="Garamond" pitchFamily="18" charset="0"/>
              </a:rPr>
              <a:t>w sprawie ŚDS,</a:t>
            </a:r>
          </a:p>
          <a:p>
            <a:endParaRPr lang="pl-PL" altLang="pl-PL" dirty="0"/>
          </a:p>
        </p:txBody>
      </p:sp>
      <p:sp>
        <p:nvSpPr>
          <p:cNvPr id="13314" name="Tytuł 1"/>
          <p:cNvSpPr>
            <a:spLocks noGrp="1"/>
          </p:cNvSpPr>
          <p:nvPr>
            <p:ph type="title"/>
          </p:nvPr>
        </p:nvSpPr>
        <p:spPr/>
        <p:txBody>
          <a:bodyPr>
            <a:normAutofit fontScale="90000"/>
          </a:bodyPr>
          <a:lstStyle/>
          <a:p>
            <a:pPr algn="ctr"/>
            <a:br>
              <a:rPr lang="pl-PL" altLang="pl-PL" sz="3200" b="1" dirty="0"/>
            </a:br>
            <a:r>
              <a:rPr lang="pl-PL" altLang="pl-PL" sz="3200" b="1" dirty="0">
                <a:latin typeface="Garamond" pitchFamily="18" charset="0"/>
              </a:rPr>
              <a:t>PLAN PRACY </a:t>
            </a:r>
            <a:br>
              <a:rPr lang="pl-PL" altLang="pl-PL" dirty="0">
                <a:latin typeface="Garamond" pitchFamily="18" charset="0"/>
              </a:rPr>
            </a:br>
            <a:endParaRPr lang="pl-PL" altLang="pl-PL" dirty="0">
              <a:latin typeface="Garamond" pitchFamily="18" charset="0"/>
            </a:endParaRPr>
          </a:p>
        </p:txBody>
      </p:sp>
    </p:spTree>
    <p:extLst>
      <p:ext uri="{BB962C8B-B14F-4D97-AF65-F5344CB8AC3E}">
        <p14:creationId xmlns:p14="http://schemas.microsoft.com/office/powerpoint/2010/main" val="29367939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ymbol zastępczy zawartości 2"/>
          <p:cNvSpPr>
            <a:spLocks noGrp="1"/>
          </p:cNvSpPr>
          <p:nvPr>
            <p:ph idx="1"/>
          </p:nvPr>
        </p:nvSpPr>
        <p:spPr/>
        <p:txBody>
          <a:bodyPr>
            <a:normAutofit/>
          </a:bodyPr>
          <a:lstStyle/>
          <a:p>
            <a:pPr algn="just">
              <a:defRPr/>
            </a:pPr>
            <a:r>
              <a:rPr lang="pl-PL" altLang="pl-PL" sz="2800" dirty="0">
                <a:latin typeface="Garamond" pitchFamily="18" charset="0"/>
              </a:rPr>
              <a:t>Termin realizacji,</a:t>
            </a:r>
          </a:p>
          <a:p>
            <a:pPr algn="just">
              <a:defRPr/>
            </a:pPr>
            <a:r>
              <a:rPr lang="pl-PL" altLang="pl-PL" sz="2800" dirty="0">
                <a:latin typeface="Garamond" pitchFamily="18" charset="0"/>
              </a:rPr>
              <a:t>Sposób realizacji zadań domu oraz osoby odpowiedzialne za realizację zadań,</a:t>
            </a:r>
          </a:p>
          <a:p>
            <a:pPr marL="0" indent="0" algn="just">
              <a:buFont typeface="Arial" charset="0"/>
              <a:buNone/>
              <a:defRPr/>
            </a:pPr>
            <a:r>
              <a:rPr lang="pl-PL" altLang="pl-PL" sz="2800" dirty="0">
                <a:latin typeface="Garamond" pitchFamily="18" charset="0"/>
              </a:rPr>
              <a:t>Do planu pracy wpisujemy również:</a:t>
            </a:r>
          </a:p>
          <a:p>
            <a:pPr algn="just">
              <a:defRPr/>
            </a:pPr>
            <a:r>
              <a:rPr lang="pl-PL" altLang="pl-PL" sz="2800" dirty="0">
                <a:latin typeface="Garamond" pitchFamily="18" charset="0"/>
              </a:rPr>
              <a:t>Szkolenie kadry,</a:t>
            </a:r>
          </a:p>
          <a:p>
            <a:pPr algn="just">
              <a:defRPr/>
            </a:pPr>
            <a:r>
              <a:rPr lang="pl-PL" altLang="pl-PL" sz="2800" dirty="0">
                <a:latin typeface="Garamond" pitchFamily="18" charset="0"/>
              </a:rPr>
              <a:t>Spotkania Zespołu Wspierająco-Aktywizującego,</a:t>
            </a:r>
          </a:p>
          <a:p>
            <a:pPr algn="just">
              <a:defRPr/>
            </a:pPr>
            <a:r>
              <a:rPr lang="pl-PL" altLang="pl-PL" sz="2800" dirty="0">
                <a:latin typeface="Garamond" pitchFamily="18" charset="0"/>
              </a:rPr>
              <a:t>Współpracę ŚDS z innymi instytucjami,</a:t>
            </a:r>
          </a:p>
          <a:p>
            <a:pPr algn="just">
              <a:defRPr/>
            </a:pPr>
            <a:r>
              <a:rPr lang="pl-PL" altLang="pl-PL" sz="2800" dirty="0">
                <a:latin typeface="Garamond" pitchFamily="18" charset="0"/>
              </a:rPr>
              <a:t>Zaplanowanie planu pracy na następny rok,</a:t>
            </a:r>
          </a:p>
          <a:p>
            <a:pPr algn="just">
              <a:defRPr/>
            </a:pPr>
            <a:r>
              <a:rPr lang="pl-PL" altLang="pl-PL" sz="2800" dirty="0">
                <a:latin typeface="Garamond" pitchFamily="18" charset="0"/>
              </a:rPr>
              <a:t>Termin sporządzania sprawozdania za rok poprzedni,</a:t>
            </a:r>
          </a:p>
          <a:p>
            <a:pPr>
              <a:defRPr/>
            </a:pPr>
            <a:endParaRPr lang="pl-PL" altLang="pl-PL" dirty="0">
              <a:latin typeface="Garamond" pitchFamily="18" charset="0"/>
            </a:endParaRPr>
          </a:p>
        </p:txBody>
      </p:sp>
      <p:sp>
        <p:nvSpPr>
          <p:cNvPr id="14338" name="Tytuł 1"/>
          <p:cNvSpPr>
            <a:spLocks noGrp="1"/>
          </p:cNvSpPr>
          <p:nvPr>
            <p:ph type="title"/>
          </p:nvPr>
        </p:nvSpPr>
        <p:spPr/>
        <p:txBody>
          <a:bodyPr>
            <a:noAutofit/>
          </a:bodyPr>
          <a:lstStyle/>
          <a:p>
            <a:pPr algn="ctr"/>
            <a:br>
              <a:rPr lang="pl-PL" altLang="pl-PL" sz="3200" b="1" dirty="0">
                <a:latin typeface="Garamond" panose="02020404030301010803" pitchFamily="18" charset="0"/>
              </a:rPr>
            </a:br>
            <a:r>
              <a:rPr lang="pl-PL" altLang="pl-PL" sz="3200" b="1" dirty="0">
                <a:latin typeface="Garamond" panose="02020404030301010803" pitchFamily="18" charset="0"/>
              </a:rPr>
              <a:t>PLAN PRACY</a:t>
            </a:r>
            <a:br>
              <a:rPr lang="pl-PL" altLang="pl-PL" sz="3200" dirty="0">
                <a:latin typeface="Garamond" pitchFamily="18" charset="0"/>
              </a:rPr>
            </a:br>
            <a:endParaRPr lang="pl-PL" altLang="pl-PL" sz="3200" dirty="0">
              <a:latin typeface="Garamond" pitchFamily="18" charset="0"/>
            </a:endParaRPr>
          </a:p>
        </p:txBody>
      </p:sp>
    </p:spTree>
    <p:extLst>
      <p:ext uri="{BB962C8B-B14F-4D97-AF65-F5344CB8AC3E}">
        <p14:creationId xmlns:p14="http://schemas.microsoft.com/office/powerpoint/2010/main" val="22536673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ymbol zastępczy zawartości 2"/>
          <p:cNvSpPr>
            <a:spLocks noGrp="1"/>
          </p:cNvSpPr>
          <p:nvPr>
            <p:ph idx="1"/>
          </p:nvPr>
        </p:nvSpPr>
        <p:spPr/>
        <p:txBody>
          <a:bodyPr/>
          <a:lstStyle/>
          <a:p>
            <a:pPr algn="just"/>
            <a:r>
              <a:rPr lang="pl-PL" altLang="pl-PL" dirty="0">
                <a:latin typeface="Garamond" pitchFamily="18" charset="0"/>
              </a:rPr>
              <a:t>Planowane zmiany  w ŚDS (zatrudnienie kadry, planowana rozbudowa, zwiększenie liczby uczestników, utworzenie miejsc całodobowego pobytu, itp.),</a:t>
            </a:r>
          </a:p>
          <a:p>
            <a:pPr algn="just"/>
            <a:r>
              <a:rPr lang="pl-PL" altLang="pl-PL" dirty="0">
                <a:latin typeface="Garamond" pitchFamily="18" charset="0"/>
              </a:rPr>
              <a:t>Organizacja imprez (zgodnie z harmonogramem).</a:t>
            </a:r>
          </a:p>
          <a:p>
            <a:endParaRPr lang="pl-PL" altLang="pl-PL" dirty="0"/>
          </a:p>
        </p:txBody>
      </p:sp>
      <p:sp>
        <p:nvSpPr>
          <p:cNvPr id="2" name="Tytuł 1"/>
          <p:cNvSpPr>
            <a:spLocks noGrp="1"/>
          </p:cNvSpPr>
          <p:nvPr>
            <p:ph type="title"/>
          </p:nvPr>
        </p:nvSpPr>
        <p:spPr/>
        <p:txBody>
          <a:bodyPr>
            <a:noAutofit/>
          </a:bodyPr>
          <a:lstStyle/>
          <a:p>
            <a:pPr algn="ctr"/>
            <a:br>
              <a:rPr lang="pl-PL" altLang="pl-PL" sz="3200" dirty="0">
                <a:latin typeface="Garamond" panose="02020404030301010803" pitchFamily="18" charset="0"/>
              </a:rPr>
            </a:br>
            <a:r>
              <a:rPr lang="pl-PL" altLang="pl-PL" sz="3200" dirty="0">
                <a:latin typeface="Garamond" panose="02020404030301010803" pitchFamily="18" charset="0"/>
              </a:rPr>
              <a:t>PLAN PRACY</a:t>
            </a:r>
            <a:br>
              <a:rPr lang="pl-PL" altLang="pl-PL" sz="3200" dirty="0">
                <a:latin typeface="Garamond" panose="02020404030301010803" pitchFamily="18" charset="0"/>
              </a:rPr>
            </a:br>
            <a:endParaRPr lang="pl-PL" sz="3200" dirty="0"/>
          </a:p>
        </p:txBody>
      </p:sp>
    </p:spTree>
    <p:extLst>
      <p:ext uri="{BB962C8B-B14F-4D97-AF65-F5344CB8AC3E}">
        <p14:creationId xmlns:p14="http://schemas.microsoft.com/office/powerpoint/2010/main" val="3028537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3D6E35F-1A8A-445F-9B74-2BBF72100F57}"/>
              </a:ext>
            </a:extLst>
          </p:cNvPr>
          <p:cNvSpPr>
            <a:spLocks noGrp="1"/>
          </p:cNvSpPr>
          <p:nvPr>
            <p:ph idx="1"/>
          </p:nvPr>
        </p:nvSpPr>
        <p:spPr/>
        <p:txBody>
          <a:bodyPr>
            <a:normAutofit/>
          </a:bodyPr>
          <a:lstStyle/>
          <a:p>
            <a:pPr marL="109728" indent="0" algn="just">
              <a:buNone/>
            </a:pPr>
            <a:r>
              <a:rPr lang="pl-PL" sz="2400" dirty="0">
                <a:solidFill>
                  <a:srgbClr val="000000"/>
                </a:solidFill>
                <a:effectLst/>
                <a:latin typeface="Garamond" panose="02020404030301010803" pitchFamily="18" charset="0"/>
                <a:ea typeface="Times New Roman" panose="02020603050405020304" pitchFamily="18" charset="0"/>
              </a:rPr>
              <a:t>§ 24 ust.3. rozporządzenia </a:t>
            </a:r>
            <a:r>
              <a:rPr lang="pl-PL" sz="2400" dirty="0" err="1">
                <a:solidFill>
                  <a:srgbClr val="000000"/>
                </a:solidFill>
                <a:effectLst/>
                <a:latin typeface="Garamond" panose="02020404030301010803" pitchFamily="18" charset="0"/>
                <a:ea typeface="Times New Roman" panose="02020603050405020304" pitchFamily="18" charset="0"/>
              </a:rPr>
              <a:t>ws</a:t>
            </a:r>
            <a:r>
              <a:rPr lang="pl-PL" sz="2400" dirty="0">
                <a:solidFill>
                  <a:srgbClr val="000000"/>
                </a:solidFill>
                <a:effectLst/>
                <a:latin typeface="Garamond" panose="02020404030301010803" pitchFamily="18" charset="0"/>
                <a:ea typeface="Times New Roman" panose="02020603050405020304" pitchFamily="18" charset="0"/>
              </a:rPr>
              <a:t>. </a:t>
            </a:r>
            <a:r>
              <a:rPr lang="pl-PL" sz="2400" dirty="0" err="1">
                <a:solidFill>
                  <a:srgbClr val="000000"/>
                </a:solidFill>
                <a:effectLst/>
                <a:latin typeface="Garamond" panose="02020404030301010803" pitchFamily="18" charset="0"/>
                <a:ea typeface="Times New Roman" panose="02020603050405020304" pitchFamily="18" charset="0"/>
              </a:rPr>
              <a:t>Śds</a:t>
            </a:r>
            <a:r>
              <a:rPr lang="pl-PL" sz="2400" dirty="0">
                <a:solidFill>
                  <a:srgbClr val="000000"/>
                </a:solidFill>
                <a:effectLst/>
                <a:latin typeface="Garamond" panose="02020404030301010803" pitchFamily="18" charset="0"/>
                <a:ea typeface="Times New Roman" panose="02020603050405020304" pitchFamily="18" charset="0"/>
              </a:rPr>
              <a:t> - </a:t>
            </a:r>
            <a:r>
              <a:rPr lang="pl-PL" sz="2400" b="1" dirty="0">
                <a:solidFill>
                  <a:srgbClr val="FF0000"/>
                </a:solidFill>
                <a:effectLst/>
                <a:latin typeface="Garamond" panose="02020404030301010803" pitchFamily="18" charset="0"/>
                <a:ea typeface="Times New Roman" panose="02020603050405020304" pitchFamily="18" charset="0"/>
              </a:rPr>
              <a:t>Dokumentacja zbiorcza</a:t>
            </a:r>
            <a:r>
              <a:rPr lang="pl-PL" sz="2400" dirty="0">
                <a:solidFill>
                  <a:srgbClr val="000000"/>
                </a:solidFill>
                <a:effectLst/>
                <a:latin typeface="Garamond" panose="02020404030301010803" pitchFamily="18" charset="0"/>
                <a:ea typeface="Times New Roman" panose="02020603050405020304" pitchFamily="18" charset="0"/>
              </a:rPr>
              <a:t> zawiera w szczególności:</a:t>
            </a:r>
            <a:endParaRPr lang="en-US" sz="2400" dirty="0">
              <a:solidFill>
                <a:srgbClr val="000000"/>
              </a:solidFill>
              <a:effectLst/>
              <a:latin typeface="Garamond" panose="02020404030301010803" pitchFamily="18" charset="0"/>
              <a:ea typeface="Times New Roman" panose="02020603050405020304" pitchFamily="18" charset="0"/>
            </a:endParaRPr>
          </a:p>
          <a:p>
            <a:pPr marL="109728" indent="0" algn="just">
              <a:buNone/>
            </a:pPr>
            <a:r>
              <a:rPr lang="pl-PL" sz="2400" b="1" dirty="0">
                <a:solidFill>
                  <a:srgbClr val="FF0000"/>
                </a:solidFill>
                <a:effectLst/>
                <a:latin typeface="Garamond" panose="02020404030301010803" pitchFamily="18" charset="0"/>
                <a:ea typeface="Times New Roman" panose="02020603050405020304" pitchFamily="18" charset="0"/>
              </a:rPr>
              <a:t>1)</a:t>
            </a:r>
            <a:r>
              <a:rPr lang="pl-PL" sz="2400" b="1" dirty="0">
                <a:solidFill>
                  <a:srgbClr val="000000"/>
                </a:solidFill>
                <a:effectLst/>
                <a:latin typeface="Garamond" panose="02020404030301010803" pitchFamily="18" charset="0"/>
                <a:ea typeface="Times New Roman" panose="02020603050405020304" pitchFamily="18" charset="0"/>
              </a:rPr>
              <a:t> </a:t>
            </a:r>
            <a:r>
              <a:rPr lang="pl-PL" sz="2400" dirty="0">
                <a:solidFill>
                  <a:srgbClr val="000000"/>
                </a:solidFill>
                <a:effectLst/>
                <a:latin typeface="Garamond" panose="02020404030301010803" pitchFamily="18" charset="0"/>
                <a:ea typeface="Times New Roman" panose="02020603050405020304" pitchFamily="18" charset="0"/>
              </a:rPr>
              <a:t> </a:t>
            </a:r>
            <a:r>
              <a:rPr lang="pl-PL" sz="2400" dirty="0">
                <a:solidFill>
                  <a:srgbClr val="FF0000"/>
                </a:solidFill>
                <a:effectLst/>
                <a:latin typeface="Garamond" panose="02020404030301010803" pitchFamily="18" charset="0"/>
                <a:ea typeface="Times New Roman" panose="02020603050405020304" pitchFamily="18" charset="0"/>
              </a:rPr>
              <a:t>ewidencję: </a:t>
            </a:r>
            <a:endParaRPr lang="en-US" sz="2400" dirty="0">
              <a:solidFill>
                <a:srgbClr val="000000"/>
              </a:solidFill>
              <a:effectLst/>
              <a:latin typeface="Garamond" panose="02020404030301010803" pitchFamily="18" charset="0"/>
              <a:ea typeface="Times New Roman" panose="02020603050405020304" pitchFamily="18" charset="0"/>
            </a:endParaRPr>
          </a:p>
          <a:p>
            <a:pPr marL="0" indent="0" algn="just">
              <a:buNone/>
            </a:pPr>
            <a:r>
              <a:rPr lang="pl-PL" sz="2400" b="1" dirty="0">
                <a:solidFill>
                  <a:srgbClr val="FF0000"/>
                </a:solidFill>
                <a:effectLst/>
                <a:latin typeface="Garamond" panose="02020404030301010803" pitchFamily="18" charset="0"/>
                <a:ea typeface="Times New Roman" panose="02020603050405020304" pitchFamily="18" charset="0"/>
              </a:rPr>
              <a:t>a) </a:t>
            </a:r>
            <a:r>
              <a:rPr lang="pl-PL" sz="2400" dirty="0">
                <a:solidFill>
                  <a:srgbClr val="FF0000"/>
                </a:solidFill>
                <a:effectLst/>
                <a:latin typeface="Garamond" panose="02020404030301010803" pitchFamily="18" charset="0"/>
                <a:ea typeface="Times New Roman" panose="02020603050405020304" pitchFamily="18" charset="0"/>
              </a:rPr>
              <a:t> uczestników</a:t>
            </a:r>
            <a:r>
              <a:rPr lang="pl-PL" sz="2400" dirty="0">
                <a:solidFill>
                  <a:srgbClr val="000000"/>
                </a:solidFill>
                <a:effectLst/>
                <a:latin typeface="Garamond" panose="02020404030301010803" pitchFamily="18" charset="0"/>
                <a:ea typeface="Times New Roman" panose="02020603050405020304" pitchFamily="18" charset="0"/>
              </a:rPr>
              <a:t>, do której wpisuje się: </a:t>
            </a:r>
            <a:endParaRPr lang="en-US" sz="2400" dirty="0">
              <a:solidFill>
                <a:srgbClr val="000000"/>
              </a:solidFill>
              <a:effectLst/>
              <a:latin typeface="Garamond" panose="02020404030301010803" pitchFamily="18" charset="0"/>
              <a:ea typeface="Times New Roman" panose="02020603050405020304" pitchFamily="18" charset="0"/>
            </a:endParaRPr>
          </a:p>
          <a:p>
            <a:pPr marL="0" indent="0" algn="just">
              <a:buNone/>
            </a:pPr>
            <a:r>
              <a:rPr lang="pl-PL" sz="2400" b="1" dirty="0">
                <a:solidFill>
                  <a:srgbClr val="000000"/>
                </a:solidFill>
                <a:effectLst/>
                <a:latin typeface="Garamond" panose="02020404030301010803" pitchFamily="18" charset="0"/>
                <a:ea typeface="Times New Roman" panose="02020603050405020304" pitchFamily="18" charset="0"/>
              </a:rPr>
              <a:t> - </a:t>
            </a:r>
            <a:r>
              <a:rPr lang="pl-PL" sz="2400" dirty="0">
                <a:solidFill>
                  <a:srgbClr val="000000"/>
                </a:solidFill>
                <a:effectLst/>
                <a:latin typeface="Garamond" panose="02020404030301010803" pitchFamily="18" charset="0"/>
                <a:ea typeface="Times New Roman" panose="02020603050405020304" pitchFamily="18" charset="0"/>
              </a:rPr>
              <a:t> imię i nazwisko uczestnika, </a:t>
            </a:r>
            <a:endParaRPr lang="en-US" sz="2400" dirty="0">
              <a:solidFill>
                <a:srgbClr val="000000"/>
              </a:solidFill>
              <a:effectLst/>
              <a:latin typeface="Garamond" panose="02020404030301010803" pitchFamily="18" charset="0"/>
              <a:ea typeface="Times New Roman" panose="02020603050405020304" pitchFamily="18" charset="0"/>
            </a:endParaRPr>
          </a:p>
          <a:p>
            <a:pPr marL="0" indent="0" algn="just">
              <a:buNone/>
            </a:pPr>
            <a:r>
              <a:rPr lang="pl-PL" sz="2400" b="1" dirty="0">
                <a:solidFill>
                  <a:srgbClr val="000000"/>
                </a:solidFill>
                <a:effectLst/>
                <a:latin typeface="Garamond" panose="02020404030301010803" pitchFamily="18" charset="0"/>
                <a:ea typeface="Times New Roman" panose="02020603050405020304" pitchFamily="18" charset="0"/>
              </a:rPr>
              <a:t> - </a:t>
            </a:r>
            <a:r>
              <a:rPr lang="pl-PL" sz="2400" dirty="0">
                <a:solidFill>
                  <a:srgbClr val="000000"/>
                </a:solidFill>
                <a:effectLst/>
                <a:latin typeface="Garamond" panose="02020404030301010803" pitchFamily="18" charset="0"/>
                <a:ea typeface="Times New Roman" panose="02020603050405020304" pitchFamily="18" charset="0"/>
              </a:rPr>
              <a:t> datę i miejsce urodzenia wraz z numerem PESEL, o ile został nadany, lub numerem innego dokumentu potwierdzającego tożsamość uczestnika, </a:t>
            </a:r>
            <a:endParaRPr lang="en-US" sz="2400" dirty="0">
              <a:solidFill>
                <a:srgbClr val="000000"/>
              </a:solidFill>
              <a:effectLst/>
              <a:latin typeface="Garamond" panose="02020404030301010803" pitchFamily="18" charset="0"/>
              <a:ea typeface="Times New Roman" panose="02020603050405020304" pitchFamily="18" charset="0"/>
            </a:endParaRPr>
          </a:p>
          <a:p>
            <a:pPr marL="0" indent="0" algn="just">
              <a:buNone/>
            </a:pPr>
            <a:r>
              <a:rPr lang="pl-PL" sz="2400" b="1" dirty="0">
                <a:solidFill>
                  <a:srgbClr val="000000"/>
                </a:solidFill>
                <a:effectLst/>
                <a:latin typeface="Garamond" panose="02020404030301010803" pitchFamily="18" charset="0"/>
                <a:ea typeface="Times New Roman" panose="02020603050405020304" pitchFamily="18" charset="0"/>
              </a:rPr>
              <a:t>- </a:t>
            </a:r>
            <a:r>
              <a:rPr lang="pl-PL" sz="2400" dirty="0">
                <a:solidFill>
                  <a:srgbClr val="000000"/>
                </a:solidFill>
                <a:effectLst/>
                <a:latin typeface="Garamond" panose="02020404030301010803" pitchFamily="18" charset="0"/>
                <a:ea typeface="Times New Roman" panose="02020603050405020304" pitchFamily="18" charset="0"/>
              </a:rPr>
              <a:t> adres zamieszkania i numer telefonu uczestnika, </a:t>
            </a:r>
            <a:endParaRPr lang="en-US" sz="2400" dirty="0">
              <a:solidFill>
                <a:srgbClr val="000000"/>
              </a:solidFill>
              <a:effectLst/>
              <a:latin typeface="Garamond" panose="02020404030301010803" pitchFamily="18" charset="0"/>
              <a:ea typeface="Times New Roman" panose="02020603050405020304" pitchFamily="18" charset="0"/>
            </a:endParaRPr>
          </a:p>
          <a:p>
            <a:pPr marL="0" indent="0" algn="just">
              <a:buNone/>
            </a:pPr>
            <a:r>
              <a:rPr lang="pl-PL" sz="2400" b="1" dirty="0">
                <a:solidFill>
                  <a:srgbClr val="000000"/>
                </a:solidFill>
                <a:effectLst/>
                <a:latin typeface="Garamond" panose="02020404030301010803" pitchFamily="18" charset="0"/>
                <a:ea typeface="Times New Roman" panose="02020603050405020304" pitchFamily="18" charset="0"/>
              </a:rPr>
              <a:t>- </a:t>
            </a:r>
            <a:r>
              <a:rPr lang="pl-PL" sz="2400" dirty="0">
                <a:solidFill>
                  <a:srgbClr val="000000"/>
                </a:solidFill>
                <a:effectLst/>
                <a:latin typeface="Garamond" panose="02020404030301010803" pitchFamily="18" charset="0"/>
                <a:ea typeface="Times New Roman" panose="02020603050405020304" pitchFamily="18" charset="0"/>
              </a:rPr>
              <a:t> imię i nazwisko opiekuna, </a:t>
            </a:r>
            <a:endParaRPr lang="en-US" sz="2400" dirty="0">
              <a:solidFill>
                <a:srgbClr val="000000"/>
              </a:solidFill>
              <a:effectLst/>
              <a:latin typeface="Garamond" panose="02020404030301010803" pitchFamily="18" charset="0"/>
              <a:ea typeface="Times New Roman" panose="02020603050405020304" pitchFamily="18" charset="0"/>
            </a:endParaRPr>
          </a:p>
          <a:p>
            <a:pPr marL="0" indent="0" algn="just">
              <a:buNone/>
            </a:pPr>
            <a:r>
              <a:rPr lang="pl-PL" sz="2400" b="1" dirty="0">
                <a:solidFill>
                  <a:srgbClr val="000000"/>
                </a:solidFill>
                <a:effectLst/>
                <a:latin typeface="Garamond" panose="02020404030301010803" pitchFamily="18" charset="0"/>
                <a:ea typeface="Times New Roman" panose="02020603050405020304" pitchFamily="18" charset="0"/>
              </a:rPr>
              <a:t>- </a:t>
            </a:r>
            <a:r>
              <a:rPr lang="pl-PL" sz="2400" dirty="0">
                <a:solidFill>
                  <a:srgbClr val="000000"/>
                </a:solidFill>
                <a:effectLst/>
                <a:latin typeface="Garamond" panose="02020404030301010803" pitchFamily="18" charset="0"/>
                <a:ea typeface="Times New Roman" panose="02020603050405020304" pitchFamily="18" charset="0"/>
              </a:rPr>
              <a:t> adres zamieszkania i numer telefonu opiekuna, </a:t>
            </a:r>
            <a:endParaRPr lang="en-US" sz="2400" dirty="0">
              <a:solidFill>
                <a:srgbClr val="000000"/>
              </a:solidFill>
              <a:effectLst/>
              <a:latin typeface="Garamond" panose="02020404030301010803" pitchFamily="18" charset="0"/>
              <a:ea typeface="Times New Roman" panose="02020603050405020304" pitchFamily="18" charset="0"/>
            </a:endParaRPr>
          </a:p>
          <a:p>
            <a:pPr algn="just"/>
            <a:endParaRPr lang="en-US" sz="1800" dirty="0">
              <a:solidFill>
                <a:srgbClr val="000000"/>
              </a:solidFill>
              <a:effectLst/>
              <a:latin typeface="Garamond" panose="02020404030301010803" pitchFamily="18" charset="0"/>
              <a:ea typeface="Times New Roman" panose="02020603050405020304" pitchFamily="18" charset="0"/>
            </a:endParaRPr>
          </a:p>
          <a:p>
            <a:endParaRPr lang="en-US" dirty="0"/>
          </a:p>
        </p:txBody>
      </p:sp>
      <p:sp>
        <p:nvSpPr>
          <p:cNvPr id="2" name="Tytuł 1">
            <a:extLst>
              <a:ext uri="{FF2B5EF4-FFF2-40B4-BE49-F238E27FC236}">
                <a16:creationId xmlns:a16="http://schemas.microsoft.com/office/drawing/2014/main" id="{6C29D96C-EDD0-4969-94F4-487CDF934232}"/>
              </a:ext>
            </a:extLst>
          </p:cNvPr>
          <p:cNvSpPr>
            <a:spLocks noGrp="1"/>
          </p:cNvSpPr>
          <p:nvPr>
            <p:ph type="title"/>
          </p:nvPr>
        </p:nvSpPr>
        <p:spPr/>
        <p:txBody>
          <a:bodyPr/>
          <a:lstStyle/>
          <a:p>
            <a:pPr algn="ctr"/>
            <a:r>
              <a:rPr lang="pl-PL" dirty="0">
                <a:latin typeface="Garamond" panose="02020404030301010803" pitchFamily="18" charset="0"/>
                <a:cs typeface="Times New Roman" panose="02020603050405020304" pitchFamily="18" charset="0"/>
              </a:rPr>
              <a:t>Ewidencja obecności uczestników</a:t>
            </a:r>
            <a:endParaRPr lang="en-US" dirty="0">
              <a:latin typeface="Garamond" panose="02020404030301010803" pitchFamily="18" charset="0"/>
              <a:cs typeface="Times New Roman" panose="02020603050405020304" pitchFamily="18" charset="0"/>
            </a:endParaRPr>
          </a:p>
        </p:txBody>
      </p:sp>
    </p:spTree>
    <p:extLst>
      <p:ext uri="{BB962C8B-B14F-4D97-AF65-F5344CB8AC3E}">
        <p14:creationId xmlns:p14="http://schemas.microsoft.com/office/powerpoint/2010/main" val="40168898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a:extLst>
              <a:ext uri="{FF2B5EF4-FFF2-40B4-BE49-F238E27FC236}">
                <a16:creationId xmlns:a16="http://schemas.microsoft.com/office/drawing/2014/main" id="{85937F0F-2326-4B62-8952-1415286BE362}"/>
              </a:ext>
            </a:extLst>
          </p:cNvPr>
          <p:cNvSpPr>
            <a:spLocks noGrp="1"/>
          </p:cNvSpPr>
          <p:nvPr>
            <p:ph idx="1"/>
          </p:nvPr>
        </p:nvSpPr>
        <p:spPr/>
        <p:txBody>
          <a:bodyPr>
            <a:normAutofit fontScale="92500" lnSpcReduction="10000"/>
          </a:bodyPr>
          <a:lstStyle/>
          <a:p>
            <a:pPr marL="0" indent="0" algn="just">
              <a:buNone/>
            </a:pPr>
            <a:r>
              <a:rPr lang="pl-PL" sz="2800" b="1" dirty="0">
                <a:solidFill>
                  <a:srgbClr val="000000"/>
                </a:solidFill>
                <a:effectLst/>
                <a:latin typeface="Garamond" panose="02020404030301010803" pitchFamily="18" charset="0"/>
                <a:ea typeface="Times New Roman" panose="02020603050405020304" pitchFamily="18" charset="0"/>
              </a:rPr>
              <a:t>- </a:t>
            </a:r>
            <a:r>
              <a:rPr lang="pl-PL" sz="2800" dirty="0">
                <a:solidFill>
                  <a:srgbClr val="000000"/>
                </a:solidFill>
                <a:effectLst/>
                <a:latin typeface="Garamond" panose="02020404030301010803" pitchFamily="18" charset="0"/>
                <a:ea typeface="Times New Roman" panose="02020603050405020304" pitchFamily="18" charset="0"/>
              </a:rPr>
              <a:t> datę przyjęcia uczestnika do domu, </a:t>
            </a:r>
            <a:endParaRPr lang="en-US" sz="2800" dirty="0">
              <a:solidFill>
                <a:srgbClr val="000000"/>
              </a:solidFill>
              <a:effectLst/>
              <a:latin typeface="Garamond" panose="02020404030301010803" pitchFamily="18" charset="0"/>
              <a:ea typeface="Times New Roman" panose="02020603050405020304" pitchFamily="18" charset="0"/>
            </a:endParaRPr>
          </a:p>
          <a:p>
            <a:pPr marL="0" indent="0" algn="just">
              <a:buNone/>
            </a:pPr>
            <a:r>
              <a:rPr lang="pl-PL" sz="2800" b="1" dirty="0">
                <a:solidFill>
                  <a:srgbClr val="000000"/>
                </a:solidFill>
                <a:effectLst/>
                <a:latin typeface="Garamond" panose="02020404030301010803" pitchFamily="18" charset="0"/>
                <a:ea typeface="Times New Roman" panose="02020603050405020304" pitchFamily="18" charset="0"/>
              </a:rPr>
              <a:t>- </a:t>
            </a:r>
            <a:r>
              <a:rPr lang="pl-PL" sz="2800" dirty="0">
                <a:solidFill>
                  <a:srgbClr val="000000"/>
                </a:solidFill>
                <a:effectLst/>
                <a:latin typeface="Garamond" panose="02020404030301010803" pitchFamily="18" charset="0"/>
                <a:ea typeface="Times New Roman" panose="02020603050405020304" pitchFamily="18" charset="0"/>
              </a:rPr>
              <a:t> okres i przyczynę dłuższej niż dwutygodniowej nieobecności w domu, </a:t>
            </a:r>
            <a:endParaRPr lang="en-US" sz="2800" dirty="0">
              <a:solidFill>
                <a:srgbClr val="000000"/>
              </a:solidFill>
              <a:effectLst/>
              <a:latin typeface="Garamond" panose="02020404030301010803" pitchFamily="18" charset="0"/>
              <a:ea typeface="Times New Roman" panose="02020603050405020304" pitchFamily="18" charset="0"/>
            </a:endParaRPr>
          </a:p>
          <a:p>
            <a:pPr marL="0" indent="0" algn="just">
              <a:buNone/>
            </a:pPr>
            <a:r>
              <a:rPr lang="pl-PL" sz="2800" b="1" dirty="0">
                <a:solidFill>
                  <a:srgbClr val="000000"/>
                </a:solidFill>
                <a:effectLst/>
                <a:latin typeface="Garamond" panose="02020404030301010803" pitchFamily="18" charset="0"/>
                <a:ea typeface="Times New Roman" panose="02020603050405020304" pitchFamily="18" charset="0"/>
              </a:rPr>
              <a:t>- </a:t>
            </a:r>
            <a:r>
              <a:rPr lang="pl-PL" sz="2800" dirty="0">
                <a:solidFill>
                  <a:srgbClr val="000000"/>
                </a:solidFill>
                <a:effectLst/>
                <a:latin typeface="Garamond" panose="02020404030301010803" pitchFamily="18" charset="0"/>
                <a:ea typeface="Times New Roman" panose="02020603050405020304" pitchFamily="18" charset="0"/>
              </a:rPr>
              <a:t> inne informacje związane ze stanem zdrowia uczestnika, </a:t>
            </a:r>
            <a:br>
              <a:rPr lang="pl-PL" sz="2800" dirty="0">
                <a:solidFill>
                  <a:srgbClr val="000000"/>
                </a:solidFill>
                <a:effectLst/>
                <a:latin typeface="Garamond" panose="02020404030301010803" pitchFamily="18" charset="0"/>
                <a:ea typeface="Times New Roman" panose="02020603050405020304" pitchFamily="18" charset="0"/>
              </a:rPr>
            </a:br>
            <a:r>
              <a:rPr lang="pl-PL" sz="2800" dirty="0">
                <a:solidFill>
                  <a:srgbClr val="000000"/>
                </a:solidFill>
                <a:effectLst/>
                <a:latin typeface="Garamond" panose="02020404030301010803" pitchFamily="18" charset="0"/>
                <a:ea typeface="Times New Roman" panose="02020603050405020304" pitchFamily="18" charset="0"/>
              </a:rPr>
              <a:t>w zakresie niezbędnym z punktu widzenia organizacji </a:t>
            </a:r>
            <a:br>
              <a:rPr lang="pl-PL" sz="2800" dirty="0">
                <a:solidFill>
                  <a:srgbClr val="000000"/>
                </a:solidFill>
                <a:effectLst/>
                <a:latin typeface="Garamond" panose="02020404030301010803" pitchFamily="18" charset="0"/>
                <a:ea typeface="Times New Roman" panose="02020603050405020304" pitchFamily="18" charset="0"/>
              </a:rPr>
            </a:br>
            <a:r>
              <a:rPr lang="pl-PL" sz="2800" dirty="0">
                <a:solidFill>
                  <a:srgbClr val="000000"/>
                </a:solidFill>
                <a:effectLst/>
                <a:latin typeface="Garamond" panose="02020404030301010803" pitchFamily="18" charset="0"/>
                <a:ea typeface="Times New Roman" panose="02020603050405020304" pitchFamily="18" charset="0"/>
              </a:rPr>
              <a:t>i funkcjonowania domu, </a:t>
            </a:r>
            <a:endParaRPr lang="en-US" sz="2800" dirty="0">
              <a:solidFill>
                <a:srgbClr val="000000"/>
              </a:solidFill>
              <a:effectLst/>
              <a:latin typeface="Garamond" panose="02020404030301010803" pitchFamily="18" charset="0"/>
              <a:ea typeface="Times New Roman" panose="02020603050405020304" pitchFamily="18" charset="0"/>
            </a:endParaRPr>
          </a:p>
          <a:p>
            <a:pPr marL="0" indent="0" algn="just">
              <a:buNone/>
            </a:pPr>
            <a:r>
              <a:rPr lang="pl-PL" sz="2800" b="1" dirty="0">
                <a:solidFill>
                  <a:srgbClr val="FF0000"/>
                </a:solidFill>
                <a:effectLst/>
                <a:latin typeface="Garamond" panose="02020404030301010803" pitchFamily="18" charset="0"/>
                <a:ea typeface="Times New Roman" panose="02020603050405020304" pitchFamily="18" charset="0"/>
              </a:rPr>
              <a:t>b) </a:t>
            </a:r>
            <a:r>
              <a:rPr lang="pl-PL" sz="2800" dirty="0">
                <a:solidFill>
                  <a:srgbClr val="FF0000"/>
                </a:solidFill>
                <a:effectLst/>
                <a:latin typeface="Garamond" panose="02020404030301010803" pitchFamily="18" charset="0"/>
                <a:ea typeface="Times New Roman" panose="02020603050405020304" pitchFamily="18" charset="0"/>
              </a:rPr>
              <a:t> obecności uczestników w domu </a:t>
            </a:r>
            <a:r>
              <a:rPr lang="pl-PL" sz="2800" dirty="0">
                <a:effectLst/>
                <a:latin typeface="Garamond" panose="02020404030301010803" pitchFamily="18" charset="0"/>
                <a:ea typeface="Times New Roman" panose="02020603050405020304" pitchFamily="18" charset="0"/>
              </a:rPr>
              <a:t>zawierającą: </a:t>
            </a:r>
            <a:endParaRPr lang="en-US" sz="2800" dirty="0">
              <a:effectLst/>
              <a:latin typeface="Garamond" panose="02020404030301010803" pitchFamily="18" charset="0"/>
              <a:ea typeface="Times New Roman" panose="02020603050405020304" pitchFamily="18" charset="0"/>
            </a:endParaRPr>
          </a:p>
          <a:p>
            <a:pPr marL="0" indent="0" algn="just">
              <a:buNone/>
            </a:pPr>
            <a:r>
              <a:rPr lang="pl-PL" sz="2800" b="1" dirty="0">
                <a:effectLst/>
                <a:latin typeface="Garamond" panose="02020404030301010803" pitchFamily="18" charset="0"/>
                <a:ea typeface="Times New Roman" panose="02020603050405020304" pitchFamily="18" charset="0"/>
              </a:rPr>
              <a:t>- </a:t>
            </a:r>
            <a:r>
              <a:rPr lang="pl-PL" sz="2800" dirty="0">
                <a:effectLst/>
                <a:latin typeface="Garamond" panose="02020404030301010803" pitchFamily="18" charset="0"/>
                <a:ea typeface="Times New Roman" panose="02020603050405020304" pitchFamily="18" charset="0"/>
              </a:rPr>
              <a:t> imiona i nazwiska, </a:t>
            </a:r>
            <a:endParaRPr lang="en-US" sz="2800" dirty="0">
              <a:effectLst/>
              <a:latin typeface="Garamond" panose="02020404030301010803" pitchFamily="18" charset="0"/>
              <a:ea typeface="Times New Roman" panose="02020603050405020304" pitchFamily="18" charset="0"/>
            </a:endParaRPr>
          </a:p>
          <a:p>
            <a:pPr marL="0" indent="0" algn="just">
              <a:buNone/>
            </a:pPr>
            <a:r>
              <a:rPr lang="pl-PL" sz="2800" b="1" dirty="0">
                <a:solidFill>
                  <a:srgbClr val="000000"/>
                </a:solidFill>
                <a:effectLst/>
                <a:latin typeface="Garamond" panose="02020404030301010803" pitchFamily="18" charset="0"/>
                <a:ea typeface="Times New Roman" panose="02020603050405020304" pitchFamily="18" charset="0"/>
              </a:rPr>
              <a:t>- </a:t>
            </a:r>
            <a:r>
              <a:rPr lang="pl-PL" sz="2800" dirty="0">
                <a:solidFill>
                  <a:srgbClr val="000000"/>
                </a:solidFill>
                <a:effectLst/>
                <a:latin typeface="Garamond" panose="02020404030301010803" pitchFamily="18" charset="0"/>
                <a:ea typeface="Times New Roman" panose="02020603050405020304" pitchFamily="18" charset="0"/>
              </a:rPr>
              <a:t> dni miesiąca, w których odbywają się zajęcia, </a:t>
            </a:r>
            <a:endParaRPr lang="en-US" sz="2800" dirty="0">
              <a:solidFill>
                <a:srgbClr val="000000"/>
              </a:solidFill>
              <a:effectLst/>
              <a:latin typeface="Garamond" panose="02020404030301010803" pitchFamily="18" charset="0"/>
              <a:ea typeface="Times New Roman" panose="02020603050405020304" pitchFamily="18" charset="0"/>
            </a:endParaRPr>
          </a:p>
          <a:p>
            <a:pPr marL="0" indent="0" algn="just">
              <a:buNone/>
            </a:pPr>
            <a:r>
              <a:rPr lang="pl-PL" sz="2800" b="1" dirty="0">
                <a:solidFill>
                  <a:srgbClr val="000000"/>
                </a:solidFill>
                <a:effectLst/>
                <a:latin typeface="Garamond" panose="02020404030301010803" pitchFamily="18" charset="0"/>
                <a:ea typeface="Times New Roman" panose="02020603050405020304" pitchFamily="18" charset="0"/>
              </a:rPr>
              <a:t>- </a:t>
            </a:r>
            <a:r>
              <a:rPr lang="pl-PL" sz="2800" dirty="0">
                <a:solidFill>
                  <a:srgbClr val="000000"/>
                </a:solidFill>
                <a:effectLst/>
                <a:latin typeface="Garamond" panose="02020404030301010803" pitchFamily="18" charset="0"/>
                <a:ea typeface="Times New Roman" panose="02020603050405020304" pitchFamily="18" charset="0"/>
              </a:rPr>
              <a:t> miejsce na zaznaczenie obecności lub nieobecności na zajęciach; </a:t>
            </a:r>
            <a:endParaRPr lang="en-US" sz="2800" dirty="0">
              <a:solidFill>
                <a:srgbClr val="000000"/>
              </a:solidFill>
              <a:effectLst/>
              <a:latin typeface="Garamond" panose="02020404030301010803" pitchFamily="18" charset="0"/>
              <a:ea typeface="Times New Roman" panose="02020603050405020304" pitchFamily="18" charset="0"/>
            </a:endParaRPr>
          </a:p>
          <a:p>
            <a:endParaRPr lang="en-US" dirty="0"/>
          </a:p>
        </p:txBody>
      </p:sp>
      <p:sp>
        <p:nvSpPr>
          <p:cNvPr id="3" name="Tytuł 2">
            <a:extLst>
              <a:ext uri="{FF2B5EF4-FFF2-40B4-BE49-F238E27FC236}">
                <a16:creationId xmlns:a16="http://schemas.microsoft.com/office/drawing/2014/main" id="{7665F772-1C12-4B13-BBC2-7C760808BAAB}"/>
              </a:ext>
            </a:extLst>
          </p:cNvPr>
          <p:cNvSpPr>
            <a:spLocks noGrp="1"/>
          </p:cNvSpPr>
          <p:nvPr>
            <p:ph type="title"/>
          </p:nvPr>
        </p:nvSpPr>
        <p:spPr/>
        <p:txBody>
          <a:bodyPr/>
          <a:lstStyle/>
          <a:p>
            <a:pPr algn="ctr"/>
            <a:r>
              <a:rPr lang="pl-PL" dirty="0">
                <a:latin typeface="Garamond" panose="02020404030301010803" pitchFamily="18" charset="0"/>
                <a:cs typeface="Times New Roman" panose="02020603050405020304" pitchFamily="18" charset="0"/>
              </a:rPr>
              <a:t>Ewidencja obecności uczestników</a:t>
            </a:r>
            <a:endParaRPr lang="en-US" dirty="0"/>
          </a:p>
        </p:txBody>
      </p:sp>
    </p:spTree>
    <p:extLst>
      <p:ext uri="{BB962C8B-B14F-4D97-AF65-F5344CB8AC3E}">
        <p14:creationId xmlns:p14="http://schemas.microsoft.com/office/powerpoint/2010/main" val="3134370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idx="4294967295"/>
          </p:nvPr>
        </p:nvSpPr>
        <p:spPr>
          <a:xfrm>
            <a:off x="755576" y="908050"/>
            <a:ext cx="7920880" cy="4537174"/>
          </a:xfrm>
        </p:spPr>
        <p:txBody>
          <a:bodyPr>
            <a:normAutofit/>
          </a:bodyPr>
          <a:lstStyle/>
          <a:p>
            <a:pPr algn="ctr"/>
            <a:r>
              <a:rPr lang="pl-PL" sz="3600" dirty="0">
                <a:latin typeface="Garamond" panose="02020404030301010803" pitchFamily="18" charset="0"/>
                <a:cs typeface="Times New Roman" panose="02020603050405020304" pitchFamily="18" charset="0"/>
              </a:rPr>
              <a:t>DOKUMENTACJA PROWADZONA </a:t>
            </a:r>
            <a:br>
              <a:rPr lang="pl-PL" sz="3600" dirty="0">
                <a:latin typeface="Garamond" panose="02020404030301010803" pitchFamily="18" charset="0"/>
                <a:cs typeface="Times New Roman" panose="02020603050405020304" pitchFamily="18" charset="0"/>
              </a:rPr>
            </a:br>
            <a:r>
              <a:rPr lang="pl-PL" sz="3600" dirty="0">
                <a:latin typeface="Garamond" panose="02020404030301010803" pitchFamily="18" charset="0"/>
                <a:cs typeface="Times New Roman" panose="02020603050405020304" pitchFamily="18" charset="0"/>
              </a:rPr>
              <a:t>W ŚRODOWISKOWYM DOMU SAMOPOMOCY </a:t>
            </a:r>
            <a:br>
              <a:rPr lang="pl-PL" sz="3600" dirty="0"/>
            </a:br>
            <a:endParaRPr lang="pl-PL"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82532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62500" lnSpcReduction="20000"/>
          </a:bodyPr>
          <a:lstStyle/>
          <a:p>
            <a:pPr algn="just"/>
            <a:r>
              <a:rPr lang="pl-PL" sz="2800" b="1" dirty="0">
                <a:solidFill>
                  <a:srgbClr val="000000"/>
                </a:solidFill>
                <a:latin typeface="Garamond" panose="02020404030301010803" pitchFamily="18" charset="0"/>
                <a:ea typeface="Calibri" panose="020F0502020204030204" pitchFamily="34" charset="0"/>
              </a:rPr>
              <a:t>Termin przekazania sprawozdania do Wydziału Polityki Społecznej WMUW upływa z dniem 15 lutego roku następnego po okresie sprawozdawczym.</a:t>
            </a:r>
            <a:endParaRPr lang="en-US" sz="2800" dirty="0">
              <a:solidFill>
                <a:srgbClr val="000000"/>
              </a:solidFill>
              <a:latin typeface="Garamond" panose="02020404030301010803" pitchFamily="18" charset="0"/>
              <a:ea typeface="Calibri" panose="020F0502020204030204" pitchFamily="34" charset="0"/>
            </a:endParaRPr>
          </a:p>
          <a:p>
            <a:pPr marL="109728" indent="0" algn="just">
              <a:buNone/>
            </a:pPr>
            <a:r>
              <a:rPr lang="pl-PL" sz="2800" b="1" dirty="0">
                <a:solidFill>
                  <a:srgbClr val="000000"/>
                </a:solidFill>
                <a:latin typeface="Garamond" panose="02020404030301010803" pitchFamily="18" charset="0"/>
                <a:ea typeface="Calibri" panose="020F0502020204030204" pitchFamily="34" charset="0"/>
              </a:rPr>
              <a:t>CZĘŚĆ I.  SPRAWOZDANIE MERYTORYCZNE </a:t>
            </a:r>
            <a:endParaRPr lang="en-US" sz="2800" dirty="0">
              <a:solidFill>
                <a:srgbClr val="000000"/>
              </a:solidFill>
              <a:latin typeface="Garamond" panose="02020404030301010803" pitchFamily="18" charset="0"/>
              <a:ea typeface="Calibri" panose="020F0502020204030204" pitchFamily="34" charset="0"/>
            </a:endParaRPr>
          </a:p>
          <a:p>
            <a:pPr marL="109728" indent="0" algn="just">
              <a:spcAft>
                <a:spcPts val="150"/>
              </a:spcAft>
              <a:buNone/>
            </a:pPr>
            <a:r>
              <a:rPr lang="pl-PL" sz="2800" dirty="0">
                <a:solidFill>
                  <a:srgbClr val="000000"/>
                </a:solidFill>
                <a:latin typeface="Garamond" panose="02020404030301010803" pitchFamily="18" charset="0"/>
                <a:ea typeface="Calibri" panose="020F0502020204030204" pitchFamily="34" charset="0"/>
              </a:rPr>
              <a:t>1</a:t>
            </a:r>
            <a:r>
              <a:rPr lang="pl-PL" sz="2800" b="1" dirty="0">
                <a:solidFill>
                  <a:srgbClr val="000000"/>
                </a:solidFill>
                <a:latin typeface="Garamond" panose="02020404030301010803" pitchFamily="18" charset="0"/>
                <a:ea typeface="Calibri" panose="020F0502020204030204" pitchFamily="34" charset="0"/>
              </a:rPr>
              <a:t>. Formy i efekty prowadzonej działalności</a:t>
            </a:r>
            <a:r>
              <a:rPr lang="pl-PL" sz="2800" dirty="0">
                <a:solidFill>
                  <a:srgbClr val="000000"/>
                </a:solidFill>
                <a:latin typeface="Garamond" panose="02020404030301010803" pitchFamily="18" charset="0"/>
                <a:ea typeface="Calibri" panose="020F0502020204030204" pitchFamily="34" charset="0"/>
              </a:rPr>
              <a:t> /opis wykonania i ocena realizacji/ </a:t>
            </a:r>
            <a:endParaRPr lang="en-US" sz="2800" dirty="0">
              <a:solidFill>
                <a:srgbClr val="000000"/>
              </a:solidFill>
              <a:latin typeface="Garamond" panose="02020404030301010803" pitchFamily="18" charset="0"/>
              <a:ea typeface="Calibri" panose="020F0502020204030204" pitchFamily="34" charset="0"/>
            </a:endParaRPr>
          </a:p>
          <a:p>
            <a:pPr marL="109728" indent="0" algn="just">
              <a:buNone/>
            </a:pPr>
            <a:r>
              <a:rPr lang="pl-PL" sz="2800" b="1" dirty="0">
                <a:solidFill>
                  <a:srgbClr val="000000"/>
                </a:solidFill>
                <a:latin typeface="Garamond" panose="02020404030301010803" pitchFamily="18" charset="0"/>
                <a:ea typeface="Calibri" panose="020F0502020204030204" pitchFamily="34" charset="0"/>
              </a:rPr>
              <a:t>a/. </a:t>
            </a:r>
            <a:r>
              <a:rPr lang="pl-PL" sz="2800" dirty="0">
                <a:solidFill>
                  <a:srgbClr val="000000"/>
                </a:solidFill>
                <a:latin typeface="Garamond" panose="02020404030301010803" pitchFamily="18" charset="0"/>
                <a:ea typeface="Calibri" panose="020F0502020204030204" pitchFamily="34" charset="0"/>
              </a:rPr>
              <a:t>Rodzaje treningów funkcjonowania w codziennym życiu: </a:t>
            </a:r>
            <a:endParaRPr lang="en-US" sz="2800" dirty="0">
              <a:solidFill>
                <a:srgbClr val="000000"/>
              </a:solidFill>
              <a:latin typeface="Garamond" panose="02020404030301010803" pitchFamily="18" charset="0"/>
              <a:ea typeface="Calibri" panose="020F0502020204030204" pitchFamily="34" charset="0"/>
            </a:endParaRPr>
          </a:p>
          <a:p>
            <a:pPr marL="109728" indent="0">
              <a:buNone/>
            </a:pPr>
            <a:r>
              <a:rPr lang="pl-PL" sz="2800" b="1" dirty="0">
                <a:solidFill>
                  <a:srgbClr val="000000"/>
                </a:solidFill>
                <a:latin typeface="Garamond" panose="02020404030301010803" pitchFamily="18" charset="0"/>
                <a:ea typeface="Calibri" panose="020F0502020204030204" pitchFamily="34" charset="0"/>
              </a:rPr>
              <a:t>b/. </a:t>
            </a:r>
            <a:r>
              <a:rPr lang="pl-PL" sz="2800" dirty="0">
                <a:solidFill>
                  <a:srgbClr val="000000"/>
                </a:solidFill>
                <a:latin typeface="Garamond" panose="02020404030301010803" pitchFamily="18" charset="0"/>
                <a:ea typeface="Calibri" panose="020F0502020204030204" pitchFamily="34" charset="0"/>
              </a:rPr>
              <a:t>Rodzaje treningów umiejętności interpersonalnych i rozwiązywania problemów:</a:t>
            </a:r>
          </a:p>
          <a:p>
            <a:pPr marL="109728" indent="0">
              <a:buNone/>
            </a:pPr>
            <a:r>
              <a:rPr lang="pl-PL" sz="2800" b="1" dirty="0">
                <a:solidFill>
                  <a:srgbClr val="000000"/>
                </a:solidFill>
                <a:latin typeface="Garamond" panose="02020404030301010803" pitchFamily="18" charset="0"/>
                <a:ea typeface="Calibri" panose="020F0502020204030204" pitchFamily="34" charset="0"/>
              </a:rPr>
              <a:t>c/. </a:t>
            </a:r>
            <a:r>
              <a:rPr lang="pl-PL" sz="2800" dirty="0">
                <a:solidFill>
                  <a:srgbClr val="000000"/>
                </a:solidFill>
                <a:latin typeface="Garamond" panose="02020404030301010803" pitchFamily="18" charset="0"/>
                <a:ea typeface="Calibri" panose="020F0502020204030204" pitchFamily="34" charset="0"/>
              </a:rPr>
              <a:t>Rodzaje treningów umiejętności spędzania czasu wolnego: </a:t>
            </a:r>
            <a:endParaRPr lang="en-US" sz="2800" dirty="0">
              <a:solidFill>
                <a:srgbClr val="000000"/>
              </a:solidFill>
              <a:latin typeface="Garamond" panose="02020404030301010803" pitchFamily="18" charset="0"/>
              <a:ea typeface="Calibri" panose="020F0502020204030204" pitchFamily="34" charset="0"/>
            </a:endParaRPr>
          </a:p>
          <a:p>
            <a:pPr marL="109728" indent="0">
              <a:buNone/>
            </a:pPr>
            <a:r>
              <a:rPr lang="pl-PL" sz="2800" b="1" dirty="0">
                <a:solidFill>
                  <a:srgbClr val="000000"/>
                </a:solidFill>
                <a:latin typeface="Garamond" panose="02020404030301010803" pitchFamily="18" charset="0"/>
                <a:ea typeface="Calibri" panose="020F0502020204030204" pitchFamily="34" charset="0"/>
              </a:rPr>
              <a:t>d/. </a:t>
            </a:r>
            <a:r>
              <a:rPr lang="pl-PL" sz="2800" dirty="0">
                <a:solidFill>
                  <a:srgbClr val="000000"/>
                </a:solidFill>
                <a:latin typeface="Garamond" panose="02020404030301010803" pitchFamily="18" charset="0"/>
                <a:ea typeface="Calibri" panose="020F0502020204030204" pitchFamily="34" charset="0"/>
              </a:rPr>
              <a:t>Poradnictwo psychologiczne /opis rozwiązań – wewnętrzne, zewnętrzne, formy pracy/ </a:t>
            </a:r>
            <a:endParaRPr lang="en-US" sz="2800" dirty="0">
              <a:solidFill>
                <a:srgbClr val="000000"/>
              </a:solidFill>
              <a:latin typeface="Garamond" panose="02020404030301010803" pitchFamily="18" charset="0"/>
              <a:ea typeface="Calibri" panose="020F0502020204030204" pitchFamily="34" charset="0"/>
            </a:endParaRPr>
          </a:p>
          <a:p>
            <a:pPr marL="109728" indent="0">
              <a:buNone/>
            </a:pPr>
            <a:r>
              <a:rPr lang="pl-PL" sz="2800" b="1" dirty="0">
                <a:solidFill>
                  <a:srgbClr val="000000"/>
                </a:solidFill>
                <a:latin typeface="Garamond" panose="02020404030301010803" pitchFamily="18" charset="0"/>
                <a:ea typeface="Calibri" panose="020F0502020204030204" pitchFamily="34" charset="0"/>
              </a:rPr>
              <a:t>e/. </a:t>
            </a:r>
            <a:r>
              <a:rPr lang="pl-PL" sz="2800" dirty="0">
                <a:solidFill>
                  <a:srgbClr val="000000"/>
                </a:solidFill>
                <a:latin typeface="Garamond" panose="02020404030301010803" pitchFamily="18" charset="0"/>
                <a:ea typeface="Calibri" panose="020F0502020204030204" pitchFamily="34" charset="0"/>
              </a:rPr>
              <a:t>Realizacja pomocy w załatwianiu spraw urzędowych /opis rozwiązań/ </a:t>
            </a:r>
            <a:endParaRPr lang="en-US" sz="2800" dirty="0">
              <a:solidFill>
                <a:srgbClr val="000000"/>
              </a:solidFill>
              <a:latin typeface="Garamond" panose="02020404030301010803" pitchFamily="18" charset="0"/>
              <a:ea typeface="Calibri" panose="020F0502020204030204" pitchFamily="34" charset="0"/>
            </a:endParaRPr>
          </a:p>
          <a:p>
            <a:pPr marL="109728" indent="0">
              <a:buNone/>
            </a:pPr>
            <a:r>
              <a:rPr lang="pl-PL" sz="2800" b="1" dirty="0">
                <a:solidFill>
                  <a:srgbClr val="000000"/>
                </a:solidFill>
                <a:latin typeface="Garamond" panose="02020404030301010803" pitchFamily="18" charset="0"/>
                <a:ea typeface="Calibri" panose="020F0502020204030204" pitchFamily="34" charset="0"/>
              </a:rPr>
              <a:t>f/. </a:t>
            </a:r>
            <a:r>
              <a:rPr lang="pl-PL" sz="2800" dirty="0">
                <a:solidFill>
                  <a:srgbClr val="000000"/>
                </a:solidFill>
                <a:latin typeface="Garamond" panose="02020404030301010803" pitchFamily="18" charset="0"/>
                <a:ea typeface="Calibri" panose="020F0502020204030204" pitchFamily="34" charset="0"/>
              </a:rPr>
              <a:t>Realizacja pomocy w dostępie do niezbędnych świadczeń zdrowotnych </a:t>
            </a:r>
            <a:r>
              <a:rPr lang="pl-PL" sz="2800" dirty="0">
                <a:solidFill>
                  <a:srgbClr val="000000"/>
                </a:solidFill>
                <a:latin typeface="Garamond" panose="02020404030301010803" pitchFamily="18" charset="0"/>
                <a:ea typeface="Calibri" panose="020F0502020204030204" pitchFamily="34" charset="0"/>
                <a:cs typeface="A"/>
              </a:rPr>
              <a:t>w tym uzgadnianie i pilnowanie terminów wizyt u lekarza, pomoc w zakupie leków, pomoc </a:t>
            </a:r>
            <a:br>
              <a:rPr lang="pl-PL" sz="2800" dirty="0">
                <a:solidFill>
                  <a:srgbClr val="000000"/>
                </a:solidFill>
                <a:latin typeface="Garamond" panose="02020404030301010803" pitchFamily="18" charset="0"/>
                <a:ea typeface="Calibri" panose="020F0502020204030204" pitchFamily="34" charset="0"/>
                <a:cs typeface="A"/>
              </a:rPr>
            </a:br>
            <a:r>
              <a:rPr lang="pl-PL" sz="2800" dirty="0">
                <a:solidFill>
                  <a:srgbClr val="000000"/>
                </a:solidFill>
                <a:latin typeface="Garamond" panose="02020404030301010803" pitchFamily="18" charset="0"/>
                <a:ea typeface="Calibri" panose="020F0502020204030204" pitchFamily="34" charset="0"/>
                <a:cs typeface="A"/>
              </a:rPr>
              <a:t>w dotarciu do jednostek ochrony zdrowia</a:t>
            </a:r>
            <a:r>
              <a:rPr lang="pl-PL" sz="2800" dirty="0">
                <a:solidFill>
                  <a:srgbClr val="000000"/>
                </a:solidFill>
                <a:latin typeface="Garamond" panose="02020404030301010803" pitchFamily="18" charset="0"/>
                <a:ea typeface="Calibri" panose="020F0502020204030204" pitchFamily="34" charset="0"/>
              </a:rPr>
              <a:t> /opis rozwiązań w </a:t>
            </a:r>
            <a:r>
              <a:rPr lang="pl-PL" sz="2800" dirty="0" err="1">
                <a:solidFill>
                  <a:srgbClr val="000000"/>
                </a:solidFill>
                <a:latin typeface="Garamond" panose="02020404030301010803" pitchFamily="18" charset="0"/>
                <a:ea typeface="Calibri" panose="020F0502020204030204" pitchFamily="34" charset="0"/>
              </a:rPr>
              <a:t>śds</a:t>
            </a:r>
            <a:r>
              <a:rPr lang="pl-PL" sz="2800" dirty="0">
                <a:solidFill>
                  <a:srgbClr val="000000"/>
                </a:solidFill>
                <a:latin typeface="Garamond" panose="02020404030301010803" pitchFamily="18" charset="0"/>
                <a:ea typeface="Calibri" panose="020F0502020204030204" pitchFamily="34" charset="0"/>
              </a:rPr>
              <a:t> /</a:t>
            </a:r>
            <a:endParaRPr lang="en-US" sz="2800" dirty="0">
              <a:solidFill>
                <a:srgbClr val="000000"/>
              </a:solidFill>
              <a:latin typeface="Garamond" panose="02020404030301010803" pitchFamily="18" charset="0"/>
              <a:ea typeface="Calibri" panose="020F0502020204030204" pitchFamily="34" charset="0"/>
            </a:endParaRPr>
          </a:p>
          <a:p>
            <a:pPr marL="109728" indent="0">
              <a:buNone/>
            </a:pPr>
            <a:r>
              <a:rPr lang="pl-PL" sz="2800" b="1" dirty="0">
                <a:solidFill>
                  <a:srgbClr val="000000"/>
                </a:solidFill>
                <a:latin typeface="Garamond" panose="02020404030301010803" pitchFamily="18" charset="0"/>
                <a:ea typeface="Calibri" panose="020F0502020204030204" pitchFamily="34" charset="0"/>
              </a:rPr>
              <a:t>g/. </a:t>
            </a:r>
            <a:r>
              <a:rPr lang="pl-PL" sz="2800" dirty="0">
                <a:solidFill>
                  <a:srgbClr val="000000"/>
                </a:solidFill>
                <a:latin typeface="Garamond" panose="02020404030301010803" pitchFamily="18" charset="0"/>
                <a:ea typeface="Calibri" panose="020F0502020204030204" pitchFamily="34" charset="0"/>
              </a:rPr>
              <a:t>Realizacja niezbędnej opieki /opis rozwiązań/ </a:t>
            </a:r>
            <a:endParaRPr lang="en-US" sz="2800" dirty="0">
              <a:solidFill>
                <a:srgbClr val="000000"/>
              </a:solidFill>
              <a:latin typeface="Garamond" panose="02020404030301010803" pitchFamily="18" charset="0"/>
              <a:ea typeface="Calibri" panose="020F0502020204030204" pitchFamily="34" charset="0"/>
            </a:endParaRPr>
          </a:p>
          <a:p>
            <a:pPr marL="109728" indent="0">
              <a:buNone/>
            </a:pPr>
            <a:r>
              <a:rPr lang="pl-PL" sz="2800" b="1" dirty="0">
                <a:solidFill>
                  <a:srgbClr val="000000"/>
                </a:solidFill>
                <a:latin typeface="Garamond" panose="02020404030301010803" pitchFamily="18" charset="0"/>
                <a:ea typeface="Calibri" panose="020F0502020204030204" pitchFamily="34" charset="0"/>
              </a:rPr>
              <a:t>h/. </a:t>
            </a:r>
            <a:r>
              <a:rPr lang="pl-PL" sz="2800" dirty="0">
                <a:solidFill>
                  <a:srgbClr val="000000"/>
                </a:solidFill>
                <a:latin typeface="Garamond" panose="02020404030301010803" pitchFamily="18" charset="0"/>
                <a:ea typeface="Calibri" panose="020F0502020204030204" pitchFamily="34" charset="0"/>
              </a:rPr>
              <a:t>Realizacja terapii ruchowej, w tym zajęcia sportowe, turystyka i rekreacja /opis rozwiązań/ </a:t>
            </a:r>
            <a:endParaRPr lang="en-US" sz="2800" dirty="0">
              <a:solidFill>
                <a:srgbClr val="000000"/>
              </a:solidFill>
              <a:latin typeface="Garamond" panose="02020404030301010803" pitchFamily="18" charset="0"/>
              <a:ea typeface="Calibri" panose="020F0502020204030204" pitchFamily="34" charset="0"/>
            </a:endParaRPr>
          </a:p>
          <a:p>
            <a:endParaRPr lang="pl-PL" dirty="0"/>
          </a:p>
        </p:txBody>
      </p:sp>
      <p:sp>
        <p:nvSpPr>
          <p:cNvPr id="3" name="Tytuł 2"/>
          <p:cNvSpPr>
            <a:spLocks noGrp="1"/>
          </p:cNvSpPr>
          <p:nvPr>
            <p:ph type="title"/>
          </p:nvPr>
        </p:nvSpPr>
        <p:spPr/>
        <p:txBody>
          <a:bodyPr/>
          <a:lstStyle/>
          <a:p>
            <a:r>
              <a:rPr lang="pl-PL" dirty="0">
                <a:latin typeface="Garamond" panose="02020404030301010803" pitchFamily="18" charset="0"/>
              </a:rPr>
              <a:t>Sprawozdanie z działalności domu</a:t>
            </a:r>
          </a:p>
        </p:txBody>
      </p:sp>
    </p:spTree>
    <p:extLst>
      <p:ext uri="{BB962C8B-B14F-4D97-AF65-F5344CB8AC3E}">
        <p14:creationId xmlns:p14="http://schemas.microsoft.com/office/powerpoint/2010/main" val="1652924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0000" lnSpcReduction="20000"/>
          </a:bodyPr>
          <a:lstStyle/>
          <a:p>
            <a:pPr marL="109728" indent="0">
              <a:buNone/>
            </a:pPr>
            <a:r>
              <a:rPr lang="pl-PL" sz="2800" b="1" dirty="0">
                <a:solidFill>
                  <a:srgbClr val="000000"/>
                </a:solidFill>
                <a:latin typeface="Garamond" panose="02020404030301010803" pitchFamily="18" charset="0"/>
                <a:ea typeface="Calibri" panose="020F0502020204030204" pitchFamily="34" charset="0"/>
              </a:rPr>
              <a:t>i/. </a:t>
            </a:r>
            <a:r>
              <a:rPr lang="pl-PL" sz="2800" dirty="0">
                <a:solidFill>
                  <a:srgbClr val="000000"/>
                </a:solidFill>
                <a:latin typeface="Garamond" panose="02020404030301010803" pitchFamily="18" charset="0"/>
                <a:ea typeface="Calibri" panose="020F0502020204030204" pitchFamily="34" charset="0"/>
              </a:rPr>
              <a:t>Realizacja wyżywienia /w ramach pracowni kulinarnej czy w ramach zadania własnego gminy/, w tym </a:t>
            </a:r>
            <a:r>
              <a:rPr lang="pl-PL" sz="2800" dirty="0">
                <a:solidFill>
                  <a:srgbClr val="000000"/>
                </a:solidFill>
                <a:latin typeface="Garamond" panose="02020404030301010803" pitchFamily="18" charset="0"/>
                <a:ea typeface="Calibri" panose="020F0502020204030204" pitchFamily="34" charset="0"/>
                <a:cs typeface="A"/>
              </a:rPr>
              <a:t>całodobowe wyżywienie dla uczestników skierowanych na pobyt całodobowy w formie posiłków lub produktów żywnościowych do przygotowania posiłków przez uczestnika</a:t>
            </a:r>
          </a:p>
          <a:p>
            <a:pPr marL="109728" indent="0">
              <a:buNone/>
            </a:pPr>
            <a:r>
              <a:rPr lang="pl-PL" sz="2800" b="1" dirty="0">
                <a:solidFill>
                  <a:srgbClr val="000000"/>
                </a:solidFill>
                <a:latin typeface="Garamond" panose="02020404030301010803" pitchFamily="18" charset="0"/>
                <a:ea typeface="Calibri" panose="020F0502020204030204" pitchFamily="34" charset="0"/>
              </a:rPr>
              <a:t>j/. </a:t>
            </a:r>
            <a:r>
              <a:rPr lang="pl-PL" sz="2800" dirty="0">
                <a:solidFill>
                  <a:srgbClr val="000000"/>
                </a:solidFill>
                <a:latin typeface="Garamond" panose="02020404030301010803" pitchFamily="18" charset="0"/>
                <a:ea typeface="Calibri" panose="020F0502020204030204" pitchFamily="34" charset="0"/>
              </a:rPr>
              <a:t>Inne</a:t>
            </a:r>
            <a:r>
              <a:rPr lang="pl-PL" sz="2800" dirty="0">
                <a:solidFill>
                  <a:srgbClr val="000000"/>
                </a:solidFill>
                <a:latin typeface="Garamond" panose="02020404030301010803" pitchFamily="18" charset="0"/>
                <a:ea typeface="Calibri" panose="020F0502020204030204" pitchFamily="34" charset="0"/>
                <a:cs typeface="A"/>
              </a:rPr>
              <a:t> formy postępowania przygotowujące do uczestnictwa w warsztatach terapii zajęciowej lub podjęcia zatrudnienia, w tym w warunkach pracy chronionej na przystosowanym stanowisku pracy</a:t>
            </a:r>
            <a:r>
              <a:rPr lang="pl-PL" sz="2800" dirty="0">
                <a:solidFill>
                  <a:srgbClr val="000000"/>
                </a:solidFill>
                <a:latin typeface="Garamond" panose="02020404030301010803" pitchFamily="18" charset="0"/>
                <a:ea typeface="Calibri" panose="020F0502020204030204" pitchFamily="34" charset="0"/>
              </a:rPr>
              <a:t> /podać formy zajęć, ile osób uczestniczyło, z jakim rezultatem/ </a:t>
            </a:r>
            <a:endParaRPr lang="en-US" sz="2800" dirty="0">
              <a:solidFill>
                <a:srgbClr val="000000"/>
              </a:solidFill>
              <a:latin typeface="Garamond" panose="02020404030301010803" pitchFamily="18" charset="0"/>
              <a:ea typeface="Calibri" panose="020F0502020204030204" pitchFamily="34" charset="0"/>
            </a:endParaRPr>
          </a:p>
          <a:p>
            <a:pPr marL="109728" indent="0">
              <a:buNone/>
            </a:pPr>
            <a:r>
              <a:rPr lang="pl-PL" sz="2800" b="1" dirty="0">
                <a:solidFill>
                  <a:srgbClr val="000000"/>
                </a:solidFill>
                <a:latin typeface="Garamond" panose="02020404030301010803" pitchFamily="18" charset="0"/>
                <a:ea typeface="Calibri" panose="020F0502020204030204" pitchFamily="34" charset="0"/>
              </a:rPr>
              <a:t>k/. </a:t>
            </a:r>
            <a:r>
              <a:rPr lang="pl-PL" sz="2800" dirty="0">
                <a:solidFill>
                  <a:srgbClr val="000000"/>
                </a:solidFill>
                <a:latin typeface="Garamond" panose="02020404030301010803" pitchFamily="18" charset="0"/>
                <a:ea typeface="Calibri" panose="020F0502020204030204" pitchFamily="34" charset="0"/>
              </a:rPr>
              <a:t>Transport uczestników zajęć /jeżeli ŚDS świadczy takie usługi - dowożenie przez ŚDS, dojeżdżają samodzielnie/opis/ </a:t>
            </a:r>
            <a:endParaRPr lang="en-US" sz="2800" dirty="0">
              <a:solidFill>
                <a:srgbClr val="000000"/>
              </a:solidFill>
              <a:latin typeface="Garamond" panose="02020404030301010803" pitchFamily="18" charset="0"/>
              <a:ea typeface="Calibri" panose="020F0502020204030204" pitchFamily="34" charset="0"/>
            </a:endParaRPr>
          </a:p>
          <a:p>
            <a:pPr marL="109728" indent="0">
              <a:buNone/>
            </a:pPr>
            <a:r>
              <a:rPr lang="pl-PL" sz="2800" b="1" dirty="0">
                <a:latin typeface="Garamond" panose="02020404030301010803" pitchFamily="18" charset="0"/>
                <a:ea typeface="Times New Roman" panose="02020603050405020304" pitchFamily="18" charset="0"/>
                <a:cs typeface="Times New Roman" panose="02020603050405020304" pitchFamily="18" charset="0"/>
              </a:rPr>
              <a:t>l/. </a:t>
            </a:r>
            <a:r>
              <a:rPr lang="pl-PL" sz="2800" dirty="0">
                <a:latin typeface="Garamond" panose="02020404030301010803" pitchFamily="18" charset="0"/>
                <a:ea typeface="Times New Roman" panose="02020603050405020304" pitchFamily="18" charset="0"/>
                <a:cs typeface="Times New Roman" panose="02020603050405020304" pitchFamily="18" charset="0"/>
              </a:rPr>
              <a:t>Realizacja współpracy z podmiotami wymienionymi w § 21 i jej efektów /rodzaj podmiotu, opis realizowanych działań i jej efekty/ </a:t>
            </a:r>
            <a:endParaRPr lang="en-US" sz="2800" dirty="0">
              <a:latin typeface="Garamond" panose="02020404030301010803" pitchFamily="18" charset="0"/>
              <a:ea typeface="Times New Roman" panose="02020603050405020304" pitchFamily="18" charset="0"/>
              <a:cs typeface="Times New Roman" panose="02020603050405020304" pitchFamily="18" charset="0"/>
            </a:endParaRPr>
          </a:p>
          <a:p>
            <a:pPr marL="109728" indent="0">
              <a:buNone/>
            </a:pPr>
            <a:r>
              <a:rPr lang="pl-PL" sz="2800" b="1" dirty="0">
                <a:solidFill>
                  <a:srgbClr val="000000"/>
                </a:solidFill>
                <a:latin typeface="Garamond" panose="02020404030301010803" pitchFamily="18" charset="0"/>
                <a:ea typeface="Calibri" panose="020F0502020204030204" pitchFamily="34" charset="0"/>
              </a:rPr>
              <a:t>ł/</a:t>
            </a:r>
            <a:r>
              <a:rPr lang="pl-PL" sz="2800" dirty="0">
                <a:solidFill>
                  <a:srgbClr val="000000"/>
                </a:solidFill>
                <a:latin typeface="Garamond" panose="02020404030301010803" pitchFamily="18" charset="0"/>
                <a:ea typeface="Calibri" panose="020F0502020204030204" pitchFamily="34" charset="0"/>
              </a:rPr>
              <a:t>. Realizacja procesu dochodzenia do standardów ŚDS zgodnie z rozporządzeniem Ministra Pracy i Polityki Społecznej z 9 grudnia 2010 r. </a:t>
            </a:r>
            <a:br>
              <a:rPr lang="pl-PL" sz="2800" dirty="0">
                <a:solidFill>
                  <a:srgbClr val="000000"/>
                </a:solidFill>
                <a:latin typeface="Garamond" panose="02020404030301010803" pitchFamily="18" charset="0"/>
                <a:ea typeface="Calibri" panose="020F0502020204030204" pitchFamily="34" charset="0"/>
              </a:rPr>
            </a:br>
            <a:r>
              <a:rPr lang="pl-PL" sz="2800" dirty="0">
                <a:solidFill>
                  <a:srgbClr val="000000"/>
                </a:solidFill>
                <a:latin typeface="Garamond" panose="02020404030301010803" pitchFamily="18" charset="0"/>
                <a:ea typeface="Calibri" panose="020F0502020204030204" pitchFamily="34" charset="0"/>
              </a:rPr>
              <a:t>w sprawie środowiskowych domów samopomocy /proszę podać poziom dochodzenia do standardów, jeżeli ŚDS nie posiada standardów/</a:t>
            </a:r>
            <a:endParaRPr lang="en-US" sz="2800" dirty="0">
              <a:solidFill>
                <a:srgbClr val="000000"/>
              </a:solidFill>
              <a:latin typeface="Garamond" panose="02020404030301010803" pitchFamily="18" charset="0"/>
              <a:ea typeface="Calibri" panose="020F0502020204030204" pitchFamily="34" charset="0"/>
            </a:endParaRPr>
          </a:p>
          <a:p>
            <a:endParaRPr lang="pl-PL" dirty="0">
              <a:latin typeface="Garamond" panose="02020404030301010803" pitchFamily="18" charset="0"/>
            </a:endParaRPr>
          </a:p>
        </p:txBody>
      </p:sp>
      <p:sp>
        <p:nvSpPr>
          <p:cNvPr id="3" name="Tytuł 2"/>
          <p:cNvSpPr>
            <a:spLocks noGrp="1"/>
          </p:cNvSpPr>
          <p:nvPr>
            <p:ph type="title"/>
          </p:nvPr>
        </p:nvSpPr>
        <p:spPr/>
        <p:txBody>
          <a:bodyPr/>
          <a:lstStyle/>
          <a:p>
            <a:r>
              <a:rPr lang="pl-PL" dirty="0">
                <a:latin typeface="Garamond" panose="02020404030301010803" pitchFamily="18" charset="0"/>
              </a:rPr>
              <a:t>Sprawozdanie z działalności domu</a:t>
            </a:r>
            <a:endParaRPr lang="pl-PL" dirty="0"/>
          </a:p>
        </p:txBody>
      </p:sp>
    </p:spTree>
    <p:extLst>
      <p:ext uri="{BB962C8B-B14F-4D97-AF65-F5344CB8AC3E}">
        <p14:creationId xmlns:p14="http://schemas.microsoft.com/office/powerpoint/2010/main" val="2329247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7500" lnSpcReduction="20000"/>
          </a:bodyPr>
          <a:lstStyle/>
          <a:p>
            <a:pPr marL="109728" indent="0">
              <a:buNone/>
            </a:pPr>
            <a:r>
              <a:rPr lang="pl-PL" sz="2800" b="1" dirty="0">
                <a:solidFill>
                  <a:srgbClr val="000000"/>
                </a:solidFill>
                <a:latin typeface="Garamond" panose="02020404030301010803" pitchFamily="18" charset="0"/>
                <a:ea typeface="Calibri" panose="020F0502020204030204" pitchFamily="34" charset="0"/>
              </a:rPr>
              <a:t>m/. </a:t>
            </a:r>
            <a:r>
              <a:rPr lang="pl-PL" sz="2800" dirty="0">
                <a:solidFill>
                  <a:srgbClr val="000000"/>
                </a:solidFill>
                <a:latin typeface="Garamond" panose="02020404030301010803" pitchFamily="18" charset="0"/>
                <a:ea typeface="Calibri" panose="020F0502020204030204" pitchFamily="34" charset="0"/>
              </a:rPr>
              <a:t>Ocena realizacji zadań placówki i ewentualne wnioski i informacje o planowanych zamierzeniach </a:t>
            </a:r>
          </a:p>
          <a:p>
            <a:pPr marL="109728" indent="0">
              <a:spcBef>
                <a:spcPts val="1200"/>
              </a:spcBef>
              <a:spcAft>
                <a:spcPts val="235"/>
              </a:spcAft>
              <a:buNone/>
            </a:pPr>
            <a:r>
              <a:rPr lang="pl-PL" sz="2800" b="1" dirty="0">
                <a:solidFill>
                  <a:srgbClr val="000000"/>
                </a:solidFill>
                <a:latin typeface="Garamond" panose="02020404030301010803" pitchFamily="18" charset="0"/>
                <a:ea typeface="Calibri" panose="020F0502020204030204" pitchFamily="34" charset="0"/>
              </a:rPr>
              <a:t>n/. </a:t>
            </a:r>
            <a:r>
              <a:rPr lang="pl-PL" sz="2800" dirty="0">
                <a:solidFill>
                  <a:srgbClr val="000000"/>
                </a:solidFill>
                <a:latin typeface="Garamond" panose="02020404030301010803" pitchFamily="18" charset="0"/>
                <a:ea typeface="Calibri" panose="020F0502020204030204" pitchFamily="34" charset="0"/>
              </a:rPr>
              <a:t>Dane statystyczne </a:t>
            </a:r>
            <a:endParaRPr lang="en-US" sz="2800" dirty="0">
              <a:solidFill>
                <a:srgbClr val="000000"/>
              </a:solidFill>
              <a:latin typeface="Garamond" panose="02020404030301010803" pitchFamily="18" charset="0"/>
              <a:ea typeface="Calibri" panose="020F0502020204030204" pitchFamily="34" charset="0"/>
            </a:endParaRPr>
          </a:p>
          <a:p>
            <a:pPr marL="0" lvl="0" indent="0">
              <a:spcAft>
                <a:spcPts val="235"/>
              </a:spcAft>
              <a:buNone/>
            </a:pPr>
            <a:r>
              <a:rPr lang="pl-PL" sz="2800" dirty="0">
                <a:solidFill>
                  <a:srgbClr val="000000"/>
                </a:solidFill>
                <a:latin typeface="Garamond" panose="02020404030301010803" pitchFamily="18" charset="0"/>
                <a:ea typeface="Calibri" panose="020F0502020204030204" pitchFamily="34" charset="0"/>
              </a:rPr>
              <a:t>Ogólna liczba uczestników zajęć ŚDS w roku sprawozdawczym</a:t>
            </a:r>
            <a:endParaRPr lang="en-US" sz="2800" dirty="0">
              <a:solidFill>
                <a:srgbClr val="000000"/>
              </a:solidFill>
              <a:latin typeface="Garamond" panose="02020404030301010803" pitchFamily="18" charset="0"/>
              <a:ea typeface="Calibri" panose="020F0502020204030204" pitchFamily="34" charset="0"/>
            </a:endParaRPr>
          </a:p>
          <a:p>
            <a:pPr marL="0" lvl="0" indent="0">
              <a:spcAft>
                <a:spcPts val="235"/>
              </a:spcAft>
              <a:buNone/>
            </a:pPr>
            <a:r>
              <a:rPr lang="pl-PL" sz="2800" dirty="0">
                <a:solidFill>
                  <a:srgbClr val="000000"/>
                </a:solidFill>
                <a:latin typeface="Garamond" panose="02020404030301010803" pitchFamily="18" charset="0"/>
                <a:ea typeface="Calibri" panose="020F0502020204030204" pitchFamily="34" charset="0"/>
              </a:rPr>
              <a:t>Średnia frekwencja uczestników w roku sprawozdawczym </a:t>
            </a:r>
            <a:endParaRPr lang="en-US" sz="2800" dirty="0">
              <a:solidFill>
                <a:srgbClr val="000000"/>
              </a:solidFill>
              <a:latin typeface="Garamond" panose="02020404030301010803" pitchFamily="18" charset="0"/>
              <a:ea typeface="Calibri" panose="020F0502020204030204" pitchFamily="34" charset="0"/>
            </a:endParaRPr>
          </a:p>
          <a:p>
            <a:pPr marL="0" lvl="0" indent="0">
              <a:buNone/>
            </a:pPr>
            <a:r>
              <a:rPr lang="pl-PL" sz="2800" dirty="0">
                <a:solidFill>
                  <a:srgbClr val="000000"/>
                </a:solidFill>
                <a:latin typeface="Garamond" panose="02020404030301010803" pitchFamily="18" charset="0"/>
                <a:ea typeface="Calibri" panose="020F0502020204030204" pitchFamily="34" charset="0"/>
              </a:rPr>
              <a:t>Średnia liczba uczestników na poszczególnych zajęciach:</a:t>
            </a:r>
            <a:endParaRPr lang="en-US" sz="2800" dirty="0">
              <a:solidFill>
                <a:srgbClr val="000000"/>
              </a:solidFill>
              <a:latin typeface="Garamond" panose="02020404030301010803" pitchFamily="18" charset="0"/>
              <a:ea typeface="Calibri" panose="020F0502020204030204" pitchFamily="34" charset="0"/>
            </a:endParaRPr>
          </a:p>
          <a:p>
            <a:pPr marL="109728" indent="0">
              <a:buNone/>
            </a:pPr>
            <a:r>
              <a:rPr lang="pl-PL" sz="2800" dirty="0">
                <a:solidFill>
                  <a:srgbClr val="000000"/>
                </a:solidFill>
                <a:latin typeface="Garamond" panose="02020404030301010803" pitchFamily="18" charset="0"/>
                <a:ea typeface="Calibri" panose="020F0502020204030204" pitchFamily="34" charset="0"/>
              </a:rPr>
              <a:t>- treningi /jakie/ …………………………………………</a:t>
            </a:r>
            <a:endParaRPr lang="en-US" sz="2800" dirty="0">
              <a:solidFill>
                <a:srgbClr val="000000"/>
              </a:solidFill>
              <a:latin typeface="Garamond" panose="02020404030301010803" pitchFamily="18" charset="0"/>
              <a:ea typeface="Calibri" panose="020F0502020204030204" pitchFamily="34" charset="0"/>
            </a:endParaRPr>
          </a:p>
          <a:p>
            <a:pPr marL="109728" indent="0">
              <a:buNone/>
            </a:pPr>
            <a:r>
              <a:rPr lang="pl-PL" sz="2800" dirty="0">
                <a:solidFill>
                  <a:srgbClr val="000000"/>
                </a:solidFill>
                <a:latin typeface="Garamond" panose="02020404030301010803" pitchFamily="18" charset="0"/>
                <a:ea typeface="Calibri" panose="020F0502020204030204" pitchFamily="34" charset="0"/>
              </a:rPr>
              <a:t>- pracownie/sale /jakie/ ………………………………….</a:t>
            </a:r>
            <a:endParaRPr lang="en-US" sz="2800" dirty="0">
              <a:solidFill>
                <a:srgbClr val="000000"/>
              </a:solidFill>
              <a:latin typeface="Garamond" panose="02020404030301010803" pitchFamily="18" charset="0"/>
              <a:ea typeface="Calibri" panose="020F0502020204030204" pitchFamily="34" charset="0"/>
            </a:endParaRPr>
          </a:p>
          <a:p>
            <a:pPr marL="109728" indent="0">
              <a:buNone/>
            </a:pPr>
            <a:r>
              <a:rPr lang="pl-PL" sz="2800" dirty="0">
                <a:solidFill>
                  <a:srgbClr val="000000"/>
                </a:solidFill>
                <a:latin typeface="Garamond" panose="02020404030301010803" pitchFamily="18" charset="0"/>
                <a:ea typeface="Calibri" panose="020F0502020204030204" pitchFamily="34" charset="0"/>
              </a:rPr>
              <a:t>- terapia ruchowa ………………………………………..</a:t>
            </a:r>
            <a:endParaRPr lang="en-US" sz="2800" dirty="0">
              <a:solidFill>
                <a:srgbClr val="000000"/>
              </a:solidFill>
              <a:latin typeface="Garamond" panose="02020404030301010803" pitchFamily="18" charset="0"/>
              <a:ea typeface="Calibri" panose="020F0502020204030204" pitchFamily="34" charset="0"/>
            </a:endParaRPr>
          </a:p>
          <a:p>
            <a:pPr marL="109728" indent="0">
              <a:buNone/>
            </a:pPr>
            <a:r>
              <a:rPr lang="pl-PL" sz="2800" dirty="0">
                <a:solidFill>
                  <a:srgbClr val="000000"/>
                </a:solidFill>
                <a:latin typeface="Garamond" panose="02020404030301010803" pitchFamily="18" charset="0"/>
                <a:ea typeface="Calibri" panose="020F0502020204030204" pitchFamily="34" charset="0"/>
              </a:rPr>
              <a:t>- </a:t>
            </a:r>
            <a:r>
              <a:rPr lang="pl-PL" sz="28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aktywizacja zawodowa ……………………………….</a:t>
            </a:r>
            <a:endParaRPr lang="en-US" sz="2800" dirty="0">
              <a:solidFill>
                <a:srgbClr val="000000"/>
              </a:solidFill>
              <a:latin typeface="Garamond" panose="02020404030301010803" pitchFamily="18" charset="0"/>
              <a:ea typeface="Calibri" panose="020F0502020204030204" pitchFamily="34" charset="0"/>
              <a:cs typeface="Times New Roman" panose="02020603050405020304" pitchFamily="18" charset="0"/>
            </a:endParaRPr>
          </a:p>
          <a:p>
            <a:pPr marL="109728" indent="0">
              <a:buNone/>
            </a:pPr>
            <a:r>
              <a:rPr lang="pl-PL" sz="28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 terapie specjalistyczne /aromatoterapia, logopedia, socjoterapia itp./.…</a:t>
            </a:r>
            <a:endParaRPr lang="en-US" sz="2800" dirty="0">
              <a:solidFill>
                <a:srgbClr val="000000"/>
              </a:solidFill>
              <a:latin typeface="Garamond" panose="02020404030301010803" pitchFamily="18" charset="0"/>
              <a:ea typeface="Calibri" panose="020F0502020204030204" pitchFamily="34" charset="0"/>
              <a:cs typeface="Times New Roman" panose="02020603050405020304" pitchFamily="18" charset="0"/>
            </a:endParaRPr>
          </a:p>
          <a:p>
            <a:pPr marL="109728" indent="0">
              <a:buNone/>
            </a:pPr>
            <a:r>
              <a:rPr lang="pl-PL" sz="2800" dirty="0">
                <a:latin typeface="Garamond" panose="02020404030301010803" pitchFamily="18" charset="0"/>
                <a:ea typeface="Times New Roman" panose="02020603050405020304" pitchFamily="18" charset="0"/>
                <a:cs typeface="Times New Roman" panose="02020603050405020304" pitchFamily="18" charset="0"/>
              </a:rPr>
              <a:t>- innych /jakich/ …………………………………………</a:t>
            </a:r>
            <a:endParaRPr lang="en-US" sz="2800" dirty="0">
              <a:solidFill>
                <a:srgbClr val="000000"/>
              </a:solidFill>
              <a:latin typeface="Garamond" panose="02020404030301010803" pitchFamily="18" charset="0"/>
              <a:ea typeface="Calibri" panose="020F0502020204030204" pitchFamily="34" charset="0"/>
              <a:cs typeface="Times New Roman" panose="02020603050405020304" pitchFamily="18" charset="0"/>
            </a:endParaRPr>
          </a:p>
          <a:p>
            <a:endParaRPr lang="pl-PL" dirty="0"/>
          </a:p>
        </p:txBody>
      </p:sp>
      <p:sp>
        <p:nvSpPr>
          <p:cNvPr id="3" name="Tytuł 2"/>
          <p:cNvSpPr>
            <a:spLocks noGrp="1"/>
          </p:cNvSpPr>
          <p:nvPr>
            <p:ph type="title"/>
          </p:nvPr>
        </p:nvSpPr>
        <p:spPr/>
        <p:txBody>
          <a:bodyPr/>
          <a:lstStyle/>
          <a:p>
            <a:r>
              <a:rPr lang="pl-PL" dirty="0">
                <a:latin typeface="Garamond" panose="02020404030301010803" pitchFamily="18" charset="0"/>
              </a:rPr>
              <a:t>Sprawozdanie z działalności domu</a:t>
            </a:r>
            <a:endParaRPr lang="pl-PL" dirty="0"/>
          </a:p>
        </p:txBody>
      </p:sp>
    </p:spTree>
    <p:extLst>
      <p:ext uri="{BB962C8B-B14F-4D97-AF65-F5344CB8AC3E}">
        <p14:creationId xmlns:p14="http://schemas.microsoft.com/office/powerpoint/2010/main" val="30205901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55000" lnSpcReduction="20000"/>
          </a:bodyPr>
          <a:lstStyle/>
          <a:p>
            <a:pPr marL="109728" indent="0" algn="just">
              <a:buNone/>
            </a:pPr>
            <a:r>
              <a:rPr lang="pl-PL" sz="2900" b="1" dirty="0">
                <a:solidFill>
                  <a:srgbClr val="000000"/>
                </a:solidFill>
                <a:latin typeface="Garamond" panose="02020404030301010803" pitchFamily="18" charset="0"/>
                <a:ea typeface="Calibri" panose="020F0502020204030204" pitchFamily="34" charset="0"/>
                <a:cs typeface="Times New Roman" panose="02020603050405020304" pitchFamily="18" charset="0"/>
              </a:rPr>
              <a:t>CZĘŚĆ II. </a:t>
            </a:r>
            <a:r>
              <a:rPr lang="pl-PL" sz="29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ZASOBY DOMU, PRZEZNACZONE NA JEGO FUNKCJONOWANIE, W TYM W ZAKRESIE:</a:t>
            </a:r>
            <a:endParaRPr lang="en-US" sz="2900" dirty="0">
              <a:solidFill>
                <a:srgbClr val="000000"/>
              </a:solidFill>
              <a:latin typeface="Garamond" panose="02020404030301010803" pitchFamily="18" charset="0"/>
              <a:ea typeface="Calibri" panose="020F0502020204030204" pitchFamily="34" charset="0"/>
              <a:cs typeface="Times New Roman" panose="02020603050405020304" pitchFamily="18" charset="0"/>
            </a:endParaRPr>
          </a:p>
          <a:p>
            <a:pPr marL="109728" indent="0" algn="just">
              <a:buNone/>
            </a:pPr>
            <a:r>
              <a:rPr lang="pl-PL" sz="2900" b="1" dirty="0">
                <a:solidFill>
                  <a:srgbClr val="000000"/>
                </a:solidFill>
                <a:latin typeface="Garamond" panose="02020404030301010803" pitchFamily="18" charset="0"/>
                <a:ea typeface="Calibri" panose="020F0502020204030204" pitchFamily="34" charset="0"/>
                <a:cs typeface="Times New Roman" panose="02020603050405020304" pitchFamily="18" charset="0"/>
              </a:rPr>
              <a:t>Środki finansowe przeznaczone na funkcjonowanie ŚDS w roku sprawozdawczym …………………………………………………, w tym:</a:t>
            </a:r>
            <a:endParaRPr lang="en-US" sz="2900" dirty="0">
              <a:solidFill>
                <a:srgbClr val="000000"/>
              </a:solidFill>
              <a:latin typeface="Garamond" panose="02020404030301010803" pitchFamily="18" charset="0"/>
              <a:ea typeface="Calibri" panose="020F0502020204030204" pitchFamily="34" charset="0"/>
              <a:cs typeface="Times New Roman" panose="02020603050405020304" pitchFamily="18" charset="0"/>
            </a:endParaRPr>
          </a:p>
          <a:p>
            <a:pPr marL="0" lvl="0" indent="0">
              <a:spcBef>
                <a:spcPts val="1200"/>
              </a:spcBef>
              <a:buNone/>
            </a:pPr>
            <a:r>
              <a:rPr lang="pl-PL" sz="2900" b="1" dirty="0">
                <a:solidFill>
                  <a:srgbClr val="000000"/>
                </a:solidFill>
                <a:latin typeface="Garamond" panose="02020404030301010803" pitchFamily="18" charset="0"/>
                <a:ea typeface="Calibri" panose="020F0502020204030204" pitchFamily="34" charset="0"/>
                <a:cs typeface="Times New Roman" panose="02020603050405020304" pitchFamily="18" charset="0"/>
              </a:rPr>
              <a:t>Budżet Wojewody – </a:t>
            </a:r>
            <a:r>
              <a:rPr lang="pl-PL" sz="29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dotacja na bieżące działania w rozdziale 85 203 </a:t>
            </a:r>
            <a:endParaRPr lang="en-US" sz="2900" dirty="0">
              <a:solidFill>
                <a:srgbClr val="000000"/>
              </a:solidFill>
              <a:latin typeface="Garamond" panose="02020404030301010803" pitchFamily="18" charset="0"/>
              <a:ea typeface="Calibri" panose="020F0502020204030204" pitchFamily="34" charset="0"/>
              <a:cs typeface="Times New Roman" panose="02020603050405020304" pitchFamily="18" charset="0"/>
            </a:endParaRPr>
          </a:p>
          <a:p>
            <a:pPr marL="109728" indent="0">
              <a:buNone/>
            </a:pPr>
            <a:r>
              <a:rPr lang="pl-PL" sz="29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 </a:t>
            </a:r>
            <a:endParaRPr lang="en-US" sz="2900" dirty="0">
              <a:solidFill>
                <a:srgbClr val="000000"/>
              </a:solidFill>
              <a:latin typeface="Garamond" panose="02020404030301010803" pitchFamily="18" charset="0"/>
              <a:ea typeface="Calibri" panose="020F0502020204030204" pitchFamily="34" charset="0"/>
              <a:cs typeface="Times New Roman" panose="02020603050405020304" pitchFamily="18" charset="0"/>
            </a:endParaRPr>
          </a:p>
          <a:p>
            <a:pPr marL="0" lvl="0" indent="0">
              <a:buNone/>
            </a:pPr>
            <a:r>
              <a:rPr lang="pl-PL" sz="2900" b="1" dirty="0">
                <a:solidFill>
                  <a:srgbClr val="000000"/>
                </a:solidFill>
                <a:latin typeface="Garamond" panose="02020404030301010803" pitchFamily="18" charset="0"/>
                <a:ea typeface="Calibri" panose="020F0502020204030204" pitchFamily="34" charset="0"/>
                <a:cs typeface="Times New Roman" panose="02020603050405020304" pitchFamily="18" charset="0"/>
              </a:rPr>
              <a:t>Rezerwa budżetowa – </a:t>
            </a:r>
            <a:r>
              <a:rPr lang="pl-PL" sz="29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opis przeznaczenia</a:t>
            </a:r>
            <a:r>
              <a:rPr lang="pl-PL" sz="2900" b="1" dirty="0">
                <a:solidFill>
                  <a:srgbClr val="000000"/>
                </a:solidFill>
                <a:latin typeface="Garamond" panose="02020404030301010803" pitchFamily="18" charset="0"/>
                <a:ea typeface="Calibri" panose="020F0502020204030204" pitchFamily="34" charset="0"/>
                <a:cs typeface="Times New Roman" panose="02020603050405020304" pitchFamily="18" charset="0"/>
              </a:rPr>
              <a:t> </a:t>
            </a:r>
            <a:endParaRPr lang="en-US" sz="2900" dirty="0">
              <a:solidFill>
                <a:srgbClr val="000000"/>
              </a:solidFill>
              <a:latin typeface="Garamond" panose="02020404030301010803" pitchFamily="18" charset="0"/>
              <a:ea typeface="Calibri" panose="020F0502020204030204" pitchFamily="34" charset="0"/>
              <a:cs typeface="Times New Roman" panose="02020603050405020304" pitchFamily="18" charset="0"/>
            </a:endParaRPr>
          </a:p>
          <a:p>
            <a:pPr marL="109728" indent="0">
              <a:buNone/>
            </a:pPr>
            <a:r>
              <a:rPr lang="pl-PL" sz="29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a:t>
            </a:r>
            <a:endParaRPr lang="en-US" sz="2900" dirty="0">
              <a:solidFill>
                <a:srgbClr val="000000"/>
              </a:solidFill>
              <a:latin typeface="Garamond" panose="02020404030301010803" pitchFamily="18" charset="0"/>
              <a:ea typeface="Calibri" panose="020F0502020204030204" pitchFamily="34" charset="0"/>
              <a:cs typeface="Times New Roman" panose="02020603050405020304" pitchFamily="18" charset="0"/>
            </a:endParaRPr>
          </a:p>
          <a:p>
            <a:endParaRPr lang="en-US" sz="2900" dirty="0">
              <a:solidFill>
                <a:srgbClr val="000000"/>
              </a:solidFill>
              <a:latin typeface="Garamond" panose="02020404030301010803" pitchFamily="18" charset="0"/>
              <a:ea typeface="Calibri" panose="020F0502020204030204" pitchFamily="34" charset="0"/>
              <a:cs typeface="Times New Roman" panose="02020603050405020304" pitchFamily="18" charset="0"/>
            </a:endParaRPr>
          </a:p>
          <a:p>
            <a:pPr marL="0" lvl="0" indent="0">
              <a:buNone/>
            </a:pPr>
            <a:r>
              <a:rPr lang="pl-PL" sz="2900" b="1" dirty="0">
                <a:solidFill>
                  <a:srgbClr val="000000"/>
                </a:solidFill>
                <a:latin typeface="Garamond" panose="02020404030301010803" pitchFamily="18" charset="0"/>
                <a:ea typeface="Calibri" panose="020F0502020204030204" pitchFamily="34" charset="0"/>
                <a:cs typeface="Times New Roman" panose="02020603050405020304" pitchFamily="18" charset="0"/>
              </a:rPr>
              <a:t>Środki finansowe </a:t>
            </a:r>
            <a:r>
              <a:rPr lang="pl-PL" sz="29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z gminy/powiatu</a:t>
            </a:r>
            <a:r>
              <a:rPr lang="pl-PL" sz="2900" b="1" dirty="0">
                <a:solidFill>
                  <a:srgbClr val="000000"/>
                </a:solidFill>
                <a:latin typeface="Garamond" panose="02020404030301010803" pitchFamily="18" charset="0"/>
                <a:ea typeface="Calibri" panose="020F0502020204030204" pitchFamily="34" charset="0"/>
                <a:cs typeface="Times New Roman" panose="02020603050405020304" pitchFamily="18" charset="0"/>
              </a:rPr>
              <a:t> </a:t>
            </a:r>
            <a:endParaRPr lang="en-US" sz="2900" dirty="0">
              <a:solidFill>
                <a:srgbClr val="000000"/>
              </a:solidFill>
              <a:latin typeface="Garamond" panose="02020404030301010803" pitchFamily="18" charset="0"/>
              <a:ea typeface="Calibri" panose="020F0502020204030204" pitchFamily="34" charset="0"/>
              <a:cs typeface="Times New Roman" panose="02020603050405020304" pitchFamily="18" charset="0"/>
            </a:endParaRPr>
          </a:p>
          <a:p>
            <a:pPr marL="109728" indent="0">
              <a:buNone/>
            </a:pPr>
            <a:r>
              <a:rPr lang="pl-PL" sz="29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a:t>
            </a:r>
            <a:endParaRPr lang="en-US" sz="2900" dirty="0">
              <a:solidFill>
                <a:srgbClr val="000000"/>
              </a:solidFill>
              <a:latin typeface="Garamond" panose="02020404030301010803" pitchFamily="18" charset="0"/>
              <a:ea typeface="Calibri" panose="020F0502020204030204" pitchFamily="34" charset="0"/>
              <a:cs typeface="Times New Roman" panose="02020603050405020304" pitchFamily="18" charset="0"/>
            </a:endParaRPr>
          </a:p>
          <a:p>
            <a:pPr marL="0" lvl="0" indent="0">
              <a:buNone/>
            </a:pPr>
            <a:r>
              <a:rPr lang="pl-PL" sz="2900" b="1" dirty="0">
                <a:solidFill>
                  <a:srgbClr val="000000"/>
                </a:solidFill>
                <a:latin typeface="Garamond" panose="02020404030301010803" pitchFamily="18" charset="0"/>
                <a:ea typeface="Calibri" panose="020F0502020204030204" pitchFamily="34" charset="0"/>
                <a:cs typeface="Times New Roman" panose="02020603050405020304" pitchFamily="18" charset="0"/>
              </a:rPr>
              <a:t>Środki finansowe </a:t>
            </a:r>
            <a:r>
              <a:rPr lang="pl-PL" sz="29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pozyskane</a:t>
            </a:r>
            <a:r>
              <a:rPr lang="pl-PL" sz="2900" b="1" dirty="0">
                <a:solidFill>
                  <a:srgbClr val="000000"/>
                </a:solidFill>
                <a:latin typeface="Garamond" panose="02020404030301010803" pitchFamily="18" charset="0"/>
                <a:ea typeface="Calibri" panose="020F0502020204030204" pitchFamily="34" charset="0"/>
                <a:cs typeface="Times New Roman" panose="02020603050405020304" pitchFamily="18" charset="0"/>
              </a:rPr>
              <a:t> </a:t>
            </a:r>
            <a:r>
              <a:rPr lang="pl-PL" sz="29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z innych źródeł</a:t>
            </a:r>
            <a:r>
              <a:rPr lang="pl-PL" sz="2900" b="1" dirty="0">
                <a:solidFill>
                  <a:srgbClr val="000000"/>
                </a:solidFill>
                <a:latin typeface="Garamond" panose="02020404030301010803" pitchFamily="18" charset="0"/>
                <a:ea typeface="Calibri" panose="020F0502020204030204" pitchFamily="34" charset="0"/>
                <a:cs typeface="Times New Roman" panose="02020603050405020304" pitchFamily="18" charset="0"/>
              </a:rPr>
              <a:t> </a:t>
            </a:r>
            <a:r>
              <a:rPr lang="pl-PL" sz="29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 </a:t>
            </a:r>
            <a:endParaRPr lang="en-US" sz="2900" dirty="0">
              <a:solidFill>
                <a:srgbClr val="000000"/>
              </a:solidFill>
              <a:latin typeface="Garamond" panose="02020404030301010803" pitchFamily="18" charset="0"/>
              <a:ea typeface="Calibri" panose="020F0502020204030204" pitchFamily="34" charset="0"/>
              <a:cs typeface="Times New Roman" panose="02020603050405020304" pitchFamily="18" charset="0"/>
            </a:endParaRPr>
          </a:p>
          <a:p>
            <a:pPr algn="r"/>
            <a:r>
              <a:rPr lang="pl-PL" sz="2900" b="1" dirty="0">
                <a:solidFill>
                  <a:srgbClr val="000000"/>
                </a:solidFill>
                <a:latin typeface="Garamond" panose="02020404030301010803" pitchFamily="18" charset="0"/>
                <a:ea typeface="Calibri" panose="020F0502020204030204" pitchFamily="34" charset="0"/>
                <a:cs typeface="Times New Roman" panose="02020603050405020304" pitchFamily="18" charset="0"/>
              </a:rPr>
              <a:t> </a:t>
            </a:r>
            <a:endParaRPr lang="en-US" sz="2900" dirty="0">
              <a:solidFill>
                <a:srgbClr val="000000"/>
              </a:solidFill>
              <a:latin typeface="Garamond" panose="02020404030301010803" pitchFamily="18" charset="0"/>
              <a:ea typeface="Calibri" panose="020F0502020204030204" pitchFamily="34" charset="0"/>
              <a:cs typeface="Times New Roman" panose="02020603050405020304" pitchFamily="18" charset="0"/>
            </a:endParaRPr>
          </a:p>
          <a:p>
            <a:pPr marL="109728" indent="0" algn="just">
              <a:buNone/>
            </a:pPr>
            <a:r>
              <a:rPr lang="pl-PL" sz="2900" b="1" dirty="0">
                <a:latin typeface="Garamond" panose="02020404030301010803" pitchFamily="18" charset="0"/>
                <a:ea typeface="Times New Roman" panose="02020603050405020304" pitchFamily="18" charset="0"/>
                <a:cs typeface="Times New Roman" panose="02020603050405020304" pitchFamily="18" charset="0"/>
              </a:rPr>
              <a:t>OCENA REALIZACJI ZADAŃ I EWENTUALNE WNIOSKI, W TYM INFORMACJE </a:t>
            </a:r>
            <a:br>
              <a:rPr lang="pl-PL" sz="2900" b="1" dirty="0">
                <a:latin typeface="Garamond" panose="02020404030301010803" pitchFamily="18" charset="0"/>
                <a:ea typeface="Times New Roman" panose="02020603050405020304" pitchFamily="18" charset="0"/>
                <a:cs typeface="Times New Roman" panose="02020603050405020304" pitchFamily="18" charset="0"/>
              </a:rPr>
            </a:br>
            <a:r>
              <a:rPr lang="pl-PL" sz="2900" b="1" dirty="0">
                <a:latin typeface="Garamond" panose="02020404030301010803" pitchFamily="18" charset="0"/>
                <a:ea typeface="Times New Roman" panose="02020603050405020304" pitchFamily="18" charset="0"/>
                <a:cs typeface="Times New Roman" panose="02020603050405020304" pitchFamily="18" charset="0"/>
              </a:rPr>
              <a:t>O PLANOWANYCH ZMIANACH W ZAKRESIE FUNKCJONOWANIA DOMU</a:t>
            </a:r>
          </a:p>
          <a:p>
            <a:pPr marL="109728" indent="0" algn="just">
              <a:buNone/>
            </a:pPr>
            <a:r>
              <a:rPr lang="pl-PL" sz="29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Podpis i pieczątka kierownika/dyrektora ŚDS </a:t>
            </a:r>
            <a:endParaRPr lang="en-US" sz="2900" dirty="0">
              <a:solidFill>
                <a:srgbClr val="000000"/>
              </a:solidFill>
              <a:latin typeface="Garamond" panose="02020404030301010803" pitchFamily="18" charset="0"/>
              <a:ea typeface="Calibri" panose="020F0502020204030204" pitchFamily="34" charset="0"/>
              <a:cs typeface="Times New Roman" panose="02020603050405020304" pitchFamily="18" charset="0"/>
            </a:endParaRPr>
          </a:p>
          <a:p>
            <a:endParaRPr lang="pl-PL" dirty="0"/>
          </a:p>
        </p:txBody>
      </p:sp>
      <p:sp>
        <p:nvSpPr>
          <p:cNvPr id="3" name="Tytuł 2"/>
          <p:cNvSpPr>
            <a:spLocks noGrp="1"/>
          </p:cNvSpPr>
          <p:nvPr>
            <p:ph type="title"/>
          </p:nvPr>
        </p:nvSpPr>
        <p:spPr/>
        <p:txBody>
          <a:bodyPr/>
          <a:lstStyle/>
          <a:p>
            <a:r>
              <a:rPr lang="pl-PL" dirty="0">
                <a:latin typeface="Garamond" panose="02020404030301010803" pitchFamily="18" charset="0"/>
              </a:rPr>
              <a:t>Sprawozdanie z działalności domu</a:t>
            </a:r>
            <a:endParaRPr lang="pl-PL" dirty="0"/>
          </a:p>
        </p:txBody>
      </p:sp>
    </p:spTree>
    <p:extLst>
      <p:ext uri="{BB962C8B-B14F-4D97-AF65-F5344CB8AC3E}">
        <p14:creationId xmlns:p14="http://schemas.microsoft.com/office/powerpoint/2010/main" val="42232939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a:latin typeface="Garamond" panose="02020404030301010803" pitchFamily="18" charset="0"/>
              </a:rPr>
              <a:t>Zgodnie z rozdziałem VII Wytycznych dot. dokumentacji w </a:t>
            </a:r>
            <a:r>
              <a:rPr lang="pl-PL" dirty="0">
                <a:solidFill>
                  <a:srgbClr val="000000"/>
                </a:solidFill>
                <a:latin typeface="Helvetica" panose="020B0604020202020204" pitchFamily="34" charset="0"/>
                <a:ea typeface="Times New Roman" panose="02020603050405020304" pitchFamily="18" charset="0"/>
              </a:rPr>
              <a:t>§</a:t>
            </a:r>
            <a:r>
              <a:rPr lang="pl-PL" sz="2800" dirty="0">
                <a:solidFill>
                  <a:srgbClr val="000000"/>
                </a:solidFill>
                <a:latin typeface="Helvetica" panose="020B0604020202020204" pitchFamily="34" charset="0"/>
                <a:ea typeface="Times New Roman" panose="02020603050405020304" pitchFamily="18" charset="0"/>
              </a:rPr>
              <a:t> </a:t>
            </a:r>
            <a:r>
              <a:rPr lang="pl-PL" dirty="0">
                <a:latin typeface="Garamond" panose="02020404030301010803" pitchFamily="18" charset="0"/>
              </a:rPr>
              <a:t>1 zawarto zapis, że dokumenty organizacyjne akta osobowe pracowników ŚDS oraz aktualne listy obecności pracowników znajdują się w ŚDS.</a:t>
            </a:r>
          </a:p>
          <a:p>
            <a:r>
              <a:rPr lang="pl-PL" dirty="0">
                <a:latin typeface="Garamond" panose="02020404030301010803" pitchFamily="18" charset="0"/>
              </a:rPr>
              <a:t>Stosownie do </a:t>
            </a:r>
            <a:r>
              <a:rPr lang="pl-PL" dirty="0">
                <a:solidFill>
                  <a:srgbClr val="000000"/>
                </a:solidFill>
                <a:latin typeface="Helvetica" panose="020B0604020202020204" pitchFamily="34" charset="0"/>
                <a:ea typeface="Times New Roman" panose="02020603050405020304" pitchFamily="18" charset="0"/>
              </a:rPr>
              <a:t>§ </a:t>
            </a:r>
            <a:r>
              <a:rPr lang="pl-PL" dirty="0">
                <a:solidFill>
                  <a:srgbClr val="000000"/>
                </a:solidFill>
                <a:latin typeface="Garamond" panose="02020404030301010803" pitchFamily="18" charset="0"/>
                <a:ea typeface="Times New Roman" panose="02020603050405020304" pitchFamily="18" charset="0"/>
              </a:rPr>
              <a:t>2 Wytycznych, w</a:t>
            </a:r>
            <a:r>
              <a:rPr lang="pl-PL" dirty="0">
                <a:latin typeface="Garamond" panose="02020404030301010803" pitchFamily="18" charset="0"/>
              </a:rPr>
              <a:t> uzasadnionych przypadkach wynikających z przyczyn organizacyjnych, za zgodą Wojewody Warmińsko-Mazurskiego, akta osobowe pracowników mogą być przechowywane poza siedzibą ŚDS.</a:t>
            </a:r>
          </a:p>
        </p:txBody>
      </p:sp>
      <p:sp>
        <p:nvSpPr>
          <p:cNvPr id="3" name="Tytuł 2"/>
          <p:cNvSpPr>
            <a:spLocks noGrp="1"/>
          </p:cNvSpPr>
          <p:nvPr>
            <p:ph type="title"/>
          </p:nvPr>
        </p:nvSpPr>
        <p:spPr/>
        <p:txBody>
          <a:bodyPr/>
          <a:lstStyle/>
          <a:p>
            <a:pPr algn="ctr"/>
            <a:r>
              <a:rPr lang="pl-PL" dirty="0">
                <a:latin typeface="Garamond" panose="02020404030301010803" pitchFamily="18" charset="0"/>
              </a:rPr>
              <a:t>Akta osobowe pracowników</a:t>
            </a:r>
          </a:p>
        </p:txBody>
      </p:sp>
    </p:spTree>
    <p:extLst>
      <p:ext uri="{BB962C8B-B14F-4D97-AF65-F5344CB8AC3E}">
        <p14:creationId xmlns:p14="http://schemas.microsoft.com/office/powerpoint/2010/main" val="31130938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a:extLst>
              <a:ext uri="{FF2B5EF4-FFF2-40B4-BE49-F238E27FC236}">
                <a16:creationId xmlns:a16="http://schemas.microsoft.com/office/drawing/2014/main" id="{17EC81C9-A95B-4E4D-8AEA-ADCDAE7161B4}"/>
              </a:ext>
            </a:extLst>
          </p:cNvPr>
          <p:cNvSpPr>
            <a:spLocks noGrp="1"/>
          </p:cNvSpPr>
          <p:nvPr>
            <p:ph idx="1"/>
          </p:nvPr>
        </p:nvSpPr>
        <p:spPr/>
        <p:txBody>
          <a:bodyPr>
            <a:normAutofit/>
          </a:bodyPr>
          <a:lstStyle/>
          <a:p>
            <a:pPr algn="just"/>
            <a:r>
              <a:rPr lang="pl-PL" sz="1900" dirty="0">
                <a:latin typeface="Garamond" panose="02020404030301010803" pitchFamily="18" charset="0"/>
              </a:rPr>
              <a:t>Stosownie do rozdziału III Wytycznych Wojewody Warmińsko-Mazurskiego </a:t>
            </a:r>
            <a:br>
              <a:rPr lang="pl-PL" sz="1900" dirty="0">
                <a:latin typeface="Garamond" panose="02020404030301010803" pitchFamily="18" charset="0"/>
              </a:rPr>
            </a:br>
            <a:r>
              <a:rPr lang="pl-PL" sz="1900" dirty="0">
                <a:latin typeface="Garamond" panose="02020404030301010803" pitchFamily="18" charset="0"/>
              </a:rPr>
              <a:t>w</a:t>
            </a:r>
            <a:r>
              <a:rPr lang="pl-PL" sz="1900" dirty="0">
                <a:latin typeface="Garamond" panose="02020404030301010803" pitchFamily="18" charset="0"/>
                <a:cs typeface="Times New Roman" panose="02020603050405020304" pitchFamily="18" charset="0"/>
              </a:rPr>
              <a:t> § 3 zawarto zapisy dot. Instrukcji gospodarowania taborem samochodowym.</a:t>
            </a:r>
          </a:p>
          <a:p>
            <a:pPr algn="just"/>
            <a:r>
              <a:rPr lang="pl-PL" sz="1900" dirty="0">
                <a:latin typeface="Garamond" panose="02020404030301010803" pitchFamily="18" charset="0"/>
                <a:cs typeface="Times New Roman" panose="02020603050405020304" pitchFamily="18" charset="0"/>
              </a:rPr>
              <a:t>Zgodnie z wymogiem Wytycznych Instrukcja winna zawierać:</a:t>
            </a:r>
          </a:p>
          <a:p>
            <a:pPr marL="342900" lvl="0" indent="-342900" algn="just" fontAlgn="base">
              <a:lnSpc>
                <a:spcPct val="115000"/>
              </a:lnSpc>
              <a:buFont typeface="+mj-lt"/>
              <a:buAutoNum type="arabicParenR"/>
              <a:tabLst>
                <a:tab pos="90170" algn="l"/>
                <a:tab pos="180340" algn="l"/>
              </a:tabLst>
            </a:pPr>
            <a:r>
              <a:rPr lang="pl-PL" sz="1900" kern="150" dirty="0">
                <a:effectLst/>
                <a:latin typeface="Garamond" panose="02020404030301010803" pitchFamily="18" charset="0"/>
                <a:ea typeface="TimesNewRomanPSMT"/>
                <a:cs typeface="Times New Roman" panose="02020603050405020304" pitchFamily="18" charset="0"/>
              </a:rPr>
              <a:t>wskazanie pojazdów, które są użytkowane na potrzeby jednostki, z podziałem</a:t>
            </a:r>
            <a:r>
              <a:rPr lang="pl-PL" sz="1900" kern="150" dirty="0">
                <a:effectLst/>
                <a:latin typeface="Garamond" panose="02020404030301010803" pitchFamily="18" charset="0"/>
                <a:ea typeface="Lucida Sans Unicode" panose="020B0602030504020204" pitchFamily="34" charset="0"/>
                <a:cs typeface="Times New Roman" panose="02020603050405020304" pitchFamily="18" charset="0"/>
              </a:rPr>
              <a:t> na: samochody wynajmowane, samochody stanowiące np. własność gminy/powiatu czy fundacji/stowarzyszenia,</a:t>
            </a:r>
            <a:endParaRPr lang="en-US" sz="1900" kern="150" dirty="0">
              <a:effectLst/>
              <a:latin typeface="Garamond" panose="02020404030301010803" pitchFamily="18" charset="0"/>
              <a:ea typeface="TimesNewRomanPSMT"/>
              <a:cs typeface="Times New Roman" panose="02020603050405020304" pitchFamily="18" charset="0"/>
            </a:endParaRPr>
          </a:p>
          <a:p>
            <a:pPr marL="342900" lvl="0" indent="-342900" algn="just" fontAlgn="base">
              <a:lnSpc>
                <a:spcPct val="115000"/>
              </a:lnSpc>
              <a:buFont typeface="+mj-lt"/>
              <a:buAutoNum type="arabicParenR"/>
              <a:tabLst>
                <a:tab pos="90170" algn="l"/>
                <a:tab pos="180340" algn="l"/>
              </a:tabLst>
            </a:pPr>
            <a:r>
              <a:rPr lang="pl-PL" sz="1900" kern="150" dirty="0">
                <a:effectLst/>
                <a:latin typeface="Garamond" panose="02020404030301010803" pitchFamily="18" charset="0"/>
                <a:ea typeface="Lucida Sans Unicode" panose="020B0602030504020204" pitchFamily="34" charset="0"/>
                <a:cs typeface="Times New Roman" panose="02020603050405020304" pitchFamily="18" charset="0"/>
              </a:rPr>
              <a:t>opracowane zasady rozliczania paliwa, m.in.: ustalenie normy zużycia paliwa dla samochodu, karty eksploatacyjne dla poszczególnych pojazdów np. miesięczne, które powinny zawierać obowiązkowo takie elementy jak:</a:t>
            </a:r>
            <a:endParaRPr lang="en-US" sz="1900" kern="150" dirty="0">
              <a:effectLst/>
              <a:latin typeface="Garamond" panose="02020404030301010803" pitchFamily="18" charset="0"/>
              <a:ea typeface="TimesNewRomanPSMT"/>
              <a:cs typeface="Times New Roman" panose="02020603050405020304" pitchFamily="18" charset="0"/>
            </a:endParaRPr>
          </a:p>
          <a:p>
            <a:pPr marL="342900" lvl="0" indent="-342900" algn="just" fontAlgn="base">
              <a:lnSpc>
                <a:spcPct val="115000"/>
              </a:lnSpc>
              <a:buFont typeface="+mj-lt"/>
              <a:buAutoNum type="alphaLcParenR"/>
              <a:tabLst>
                <a:tab pos="90170" algn="l"/>
                <a:tab pos="180340" algn="l"/>
              </a:tabLst>
            </a:pPr>
            <a:r>
              <a:rPr lang="pl-PL" sz="1900" kern="150" dirty="0">
                <a:effectLst/>
                <a:latin typeface="Garamond" panose="02020404030301010803" pitchFamily="18" charset="0"/>
                <a:ea typeface="Times New Roman" panose="02020603050405020304" pitchFamily="18" charset="0"/>
              </a:rPr>
              <a:t>oznaczenie pojazdu którego dotyczy,</a:t>
            </a:r>
            <a:endParaRPr lang="en-US" sz="1900" kern="150" dirty="0">
              <a:effectLst/>
              <a:latin typeface="Garamond" panose="02020404030301010803" pitchFamily="18" charset="0"/>
              <a:ea typeface="Calibri" panose="020F0502020204030204" pitchFamily="34" charset="0"/>
            </a:endParaRPr>
          </a:p>
          <a:p>
            <a:pPr marL="342900" lvl="0" indent="-342900" algn="just" fontAlgn="base">
              <a:lnSpc>
                <a:spcPct val="115000"/>
              </a:lnSpc>
              <a:buFont typeface="+mj-lt"/>
              <a:buAutoNum type="alphaLcParenR"/>
              <a:tabLst>
                <a:tab pos="90170" algn="l"/>
                <a:tab pos="180340" algn="l"/>
              </a:tabLst>
            </a:pPr>
            <a:r>
              <a:rPr lang="pl-PL" sz="1900" kern="150" dirty="0">
                <a:effectLst/>
                <a:latin typeface="Garamond" panose="02020404030301010803" pitchFamily="18" charset="0"/>
                <a:ea typeface="Times New Roman" panose="02020603050405020304" pitchFamily="18" charset="0"/>
              </a:rPr>
              <a:t>datę wyjazdu,</a:t>
            </a:r>
            <a:endParaRPr lang="en-US" sz="1900" kern="150" dirty="0">
              <a:effectLst/>
              <a:latin typeface="Garamond" panose="02020404030301010803" pitchFamily="18" charset="0"/>
              <a:ea typeface="Calibri" panose="020F0502020204030204" pitchFamily="34" charset="0"/>
            </a:endParaRPr>
          </a:p>
          <a:p>
            <a:pPr marL="342900" lvl="0" indent="-342900" algn="just" fontAlgn="base">
              <a:lnSpc>
                <a:spcPct val="115000"/>
              </a:lnSpc>
              <a:buFont typeface="+mj-lt"/>
              <a:buAutoNum type="alphaLcParenR"/>
              <a:tabLst>
                <a:tab pos="90170" algn="l"/>
                <a:tab pos="180340" algn="l"/>
              </a:tabLst>
            </a:pPr>
            <a:r>
              <a:rPr lang="pl-PL" sz="1900" kern="150" dirty="0">
                <a:effectLst/>
                <a:latin typeface="Garamond" panose="02020404030301010803" pitchFamily="18" charset="0"/>
                <a:ea typeface="Calibri" panose="020F0502020204030204" pitchFamily="34" charset="0"/>
              </a:rPr>
              <a:t>godzinę wyjazdu z </a:t>
            </a:r>
            <a:r>
              <a:rPr lang="pl-PL" sz="1900" kern="150" dirty="0" err="1">
                <a:effectLst/>
                <a:latin typeface="Garamond" panose="02020404030301010803" pitchFamily="18" charset="0"/>
                <a:ea typeface="Calibri" panose="020F0502020204030204" pitchFamily="34" charset="0"/>
              </a:rPr>
              <a:t>śds</a:t>
            </a:r>
            <a:r>
              <a:rPr lang="pl-PL" sz="1900" kern="150" dirty="0">
                <a:effectLst/>
                <a:latin typeface="Garamond" panose="02020404030301010803" pitchFamily="18" charset="0"/>
                <a:ea typeface="Calibri" panose="020F0502020204030204" pitchFamily="34" charset="0"/>
              </a:rPr>
              <a:t> i przyjazdu do </a:t>
            </a:r>
            <a:r>
              <a:rPr lang="pl-PL" sz="1900" kern="150" dirty="0" err="1">
                <a:effectLst/>
                <a:latin typeface="Garamond" panose="02020404030301010803" pitchFamily="18" charset="0"/>
                <a:ea typeface="Calibri" panose="020F0502020204030204" pitchFamily="34" charset="0"/>
              </a:rPr>
              <a:t>śds</a:t>
            </a:r>
            <a:r>
              <a:rPr lang="pl-PL" sz="1900" kern="150" dirty="0">
                <a:effectLst/>
                <a:latin typeface="Garamond" panose="02020404030301010803" pitchFamily="18" charset="0"/>
                <a:ea typeface="Calibri" panose="020F0502020204030204" pitchFamily="34" charset="0"/>
              </a:rPr>
              <a:t> każdego kursu,</a:t>
            </a:r>
            <a:endParaRPr lang="en-US" sz="1900" kern="150" dirty="0">
              <a:effectLst/>
              <a:latin typeface="Garamond" panose="02020404030301010803" pitchFamily="18" charset="0"/>
              <a:ea typeface="Calibri" panose="020F0502020204030204" pitchFamily="34" charset="0"/>
            </a:endParaRPr>
          </a:p>
          <a:p>
            <a:endParaRPr lang="en-US" dirty="0">
              <a:latin typeface="Times New Roman" panose="02020603050405020304" pitchFamily="18" charset="0"/>
              <a:cs typeface="Times New Roman" panose="02020603050405020304" pitchFamily="18" charset="0"/>
            </a:endParaRPr>
          </a:p>
        </p:txBody>
      </p:sp>
      <p:sp>
        <p:nvSpPr>
          <p:cNvPr id="3" name="Tytuł 2">
            <a:extLst>
              <a:ext uri="{FF2B5EF4-FFF2-40B4-BE49-F238E27FC236}">
                <a16:creationId xmlns:a16="http://schemas.microsoft.com/office/drawing/2014/main" id="{BFBFBB0F-BB18-4024-868E-C07F0638003C}"/>
              </a:ext>
            </a:extLst>
          </p:cNvPr>
          <p:cNvSpPr>
            <a:spLocks noGrp="1"/>
          </p:cNvSpPr>
          <p:nvPr>
            <p:ph type="title"/>
          </p:nvPr>
        </p:nvSpPr>
        <p:spPr/>
        <p:txBody>
          <a:bodyPr>
            <a:normAutofit fontScale="90000"/>
          </a:bodyPr>
          <a:lstStyle/>
          <a:p>
            <a:pPr algn="ctr"/>
            <a:r>
              <a:rPr lang="pl-PL" dirty="0">
                <a:latin typeface="Garamond" panose="02020404030301010803" pitchFamily="18" charset="0"/>
              </a:rPr>
              <a:t>Instrukcja gospodarowania taborem samochodowym</a:t>
            </a:r>
            <a:endParaRPr lang="en-US" dirty="0">
              <a:latin typeface="Garamond" panose="02020404030301010803" pitchFamily="18" charset="0"/>
            </a:endParaRPr>
          </a:p>
        </p:txBody>
      </p:sp>
    </p:spTree>
    <p:extLst>
      <p:ext uri="{BB962C8B-B14F-4D97-AF65-F5344CB8AC3E}">
        <p14:creationId xmlns:p14="http://schemas.microsoft.com/office/powerpoint/2010/main" val="41768769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a:extLst>
              <a:ext uri="{FF2B5EF4-FFF2-40B4-BE49-F238E27FC236}">
                <a16:creationId xmlns:a16="http://schemas.microsoft.com/office/drawing/2014/main" id="{74648A02-79CE-4640-9840-330E855FB39A}"/>
              </a:ext>
            </a:extLst>
          </p:cNvPr>
          <p:cNvSpPr>
            <a:spLocks noGrp="1"/>
          </p:cNvSpPr>
          <p:nvPr>
            <p:ph idx="1"/>
          </p:nvPr>
        </p:nvSpPr>
        <p:spPr/>
        <p:txBody>
          <a:bodyPr>
            <a:normAutofit fontScale="77500" lnSpcReduction="20000"/>
          </a:bodyPr>
          <a:lstStyle/>
          <a:p>
            <a:pPr marL="342900" lvl="0" indent="-342900" algn="just" fontAlgn="base">
              <a:lnSpc>
                <a:spcPct val="115000"/>
              </a:lnSpc>
              <a:buFont typeface="+mj-lt"/>
              <a:buAutoNum type="alphaLcParenR"/>
              <a:tabLst>
                <a:tab pos="90170" algn="l"/>
                <a:tab pos="180340" algn="l"/>
              </a:tabLst>
            </a:pPr>
            <a:r>
              <a:rPr lang="pl-PL" sz="2800" kern="150" dirty="0">
                <a:effectLst/>
                <a:latin typeface="Garamond" panose="02020404030301010803" pitchFamily="18" charset="0"/>
                <a:ea typeface="Times New Roman" panose="02020603050405020304" pitchFamily="18" charset="0"/>
              </a:rPr>
              <a:t>stan licznika na moment wyjazdu,</a:t>
            </a:r>
            <a:endParaRPr lang="en-US" sz="2800" kern="150" dirty="0">
              <a:effectLst/>
              <a:latin typeface="Garamond" panose="02020404030301010803" pitchFamily="18" charset="0"/>
              <a:ea typeface="Calibri" panose="020F0502020204030204" pitchFamily="34" charset="0"/>
            </a:endParaRPr>
          </a:p>
          <a:p>
            <a:pPr marL="342900" lvl="0" indent="-342900" algn="just" fontAlgn="base">
              <a:lnSpc>
                <a:spcPct val="115000"/>
              </a:lnSpc>
              <a:buFont typeface="+mj-lt"/>
              <a:buAutoNum type="alphaLcParenR"/>
              <a:tabLst>
                <a:tab pos="90170" algn="l"/>
                <a:tab pos="180340" algn="l"/>
              </a:tabLst>
            </a:pPr>
            <a:r>
              <a:rPr lang="pl-PL" sz="2800" kern="150" dirty="0">
                <a:effectLst/>
                <a:latin typeface="Garamond" panose="02020404030301010803" pitchFamily="18" charset="0"/>
                <a:ea typeface="Calibri" panose="020F0502020204030204" pitchFamily="34" charset="0"/>
              </a:rPr>
              <a:t>trasa oraz cel przejazdu (transport uczestników, wyjazd w celach administracyjnych lub inny),</a:t>
            </a:r>
            <a:endParaRPr lang="en-US" sz="2800" kern="150" dirty="0">
              <a:effectLst/>
              <a:latin typeface="Garamond" panose="02020404030301010803" pitchFamily="18" charset="0"/>
              <a:ea typeface="Calibri" panose="020F0502020204030204" pitchFamily="34" charset="0"/>
            </a:endParaRPr>
          </a:p>
          <a:p>
            <a:pPr marL="342900" lvl="0" indent="-342900" algn="just" fontAlgn="base">
              <a:lnSpc>
                <a:spcPct val="115000"/>
              </a:lnSpc>
              <a:buFont typeface="+mj-lt"/>
              <a:buAutoNum type="alphaLcParenR"/>
              <a:tabLst>
                <a:tab pos="90170" algn="l"/>
                <a:tab pos="180340" algn="l"/>
              </a:tabLst>
            </a:pPr>
            <a:r>
              <a:rPr lang="pl-PL" sz="2800" kern="150" dirty="0">
                <a:effectLst/>
                <a:latin typeface="Garamond" panose="02020404030301010803" pitchFamily="18" charset="0"/>
                <a:ea typeface="Times New Roman" panose="02020603050405020304" pitchFamily="18" charset="0"/>
              </a:rPr>
              <a:t>ilość dzienną przejechanych kilometrów,</a:t>
            </a:r>
            <a:endParaRPr lang="en-US" sz="2800" kern="150" dirty="0">
              <a:effectLst/>
              <a:latin typeface="Garamond" panose="02020404030301010803" pitchFamily="18" charset="0"/>
              <a:ea typeface="Calibri" panose="020F0502020204030204" pitchFamily="34" charset="0"/>
            </a:endParaRPr>
          </a:p>
          <a:p>
            <a:pPr marL="342900" lvl="0" indent="-342900" algn="just" fontAlgn="base">
              <a:lnSpc>
                <a:spcPct val="115000"/>
              </a:lnSpc>
              <a:buFont typeface="+mj-lt"/>
              <a:buAutoNum type="alphaLcParenR"/>
              <a:tabLst>
                <a:tab pos="90170" algn="l"/>
                <a:tab pos="180340" algn="l"/>
              </a:tabLst>
            </a:pPr>
            <a:r>
              <a:rPr lang="pl-PL" sz="2800" kern="150" dirty="0">
                <a:effectLst/>
                <a:latin typeface="Garamond" panose="02020404030301010803" pitchFamily="18" charset="0"/>
                <a:ea typeface="Times New Roman" panose="02020603050405020304" pitchFamily="18" charset="0"/>
              </a:rPr>
              <a:t>stan licznika na moment przyjazdu (koniec pracy),</a:t>
            </a:r>
            <a:endParaRPr lang="en-US" sz="2800" kern="150" dirty="0">
              <a:effectLst/>
              <a:latin typeface="Garamond" panose="02020404030301010803" pitchFamily="18" charset="0"/>
              <a:ea typeface="Calibri" panose="020F0502020204030204" pitchFamily="34" charset="0"/>
            </a:endParaRPr>
          </a:p>
          <a:p>
            <a:pPr marL="342900" lvl="0" indent="-342900" algn="just" fontAlgn="base">
              <a:lnSpc>
                <a:spcPct val="115000"/>
              </a:lnSpc>
              <a:buFont typeface="+mj-lt"/>
              <a:buAutoNum type="alphaLcParenR"/>
              <a:tabLst>
                <a:tab pos="90170" algn="l"/>
                <a:tab pos="180340" algn="l"/>
              </a:tabLst>
            </a:pPr>
            <a:r>
              <a:rPr lang="pl-PL" sz="2800" kern="150" dirty="0">
                <a:effectLst/>
                <a:latin typeface="Garamond" panose="02020404030301010803" pitchFamily="18" charset="0"/>
                <a:ea typeface="Times New Roman" panose="02020603050405020304" pitchFamily="18" charset="0"/>
              </a:rPr>
              <a:t>stan paliwa na koniec dnia wyliczony wg przyjętej normy,</a:t>
            </a:r>
            <a:endParaRPr lang="en-US" sz="2800" kern="150" dirty="0">
              <a:effectLst/>
              <a:latin typeface="Garamond" panose="02020404030301010803" pitchFamily="18" charset="0"/>
              <a:ea typeface="Calibri" panose="020F0502020204030204" pitchFamily="34" charset="0"/>
            </a:endParaRPr>
          </a:p>
          <a:p>
            <a:pPr marL="342900" lvl="0" indent="-342900" algn="just" fontAlgn="base">
              <a:lnSpc>
                <a:spcPct val="115000"/>
              </a:lnSpc>
              <a:buFont typeface="+mj-lt"/>
              <a:buAutoNum type="alphaLcParenR"/>
              <a:tabLst>
                <a:tab pos="90170" algn="l"/>
                <a:tab pos="180340" algn="l"/>
              </a:tabLst>
            </a:pPr>
            <a:r>
              <a:rPr lang="pl-PL" sz="2800" kern="150" dirty="0">
                <a:effectLst/>
                <a:latin typeface="Garamond" panose="02020404030301010803" pitchFamily="18" charset="0"/>
                <a:ea typeface="Times New Roman" panose="02020603050405020304" pitchFamily="18" charset="0"/>
              </a:rPr>
              <a:t>datę i ilość zatankowanego paliwa, co powinno mieć odzwierciedlenie na fakturze zakupu (faktura zakupu paliwa powinna zawierać adnotację o wpisie do karty drogowej),</a:t>
            </a:r>
            <a:endParaRPr lang="en-US" sz="2800" kern="150" dirty="0">
              <a:effectLst/>
              <a:latin typeface="Garamond" panose="02020404030301010803" pitchFamily="18" charset="0"/>
              <a:ea typeface="Calibri" panose="020F0502020204030204" pitchFamily="34" charset="0"/>
            </a:endParaRPr>
          </a:p>
          <a:p>
            <a:pPr marL="0" lvl="0" indent="0" algn="just" fontAlgn="base">
              <a:lnSpc>
                <a:spcPct val="115000"/>
              </a:lnSpc>
              <a:spcAft>
                <a:spcPts val="800"/>
              </a:spcAft>
              <a:buNone/>
              <a:tabLst>
                <a:tab pos="90170" algn="l"/>
                <a:tab pos="180340" algn="l"/>
              </a:tabLst>
            </a:pPr>
            <a:r>
              <a:rPr lang="pl-PL" sz="2800" kern="150" dirty="0">
                <a:effectLst/>
                <a:latin typeface="Garamond" panose="02020404030301010803" pitchFamily="18" charset="0"/>
                <a:ea typeface="Lucida Sans Unicode" panose="020B0602030504020204" pitchFamily="34" charset="0"/>
                <a:cs typeface="Times New Roman" panose="02020603050405020304" pitchFamily="18" charset="0"/>
              </a:rPr>
              <a:t>3) karty pojazdów powinny być zaliczone do druków ścisłego zarachowania (opieczętowane i z nadanym kolejnym numerem z rejestru kart) i wydawane kierowcom za pokwitowaniem do rozliczenia.</a:t>
            </a:r>
            <a:endParaRPr lang="en-US" sz="2800" kern="150" dirty="0">
              <a:effectLst/>
              <a:latin typeface="Garamond" panose="02020404030301010803" pitchFamily="18" charset="0"/>
              <a:ea typeface="TimesNewRomanPSMT"/>
              <a:cs typeface="Times New Roman" panose="02020603050405020304" pitchFamily="18" charset="0"/>
            </a:endParaRPr>
          </a:p>
        </p:txBody>
      </p:sp>
      <p:sp>
        <p:nvSpPr>
          <p:cNvPr id="3" name="Tytuł 2">
            <a:extLst>
              <a:ext uri="{FF2B5EF4-FFF2-40B4-BE49-F238E27FC236}">
                <a16:creationId xmlns:a16="http://schemas.microsoft.com/office/drawing/2014/main" id="{7DEA7537-C649-4688-8F87-A228D7968E6F}"/>
              </a:ext>
            </a:extLst>
          </p:cNvPr>
          <p:cNvSpPr>
            <a:spLocks noGrp="1"/>
          </p:cNvSpPr>
          <p:nvPr>
            <p:ph type="title"/>
          </p:nvPr>
        </p:nvSpPr>
        <p:spPr/>
        <p:txBody>
          <a:bodyPr>
            <a:normAutofit fontScale="90000"/>
          </a:bodyPr>
          <a:lstStyle/>
          <a:p>
            <a:pPr algn="ctr"/>
            <a:r>
              <a:rPr lang="pl-PL" dirty="0">
                <a:latin typeface="Garamond" panose="02020404030301010803" pitchFamily="18" charset="0"/>
              </a:rPr>
              <a:t>Instrukcja gospodarowania taborem samochodowym</a:t>
            </a:r>
            <a:endParaRPr lang="en-US" dirty="0"/>
          </a:p>
        </p:txBody>
      </p:sp>
    </p:spTree>
    <p:extLst>
      <p:ext uri="{BB962C8B-B14F-4D97-AF65-F5344CB8AC3E}">
        <p14:creationId xmlns:p14="http://schemas.microsoft.com/office/powerpoint/2010/main" val="39323897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a:extLst>
              <a:ext uri="{FF2B5EF4-FFF2-40B4-BE49-F238E27FC236}">
                <a16:creationId xmlns:a16="http://schemas.microsoft.com/office/drawing/2014/main" id="{FBBF41BA-28B7-4B59-B17F-D0C774524D36}"/>
              </a:ext>
            </a:extLst>
          </p:cNvPr>
          <p:cNvSpPr>
            <a:spLocks noGrp="1"/>
          </p:cNvSpPr>
          <p:nvPr>
            <p:ph idx="1"/>
          </p:nvPr>
        </p:nvSpPr>
        <p:spPr/>
        <p:txBody>
          <a:bodyPr>
            <a:normAutofit/>
          </a:bodyPr>
          <a:lstStyle/>
          <a:p>
            <a:pPr marL="109728" indent="0" algn="just">
              <a:buNone/>
            </a:pPr>
            <a:r>
              <a:rPr lang="pl-PL" sz="2000" b="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24 ust 3 pkt 2 - </a:t>
            </a:r>
            <a:r>
              <a:rPr lang="pl-PL" sz="2000" b="1" dirty="0">
                <a:solidFill>
                  <a:srgbClr val="FF0000"/>
                </a:solidFill>
                <a:effectLst/>
                <a:latin typeface="Garamond" panose="02020404030301010803" pitchFamily="18" charset="0"/>
                <a:ea typeface="Times New Roman" panose="02020603050405020304" pitchFamily="18" charset="0"/>
                <a:cs typeface="Times New Roman" panose="02020603050405020304" pitchFamily="18" charset="0"/>
              </a:rPr>
              <a:t>dzienniki dokumentujące pracę pracowników zespołu wspierająco-aktywizującego</a:t>
            </a:r>
            <a:r>
              <a:rPr lang="pl-PL" sz="20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w których odnotowuje się prowadzone zajęcia </a:t>
            </a:r>
            <a:br>
              <a:rPr lang="pl-PL" sz="20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w danym roku lub w dłuższym przedziale czasu, zgodnie z ustaleniami kierownika domu, do których wpisuje się: </a:t>
            </a:r>
            <a:endParaRPr lang="en-US" sz="20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p>
            <a:pPr marL="0" indent="0" algn="just">
              <a:buNone/>
            </a:pPr>
            <a:r>
              <a:rPr lang="pl-PL" sz="2000" b="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a) </a:t>
            </a:r>
            <a:r>
              <a:rPr lang="pl-PL" sz="20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imiona i nazwiska uczestników, </a:t>
            </a:r>
            <a:endParaRPr lang="en-US" sz="20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p>
            <a:pPr marL="0" indent="0" algn="just">
              <a:buNone/>
            </a:pPr>
            <a:r>
              <a:rPr lang="pl-PL" sz="2000" b="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b) </a:t>
            </a:r>
            <a:r>
              <a:rPr lang="pl-PL" sz="20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przyjęty w określonym przedziale czasowym plan zajęć wspierająco-aktywizujących, zgodny z indywidualnym planem postępowania wspierająco-aktywizującego, </a:t>
            </a:r>
            <a:endParaRPr lang="en-US" sz="20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p>
            <a:pPr marL="0" indent="0" algn="just">
              <a:buNone/>
            </a:pPr>
            <a:r>
              <a:rPr lang="pl-PL" sz="2000" b="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c) </a:t>
            </a:r>
            <a:r>
              <a:rPr lang="pl-PL" sz="20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imiona i nazwiska osób prowadzących zajęcia, </a:t>
            </a:r>
            <a:endParaRPr lang="en-US" sz="20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p>
            <a:pPr marL="0" indent="0" algn="just">
              <a:buNone/>
            </a:pPr>
            <a:r>
              <a:rPr lang="pl-PL" sz="2000" b="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d) </a:t>
            </a:r>
            <a:r>
              <a:rPr lang="pl-PL" sz="20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tematykę zajęć i sposób ich realizacji, </a:t>
            </a:r>
            <a:endParaRPr lang="en-US" sz="20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p>
            <a:pPr marL="0" indent="0" algn="just">
              <a:buNone/>
            </a:pPr>
            <a:r>
              <a:rPr lang="pl-PL" sz="2000" b="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e) </a:t>
            </a:r>
            <a:r>
              <a:rPr lang="pl-PL" sz="20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ewentualne uwagi o realizacji zajęć i aktywności uczestników, ważne </a:t>
            </a:r>
            <a:br>
              <a:rPr lang="pl-PL" sz="20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z punktu widzenia przebiegu indywidualnych planów postępowania wspierająco-aktywizującego. </a:t>
            </a:r>
            <a:endParaRPr lang="en-US" sz="20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p>
            <a:endParaRPr lang="en-US" dirty="0"/>
          </a:p>
        </p:txBody>
      </p:sp>
      <p:sp>
        <p:nvSpPr>
          <p:cNvPr id="3" name="Tytuł 2">
            <a:extLst>
              <a:ext uri="{FF2B5EF4-FFF2-40B4-BE49-F238E27FC236}">
                <a16:creationId xmlns:a16="http://schemas.microsoft.com/office/drawing/2014/main" id="{9FED39F1-D880-446E-8357-E0BC1BCC90EE}"/>
              </a:ext>
            </a:extLst>
          </p:cNvPr>
          <p:cNvSpPr>
            <a:spLocks noGrp="1"/>
          </p:cNvSpPr>
          <p:nvPr>
            <p:ph type="title"/>
          </p:nvPr>
        </p:nvSpPr>
        <p:spPr/>
        <p:txBody>
          <a:bodyPr/>
          <a:lstStyle/>
          <a:p>
            <a:pPr algn="ctr"/>
            <a:r>
              <a:rPr lang="pl-PL" dirty="0">
                <a:latin typeface="Garamond" panose="02020404030301010803" pitchFamily="18" charset="0"/>
                <a:cs typeface="Times New Roman" panose="02020603050405020304" pitchFamily="18" charset="0"/>
              </a:rPr>
              <a:t>Dzienniki Zajęć</a:t>
            </a:r>
            <a:endParaRPr lang="en-US" dirty="0">
              <a:latin typeface="Garamond" panose="02020404030301010803" pitchFamily="18" charset="0"/>
            </a:endParaRPr>
          </a:p>
        </p:txBody>
      </p:sp>
    </p:spTree>
    <p:extLst>
      <p:ext uri="{BB962C8B-B14F-4D97-AF65-F5344CB8AC3E}">
        <p14:creationId xmlns:p14="http://schemas.microsoft.com/office/powerpoint/2010/main" val="7415962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a:extLst>
              <a:ext uri="{FF2B5EF4-FFF2-40B4-BE49-F238E27FC236}">
                <a16:creationId xmlns:a16="http://schemas.microsoft.com/office/drawing/2014/main" id="{3344943F-0A22-4BC4-841F-1737E6A81F8E}"/>
              </a:ext>
            </a:extLst>
          </p:cNvPr>
          <p:cNvSpPr>
            <a:spLocks noGrp="1"/>
          </p:cNvSpPr>
          <p:nvPr>
            <p:ph idx="1"/>
          </p:nvPr>
        </p:nvSpPr>
        <p:spPr/>
        <p:txBody>
          <a:bodyPr>
            <a:normAutofit lnSpcReduction="10000"/>
          </a:bodyPr>
          <a:lstStyle/>
          <a:p>
            <a:pPr marL="109728" indent="0" algn="just">
              <a:buNone/>
            </a:pPr>
            <a:r>
              <a:rPr lang="pl-PL" sz="24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24 ust. 4. rozporządzenia </a:t>
            </a:r>
            <a:r>
              <a:rPr lang="pl-PL" sz="2400" dirty="0" err="1">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ws</a:t>
            </a:r>
            <a:r>
              <a:rPr lang="pl-PL" sz="24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a:t>
            </a:r>
            <a:r>
              <a:rPr lang="pl-PL" sz="2400" dirty="0" err="1">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śds</a:t>
            </a:r>
            <a:r>
              <a:rPr lang="pl-PL" sz="24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a:t>
            </a:r>
          </a:p>
          <a:p>
            <a:pPr marL="109728" indent="0" algn="just">
              <a:buNone/>
            </a:pPr>
            <a:r>
              <a:rPr lang="pl-PL" sz="24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Uczestnicy potwierdzają swoją obecność podpisem w ewidencji obecności w domu, </a:t>
            </a:r>
            <a:r>
              <a:rPr lang="pl-PL" sz="2400" dirty="0">
                <a:solidFill>
                  <a:srgbClr val="FF0000"/>
                </a:solidFill>
                <a:effectLst/>
                <a:latin typeface="Garamond" panose="02020404030301010803" pitchFamily="18" charset="0"/>
                <a:ea typeface="Times New Roman" panose="02020603050405020304" pitchFamily="18" charset="0"/>
                <a:cs typeface="Times New Roman" panose="02020603050405020304" pitchFamily="18" charset="0"/>
              </a:rPr>
              <a:t>a w przypadku braku takiej możliwości obecność uczestnika potwierdza podpisem upoważniony pracownik domu</a:t>
            </a:r>
            <a:r>
              <a:rPr lang="pl-PL" sz="24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a:t>
            </a:r>
            <a:endParaRPr lang="en-US" sz="24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p>
            <a:pPr marL="109728" indent="0" algn="just">
              <a:buNone/>
            </a:pPr>
            <a:r>
              <a:rPr lang="pl-PL" sz="24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24 ust. 5. </a:t>
            </a:r>
          </a:p>
          <a:p>
            <a:pPr marL="109728" indent="0" algn="just">
              <a:buNone/>
            </a:pPr>
            <a:r>
              <a:rPr lang="pl-PL" sz="24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Przeprowadzenie zajęć wspierająco-aktywizujących osoba prowadząca potwierdza podpisem w odpowiednim dzienniku.</a:t>
            </a:r>
            <a:endParaRPr lang="en-US" sz="24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p>
            <a:pPr marL="109728" indent="0" algn="just">
              <a:buNone/>
            </a:pPr>
            <a:r>
              <a:rPr lang="pl-PL" sz="24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24 ust. 6. </a:t>
            </a:r>
          </a:p>
          <a:p>
            <a:pPr marL="109728" indent="0" algn="just">
              <a:buNone/>
            </a:pPr>
            <a:r>
              <a:rPr lang="pl-PL" sz="24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Wpisów w ewidencji uczestników dokonuje się chronologicznie według dat przyjęcia uczestników.</a:t>
            </a:r>
            <a:endParaRPr lang="en-US" sz="24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p>
            <a:pPr marL="109728" indent="0" algn="just">
              <a:buNone/>
            </a:pPr>
            <a:r>
              <a:rPr lang="pl-P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
        <p:nvSpPr>
          <p:cNvPr id="3" name="Tytuł 2">
            <a:extLst>
              <a:ext uri="{FF2B5EF4-FFF2-40B4-BE49-F238E27FC236}">
                <a16:creationId xmlns:a16="http://schemas.microsoft.com/office/drawing/2014/main" id="{1165F6C7-BAC9-4BC6-8B30-4B1B2D671A7A}"/>
              </a:ext>
            </a:extLst>
          </p:cNvPr>
          <p:cNvSpPr>
            <a:spLocks noGrp="1"/>
          </p:cNvSpPr>
          <p:nvPr>
            <p:ph type="title"/>
          </p:nvPr>
        </p:nvSpPr>
        <p:spPr/>
        <p:txBody>
          <a:bodyPr>
            <a:normAutofit fontScale="90000"/>
          </a:bodyPr>
          <a:lstStyle/>
          <a:p>
            <a:pPr algn="ctr"/>
            <a:r>
              <a:rPr lang="pl-PL" dirty="0">
                <a:latin typeface="Garamond" panose="02020404030301010803" pitchFamily="18" charset="0"/>
                <a:cs typeface="Times New Roman" panose="02020603050405020304" pitchFamily="18" charset="0"/>
              </a:rPr>
              <a:t>Potwierdzenie obecności uczestników oraz wpisy w ewidencji uczestników</a:t>
            </a:r>
            <a:endParaRPr lang="en-US" dirty="0">
              <a:latin typeface="Garamond" panose="02020404030301010803" pitchFamily="18" charset="0"/>
              <a:cs typeface="Times New Roman" panose="02020603050405020304" pitchFamily="18" charset="0"/>
            </a:endParaRPr>
          </a:p>
        </p:txBody>
      </p:sp>
    </p:spTree>
    <p:extLst>
      <p:ext uri="{BB962C8B-B14F-4D97-AF65-F5344CB8AC3E}">
        <p14:creationId xmlns:p14="http://schemas.microsoft.com/office/powerpoint/2010/main" val="19213699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pPr marL="109728" indent="0" algn="just">
              <a:buNone/>
            </a:pPr>
            <a:r>
              <a:rPr lang="pl-PL" dirty="0">
                <a:latin typeface="Garamond" panose="02020404030301010803" pitchFamily="18" charset="0"/>
              </a:rPr>
              <a:t>w szczególności: </a:t>
            </a:r>
          </a:p>
          <a:p>
            <a:pPr algn="just"/>
            <a:r>
              <a:rPr lang="pl-PL" dirty="0">
                <a:latin typeface="Garamond" panose="02020404030301010803" pitchFamily="18" charset="0"/>
              </a:rPr>
              <a:t>kopia decyzji kierującej do domu, kopia orzeczenia </a:t>
            </a:r>
            <a:br>
              <a:rPr lang="pl-PL" dirty="0">
                <a:latin typeface="Garamond" panose="02020404030301010803" pitchFamily="18" charset="0"/>
              </a:rPr>
            </a:br>
            <a:r>
              <a:rPr lang="pl-PL" dirty="0">
                <a:latin typeface="Garamond" panose="02020404030301010803" pitchFamily="18" charset="0"/>
              </a:rPr>
              <a:t>o niepełnosprawności lub orzeczenia o stopniu niepełnosprawności, indywidualny plan postępowania wspierająco-aktywizującego, opinie specjalistów, notatki pracowników Zespołu Wspierająco-Aktywizującego dotyczące aktywności uczestnika, jego zachowań, motywacji do udziału w zajęciach,</a:t>
            </a:r>
          </a:p>
          <a:p>
            <a:pPr marL="109728" indent="0" algn="just">
              <a:buNone/>
            </a:pPr>
            <a:r>
              <a:rPr lang="pl-PL" dirty="0">
                <a:latin typeface="Garamond" panose="02020404030301010803" pitchFamily="18" charset="0"/>
              </a:rPr>
              <a:t>oraz </a:t>
            </a:r>
          </a:p>
          <a:p>
            <a:pPr algn="just"/>
            <a:r>
              <a:rPr lang="pl-PL" dirty="0">
                <a:latin typeface="Garamond" panose="02020404030301010803" pitchFamily="18" charset="0"/>
              </a:rPr>
              <a:t>inne dokumenty mające zastosowanie przy opracowywaniu indywidualnego planu postępowania wspierająco-aktywizującego.</a:t>
            </a:r>
          </a:p>
          <a:p>
            <a:endParaRPr lang="pl-PL" dirty="0"/>
          </a:p>
        </p:txBody>
      </p:sp>
      <p:sp>
        <p:nvSpPr>
          <p:cNvPr id="3" name="Tytuł 2"/>
          <p:cNvSpPr>
            <a:spLocks noGrp="1"/>
          </p:cNvSpPr>
          <p:nvPr>
            <p:ph type="title"/>
          </p:nvPr>
        </p:nvSpPr>
        <p:spPr/>
        <p:txBody>
          <a:bodyPr>
            <a:normAutofit fontScale="90000"/>
          </a:bodyPr>
          <a:lstStyle/>
          <a:p>
            <a:r>
              <a:rPr lang="pl-PL" dirty="0">
                <a:latin typeface="Garamond" panose="02020404030301010803" pitchFamily="18" charset="0"/>
              </a:rPr>
              <a:t>Dokumentacja indywidualna uczestnika</a:t>
            </a:r>
            <a:endParaRPr lang="pl-PL" dirty="0"/>
          </a:p>
        </p:txBody>
      </p:sp>
    </p:spTree>
    <p:extLst>
      <p:ext uri="{BB962C8B-B14F-4D97-AF65-F5344CB8AC3E}">
        <p14:creationId xmlns:p14="http://schemas.microsoft.com/office/powerpoint/2010/main" val="909296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altLang="pl-PL" sz="2800" dirty="0">
                <a:latin typeface="Garamond" pitchFamily="18" charset="0"/>
              </a:rPr>
              <a:t>Rozporządzenie Ministra Pracy i Polityki Społecznej </a:t>
            </a:r>
            <a:br>
              <a:rPr lang="pl-PL" altLang="pl-PL" sz="2800" dirty="0">
                <a:latin typeface="Garamond" pitchFamily="18" charset="0"/>
              </a:rPr>
            </a:br>
            <a:r>
              <a:rPr lang="pl-PL" altLang="pl-PL" sz="2800" dirty="0">
                <a:latin typeface="Garamond" pitchFamily="18" charset="0"/>
              </a:rPr>
              <a:t>z dnia 9 grudnia 2010 r. w sprawie środowiskowych domów samopomocy (Dz. U. z 2020 r. poz. 249 ze zm.).</a:t>
            </a:r>
          </a:p>
          <a:p>
            <a:pPr algn="just"/>
            <a:r>
              <a:rPr lang="pl-PL" sz="2800" dirty="0">
                <a:latin typeface="Garamond" pitchFamily="18" charset="0"/>
              </a:rPr>
              <a:t>Zarządzenie Nr 24 Wojewody Warmińsko-Mazurskiego z 21 stycznia 2020 r. w sprawie stosowania wytycznych dotyczących zasad i sposobu realizacji zadania z zakresu administracji rządowej w województwie warmińsko-mazurskim – środowiskowe domy samopomocy.</a:t>
            </a:r>
          </a:p>
          <a:p>
            <a:pPr algn="just"/>
            <a:endParaRPr lang="pl-PL" dirty="0"/>
          </a:p>
        </p:txBody>
      </p:sp>
      <p:sp>
        <p:nvSpPr>
          <p:cNvPr id="3" name="Tytuł 2"/>
          <p:cNvSpPr>
            <a:spLocks noGrp="1"/>
          </p:cNvSpPr>
          <p:nvPr>
            <p:ph type="title"/>
          </p:nvPr>
        </p:nvSpPr>
        <p:spPr/>
        <p:txBody>
          <a:bodyPr>
            <a:normAutofit/>
          </a:bodyPr>
          <a:lstStyle/>
          <a:p>
            <a:pPr algn="ctr"/>
            <a:r>
              <a:rPr lang="pl-PL" sz="3200" dirty="0">
                <a:latin typeface="Times New Roman" panose="02020603050405020304" pitchFamily="18" charset="0"/>
                <a:cs typeface="Times New Roman" panose="02020603050405020304" pitchFamily="18" charset="0"/>
              </a:rPr>
              <a:t>PRZEPISY OKREŚLAJĄCE DOKUMENTACJĘ PROWADZONĄ W ŚDS</a:t>
            </a:r>
          </a:p>
        </p:txBody>
      </p:sp>
    </p:spTree>
    <p:extLst>
      <p:ext uri="{BB962C8B-B14F-4D97-AF65-F5344CB8AC3E}">
        <p14:creationId xmlns:p14="http://schemas.microsoft.com/office/powerpoint/2010/main" val="2274181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a:extLst>
              <a:ext uri="{FF2B5EF4-FFF2-40B4-BE49-F238E27FC236}">
                <a16:creationId xmlns:a16="http://schemas.microsoft.com/office/drawing/2014/main" id="{878BABB2-194B-4E32-B9AC-208062682449}"/>
              </a:ext>
            </a:extLst>
          </p:cNvPr>
          <p:cNvSpPr>
            <a:spLocks noGrp="1"/>
          </p:cNvSpPr>
          <p:nvPr>
            <p:ph idx="1"/>
          </p:nvPr>
        </p:nvSpPr>
        <p:spPr/>
        <p:txBody>
          <a:bodyPr/>
          <a:lstStyle/>
          <a:p>
            <a:r>
              <a:rPr lang="pl-PL" sz="1800" b="1" dirty="0">
                <a:effectLst/>
                <a:latin typeface="Garamond" panose="02020404030301010803" pitchFamily="18" charset="0"/>
                <a:ea typeface="Calibri" panose="020F0502020204030204" pitchFamily="34" charset="0"/>
                <a:cs typeface="Times New Roman" panose="02020603050405020304" pitchFamily="18" charset="0"/>
              </a:rPr>
              <a:t>OCENA UCZESTNIKA W TRAKCIE POBYTU W ŚDS</a:t>
            </a:r>
            <a:r>
              <a:rPr lang="pl-PL" sz="1800" dirty="0">
                <a:effectLst/>
                <a:latin typeface="Garamond" panose="02020404030301010803" pitchFamily="18" charset="0"/>
                <a:ea typeface="Calibri" panose="020F0502020204030204" pitchFamily="34" charset="0"/>
                <a:cs typeface="Times New Roman" panose="02020603050405020304" pitchFamily="18" charset="0"/>
              </a:rPr>
              <a:t> do 3 m-</a:t>
            </a:r>
            <a:r>
              <a:rPr lang="pl-PL" sz="1800" dirty="0" err="1">
                <a:effectLst/>
                <a:latin typeface="Garamond" panose="02020404030301010803" pitchFamily="18" charset="0"/>
                <a:ea typeface="Calibri" panose="020F0502020204030204" pitchFamily="34" charset="0"/>
                <a:cs typeface="Times New Roman" panose="02020603050405020304" pitchFamily="18" charset="0"/>
              </a:rPr>
              <a:t>cy</a:t>
            </a:r>
            <a:r>
              <a:rPr lang="pl-PL" sz="1800" dirty="0">
                <a:effectLst/>
                <a:latin typeface="Garamond" panose="02020404030301010803" pitchFamily="18" charset="0"/>
                <a:ea typeface="Calibri" panose="020F0502020204030204" pitchFamily="34" charset="0"/>
                <a:cs typeface="Times New Roman" panose="02020603050405020304" pitchFamily="18" charset="0"/>
              </a:rPr>
              <a:t> (§ 7 ust. 6 rozporządzenia)</a:t>
            </a:r>
            <a:endParaRPr lang="pl-PL" sz="1800" dirty="0">
              <a:latin typeface="Garamond" panose="02020404030301010803" pitchFamily="18" charset="0"/>
              <a:ea typeface="Calibri" panose="020F0502020204030204" pitchFamily="34" charset="0"/>
              <a:cs typeface="Times New Roman" panose="02020603050405020304" pitchFamily="18" charset="0"/>
            </a:endParaRPr>
          </a:p>
          <a:p>
            <a:pPr marL="109728" indent="0">
              <a:buNone/>
            </a:pPr>
            <a:r>
              <a:rPr lang="pl-PL" sz="1800" dirty="0">
                <a:effectLst/>
                <a:latin typeface="Garamond" panose="02020404030301010803" pitchFamily="18" charset="0"/>
                <a:ea typeface="Calibri" panose="020F0502020204030204" pitchFamily="34" charset="0"/>
                <a:cs typeface="Times New Roman" panose="02020603050405020304" pitchFamily="18" charset="0"/>
              </a:rPr>
              <a:t>OBSZAR I – SAMOOBSŁUGA/ZARADNOŚĆ ŻYCIOWA</a:t>
            </a:r>
          </a:p>
          <a:p>
            <a:pPr marL="109728" indent="0">
              <a:buNone/>
            </a:pPr>
            <a:r>
              <a:rPr lang="pl-PL" sz="1800" dirty="0">
                <a:effectLst/>
                <a:latin typeface="Garamond" panose="02020404030301010803" pitchFamily="18" charset="0"/>
                <a:ea typeface="Calibri" panose="020F0502020204030204" pitchFamily="34" charset="0"/>
                <a:cs typeface="Times New Roman" panose="02020603050405020304" pitchFamily="18" charset="0"/>
              </a:rPr>
              <a:t>OBSZAR II – UMIEJĘTNOŚCI INTERPERSONALNE</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p>
            <a:pPr marL="109728" indent="0">
              <a:buNone/>
            </a:pPr>
            <a:r>
              <a:rPr lang="pl-PL" sz="1800" dirty="0">
                <a:effectLst/>
                <a:latin typeface="Garamond" panose="02020404030301010803" pitchFamily="18" charset="0"/>
                <a:ea typeface="Calibri" panose="020F0502020204030204" pitchFamily="34" charset="0"/>
                <a:cs typeface="Times New Roman" panose="02020603050405020304" pitchFamily="18" charset="0"/>
              </a:rPr>
              <a:t>OBSZAR III – AKTYWNOŚĆ NA ZAJĘCIACH</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p>
            <a:pPr marL="109728" indent="0">
              <a:buNone/>
            </a:pPr>
            <a:r>
              <a:rPr lang="pl-PL" sz="1800" dirty="0">
                <a:effectLst/>
                <a:latin typeface="Garamond" panose="02020404030301010803" pitchFamily="18" charset="0"/>
                <a:ea typeface="Calibri" panose="020F0502020204030204" pitchFamily="34" charset="0"/>
                <a:cs typeface="Times New Roman" panose="02020603050405020304" pitchFamily="18" charset="0"/>
              </a:rPr>
              <a:t>OBSZAR IV – ROZWÓJ ZAINTERESOWAŃ</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p>
            <a:pPr marL="109728" indent="0">
              <a:buNone/>
            </a:pPr>
            <a:endParaRPr lang="pl-PL" sz="1800" b="1" dirty="0">
              <a:effectLst/>
              <a:latin typeface="Garamond" panose="02020404030301010803" pitchFamily="18" charset="0"/>
              <a:ea typeface="Calibri" panose="020F0502020204030204" pitchFamily="34" charset="0"/>
              <a:cs typeface="Times New Roman" panose="02020603050405020304" pitchFamily="18" charset="0"/>
            </a:endParaRPr>
          </a:p>
          <a:p>
            <a:pPr marL="109728" indent="0">
              <a:buNone/>
            </a:pPr>
            <a:r>
              <a:rPr lang="pl-PL" sz="1800" b="1" dirty="0">
                <a:effectLst/>
                <a:latin typeface="Garamond" panose="02020404030301010803" pitchFamily="18" charset="0"/>
                <a:ea typeface="Calibri" panose="020F0502020204030204" pitchFamily="34" charset="0"/>
                <a:cs typeface="Times New Roman" panose="02020603050405020304" pitchFamily="18" charset="0"/>
              </a:rPr>
              <a:t>Ocena możliwości zaproponowania uczestnikowi indywidualnego planu postępowania wspierająco-aktywizującego przez Zespół Wspierająco-Aktywizujący</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p>
            <a:pPr marL="109728" indent="0">
              <a:buNone/>
            </a:pPr>
            <a:endParaRPr lang="pl-PL" sz="1800" b="1" dirty="0">
              <a:effectLst/>
              <a:latin typeface="Garamond" panose="02020404030301010803" pitchFamily="18" charset="0"/>
              <a:ea typeface="Calibri" panose="020F0502020204030204" pitchFamily="34" charset="0"/>
              <a:cs typeface="Times New Roman" panose="02020603050405020304" pitchFamily="18" charset="0"/>
            </a:endParaRPr>
          </a:p>
          <a:p>
            <a:pPr marL="109728" indent="0">
              <a:buNone/>
            </a:pPr>
            <a:r>
              <a:rPr lang="pl-PL" sz="1800" b="1" dirty="0">
                <a:effectLst/>
                <a:latin typeface="Garamond" panose="02020404030301010803" pitchFamily="18" charset="0"/>
                <a:ea typeface="Calibri" panose="020F0502020204030204" pitchFamily="34" charset="0"/>
                <a:cs typeface="Times New Roman" panose="02020603050405020304" pitchFamily="18" charset="0"/>
              </a:rPr>
              <a:t>Podpisy zespołu wspierająco-aktywizującego</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p>
            <a:pPr marL="109728" indent="0">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3" name="Tytuł 2">
            <a:extLst>
              <a:ext uri="{FF2B5EF4-FFF2-40B4-BE49-F238E27FC236}">
                <a16:creationId xmlns:a16="http://schemas.microsoft.com/office/drawing/2014/main" id="{CF679C45-3BC9-445B-A90E-A7457578C331}"/>
              </a:ext>
            </a:extLst>
          </p:cNvPr>
          <p:cNvSpPr>
            <a:spLocks noGrp="1"/>
          </p:cNvSpPr>
          <p:nvPr>
            <p:ph type="title"/>
          </p:nvPr>
        </p:nvSpPr>
        <p:spPr/>
        <p:txBody>
          <a:bodyPr>
            <a:normAutofit fontScale="90000"/>
          </a:bodyPr>
          <a:lstStyle/>
          <a:p>
            <a:pPr algn="ctr"/>
            <a:r>
              <a:rPr lang="pl-PL" dirty="0">
                <a:latin typeface="Garamond" panose="02020404030301010803" pitchFamily="18" charset="0"/>
                <a:cs typeface="Times New Roman" panose="02020603050405020304" pitchFamily="18" charset="0"/>
              </a:rPr>
              <a:t>Indywidualny plan Postępowania Wspierająco-Aktywizującego</a:t>
            </a:r>
            <a:endParaRPr lang="en-US" dirty="0">
              <a:latin typeface="Garamond" panose="02020404030301010803" pitchFamily="18" charset="0"/>
              <a:cs typeface="Times New Roman" panose="02020603050405020304" pitchFamily="18" charset="0"/>
            </a:endParaRPr>
          </a:p>
        </p:txBody>
      </p:sp>
    </p:spTree>
    <p:extLst>
      <p:ext uri="{BB962C8B-B14F-4D97-AF65-F5344CB8AC3E}">
        <p14:creationId xmlns:p14="http://schemas.microsoft.com/office/powerpoint/2010/main" val="6270344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a:extLst>
              <a:ext uri="{FF2B5EF4-FFF2-40B4-BE49-F238E27FC236}">
                <a16:creationId xmlns:a16="http://schemas.microsoft.com/office/drawing/2014/main" id="{9C6EBEA0-C754-496E-A2DE-B9A1DC77A99F}"/>
              </a:ext>
            </a:extLst>
          </p:cNvPr>
          <p:cNvSpPr>
            <a:spLocks noGrp="1"/>
          </p:cNvSpPr>
          <p:nvPr>
            <p:ph idx="1"/>
          </p:nvPr>
        </p:nvSpPr>
        <p:spPr/>
        <p:txBody>
          <a:bodyPr>
            <a:normAutofit lnSpcReduction="10000"/>
          </a:bodyPr>
          <a:lstStyle/>
          <a:p>
            <a:pPr marL="0" indent="0" algn="just">
              <a:lnSpc>
                <a:spcPct val="115000"/>
              </a:lnSpc>
              <a:spcAft>
                <a:spcPts val="1000"/>
              </a:spcAft>
              <a:buNone/>
            </a:pPr>
            <a:r>
              <a:rPr lang="pl-PL" sz="1800" b="1" u="sng" dirty="0">
                <a:effectLst/>
                <a:latin typeface="Garamond" panose="02020404030301010803" pitchFamily="18" charset="0"/>
                <a:ea typeface="Calibri" panose="020F0502020204030204" pitchFamily="34" charset="0"/>
                <a:cs typeface="Times New Roman" panose="02020603050405020304" pitchFamily="18" charset="0"/>
              </a:rPr>
              <a:t>INDYWIDUALNY PLAN POSTĘPOWANIA</a:t>
            </a:r>
            <a:r>
              <a:rPr lang="pl-PL" sz="1800" dirty="0">
                <a:latin typeface="Garamond" panose="02020404030301010803" pitchFamily="18" charset="0"/>
                <a:ea typeface="Calibri" panose="020F0502020204030204" pitchFamily="34" charset="0"/>
                <a:cs typeface="Times New Roman" panose="02020603050405020304" pitchFamily="18" charset="0"/>
              </a:rPr>
              <a:t> </a:t>
            </a:r>
            <a:r>
              <a:rPr lang="pl-PL" sz="1800" b="1" u="sng" dirty="0">
                <a:effectLst/>
                <a:latin typeface="Garamond" panose="02020404030301010803" pitchFamily="18" charset="0"/>
                <a:ea typeface="Calibri" panose="020F0502020204030204" pitchFamily="34" charset="0"/>
                <a:cs typeface="Times New Roman" panose="02020603050405020304" pitchFamily="18" charset="0"/>
              </a:rPr>
              <a:t>WSPIERAJĄCO-AKTYWIZUJĄCEGO</a:t>
            </a:r>
          </a:p>
          <a:p>
            <a:pPr marL="0" indent="0" algn="just">
              <a:lnSpc>
                <a:spcPct val="115000"/>
              </a:lnSpc>
              <a:spcAft>
                <a:spcPts val="1000"/>
              </a:spcAft>
              <a:buNone/>
            </a:pPr>
            <a:r>
              <a:rPr lang="pl-PL" sz="1800" dirty="0">
                <a:effectLst/>
                <a:latin typeface="Garamond" panose="02020404030301010803" pitchFamily="18" charset="0"/>
                <a:ea typeface="Calibri" panose="020F0502020204030204" pitchFamily="34" charset="0"/>
                <a:cs typeface="Times New Roman" panose="02020603050405020304" pitchFamily="18" charset="0"/>
              </a:rPr>
              <a:t>Imię i nazwisko uczestnika</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r>
              <a:rPr lang="pl-PL" sz="1800" dirty="0">
                <a:effectLst/>
                <a:latin typeface="Garamond" panose="02020404030301010803" pitchFamily="18" charset="0"/>
                <a:ea typeface="Calibri" panose="020F0502020204030204" pitchFamily="34" charset="0"/>
                <a:cs typeface="Times New Roman" panose="02020603050405020304" pitchFamily="18" charset="0"/>
              </a:rPr>
              <a:t>Data sporządzenia planu</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p>
            <a:pPr marL="228600" algn="just">
              <a:lnSpc>
                <a:spcPct val="115000"/>
              </a:lnSpc>
              <a:spcAft>
                <a:spcPts val="1000"/>
              </a:spcAft>
            </a:pPr>
            <a:r>
              <a:rPr lang="pl-PL" sz="1800" dirty="0">
                <a:effectLst/>
                <a:latin typeface="Garamond" panose="02020404030301010803" pitchFamily="18" charset="0"/>
                <a:ea typeface="Calibri" panose="020F0502020204030204" pitchFamily="34" charset="0"/>
                <a:cs typeface="Times New Roman" panose="02020603050405020304" pitchFamily="18" charset="0"/>
              </a:rPr>
              <a:t> </a:t>
            </a:r>
            <a:r>
              <a:rPr lang="pl-PL" sz="1800" b="1" dirty="0">
                <a:effectLst/>
                <a:latin typeface="Garamond" panose="02020404030301010803" pitchFamily="18" charset="0"/>
                <a:ea typeface="Calibri" panose="020F0502020204030204" pitchFamily="34" charset="0"/>
                <a:cs typeface="Times New Roman" panose="02020603050405020304" pitchFamily="18" charset="0"/>
              </a:rPr>
              <a:t>Umiejętności samoobsługi/zaradności życiowej</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r>
              <a:rPr lang="pl-PL" sz="1800" dirty="0">
                <a:effectLst/>
                <a:latin typeface="Garamond" panose="02020404030301010803" pitchFamily="18" charset="0"/>
                <a:ea typeface="Calibri" panose="020F0502020204030204" pitchFamily="34" charset="0"/>
                <a:cs typeface="Times New Roman" panose="02020603050405020304" pitchFamily="18" charset="0"/>
              </a:rPr>
              <a:t>Wskazania do postępowania (cele)</a:t>
            </a:r>
          </a:p>
          <a:p>
            <a:pPr marL="0" indent="0" algn="just">
              <a:lnSpc>
                <a:spcPct val="115000"/>
              </a:lnSpc>
              <a:spcAft>
                <a:spcPts val="1000"/>
              </a:spcAft>
              <a:buNone/>
            </a:pPr>
            <a:r>
              <a:rPr lang="pl-PL" sz="1800" dirty="0">
                <a:effectLst/>
                <a:latin typeface="Garamond" panose="02020404030301010803" pitchFamily="18" charset="0"/>
                <a:ea typeface="Calibri" panose="020F0502020204030204" pitchFamily="34" charset="0"/>
                <a:cs typeface="Times New Roman" panose="02020603050405020304" pitchFamily="18" charset="0"/>
              </a:rPr>
              <a:t>Metody aktywizacji (postępowanie wspierająco-aktywizujące)</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p>
            <a:pPr marL="228600" algn="just">
              <a:lnSpc>
                <a:spcPct val="115000"/>
              </a:lnSpc>
              <a:spcAft>
                <a:spcPts val="1000"/>
              </a:spcAft>
            </a:pPr>
            <a:r>
              <a:rPr lang="pl-PL" sz="1800" b="1" dirty="0">
                <a:effectLst/>
                <a:latin typeface="Garamond" panose="02020404030301010803" pitchFamily="18" charset="0"/>
                <a:ea typeface="Calibri" panose="020F0502020204030204" pitchFamily="34" charset="0"/>
                <a:cs typeface="Times New Roman" panose="02020603050405020304" pitchFamily="18" charset="0"/>
              </a:rPr>
              <a:t>Umiejętności interpersonalne</a:t>
            </a:r>
          </a:p>
          <a:p>
            <a:pPr marL="228600" algn="just">
              <a:lnSpc>
                <a:spcPct val="115000"/>
              </a:lnSpc>
              <a:spcAft>
                <a:spcPts val="1000"/>
              </a:spcAft>
            </a:pPr>
            <a:r>
              <a:rPr lang="pl-PL" sz="1800" dirty="0">
                <a:effectLst/>
                <a:latin typeface="Garamond" panose="02020404030301010803" pitchFamily="18" charset="0"/>
                <a:ea typeface="Calibri" panose="020F0502020204030204" pitchFamily="34" charset="0"/>
                <a:cs typeface="Times New Roman" panose="02020603050405020304" pitchFamily="18" charset="0"/>
              </a:rPr>
              <a:t>Wskazania do postępowania (cele)</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p>
            <a:pPr marL="228600" algn="just">
              <a:lnSpc>
                <a:spcPct val="115000"/>
              </a:lnSpc>
              <a:spcAft>
                <a:spcPts val="1000"/>
              </a:spcAft>
            </a:pPr>
            <a:r>
              <a:rPr lang="pl-PL" sz="1800" dirty="0">
                <a:effectLst/>
                <a:latin typeface="Garamond" panose="02020404030301010803" pitchFamily="18" charset="0"/>
                <a:ea typeface="Calibri" panose="020F0502020204030204" pitchFamily="34" charset="0"/>
                <a:cs typeface="Times New Roman" panose="02020603050405020304" pitchFamily="18" charset="0"/>
              </a:rPr>
              <a:t>Metody aktywizacji (postępowanie wspierająco-aktywizujące)</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p>
            <a:pPr marL="228600" algn="just">
              <a:lnSpc>
                <a:spcPct val="115000"/>
              </a:lnSpc>
              <a:spcAft>
                <a:spcPts val="10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15000"/>
              </a:lnSpc>
              <a:spcAft>
                <a:spcPts val="10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3" name="Tytuł 2">
            <a:extLst>
              <a:ext uri="{FF2B5EF4-FFF2-40B4-BE49-F238E27FC236}">
                <a16:creationId xmlns:a16="http://schemas.microsoft.com/office/drawing/2014/main" id="{4A168507-DDC0-4741-9B5B-C07F89EADEFA}"/>
              </a:ext>
            </a:extLst>
          </p:cNvPr>
          <p:cNvSpPr>
            <a:spLocks noGrp="1"/>
          </p:cNvSpPr>
          <p:nvPr>
            <p:ph type="title"/>
          </p:nvPr>
        </p:nvSpPr>
        <p:spPr/>
        <p:txBody>
          <a:bodyPr>
            <a:normAutofit fontScale="90000"/>
          </a:bodyPr>
          <a:lstStyle/>
          <a:p>
            <a:pPr algn="ctr"/>
            <a:r>
              <a:rPr lang="pl-PL" dirty="0">
                <a:latin typeface="Garamond" panose="02020404030301010803" pitchFamily="18" charset="0"/>
                <a:cs typeface="Times New Roman" panose="02020603050405020304" pitchFamily="18" charset="0"/>
              </a:rPr>
              <a:t>Indywidualny plan Postępowania Wspierająco-Aktywizującego</a:t>
            </a:r>
            <a:endParaRPr lang="en-US" dirty="0">
              <a:latin typeface="Garamond" panose="02020404030301010803" pitchFamily="18" charset="0"/>
            </a:endParaRPr>
          </a:p>
        </p:txBody>
      </p:sp>
    </p:spTree>
    <p:extLst>
      <p:ext uri="{BB962C8B-B14F-4D97-AF65-F5344CB8AC3E}">
        <p14:creationId xmlns:p14="http://schemas.microsoft.com/office/powerpoint/2010/main" val="18907226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a:extLst>
              <a:ext uri="{FF2B5EF4-FFF2-40B4-BE49-F238E27FC236}">
                <a16:creationId xmlns:a16="http://schemas.microsoft.com/office/drawing/2014/main" id="{F0899DD5-C3CB-46C1-98EA-CE004A0ED95F}"/>
              </a:ext>
            </a:extLst>
          </p:cNvPr>
          <p:cNvSpPr>
            <a:spLocks noGrp="1"/>
          </p:cNvSpPr>
          <p:nvPr>
            <p:ph idx="1"/>
          </p:nvPr>
        </p:nvSpPr>
        <p:spPr/>
        <p:txBody>
          <a:bodyPr>
            <a:normAutofit/>
          </a:bodyPr>
          <a:lstStyle/>
          <a:p>
            <a:r>
              <a:rPr lang="pl-PL" sz="1800" b="1" dirty="0">
                <a:effectLst/>
                <a:latin typeface="Garamond" panose="02020404030301010803" pitchFamily="18" charset="0"/>
                <a:ea typeface="Calibri" panose="020F0502020204030204" pitchFamily="34" charset="0"/>
                <a:cs typeface="Times New Roman" panose="02020603050405020304" pitchFamily="18" charset="0"/>
              </a:rPr>
              <a:t>AKTYWNOŚĆ NA ZAJĘCIACH</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p>
            <a:pPr marL="109728" indent="0">
              <a:buNone/>
            </a:pPr>
            <a:r>
              <a:rPr lang="pl-PL" sz="1800" dirty="0">
                <a:effectLst/>
                <a:latin typeface="Garamond" panose="02020404030301010803" pitchFamily="18" charset="0"/>
                <a:ea typeface="Calibri" panose="020F0502020204030204" pitchFamily="34" charset="0"/>
                <a:cs typeface="Times New Roman" panose="02020603050405020304" pitchFamily="18" charset="0"/>
              </a:rPr>
              <a:t>Wskazania do postępowania (cele)</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p>
            <a:pPr marL="109728" indent="0">
              <a:buNone/>
            </a:pPr>
            <a:r>
              <a:rPr lang="pl-PL" sz="1800" dirty="0">
                <a:effectLst/>
                <a:latin typeface="Garamond" panose="02020404030301010803" pitchFamily="18" charset="0"/>
                <a:ea typeface="Calibri" panose="020F0502020204030204" pitchFamily="34" charset="0"/>
                <a:cs typeface="Times New Roman" panose="02020603050405020304" pitchFamily="18" charset="0"/>
              </a:rPr>
              <a:t>Metody aktywizacji (postępowanie wspierająco-aktywizujące)</a:t>
            </a:r>
          </a:p>
          <a:p>
            <a:pPr>
              <a:lnSpc>
                <a:spcPct val="150000"/>
              </a:lnSpc>
              <a:buFont typeface="Wingdings" panose="05000000000000000000" pitchFamily="2" charset="2"/>
              <a:buChar char="Ø"/>
            </a:pPr>
            <a:r>
              <a:rPr lang="pl-PL" sz="1800" b="1" dirty="0">
                <a:effectLst/>
                <a:latin typeface="Garamond" panose="02020404030301010803" pitchFamily="18" charset="0"/>
                <a:ea typeface="Calibri" panose="020F0502020204030204" pitchFamily="34" charset="0"/>
                <a:cs typeface="Times New Roman" panose="02020603050405020304" pitchFamily="18" charset="0"/>
              </a:rPr>
              <a:t>Rozwój zainteresowań</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r>
              <a:rPr lang="pl-PL" sz="1800" dirty="0">
                <a:effectLst/>
                <a:latin typeface="Garamond" panose="02020404030301010803" pitchFamily="18" charset="0"/>
                <a:ea typeface="Calibri" panose="020F0502020204030204" pitchFamily="34" charset="0"/>
                <a:cs typeface="Times New Roman" panose="02020603050405020304" pitchFamily="18" charset="0"/>
              </a:rPr>
              <a:t>Wskazania do postępowania (cele)</a:t>
            </a:r>
          </a:p>
          <a:p>
            <a:pPr marL="0" indent="0" algn="just">
              <a:lnSpc>
                <a:spcPct val="115000"/>
              </a:lnSpc>
              <a:spcAft>
                <a:spcPts val="1000"/>
              </a:spcAft>
              <a:buNone/>
            </a:pPr>
            <a:r>
              <a:rPr lang="pl-PL" sz="1800" dirty="0">
                <a:effectLst/>
                <a:latin typeface="Garamond" panose="02020404030301010803" pitchFamily="18" charset="0"/>
                <a:ea typeface="Calibri" panose="020F0502020204030204" pitchFamily="34" charset="0"/>
                <a:cs typeface="Times New Roman" panose="02020603050405020304" pitchFamily="18" charset="0"/>
              </a:rPr>
              <a:t>Metody aktywizacji (postępowanie wspierająco-aktywizujące)</a:t>
            </a:r>
          </a:p>
          <a:p>
            <a:pPr marL="285750" indent="-285750" algn="just">
              <a:lnSpc>
                <a:spcPct val="115000"/>
              </a:lnSpc>
              <a:spcAft>
                <a:spcPts val="1000"/>
              </a:spcAft>
              <a:buFont typeface="Wingdings" panose="05000000000000000000" pitchFamily="2" charset="2"/>
              <a:buChar char="Ø"/>
            </a:pPr>
            <a:r>
              <a:rPr lang="pl-PL" sz="1800" b="1" dirty="0">
                <a:effectLst/>
                <a:latin typeface="Garamond" panose="02020404030301010803" pitchFamily="18" charset="0"/>
                <a:ea typeface="Calibri" panose="020F0502020204030204" pitchFamily="34" charset="0"/>
              </a:rPr>
              <a:t>OKRES NIEZBĘDNY DO REALIZACJI INDYWIZUALNEGO PLANU POSTĘPOWANIA WSPIERAJĄCO-AKTYWIZUJĄCEGO</a:t>
            </a:r>
            <a:r>
              <a:rPr lang="pl-PL" sz="1800" dirty="0">
                <a:effectLst/>
                <a:latin typeface="Garamond" panose="02020404030301010803" pitchFamily="18" charset="0"/>
                <a:ea typeface="Calibri" panose="020F0502020204030204" pitchFamily="34" charset="0"/>
              </a:rPr>
              <a:t> </a:t>
            </a:r>
          </a:p>
          <a:p>
            <a:pPr marL="228600" algn="just">
              <a:lnSpc>
                <a:spcPct val="115000"/>
              </a:lnSpc>
              <a:spcAft>
                <a:spcPts val="1000"/>
              </a:spcAft>
            </a:pPr>
            <a:r>
              <a:rPr lang="pl-PL" sz="1800" dirty="0">
                <a:effectLst/>
                <a:latin typeface="Garamond" panose="02020404030301010803" pitchFamily="18" charset="0"/>
                <a:ea typeface="Calibri" panose="020F0502020204030204" pitchFamily="34" charset="0"/>
                <a:cs typeface="Times New Roman" panose="02020603050405020304" pitchFamily="18" charset="0"/>
              </a:rPr>
              <a:t> (data, podpis uczestnika lub opiekuna)              (data i podpis osoby sporządzającej)</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p>
            <a:pPr marL="228600" algn="just">
              <a:lnSpc>
                <a:spcPct val="115000"/>
              </a:lnSpc>
              <a:spcAft>
                <a:spcPts val="1000"/>
              </a:spcAft>
            </a:pPr>
            <a:r>
              <a:rPr lang="pl-PL" sz="1800" dirty="0">
                <a:effectLst/>
                <a:latin typeface="Garamond" panose="02020404030301010803" pitchFamily="18" charset="0"/>
                <a:ea typeface="Calibri" panose="020F0502020204030204" pitchFamily="34" charset="0"/>
                <a:cs typeface="Times New Roman" panose="02020603050405020304" pitchFamily="18" charset="0"/>
              </a:rPr>
              <a:t> </a:t>
            </a:r>
            <a:r>
              <a:rPr lang="pl-PL" sz="1800" b="1" dirty="0">
                <a:effectLst/>
                <a:latin typeface="Garamond" panose="02020404030301010803" pitchFamily="18" charset="0"/>
                <a:ea typeface="Calibri" panose="020F0502020204030204" pitchFamily="34" charset="0"/>
                <a:cs typeface="Times New Roman" panose="02020603050405020304" pitchFamily="18" charset="0"/>
              </a:rPr>
              <a:t>Podpisy zespołu wspierająco-aktywizującego</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109728" indent="0">
              <a:buNone/>
            </a:pPr>
            <a:endParaRPr lang="en-US" dirty="0"/>
          </a:p>
        </p:txBody>
      </p:sp>
      <p:sp>
        <p:nvSpPr>
          <p:cNvPr id="3" name="Tytuł 2">
            <a:extLst>
              <a:ext uri="{FF2B5EF4-FFF2-40B4-BE49-F238E27FC236}">
                <a16:creationId xmlns:a16="http://schemas.microsoft.com/office/drawing/2014/main" id="{CF09A7CD-FA07-4356-A3DA-3BFD52CC28C1}"/>
              </a:ext>
            </a:extLst>
          </p:cNvPr>
          <p:cNvSpPr>
            <a:spLocks noGrp="1"/>
          </p:cNvSpPr>
          <p:nvPr>
            <p:ph type="title"/>
          </p:nvPr>
        </p:nvSpPr>
        <p:spPr/>
        <p:txBody>
          <a:bodyPr>
            <a:normAutofit fontScale="90000"/>
          </a:bodyPr>
          <a:lstStyle/>
          <a:p>
            <a:pPr algn="ctr"/>
            <a:r>
              <a:rPr lang="pl-PL" dirty="0">
                <a:latin typeface="Garamond" panose="02020404030301010803" pitchFamily="18" charset="0"/>
                <a:cs typeface="Times New Roman" panose="02020603050405020304" pitchFamily="18" charset="0"/>
              </a:rPr>
              <a:t>Indywidualny plan Postępowania Wspierająco-Aktywizującego</a:t>
            </a:r>
            <a:endParaRPr lang="en-US" dirty="0">
              <a:latin typeface="Garamond" panose="02020404030301010803" pitchFamily="18" charset="0"/>
            </a:endParaRPr>
          </a:p>
        </p:txBody>
      </p:sp>
    </p:spTree>
    <p:extLst>
      <p:ext uri="{BB962C8B-B14F-4D97-AF65-F5344CB8AC3E}">
        <p14:creationId xmlns:p14="http://schemas.microsoft.com/office/powerpoint/2010/main" val="18769835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a:extLst>
              <a:ext uri="{FF2B5EF4-FFF2-40B4-BE49-F238E27FC236}">
                <a16:creationId xmlns:a16="http://schemas.microsoft.com/office/drawing/2014/main" id="{C42F684E-BD50-40E3-8CE4-63A5F1E682D2}"/>
              </a:ext>
            </a:extLst>
          </p:cNvPr>
          <p:cNvSpPr>
            <a:spLocks noGrp="1"/>
          </p:cNvSpPr>
          <p:nvPr>
            <p:ph idx="1"/>
          </p:nvPr>
        </p:nvSpPr>
        <p:spPr/>
        <p:txBody>
          <a:bodyPr>
            <a:normAutofit fontScale="77500" lnSpcReduction="20000"/>
          </a:bodyPr>
          <a:lstStyle/>
          <a:p>
            <a:pPr marL="285750" indent="-285750" algn="just">
              <a:lnSpc>
                <a:spcPct val="115000"/>
              </a:lnSpc>
              <a:spcAft>
                <a:spcPts val="1000"/>
              </a:spcAft>
              <a:buFont typeface="Wingdings" panose="05000000000000000000" pitchFamily="2" charset="2"/>
              <a:buChar char="Ø"/>
            </a:pPr>
            <a:r>
              <a:rPr lang="pl-PL" sz="2100" b="1" u="sng" dirty="0">
                <a:effectLst/>
                <a:latin typeface="Garamond" panose="02020404030301010803" pitchFamily="18" charset="0"/>
                <a:ea typeface="Calibri" panose="020F0502020204030204" pitchFamily="34" charset="0"/>
                <a:cs typeface="Times New Roman" panose="02020603050405020304" pitchFamily="18" charset="0"/>
              </a:rPr>
              <a:t>MONITORING I EWALUACJA INDYWIDUALNEGO PLANU POSTĘPOWANIA WSPIERAJĄCO-AKTYWIZUJĄCEGO</a:t>
            </a:r>
            <a:r>
              <a:rPr lang="pl-PL" sz="2100" b="1" u="none" strike="noStrike" dirty="0">
                <a:effectLst/>
                <a:latin typeface="Garamond" panose="02020404030301010803" pitchFamily="18" charset="0"/>
                <a:ea typeface="Calibri" panose="020F0502020204030204" pitchFamily="34" charset="0"/>
                <a:cs typeface="Times New Roman" panose="02020603050405020304" pitchFamily="18" charset="0"/>
              </a:rPr>
              <a:t> </a:t>
            </a:r>
            <a:endParaRPr lang="en-US" sz="2100" dirty="0">
              <a:effectLst/>
              <a:latin typeface="Garamond" panose="02020404030301010803" pitchFamily="18"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r>
              <a:rPr lang="pl-PL" sz="2100" dirty="0">
                <a:effectLst/>
                <a:latin typeface="Garamond" panose="02020404030301010803" pitchFamily="18" charset="0"/>
                <a:ea typeface="Calibri" panose="020F0502020204030204" pitchFamily="34" charset="0"/>
                <a:cs typeface="Times New Roman" panose="02020603050405020304" pitchFamily="18" charset="0"/>
              </a:rPr>
              <a:t>Imię i nazwisko uczestnika</a:t>
            </a:r>
            <a:endParaRPr lang="en-US" sz="2100" dirty="0">
              <a:effectLst/>
              <a:latin typeface="Garamond" panose="02020404030301010803" pitchFamily="18"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r>
              <a:rPr lang="pl-PL" sz="2100" dirty="0">
                <a:effectLst/>
                <a:latin typeface="Garamond" panose="02020404030301010803" pitchFamily="18" charset="0"/>
                <a:ea typeface="Calibri" panose="020F0502020204030204" pitchFamily="34" charset="0"/>
                <a:cs typeface="Times New Roman" panose="02020603050405020304" pitchFamily="18" charset="0"/>
              </a:rPr>
              <a:t>Data </a:t>
            </a:r>
            <a:endParaRPr lang="en-US" sz="2100" dirty="0">
              <a:effectLst/>
              <a:latin typeface="Garamond" panose="02020404030301010803" pitchFamily="18"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r>
              <a:rPr lang="pl-PL" sz="2100" dirty="0">
                <a:effectLst/>
                <a:latin typeface="Garamond" panose="02020404030301010803" pitchFamily="18" charset="0"/>
                <a:ea typeface="Calibri" panose="020F0502020204030204" pitchFamily="34" charset="0"/>
                <a:cs typeface="Times New Roman" panose="02020603050405020304" pitchFamily="18" charset="0"/>
              </a:rPr>
              <a:t>Umiejętności samoobsług/zaradności życiowej:</a:t>
            </a:r>
          </a:p>
          <a:p>
            <a:pPr marL="0" indent="0" algn="just">
              <a:lnSpc>
                <a:spcPct val="115000"/>
              </a:lnSpc>
              <a:spcAft>
                <a:spcPts val="1000"/>
              </a:spcAft>
              <a:buNone/>
            </a:pPr>
            <a:r>
              <a:rPr lang="pl-PL" sz="2100" dirty="0">
                <a:effectLst/>
                <a:latin typeface="Garamond" panose="02020404030301010803" pitchFamily="18" charset="0"/>
                <a:ea typeface="Calibri" panose="020F0502020204030204" pitchFamily="34" charset="0"/>
              </a:rPr>
              <a:t>Umiejętności interpersonalne</a:t>
            </a:r>
            <a:r>
              <a:rPr lang="pl-PL" sz="2100" dirty="0">
                <a:latin typeface="Garamond" panose="02020404030301010803" pitchFamily="18" charset="0"/>
                <a:ea typeface="Calibri" panose="020F0502020204030204" pitchFamily="34" charset="0"/>
                <a:cs typeface="Times New Roman" panose="02020603050405020304" pitchFamily="18" charset="0"/>
              </a:rPr>
              <a:t>:</a:t>
            </a:r>
          </a:p>
          <a:p>
            <a:pPr marL="0" indent="0" algn="just">
              <a:lnSpc>
                <a:spcPct val="115000"/>
              </a:lnSpc>
              <a:spcAft>
                <a:spcPts val="1000"/>
              </a:spcAft>
              <a:buNone/>
            </a:pPr>
            <a:r>
              <a:rPr lang="pl-PL" sz="2100" dirty="0">
                <a:effectLst/>
                <a:latin typeface="Garamond" panose="02020404030301010803" pitchFamily="18" charset="0"/>
                <a:ea typeface="Calibri" panose="020F0502020204030204" pitchFamily="34" charset="0"/>
              </a:rPr>
              <a:t>Aktywność na zajęciach: </a:t>
            </a:r>
            <a:endParaRPr lang="pl-PL" sz="2100" dirty="0">
              <a:effectLst/>
              <a:latin typeface="Garamond" panose="02020404030301010803" pitchFamily="18"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r>
              <a:rPr lang="pl-PL" sz="2100" dirty="0">
                <a:effectLst/>
                <a:latin typeface="Garamond" panose="02020404030301010803" pitchFamily="18" charset="0"/>
                <a:ea typeface="Calibri" panose="020F0502020204030204" pitchFamily="34" charset="0"/>
              </a:rPr>
              <a:t>Rozwój zainteresowań: </a:t>
            </a:r>
            <a:endParaRPr lang="pl-PL" sz="2100" dirty="0">
              <a:latin typeface="Garamond" panose="02020404030301010803" pitchFamily="18"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r>
              <a:rPr lang="pl-PL" sz="2100" dirty="0">
                <a:effectLst/>
                <a:latin typeface="Garamond" panose="02020404030301010803" pitchFamily="18" charset="0"/>
                <a:ea typeface="Calibri" panose="020F0502020204030204" pitchFamily="34" charset="0"/>
              </a:rPr>
              <a:t>W przypadku potrzeby modyfikacji planu - zakres planowanych zmian: </a:t>
            </a:r>
            <a:endParaRPr lang="pl-PL" sz="2100" dirty="0">
              <a:effectLst/>
              <a:latin typeface="Garamond" panose="02020404030301010803" pitchFamily="18"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r>
              <a:rPr lang="pl-PL" sz="2100" dirty="0">
                <a:effectLst/>
                <a:latin typeface="Garamond" panose="02020404030301010803" pitchFamily="18" charset="0"/>
                <a:ea typeface="Calibri" panose="020F0502020204030204" pitchFamily="34" charset="0"/>
                <a:cs typeface="Times New Roman" panose="02020603050405020304" pitchFamily="18" charset="0"/>
              </a:rPr>
              <a:t>   (data, podpis uczestnika lub opiekuna)                   (data, podpis osoby sporządzającej)                                         </a:t>
            </a:r>
            <a:endParaRPr lang="en-US" sz="2100" dirty="0">
              <a:effectLst/>
              <a:latin typeface="Garamond" panose="02020404030301010803" pitchFamily="18"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r>
              <a:rPr lang="pl-PL" sz="2100" b="1" dirty="0">
                <a:effectLst/>
                <a:latin typeface="Garamond" panose="02020404030301010803" pitchFamily="18" charset="0"/>
                <a:ea typeface="Calibri" panose="020F0502020204030204" pitchFamily="34" charset="0"/>
                <a:cs typeface="Times New Roman" panose="02020603050405020304" pitchFamily="18" charset="0"/>
              </a:rPr>
              <a:t>Podpisy zespołu wspierająco-aktywizującego:</a:t>
            </a:r>
            <a:endParaRPr lang="en-US" sz="2100" dirty="0">
              <a:effectLst/>
              <a:latin typeface="Garamond" panose="02020404030301010803" pitchFamily="18" charset="0"/>
              <a:ea typeface="Calibri" panose="020F0502020204030204" pitchFamily="34" charset="0"/>
              <a:cs typeface="Times New Roman" panose="02020603050405020304" pitchFamily="18" charset="0"/>
            </a:endParaRPr>
          </a:p>
          <a:p>
            <a:pPr marL="228600" algn="just">
              <a:lnSpc>
                <a:spcPct val="115000"/>
              </a:lnSpc>
              <a:spcAft>
                <a:spcPts val="10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15000"/>
              </a:lnSpc>
              <a:spcAft>
                <a:spcPts val="10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3" name="Tytuł 2">
            <a:extLst>
              <a:ext uri="{FF2B5EF4-FFF2-40B4-BE49-F238E27FC236}">
                <a16:creationId xmlns:a16="http://schemas.microsoft.com/office/drawing/2014/main" id="{BF5F2231-0640-4FB9-892C-2963F43BE892}"/>
              </a:ext>
            </a:extLst>
          </p:cNvPr>
          <p:cNvSpPr>
            <a:spLocks noGrp="1"/>
          </p:cNvSpPr>
          <p:nvPr>
            <p:ph type="title"/>
          </p:nvPr>
        </p:nvSpPr>
        <p:spPr/>
        <p:txBody>
          <a:bodyPr>
            <a:normAutofit fontScale="90000"/>
          </a:bodyPr>
          <a:lstStyle/>
          <a:p>
            <a:pPr algn="ctr"/>
            <a:r>
              <a:rPr lang="pl-PL" dirty="0">
                <a:latin typeface="Garamond" panose="02020404030301010803" pitchFamily="18" charset="0"/>
                <a:cs typeface="Times New Roman" panose="02020603050405020304" pitchFamily="18" charset="0"/>
              </a:rPr>
              <a:t>Indywidualny plan Postępowania Wspierająco-Aktywizującego</a:t>
            </a:r>
            <a:endParaRPr lang="en-US" dirty="0">
              <a:latin typeface="Garamond" panose="02020404030301010803" pitchFamily="18" charset="0"/>
            </a:endParaRPr>
          </a:p>
        </p:txBody>
      </p:sp>
    </p:spTree>
    <p:extLst>
      <p:ext uri="{BB962C8B-B14F-4D97-AF65-F5344CB8AC3E}">
        <p14:creationId xmlns:p14="http://schemas.microsoft.com/office/powerpoint/2010/main" val="16794305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a:extLst>
              <a:ext uri="{FF2B5EF4-FFF2-40B4-BE49-F238E27FC236}">
                <a16:creationId xmlns:a16="http://schemas.microsoft.com/office/drawing/2014/main" id="{E5C95B8F-081E-499D-ACCA-398213321BE1}"/>
              </a:ext>
            </a:extLst>
          </p:cNvPr>
          <p:cNvSpPr>
            <a:spLocks noGrp="1"/>
          </p:cNvSpPr>
          <p:nvPr>
            <p:ph idx="1"/>
          </p:nvPr>
        </p:nvSpPr>
        <p:spPr/>
        <p:txBody>
          <a:bodyPr>
            <a:normAutofit lnSpcReduction="10000"/>
          </a:bodyPr>
          <a:lstStyle/>
          <a:p>
            <a:r>
              <a:rPr lang="pl-PL" sz="2800" dirty="0">
                <a:latin typeface="Garamond" panose="02020404030301010803" pitchFamily="18" charset="0"/>
                <a:cs typeface="Times New Roman" panose="02020603050405020304" pitchFamily="18" charset="0"/>
              </a:rPr>
              <a:t>Data</a:t>
            </a:r>
          </a:p>
          <a:p>
            <a:r>
              <a:rPr lang="pl-PL" sz="2800" dirty="0">
                <a:latin typeface="Garamond" panose="02020404030301010803" pitchFamily="18" charset="0"/>
                <a:cs typeface="Times New Roman" panose="02020603050405020304" pitchFamily="18" charset="0"/>
              </a:rPr>
              <a:t>Treść protokołu</a:t>
            </a:r>
          </a:p>
          <a:p>
            <a:pPr>
              <a:buFontTx/>
              <a:buChar char="-"/>
            </a:pPr>
            <a:r>
              <a:rPr lang="pl-PL" sz="2800" dirty="0">
                <a:latin typeface="Garamond" panose="02020404030301010803" pitchFamily="18" charset="0"/>
                <a:cs typeface="Times New Roman" panose="02020603050405020304" pitchFamily="18" charset="0"/>
              </a:rPr>
              <a:t>Czego dotyczy spotkanie</a:t>
            </a:r>
          </a:p>
          <a:p>
            <a:pPr>
              <a:buFontTx/>
              <a:buChar char="-"/>
            </a:pPr>
            <a:r>
              <a:rPr lang="pl-PL" sz="2800" dirty="0">
                <a:latin typeface="Garamond" panose="02020404030301010803" pitchFamily="18" charset="0"/>
                <a:cs typeface="Times New Roman" panose="02020603050405020304" pitchFamily="18" charset="0"/>
              </a:rPr>
              <a:t>jakie sprawy zostały omówione</a:t>
            </a:r>
          </a:p>
          <a:p>
            <a:pPr>
              <a:buFontTx/>
              <a:buChar char="-"/>
            </a:pPr>
            <a:r>
              <a:rPr lang="pl-PL" sz="2800" dirty="0">
                <a:latin typeface="Garamond" panose="02020404030301010803" pitchFamily="18" charset="0"/>
                <a:cs typeface="Times New Roman" panose="02020603050405020304" pitchFamily="18" charset="0"/>
              </a:rPr>
              <a:t>Imię i nazwisko uczestników, których IPPW-A zostały omówione</a:t>
            </a:r>
          </a:p>
          <a:p>
            <a:pPr>
              <a:buFontTx/>
              <a:buChar char="-"/>
            </a:pPr>
            <a:r>
              <a:rPr lang="pl-PL" sz="2800" dirty="0">
                <a:latin typeface="Garamond" panose="02020404030301010803" pitchFamily="18" charset="0"/>
                <a:cs typeface="Times New Roman" panose="02020603050405020304" pitchFamily="18" charset="0"/>
              </a:rPr>
              <a:t>Zakres zmian jakie zostały omówione dot. uczestnika (można zawrzeć tylko w IPPW-A)</a:t>
            </a:r>
          </a:p>
          <a:p>
            <a:pPr>
              <a:buFontTx/>
              <a:buChar char="-"/>
            </a:pPr>
            <a:r>
              <a:rPr lang="pl-PL" sz="2800" dirty="0">
                <a:latin typeface="Garamond" panose="02020404030301010803" pitchFamily="18" charset="0"/>
                <a:cs typeface="Times New Roman" panose="02020603050405020304" pitchFamily="18" charset="0"/>
              </a:rPr>
              <a:t>Imię i nazwisko pracowników ZW-A</a:t>
            </a:r>
          </a:p>
          <a:p>
            <a:pPr>
              <a:buFontTx/>
              <a:buChar char="-"/>
            </a:pPr>
            <a:r>
              <a:rPr lang="pl-PL" sz="2800" dirty="0">
                <a:latin typeface="Garamond" panose="02020404030301010803" pitchFamily="18" charset="0"/>
                <a:cs typeface="Times New Roman" panose="02020603050405020304" pitchFamily="18" charset="0"/>
              </a:rPr>
              <a:t>Podpisy Zespołu.</a:t>
            </a:r>
          </a:p>
          <a:p>
            <a:endParaRPr lang="en-US" dirty="0"/>
          </a:p>
        </p:txBody>
      </p:sp>
      <p:sp>
        <p:nvSpPr>
          <p:cNvPr id="3" name="Tytuł 2">
            <a:extLst>
              <a:ext uri="{FF2B5EF4-FFF2-40B4-BE49-F238E27FC236}">
                <a16:creationId xmlns:a16="http://schemas.microsoft.com/office/drawing/2014/main" id="{5EAA71D3-E145-4B35-A60C-FDE77439E42F}"/>
              </a:ext>
            </a:extLst>
          </p:cNvPr>
          <p:cNvSpPr>
            <a:spLocks noGrp="1"/>
          </p:cNvSpPr>
          <p:nvPr>
            <p:ph type="title"/>
          </p:nvPr>
        </p:nvSpPr>
        <p:spPr/>
        <p:txBody>
          <a:bodyPr>
            <a:normAutofit fontScale="90000"/>
          </a:bodyPr>
          <a:lstStyle/>
          <a:p>
            <a:pPr algn="ctr"/>
            <a:r>
              <a:rPr lang="pl-PL" dirty="0">
                <a:latin typeface="Garamond" panose="02020404030301010803" pitchFamily="18" charset="0"/>
                <a:cs typeface="Times New Roman" panose="02020603050405020304" pitchFamily="18" charset="0"/>
              </a:rPr>
              <a:t>Protokoły ze spotkań zespołu Wspierająco-Aktywizującego</a:t>
            </a:r>
            <a:endParaRPr lang="en-US" dirty="0">
              <a:latin typeface="Garamond" panose="02020404030301010803" pitchFamily="18" charset="0"/>
              <a:cs typeface="Times New Roman" panose="02020603050405020304" pitchFamily="18" charset="0"/>
            </a:endParaRPr>
          </a:p>
        </p:txBody>
      </p:sp>
    </p:spTree>
    <p:extLst>
      <p:ext uri="{BB962C8B-B14F-4D97-AF65-F5344CB8AC3E}">
        <p14:creationId xmlns:p14="http://schemas.microsoft.com/office/powerpoint/2010/main" val="1572615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7" name="Symbol zastępczy zawartości 2"/>
          <p:cNvSpPr>
            <a:spLocks noGrp="1"/>
          </p:cNvSpPr>
          <p:nvPr>
            <p:ph idx="1"/>
          </p:nvPr>
        </p:nvSpPr>
        <p:spPr>
          <a:xfrm>
            <a:off x="1043608" y="1844824"/>
            <a:ext cx="7488832" cy="4104455"/>
          </a:xfrm>
        </p:spPr>
        <p:txBody>
          <a:bodyPr>
            <a:noAutofit/>
          </a:bodyPr>
          <a:lstStyle/>
          <a:p>
            <a:pPr marL="360000" indent="-514350" algn="just">
              <a:buNone/>
            </a:pPr>
            <a:r>
              <a:rPr lang="pl-PL" altLang="pl-PL" sz="2400" dirty="0">
                <a:latin typeface="Garamond" panose="02020404030301010803" pitchFamily="18" charset="0"/>
                <a:cs typeface="Times New Roman" panose="02020603050405020304" pitchFamily="18" charset="0"/>
              </a:rPr>
              <a:t>1.Indywidualne plany postępowania wspierająco aktywizującego nie zawierały daty jego sporządzenia, nie były podpisane przez zespół wspierająco-aktywizujący, jak również nie były realizowane w porozumieniu </a:t>
            </a:r>
            <a:br>
              <a:rPr lang="pl-PL" altLang="pl-PL" sz="2400" dirty="0">
                <a:latin typeface="Garamond" panose="02020404030301010803" pitchFamily="18" charset="0"/>
                <a:cs typeface="Times New Roman" panose="02020603050405020304" pitchFamily="18" charset="0"/>
              </a:rPr>
            </a:br>
            <a:r>
              <a:rPr lang="pl-PL" altLang="pl-PL" sz="2400" dirty="0">
                <a:latin typeface="Garamond" panose="02020404030301010803" pitchFamily="18" charset="0"/>
                <a:cs typeface="Times New Roman" panose="02020603050405020304" pitchFamily="18" charset="0"/>
              </a:rPr>
              <a:t>z uczestnikiem lub jego opiekunem,</a:t>
            </a:r>
          </a:p>
          <a:p>
            <a:pPr marL="180000" lvl="1" indent="0" algn="just">
              <a:buNone/>
            </a:pPr>
            <a:r>
              <a:rPr lang="pl-PL" altLang="pl-PL" sz="2400" dirty="0">
                <a:latin typeface="Garamond" panose="02020404030301010803" pitchFamily="18" charset="0"/>
                <a:cs typeface="Times New Roman" panose="02020603050405020304" pitchFamily="18" charset="0"/>
              </a:rPr>
              <a:t>2. brak dokonania oceny i opracowania indywidualnego planu postępowania wspierająco-aktywizującego, </a:t>
            </a:r>
          </a:p>
          <a:p>
            <a:pPr marL="252000" lvl="1" indent="0" algn="just">
              <a:buNone/>
            </a:pPr>
            <a:r>
              <a:rPr lang="pl-PL" altLang="pl-PL" sz="2400" dirty="0">
                <a:latin typeface="Garamond" panose="02020404030301010803" pitchFamily="18" charset="0"/>
                <a:cs typeface="Times New Roman" panose="02020603050405020304" pitchFamily="18" charset="0"/>
              </a:rPr>
              <a:t>3. brak omówienia realizacji indywidualnego planu wspierająco-aktywizującego, osiągniętych rezultatów </a:t>
            </a:r>
            <a:br>
              <a:rPr lang="pl-PL" altLang="pl-PL" sz="2400" dirty="0">
                <a:latin typeface="Garamond" panose="02020404030301010803" pitchFamily="18" charset="0"/>
                <a:cs typeface="Times New Roman" panose="02020603050405020304" pitchFamily="18" charset="0"/>
              </a:rPr>
            </a:br>
            <a:r>
              <a:rPr lang="pl-PL" altLang="pl-PL" sz="2400" dirty="0">
                <a:latin typeface="Garamond" panose="02020404030301010803" pitchFamily="18" charset="0"/>
                <a:cs typeface="Times New Roman" panose="02020603050405020304" pitchFamily="18" charset="0"/>
              </a:rPr>
              <a:t>i ewentualnej modyfikacji planu, </a:t>
            </a:r>
          </a:p>
          <a:p>
            <a:pPr marL="971550" lvl="1" indent="-514350" algn="just">
              <a:buNone/>
            </a:pPr>
            <a:endParaRPr lang="pl-PL" altLang="pl-PL" sz="2400" dirty="0">
              <a:latin typeface="Times New Roman" panose="02020603050405020304" pitchFamily="18" charset="0"/>
              <a:cs typeface="Times New Roman" panose="02020603050405020304" pitchFamily="18" charset="0"/>
            </a:endParaRPr>
          </a:p>
        </p:txBody>
      </p:sp>
      <p:sp>
        <p:nvSpPr>
          <p:cNvPr id="16386" name="Tytuł 1"/>
          <p:cNvSpPr>
            <a:spLocks noGrp="1"/>
          </p:cNvSpPr>
          <p:nvPr>
            <p:ph type="title"/>
          </p:nvPr>
        </p:nvSpPr>
        <p:spPr>
          <a:xfrm>
            <a:off x="1115616" y="274638"/>
            <a:ext cx="7571184" cy="1426170"/>
          </a:xfrm>
        </p:spPr>
        <p:txBody>
          <a:bodyPr>
            <a:normAutofit fontScale="90000"/>
          </a:bodyPr>
          <a:lstStyle/>
          <a:p>
            <a:pPr algn="ctr"/>
            <a:br>
              <a:rPr lang="pl-PL" altLang="pl-PL" sz="3200" dirty="0"/>
            </a:br>
            <a:r>
              <a:rPr lang="pl-PL" altLang="pl-PL" sz="3200" b="1" dirty="0">
                <a:latin typeface="Garamond" pitchFamily="18" charset="0"/>
              </a:rPr>
              <a:t>NIEPRAWIDŁOWOŚCI I UCHYBIENIA STWIERDZONE W TOKU KONTROLI </a:t>
            </a:r>
            <a:r>
              <a:rPr lang="pl-PL" altLang="pl-PL" sz="3200" dirty="0">
                <a:latin typeface="Garamond" pitchFamily="18" charset="0"/>
              </a:rPr>
              <a:t>ZWIĄZANE Z PROWADZONĄ DOKUMENTACJĄ</a:t>
            </a:r>
            <a:br>
              <a:rPr lang="pl-PL" altLang="pl-PL" sz="3200" b="1" dirty="0">
                <a:latin typeface="Garamond" pitchFamily="18" charset="0"/>
              </a:rPr>
            </a:br>
            <a:endParaRPr lang="pl-PL" altLang="pl-PL" sz="3200" b="1" dirty="0">
              <a:latin typeface="Garamond" pitchFamily="18" charset="0"/>
            </a:endParaRPr>
          </a:p>
        </p:txBody>
      </p:sp>
    </p:spTree>
    <p:extLst>
      <p:ext uri="{BB962C8B-B14F-4D97-AF65-F5344CB8AC3E}">
        <p14:creationId xmlns:p14="http://schemas.microsoft.com/office/powerpoint/2010/main" val="27547442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ymbol zastępczy zawartości 2"/>
          <p:cNvSpPr>
            <a:spLocks noGrp="1"/>
          </p:cNvSpPr>
          <p:nvPr>
            <p:ph idx="4294967295"/>
          </p:nvPr>
        </p:nvSpPr>
        <p:spPr>
          <a:xfrm>
            <a:off x="611561" y="620713"/>
            <a:ext cx="7992887" cy="5073650"/>
          </a:xfrm>
        </p:spPr>
        <p:txBody>
          <a:bodyPr>
            <a:normAutofit fontScale="92500" lnSpcReduction="10000"/>
          </a:bodyPr>
          <a:lstStyle/>
          <a:p>
            <a:pPr lvl="1" algn="just">
              <a:buNone/>
            </a:pPr>
            <a:r>
              <a:rPr lang="pl-PL" altLang="pl-PL" sz="2400" dirty="0">
                <a:latin typeface="Garamond" pitchFamily="18" charset="0"/>
              </a:rPr>
              <a:t>4. cele do pracy z uczestnikiem określone w indywidualnym planie niedostosowane do jego potrzeb i możliwości,</a:t>
            </a:r>
          </a:p>
          <a:p>
            <a:pPr lvl="1" algn="just">
              <a:buFont typeface="Arial" charset="0"/>
              <a:buNone/>
            </a:pPr>
            <a:r>
              <a:rPr lang="pl-PL" altLang="pl-PL" dirty="0">
                <a:latin typeface="Garamond" pitchFamily="18" charset="0"/>
              </a:rPr>
              <a:t>5. </a:t>
            </a:r>
            <a:r>
              <a:rPr lang="pl-PL" altLang="pl-PL" sz="2400" dirty="0">
                <a:latin typeface="Garamond" pitchFamily="18" charset="0"/>
              </a:rPr>
              <a:t>nieprawidłowości w zakresie prowadzenia dokumentacji zbiorczej: </a:t>
            </a:r>
          </a:p>
          <a:p>
            <a:pPr lvl="1" algn="just"/>
            <a:r>
              <a:rPr lang="pl-PL" altLang="pl-PL" sz="2400" dirty="0">
                <a:latin typeface="Garamond" pitchFamily="18" charset="0"/>
              </a:rPr>
              <a:t>ewidencja obecności uczestników prowadzona, niezgodnie ze stanem faktycznym,</a:t>
            </a:r>
          </a:p>
          <a:p>
            <a:pPr lvl="1" algn="just"/>
            <a:r>
              <a:rPr lang="pl-PL" altLang="pl-PL" sz="2400" dirty="0">
                <a:latin typeface="Garamond" pitchFamily="18" charset="0"/>
              </a:rPr>
              <a:t>nieprawidłowe potwierdzanie obecności uczestników - brak wskazania z imienia i nazwiska pracownika upoważnionego do podpisywania ewidencji obecności za uczestnika,</a:t>
            </a:r>
          </a:p>
          <a:p>
            <a:pPr lvl="1" algn="just"/>
            <a:r>
              <a:rPr lang="pl-PL" altLang="pl-PL" sz="2400" dirty="0">
                <a:latin typeface="Garamond" pitchFamily="18" charset="0"/>
              </a:rPr>
              <a:t>prowadzenie ewidencji uczestników niechronologicznie wbrew zapisom </a:t>
            </a:r>
            <a:r>
              <a:rPr lang="pl-PL" altLang="pl-PL" sz="1900" dirty="0">
                <a:latin typeface="Garamond" pitchFamily="18" charset="0"/>
                <a:cs typeface="Arial"/>
              </a:rPr>
              <a:t>§ </a:t>
            </a:r>
            <a:r>
              <a:rPr lang="pl-PL" altLang="pl-PL" sz="2400" dirty="0">
                <a:latin typeface="Garamond" pitchFamily="18" charset="0"/>
                <a:cs typeface="Arial"/>
              </a:rPr>
              <a:t>24 ust. 6 rozporządzenia</a:t>
            </a:r>
            <a:r>
              <a:rPr lang="pl-PL" altLang="pl-PL" sz="2400" dirty="0">
                <a:latin typeface="Garamond" pitchFamily="18" charset="0"/>
              </a:rPr>
              <a:t>,</a:t>
            </a:r>
          </a:p>
          <a:p>
            <a:pPr lvl="1" algn="just"/>
            <a:r>
              <a:rPr lang="pl-PL" altLang="pl-PL" sz="2400" dirty="0">
                <a:latin typeface="Garamond" pitchFamily="18" charset="0"/>
              </a:rPr>
              <a:t>w dziennikach dokumentujących pracę pracowników zespołu brak uwag o realizacji zajęć i aktywności uczestników ważnych z punktu widzenia przebiegu indywidualnego planów postępowania wspierająco-aktywizującego, nieuwzględniono również przedziału czasowego planu zajęć,</a:t>
            </a:r>
          </a:p>
          <a:p>
            <a:pPr lvl="1" algn="just">
              <a:buFont typeface="Arial" charset="0"/>
              <a:buNone/>
            </a:pPr>
            <a:endParaRPr lang="pl-PL" altLang="pl-PL" dirty="0">
              <a:latin typeface="Garamond" pitchFamily="18" charset="0"/>
            </a:endParaRPr>
          </a:p>
        </p:txBody>
      </p:sp>
    </p:spTree>
    <p:extLst>
      <p:ext uri="{BB962C8B-B14F-4D97-AF65-F5344CB8AC3E}">
        <p14:creationId xmlns:p14="http://schemas.microsoft.com/office/powerpoint/2010/main" val="25094137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ymbol zastępczy zawartości 2"/>
          <p:cNvSpPr>
            <a:spLocks noGrp="1"/>
          </p:cNvSpPr>
          <p:nvPr>
            <p:ph idx="4294967295"/>
          </p:nvPr>
        </p:nvSpPr>
        <p:spPr>
          <a:xfrm>
            <a:off x="827584" y="1052513"/>
            <a:ext cx="7560840" cy="4752975"/>
          </a:xfrm>
        </p:spPr>
        <p:txBody>
          <a:bodyPr>
            <a:normAutofit fontScale="92500" lnSpcReduction="10000"/>
          </a:bodyPr>
          <a:lstStyle/>
          <a:p>
            <a:pPr marL="342900" lvl="1" indent="-342900" algn="just">
              <a:buNone/>
            </a:pPr>
            <a:endParaRPr lang="pl-PL" altLang="pl-PL" dirty="0">
              <a:latin typeface="Garamond" pitchFamily="18" charset="0"/>
            </a:endParaRPr>
          </a:p>
          <a:p>
            <a:pPr marL="342900" lvl="1" indent="-342900" algn="just">
              <a:buNone/>
            </a:pPr>
            <a:r>
              <a:rPr lang="pl-PL" altLang="pl-PL" dirty="0">
                <a:latin typeface="Garamond" pitchFamily="18" charset="0"/>
              </a:rPr>
              <a:t>6. </a:t>
            </a:r>
            <a:r>
              <a:rPr lang="pl-PL" sz="2800" dirty="0">
                <a:latin typeface="Garamond" panose="02020404030301010803" pitchFamily="18" charset="0"/>
                <a:cs typeface="Andalus"/>
              </a:rPr>
              <a:t>brak </a:t>
            </a:r>
            <a:r>
              <a:rPr lang="pl-PL" altLang="pl-PL" sz="2800" dirty="0">
                <a:latin typeface="Garamond" pitchFamily="18" charset="0"/>
              </a:rPr>
              <a:t>zatwierdzenia dokumentów organizacyjnych przez jednostkę prowadzącą lub zlecającą prowadzenie domu,</a:t>
            </a:r>
          </a:p>
          <a:p>
            <a:pPr marL="342900" lvl="1" indent="-342900" algn="just">
              <a:buNone/>
            </a:pPr>
            <a:r>
              <a:rPr lang="pl-PL" altLang="pl-PL" sz="2800" dirty="0">
                <a:latin typeface="Garamond" pitchFamily="18" charset="0"/>
              </a:rPr>
              <a:t>7. uczestnicy ŚDS biorący udział w treningach, nie mieli ujętych zajęć w indywidualnym planie postępowania wspierająco-aktywizującego,</a:t>
            </a:r>
          </a:p>
          <a:p>
            <a:pPr marL="342900" lvl="1" indent="-342900" algn="just">
              <a:buFont typeface="Arial" charset="0"/>
              <a:buNone/>
            </a:pPr>
            <a:r>
              <a:rPr lang="pl-PL" altLang="pl-PL" sz="2800" dirty="0">
                <a:latin typeface="Garamond" pitchFamily="18" charset="0"/>
              </a:rPr>
              <a:t>8. sprawozdanie z działalności ŚDS, przekazane zostało do Wydziału Polityki Społecznej po terminie określonym w </a:t>
            </a:r>
            <a:r>
              <a:rPr lang="pl-PL" altLang="pl-PL" sz="2800" dirty="0">
                <a:latin typeface="Garamond" pitchFamily="18" charset="0"/>
                <a:cs typeface="Arial"/>
              </a:rPr>
              <a:t>§</a:t>
            </a:r>
            <a:r>
              <a:rPr lang="pl-PL" altLang="pl-PL" sz="2800" dirty="0">
                <a:latin typeface="Garamond" panose="02020404030301010803" pitchFamily="18" charset="0"/>
                <a:cs typeface="Andalus"/>
              </a:rPr>
              <a:t> 25 ust. 3 rozporządzenia w sprawie ŚDS (do 15 lutego, po okresie sprawozdawczym),</a:t>
            </a:r>
          </a:p>
          <a:p>
            <a:pPr marL="342900" lvl="1" indent="-342900" algn="just">
              <a:buNone/>
            </a:pPr>
            <a:r>
              <a:rPr lang="pl-PL" sz="2800" dirty="0">
                <a:latin typeface="Garamond" panose="02020404030301010803" pitchFamily="18" charset="0"/>
              </a:rPr>
              <a:t> </a:t>
            </a:r>
          </a:p>
          <a:p>
            <a:pPr marL="342900" lvl="1" indent="-342900" algn="just">
              <a:buNone/>
            </a:pPr>
            <a:endParaRPr lang="pl-PL" altLang="pl-PL" sz="2800" dirty="0">
              <a:latin typeface="Garamond" pitchFamily="18" charset="0"/>
            </a:endParaRPr>
          </a:p>
          <a:p>
            <a:pPr marL="342900" lvl="1" indent="-342900" algn="just">
              <a:buFont typeface="Arial" charset="0"/>
              <a:buNone/>
            </a:pPr>
            <a:endParaRPr lang="pl-PL" altLang="pl-PL" sz="2800" dirty="0">
              <a:latin typeface="Garamond" pitchFamily="18" charset="0"/>
            </a:endParaRPr>
          </a:p>
          <a:p>
            <a:pPr marL="342900" lvl="1" indent="-342900">
              <a:buFont typeface="Arial" charset="0"/>
              <a:buNone/>
            </a:pPr>
            <a:endParaRPr lang="pl-PL" altLang="pl-PL" dirty="0"/>
          </a:p>
          <a:p>
            <a:pPr marL="342900" lvl="1" indent="-342900">
              <a:buFont typeface="Arial" charset="0"/>
              <a:buNone/>
            </a:pPr>
            <a:endParaRPr lang="pl-PL" altLang="pl-PL" dirty="0"/>
          </a:p>
          <a:p>
            <a:pPr marL="342900" lvl="1" indent="-342900">
              <a:buFont typeface="Arial" charset="0"/>
              <a:buNone/>
            </a:pPr>
            <a:endParaRPr lang="pl-PL" altLang="pl-PL" dirty="0"/>
          </a:p>
          <a:p>
            <a:endParaRPr lang="pl-PL" altLang="pl-PL" dirty="0"/>
          </a:p>
        </p:txBody>
      </p:sp>
    </p:spTree>
    <p:extLst>
      <p:ext uri="{BB962C8B-B14F-4D97-AF65-F5344CB8AC3E}">
        <p14:creationId xmlns:p14="http://schemas.microsoft.com/office/powerpoint/2010/main" val="2025935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ymbol zastępczy zawartości 2"/>
          <p:cNvSpPr>
            <a:spLocks noGrp="1"/>
          </p:cNvSpPr>
          <p:nvPr>
            <p:ph idx="4294967295"/>
          </p:nvPr>
        </p:nvSpPr>
        <p:spPr>
          <a:xfrm>
            <a:off x="539552" y="1340768"/>
            <a:ext cx="8136904" cy="4680744"/>
          </a:xfrm>
        </p:spPr>
        <p:txBody>
          <a:bodyPr>
            <a:normAutofit/>
          </a:bodyPr>
          <a:lstStyle/>
          <a:p>
            <a:pPr marL="342900" lvl="1" indent="-342900" algn="just">
              <a:buNone/>
            </a:pPr>
            <a:r>
              <a:rPr lang="pl-PL" altLang="pl-PL" sz="2000" dirty="0">
                <a:latin typeface="Garamond" pitchFamily="18" charset="0"/>
              </a:rPr>
              <a:t>9. w</a:t>
            </a:r>
            <a:r>
              <a:rPr lang="pl-PL" sz="2000" dirty="0">
                <a:effectLst/>
                <a:latin typeface="Garamond" panose="02020404030301010803" pitchFamily="18" charset="0"/>
                <a:ea typeface="Times New Roman" panose="02020603050405020304" pitchFamily="18" charset="0"/>
                <a:cs typeface="Times New Roman" panose="02020603050405020304" pitchFamily="18" charset="0"/>
              </a:rPr>
              <a:t> dokumentacji indywidualnej uczestników ŚDS brak spójności pomiędzy okresem obowiązywania decyzji kierującej uczestnika do </a:t>
            </a:r>
            <a:r>
              <a:rPr lang="pl-PL" sz="2000" dirty="0" err="1">
                <a:effectLst/>
                <a:latin typeface="Garamond" panose="02020404030301010803" pitchFamily="18" charset="0"/>
                <a:ea typeface="Times New Roman" panose="02020603050405020304" pitchFamily="18" charset="0"/>
                <a:cs typeface="Times New Roman" panose="02020603050405020304" pitchFamily="18" charset="0"/>
              </a:rPr>
              <a:t>śds</a:t>
            </a:r>
            <a:r>
              <a:rPr lang="pl-PL" sz="2000" dirty="0">
                <a:effectLst/>
                <a:latin typeface="Garamond" panose="02020404030301010803" pitchFamily="18" charset="0"/>
                <a:ea typeface="Times New Roman" panose="02020603050405020304" pitchFamily="18" charset="0"/>
                <a:cs typeface="Times New Roman" panose="02020603050405020304" pitchFamily="18" charset="0"/>
              </a:rPr>
              <a:t>, wydanej na podstawie opinii zespołu wspierająco-aktywizującego, a okresem obowiązywania IPPW-A, opracowanego przez ZW-A, co było niezgodne </a:t>
            </a:r>
            <a:br>
              <a:rPr lang="pl-PL" sz="2000" dirty="0">
                <a:effectLst/>
                <a:latin typeface="Garamond" panose="02020404030301010803" pitchFamily="18" charset="0"/>
                <a:ea typeface="Times New Roman" panose="02020603050405020304" pitchFamily="18" charset="0"/>
                <a:cs typeface="Times New Roman" panose="02020603050405020304" pitchFamily="18" charset="0"/>
              </a:rPr>
            </a:br>
            <a:r>
              <a:rPr lang="pl-PL" sz="2000" dirty="0">
                <a:effectLst/>
                <a:latin typeface="Garamond" panose="02020404030301010803" pitchFamily="18" charset="0"/>
                <a:ea typeface="Times New Roman" panose="02020603050405020304" pitchFamily="18" charset="0"/>
                <a:cs typeface="Times New Roman" panose="02020603050405020304" pitchFamily="18" charset="0"/>
              </a:rPr>
              <a:t>z </a:t>
            </a:r>
            <a:r>
              <a:rPr lang="pl-PL" sz="2000" dirty="0">
                <a:effectLst/>
                <a:latin typeface="Garamond" panose="02020404030301010803" pitchFamily="18" charset="0"/>
                <a:ea typeface="Arial Unicode MS"/>
                <a:cs typeface="Times New Roman" panose="02020603050405020304" pitchFamily="18" charset="0"/>
              </a:rPr>
              <a:t>§ 7 ust. 7 rozporządzenia w sprawie </a:t>
            </a:r>
            <a:r>
              <a:rPr lang="pl-PL" sz="2000" dirty="0" err="1">
                <a:effectLst/>
                <a:latin typeface="Garamond" panose="02020404030301010803" pitchFamily="18" charset="0"/>
                <a:ea typeface="Arial Unicode MS"/>
                <a:cs typeface="Times New Roman" panose="02020603050405020304" pitchFamily="18" charset="0"/>
              </a:rPr>
              <a:t>śds</a:t>
            </a:r>
            <a:r>
              <a:rPr lang="pl-PL" sz="2000" dirty="0">
                <a:latin typeface="Garamond" panose="02020404030301010803" pitchFamily="18" charset="0"/>
                <a:ea typeface="Arial Unicode MS"/>
                <a:cs typeface="Times New Roman" panose="02020603050405020304" pitchFamily="18" charset="0"/>
              </a:rPr>
              <a:t>,</a:t>
            </a:r>
            <a:endParaRPr lang="pl-PL" sz="2000" dirty="0">
              <a:effectLst/>
              <a:latin typeface="Garamond" panose="02020404030301010803" pitchFamily="18" charset="0"/>
              <a:ea typeface="Arial Unicode MS"/>
              <a:cs typeface="Times New Roman" panose="02020603050405020304" pitchFamily="18" charset="0"/>
            </a:endParaRPr>
          </a:p>
          <a:p>
            <a:pPr marL="109728" indent="0" algn="just" fontAlgn="base">
              <a:lnSpc>
                <a:spcPct val="115000"/>
              </a:lnSpc>
              <a:spcAft>
                <a:spcPts val="800"/>
              </a:spcAft>
              <a:buNone/>
            </a:pPr>
            <a:r>
              <a:rPr lang="pl-PL" sz="2000" kern="150" dirty="0">
                <a:effectLst/>
                <a:latin typeface="Garamond" panose="02020404030301010803" pitchFamily="18" charset="0"/>
                <a:ea typeface="Andale Sans UI"/>
                <a:cs typeface="Times New Roman" panose="02020603050405020304" pitchFamily="18" charset="0"/>
              </a:rPr>
              <a:t>10. brak instrukcji </a:t>
            </a:r>
            <a:r>
              <a:rPr lang="pl-PL" sz="2000" dirty="0">
                <a:effectLst/>
                <a:latin typeface="Garamond" panose="02020404030301010803" pitchFamily="18" charset="0"/>
                <a:ea typeface="Times New Roman" panose="02020603050405020304" pitchFamily="18" charset="0"/>
                <a:cs typeface="Times New Roman" panose="02020603050405020304" pitchFamily="18" charset="0"/>
              </a:rPr>
              <a:t>gospodarowania taborem samochodowym, </a:t>
            </a:r>
            <a:r>
              <a:rPr lang="pl-PL" sz="2000" kern="150" dirty="0">
                <a:effectLst/>
                <a:latin typeface="Garamond" panose="02020404030301010803" pitchFamily="18" charset="0"/>
                <a:ea typeface="Andale Sans UI"/>
                <a:cs typeface="Times New Roman" panose="02020603050405020304" pitchFamily="18" charset="0"/>
              </a:rPr>
              <a:t>co jest niezgodne </a:t>
            </a:r>
            <a:br>
              <a:rPr lang="pl-PL" sz="2000" kern="150" dirty="0">
                <a:effectLst/>
                <a:latin typeface="Garamond" panose="02020404030301010803" pitchFamily="18" charset="0"/>
                <a:ea typeface="Andale Sans UI"/>
                <a:cs typeface="Times New Roman" panose="02020603050405020304" pitchFamily="18" charset="0"/>
              </a:rPr>
            </a:br>
            <a:r>
              <a:rPr lang="pl-PL" sz="2000" kern="150" dirty="0">
                <a:effectLst/>
                <a:latin typeface="Garamond" panose="02020404030301010803" pitchFamily="18" charset="0"/>
                <a:ea typeface="Andale Sans UI"/>
                <a:cs typeface="Times New Roman" panose="02020603050405020304" pitchFamily="18" charset="0"/>
              </a:rPr>
              <a:t>z zapisami określonymi w rozdziale III </a:t>
            </a:r>
            <a:r>
              <a:rPr lang="pl-PL" altLang="pl-PL" sz="2000" dirty="0">
                <a:latin typeface="Garamond" pitchFamily="18" charset="0"/>
                <a:cs typeface="Arial"/>
              </a:rPr>
              <a:t>§</a:t>
            </a:r>
            <a:r>
              <a:rPr lang="pl-PL" sz="2000" kern="150" dirty="0">
                <a:effectLst/>
                <a:latin typeface="Garamond" panose="02020404030301010803" pitchFamily="18" charset="0"/>
                <a:ea typeface="Andale Sans UI"/>
                <a:cs typeface="Times New Roman" panose="02020603050405020304" pitchFamily="18" charset="0"/>
              </a:rPr>
              <a:t> 3 Zarządzenia nr 24 Wojewody Warmińsko-Mazurskiego z dnia 21 stycznia 2020 r. w sprawie stosowania wytycznych dotyczących zasad i sposobu realizacji zadania </a:t>
            </a:r>
            <a:br>
              <a:rPr lang="pl-PL" sz="2000" kern="150" dirty="0">
                <a:effectLst/>
                <a:latin typeface="Garamond" panose="02020404030301010803" pitchFamily="18" charset="0"/>
                <a:ea typeface="Andale Sans UI"/>
                <a:cs typeface="Times New Roman" panose="02020603050405020304" pitchFamily="18" charset="0"/>
              </a:rPr>
            </a:br>
            <a:r>
              <a:rPr lang="pl-PL" sz="2000" kern="150" dirty="0">
                <a:effectLst/>
                <a:latin typeface="Garamond" panose="02020404030301010803" pitchFamily="18" charset="0"/>
                <a:ea typeface="Andale Sans UI"/>
                <a:cs typeface="Times New Roman" panose="02020603050405020304" pitchFamily="18" charset="0"/>
              </a:rPr>
              <a:t>z zakresu administracji rządowej w województwie warmińsko-mazurskim – środowiskowe domy samopomocy,</a:t>
            </a:r>
            <a:endParaRPr lang="pl-PL" sz="2000" kern="150" dirty="0">
              <a:latin typeface="Garamond" panose="02020404030301010803" pitchFamily="18" charset="0"/>
              <a:ea typeface="Andale Sans UI"/>
              <a:cs typeface="Times New Roman" panose="02020603050405020304" pitchFamily="18" charset="0"/>
            </a:endParaRPr>
          </a:p>
          <a:p>
            <a:pPr marL="109728" indent="0" algn="just" fontAlgn="base">
              <a:lnSpc>
                <a:spcPct val="115000"/>
              </a:lnSpc>
              <a:spcAft>
                <a:spcPts val="800"/>
              </a:spcAft>
              <a:buNone/>
            </a:pPr>
            <a:r>
              <a:rPr lang="pl-PL" sz="2000" dirty="0">
                <a:effectLst/>
                <a:latin typeface="Garamond" panose="02020404030301010803" pitchFamily="18" charset="0"/>
                <a:ea typeface="Times New Roman" panose="02020603050405020304" pitchFamily="18" charset="0"/>
                <a:cs typeface="Times New Roman" panose="02020603050405020304" pitchFamily="18" charset="0"/>
              </a:rPr>
              <a:t>11. brak aktualizacji statutu w zakresie liczby miejsc w PŚDS,</a:t>
            </a:r>
            <a:endParaRPr lang="pl-PL" altLang="pl-PL" sz="2000" dirty="0"/>
          </a:p>
        </p:txBody>
      </p:sp>
    </p:spTree>
    <p:extLst>
      <p:ext uri="{BB962C8B-B14F-4D97-AF65-F5344CB8AC3E}">
        <p14:creationId xmlns:p14="http://schemas.microsoft.com/office/powerpoint/2010/main" val="28056567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A9C0FF35-AEA9-4AC5-9F2E-944F7EF90959}"/>
              </a:ext>
            </a:extLst>
          </p:cNvPr>
          <p:cNvSpPr txBox="1"/>
          <p:nvPr/>
        </p:nvSpPr>
        <p:spPr>
          <a:xfrm>
            <a:off x="971600" y="836712"/>
            <a:ext cx="7200800" cy="5152116"/>
          </a:xfrm>
          <a:prstGeom prst="rect">
            <a:avLst/>
          </a:prstGeom>
          <a:noFill/>
        </p:spPr>
        <p:txBody>
          <a:bodyPr wrap="square">
            <a:spAutoFit/>
          </a:bodyPr>
          <a:lstStyle/>
          <a:p>
            <a:pPr algn="just" fontAlgn="base">
              <a:lnSpc>
                <a:spcPct val="115000"/>
              </a:lnSpc>
              <a:spcAft>
                <a:spcPts val="800"/>
              </a:spcAft>
            </a:pPr>
            <a:r>
              <a:rPr lang="pl-PL" sz="2000" dirty="0">
                <a:effectLst/>
                <a:latin typeface="Garamond" panose="02020404030301010803" pitchFamily="18" charset="0"/>
                <a:ea typeface="Times New Roman" panose="02020603050405020304" pitchFamily="18" charset="0"/>
                <a:cs typeface="Times New Roman" panose="02020603050405020304" pitchFamily="18" charset="0"/>
              </a:rPr>
              <a:t>12. brak w dzienniku prowadzonym przez psychologa danych określonych w § 24 ust. 3 pkt 2 lit. a rozporządzenia,</a:t>
            </a:r>
            <a:endParaRPr lang="en-US" sz="2000" dirty="0">
              <a:effectLst/>
              <a:latin typeface="Garamond" panose="02020404030301010803" pitchFamily="18" charset="0"/>
              <a:ea typeface="Calibri" panose="020F0502020204030204" pitchFamily="34" charset="0"/>
              <a:cs typeface="Times New Roman" panose="02020603050405020304" pitchFamily="18" charset="0"/>
            </a:endParaRPr>
          </a:p>
          <a:p>
            <a:pPr algn="just">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pl-PL" sz="2000" dirty="0">
                <a:latin typeface="Garamond" panose="02020404030301010803" pitchFamily="18" charset="0"/>
                <a:ea typeface="Times New Roman" panose="02020603050405020304" pitchFamily="18" charset="0"/>
                <a:cs typeface="Times New Roman" panose="02020603050405020304" pitchFamily="18" charset="0"/>
              </a:rPr>
              <a:t>13. </a:t>
            </a:r>
            <a:r>
              <a:rPr lang="pl-PL" sz="2000" dirty="0">
                <a:effectLst/>
                <a:latin typeface="Garamond" panose="02020404030301010803" pitchFamily="18" charset="0"/>
                <a:ea typeface="Times New Roman" panose="02020603050405020304" pitchFamily="18" charset="0"/>
                <a:cs typeface="Times New Roman" panose="02020603050405020304" pitchFamily="18" charset="0"/>
              </a:rPr>
              <a:t>brak prowadzenia ewidencji obecności uczestników stosownie do postanowień § 24 ust.3 pkt 1 lit. b rozporządzenia w sprawie </a:t>
            </a:r>
            <a:r>
              <a:rPr lang="pl-PL" sz="2000" dirty="0" err="1">
                <a:effectLst/>
                <a:latin typeface="Garamond" panose="02020404030301010803" pitchFamily="18" charset="0"/>
                <a:ea typeface="Times New Roman" panose="02020603050405020304" pitchFamily="18" charset="0"/>
                <a:cs typeface="Times New Roman" panose="02020603050405020304" pitchFamily="18" charset="0"/>
              </a:rPr>
              <a:t>śds</a:t>
            </a:r>
            <a:r>
              <a:rPr lang="pl-PL" sz="2000" dirty="0">
                <a:effectLst/>
                <a:latin typeface="Garamond" panose="02020404030301010803" pitchFamily="18" charset="0"/>
                <a:ea typeface="Times New Roman" panose="02020603050405020304" pitchFamily="18" charset="0"/>
                <a:cs typeface="Times New Roman" panose="02020603050405020304" pitchFamily="18" charset="0"/>
              </a:rPr>
              <a:t> oraz wymagań określonych w rozdziale VI § 6 pkt a Wytycznych Wojewody Warmińsko – Mazurskiego,</a:t>
            </a:r>
          </a:p>
          <a:p>
            <a:pPr algn="just">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pl-PL" sz="2000" dirty="0">
                <a:effectLst/>
                <a:latin typeface="Garamond" panose="02020404030301010803" pitchFamily="18" charset="0"/>
                <a:ea typeface="Times New Roman" panose="02020603050405020304" pitchFamily="18" charset="0"/>
                <a:cs typeface="Times New Roman" panose="02020603050405020304" pitchFamily="18" charset="0"/>
              </a:rPr>
              <a:t>14. </a:t>
            </a:r>
            <a:r>
              <a:rPr lang="pl-PL" sz="2000" kern="150" dirty="0">
                <a:effectLst/>
                <a:latin typeface="Garamond" panose="02020404030301010803" pitchFamily="18" charset="0"/>
                <a:ea typeface="Andale Sans UI"/>
                <a:cs typeface="Times New Roman" panose="02020603050405020304" pitchFamily="18" charset="0"/>
              </a:rPr>
              <a:t>zobowiązanie terapeutów, zakresem czynności i obowiązków, do generalnego sprzątania pomieszczeń, co jest niezgodne </a:t>
            </a:r>
            <a:br>
              <a:rPr lang="pl-PL" sz="2000" kern="150" dirty="0">
                <a:effectLst/>
                <a:latin typeface="Garamond" panose="02020404030301010803" pitchFamily="18" charset="0"/>
                <a:ea typeface="Andale Sans UI"/>
                <a:cs typeface="Times New Roman" panose="02020603050405020304" pitchFamily="18" charset="0"/>
              </a:rPr>
            </a:br>
            <a:r>
              <a:rPr lang="pl-PL" sz="2000" dirty="0">
                <a:effectLst/>
                <a:latin typeface="Garamond" panose="02020404030301010803" pitchFamily="18" charset="0"/>
                <a:ea typeface="F"/>
                <a:cs typeface="Times New Roman" panose="02020603050405020304" pitchFamily="18" charset="0"/>
              </a:rPr>
              <a:t>z postanowieniami rozdziału IV ust. 12 wytycznych Wojewody Warmińsko–Mazurskiego.</a:t>
            </a:r>
            <a:endParaRPr lang="en-US" sz="2000" dirty="0">
              <a:effectLst/>
              <a:latin typeface="Garamond" panose="02020404030301010803" pitchFamily="18" charset="0"/>
              <a:ea typeface="Calibri" panose="020F0502020204030204" pitchFamily="34" charset="0"/>
              <a:cs typeface="Times New Roman" panose="02020603050405020304" pitchFamily="18" charset="0"/>
            </a:endParaRPr>
          </a:p>
          <a:p>
            <a:pPr indent="-228600" algn="just">
              <a:lnSpc>
                <a:spcPct val="107000"/>
              </a:lnSpc>
              <a:spcAft>
                <a:spcPts val="800"/>
              </a:spcAft>
            </a:pPr>
            <a:r>
              <a:rPr lang="pl-PL" sz="2000" dirty="0">
                <a:latin typeface="Garamond" panose="02020404030301010803" pitchFamily="18" charset="0"/>
                <a:ea typeface="Calibri" panose="020F0502020204030204" pitchFamily="34" charset="0"/>
                <a:cs typeface="Times New Roman" panose="02020603050405020304" pitchFamily="18" charset="0"/>
              </a:rPr>
              <a:t>15. </a:t>
            </a:r>
            <a:r>
              <a:rPr lang="pl-PL" sz="2000" dirty="0">
                <a:effectLst/>
                <a:latin typeface="Garamond" panose="02020404030301010803" pitchFamily="18" charset="0"/>
                <a:ea typeface="Calibri" panose="020F0502020204030204" pitchFamily="34" charset="0"/>
                <a:cs typeface="Times New Roman" panose="02020603050405020304" pitchFamily="18" charset="0"/>
              </a:rPr>
              <a:t>brak dokonania oceny we wszystkich obszarach zawartych </a:t>
            </a:r>
            <a:br>
              <a:rPr lang="pl-PL" sz="2000" dirty="0">
                <a:effectLst/>
                <a:latin typeface="Garamond" panose="02020404030301010803" pitchFamily="18" charset="0"/>
                <a:ea typeface="Calibri" panose="020F0502020204030204" pitchFamily="34" charset="0"/>
                <a:cs typeface="Times New Roman" panose="02020603050405020304" pitchFamily="18" charset="0"/>
              </a:rPr>
            </a:br>
            <a:r>
              <a:rPr lang="pl-PL" sz="2000" dirty="0">
                <a:effectLst/>
                <a:latin typeface="Garamond" panose="02020404030301010803" pitchFamily="18" charset="0"/>
                <a:ea typeface="Calibri" panose="020F0502020204030204" pitchFamily="34" charset="0"/>
                <a:cs typeface="Times New Roman" panose="02020603050405020304" pitchFamily="18" charset="0"/>
              </a:rPr>
              <a:t>w arkuszu oceny realizacji planu postępowania wspierająco–aktywizującego,</a:t>
            </a:r>
            <a:endParaRPr lang="pl-PL" sz="2000" dirty="0">
              <a:latin typeface="Garamond" panose="02020404030301010803" pitchFamily="18" charset="0"/>
              <a:ea typeface="Calibri" panose="020F0502020204030204" pitchFamily="34" charset="0"/>
              <a:cs typeface="Times New Roman" panose="02020603050405020304" pitchFamily="18" charset="0"/>
            </a:endParaRPr>
          </a:p>
          <a:p>
            <a:pPr algn="just">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n-US" sz="2000" dirty="0">
              <a:effectLst/>
              <a:latin typeface="Garamond" panose="020204040303010108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7333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ymbol zastępczy zawartości 2"/>
          <p:cNvSpPr>
            <a:spLocks noGrp="1"/>
          </p:cNvSpPr>
          <p:nvPr>
            <p:ph idx="1"/>
          </p:nvPr>
        </p:nvSpPr>
        <p:spPr/>
        <p:txBody>
          <a:bodyPr>
            <a:normAutofit lnSpcReduction="10000"/>
          </a:bodyPr>
          <a:lstStyle/>
          <a:p>
            <a:pPr algn="just"/>
            <a:r>
              <a:rPr lang="pl-PL" altLang="pl-PL" sz="3000" dirty="0">
                <a:latin typeface="Garamond" pitchFamily="18" charset="0"/>
              </a:rPr>
              <a:t>Dokumenty określające funkcjonowanie domu:</a:t>
            </a:r>
          </a:p>
          <a:p>
            <a:pPr algn="just">
              <a:buFont typeface="Arial" charset="0"/>
              <a:buNone/>
            </a:pPr>
            <a:r>
              <a:rPr lang="pl-PL" altLang="pl-PL" sz="3000" dirty="0">
                <a:latin typeface="Garamond" pitchFamily="18" charset="0"/>
              </a:rPr>
              <a:t>1) Statut </a:t>
            </a:r>
            <a:r>
              <a:rPr lang="pl-PL" altLang="pl-PL" sz="2800" dirty="0">
                <a:latin typeface="Garamond" panose="02020404030301010803" pitchFamily="18" charset="0"/>
                <a:cs typeface="Times New Roman" panose="02020603050405020304" pitchFamily="18" charset="0"/>
              </a:rPr>
              <a:t>domu;</a:t>
            </a:r>
          </a:p>
          <a:p>
            <a:pPr algn="just">
              <a:buFont typeface="Arial" charset="0"/>
              <a:buNone/>
            </a:pPr>
            <a:r>
              <a:rPr lang="pl-PL" altLang="pl-PL" sz="2800" dirty="0">
                <a:latin typeface="Garamond" panose="02020404030301010803" pitchFamily="18" charset="0"/>
                <a:cs typeface="Times New Roman" panose="02020603050405020304" pitchFamily="18" charset="0"/>
              </a:rPr>
              <a:t>2) Regulamin organizacyjny domu;</a:t>
            </a:r>
          </a:p>
          <a:p>
            <a:pPr algn="just">
              <a:buFont typeface="Arial" charset="0"/>
              <a:buNone/>
            </a:pPr>
            <a:r>
              <a:rPr lang="pl-PL" altLang="pl-PL" sz="2800" dirty="0">
                <a:latin typeface="Garamond" panose="02020404030301010803" pitchFamily="18" charset="0"/>
                <a:cs typeface="Times New Roman" panose="02020603050405020304" pitchFamily="18" charset="0"/>
              </a:rPr>
              <a:t>3) Programy działalności domu (dla każdego typu);</a:t>
            </a:r>
          </a:p>
          <a:p>
            <a:pPr algn="just">
              <a:buFont typeface="Arial" charset="0"/>
              <a:buNone/>
            </a:pPr>
            <a:r>
              <a:rPr lang="pl-PL" altLang="pl-PL" sz="2800" dirty="0">
                <a:latin typeface="Garamond" panose="02020404030301010803" pitchFamily="18" charset="0"/>
                <a:cs typeface="Times New Roman" panose="02020603050405020304" pitchFamily="18" charset="0"/>
              </a:rPr>
              <a:t>4) Plany pracy domu na każdy rok;</a:t>
            </a:r>
          </a:p>
          <a:p>
            <a:pPr algn="just">
              <a:buNone/>
            </a:pPr>
            <a:r>
              <a:rPr lang="pl-PL" altLang="pl-PL" sz="2800" dirty="0">
                <a:latin typeface="Garamond" panose="02020404030301010803" pitchFamily="18" charset="0"/>
                <a:cs typeface="Times New Roman" panose="02020603050405020304" pitchFamily="18" charset="0"/>
              </a:rPr>
              <a:t>5) </a:t>
            </a:r>
            <a:r>
              <a:rPr lang="pl-PL" sz="2800" dirty="0">
                <a:latin typeface="Garamond" panose="02020404030301010803" pitchFamily="18" charset="0"/>
                <a:cs typeface="Times New Roman" panose="02020603050405020304" pitchFamily="18" charset="0"/>
              </a:rPr>
              <a:t>Ewidencja obecności uczestników;</a:t>
            </a:r>
          </a:p>
          <a:p>
            <a:pPr algn="just">
              <a:buNone/>
            </a:pPr>
            <a:r>
              <a:rPr lang="pl-PL" sz="2800" dirty="0">
                <a:latin typeface="Garamond" panose="02020404030301010803" pitchFamily="18" charset="0"/>
                <a:cs typeface="Times New Roman" panose="02020603050405020304" pitchFamily="18" charset="0"/>
              </a:rPr>
              <a:t>6)Sprawozdanie z działalności domu w roku budżetowym;</a:t>
            </a:r>
          </a:p>
          <a:p>
            <a:pPr algn="just">
              <a:buNone/>
            </a:pPr>
            <a:r>
              <a:rPr lang="pl-PL" sz="2800" dirty="0">
                <a:latin typeface="Garamond" panose="02020404030301010803" pitchFamily="18" charset="0"/>
                <a:cs typeface="Times New Roman" panose="02020603050405020304" pitchFamily="18" charset="0"/>
              </a:rPr>
              <a:t>7) Akta osobowe pracowników;</a:t>
            </a:r>
          </a:p>
          <a:p>
            <a:pPr algn="just">
              <a:buNone/>
            </a:pPr>
            <a:r>
              <a:rPr lang="pl-PL" sz="2800" dirty="0">
                <a:latin typeface="Garamond" panose="02020404030301010803" pitchFamily="18" charset="0"/>
                <a:cs typeface="Times New Roman" panose="02020603050405020304" pitchFamily="18" charset="0"/>
              </a:rPr>
              <a:t>8) Instrukcja gospodarowania taborem samochodowym.</a:t>
            </a:r>
          </a:p>
          <a:p>
            <a:endParaRPr lang="pl-PL" altLang="pl-PL" dirty="0"/>
          </a:p>
        </p:txBody>
      </p:sp>
      <p:sp>
        <p:nvSpPr>
          <p:cNvPr id="2050" name="Tytuł 1"/>
          <p:cNvSpPr>
            <a:spLocks noGrp="1"/>
          </p:cNvSpPr>
          <p:nvPr>
            <p:ph type="title"/>
          </p:nvPr>
        </p:nvSpPr>
        <p:spPr/>
        <p:txBody>
          <a:bodyPr>
            <a:normAutofit fontScale="90000"/>
          </a:bodyPr>
          <a:lstStyle/>
          <a:p>
            <a:pPr algn="ctr"/>
            <a:r>
              <a:rPr lang="pl-PL" altLang="pl-PL" b="1" dirty="0">
                <a:latin typeface="Garamond" pitchFamily="18" charset="0"/>
              </a:rPr>
              <a:t>Dokumentacja </a:t>
            </a:r>
            <a:r>
              <a:rPr lang="pl-PL" altLang="pl-PL" dirty="0">
                <a:latin typeface="Garamond" pitchFamily="18" charset="0"/>
              </a:rPr>
              <a:t>prowadzona w </a:t>
            </a:r>
            <a:r>
              <a:rPr lang="pl-PL" altLang="pl-PL" b="1" dirty="0">
                <a:latin typeface="Garamond" pitchFamily="18" charset="0"/>
              </a:rPr>
              <a:t>Środowiskowych Domach Samopomocy</a:t>
            </a:r>
          </a:p>
        </p:txBody>
      </p:sp>
    </p:spTree>
    <p:extLst>
      <p:ext uri="{BB962C8B-B14F-4D97-AF65-F5344CB8AC3E}">
        <p14:creationId xmlns:p14="http://schemas.microsoft.com/office/powerpoint/2010/main" val="19715963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A01D89C7-16DD-430C-B342-1A6B7651031F}"/>
              </a:ext>
            </a:extLst>
          </p:cNvPr>
          <p:cNvSpPr txBox="1"/>
          <p:nvPr/>
        </p:nvSpPr>
        <p:spPr>
          <a:xfrm>
            <a:off x="755576" y="980728"/>
            <a:ext cx="7776864" cy="6296019"/>
          </a:xfrm>
          <a:prstGeom prst="rect">
            <a:avLst/>
          </a:prstGeom>
          <a:noFill/>
        </p:spPr>
        <p:txBody>
          <a:bodyPr wrap="square">
            <a:spAutoFit/>
          </a:bodyPr>
          <a:lstStyle/>
          <a:p>
            <a:pPr algn="just">
              <a:lnSpc>
                <a:spcPct val="107000"/>
              </a:lnSpc>
              <a:spcAft>
                <a:spcPts val="800"/>
              </a:spcAft>
            </a:pPr>
            <a:r>
              <a:rPr lang="pl-PL" sz="2000" dirty="0">
                <a:latin typeface="Garamond" panose="02020404030301010803" pitchFamily="18" charset="0"/>
                <a:ea typeface="Times New Roman" panose="02020603050405020304" pitchFamily="18" charset="0"/>
                <a:cs typeface="Times New Roman" panose="02020603050405020304" pitchFamily="18" charset="0"/>
              </a:rPr>
              <a:t>16. </a:t>
            </a:r>
            <a:r>
              <a:rPr lang="pl-PL" sz="2000" dirty="0">
                <a:effectLst/>
                <a:latin typeface="Garamond" panose="02020404030301010803" pitchFamily="18" charset="0"/>
                <a:ea typeface="Times New Roman" panose="02020603050405020304" pitchFamily="18" charset="0"/>
                <a:cs typeface="Times New Roman" panose="02020603050405020304" pitchFamily="18" charset="0"/>
              </a:rPr>
              <a:t>w niektórych przypadkach, brak rzetelności w sporządzanych informacjach nt. realizacji zajęć i aktywności uczestników, ważnych z punktu widzenia przebiegu indywidualnych planów postępowania wspierająco–aktywizującego w </a:t>
            </a:r>
            <a:r>
              <a:rPr lang="pl-PL" sz="2000" i="1" dirty="0">
                <a:effectLst/>
                <a:latin typeface="Garamond" panose="02020404030301010803" pitchFamily="18" charset="0"/>
                <a:ea typeface="Times New Roman" panose="02020603050405020304" pitchFamily="18" charset="0"/>
                <a:cs typeface="Times New Roman" panose="02020603050405020304" pitchFamily="18" charset="0"/>
              </a:rPr>
              <a:t>zeszycie obserwacji.</a:t>
            </a:r>
            <a:r>
              <a:rPr lang="pl-PL" sz="2000" dirty="0">
                <a:effectLst/>
                <a:latin typeface="Garamond" panose="02020404030301010803" pitchFamily="18" charset="0"/>
                <a:ea typeface="Times New Roman" panose="02020603050405020304" pitchFamily="18" charset="0"/>
                <a:cs typeface="Times New Roman" panose="02020603050405020304" pitchFamily="18" charset="0"/>
              </a:rPr>
              <a:t> Niektóre wpisy dotyczyły wyłącznie frekwencji uczestnika, higieny osoby i jej odzieży, stanu zdrowia.</a:t>
            </a:r>
          </a:p>
          <a:p>
            <a:pPr algn="just">
              <a:lnSpc>
                <a:spcPct val="107000"/>
              </a:lnSpc>
              <a:spcAft>
                <a:spcPts val="800"/>
              </a:spcAft>
            </a:pPr>
            <a:endParaRPr lang="pl-PL" sz="2000" dirty="0">
              <a:effectLst/>
              <a:latin typeface="Garamond" panose="02020404030301010803"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pl-PL" sz="2000" b="1" dirty="0">
                <a:effectLst/>
                <a:latin typeface="Garamond" panose="02020404030301010803" pitchFamily="18" charset="0"/>
                <a:ea typeface="Times New Roman" panose="02020603050405020304" pitchFamily="18" charset="0"/>
                <a:cs typeface="Times New Roman" panose="02020603050405020304" pitchFamily="18" charset="0"/>
              </a:rPr>
              <a:t>Ponadto prośba kontrolerów, aby rzetelnie sporządzać dokumentację dot. działalności ŚDS. Jeżeli kierownicy ŚDS np. kopiują plany pracy </a:t>
            </a:r>
            <a:br>
              <a:rPr lang="pl-PL" sz="2000" b="1" dirty="0">
                <a:effectLst/>
                <a:latin typeface="Garamond" panose="02020404030301010803" pitchFamily="18" charset="0"/>
                <a:ea typeface="Times New Roman" panose="02020603050405020304" pitchFamily="18" charset="0"/>
                <a:cs typeface="Times New Roman" panose="02020603050405020304" pitchFamily="18" charset="0"/>
              </a:rPr>
            </a:br>
            <a:r>
              <a:rPr lang="pl-PL" sz="2000" b="1" dirty="0">
                <a:effectLst/>
                <a:latin typeface="Garamond" panose="02020404030301010803" pitchFamily="18" charset="0"/>
                <a:ea typeface="Times New Roman" panose="02020603050405020304" pitchFamily="18" charset="0"/>
                <a:cs typeface="Times New Roman" panose="02020603050405020304" pitchFamily="18" charset="0"/>
              </a:rPr>
              <a:t>z poprzedniego roku, niech </a:t>
            </a:r>
            <a:r>
              <a:rPr lang="pl-PL" sz="2000" b="1" dirty="0">
                <a:latin typeface="Garamond" panose="02020404030301010803" pitchFamily="18" charset="0"/>
                <a:ea typeface="Times New Roman" panose="02020603050405020304" pitchFamily="18" charset="0"/>
                <a:cs typeface="Times New Roman" panose="02020603050405020304" pitchFamily="18" charset="0"/>
              </a:rPr>
              <a:t>dokonują zmian w tych planach, ponieważ nie są zmieniane nawet daty lub miejscowości (kopiowanie planów z Internetu)</a:t>
            </a:r>
            <a:r>
              <a:rPr lang="pl-PL" sz="2000" b="1" dirty="0">
                <a:effectLst/>
                <a:latin typeface="Garamond" panose="02020404030301010803" pitchFamily="18" charset="0"/>
                <a:ea typeface="Times New Roman" panose="02020603050405020304" pitchFamily="18" charset="0"/>
                <a:cs typeface="Times New Roman" panose="02020603050405020304" pitchFamily="18" charset="0"/>
              </a:rPr>
              <a:t>.</a:t>
            </a:r>
            <a:endParaRPr lang="en-US" sz="2000" b="1" dirty="0">
              <a:effectLst/>
              <a:latin typeface="Garamond" panose="02020404030301010803"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pl-PL" sz="2000" b="1" dirty="0">
                <a:effectLst/>
                <a:latin typeface="Garamond" panose="02020404030301010803" pitchFamily="18" charset="0"/>
                <a:ea typeface="Times New Roman" panose="02020603050405020304" pitchFamily="18" charset="0"/>
                <a:cs typeface="Times New Roman" panose="02020603050405020304" pitchFamily="18" charset="0"/>
              </a:rPr>
              <a:t>Prośba o szybkie przekazywanie do Wojewody zwróconych do poprawy sprawozdań, regulaminów organizacyjnych czy programów działalności. </a:t>
            </a:r>
            <a:endParaRPr lang="en-US" sz="2000" b="1" dirty="0">
              <a:effectLst/>
              <a:latin typeface="Garamond" panose="02020404030301010803"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pl-PL" sz="2000" b="1" dirty="0">
                <a:effectLst/>
                <a:latin typeface="Garamond" panose="02020404030301010803" pitchFamily="18" charset="0"/>
                <a:ea typeface="Arial Unicode MS"/>
                <a:cs typeface="Times New Roman" panose="02020603050405020304" pitchFamily="18" charset="0"/>
              </a:rPr>
              <a:t> </a:t>
            </a:r>
            <a:endParaRPr lang="en-US" sz="2000" b="1" dirty="0">
              <a:effectLst/>
              <a:latin typeface="Garamond" panose="02020404030301010803"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en-US" sz="2000" dirty="0">
              <a:effectLst/>
              <a:latin typeface="Garamond" panose="02020404030301010803"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pl-PL" sz="2000" dirty="0">
                <a:effectLst/>
                <a:latin typeface="Garamond" panose="02020404030301010803" pitchFamily="18" charset="0"/>
                <a:ea typeface="Times New Roman" panose="02020603050405020304" pitchFamily="18" charset="0"/>
                <a:cs typeface="Times New Roman" panose="02020603050405020304" pitchFamily="18" charset="0"/>
              </a:rPr>
              <a:t> </a:t>
            </a:r>
            <a:endParaRPr lang="en-US" sz="2000" dirty="0">
              <a:effectLst/>
              <a:latin typeface="Garamond" panose="020204040303010108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592719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ctrTitle"/>
          </p:nvPr>
        </p:nvSpPr>
        <p:spPr>
          <a:xfrm>
            <a:off x="685800" y="1196753"/>
            <a:ext cx="7772400" cy="1296143"/>
          </a:xfrm>
        </p:spPr>
        <p:txBody>
          <a:bodyPr/>
          <a:lstStyle/>
          <a:p>
            <a:pPr algn="ctr"/>
            <a:r>
              <a:rPr lang="pl-PL" b="1" dirty="0">
                <a:solidFill>
                  <a:srgbClr val="002060"/>
                </a:solidFill>
                <a:latin typeface="Arial" panose="020B0604020202020204" pitchFamily="34" charset="0"/>
                <a:cs typeface="Arial" panose="020B0604020202020204" pitchFamily="34" charset="0"/>
              </a:rPr>
              <a:t> </a:t>
            </a:r>
            <a:r>
              <a:rPr lang="pl-PL" sz="4800" b="1" dirty="0">
                <a:solidFill>
                  <a:srgbClr val="002060"/>
                </a:solidFill>
                <a:latin typeface="Garamond" panose="02020404030301010803" pitchFamily="18" charset="0"/>
                <a:ea typeface="Cambria" panose="02040503050406030204" pitchFamily="18" charset="0"/>
                <a:cs typeface="Arial" panose="020B0604020202020204" pitchFamily="34" charset="0"/>
              </a:rPr>
              <a:t>Dziękuję za uwagę </a:t>
            </a:r>
            <a:endParaRPr lang="pl-PL" dirty="0">
              <a:latin typeface="Garamond" panose="02020404030301010803" pitchFamily="18" charset="0"/>
              <a:cs typeface="Times New Roman" panose="02020603050405020304" pitchFamily="18" charset="0"/>
            </a:endParaRPr>
          </a:p>
        </p:txBody>
      </p:sp>
      <p:sp>
        <p:nvSpPr>
          <p:cNvPr id="2" name="Podtytuł 1">
            <a:extLst>
              <a:ext uri="{FF2B5EF4-FFF2-40B4-BE49-F238E27FC236}">
                <a16:creationId xmlns:a16="http://schemas.microsoft.com/office/drawing/2014/main" id="{B71F73F3-613C-499A-AC88-64A18E0A5DCD}"/>
              </a:ext>
            </a:extLst>
          </p:cNvPr>
          <p:cNvSpPr>
            <a:spLocks noGrp="1"/>
          </p:cNvSpPr>
          <p:nvPr>
            <p:ph type="subTitle" idx="1"/>
          </p:nvPr>
        </p:nvSpPr>
        <p:spPr/>
        <p:txBody>
          <a:bodyPr>
            <a:normAutofit/>
          </a:bodyPr>
          <a:lstStyle/>
          <a:p>
            <a:r>
              <a:rPr lang="pl-PL" sz="1200" b="1" dirty="0">
                <a:latin typeface="Garamond" panose="02020404030301010803" pitchFamily="18" charset="0"/>
              </a:rPr>
              <a:t>Ewa Kordalska</a:t>
            </a:r>
          </a:p>
          <a:p>
            <a:r>
              <a:rPr lang="pl-PL" sz="1200" b="1" dirty="0">
                <a:latin typeface="Garamond" panose="02020404030301010803" pitchFamily="18" charset="0"/>
              </a:rPr>
              <a:t>Kierownik Oddziału Nadzoru i Kontroli w Pomocy Społecznej </a:t>
            </a:r>
          </a:p>
          <a:p>
            <a:r>
              <a:rPr lang="pl-PL" sz="1200" b="1" dirty="0">
                <a:latin typeface="Garamond" panose="02020404030301010803" pitchFamily="18" charset="0"/>
              </a:rPr>
              <a:t>Wydział Polityki Społecznej</a:t>
            </a:r>
          </a:p>
          <a:p>
            <a:r>
              <a:rPr lang="pl-PL" sz="1200" b="1" dirty="0">
                <a:latin typeface="Garamond" panose="02020404030301010803" pitchFamily="18" charset="0"/>
              </a:rPr>
              <a:t>Warmińsko-Mazurski Urząd Wojewódzki w Olsztynie </a:t>
            </a:r>
            <a:endParaRPr lang="en-US" sz="1200" b="1" dirty="0">
              <a:latin typeface="Garamond" panose="02020404030301010803" pitchFamily="18" charset="0"/>
            </a:endParaRPr>
          </a:p>
        </p:txBody>
      </p:sp>
    </p:spTree>
    <p:extLst>
      <p:ext uri="{BB962C8B-B14F-4D97-AF65-F5344CB8AC3E}">
        <p14:creationId xmlns:p14="http://schemas.microsoft.com/office/powerpoint/2010/main" val="408915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2276872"/>
            <a:ext cx="8229600" cy="3730419"/>
          </a:xfrm>
        </p:spPr>
        <p:txBody>
          <a:bodyPr/>
          <a:lstStyle/>
          <a:p>
            <a:pPr marL="109728" indent="0">
              <a:buNone/>
            </a:pPr>
            <a:r>
              <a:rPr lang="pl-PL" sz="2800" dirty="0">
                <a:latin typeface="Garamond" panose="02020404030301010803" pitchFamily="18" charset="0"/>
                <a:cs typeface="Times New Roman" panose="02020603050405020304" pitchFamily="18" charset="0"/>
              </a:rPr>
              <a:t>1) Dzienniki Zajęć;</a:t>
            </a:r>
          </a:p>
          <a:p>
            <a:pPr algn="just">
              <a:buNone/>
            </a:pPr>
            <a:r>
              <a:rPr lang="pl-PL" altLang="pl-PL" sz="2800" dirty="0">
                <a:latin typeface="Garamond" panose="02020404030301010803" pitchFamily="18" charset="0"/>
                <a:cs typeface="Times New Roman" panose="02020603050405020304" pitchFamily="18" charset="0"/>
              </a:rPr>
              <a:t>2) Dokumentacja indywidualna uczestników.</a:t>
            </a:r>
          </a:p>
          <a:p>
            <a:pPr algn="just">
              <a:buNone/>
            </a:pPr>
            <a:r>
              <a:rPr lang="pl-PL" altLang="pl-PL" sz="2800" dirty="0">
                <a:latin typeface="Garamond" panose="02020404030301010803" pitchFamily="18" charset="0"/>
                <a:cs typeface="Times New Roman" panose="02020603050405020304" pitchFamily="18" charset="0"/>
              </a:rPr>
              <a:t>3)Indywidualne plany postępowania wspierająco-aktywizującego;</a:t>
            </a:r>
          </a:p>
          <a:p>
            <a:pPr algn="just">
              <a:buFont typeface="Arial" charset="0"/>
              <a:buNone/>
            </a:pPr>
            <a:r>
              <a:rPr lang="pl-PL" altLang="pl-PL" sz="2800" dirty="0">
                <a:latin typeface="Garamond" panose="02020404030301010803" pitchFamily="18" charset="0"/>
                <a:cs typeface="Times New Roman" panose="02020603050405020304" pitchFamily="18" charset="0"/>
              </a:rPr>
              <a:t>4)Protokoły spotkań Zespołu Wspierająco-aktywizującego.</a:t>
            </a:r>
          </a:p>
          <a:p>
            <a:endParaRPr lang="pl-PL" dirty="0">
              <a:latin typeface="Times New Roman" panose="02020603050405020304" pitchFamily="18" charset="0"/>
              <a:cs typeface="Times New Roman" panose="02020603050405020304" pitchFamily="18" charset="0"/>
            </a:endParaRPr>
          </a:p>
        </p:txBody>
      </p:sp>
      <p:sp>
        <p:nvSpPr>
          <p:cNvPr id="3" name="Tytuł 2"/>
          <p:cNvSpPr>
            <a:spLocks noGrp="1"/>
          </p:cNvSpPr>
          <p:nvPr>
            <p:ph type="title"/>
          </p:nvPr>
        </p:nvSpPr>
        <p:spPr>
          <a:xfrm>
            <a:off x="457200" y="274638"/>
            <a:ext cx="8229600" cy="1354162"/>
          </a:xfrm>
        </p:spPr>
        <p:txBody>
          <a:bodyPr>
            <a:normAutofit fontScale="90000"/>
          </a:bodyPr>
          <a:lstStyle/>
          <a:p>
            <a:pPr algn="ctr"/>
            <a:r>
              <a:rPr lang="pl-PL" altLang="pl-PL" dirty="0">
                <a:latin typeface="Garamond" pitchFamily="18" charset="0"/>
              </a:rPr>
              <a:t>Dokumentacja prowadzona w Środowiskowych Domach Samopomocy przez Zespół Wspierająco-Aktywizujący</a:t>
            </a:r>
            <a:endParaRPr lang="pl-PL" dirty="0"/>
          </a:p>
        </p:txBody>
      </p:sp>
    </p:spTree>
    <p:extLst>
      <p:ext uri="{BB962C8B-B14F-4D97-AF65-F5344CB8AC3E}">
        <p14:creationId xmlns:p14="http://schemas.microsoft.com/office/powerpoint/2010/main" val="3109835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ymbol zastępczy zawartości 2"/>
          <p:cNvSpPr>
            <a:spLocks noGrp="1"/>
          </p:cNvSpPr>
          <p:nvPr>
            <p:ph idx="1"/>
          </p:nvPr>
        </p:nvSpPr>
        <p:spPr>
          <a:xfrm>
            <a:off x="755576" y="1481328"/>
            <a:ext cx="7931224" cy="4525963"/>
          </a:xfrm>
        </p:spPr>
        <p:txBody>
          <a:bodyPr>
            <a:normAutofit/>
          </a:bodyPr>
          <a:lstStyle/>
          <a:p>
            <a:pPr algn="just">
              <a:buFont typeface="Arial" charset="0"/>
              <a:buNone/>
            </a:pPr>
            <a:r>
              <a:rPr lang="pl-PL" altLang="pl-PL" sz="2800" dirty="0"/>
              <a:t>   </a:t>
            </a:r>
            <a:r>
              <a:rPr lang="pl-PL" altLang="pl-PL" sz="2600" dirty="0">
                <a:latin typeface="Garamond" pitchFamily="18" charset="0"/>
              </a:rPr>
              <a:t>Zgodnie z art. 11 ust. 1 ustawy o finansach publicznych (Dz. U. z 2021 r. poz. 305 ze zm.) Jednostkami budżetowymi są jednostki organizacyjne sektora finansów publicznych nieposiadające osobowości prawnej, które pokrywają swoje wydatki bezpośrednio z budżetu, a pobrane dochody odprowadzają na rachunek odpowiednio dochodów budżetu państwa albo budżetu jednostki samorządu terytorialnego </a:t>
            </a:r>
            <a:r>
              <a:rPr lang="pl-PL" altLang="pl-PL" sz="2600" dirty="0">
                <a:solidFill>
                  <a:srgbClr val="FF0000"/>
                </a:solidFill>
                <a:latin typeface="Garamond" pitchFamily="18" charset="0"/>
              </a:rPr>
              <a:t>(przepisy ustawy stosuje się do innych podmiotów w zakresie, w jakim wykorzystują środki publiczne lub dysponują tymi środkami art.  4 ww. ustawy).</a:t>
            </a:r>
          </a:p>
          <a:p>
            <a:pPr>
              <a:buFont typeface="Arial" charset="0"/>
              <a:buNone/>
            </a:pPr>
            <a:endParaRPr lang="pl-PL" altLang="pl-PL" sz="2800" dirty="0"/>
          </a:p>
          <a:p>
            <a:pPr>
              <a:buFont typeface="Arial" charset="0"/>
              <a:buNone/>
            </a:pPr>
            <a:endParaRPr lang="pl-PL" altLang="pl-PL" sz="2800" dirty="0"/>
          </a:p>
          <a:p>
            <a:endParaRPr lang="pl-PL" altLang="pl-PL" sz="2800" dirty="0"/>
          </a:p>
        </p:txBody>
      </p:sp>
      <p:sp>
        <p:nvSpPr>
          <p:cNvPr id="3074" name="Tytuł 1"/>
          <p:cNvSpPr>
            <a:spLocks noGrp="1"/>
          </p:cNvSpPr>
          <p:nvPr>
            <p:ph type="title"/>
          </p:nvPr>
        </p:nvSpPr>
        <p:spPr>
          <a:xfrm>
            <a:off x="468313" y="333375"/>
            <a:ext cx="8229600" cy="1143000"/>
          </a:xfrm>
        </p:spPr>
        <p:txBody>
          <a:bodyPr/>
          <a:lstStyle/>
          <a:p>
            <a:pPr algn="ctr"/>
            <a:r>
              <a:rPr lang="pl-PL" altLang="pl-PL" b="1" dirty="0">
                <a:latin typeface="Garamond" pitchFamily="18" charset="0"/>
              </a:rPr>
              <a:t>STATUT </a:t>
            </a:r>
          </a:p>
        </p:txBody>
      </p:sp>
    </p:spTree>
    <p:extLst>
      <p:ext uri="{BB962C8B-B14F-4D97-AF65-F5344CB8AC3E}">
        <p14:creationId xmlns:p14="http://schemas.microsoft.com/office/powerpoint/2010/main" val="2967911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ymbol zastępczy zawartości 2"/>
          <p:cNvSpPr>
            <a:spLocks noGrp="1"/>
          </p:cNvSpPr>
          <p:nvPr>
            <p:ph idx="4294967295"/>
          </p:nvPr>
        </p:nvSpPr>
        <p:spPr>
          <a:xfrm>
            <a:off x="827584" y="908050"/>
            <a:ext cx="7416824" cy="4897438"/>
          </a:xfrm>
        </p:spPr>
        <p:txBody>
          <a:bodyPr/>
          <a:lstStyle/>
          <a:p>
            <a:pPr algn="just">
              <a:buFont typeface="Arial" charset="0"/>
              <a:buNone/>
            </a:pPr>
            <a:r>
              <a:rPr lang="pl-PL" altLang="pl-PL" sz="2800" dirty="0">
                <a:latin typeface="Garamond" pitchFamily="18" charset="0"/>
              </a:rPr>
              <a:t>   Jednostka budżetowa działa na podstawie statutu (art. 11 ust. 2 ustawy o finansach publicznych) określającego w szczególności: </a:t>
            </a:r>
          </a:p>
          <a:p>
            <a:pPr algn="just"/>
            <a:r>
              <a:rPr lang="pl-PL" altLang="pl-PL" sz="2800" dirty="0">
                <a:latin typeface="Garamond" pitchFamily="18" charset="0"/>
              </a:rPr>
              <a:t>nazwę,</a:t>
            </a:r>
          </a:p>
          <a:p>
            <a:r>
              <a:rPr lang="pl-PL" altLang="pl-PL" sz="2800" dirty="0">
                <a:latin typeface="Garamond" pitchFamily="18" charset="0"/>
              </a:rPr>
              <a:t>siedzibę,</a:t>
            </a:r>
          </a:p>
          <a:p>
            <a:r>
              <a:rPr lang="pl-PL" altLang="pl-PL" sz="2800" dirty="0">
                <a:latin typeface="Garamond" pitchFamily="18" charset="0"/>
              </a:rPr>
              <a:t>przedmiot działalności.</a:t>
            </a:r>
          </a:p>
          <a:p>
            <a:endParaRPr lang="pl-PL" altLang="pl-PL" sz="2800" dirty="0"/>
          </a:p>
        </p:txBody>
      </p:sp>
    </p:spTree>
    <p:extLst>
      <p:ext uri="{BB962C8B-B14F-4D97-AF65-F5344CB8AC3E}">
        <p14:creationId xmlns:p14="http://schemas.microsoft.com/office/powerpoint/2010/main" val="760883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ymbol zastępczy zawartości 2"/>
          <p:cNvSpPr>
            <a:spLocks noGrp="1"/>
          </p:cNvSpPr>
          <p:nvPr>
            <p:ph idx="1"/>
          </p:nvPr>
        </p:nvSpPr>
        <p:spPr>
          <a:xfrm>
            <a:off x="468313" y="1412776"/>
            <a:ext cx="8229600" cy="4813399"/>
          </a:xfrm>
        </p:spPr>
        <p:txBody>
          <a:bodyPr>
            <a:normAutofit/>
          </a:bodyPr>
          <a:lstStyle/>
          <a:p>
            <a:pPr algn="just"/>
            <a:r>
              <a:rPr lang="pl-PL" altLang="pl-PL" sz="2800" dirty="0">
                <a:latin typeface="Garamond" pitchFamily="18" charset="0"/>
              </a:rPr>
              <a:t>podstawy prawne (w przypadku braku podstaw prawnych w statucie jednostki),</a:t>
            </a:r>
          </a:p>
          <a:p>
            <a:pPr algn="just"/>
            <a:r>
              <a:rPr lang="pl-PL" altLang="pl-PL" sz="2800" dirty="0">
                <a:latin typeface="Garamond" pitchFamily="18" charset="0"/>
              </a:rPr>
              <a:t>zadania domu,</a:t>
            </a:r>
          </a:p>
          <a:p>
            <a:pPr algn="just"/>
            <a:r>
              <a:rPr lang="pl-PL" altLang="pl-PL" sz="2800" dirty="0">
                <a:latin typeface="Garamond" pitchFamily="18" charset="0"/>
              </a:rPr>
              <a:t>typ domu,</a:t>
            </a:r>
          </a:p>
          <a:p>
            <a:pPr algn="just"/>
            <a:r>
              <a:rPr lang="pl-PL" altLang="pl-PL" sz="2800" dirty="0">
                <a:latin typeface="Garamond" pitchFamily="18" charset="0"/>
              </a:rPr>
              <a:t>zasady kierowania jednostką,</a:t>
            </a:r>
          </a:p>
          <a:p>
            <a:pPr algn="just"/>
            <a:r>
              <a:rPr lang="pl-PL" altLang="pl-PL" sz="2800" dirty="0">
                <a:latin typeface="Garamond" pitchFamily="18" charset="0"/>
              </a:rPr>
              <a:t>strukturę organizacyjną jednostki (organizację wewnętrzną i podział zadań z wyszczególnieniem stanowisk),</a:t>
            </a:r>
          </a:p>
          <a:p>
            <a:endParaRPr lang="pl-PL" altLang="pl-PL" sz="3200" dirty="0">
              <a:latin typeface="Garamond" pitchFamily="18" charset="0"/>
            </a:endParaRPr>
          </a:p>
          <a:p>
            <a:endParaRPr lang="pl-PL" altLang="pl-PL" sz="3200" dirty="0">
              <a:latin typeface="Garamond" pitchFamily="18" charset="0"/>
            </a:endParaRPr>
          </a:p>
          <a:p>
            <a:pPr>
              <a:buFont typeface="Arial" charset="0"/>
              <a:buNone/>
            </a:pPr>
            <a:endParaRPr lang="pl-PL" altLang="pl-PL" sz="3200" dirty="0">
              <a:latin typeface="Garamond" pitchFamily="18" charset="0"/>
            </a:endParaRPr>
          </a:p>
        </p:txBody>
      </p:sp>
      <p:sp>
        <p:nvSpPr>
          <p:cNvPr id="6146" name="Tytuł 1"/>
          <p:cNvSpPr>
            <a:spLocks noGrp="1"/>
          </p:cNvSpPr>
          <p:nvPr>
            <p:ph type="title"/>
          </p:nvPr>
        </p:nvSpPr>
        <p:spPr/>
        <p:txBody>
          <a:bodyPr>
            <a:normAutofit/>
          </a:bodyPr>
          <a:lstStyle/>
          <a:p>
            <a:pPr algn="ctr"/>
            <a:r>
              <a:rPr lang="pl-PL" altLang="pl-PL" b="1" dirty="0">
                <a:latin typeface="Garamond" pitchFamily="18" charset="0"/>
              </a:rPr>
              <a:t>Regulamin organizacyjny</a:t>
            </a:r>
          </a:p>
        </p:txBody>
      </p:sp>
    </p:spTree>
    <p:extLst>
      <p:ext uri="{BB962C8B-B14F-4D97-AF65-F5344CB8AC3E}">
        <p14:creationId xmlns:p14="http://schemas.microsoft.com/office/powerpoint/2010/main" val="1398230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2"/>
          <p:cNvSpPr>
            <a:spLocks noGrp="1"/>
          </p:cNvSpPr>
          <p:nvPr>
            <p:ph idx="1"/>
          </p:nvPr>
        </p:nvSpPr>
        <p:spPr/>
        <p:txBody>
          <a:bodyPr>
            <a:normAutofit lnSpcReduction="10000"/>
          </a:bodyPr>
          <a:lstStyle/>
          <a:p>
            <a:r>
              <a:rPr lang="pl-PL" altLang="pl-PL" sz="3200" dirty="0">
                <a:latin typeface="Garamond" pitchFamily="18" charset="0"/>
              </a:rPr>
              <a:t>całokształt funkcjonowania domu, (zarządzanie, administrowanie, nadzór wewnętrzny, kontrola),</a:t>
            </a:r>
          </a:p>
          <a:p>
            <a:r>
              <a:rPr lang="pl-PL" altLang="pl-PL" sz="3200" dirty="0">
                <a:latin typeface="Garamond" panose="02020404030301010803" pitchFamily="18" charset="0"/>
                <a:cs typeface="Times New Roman" panose="02020603050405020304" pitchFamily="18" charset="0"/>
              </a:rPr>
              <a:t>prawa i obowiązki uczestników,</a:t>
            </a:r>
          </a:p>
          <a:p>
            <a:r>
              <a:rPr lang="pl-PL" altLang="pl-PL" sz="3200" dirty="0">
                <a:latin typeface="Garamond" panose="02020404030301010803" pitchFamily="18" charset="0"/>
                <a:cs typeface="Times New Roman" panose="02020603050405020304" pitchFamily="18" charset="0"/>
              </a:rPr>
              <a:t>prawa i obowiązki pracowników (odesłanie do kodeksu pracy, regulaminu pracy, zakresu obowiązków),</a:t>
            </a:r>
          </a:p>
          <a:p>
            <a:r>
              <a:rPr lang="pl-PL" altLang="pl-PL" sz="3200" dirty="0">
                <a:latin typeface="Garamond" panose="02020404030301010803" pitchFamily="18" charset="0"/>
                <a:cs typeface="Times New Roman" panose="02020603050405020304" pitchFamily="18" charset="0"/>
              </a:rPr>
              <a:t>postanowienia końcowe (tryb wprowadzania zmian, odesłanie do innych dokumentów).</a:t>
            </a:r>
          </a:p>
          <a:p>
            <a:pPr>
              <a:buFont typeface="Arial" charset="0"/>
              <a:buNone/>
            </a:pPr>
            <a:r>
              <a:rPr lang="pl-PL" altLang="pl-PL" sz="3200" dirty="0">
                <a:latin typeface="Garamond" panose="02020404030301010803" pitchFamily="18" charset="0"/>
                <a:cs typeface="Times New Roman" panose="02020603050405020304" pitchFamily="18" charset="0"/>
              </a:rPr>
              <a:t> </a:t>
            </a:r>
          </a:p>
        </p:txBody>
      </p:sp>
      <p:sp>
        <p:nvSpPr>
          <p:cNvPr id="2" name="Tytuł 1">
            <a:extLst>
              <a:ext uri="{FF2B5EF4-FFF2-40B4-BE49-F238E27FC236}">
                <a16:creationId xmlns:a16="http://schemas.microsoft.com/office/drawing/2014/main" id="{3B085588-22E9-45D6-B82B-FC5E48A04CD8}"/>
              </a:ext>
            </a:extLst>
          </p:cNvPr>
          <p:cNvSpPr>
            <a:spLocks noGrp="1"/>
          </p:cNvSpPr>
          <p:nvPr>
            <p:ph type="title"/>
          </p:nvPr>
        </p:nvSpPr>
        <p:spPr/>
        <p:txBody>
          <a:bodyPr/>
          <a:lstStyle/>
          <a:p>
            <a:pPr algn="ctr"/>
            <a:r>
              <a:rPr lang="pl-PL" altLang="pl-PL" b="1" dirty="0">
                <a:latin typeface="Garamond" pitchFamily="18" charset="0"/>
              </a:rPr>
              <a:t>Regulamin organizacyjny</a:t>
            </a:r>
            <a:endParaRPr lang="en-US" dirty="0"/>
          </a:p>
        </p:txBody>
      </p:sp>
    </p:spTree>
    <p:extLst>
      <p:ext uri="{BB962C8B-B14F-4D97-AF65-F5344CB8AC3E}">
        <p14:creationId xmlns:p14="http://schemas.microsoft.com/office/powerpoint/2010/main" val="33913917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
  <a:themeElements>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Hol">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Hol">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2654</TotalTime>
  <Words>2947</Words>
  <Application>Microsoft Office PowerPoint</Application>
  <PresentationFormat>Pokaz na ekranie (4:3)</PresentationFormat>
  <Paragraphs>263</Paragraphs>
  <Slides>41</Slides>
  <Notes>0</Notes>
  <HiddenSlides>1</HiddenSlides>
  <MMClips>0</MMClips>
  <ScaleCrop>false</ScaleCrop>
  <HeadingPairs>
    <vt:vector size="6" baseType="variant">
      <vt:variant>
        <vt:lpstr>Używane czcionki</vt:lpstr>
      </vt:variant>
      <vt:variant>
        <vt:i4>10</vt:i4>
      </vt:variant>
      <vt:variant>
        <vt:lpstr>Motyw</vt:lpstr>
      </vt:variant>
      <vt:variant>
        <vt:i4>1</vt:i4>
      </vt:variant>
      <vt:variant>
        <vt:lpstr>Tytuły slajdów</vt:lpstr>
      </vt:variant>
      <vt:variant>
        <vt:i4>41</vt:i4>
      </vt:variant>
    </vt:vector>
  </HeadingPairs>
  <TitlesOfParts>
    <vt:vector size="52" baseType="lpstr">
      <vt:lpstr>Arial</vt:lpstr>
      <vt:lpstr>Calibri</vt:lpstr>
      <vt:lpstr>Garamond</vt:lpstr>
      <vt:lpstr>Helvetica</vt:lpstr>
      <vt:lpstr>Lucida Sans Unicode</vt:lpstr>
      <vt:lpstr>Times New Roman</vt:lpstr>
      <vt:lpstr>Verdana</vt:lpstr>
      <vt:lpstr>Wingdings</vt:lpstr>
      <vt:lpstr>Wingdings 2</vt:lpstr>
      <vt:lpstr>Wingdings 3</vt:lpstr>
      <vt:lpstr>Hol</vt:lpstr>
      <vt:lpstr>SZKOLENIE KADRY KIEROWNICZEJ ŚRODOWISKOWYCH DOMÓW SAMOPOMOCY  </vt:lpstr>
      <vt:lpstr>DOKUMENTACJA PROWADZONA  W ŚRODOWISKOWYM DOMU SAMOPOMOCY  </vt:lpstr>
      <vt:lpstr>PRZEPISY OKREŚLAJĄCE DOKUMENTACJĘ PROWADZONĄ W ŚDS</vt:lpstr>
      <vt:lpstr>Dokumentacja prowadzona w Środowiskowych Domach Samopomocy</vt:lpstr>
      <vt:lpstr>Dokumentacja prowadzona w Środowiskowych Domach Samopomocy przez Zespół Wspierająco-Aktywizujący</vt:lpstr>
      <vt:lpstr>STATUT </vt:lpstr>
      <vt:lpstr>Prezentacja programu PowerPoint</vt:lpstr>
      <vt:lpstr>Regulamin organizacyjny</vt:lpstr>
      <vt:lpstr>Regulamin organizacyjny</vt:lpstr>
      <vt:lpstr> Program działalności Domu </vt:lpstr>
      <vt:lpstr> 2. Cele szczegółowe działania Domu </vt:lpstr>
      <vt:lpstr>3. Formy działalności prowadzonej przez Dom </vt:lpstr>
      <vt:lpstr>Prezentacja programu PowerPoint</vt:lpstr>
      <vt:lpstr>  </vt:lpstr>
      <vt:lpstr> PLAN PRACY  </vt:lpstr>
      <vt:lpstr> PLAN PRACY </vt:lpstr>
      <vt:lpstr> PLAN PRACY </vt:lpstr>
      <vt:lpstr>Ewidencja obecności uczestników</vt:lpstr>
      <vt:lpstr>Ewidencja obecności uczestników</vt:lpstr>
      <vt:lpstr>Sprawozdanie z działalności domu</vt:lpstr>
      <vt:lpstr>Sprawozdanie z działalności domu</vt:lpstr>
      <vt:lpstr>Sprawozdanie z działalności domu</vt:lpstr>
      <vt:lpstr>Sprawozdanie z działalności domu</vt:lpstr>
      <vt:lpstr>Akta osobowe pracowników</vt:lpstr>
      <vt:lpstr>Instrukcja gospodarowania taborem samochodowym</vt:lpstr>
      <vt:lpstr>Instrukcja gospodarowania taborem samochodowym</vt:lpstr>
      <vt:lpstr>Dzienniki Zajęć</vt:lpstr>
      <vt:lpstr>Potwierdzenie obecności uczestników oraz wpisy w ewidencji uczestników</vt:lpstr>
      <vt:lpstr>Dokumentacja indywidualna uczestnika</vt:lpstr>
      <vt:lpstr>Indywidualny plan Postępowania Wspierająco-Aktywizującego</vt:lpstr>
      <vt:lpstr>Indywidualny plan Postępowania Wspierająco-Aktywizującego</vt:lpstr>
      <vt:lpstr>Indywidualny plan Postępowania Wspierająco-Aktywizującego</vt:lpstr>
      <vt:lpstr>Indywidualny plan Postępowania Wspierająco-Aktywizującego</vt:lpstr>
      <vt:lpstr>Protokoły ze spotkań zespołu Wspierająco-Aktywizującego</vt:lpstr>
      <vt:lpstr> NIEPRAWIDŁOWOŚCI I UCHYBIENIA STWIERDZONE W TOKU KONTROLI ZWIĄZANE Z PROWADZONĄ DOKUMENTACJĄ </vt:lpstr>
      <vt:lpstr>Prezentacja programu PowerPoint</vt:lpstr>
      <vt:lpstr>Prezentacja programu PowerPoint</vt:lpstr>
      <vt:lpstr>Prezentacja programu PowerPoint</vt:lpstr>
      <vt:lpstr>Prezentacja programu PowerPoint</vt:lpstr>
      <vt:lpstr>Prezentacja programu PowerPoint</vt:lpstr>
      <vt:lpstr> Dziękuję za uwagę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NARADA ŚRODOWISKOWYCH DOMÓW SAMOPOMOCY 19.10.2015 r.</dc:title>
  <dc:creator>epuzio</dc:creator>
  <cp:lastModifiedBy>Ewa Kordalska</cp:lastModifiedBy>
  <cp:revision>193</cp:revision>
  <cp:lastPrinted>2021-09-13T07:28:12Z</cp:lastPrinted>
  <dcterms:created xsi:type="dcterms:W3CDTF">2015-10-10T16:57:20Z</dcterms:created>
  <dcterms:modified xsi:type="dcterms:W3CDTF">2021-09-16T11:04:22Z</dcterms:modified>
</cp:coreProperties>
</file>