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78"/>
  </p:notesMasterIdLst>
  <p:sldIdLst>
    <p:sldId id="256" r:id="rId3"/>
    <p:sldId id="580" r:id="rId4"/>
    <p:sldId id="279" r:id="rId5"/>
    <p:sldId id="278" r:id="rId6"/>
    <p:sldId id="289" r:id="rId7"/>
    <p:sldId id="280" r:id="rId8"/>
    <p:sldId id="277" r:id="rId9"/>
    <p:sldId id="288" r:id="rId10"/>
    <p:sldId id="276" r:id="rId11"/>
    <p:sldId id="275" r:id="rId12"/>
    <p:sldId id="285" r:id="rId13"/>
    <p:sldId id="287" r:id="rId14"/>
    <p:sldId id="284" r:id="rId15"/>
    <p:sldId id="283" r:id="rId16"/>
    <p:sldId id="270" r:id="rId17"/>
    <p:sldId id="273" r:id="rId18"/>
    <p:sldId id="274" r:id="rId19"/>
    <p:sldId id="282" r:id="rId20"/>
    <p:sldId id="281" r:id="rId21"/>
    <p:sldId id="272" r:id="rId22"/>
    <p:sldId id="271" r:id="rId23"/>
    <p:sldId id="286" r:id="rId24"/>
    <p:sldId id="292" r:id="rId25"/>
    <p:sldId id="295" r:id="rId26"/>
    <p:sldId id="294" r:id="rId27"/>
    <p:sldId id="293" r:id="rId28"/>
    <p:sldId id="296" r:id="rId29"/>
    <p:sldId id="303" r:id="rId30"/>
    <p:sldId id="302" r:id="rId31"/>
    <p:sldId id="301" r:id="rId32"/>
    <p:sldId id="300" r:id="rId33"/>
    <p:sldId id="299" r:id="rId34"/>
    <p:sldId id="298" r:id="rId35"/>
    <p:sldId id="297" r:id="rId36"/>
    <p:sldId id="304" r:id="rId37"/>
    <p:sldId id="321" r:id="rId38"/>
    <p:sldId id="322" r:id="rId39"/>
    <p:sldId id="308" r:id="rId40"/>
    <p:sldId id="309" r:id="rId41"/>
    <p:sldId id="310" r:id="rId42"/>
    <p:sldId id="311" r:id="rId43"/>
    <p:sldId id="312" r:id="rId44"/>
    <p:sldId id="315" r:id="rId45"/>
    <p:sldId id="319" r:id="rId46"/>
    <p:sldId id="317" r:id="rId47"/>
    <p:sldId id="318" r:id="rId48"/>
    <p:sldId id="531" r:id="rId49"/>
    <p:sldId id="532" r:id="rId50"/>
    <p:sldId id="533" r:id="rId51"/>
    <p:sldId id="535" r:id="rId52"/>
    <p:sldId id="536" r:id="rId53"/>
    <p:sldId id="537" r:id="rId54"/>
    <p:sldId id="528" r:id="rId55"/>
    <p:sldId id="538" r:id="rId56"/>
    <p:sldId id="542" r:id="rId57"/>
    <p:sldId id="539" r:id="rId58"/>
    <p:sldId id="540" r:id="rId59"/>
    <p:sldId id="541" r:id="rId60"/>
    <p:sldId id="545" r:id="rId61"/>
    <p:sldId id="544" r:id="rId62"/>
    <p:sldId id="323" r:id="rId63"/>
    <p:sldId id="325" r:id="rId64"/>
    <p:sldId id="329" r:id="rId65"/>
    <p:sldId id="331" r:id="rId66"/>
    <p:sldId id="332" r:id="rId67"/>
    <p:sldId id="338" r:id="rId68"/>
    <p:sldId id="333" r:id="rId69"/>
    <p:sldId id="335" r:id="rId70"/>
    <p:sldId id="334" r:id="rId71"/>
    <p:sldId id="341" r:id="rId72"/>
    <p:sldId id="342" r:id="rId73"/>
    <p:sldId id="343" r:id="rId74"/>
    <p:sldId id="344" r:id="rId75"/>
    <p:sldId id="346" r:id="rId76"/>
    <p:sldId id="579" r:id="rId77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79"/>
    </p:embeddedFont>
    <p:embeddedFont>
      <p:font typeface="Calibri" panose="020F0502020204030204" pitchFamily="34" charset="0"/>
      <p:regular r:id="rId80"/>
      <p:bold r:id="rId81"/>
      <p:italic r:id="rId82"/>
      <p:boldItalic r:id="rId8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752" autoAdjust="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5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193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presProps" Target="pres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font" Target="fonts/font1.fntdata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font" Target="fonts/font2.fntdata"/><Relationship Id="rId85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notesMaster" Target="notesMasters/notesMaster1.xml"/><Relationship Id="rId81" Type="http://schemas.openxmlformats.org/officeDocument/2006/relationships/font" Target="fonts/font3.fntdata"/><Relationship Id="rId86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tableStyles" Target="tableStyles.xml"/><Relationship Id="rId61" Type="http://schemas.openxmlformats.org/officeDocument/2006/relationships/slide" Target="slides/slide59.xml"/><Relationship Id="rId82" Type="http://schemas.openxmlformats.org/officeDocument/2006/relationships/font" Target="fonts/font4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668930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1249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11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0082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12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12735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2049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14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1190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6959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16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09458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17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47374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18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76526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19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2814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20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1718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1E89F-DB85-40D6-9250-145E54BD44B7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05324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21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39139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22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72414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54584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24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61824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8226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26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57090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27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9683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28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31668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29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77415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30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0286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21310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31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24815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32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64886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45069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34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37054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83022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36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59103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37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98101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38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87617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39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38074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40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2847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61113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41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01764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42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04004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79995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44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321417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75673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46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454825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47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24852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48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46113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49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48939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50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2608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389219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51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747079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52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892272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817017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54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643946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360062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56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027129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57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018228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58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617942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59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879228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60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5856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322842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61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563368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62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993324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894385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64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62414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451460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66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032258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67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941035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68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179905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69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206771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70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8737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8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709162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71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494797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72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642131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73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062147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74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851427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75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4098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9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6779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10</a:t>
            </a:fld>
            <a:endParaRPr lang="pl-PL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4360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3998" cy="513542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85800" y="3355848"/>
            <a:ext cx="8077199" cy="16733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7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685800" y="1828800"/>
            <a:ext cx="8077199" cy="1499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0" y="5128333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ytuł pionowy i teks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6598920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6647686" y="0"/>
            <a:ext cx="25146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 rot="5400000">
            <a:off x="4808537" y="2247902"/>
            <a:ext cx="5851525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 rot="5400000">
            <a:off x="541337" y="220662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2640597" y="6377458"/>
            <a:ext cx="383640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4648200" y="3938587"/>
            <a:ext cx="4038599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wa elementy zawartości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8237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37159" algn="l" rtl="0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07696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73152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80264" algn="l" rtl="0">
              <a:spcBef>
                <a:spcPts val="36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78232" algn="l" rtl="0">
              <a:spcBef>
                <a:spcPts val="36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648200" y="1773935"/>
            <a:ext cx="4038599" cy="46238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8237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37159" algn="l" rtl="0">
              <a:spcBef>
                <a:spcPts val="48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07696" algn="l" rtl="0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73152" algn="l" rtl="0">
              <a:spcBef>
                <a:spcPts val="360"/>
              </a:spcBef>
              <a:buClr>
                <a:schemeClr val="accent4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80264" algn="l" rtl="0">
              <a:spcBef>
                <a:spcPts val="36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78232" algn="l" rtl="0">
              <a:spcBef>
                <a:spcPts val="36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ównani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698986"/>
            <a:ext cx="4040187" cy="7153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5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57200" y="2449511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20269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60019" algn="l" rtl="0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20396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85852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92964" algn="l" rtl="0">
              <a:spcBef>
                <a:spcPts val="32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90932" algn="l" rtl="0">
              <a:spcBef>
                <a:spcPts val="32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889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86867" algn="l" rtl="0">
              <a:spcBef>
                <a:spcPts val="32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84835" algn="l" rtl="0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3"/>
          </p:nvPr>
        </p:nvSpPr>
        <p:spPr>
          <a:xfrm>
            <a:off x="4645025" y="1698986"/>
            <a:ext cx="4041774" cy="7153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accent5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accent6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4"/>
          </p:nvPr>
        </p:nvSpPr>
        <p:spPr>
          <a:xfrm>
            <a:off x="4645025" y="2449511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20269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60019" algn="l" rtl="0">
              <a:spcBef>
                <a:spcPts val="40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120396" algn="l" rtl="0">
              <a:spcBef>
                <a:spcPts val="360"/>
              </a:spcBef>
              <a:buClr>
                <a:schemeClr val="accent3"/>
              </a:buClr>
              <a:buSzPct val="100000"/>
              <a:buFont typeface="Arial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85852" algn="l" rtl="0">
              <a:spcBef>
                <a:spcPts val="320"/>
              </a:spcBef>
              <a:buClr>
                <a:schemeClr val="accent4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92964" algn="l" rtl="0">
              <a:spcBef>
                <a:spcPts val="32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90932" algn="l" rtl="0">
              <a:spcBef>
                <a:spcPts val="32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88900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86867" algn="l" rtl="0">
              <a:spcBef>
                <a:spcPts val="32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84835" algn="l" rtl="0">
              <a:spcBef>
                <a:spcPts val="32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Zawartość z podpisem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67838" y="152400"/>
            <a:ext cx="2523743" cy="978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2000" b="0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019376" y="1743133"/>
            <a:ext cx="5920640" cy="45588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63500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61467" algn="l" rtl="0"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59435" algn="l" rtl="0"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167838" y="1730017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/>
          <p:nvPr/>
        </p:nvSpPr>
        <p:spPr>
          <a:xfrm>
            <a:off x="2855736" y="0"/>
            <a:ext cx="45719" cy="1453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2855736" y="0"/>
            <a:ext cx="45719" cy="14538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az z podpisem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164592" y="155447"/>
            <a:ext cx="2525149" cy="9784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2000" b="0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pic" idx="2"/>
          </p:nvPr>
        </p:nvSpPr>
        <p:spPr>
          <a:xfrm>
            <a:off x="2903805" y="1484808"/>
            <a:ext cx="6247396" cy="5373192"/>
          </a:xfrm>
          <a:prstGeom prst="rect">
            <a:avLst/>
          </a:prstGeom>
          <a:solidFill>
            <a:srgbClr val="BABABB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accent2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164592" y="1728216"/>
            <a:ext cx="246888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accent2"/>
              </a:buClr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accent5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accent6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accent2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164592" y="1170432"/>
            <a:ext cx="2523743" cy="201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/>
          <p:nvPr/>
        </p:nvSpPr>
        <p:spPr>
          <a:xfrm>
            <a:off x="2855736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2855736" y="0"/>
            <a:ext cx="4571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3035808" y="1170432"/>
            <a:ext cx="5193791" cy="20116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8339328" y="1170432"/>
            <a:ext cx="733864" cy="2011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ytuł i tekst pionow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 rot="5400000">
            <a:off x="2259195" y="-26804"/>
            <a:ext cx="4625608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435895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0" y="1435895"/>
            <a:ext cx="9144000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Shape 27"/>
          <p:cNvSpPr/>
          <p:nvPr/>
        </p:nvSpPr>
        <p:spPr>
          <a:xfrm>
            <a:off x="0" y="0"/>
            <a:ext cx="9143998" cy="14337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16205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-114300" algn="l" rtl="0">
              <a:spcBef>
                <a:spcPts val="560"/>
              </a:spcBef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-82296" algn="l" rtl="0">
              <a:spcBef>
                <a:spcPts val="480"/>
              </a:spcBef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-60452" algn="l" rtl="0">
              <a:spcBef>
                <a:spcPts val="400"/>
              </a:spcBef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-67564" algn="l" rtl="0"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-65532" algn="l" rtl="0"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-7620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-74167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-72135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476998"/>
            <a:ext cx="213359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2640596" y="6476998"/>
            <a:ext cx="5507719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204396" y="6476998"/>
            <a:ext cx="733864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0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ctrTitle"/>
          </p:nvPr>
        </p:nvSpPr>
        <p:spPr>
          <a:xfrm>
            <a:off x="17883" y="2492896"/>
            <a:ext cx="9144000" cy="1080120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lvl="0" algn="ctr">
              <a:buSzPct val="25000"/>
            </a:pPr>
            <a:br>
              <a:rPr lang="pl-PL" sz="2880" b="1" i="0" u="none" strike="noStrike" cap="none" dirty="0">
                <a:solidFill>
                  <a:srgbClr val="FFC700"/>
                </a:solidFill>
                <a:latin typeface="Arial Black" pitchFamily="34" charset="0"/>
                <a:ea typeface="Arial Black"/>
                <a:cs typeface="Arial Black"/>
                <a:sym typeface="Arial Black"/>
              </a:rPr>
            </a:br>
            <a:br>
              <a:rPr lang="pl-PL" sz="2880" b="1" i="0" u="none" strike="noStrike" cap="none" dirty="0">
                <a:solidFill>
                  <a:srgbClr val="FFC700"/>
                </a:solidFill>
                <a:latin typeface="Arial Black" pitchFamily="34" charset="0"/>
                <a:ea typeface="Arial Black"/>
                <a:cs typeface="Arial Black"/>
                <a:sym typeface="Arial Black"/>
              </a:rPr>
            </a:br>
            <a:r>
              <a:rPr lang="pl-PL" sz="2880" b="1" i="0" u="none" strike="noStrike" cap="none" dirty="0">
                <a:solidFill>
                  <a:srgbClr val="FFC700"/>
                </a:solidFill>
                <a:latin typeface="Arial Black" pitchFamily="34" charset="0"/>
                <a:ea typeface="Arial Black"/>
                <a:cs typeface="Arial Black"/>
                <a:sym typeface="Arial Black"/>
              </a:rPr>
              <a:t>Temat 34</a:t>
            </a:r>
            <a:br>
              <a:rPr lang="pl-PL" sz="2880" b="1" i="0" u="none" strike="noStrike" cap="none" dirty="0">
                <a:solidFill>
                  <a:srgbClr val="FFC700"/>
                </a:solidFill>
                <a:latin typeface="Arial Black" pitchFamily="34" charset="0"/>
                <a:ea typeface="Arial Black"/>
                <a:cs typeface="Arial Black"/>
                <a:sym typeface="Arial Black"/>
              </a:rPr>
            </a:br>
            <a:br>
              <a:rPr lang="pl-PL" sz="2880" dirty="0">
                <a:latin typeface="Arial Black" pitchFamily="34" charset="0"/>
                <a:ea typeface="Arial Black"/>
                <a:cs typeface="Arial Black"/>
                <a:sym typeface="Arial Black"/>
              </a:rPr>
            </a:br>
            <a:r>
              <a:rPr lang="pl-PL" sz="2800" dirty="0">
                <a:latin typeface="Arial Black" pitchFamily="34" charset="0"/>
              </a:rPr>
              <a:t>Działania ratownicze i zabezpieczające podczas powodzi</a:t>
            </a:r>
            <a:br>
              <a:rPr lang="pl-PL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pl-PL" sz="288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subTitle" idx="1"/>
          </p:nvPr>
        </p:nvSpPr>
        <p:spPr>
          <a:xfrm>
            <a:off x="5302821" y="5517232"/>
            <a:ext cx="3707903" cy="336129"/>
          </a:xfrm>
          <a:prstGeom prst="rect">
            <a:avLst/>
          </a:prstGeom>
          <a:noFill/>
          <a:ln>
            <a:noFill/>
          </a:ln>
        </p:spPr>
        <p:txBody>
          <a:bodyPr lIns="118850" tIns="0" rIns="4570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2800" dirty="0"/>
              <a:t>autor:</a:t>
            </a:r>
            <a:r>
              <a:rPr lang="pl-PL" sz="2800" b="0" i="0" u="none" strike="noStrike" cap="none" dirty="0">
                <a:solidFill>
                  <a:srgbClr val="FFFFFF"/>
                </a:solidFill>
                <a:sym typeface="Calibri"/>
              </a:rPr>
              <a:t> Andrzej Mazur</a:t>
            </a:r>
            <a:endParaRPr sz="2800" b="0" i="0" u="none" strike="noStrike" cap="none" dirty="0">
              <a:solidFill>
                <a:srgbClr val="FFFFFF"/>
              </a:solidFill>
              <a:sym typeface="Calibri"/>
            </a:endParaRPr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516" y="152493"/>
            <a:ext cx="1368151" cy="1557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2025948" y="404768"/>
            <a:ext cx="6984776" cy="936103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lvl="0" algn="ctr">
              <a:buClr>
                <a:srgbClr val="FFC700"/>
              </a:buClr>
              <a:buSzPct val="25000"/>
            </a:pPr>
            <a:r>
              <a:rPr lang="pl-PL" sz="333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 SZKOLENIE  PODSTAWOWE </a:t>
            </a:r>
            <a:br>
              <a:rPr lang="pl-PL" sz="333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3330" b="1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STRAŻAKÓW RATOWNIKÓW OSP</a:t>
            </a:r>
            <a:endParaRPr lang="pl-PL" sz="333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10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857225" y="1832844"/>
            <a:ext cx="7826586" cy="218598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sz="2400" b="1" dirty="0">
                <a:latin typeface="+mj-lt"/>
              </a:rPr>
              <a:t>UTWORZENIE KANAŁU PRZEPŁYWOWEGO</a:t>
            </a:r>
            <a:endParaRPr sz="2400" b="0" i="0" u="none" strike="noStrike" cap="none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7158" y="2928934"/>
            <a:ext cx="8528050" cy="31686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/>
              <a:t>Rodzaje uszkodzeń budowli hydrotechnicznych</a:t>
            </a:r>
            <a:endParaRPr sz="2800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11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857225" y="1832844"/>
            <a:ext cx="7826586" cy="218598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sz="2400" b="1" dirty="0">
                <a:latin typeface="+mj-lt"/>
              </a:rPr>
              <a:t>PĘKNIĘCIE WZDŁUŻNE WAŁU</a:t>
            </a:r>
            <a:endParaRPr sz="2400" b="0" i="0" u="none" strike="noStrike" cap="none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14348" y="3000372"/>
            <a:ext cx="8012112" cy="27368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/>
              <a:t>Rodzaje uszkodzeń budowli hydrotechnicznych</a:t>
            </a:r>
            <a:endParaRPr sz="2800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12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43471" y="1594149"/>
            <a:ext cx="880829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sz="2400" dirty="0">
                <a:latin typeface="+mj-lt"/>
              </a:rPr>
              <a:t>    ROZSZERZAJĄCA SIĘ WYRWA PO ROZERWANIU WAŁU</a:t>
            </a:r>
            <a:endParaRPr lang="pl-PL" sz="2400" dirty="0">
              <a:latin typeface="+mj-lt"/>
              <a:sym typeface="Arial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9" descr="Obraz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3271" y="2345030"/>
            <a:ext cx="7519372" cy="36042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/>
              <a:t>Rodzaje uszkodzeń budowli hydrotechnicznych</a:t>
            </a:r>
            <a:endParaRPr sz="2800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13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857225" y="1832844"/>
            <a:ext cx="7826586" cy="218598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sz="2400" b="1" dirty="0">
                <a:latin typeface="+mj-lt"/>
              </a:rPr>
              <a:t>PRZEBICIE HYDRAULICZNE</a:t>
            </a:r>
          </a:p>
          <a:p>
            <a:pPr lvl="0" indent="-324612">
              <a:buNone/>
            </a:pPr>
            <a:endParaRPr lang="pl-PL" sz="3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324612"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71472" y="5803913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pl-PL" sz="2400" dirty="0">
                <a:latin typeface="+mj-lt"/>
              </a:rPr>
              <a:t>1WARSTWA NIEPRZEPUSZCZALNA, 2. WARSTWA WODONOŚNA  3. ERUPCJA , 4. OSIADANIE WAŁU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2910" y="2500306"/>
            <a:ext cx="7286676" cy="330781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1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/>
              <a:t>Rodzaje uszkodzeń budowli hydrotechnicznych</a:t>
            </a:r>
            <a:endParaRPr sz="2800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14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857225" y="1832844"/>
            <a:ext cx="7826586" cy="331066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sz="2400" b="1" dirty="0">
                <a:latin typeface="+mj-lt"/>
              </a:rPr>
              <a:t>PRZYCZYNY AWARII ŚLUZ WAŁOWYCH</a:t>
            </a:r>
          </a:p>
          <a:p>
            <a:pPr marL="439738" indent="-439738">
              <a:buFont typeface="Wingdings" pitchFamily="2" charset="2"/>
              <a:buChar char="q"/>
            </a:pPr>
            <a:endParaRPr lang="pl-PL" sz="2000" dirty="0"/>
          </a:p>
          <a:p>
            <a:pPr marL="439738" indent="-439738">
              <a:buFont typeface="Wingdings" pitchFamily="2" charset="2"/>
              <a:buChar char="q"/>
            </a:pPr>
            <a:r>
              <a:rPr lang="pl-PL" sz="2400" dirty="0">
                <a:latin typeface="+mj-lt"/>
              </a:rPr>
              <a:t>NIESZCZELNOŚĆ NA STYKU KLAPA – KONSTRUKCJA ŚLUZY</a:t>
            </a:r>
          </a:p>
          <a:p>
            <a:pPr marL="439738" indent="-439738">
              <a:buFont typeface="Wingdings" pitchFamily="2" charset="2"/>
              <a:buChar char="q"/>
            </a:pPr>
            <a:r>
              <a:rPr lang="pl-PL" sz="2400" dirty="0">
                <a:latin typeface="+mj-lt"/>
              </a:rPr>
              <a:t>SKRZYWIENIE KLAPY</a:t>
            </a:r>
          </a:p>
          <a:p>
            <a:pPr marL="439738" indent="-439738">
              <a:buFont typeface="Wingdings" pitchFamily="2" charset="2"/>
              <a:buChar char="q"/>
            </a:pPr>
            <a:r>
              <a:rPr lang="pl-PL" sz="2400" dirty="0">
                <a:latin typeface="+mj-lt"/>
              </a:rPr>
              <a:t>ZANIECZYSZCZENIE LUB ZABLOKOWANIE KLAPY</a:t>
            </a:r>
          </a:p>
          <a:p>
            <a:pPr marL="439738" indent="-439738">
              <a:buFont typeface="Wingdings" pitchFamily="2" charset="2"/>
              <a:buChar char="q"/>
            </a:pPr>
            <a:r>
              <a:rPr lang="pl-PL" sz="2400" dirty="0">
                <a:latin typeface="+mj-lt"/>
              </a:rPr>
              <a:t>PRZECIEK POMIĘDZY BETONOWYM PRZEPUSTEM</a:t>
            </a:r>
            <a:br>
              <a:rPr lang="pl-PL" sz="2400" dirty="0">
                <a:latin typeface="+mj-lt"/>
              </a:rPr>
            </a:br>
            <a:r>
              <a:rPr lang="pl-PL" sz="2400" dirty="0">
                <a:latin typeface="+mj-lt"/>
              </a:rPr>
              <a:t>A GRUNTEM WAŁU</a:t>
            </a:r>
          </a:p>
          <a:p>
            <a:pPr lvl="0" indent="-324612"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/>
              <a:t>Rodzaje uszkodzeń budowli hydrotechnicznych</a:t>
            </a:r>
            <a:endParaRPr sz="2800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15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857225" y="1832844"/>
            <a:ext cx="7826586" cy="218598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sz="2400" b="1" dirty="0">
                <a:latin typeface="+mj-lt"/>
              </a:rPr>
              <a:t>ŚLUZA WAŁOWA</a:t>
            </a:r>
            <a:endParaRPr sz="2400" b="0" i="0" u="none" strike="noStrike" cap="none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96900" y="5357825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342900" indent="-342900" algn="ctr">
              <a:spcBef>
                <a:spcPct val="50000"/>
              </a:spcBef>
              <a:buFontTx/>
              <a:buAutoNum type="arabicPeriod"/>
            </a:pPr>
            <a:r>
              <a:rPr lang="pl-PL" sz="2000" dirty="0">
                <a:latin typeface="Arial" charset="0"/>
              </a:rPr>
              <a:t>SPŁYW DO RZEKI, 2. KLAPA ŚLUZY, 3. KONSTRUKCJA</a:t>
            </a:r>
          </a:p>
          <a:p>
            <a:pPr marL="342900" indent="-342900" algn="ctr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4. WAŁ, 5. KANAŁ MELIORACYJNY</a:t>
            </a:r>
            <a:r>
              <a:rPr lang="pl-PL" sz="2000" dirty="0"/>
              <a:t> 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500306"/>
            <a:ext cx="7942263" cy="2841618"/>
          </a:xfrm>
          <a:prstGeom prst="rect">
            <a:avLst/>
          </a:prstGeom>
          <a:noFill/>
        </p:spPr>
      </p:pic>
      <p:sp>
        <p:nvSpPr>
          <p:cNvPr id="11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/>
              <a:t>Rodzaje uszkodzeń budowli hydrotechnicznych</a:t>
            </a:r>
            <a:endParaRPr sz="2800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16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949387" y="1579392"/>
            <a:ext cx="7826586" cy="218598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sz="2400" b="1" dirty="0">
                <a:latin typeface="+mj-lt"/>
              </a:rPr>
              <a:t>ŚLUZA WAŁOWA</a:t>
            </a:r>
            <a:endParaRPr sz="2400" b="0" i="0" u="none" strike="noStrike" cap="none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1" descr="Obraz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53388" y="2336715"/>
            <a:ext cx="6066884" cy="404248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/>
              <a:t>Rodzaje uszkodzeń budowli hydrotechnicznych</a:t>
            </a:r>
            <a:endParaRPr sz="2800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17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918996" y="1662570"/>
            <a:ext cx="7826586" cy="218598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sz="2400" b="1" dirty="0">
                <a:latin typeface="+mj-lt"/>
              </a:rPr>
              <a:t>ŚLUZA WAŁOWA STEROWANA RĘCZNIE</a:t>
            </a:r>
            <a:endParaRPr sz="2400" b="0" i="0" u="none" strike="noStrike" cap="none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7" descr="Obraz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71600" y="2395880"/>
            <a:ext cx="6048672" cy="417346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/>
              <a:t>Rodzaje uszkodzeń budowli hydrotechnicznych</a:t>
            </a:r>
            <a:endParaRPr sz="2800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18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863390" y="1600510"/>
            <a:ext cx="7826586" cy="218598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sz="2400" b="1" dirty="0">
                <a:latin typeface="+mj-lt"/>
              </a:rPr>
              <a:t>AWARIA ŚLUZY NA SKUTEK  </a:t>
            </a:r>
          </a:p>
          <a:p>
            <a:pPr lvl="0" indent="-324612">
              <a:buNone/>
            </a:pPr>
            <a:r>
              <a:rPr lang="pl-PL" sz="2400" b="1" dirty="0">
                <a:latin typeface="+mj-lt"/>
              </a:rPr>
              <a:t>ZANIECZYSZCZENIA LUB ZABLOKOWANIA KLAPY</a:t>
            </a:r>
            <a:endParaRPr sz="2400" b="0" i="0" u="none" strike="noStrike" cap="none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5572140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indent="-324612">
              <a:buNone/>
            </a:pPr>
            <a:r>
              <a:rPr lang="pl-PL" sz="2000" dirty="0">
                <a:latin typeface="Arial" charset="0"/>
              </a:rPr>
              <a:t>1.PRZEPŁYW, 2. KLAPA, 3. KONSTRUKCJA ŚLUZY, 4. WAŁ,   </a:t>
            </a:r>
            <a:br>
              <a:rPr lang="pl-PL" sz="2000" dirty="0">
                <a:latin typeface="Arial" charset="0"/>
              </a:rPr>
            </a:br>
            <a:r>
              <a:rPr lang="pl-PL" sz="2000" dirty="0">
                <a:latin typeface="Arial" charset="0"/>
              </a:rPr>
              <a:t>5. WYPŁYW POZA WAŁ, 6. ZANIECZYSZCZENIE</a:t>
            </a:r>
            <a:r>
              <a:rPr lang="pl-PL" sz="2000" dirty="0"/>
              <a:t> 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71600" y="2546421"/>
            <a:ext cx="6605604" cy="295615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/>
              <a:t>Rodzaje uszkodzeń budowli hydrotechnicznych</a:t>
            </a:r>
            <a:endParaRPr sz="2800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19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633846" y="1524168"/>
            <a:ext cx="7826586" cy="218598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sz="2400" b="1" dirty="0">
                <a:latin typeface="+mj-lt"/>
              </a:rPr>
              <a:t>    AWARIA ŚLUZY NA SKUTEK PRZECIEKU KONSTRUKCJA-WAŁ</a:t>
            </a:r>
            <a:endParaRPr sz="2400" b="0" i="0" u="none" strike="noStrike" cap="none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693545" y="5477545"/>
            <a:ext cx="8189942" cy="50006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indent="-324612">
              <a:buNone/>
            </a:pPr>
            <a:r>
              <a:rPr lang="pl-PL" sz="2400" dirty="0">
                <a:latin typeface="+mj-lt"/>
              </a:rPr>
              <a:t>1. POZIOM WODY, 2. KLAPA, 3. KONSTRUKCJA PRZEPUSTU, 4, WAŁ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04653" y="2511523"/>
            <a:ext cx="6607190" cy="29491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/>
              <a:t>Rodzaje uszkodzeń budowli hydrotechnicznych</a:t>
            </a:r>
            <a:endParaRPr sz="2800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50031"/>
            <a:ext cx="7128792" cy="874713"/>
          </a:xfrm>
        </p:spPr>
        <p:txBody>
          <a:bodyPr>
            <a:noAutofit/>
          </a:bodyPr>
          <a:lstStyle/>
          <a:p>
            <a:pPr algn="ctr"/>
            <a:r>
              <a:rPr lang="pl-PL" sz="3600" dirty="0"/>
              <a:t>MATERIAŁ NAUCZANIA</a:t>
            </a:r>
            <a:endParaRPr lang="pl-PL" altLang="pl-PL" sz="3600" b="1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72507" y="1636811"/>
            <a:ext cx="8287022" cy="10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>
            <a:lvl1pPr indent="12700">
              <a:spcBef>
                <a:spcPct val="20000"/>
              </a:spcBef>
              <a:buChar char="•"/>
              <a:tabLst>
                <a:tab pos="1825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31850" indent="-285750">
              <a:spcBef>
                <a:spcPct val="20000"/>
              </a:spcBef>
              <a:buChar char="–"/>
              <a:tabLst>
                <a:tab pos="1825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9838" indent="-228600">
              <a:spcBef>
                <a:spcPct val="20000"/>
              </a:spcBef>
              <a:buChar char="•"/>
              <a:tabLst>
                <a:tab pos="1825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7825" indent="-228600">
              <a:spcBef>
                <a:spcPct val="20000"/>
              </a:spcBef>
              <a:buChar char="–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1825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  <a:p>
            <a:pPr algn="just">
              <a:lnSpc>
                <a:spcPct val="80000"/>
              </a:lnSpc>
              <a:buFontTx/>
              <a:buNone/>
            </a:pPr>
            <a:endParaRPr lang="pl-PL" altLang="pl-PL" sz="2400" b="1" dirty="0"/>
          </a:p>
        </p:txBody>
      </p:sp>
      <p:sp>
        <p:nvSpPr>
          <p:cNvPr id="5" name="Symbol zastępczy numeru slajdu 4"/>
          <p:cNvSpPr>
            <a:spLocks noGrp="1" noChangeAspect="1"/>
          </p:cNvSpPr>
          <p:nvPr>
            <p:ph type="sldNum" sz="quarter" idx="12"/>
          </p:nvPr>
        </p:nvSpPr>
        <p:spPr>
          <a:xfrm>
            <a:off x="8559529" y="0"/>
            <a:ext cx="584471" cy="250031"/>
          </a:xfrm>
        </p:spPr>
        <p:txBody>
          <a:bodyPr/>
          <a:lstStyle/>
          <a:p>
            <a:r>
              <a:rPr lang="pl-PL" altLang="pl-PL" sz="1050" dirty="0">
                <a:solidFill>
                  <a:schemeClr val="bg1"/>
                </a:solidFill>
                <a:latin typeface="Calibri" panose="020F0502020204030204" pitchFamily="34" charset="0"/>
              </a:rPr>
              <a:t>str. </a:t>
            </a:r>
            <a:fld id="{1DFBDD2E-0A89-4F6F-B71E-D6B8232A8557}" type="slidenum">
              <a:rPr lang="pl-PL" altLang="pl-PL" sz="1400" smtClean="0">
                <a:solidFill>
                  <a:schemeClr val="bg1"/>
                </a:solidFill>
                <a:latin typeface="Calibri" panose="020F0502020204030204" pitchFamily="34" charset="0"/>
              </a:rPr>
              <a:pPr/>
              <a:t>2</a:t>
            </a:fld>
            <a:endParaRPr lang="pl-PL" altLang="pl-PL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Symbol zastępczy zawartości 1"/>
          <p:cNvSpPr>
            <a:spLocks noGrp="1"/>
          </p:cNvSpPr>
          <p:nvPr>
            <p:ph sz="quarter" idx="2"/>
          </p:nvPr>
        </p:nvSpPr>
        <p:spPr>
          <a:xfrm>
            <a:off x="597391" y="1820300"/>
            <a:ext cx="8295089" cy="4633035"/>
          </a:xfrm>
        </p:spPr>
        <p:txBody>
          <a:bodyPr>
            <a:normAutofit lnSpcReduction="10000"/>
          </a:bodyPr>
          <a:lstStyle/>
          <a:p>
            <a:r>
              <a:rPr lang="pl-PL" dirty="0"/>
              <a:t> Rodzaje uszkodzeń budowli hydrotechnicznych;</a:t>
            </a:r>
          </a:p>
          <a:p>
            <a:r>
              <a:rPr lang="pl-PL" dirty="0"/>
              <a:t> Metody ochrony wałów;</a:t>
            </a:r>
          </a:p>
          <a:p>
            <a:r>
              <a:rPr lang="pl-PL" dirty="0"/>
              <a:t> Ewakuacja osób poszkodowanych, zwierząt i mienia;</a:t>
            </a:r>
          </a:p>
          <a:p>
            <a:r>
              <a:rPr lang="pl-PL" dirty="0"/>
              <a:t> Znaki i gesty sygnalizacyjne podczas powodzi.</a:t>
            </a:r>
          </a:p>
          <a:p>
            <a:endParaRPr lang="pl-PL" dirty="0"/>
          </a:p>
          <a:p>
            <a:endParaRPr lang="pl-PL" dirty="0"/>
          </a:p>
          <a:p>
            <a:pPr marL="118872" indent="0" algn="r">
              <a:buNone/>
            </a:pPr>
            <a:r>
              <a:rPr lang="pl-PL" dirty="0"/>
              <a:t>Czas: 3T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39" y="254969"/>
            <a:ext cx="822216" cy="9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89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b="0" dirty="0"/>
              <a:t>DZIAŁANIA PRZECIWPOWODZIOWE</a:t>
            </a:r>
            <a:br>
              <a:rPr lang="pl-PL" sz="2800" b="0" dirty="0"/>
            </a:br>
            <a:r>
              <a:rPr lang="pl-PL" sz="2800" b="0" dirty="0"/>
              <a:t> ORAZ RATOWNICTWA NA WODACH</a:t>
            </a:r>
            <a:endParaRPr sz="28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20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857225" y="1832844"/>
            <a:ext cx="7826586" cy="218598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sz="2400" b="1" dirty="0">
                <a:latin typeface="+mj-lt"/>
              </a:rPr>
              <a:t>STRUKTURA ZAGĘSZCZENIA WAŁÓW</a:t>
            </a:r>
            <a:endParaRPr sz="2400" b="0" i="0" u="none" strike="noStrike" cap="none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571744"/>
            <a:ext cx="8229600" cy="3240087"/>
          </a:xfrm>
          <a:prstGeom prst="rect">
            <a:avLst/>
          </a:prstGeom>
          <a:noFill/>
        </p:spPr>
      </p:pic>
      <p:sp>
        <p:nvSpPr>
          <p:cNvPr id="11" name="Text Box 17"/>
          <p:cNvSpPr txBox="1">
            <a:spLocks noGrp="1" noChangeArrowheads="1"/>
          </p:cNvSpPr>
          <p:nvPr>
            <p:ph type="body" idx="2"/>
          </p:nvPr>
        </p:nvSpPr>
        <p:spPr bwMode="auto">
          <a:xfrm>
            <a:off x="642910" y="5786454"/>
            <a:ext cx="7761314" cy="80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pl-PL" sz="2000" dirty="0">
                <a:latin typeface="Arial" charset="0"/>
              </a:rPr>
              <a:t>1. POZIOM WODY, 2. GRUNT LUŹNY, 3. GRUNT ŚREDNIO ZAGĘSZCZONY, 4. GRUNT BARDZO ZAGĘSZCZONY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b="0" dirty="0"/>
              <a:t>DZIAŁANIA PRZECIWPOWODZIOWE</a:t>
            </a:r>
            <a:br>
              <a:rPr lang="pl-PL" sz="2800" b="0" dirty="0"/>
            </a:br>
            <a:r>
              <a:rPr lang="pl-PL" sz="2800" b="0" dirty="0"/>
              <a:t> ORAZ RATOWNICTWA NA WODACH</a:t>
            </a:r>
            <a:endParaRPr sz="28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21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857225" y="1832844"/>
            <a:ext cx="7826586" cy="218598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sz="2400" b="1" dirty="0">
                <a:latin typeface="+mj-lt"/>
              </a:rPr>
              <a:t>STRUKTURA ZAGĘSZCZENIA WAŁÓW</a:t>
            </a:r>
            <a:endParaRPr sz="2400" b="0" i="0" u="none" strike="noStrike" cap="none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96900" y="5572139"/>
            <a:ext cx="8118504" cy="83977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pl-PL" sz="1600" dirty="0">
                <a:latin typeface="Arial" charset="0"/>
              </a:rPr>
              <a:t>1. POZIOM WODY, 2. GRUNT ŚREDNIO ZAGĘSZCZONY, 3. GRUNT LUŹNY, 4. GRUNT BARDZO ZAGĘSZCZONY</a:t>
            </a: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2500306"/>
            <a:ext cx="7058025" cy="31686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Metody ochrony wałów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357158" y="1643050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22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405698" y="1829918"/>
            <a:ext cx="8189942" cy="3975345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4572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2400" dirty="0">
                <a:latin typeface="+mj-lt"/>
              </a:rPr>
              <a:t>PATROLOWANIE I ROZPOZNAWANIE MIEJSC USZKODZEŃ,</a:t>
            </a:r>
          </a:p>
          <a:p>
            <a:pPr marL="4572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2400" dirty="0">
                <a:latin typeface="+mj-lt"/>
              </a:rPr>
              <a:t>USZCZELNIANIE I OGRANICZANIE PRZECIEKÓW,</a:t>
            </a:r>
          </a:p>
          <a:p>
            <a:pPr marL="4572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2400" dirty="0">
                <a:latin typeface="+mj-lt"/>
              </a:rPr>
              <a:t>LIKWIDACJA PRZEBIĆ HYDRAULICZNYCH,</a:t>
            </a:r>
          </a:p>
          <a:p>
            <a:pPr marL="4572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2400" dirty="0">
                <a:latin typeface="+mj-lt"/>
              </a:rPr>
              <a:t>USZCZELNIANIE ŚLUZ,</a:t>
            </a:r>
          </a:p>
          <a:p>
            <a:pPr marL="457200" indent="-3429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2400" dirty="0">
                <a:latin typeface="+mj-lt"/>
              </a:rPr>
              <a:t>BUDOWA I PODWYŻSZANIE WAŁÓW,</a:t>
            </a:r>
          </a:p>
          <a:p>
            <a:pPr indent="-324612">
              <a:buNone/>
            </a:pPr>
            <a:endParaRPr lang="pl-PL" sz="2400" dirty="0">
              <a:latin typeface="+mj-lt"/>
            </a:endParaRPr>
          </a:p>
          <a:p>
            <a:pPr indent="-324612">
              <a:buNone/>
            </a:pPr>
            <a:endParaRPr lang="pl-PL" sz="2400" dirty="0">
              <a:latin typeface="+mj-lt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23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500034" y="1785926"/>
            <a:ext cx="8059494" cy="409134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sz="2400" b="1" dirty="0">
                <a:latin typeface="+mj-lt"/>
              </a:rPr>
              <a:t>PATROL </a:t>
            </a:r>
            <a:r>
              <a:rPr lang="pl-PL" sz="2400" dirty="0">
                <a:latin typeface="+mj-lt"/>
              </a:rPr>
              <a:t>DWÓCH LUB  TRZECH RATOWNIKÓW WYPOSAŻONYCH  W:</a:t>
            </a:r>
          </a:p>
          <a:p>
            <a:pPr marL="806450" indent="-519113">
              <a:buFont typeface="Wingdings" pitchFamily="2" charset="2"/>
              <a:buChar char="q"/>
            </a:pPr>
            <a:r>
              <a:rPr lang="pl-PL" sz="2400" dirty="0">
                <a:latin typeface="+mj-lt"/>
              </a:rPr>
              <a:t>RADIOTELEFON</a:t>
            </a:r>
          </a:p>
          <a:p>
            <a:pPr marL="806450" indent="-519113">
              <a:buFont typeface="Wingdings" pitchFamily="2" charset="2"/>
              <a:buChar char="q"/>
            </a:pPr>
            <a:r>
              <a:rPr lang="pl-PL" sz="2400" dirty="0">
                <a:latin typeface="+mj-lt"/>
              </a:rPr>
              <a:t>KAMIZELKI RATUNKOWE</a:t>
            </a:r>
          </a:p>
          <a:p>
            <a:pPr marL="806450" indent="-519113">
              <a:buFont typeface="Wingdings" pitchFamily="2" charset="2"/>
              <a:buChar char="q"/>
            </a:pPr>
            <a:r>
              <a:rPr lang="pl-PL" sz="2400" dirty="0">
                <a:latin typeface="+mj-lt"/>
              </a:rPr>
              <a:t>OŚWIETLENIE INDYWIDUALNE</a:t>
            </a:r>
          </a:p>
          <a:p>
            <a:pPr marL="806450" indent="-519113">
              <a:buFontTx/>
              <a:buNone/>
            </a:pPr>
            <a:endParaRPr lang="pl-PL" sz="2400" dirty="0">
              <a:latin typeface="+mj-lt"/>
            </a:endParaRPr>
          </a:p>
          <a:p>
            <a:pPr marL="806450" indent="-519113">
              <a:buFontTx/>
              <a:buNone/>
            </a:pPr>
            <a:r>
              <a:rPr lang="pl-PL" sz="2400" dirty="0">
                <a:latin typeface="+mj-lt"/>
              </a:rPr>
              <a:t>      PATROL MA ZA ZADANIE WIZUALNĄ OBSERWACJĘ BUDOWLI OCHRONNYCH I TERENU BEZPOŚREDNIO </a:t>
            </a:r>
          </a:p>
          <a:p>
            <a:pPr marL="806450" indent="-519113">
              <a:buFontTx/>
              <a:buNone/>
            </a:pPr>
            <a:r>
              <a:rPr lang="pl-PL" sz="2400" dirty="0">
                <a:latin typeface="+mj-lt"/>
              </a:rPr>
              <a:t>	DO NICH PRZYLEGŁEGO </a:t>
            </a:r>
          </a:p>
          <a:p>
            <a:pPr lvl="0" indent="-324612"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Metody ochrony wałów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24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857225" y="1832844"/>
            <a:ext cx="7826586" cy="218598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sz="2400" b="1" dirty="0">
                <a:latin typeface="+mj-lt"/>
              </a:rPr>
              <a:t>PATROLOWANIE</a:t>
            </a:r>
            <a:endParaRPr lang="pl-PL" sz="2400" b="1" dirty="0">
              <a:latin typeface="+mj-lt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314324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>
              <a:buNone/>
            </a:pPr>
            <a:r>
              <a:rPr lang="pl-PL" sz="2400" dirty="0">
                <a:latin typeface="+mj-lt"/>
              </a:rPr>
              <a:t>OBSERWACJA </a:t>
            </a:r>
          </a:p>
          <a:p>
            <a:pPr>
              <a:buNone/>
            </a:pPr>
            <a:r>
              <a:rPr lang="pl-PL" sz="2400" dirty="0">
                <a:latin typeface="+mj-lt"/>
              </a:rPr>
              <a:t>PĘKNIĘĆ </a:t>
            </a:r>
          </a:p>
          <a:p>
            <a:pPr>
              <a:buNone/>
            </a:pPr>
            <a:r>
              <a:rPr lang="pl-PL" sz="2400" dirty="0">
                <a:latin typeface="+mj-lt"/>
              </a:rPr>
              <a:t>KONSTRUKCJI </a:t>
            </a:r>
          </a:p>
          <a:p>
            <a:pPr>
              <a:buNone/>
            </a:pPr>
            <a:r>
              <a:rPr lang="pl-PL" sz="2400" dirty="0">
                <a:latin typeface="+mj-lt"/>
              </a:rPr>
              <a:t>WAŁU</a:t>
            </a:r>
          </a:p>
          <a:p>
            <a:pPr>
              <a:buFont typeface="Wingdings" pitchFamily="2" charset="2"/>
              <a:buChar char="q"/>
            </a:pPr>
            <a:endParaRPr lang="pl-PL" dirty="0"/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7" descr="Obraz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786182" y="2428868"/>
            <a:ext cx="4816482" cy="348015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Metody ochrony wałów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25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857225" y="1832844"/>
            <a:ext cx="7826586" cy="218598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indent="-324612">
              <a:buNone/>
            </a:pPr>
            <a:r>
              <a:rPr lang="pl-PL" sz="2400" b="1" dirty="0">
                <a:latin typeface="+mj-lt"/>
              </a:rPr>
              <a:t>POWIĘKSZAJĄCE</a:t>
            </a:r>
            <a:r>
              <a:rPr lang="pl-PL" dirty="0">
                <a:latin typeface="Arial" charset="0"/>
              </a:rPr>
              <a:t> </a:t>
            </a:r>
            <a:r>
              <a:rPr lang="pl-PL" sz="2400" b="1" dirty="0">
                <a:latin typeface="+mj-lt"/>
              </a:rPr>
              <a:t>SIĘ</a:t>
            </a:r>
            <a:r>
              <a:rPr lang="pl-PL" dirty="0">
                <a:latin typeface="Arial" charset="0"/>
              </a:rPr>
              <a:t> </a:t>
            </a:r>
            <a:r>
              <a:rPr lang="pl-PL" sz="2400" b="1" dirty="0">
                <a:latin typeface="+mj-lt"/>
              </a:rPr>
              <a:t>PĘKNIĘCIE</a:t>
            </a:r>
          </a:p>
          <a:p>
            <a:pPr lvl="0" indent="-324612"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7" descr="Obraz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14480" y="2571744"/>
            <a:ext cx="5308610" cy="393813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Metody ochrony wałów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26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857225" y="1832844"/>
            <a:ext cx="7826586" cy="218598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pl-PL" sz="2400" b="1" dirty="0">
                <a:latin typeface="+mj-lt"/>
              </a:rPr>
              <a:t>OBSERWOWANIE</a:t>
            </a:r>
            <a:r>
              <a:rPr lang="pl-PL" dirty="0">
                <a:latin typeface="Arial" charset="0"/>
              </a:rPr>
              <a:t> </a:t>
            </a:r>
            <a:r>
              <a:rPr lang="pl-PL" sz="2400" b="1" dirty="0">
                <a:latin typeface="+mj-lt"/>
              </a:rPr>
              <a:t>RUCHÓW</a:t>
            </a:r>
            <a:r>
              <a:rPr lang="pl-PL" dirty="0">
                <a:latin typeface="Arial" charset="0"/>
              </a:rPr>
              <a:t> </a:t>
            </a:r>
            <a:r>
              <a:rPr lang="pl-PL" sz="2400" b="1" dirty="0">
                <a:latin typeface="+mj-lt"/>
              </a:rPr>
              <a:t>KORPUSU</a:t>
            </a:r>
            <a:r>
              <a:rPr lang="pl-PL" dirty="0">
                <a:latin typeface="Arial" charset="0"/>
              </a:rPr>
              <a:t> </a:t>
            </a:r>
            <a:r>
              <a:rPr lang="pl-PL" sz="2400" b="1" dirty="0">
                <a:latin typeface="+mj-lt"/>
              </a:rPr>
              <a:t>WAŁU</a:t>
            </a: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2" descr="Obraz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28662" y="3000372"/>
            <a:ext cx="2892414" cy="3538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4" descr="Obraz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572000" y="2857496"/>
            <a:ext cx="4179888" cy="3648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Metody ochrony wałów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27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357158" y="171448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indent="-324612">
              <a:buNone/>
            </a:pPr>
            <a:r>
              <a:rPr lang="pl-PL" sz="2400" b="1" dirty="0">
                <a:latin typeface="+mj-lt"/>
              </a:rPr>
              <a:t>Z JEDNEJ STRONY WAŁU BRUDNA WODA POWODZIOWA Z DRUGIEJ CZYSTA PRZEFILTROWANA PRZEZ KONSTRUKCJĘ WAŁU</a:t>
            </a:r>
          </a:p>
          <a:p>
            <a:pPr indent="-324612">
              <a:buNone/>
            </a:pPr>
            <a:endParaRPr lang="pl-PL" sz="2400" b="1" dirty="0">
              <a:latin typeface="+mj-lt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5" descr="Obraz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3143248"/>
            <a:ext cx="5558574" cy="3286148"/>
          </a:xfrm>
          <a:prstGeom prst="rect">
            <a:avLst/>
          </a:prstGeom>
          <a:noFill/>
        </p:spPr>
      </p:pic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Metody ochrony wałów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28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1857364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>
              <a:buNone/>
            </a:pPr>
            <a:r>
              <a:rPr lang="pl-PL" sz="2400" b="1" dirty="0">
                <a:latin typeface="+mj-lt"/>
              </a:rPr>
              <a:t>USZCZELNIANIE PRZECIEKÓW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Obraz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2786058"/>
            <a:ext cx="6000760" cy="3580662"/>
          </a:xfrm>
          <a:prstGeom prst="rect">
            <a:avLst/>
          </a:prstGeom>
          <a:noFill/>
        </p:spPr>
      </p:pic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Metody ochrony wałów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29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71472" y="1785926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indent="-324612">
              <a:buNone/>
            </a:pPr>
            <a:r>
              <a:rPr lang="pl-PL" sz="2400" b="1" dirty="0">
                <a:latin typeface="+mj-lt"/>
              </a:rPr>
              <a:t>Prawidłowo założone uszczelnienie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500306"/>
            <a:ext cx="7495742" cy="2728919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1000100" y="5429264"/>
            <a:ext cx="6858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  <a:buFontTx/>
              <a:buAutoNum type="arabicPeriod"/>
            </a:pPr>
            <a:r>
              <a:rPr lang="pl-PL" sz="24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Poziom wody, 2. Poziom wody w korpusie wału, 3. Materiał przepuszczalny, 4. Worki z piaskiem, 5. Przeciek</a:t>
            </a:r>
          </a:p>
        </p:txBody>
      </p:sp>
      <p:sp>
        <p:nvSpPr>
          <p:cNvPr id="11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Metody ochrony wałów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/>
              <a:t>Rodzaje uszkodzeń budowli hydrotechnicznych</a:t>
            </a:r>
            <a:endParaRPr sz="2800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732942" y="1570878"/>
            <a:ext cx="7826586" cy="84149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sz="2400" b="1" dirty="0">
                <a:latin typeface="+mj-lt"/>
              </a:rPr>
              <a:t>PRZYCZYNY AWARII WAŁÓW PRZECIWPOWODZIOWYCH:</a:t>
            </a:r>
            <a:endParaRPr sz="2400" b="0" i="0" u="none" strike="noStrike" cap="none" dirty="0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15605" y="2577456"/>
            <a:ext cx="8189942" cy="364333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717550" lvl="4" indent="0">
              <a:buFont typeface="Wingdings" pitchFamily="2" charset="2"/>
              <a:buChar char="q"/>
              <a:tabLst>
                <a:tab pos="0" algn="l"/>
                <a:tab pos="179388" algn="l"/>
              </a:tabLst>
            </a:pPr>
            <a:r>
              <a:rPr lang="pl-PL" sz="2400" dirty="0">
                <a:latin typeface="+mj-lt"/>
              </a:rPr>
              <a:t>PRZELANIE PRZEZ KORONĘ WAŁU</a:t>
            </a:r>
          </a:p>
          <a:p>
            <a:pPr marL="717550" lvl="4" indent="0">
              <a:buFont typeface="Wingdings" pitchFamily="2" charset="2"/>
              <a:buChar char="q"/>
              <a:tabLst>
                <a:tab pos="0" algn="l"/>
                <a:tab pos="179388" algn="l"/>
              </a:tabLst>
            </a:pPr>
            <a:r>
              <a:rPr lang="pl-PL" sz="2400" dirty="0">
                <a:latin typeface="+mj-lt"/>
              </a:rPr>
              <a:t> ROZMYCIE SKARPY</a:t>
            </a:r>
          </a:p>
          <a:p>
            <a:pPr marL="717550" lvl="4" indent="0">
              <a:buFont typeface="Wingdings" pitchFamily="2" charset="2"/>
              <a:buChar char="q"/>
              <a:tabLst>
                <a:tab pos="0" algn="l"/>
                <a:tab pos="179388" algn="l"/>
              </a:tabLst>
            </a:pPr>
            <a:r>
              <a:rPr lang="pl-PL" sz="2400" dirty="0">
                <a:latin typeface="+mj-lt"/>
              </a:rPr>
              <a:t> OSUNIĘCIE SKARPY</a:t>
            </a:r>
          </a:p>
          <a:p>
            <a:pPr marL="717550" lvl="4" indent="0">
              <a:buFont typeface="Wingdings" pitchFamily="2" charset="2"/>
              <a:buChar char="q"/>
              <a:tabLst>
                <a:tab pos="0" algn="l"/>
                <a:tab pos="179388" algn="l"/>
              </a:tabLst>
            </a:pPr>
            <a:r>
              <a:rPr lang="pl-PL" sz="2400" dirty="0">
                <a:latin typeface="+mj-lt"/>
              </a:rPr>
              <a:t> ZAWODNIENIE KONSTRUKCJI</a:t>
            </a:r>
          </a:p>
          <a:p>
            <a:pPr marL="717550" lvl="4" indent="0">
              <a:buFont typeface="Wingdings" pitchFamily="2" charset="2"/>
              <a:buChar char="q"/>
              <a:tabLst>
                <a:tab pos="0" algn="l"/>
                <a:tab pos="179388" algn="l"/>
              </a:tabLst>
            </a:pPr>
            <a:r>
              <a:rPr lang="pl-PL" sz="2400" dirty="0">
                <a:latin typeface="+mj-lt"/>
              </a:rPr>
              <a:t> UTWORZENIE KANAŁU</a:t>
            </a:r>
          </a:p>
          <a:p>
            <a:pPr marL="717550" lvl="4" indent="0">
              <a:buFont typeface="Wingdings" pitchFamily="2" charset="2"/>
              <a:buChar char="q"/>
              <a:tabLst>
                <a:tab pos="0" algn="l"/>
                <a:tab pos="179388" algn="l"/>
              </a:tabLst>
            </a:pPr>
            <a:r>
              <a:rPr lang="pl-PL" sz="2400" dirty="0">
                <a:latin typeface="+mj-lt"/>
              </a:rPr>
              <a:t> PĘKNIĘCIE WZDŁUŻNE WAŁU</a:t>
            </a:r>
          </a:p>
          <a:p>
            <a:pPr marL="717550" lvl="4" indent="0">
              <a:buFont typeface="Wingdings" pitchFamily="2" charset="2"/>
              <a:buChar char="q"/>
              <a:tabLst>
                <a:tab pos="0" algn="l"/>
                <a:tab pos="179388" algn="l"/>
              </a:tabLst>
            </a:pPr>
            <a:r>
              <a:rPr lang="pl-PL" sz="2400" dirty="0">
                <a:latin typeface="+mj-lt"/>
              </a:rPr>
              <a:t> PRZEBICIE HYDRAULICZNE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30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2143116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indent="-324612">
              <a:buNone/>
            </a:pPr>
            <a:r>
              <a:rPr lang="pl-PL" sz="2400" b="1" dirty="0">
                <a:latin typeface="+mj-lt"/>
              </a:rPr>
              <a:t>Nieprawidłowo założone uszczelnienie</a:t>
            </a:r>
          </a:p>
          <a:p>
            <a:pPr>
              <a:buNone/>
            </a:pPr>
            <a:r>
              <a:rPr lang="pl-PL" sz="2400" dirty="0">
                <a:latin typeface="+mj-lt"/>
              </a:rPr>
              <a:t>Poziom wody, 2. Poziom wody w korpusie wału, 3. Folia nieprzepuszczalna 4. Worki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5" y="3643314"/>
            <a:ext cx="6993507" cy="2643206"/>
          </a:xfrm>
          <a:prstGeom prst="rect">
            <a:avLst/>
          </a:prstGeom>
          <a:noFill/>
        </p:spPr>
      </p:pic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Metody ochrony wałów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31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1928802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indent="-324612">
              <a:buNone/>
            </a:pPr>
            <a:r>
              <a:rPr lang="pl-PL" sz="2400" b="1" dirty="0">
                <a:latin typeface="+mj-lt"/>
              </a:rPr>
              <a:t>ZAKŁADANIE USZCZELNIENIA NA GEOWŁÓKNINIE</a:t>
            </a: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0" descr="Obraz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3000372"/>
            <a:ext cx="5486986" cy="3470280"/>
          </a:xfrm>
          <a:prstGeom prst="rect">
            <a:avLst/>
          </a:prstGeom>
          <a:noFill/>
        </p:spPr>
      </p:pic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Metody ochrony wałów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32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2143116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indent="-324612">
              <a:buNone/>
            </a:pPr>
            <a:r>
              <a:rPr lang="pl-PL" sz="2400" b="1" dirty="0">
                <a:latin typeface="+mj-lt"/>
              </a:rPr>
              <a:t>DOCIĄŻENIE PODSTAWY WAŁU</a:t>
            </a: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3000372"/>
            <a:ext cx="6815160" cy="3053504"/>
          </a:xfrm>
          <a:prstGeom prst="rect">
            <a:avLst/>
          </a:prstGeom>
          <a:noFill/>
        </p:spPr>
      </p:pic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Metody ochrony wałów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33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2143116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indent="-324612">
              <a:buNone/>
            </a:pPr>
            <a:r>
              <a:rPr lang="pl-PL" sz="2400" b="1" dirty="0">
                <a:latin typeface="+mj-lt"/>
              </a:rPr>
              <a:t>PODWYŻSZANIE WAŁÓW</a:t>
            </a: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2857496"/>
            <a:ext cx="5103819" cy="2545017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0" y="5715016"/>
            <a:ext cx="8501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4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1.FOLIA, 2. WORKI Z PIASKIEM, 3. PIASEK LUB ZIEMIA,          4. WAŁ</a:t>
            </a:r>
          </a:p>
        </p:txBody>
      </p:sp>
      <p:sp>
        <p:nvSpPr>
          <p:cNvPr id="11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Metody ochrony wałów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34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2143116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>
              <a:buNone/>
            </a:pPr>
            <a:endParaRPr lang="pl-PL" dirty="0"/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Obraz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42976" y="1928802"/>
            <a:ext cx="6572264" cy="444084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Metody ochrony wałów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35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171448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indent="-324612">
              <a:buNone/>
            </a:pPr>
            <a:r>
              <a:rPr lang="pl-PL" sz="2400" b="1" dirty="0">
                <a:latin typeface="+mj-lt"/>
              </a:rPr>
              <a:t>INNY SPOSÓB WYKONANIA PODWYŻSZENIA</a:t>
            </a: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braz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3042" y="3000372"/>
            <a:ext cx="5072098" cy="343527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Metody ochrony wałów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36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428596" y="1785926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pl-PL" sz="2400" b="1" dirty="0">
                <a:latin typeface="+mj-lt"/>
              </a:rPr>
              <a:t>URZĄDZENIE DO NAPEŁNIANIA WORKÓW</a:t>
            </a: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1" descr="Obraz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143108" y="2500306"/>
            <a:ext cx="4572032" cy="409739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Metody ochrony wałów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37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2143116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pl-PL" sz="2400" b="1" dirty="0">
                <a:latin typeface="+mj-lt"/>
              </a:rPr>
              <a:t>NAPEŁNIANIE WORKÓW PIASKIEM </a:t>
            </a: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6" descr="Obraz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5720" y="2857496"/>
            <a:ext cx="4566624" cy="3500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8" descr="Obraz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857752" y="2857496"/>
            <a:ext cx="3897313" cy="353379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Metody ochrony wałów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38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1643050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indent="-324612">
              <a:buNone/>
            </a:pPr>
            <a:r>
              <a:rPr lang="pl-PL" sz="2400" b="1" dirty="0">
                <a:latin typeface="+mj-lt"/>
              </a:rPr>
              <a:t>LIKWIDACJA PRZEBIĆ HYDRAULICZNYCH</a:t>
            </a:r>
          </a:p>
          <a:p>
            <a:pPr indent="-324612">
              <a:buNone/>
            </a:pPr>
            <a:r>
              <a:rPr lang="pl-PL" sz="2400" b="1" dirty="0">
                <a:latin typeface="+mj-lt"/>
              </a:rPr>
              <a:t>Uszczelnienie przebicia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85852" y="2857496"/>
            <a:ext cx="6361508" cy="265748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9" name="Prostokąt 8"/>
          <p:cNvSpPr/>
          <p:nvPr/>
        </p:nvSpPr>
        <p:spPr>
          <a:xfrm>
            <a:off x="1142976" y="5715016"/>
            <a:ext cx="6572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4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1. MIEJSCE PRZEBICIA, 2. FOLIA NIEPRZEPUSZCZALNA,      3. WORKI</a:t>
            </a:r>
          </a:p>
        </p:txBody>
      </p:sp>
      <p:sp>
        <p:nvSpPr>
          <p:cNvPr id="11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Metody ochrony wałów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39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285720" y="1643050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indent="-324612">
              <a:buNone/>
            </a:pPr>
            <a:r>
              <a:rPr lang="pl-PL" sz="2400" b="1" dirty="0">
                <a:latin typeface="+mj-lt"/>
              </a:rPr>
              <a:t>SPIRALNE UKŁADANIE WORKÓW OD GRUNTU STABILNEGO DO ŚRODKA PRZEBICIA</a:t>
            </a: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8" descr="Obraz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85918" y="2714620"/>
            <a:ext cx="5088128" cy="372744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Metody ochrony wałów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857225" y="1832844"/>
            <a:ext cx="7826586" cy="218598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sz="2400" b="1" dirty="0">
                <a:latin typeface="+mj-lt"/>
              </a:rPr>
              <a:t>PRZELANIE PRZEZ KORONĘ WAŁU</a:t>
            </a:r>
            <a:endParaRPr sz="2400" b="0" i="0" u="none" strike="noStrike" cap="none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5720" y="2857496"/>
            <a:ext cx="8353425" cy="271462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/>
              <a:t>Rodzaje uszkodzeń budowli hydrotechnicznych</a:t>
            </a:r>
            <a:endParaRPr sz="2800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40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1643050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indent="-324612">
              <a:buNone/>
            </a:pPr>
            <a:r>
              <a:rPr lang="pl-PL" sz="2400" b="1" dirty="0">
                <a:latin typeface="+mj-lt"/>
              </a:rPr>
              <a:t>Zabezpieczenie przebicia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2285992"/>
            <a:ext cx="6034100" cy="3074065"/>
          </a:xfrm>
          <a:prstGeom prst="rect">
            <a:avLst/>
          </a:prstGeom>
          <a:noFill/>
        </p:spPr>
      </p:pic>
      <p:sp>
        <p:nvSpPr>
          <p:cNvPr id="14" name="Prostokąt 13"/>
          <p:cNvSpPr/>
          <p:nvPr/>
        </p:nvSpPr>
        <p:spPr>
          <a:xfrm>
            <a:off x="1285852" y="5288340"/>
            <a:ext cx="63579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pl-PL" sz="24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1. POZIOM WODY, 2. WAŁ, 3.OBWAŁOWANIE WOKÓŁ PRZEBICIA 4. POZIOM WODY W PRZEBICIU,  5.PRZEPŁYW POD WAŁEM</a:t>
            </a:r>
          </a:p>
        </p:txBody>
      </p:sp>
      <p:sp>
        <p:nvSpPr>
          <p:cNvPr id="11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Metody ochrony wałów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41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lang="pl-PL" sz="2400" b="1" dirty="0">
              <a:latin typeface="+mj-lt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71472" y="171448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indent="-324612">
              <a:buNone/>
            </a:pPr>
            <a:r>
              <a:rPr lang="pl-PL" sz="2400" b="1" dirty="0">
                <a:latin typeface="+mj-lt"/>
              </a:rPr>
              <a:t>OCHRONA ODWODNEJ CZĘŚCI WAŁU</a:t>
            </a:r>
          </a:p>
          <a:p>
            <a:pPr>
              <a:buNone/>
            </a:pPr>
            <a:r>
              <a:rPr lang="pl-PL" dirty="0">
                <a:latin typeface="Arial" charset="0"/>
              </a:rPr>
              <a:t> </a:t>
            </a:r>
            <a:r>
              <a:rPr lang="pl-PL" sz="2400" b="1" dirty="0">
                <a:latin typeface="+mj-lt"/>
              </a:rPr>
              <a:t>Zabezpieczenie przed rozmyciem skarpy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71736" y="3000372"/>
            <a:ext cx="4887919" cy="281393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9" name="Prostokąt 8"/>
          <p:cNvSpPr/>
          <p:nvPr/>
        </p:nvSpPr>
        <p:spPr>
          <a:xfrm>
            <a:off x="1857356" y="6000768"/>
            <a:ext cx="5286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4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1. FOLIA, 2. WORKI, 3. NURT RZEKI</a:t>
            </a:r>
          </a:p>
        </p:txBody>
      </p:sp>
      <p:sp>
        <p:nvSpPr>
          <p:cNvPr id="11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Metody ochrony wałów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42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1643050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>
              <a:buNone/>
            </a:pPr>
            <a:r>
              <a:rPr lang="pl-PL" sz="2400" b="1" dirty="0">
                <a:latin typeface="+mj-lt"/>
              </a:rPr>
              <a:t>OCHRONA</a:t>
            </a:r>
            <a:r>
              <a:rPr lang="pl-PL" b="1" dirty="0"/>
              <a:t> </a:t>
            </a:r>
            <a:r>
              <a:rPr lang="pl-PL" sz="2400" b="1" dirty="0">
                <a:latin typeface="+mj-lt"/>
              </a:rPr>
              <a:t>ODWODNEJ</a:t>
            </a:r>
            <a:r>
              <a:rPr lang="pl-PL" b="1" dirty="0"/>
              <a:t> </a:t>
            </a:r>
            <a:r>
              <a:rPr lang="pl-PL" sz="2400" b="1" dirty="0">
                <a:latin typeface="+mj-lt"/>
              </a:rPr>
              <a:t>SKARPY</a:t>
            </a:r>
            <a:r>
              <a:rPr lang="pl-PL" b="1" dirty="0"/>
              <a:t> </a:t>
            </a:r>
            <a:r>
              <a:rPr lang="pl-PL" sz="2400" b="1" dirty="0">
                <a:latin typeface="+mj-lt"/>
              </a:rPr>
              <a:t>WAŁU</a:t>
            </a: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42976" y="2285992"/>
            <a:ext cx="6072198" cy="30213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ostokąt 8"/>
          <p:cNvSpPr/>
          <p:nvPr/>
        </p:nvSpPr>
        <p:spPr>
          <a:xfrm>
            <a:off x="1071538" y="5286388"/>
            <a:ext cx="6500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pl-PL" sz="24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1. WORKI, NA KTÓRE NAWIJAMY FOLIĘ,  2.KIERUNEK ZWIJANIA, 3. STACZANIE PO SKARPIE, 4. MOCOWANIE WORKAMI </a:t>
            </a:r>
          </a:p>
        </p:txBody>
      </p:sp>
      <p:sp>
        <p:nvSpPr>
          <p:cNvPr id="11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Metody ochrony wałów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/>
              <a:t>Ewakuacja osób poszkodowanych,          zwierząt i mienie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43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369586" y="157087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>
              <a:buNone/>
            </a:pPr>
            <a:r>
              <a:rPr lang="pl-PL" sz="2400" b="1" dirty="0">
                <a:latin typeface="+mj-lt"/>
              </a:rPr>
              <a:t>  EWAKUACJA</a:t>
            </a:r>
            <a:r>
              <a:rPr lang="pl-PL" b="1" dirty="0"/>
              <a:t>  </a:t>
            </a:r>
            <a:r>
              <a:rPr lang="pl-PL" sz="2400" dirty="0">
                <a:latin typeface="+mj-lt"/>
              </a:rPr>
              <a:t>PLANOWE I ZORGANIZOWANE DZIAŁANIE PRZEMIESZCZENIA LUDNOŚCI Z TERENU ZAGROŻONEGO NA TEREN BEZPIECZNY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167"/>
          <p:cNvSpPr txBox="1">
            <a:spLocks noGrp="1"/>
          </p:cNvSpPr>
          <p:nvPr>
            <p:ph type="body" idx="2"/>
          </p:nvPr>
        </p:nvSpPr>
        <p:spPr>
          <a:xfrm>
            <a:off x="500034" y="3005167"/>
            <a:ext cx="8189942" cy="12461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buFontTx/>
              <a:buNone/>
            </a:pPr>
            <a:r>
              <a:rPr lang="pl-PL" sz="2400" b="1" dirty="0">
                <a:latin typeface="+mj-lt"/>
              </a:rPr>
              <a:t>EWAKUACJA PIERWOTNA</a:t>
            </a:r>
          </a:p>
          <a:p>
            <a:pPr algn="ctr">
              <a:buFontTx/>
              <a:buNone/>
            </a:pPr>
            <a:r>
              <a:rPr lang="pl-PL" sz="2400" dirty="0">
                <a:latin typeface="+mj-lt"/>
              </a:rPr>
              <a:t> WYWIEZIENIE LUDNOŚCI Z MIEJSCA ZAGROŻONEGO DO MIEJSCA BEZPIECZNEGO</a:t>
            </a:r>
            <a:endParaRPr lang="pl-PL" dirty="0"/>
          </a:p>
          <a:p>
            <a:pPr>
              <a:buFontTx/>
              <a:buNone/>
            </a:pPr>
            <a:endParaRPr lang="pl-PL" dirty="0"/>
          </a:p>
          <a:p>
            <a:pPr algn="ctr">
              <a:buFontTx/>
              <a:buNone/>
            </a:pPr>
            <a:r>
              <a:rPr lang="pl-PL" sz="2400" b="1" dirty="0">
                <a:latin typeface="+mj-lt"/>
              </a:rPr>
              <a:t>EWAKUACJA WTÓRNA</a:t>
            </a:r>
          </a:p>
          <a:p>
            <a:pPr algn="ctr">
              <a:buFontTx/>
              <a:buNone/>
            </a:pPr>
            <a:r>
              <a:rPr lang="pl-PL" sz="2400" dirty="0">
                <a:latin typeface="+mj-lt"/>
              </a:rPr>
              <a:t>WYWIEZIENIE LUDNOŚCI Z TERENU EWAKUACJI PIERWOTNEJ DO MIEJSCA TYMCZASOWEGO POBYTU</a:t>
            </a:r>
          </a:p>
          <a:p>
            <a:pPr>
              <a:buNone/>
            </a:pPr>
            <a:endParaRPr lang="pl-PL" dirty="0"/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Działania ratownicze i zabezpieczające</a:t>
            </a:r>
            <a:endParaRPr sz="28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44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97391" y="169321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>
              <a:buNone/>
            </a:pPr>
            <a:r>
              <a:rPr lang="pl-PL" sz="2400" b="1" dirty="0">
                <a:latin typeface="+mj-lt"/>
              </a:rPr>
              <a:t>MAPA TERENÓW ZALEWOWYCH SŁUŻĄCA DO OKREŚLENIA MIEJSCOWOŚCI DO EWAKUACJI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8" descr="Obraz3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75656" y="2874386"/>
            <a:ext cx="6052262" cy="3290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45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2143116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>
              <a:buNone/>
            </a:pPr>
            <a:r>
              <a:rPr lang="pl-PL" sz="2400" b="1" dirty="0">
                <a:latin typeface="+mj-lt"/>
              </a:rPr>
              <a:t>AUTOBUSY W PUNKCIE EWAKUACYJNYM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4" descr="Obraz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85852" y="3000372"/>
            <a:ext cx="5429256" cy="3175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/>
              <a:t>Ewakuacja osób poszkodowanych,          zwierząt i mienie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46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69176" y="168617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pl-PL" sz="2400" b="1" dirty="0">
                <a:latin typeface="+mj-lt"/>
              </a:rPr>
              <a:t>W PIERWSZEJ KOLEJNOŚCI EWAKUUJEMY KOBIETY, DZIECI , LUDZI W PODESZŁYM WIEKU I CHORYCH</a:t>
            </a: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Obraz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241986" y="3118520"/>
            <a:ext cx="4602168" cy="317499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/>
              <a:t>Ewakuacja osób poszkodowanych,          zwierząt i mienie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47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171448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pl-PL" sz="2400" b="1" dirty="0">
                <a:latin typeface="+mj-lt"/>
              </a:rPr>
              <a:t>EWAKUACJA LUDNOŚCI GĄSIENICOWYM TRANSPORTEREM PŁYWAJĄCYM</a:t>
            </a:r>
          </a:p>
          <a:p>
            <a:pPr algn="ctr">
              <a:spcBef>
                <a:spcPct val="50000"/>
              </a:spcBef>
            </a:pPr>
            <a:endParaRPr lang="pl-PL" sz="2400" b="1" dirty="0">
              <a:latin typeface="Arial" charset="0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9" descr="Obraz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28728" y="2643182"/>
            <a:ext cx="5857916" cy="393988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/>
              <a:t>Ewakuacja osób poszkodowanych,          zwierząt i mienie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48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171448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pl-PL" sz="2400" b="1" dirty="0">
                <a:latin typeface="+mj-lt"/>
              </a:rPr>
              <a:t>EWAKUACJA RODZINY Z ZALANEGO BYDYNKU ZA POMOCĄ ŁODZI RATOWNICZEJ</a:t>
            </a:r>
          </a:p>
          <a:p>
            <a:pPr algn="ctr">
              <a:spcBef>
                <a:spcPct val="50000"/>
              </a:spcBef>
            </a:pPr>
            <a:endParaRPr lang="pl-PL" sz="2400" b="1" dirty="0">
              <a:latin typeface="Arial" charset="0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0" descr="Obraz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3042" y="2714620"/>
            <a:ext cx="5957904" cy="376462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/>
              <a:t>Ewakuacja osób poszkodowanych,          zwierząt i mienie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49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171448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>
              <a:buFontTx/>
              <a:buNone/>
            </a:pPr>
            <a:r>
              <a:rPr lang="pl-PL" sz="2400" b="1" dirty="0">
                <a:latin typeface="+mj-lt"/>
              </a:rPr>
              <a:t>ZASADY EWAKUACJI NA ŁODZIACH</a:t>
            </a:r>
          </a:p>
          <a:p>
            <a:pPr>
              <a:buFontTx/>
              <a:buNone/>
            </a:pPr>
            <a:endParaRPr lang="pl-PL" sz="2000" b="1" dirty="0"/>
          </a:p>
          <a:p>
            <a:pPr>
              <a:buFont typeface="Wingdings" pitchFamily="2" charset="2"/>
              <a:buChar char="q"/>
            </a:pPr>
            <a:r>
              <a:rPr lang="pl-PL" sz="2400" dirty="0"/>
              <a:t>KAŻDEMU EWAKUOWANEMU ZAKŁADAMY KAMIZELĘ RATUNKOWĄ</a:t>
            </a:r>
          </a:p>
          <a:p>
            <a:pPr>
              <a:buFont typeface="Wingdings" pitchFamily="2" charset="2"/>
              <a:buChar char="q"/>
            </a:pPr>
            <a:r>
              <a:rPr lang="pl-PL" sz="2400" dirty="0"/>
              <a:t>RATOWNICY KAŻDEMU POMAGAJĄ BEZPIECZNIE WEJŚĆ NA ŁÓDŹ</a:t>
            </a:r>
          </a:p>
          <a:p>
            <a:pPr>
              <a:buFont typeface="Wingdings" pitchFamily="2" charset="2"/>
              <a:buChar char="q"/>
            </a:pPr>
            <a:r>
              <a:rPr lang="pl-PL" sz="2400" dirty="0"/>
              <a:t>PRZEPROWADZAMY KRÓTKI INSTRUKTARZ </a:t>
            </a:r>
            <a:br>
              <a:rPr lang="pl-PL" sz="2400" dirty="0"/>
            </a:br>
            <a:r>
              <a:rPr lang="pl-PL" sz="2400" dirty="0"/>
              <a:t>O ZACHOWANIU SIĘ NA ŁODZI</a:t>
            </a:r>
          </a:p>
          <a:p>
            <a:pPr>
              <a:buFont typeface="Wingdings" pitchFamily="2" charset="2"/>
              <a:buChar char="q"/>
            </a:pPr>
            <a:r>
              <a:rPr lang="pl-PL" sz="2400" dirty="0"/>
              <a:t>INFORMUJEMY O MIEJSCU, DO KTÓREGO WIEZIEMY EWAKUOWANYCH</a:t>
            </a: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/>
              <a:t>Ewakuacja osób poszkodowanych,          zwierząt i mienie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-9946" y="1636079"/>
            <a:ext cx="8709875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indent="-324612">
              <a:buNone/>
            </a:pPr>
            <a:r>
              <a:rPr lang="pl-PL" sz="2400" dirty="0">
                <a:latin typeface="+mj-lt"/>
              </a:rPr>
              <a:t>    USZKODZENIE  PO PRZELANIU PRZEZ  KORONĘ WAŁU</a:t>
            </a:r>
          </a:p>
          <a:p>
            <a:pPr marL="438912" marR="0" lvl="0" indent="-324612" algn="l" rtl="0"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braz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1623" y="2276872"/>
            <a:ext cx="7656822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/>
              <a:t>Rodzaje uszkodzeń budowli hydrotechnicznych</a:t>
            </a:r>
            <a:endParaRPr sz="2800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50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171448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spcBef>
                <a:spcPct val="50000"/>
              </a:spcBef>
            </a:pPr>
            <a:endParaRPr lang="pl-PL" sz="2400" b="1" dirty="0">
              <a:latin typeface="Arial" charset="0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1" descr="Obraz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2910" y="2357430"/>
            <a:ext cx="7991475" cy="394811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/>
              <a:t>Ewakuacja osób poszkodowanych,          zwierząt i mienie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51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171448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pl-PL" sz="2400" b="1" dirty="0">
                <a:latin typeface="+mj-lt"/>
              </a:rPr>
              <a:t>NAJTRUDNIEJSZE PRZYPADKI - EWAKUACJA LOTNICZA</a:t>
            </a:r>
          </a:p>
          <a:p>
            <a:pPr algn="ctr">
              <a:spcBef>
                <a:spcPct val="50000"/>
              </a:spcBef>
            </a:pPr>
            <a:endParaRPr lang="pl-PL" sz="2400" b="1" dirty="0">
              <a:latin typeface="Arial" charset="0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0" descr="Obraz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071670" y="2643182"/>
            <a:ext cx="5064612" cy="350046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/>
              <a:t>Ewakuacja osób poszkodowanych,          zwierząt i mienie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52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428596" y="5500702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>
              <a:spcBef>
                <a:spcPct val="50000"/>
              </a:spcBef>
              <a:buNone/>
            </a:pPr>
            <a:r>
              <a:rPr lang="pl-PL" sz="2400" dirty="0">
                <a:latin typeface="Arial" charset="0"/>
              </a:rPr>
              <a:t>         TAK  (YES)                               NIE  (NO)</a:t>
            </a:r>
          </a:p>
          <a:p>
            <a:pPr algn="ctr">
              <a:spcBef>
                <a:spcPct val="50000"/>
              </a:spcBef>
              <a:buNone/>
            </a:pPr>
            <a:r>
              <a:rPr lang="pl-PL" sz="2400" dirty="0">
                <a:latin typeface="Arial" charset="0"/>
              </a:rPr>
              <a:t>ZNAKI UMOWNE DO KONTAKTU Z HELIKOPTEREM</a:t>
            </a:r>
            <a:endParaRPr lang="pl-PL" sz="2400" b="1" dirty="0">
              <a:latin typeface="Arial" charset="0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5" descr="Obraz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57224" y="1571612"/>
            <a:ext cx="2922518" cy="4021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7" descr="Obraz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929190" y="1643050"/>
            <a:ext cx="2875673" cy="387827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r>
              <a:rPr lang="pl-PL" sz="2800" dirty="0"/>
              <a:t>Znaki i gesty sygnalizacyjne podczas powodzi</a:t>
            </a:r>
          </a:p>
        </p:txBody>
      </p:sp>
    </p:spTree>
  </p:cSld>
  <p:clrMapOvr>
    <a:masterClrMapping/>
  </p:clrMapOvr>
  <p:transition spd="slow"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r>
              <a:rPr lang="pl-PL" sz="2800" dirty="0"/>
              <a:t>Znaki i gesty sygnalizacyjne podczas powodzi</a:t>
            </a:r>
          </a:p>
        </p:txBody>
      </p:sp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53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171448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pl-PL" sz="2400" b="1" dirty="0">
                <a:latin typeface="+mj-lt"/>
              </a:rPr>
              <a:t>Znaki umowne stosowane na terenie powodzi</a:t>
            </a:r>
          </a:p>
          <a:p>
            <a:pPr algn="ctr">
              <a:spcBef>
                <a:spcPct val="50000"/>
              </a:spcBef>
            </a:pPr>
            <a:endParaRPr lang="pl-PL" sz="2400" b="1" dirty="0">
              <a:latin typeface="Arial" charset="0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24610" name="Object 2"/>
          <p:cNvGraphicFramePr>
            <a:graphicFrameLocks noChangeAspect="1"/>
          </p:cNvGraphicFramePr>
          <p:nvPr/>
        </p:nvGraphicFramePr>
        <p:xfrm>
          <a:off x="1357290" y="2928934"/>
          <a:ext cx="6702793" cy="3016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22" name="Obraz - mapa bitowa" r:id="rId5" imgW="6106377" imgH="2629267" progId="PBrush">
                  <p:embed/>
                </p:oleObj>
              </mc:Choice>
              <mc:Fallback>
                <p:oleObj name="Obraz - mapa bitowa" r:id="rId5" imgW="6106377" imgH="2629267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290" y="2928934"/>
                        <a:ext cx="6702793" cy="30162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54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171448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pl-PL" sz="2400" b="1" dirty="0">
                <a:latin typeface="+mj-lt"/>
              </a:rPr>
              <a:t>EWAKUACJA ZWIERZĄT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pl-PL" sz="2400" b="1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pl-PL" sz="2400" dirty="0"/>
              <a:t>DUŻE ZWIERZĘTA GOSPODARSKIE MOŻNA EWAKUOWAĆ TRANSPORTERAMI PŁYWAJĄCYMI POD NADZOREM INSPEKCJI WETERYNARYJNEJ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pl-PL" sz="2400" dirty="0"/>
              <a:t>(KROWY, KONIE, TRZODA CHLEWNA)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pl-PL" sz="2400" dirty="0"/>
              <a:t>ZAŁADUNKU MOŻNA DOKONAĆ JEŻELI TRANSPORTER STOI NA TWARDYM GRUNCIE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pl-PL" sz="2400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pl-PL" sz="2400" dirty="0"/>
              <a:t>MAŁE ZWIERZĘTA EWAKUUJEMY NA ŁODZIACH RATOWNICZYCH ZAMKNIĘTE W KLATKACH LUB WORKACH</a:t>
            </a: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/>
              <a:t>Ewakuacja osób poszkodowanych,          zwierząt i mienie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55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171448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pl-PL" sz="2400" b="1" dirty="0">
                <a:latin typeface="+mj-lt"/>
              </a:rPr>
              <a:t>ZAŁADUNEK KRÓW NA TRANSPORTER PŁYWAJĄCY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pl-PL" sz="2400" dirty="0"/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8" descr="Obraz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00166" y="2143116"/>
            <a:ext cx="5929354" cy="44091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/>
              <a:t>Ewakuacja osób poszkodowanych,          zwierząt i mienie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56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171448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pl-PL" sz="2400" b="1" dirty="0">
                <a:latin typeface="+mj-lt"/>
              </a:rPr>
              <a:t>CIELĘTA WYPROWADZANE Z ZALANEGO GOSPODARSTWA</a:t>
            </a: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9" descr="Obraz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85918" y="2571744"/>
            <a:ext cx="5815027" cy="400616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/>
              <a:t>Ewakuacja osób poszkodowanych,          zwierząt i mienie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r>
              <a:rPr lang="pl-PL" sz="2800" dirty="0"/>
              <a:t>Działania ratownictwa wodnego na terenach objętych powodzią</a:t>
            </a:r>
          </a:p>
        </p:txBody>
      </p:sp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57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171448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pl-PL" sz="2400" b="1" dirty="0">
                <a:latin typeface="+mj-lt"/>
              </a:rPr>
              <a:t>PŁYWAJĄCY TRANSPORTER GĄSIENICOWY – SPRZĘT DO EWAKUACJI DUŻYCH ZWIERZĄT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pl-PL" sz="2400" dirty="0"/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8" descr="Obraz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357422" y="2643182"/>
            <a:ext cx="4672020" cy="335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58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171448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pl-PL" sz="2400" b="1" dirty="0">
                <a:latin typeface="+mj-lt"/>
              </a:rPr>
              <a:t>TRZODA CHLEWNA NA TERENIE POWODZI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pl-PL" sz="2400" dirty="0"/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8" descr="Obraz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85918" y="2357430"/>
            <a:ext cx="6072230" cy="401599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/>
              <a:t>Ewakuacja osób poszkodowanych,          zwierząt i mienie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59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171448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buFontTx/>
              <a:buNone/>
            </a:pPr>
            <a:r>
              <a:rPr lang="pl-PL" sz="2400" b="1" dirty="0">
                <a:latin typeface="+mj-lt"/>
              </a:rPr>
              <a:t>DOSTARCZANIE ZAOPATRZENIA DLA ZWIERZĄT</a:t>
            </a:r>
          </a:p>
          <a:p>
            <a:pPr algn="ctr">
              <a:buFontTx/>
              <a:buNone/>
            </a:pPr>
            <a:endParaRPr lang="pl-PL" sz="2400" b="1" dirty="0"/>
          </a:p>
          <a:p>
            <a:pPr algn="ctr">
              <a:buFontTx/>
              <a:buNone/>
            </a:pPr>
            <a:r>
              <a:rPr lang="pl-PL" sz="2400" dirty="0"/>
              <a:t>ZWIERZĘTOM DOSTARCZAMY WODĘ PITNĄ PRZEWOŻONĄ W ZBIORNIKACH ODKAŻONYCH I  SPRAWDZONYCH PRZEZ INSPEKCJĘ SANITARNĄ</a:t>
            </a:r>
          </a:p>
          <a:p>
            <a:pPr algn="ctr">
              <a:buFontTx/>
              <a:buChar char="-"/>
            </a:pPr>
            <a:endParaRPr lang="pl-PL" sz="2400" dirty="0"/>
          </a:p>
          <a:p>
            <a:pPr algn="ctr">
              <a:buFontTx/>
              <a:buNone/>
            </a:pPr>
            <a:r>
              <a:rPr lang="pl-PL" sz="2400" dirty="0"/>
              <a:t>SUCHE MIESZANKI PASZOWE LUB PRASOWANE SIANO MUSI BYĆ W TRANSPORCIE ZABEZPIECZONE PRZED ZAMOCZENIEM BRUDNĄ WODĄ POWODZIOWĄ</a:t>
            </a:r>
          </a:p>
          <a:p>
            <a:pPr>
              <a:buFontTx/>
              <a:buChar char="-"/>
            </a:pPr>
            <a:endParaRPr lang="pl-PL" sz="2400" b="1" dirty="0"/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/>
              <a:t>Ewakuacja osób poszkodowanych,          zwierząt i mienie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773935"/>
            <a:ext cx="8401080" cy="4623816"/>
          </a:xfrm>
        </p:spPr>
        <p:txBody>
          <a:bodyPr/>
          <a:lstStyle/>
          <a:p>
            <a:pPr>
              <a:buNone/>
            </a:pPr>
            <a:r>
              <a:rPr lang="pl-PL" sz="2400" b="1" dirty="0">
                <a:latin typeface="+mj-lt"/>
              </a:rPr>
              <a:t>ROZMYCIE SKARPY PRZEZ  NURT WODY</a:t>
            </a:r>
            <a:endParaRPr lang="pl-PL" sz="2400" dirty="0">
              <a:latin typeface="+mj-lt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pl-PL" sz="1200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</a:t>
            </a:fld>
            <a:endParaRPr lang="pl-PL" sz="1200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Shape 1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5720" y="3143248"/>
            <a:ext cx="8569325" cy="27368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8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/>
              <a:t>Rodzaje uszkodzeń budowli hydrotechnicznych</a:t>
            </a:r>
            <a:endParaRPr sz="2800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60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2143116"/>
            <a:ext cx="4000528" cy="428628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buFontTx/>
              <a:buNone/>
            </a:pPr>
            <a:r>
              <a:rPr lang="pl-PL" sz="2400" dirty="0"/>
              <a:t>DOSTARCZANIE WODY DLA ZWIERZĄT</a:t>
            </a:r>
          </a:p>
          <a:p>
            <a:pPr algn="ctr">
              <a:buFontTx/>
              <a:buNone/>
            </a:pPr>
            <a:endParaRPr lang="pl-PL" sz="2400" dirty="0"/>
          </a:p>
          <a:p>
            <a:pPr algn="ctr">
              <a:buFontTx/>
              <a:buNone/>
            </a:pPr>
            <a:r>
              <a:rPr lang="pl-PL" sz="2400" dirty="0"/>
              <a:t>PRZELEWANIE WODY ZE ZBIORNIKA NA TRANSPORTERZE DO BECZEK W GOSPODARSTWIE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pl-PL" sz="2400" dirty="0"/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Obraz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714876" y="1714488"/>
            <a:ext cx="3568868" cy="459265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/>
              <a:t>Ewakuacja osób poszkodowanych,          zwierząt i mienie</a:t>
            </a:r>
            <a:endParaRPr sz="2800" b="1" i="0" u="none" strike="noStrike" cap="none" dirty="0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Usuwanie skutków powodzi</a:t>
            </a:r>
            <a:endParaRPr sz="28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61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2143116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>
              <a:buNone/>
            </a:pPr>
            <a:endParaRPr lang="pl-PL" dirty="0"/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Obraz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27125"/>
            <a:ext cx="9144000" cy="57308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Usuwanie skutków powodzi</a:t>
            </a:r>
            <a:endParaRPr sz="28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62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357158" y="1571612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>
              <a:buNone/>
            </a:pPr>
            <a:r>
              <a:rPr lang="pl-PL" sz="2400" b="1" dirty="0">
                <a:latin typeface="+mj-lt"/>
              </a:rPr>
              <a:t>ZNISZCZONE I ZATOPIONE BUDYNKI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braz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2272" y="3641458"/>
            <a:ext cx="5031117" cy="3071714"/>
          </a:xfrm>
          <a:prstGeom prst="rect">
            <a:avLst/>
          </a:prstGeom>
          <a:noFill/>
        </p:spPr>
      </p:pic>
      <p:pic>
        <p:nvPicPr>
          <p:cNvPr id="8" name="Picture 9" descr="Obraz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3380" y="2159007"/>
            <a:ext cx="3960440" cy="2401876"/>
          </a:xfrm>
          <a:prstGeom prst="rect">
            <a:avLst/>
          </a:prstGeom>
          <a:noFill/>
        </p:spPr>
      </p:pic>
      <p:pic>
        <p:nvPicPr>
          <p:cNvPr id="10" name="Picture 7" descr="Obraz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73913" y="2159007"/>
            <a:ext cx="3973128" cy="24018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Obraz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507" y="2258745"/>
            <a:ext cx="4656683" cy="2729750"/>
          </a:xfrm>
          <a:prstGeom prst="rect">
            <a:avLst/>
          </a:prstGeom>
          <a:noFill/>
        </p:spPr>
      </p:pic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Usuwanie skutków powodzi</a:t>
            </a:r>
            <a:endParaRPr sz="28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63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71472" y="1643050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>
              <a:buNone/>
            </a:pPr>
            <a:r>
              <a:rPr lang="pl-PL" sz="2400" b="1" dirty="0">
                <a:latin typeface="+mj-lt"/>
              </a:rPr>
              <a:t>ZALANE DROGI I INFRASTRUKTURA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0" descr="Obraz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42489" y="3653087"/>
            <a:ext cx="4346302" cy="28841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Usuwanie skutków powodzi</a:t>
            </a:r>
            <a:endParaRPr sz="28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64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428596" y="1571612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>
              <a:buNone/>
            </a:pPr>
            <a:r>
              <a:rPr lang="pl-PL" sz="2400" b="1" dirty="0">
                <a:latin typeface="+mj-lt"/>
              </a:rPr>
              <a:t>GŁÓWNE ZADANIA W CZASIE USUWANIA </a:t>
            </a:r>
            <a:br>
              <a:rPr lang="pl-PL" sz="2400" b="1" dirty="0">
                <a:latin typeface="+mj-lt"/>
              </a:rPr>
            </a:br>
            <a:r>
              <a:rPr lang="pl-PL" sz="2400" b="1" dirty="0">
                <a:latin typeface="+mj-lt"/>
              </a:rPr>
              <a:t>SKUTKÓW POWODZI</a:t>
            </a:r>
          </a:p>
          <a:p>
            <a:pPr>
              <a:buFont typeface="Wingdings" pitchFamily="2" charset="2"/>
              <a:buChar char="q"/>
            </a:pPr>
            <a:endParaRPr lang="pl-PL" sz="2400" dirty="0">
              <a:latin typeface="+mj-lt"/>
            </a:endParaRPr>
          </a:p>
          <a:p>
            <a:pPr>
              <a:buFont typeface="Wingdings" pitchFamily="2" charset="2"/>
              <a:buChar char="q"/>
            </a:pPr>
            <a:r>
              <a:rPr lang="pl-PL" sz="2400" dirty="0">
                <a:latin typeface="+mj-lt"/>
              </a:rPr>
              <a:t>USUWANIE I ODPOMPOWYWANIE ROZLEWISK</a:t>
            </a:r>
          </a:p>
          <a:p>
            <a:pPr>
              <a:buFont typeface="Wingdings" pitchFamily="2" charset="2"/>
              <a:buChar char="q"/>
            </a:pPr>
            <a:endParaRPr lang="pl-PL" sz="2400" dirty="0">
              <a:latin typeface="+mj-lt"/>
            </a:endParaRPr>
          </a:p>
          <a:p>
            <a:pPr>
              <a:buFont typeface="Wingdings" pitchFamily="2" charset="2"/>
              <a:buChar char="q"/>
            </a:pPr>
            <a:r>
              <a:rPr lang="pl-PL" sz="2400" dirty="0">
                <a:latin typeface="+mj-lt"/>
              </a:rPr>
              <a:t>WYPOMPOWANIE WODY Z BUDYNKÓW</a:t>
            </a:r>
          </a:p>
          <a:p>
            <a:pPr>
              <a:buFont typeface="Wingdings" pitchFamily="2" charset="2"/>
              <a:buChar char="q"/>
            </a:pPr>
            <a:endParaRPr lang="pl-PL" sz="2400" dirty="0">
              <a:latin typeface="+mj-lt"/>
            </a:endParaRPr>
          </a:p>
          <a:p>
            <a:pPr>
              <a:buFont typeface="Wingdings" pitchFamily="2" charset="2"/>
              <a:buChar char="q"/>
            </a:pPr>
            <a:r>
              <a:rPr lang="pl-PL" sz="2400" dirty="0">
                <a:latin typeface="+mj-lt"/>
              </a:rPr>
              <a:t>USUWANIE PADLINY</a:t>
            </a:r>
          </a:p>
          <a:p>
            <a:pPr>
              <a:buFont typeface="Wingdings" pitchFamily="2" charset="2"/>
              <a:buChar char="q"/>
            </a:pPr>
            <a:endParaRPr lang="pl-PL" sz="2400" dirty="0">
              <a:latin typeface="+mj-lt"/>
            </a:endParaRPr>
          </a:p>
          <a:p>
            <a:pPr>
              <a:buFont typeface="Wingdings" pitchFamily="2" charset="2"/>
              <a:buChar char="q"/>
            </a:pPr>
            <a:r>
              <a:rPr lang="pl-PL" sz="2400" dirty="0">
                <a:latin typeface="+mj-lt"/>
              </a:rPr>
              <a:t>USUWANIE SKAŻEŃ EKOLOGICZNYCH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Usuwanie skutków powodzi</a:t>
            </a:r>
            <a:endParaRPr sz="28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65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1643050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>
              <a:buNone/>
            </a:pPr>
            <a:r>
              <a:rPr lang="pl-PL" sz="2400" b="1" dirty="0">
                <a:latin typeface="+mj-lt"/>
              </a:rPr>
              <a:t>LIKWIDACJA ROZLEWISK  </a:t>
            </a:r>
          </a:p>
          <a:p>
            <a:pPr>
              <a:buNone/>
            </a:pPr>
            <a:r>
              <a:rPr lang="pl-PL" sz="2400" dirty="0">
                <a:latin typeface="+mj-lt"/>
              </a:rPr>
              <a:t>WYKONYWANIE ROWÓW DO SPŁYWU WODY Z ROZLEWISK</a:t>
            </a:r>
          </a:p>
          <a:p>
            <a:pPr>
              <a:buNone/>
            </a:pPr>
            <a:endParaRPr lang="pl-PL" dirty="0">
              <a:latin typeface="Arial" charset="0"/>
            </a:endParaRPr>
          </a:p>
          <a:p>
            <a:pPr>
              <a:buNone/>
            </a:pPr>
            <a:endParaRPr lang="pl-PL" dirty="0"/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9" descr="Obraz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3357562"/>
            <a:ext cx="5230251" cy="302101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Usuwanie skutków powodzi</a:t>
            </a:r>
            <a:endParaRPr sz="28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66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171448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pl-PL" sz="2400" b="1" dirty="0">
                <a:latin typeface="+mj-lt"/>
              </a:rPr>
              <a:t>LIKWIDACJA ROZLEWISK</a:t>
            </a: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2571744"/>
            <a:ext cx="6429388" cy="2835182"/>
          </a:xfrm>
          <a:prstGeom prst="rect">
            <a:avLst/>
          </a:prstGeom>
          <a:noFill/>
        </p:spPr>
      </p:pic>
      <p:sp>
        <p:nvSpPr>
          <p:cNvPr id="10" name="Prostokąt 9"/>
          <p:cNvSpPr/>
          <p:nvPr/>
        </p:nvSpPr>
        <p:spPr>
          <a:xfrm>
            <a:off x="1785918" y="5715016"/>
            <a:ext cx="55007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4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1. OBCIĄŻNIK, 2. PŁYWAK, 3. WYLOT WĘŻA,              4. FOLIA, 5. MOTOPOMPA POWODZIOWA</a:t>
            </a:r>
          </a:p>
        </p:txBody>
      </p:sp>
    </p:spTree>
  </p:cSld>
  <p:clrMapOvr>
    <a:masterClrMapping/>
  </p:clrMapOvr>
  <p:transition spd="slow">
    <p:cut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Usuwanie skutków powodzi</a:t>
            </a:r>
            <a:endParaRPr sz="28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67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428596" y="171448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>
              <a:buNone/>
            </a:pPr>
            <a:r>
              <a:rPr lang="pl-PL" sz="2400" b="1" dirty="0">
                <a:latin typeface="+mj-lt"/>
              </a:rPr>
              <a:t>SPŁYW POWIERZCHNIOWY WODY Z ROZLEWISKA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9" descr="Obraz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571744"/>
            <a:ext cx="7000892" cy="39999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Usuwanie skutków powodzi</a:t>
            </a:r>
            <a:endParaRPr sz="28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68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171448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pl-PL" sz="2400" b="1" dirty="0">
                <a:latin typeface="+mj-lt"/>
              </a:rPr>
              <a:t>PRZEPOMPOWYWANIE WODY ZA WAŁ</a:t>
            </a: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1" descr="Obraz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821058"/>
            <a:ext cx="6572296" cy="40369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Obraz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0321" y="3548028"/>
            <a:ext cx="4840111" cy="2843565"/>
          </a:xfrm>
          <a:prstGeom prst="rect">
            <a:avLst/>
          </a:prstGeom>
          <a:noFill/>
        </p:spPr>
      </p:pic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Usuwanie skutków powodzi</a:t>
            </a:r>
            <a:endParaRPr sz="28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69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1571612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>
              <a:buNone/>
            </a:pPr>
            <a:r>
              <a:rPr lang="pl-PL" sz="2400" b="1" dirty="0">
                <a:latin typeface="+mj-lt"/>
              </a:rPr>
              <a:t>MOTOPOMPY WYSOKIEJ WYDAJNOŚCI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9" descr="Obraz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7391" y="2276872"/>
            <a:ext cx="3787924" cy="233457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857225" y="1832844"/>
            <a:ext cx="7826586" cy="218598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sz="2400" b="1" dirty="0">
                <a:latin typeface="+mj-lt"/>
              </a:rPr>
              <a:t>OSUNIĘCIE SKARPY PO ZAPADNIĘCIU SIĘ PODSTAWY WAŁU</a:t>
            </a:r>
            <a:endParaRPr sz="2400" b="0" i="0" u="none" strike="noStrike" cap="none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3286124"/>
            <a:ext cx="8785225" cy="23637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/>
              <a:t>Rodzaje uszkodzeń budowli hydrotechnicznych</a:t>
            </a:r>
            <a:endParaRPr sz="2800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Usuwanie skutków powodzi</a:t>
            </a:r>
            <a:endParaRPr sz="28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70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171448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pl-PL" sz="2400" b="1" dirty="0">
                <a:latin typeface="+mj-lt"/>
              </a:rPr>
              <a:t>Zbyt szybkie rozpoczęcie pompowania piwnic</a:t>
            </a:r>
          </a:p>
          <a:p>
            <a:pPr algn="ctr">
              <a:spcBef>
                <a:spcPct val="50000"/>
              </a:spcBef>
              <a:buNone/>
            </a:pPr>
            <a:endParaRPr lang="pl-PL" dirty="0">
              <a:latin typeface="Arial" charset="0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43042" y="2428868"/>
            <a:ext cx="5428132" cy="304782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1" name="Prostokąt 10"/>
          <p:cNvSpPr/>
          <p:nvPr/>
        </p:nvSpPr>
        <p:spPr>
          <a:xfrm>
            <a:off x="1857356" y="5500702"/>
            <a:ext cx="59293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pl-PL" sz="24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      1.POZIOM WODY W GRUNCIE,    2.NAPEŁNIANIE PIWNIC, 3. POZIOM WODY W PIWNICY, 4. POMPA</a:t>
            </a:r>
          </a:p>
        </p:txBody>
      </p:sp>
    </p:spTree>
  </p:cSld>
  <p:clrMapOvr>
    <a:masterClrMapping/>
  </p:clrMapOvr>
  <p:transition spd="slow">
    <p:cut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Usuwanie skutków powodzi</a:t>
            </a:r>
            <a:endParaRPr sz="28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71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171448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pl-PL" sz="2400" b="1" dirty="0">
                <a:latin typeface="+mj-lt"/>
              </a:rPr>
              <a:t>Wykop probierczy do ustalenia poziomu wody w gruncie</a:t>
            </a:r>
          </a:p>
          <a:p>
            <a:pPr algn="ctr">
              <a:spcBef>
                <a:spcPct val="50000"/>
              </a:spcBef>
              <a:buNone/>
            </a:pPr>
            <a:endParaRPr lang="pl-PL" dirty="0">
              <a:latin typeface="Arial" charset="0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rostokąt 9"/>
          <p:cNvSpPr/>
          <p:nvPr/>
        </p:nvSpPr>
        <p:spPr>
          <a:xfrm>
            <a:off x="1785918" y="5715016"/>
            <a:ext cx="621510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4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POZIOM WODY W PIWNICY, 2. POZIOM WODY W GRUNCIE, 3. POZIOM WODY W WYKOPIE PROBIERCZYM</a:t>
            </a:r>
          </a:p>
          <a:p>
            <a:pPr algn="ctr">
              <a:spcBef>
                <a:spcPct val="50000"/>
              </a:spcBef>
            </a:pPr>
            <a:endParaRPr lang="pl-PL" sz="2000" dirty="0">
              <a:latin typeface="Arial" charset="0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85918" y="2786058"/>
            <a:ext cx="5357850" cy="297694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Usuwanie skutków powodzi</a:t>
            </a:r>
            <a:endParaRPr sz="28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72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171448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buFontTx/>
              <a:buNone/>
            </a:pPr>
            <a:r>
              <a:rPr lang="pl-PL" dirty="0">
                <a:solidFill>
                  <a:srgbClr val="FF0000"/>
                </a:solidFill>
              </a:rPr>
              <a:t>ZAKAZ UMIESZCZANIA MOTOPOMP W PIWNICACH</a:t>
            </a:r>
          </a:p>
          <a:p>
            <a:pPr>
              <a:buFontTx/>
              <a:buNone/>
            </a:pPr>
            <a:endParaRPr lang="pl-PL" dirty="0"/>
          </a:p>
          <a:p>
            <a:pPr>
              <a:buFontTx/>
              <a:buNone/>
            </a:pPr>
            <a:r>
              <a:rPr lang="pl-PL" sz="2400" dirty="0">
                <a:latin typeface="+mj-lt"/>
              </a:rPr>
              <a:t>SILNIKI MOTOPOMP ZUŻYWAJĄ DUŻE ILOŚCI TLENU </a:t>
            </a:r>
          </a:p>
          <a:p>
            <a:pPr>
              <a:buFontTx/>
              <a:buNone/>
            </a:pPr>
            <a:endParaRPr lang="pl-PL" sz="2400" dirty="0">
              <a:latin typeface="+mj-lt"/>
            </a:endParaRPr>
          </a:p>
          <a:p>
            <a:pPr algn="ctr">
              <a:buFontTx/>
              <a:buNone/>
            </a:pPr>
            <a:r>
              <a:rPr lang="pl-PL" sz="2400" dirty="0">
                <a:latin typeface="+mj-lt"/>
              </a:rPr>
              <a:t>PRACA SILNIKÓW W POMIESZCZENIACH ZAMKNIĘTYCH MOŻE DOPROWADZIĆ DO ŚMIERCI RATOWNIKÓW</a:t>
            </a:r>
          </a:p>
          <a:p>
            <a:pPr algn="ctr">
              <a:spcBef>
                <a:spcPct val="50000"/>
              </a:spcBef>
              <a:buNone/>
            </a:pPr>
            <a:endParaRPr lang="pl-PL" dirty="0">
              <a:latin typeface="Arial" charset="0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Usuwanie skutków powodzi</a:t>
            </a:r>
            <a:endParaRPr sz="28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73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171448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pl-PL" sz="2400" b="1" dirty="0">
                <a:latin typeface="+mj-lt"/>
              </a:rPr>
              <a:t>ZAGROŻENIE EPIDEMIOLOGICZNE</a:t>
            </a:r>
          </a:p>
          <a:p>
            <a:pPr marL="0" indent="15875" algn="ctr">
              <a:buFontTx/>
              <a:buNone/>
            </a:pPr>
            <a:r>
              <a:rPr lang="pl-PL" sz="2400" dirty="0">
                <a:latin typeface="+mj-lt"/>
              </a:rPr>
              <a:t>WODY POWODZIOWE ZANIECZYSZCZONE SĄ BIOLOGICZNIE BAKTERIAMI, WIRUSAMI I GRZYBAMI. </a:t>
            </a:r>
          </a:p>
          <a:p>
            <a:pPr marL="0" indent="15875" algn="just">
              <a:buFontTx/>
              <a:buNone/>
            </a:pPr>
            <a:endParaRPr lang="pl-PL" sz="2400" dirty="0">
              <a:latin typeface="+mj-lt"/>
            </a:endParaRPr>
          </a:p>
          <a:p>
            <a:pPr marL="0" indent="15875" algn="ctr">
              <a:buFontTx/>
              <a:buNone/>
            </a:pPr>
            <a:r>
              <a:rPr lang="pl-PL" sz="2400" dirty="0">
                <a:latin typeface="+mj-lt"/>
              </a:rPr>
              <a:t>ŹRÓDŁAMI EMISJI SĄ ZALANE SZAMBA, OCZYSZCZALNIE ŚCIEKÓW, GNOJOWNIKI, CMENTARZE I SKŁADOWISKA ODPADÓW KOMUNALNYCH.</a:t>
            </a:r>
          </a:p>
          <a:p>
            <a:pPr marL="0" indent="15875" algn="just">
              <a:buFontTx/>
              <a:buNone/>
            </a:pPr>
            <a:endParaRPr lang="pl-PL" sz="2400" dirty="0">
              <a:latin typeface="+mj-lt"/>
            </a:endParaRPr>
          </a:p>
          <a:p>
            <a:pPr marL="0" indent="15875" algn="ctr">
              <a:buFontTx/>
              <a:buNone/>
            </a:pPr>
            <a:r>
              <a:rPr lang="pl-PL" sz="2400" dirty="0">
                <a:latin typeface="+mj-lt"/>
              </a:rPr>
              <a:t>CZYNNIKAMI CHOROBOTWÓRCZYMI MOGĄ BYĆ:</a:t>
            </a:r>
          </a:p>
          <a:p>
            <a:pPr marL="0" indent="15875" algn="ctr">
              <a:buFontTx/>
              <a:buNone/>
            </a:pPr>
            <a:r>
              <a:rPr lang="pl-PL" sz="2400" dirty="0">
                <a:latin typeface="+mj-lt"/>
              </a:rPr>
              <a:t> CZERWONKA, SALMONELLA, DUR BRZUSZNY, ŻÓŁTACZKA POKARMOWA, ENTEROKOKI,    PACIORKOWCE KAŁOWE.</a:t>
            </a:r>
          </a:p>
          <a:p>
            <a:pPr algn="ctr">
              <a:spcBef>
                <a:spcPct val="50000"/>
              </a:spcBef>
              <a:buNone/>
            </a:pPr>
            <a:endParaRPr lang="pl-PL" sz="2000" dirty="0">
              <a:latin typeface="Arial" charset="0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rostokąt 9"/>
          <p:cNvSpPr/>
          <p:nvPr/>
        </p:nvSpPr>
        <p:spPr>
          <a:xfrm>
            <a:off x="1785918" y="5715016"/>
            <a:ext cx="55007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pl-PL" sz="2000" dirty="0">
              <a:latin typeface="Arial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/>
              <a:t>Usuwanie skutków powodzi</a:t>
            </a:r>
            <a:endParaRPr sz="2800" b="1" i="0" u="none" strike="noStrike" cap="none">
              <a:solidFill>
                <a:srgbClr val="FFC7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74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171448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pl-PL" sz="2400" b="1" dirty="0">
                <a:latin typeface="+mj-lt"/>
              </a:rPr>
              <a:t>ZATOPIONY CMENTARZ</a:t>
            </a: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rostokąt 9"/>
          <p:cNvSpPr/>
          <p:nvPr/>
        </p:nvSpPr>
        <p:spPr>
          <a:xfrm>
            <a:off x="1785918" y="5715016"/>
            <a:ext cx="55007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 dirty="0">
                <a:latin typeface="Arial" charset="0"/>
              </a:rPr>
              <a:t>1</a:t>
            </a:r>
          </a:p>
        </p:txBody>
      </p:sp>
      <p:pic>
        <p:nvPicPr>
          <p:cNvPr id="9" name="Picture 9" descr="Obraz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43182"/>
            <a:ext cx="9144000" cy="42148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r>
              <a:rPr lang="pl-PL" sz="2800" dirty="0"/>
              <a:t>Bibliografia</a:t>
            </a:r>
          </a:p>
        </p:txBody>
      </p:sp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75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500034" y="1714488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dirty="0"/>
              <a:t>„Szkolenie strażaków ochotników z zakresu działań przeciwpowodziowych oraz ratownictwa na wodach”</a:t>
            </a:r>
          </a:p>
          <a:p>
            <a:pPr>
              <a:lnSpc>
                <a:spcPct val="90000"/>
              </a:lnSpc>
              <a:buNone/>
            </a:pPr>
            <a:r>
              <a:rPr lang="pl-PL" sz="2400" dirty="0"/>
              <a:t>   CNBOP  marzec 2009</a:t>
            </a:r>
          </a:p>
          <a:p>
            <a:pPr>
              <a:lnSpc>
                <a:spcPct val="90000"/>
              </a:lnSpc>
            </a:pPr>
            <a:r>
              <a:rPr lang="pl-PL" sz="2400" dirty="0"/>
              <a:t>wzorowano się oraz wykorzystano  treść z  prezentacji na temat działań na wodach autorstwa Janusza </a:t>
            </a:r>
            <a:r>
              <a:rPr lang="pl-PL" sz="2400" dirty="0" err="1"/>
              <a:t>Szylara</a:t>
            </a:r>
            <a:endParaRPr lang="pl-PL" sz="2400" dirty="0"/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8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1104653" y="1594377"/>
            <a:ext cx="8189942" cy="1054087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indent="-324612">
              <a:buNone/>
            </a:pPr>
            <a:r>
              <a:rPr lang="pl-PL" sz="2400" dirty="0">
                <a:latin typeface="+mj-lt"/>
              </a:rPr>
              <a:t>OSUNIĘCIE SKARPY WAŁU</a:t>
            </a:r>
            <a:endParaRPr lang="pl-PL" sz="2400" dirty="0">
              <a:latin typeface="+mj-lt"/>
              <a:sym typeface="Arial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1" descr="Obraz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87624" y="2441040"/>
            <a:ext cx="5994322" cy="344483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/>
              <a:t>Rodzaje uszkodzeń budowli hydrotechnicznych</a:t>
            </a:r>
            <a:endParaRPr sz="2800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272507" y="1636811"/>
            <a:ext cx="8287022" cy="10355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buClr>
                <a:schemeClr val="dk1"/>
              </a:buClr>
              <a:buFont typeface="Arial"/>
              <a:buNone/>
            </a:pPr>
            <a:endParaRPr sz="2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pl-PL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9</a:t>
            </a:fld>
            <a:endParaRPr lang="pl-PL"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2"/>
          </p:nvPr>
        </p:nvSpPr>
        <p:spPr>
          <a:xfrm>
            <a:off x="597391" y="1820300"/>
            <a:ext cx="4331799" cy="2966022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br>
              <a:rPr lang="pl-PL" b="1" dirty="0"/>
            </a:b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857225" y="1832844"/>
            <a:ext cx="7826586" cy="2185986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lvl="0" indent="-324612">
              <a:buNone/>
            </a:pPr>
            <a:r>
              <a:rPr lang="pl-PL" sz="2400" b="1" dirty="0">
                <a:latin typeface="+mj-lt"/>
              </a:rPr>
              <a:t>ZAWODNIENIE KORPUSU WAŁU</a:t>
            </a:r>
            <a:endParaRPr sz="2400" b="0" i="0" u="none" strike="noStrike" cap="none">
              <a:solidFill>
                <a:schemeClr val="dk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438" y="254968"/>
            <a:ext cx="822215" cy="935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57158" y="2786058"/>
            <a:ext cx="8388350" cy="258286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0" name="Shape 162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2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 algn="ctr">
              <a:buSzPct val="25000"/>
            </a:pPr>
            <a:r>
              <a:rPr lang="pl-PL" sz="2800" dirty="0"/>
              <a:t>Rodzaje uszkodzeń budowli hydrotechnicznych</a:t>
            </a:r>
            <a:endParaRPr sz="2800" i="0" u="none" strike="noStrike" cap="none" dirty="0">
              <a:solidFill>
                <a:srgbClr val="FFC700"/>
              </a:solidFill>
              <a:sym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Moduł">
  <a:themeElements>
    <a:clrScheme name="Moduł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ł">
  <a:themeElements>
    <a:clrScheme name="Moduł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1737</Words>
  <Application>Microsoft Office PowerPoint</Application>
  <PresentationFormat>Pokaz na ekranie (4:3)</PresentationFormat>
  <Paragraphs>465</Paragraphs>
  <Slides>75</Slides>
  <Notes>74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75</vt:i4>
      </vt:variant>
    </vt:vector>
  </HeadingPairs>
  <TitlesOfParts>
    <vt:vector size="83" baseType="lpstr">
      <vt:lpstr>Arial Black</vt:lpstr>
      <vt:lpstr>Noto Sans Symbols</vt:lpstr>
      <vt:lpstr>Calibri</vt:lpstr>
      <vt:lpstr>Arial</vt:lpstr>
      <vt:lpstr>Wingdings</vt:lpstr>
      <vt:lpstr>Moduł</vt:lpstr>
      <vt:lpstr>Moduł</vt:lpstr>
      <vt:lpstr>Obraz - mapa bitowa</vt:lpstr>
      <vt:lpstr>  Temat 34  Działania ratownicze i zabezpieczające podczas powodzi </vt:lpstr>
      <vt:lpstr>MATERIAŁ NAUCZANIA</vt:lpstr>
      <vt:lpstr>Rodzaje uszkodzeń budowli hydrotechnicznych</vt:lpstr>
      <vt:lpstr>Rodzaje uszkodzeń budowli hydrotechnicznych</vt:lpstr>
      <vt:lpstr>Rodzaje uszkodzeń budowli hydrotechnicznych</vt:lpstr>
      <vt:lpstr>Rodzaje uszkodzeń budowli hydrotechnicznych</vt:lpstr>
      <vt:lpstr>Rodzaje uszkodzeń budowli hydrotechnicznych</vt:lpstr>
      <vt:lpstr>Rodzaje uszkodzeń budowli hydrotechnicznych</vt:lpstr>
      <vt:lpstr>Rodzaje uszkodzeń budowli hydrotechnicznych</vt:lpstr>
      <vt:lpstr>Rodzaje uszkodzeń budowli hydrotechnicznych</vt:lpstr>
      <vt:lpstr>Rodzaje uszkodzeń budowli hydrotechnicznych</vt:lpstr>
      <vt:lpstr>Rodzaje uszkodzeń budowli hydrotechnicznych</vt:lpstr>
      <vt:lpstr>Rodzaje uszkodzeń budowli hydrotechnicznych</vt:lpstr>
      <vt:lpstr>Rodzaje uszkodzeń budowli hydrotechnicznych</vt:lpstr>
      <vt:lpstr>Rodzaje uszkodzeń budowli hydrotechnicznych</vt:lpstr>
      <vt:lpstr>Rodzaje uszkodzeń budowli hydrotechnicznych</vt:lpstr>
      <vt:lpstr>Rodzaje uszkodzeń budowli hydrotechnicznych</vt:lpstr>
      <vt:lpstr>Rodzaje uszkodzeń budowli hydrotechnicznych</vt:lpstr>
      <vt:lpstr>Rodzaje uszkodzeń budowli hydrotechnicznych</vt:lpstr>
      <vt:lpstr>DZIAŁANIA PRZECIWPOWODZIOWE  ORAZ RATOWNICTWA NA WODACH</vt:lpstr>
      <vt:lpstr>DZIAŁANIA PRZECIWPOWODZIOWE  ORAZ RATOWNICTWA NA WODACH</vt:lpstr>
      <vt:lpstr>Metody ochrony wałów</vt:lpstr>
      <vt:lpstr>Metody ochrony wałów</vt:lpstr>
      <vt:lpstr>Metody ochrony wałów</vt:lpstr>
      <vt:lpstr>Metody ochrony wałów</vt:lpstr>
      <vt:lpstr>Metody ochrony wałów</vt:lpstr>
      <vt:lpstr>Metody ochrony wałów</vt:lpstr>
      <vt:lpstr>Metody ochrony wałów</vt:lpstr>
      <vt:lpstr>Metody ochrony wałów</vt:lpstr>
      <vt:lpstr>Metody ochrony wałów</vt:lpstr>
      <vt:lpstr>Metody ochrony wałów</vt:lpstr>
      <vt:lpstr>Metody ochrony wałów</vt:lpstr>
      <vt:lpstr>Metody ochrony wałów</vt:lpstr>
      <vt:lpstr>Metody ochrony wałów</vt:lpstr>
      <vt:lpstr>Metody ochrony wałów</vt:lpstr>
      <vt:lpstr>Metody ochrony wałów</vt:lpstr>
      <vt:lpstr>Metody ochrony wałów</vt:lpstr>
      <vt:lpstr>Metody ochrony wałów</vt:lpstr>
      <vt:lpstr>Metody ochrony wałów</vt:lpstr>
      <vt:lpstr>Metody ochrony wałów</vt:lpstr>
      <vt:lpstr>Metody ochrony wałów</vt:lpstr>
      <vt:lpstr>Metody ochrony wałów</vt:lpstr>
      <vt:lpstr>Ewakuacja osób poszkodowanych,          zwierząt i mienie</vt:lpstr>
      <vt:lpstr>Działania ratownicze i zabezpieczające</vt:lpstr>
      <vt:lpstr>Ewakuacja osób poszkodowanych,          zwierząt i mienie</vt:lpstr>
      <vt:lpstr>Ewakuacja osób poszkodowanych,          zwierząt i mienie</vt:lpstr>
      <vt:lpstr>Ewakuacja osób poszkodowanych,          zwierząt i mienie</vt:lpstr>
      <vt:lpstr>Ewakuacja osób poszkodowanych,          zwierząt i mienie</vt:lpstr>
      <vt:lpstr>Ewakuacja osób poszkodowanych,          zwierząt i mienie</vt:lpstr>
      <vt:lpstr>Ewakuacja osób poszkodowanych,          zwierząt i mienie</vt:lpstr>
      <vt:lpstr>Ewakuacja osób poszkodowanych,          zwierząt i mienie</vt:lpstr>
      <vt:lpstr>Znaki i gesty sygnalizacyjne podczas powodzi</vt:lpstr>
      <vt:lpstr>Znaki i gesty sygnalizacyjne podczas powodzi</vt:lpstr>
      <vt:lpstr>Ewakuacja osób poszkodowanych,          zwierząt i mienie</vt:lpstr>
      <vt:lpstr>Ewakuacja osób poszkodowanych,          zwierząt i mienie</vt:lpstr>
      <vt:lpstr>Ewakuacja osób poszkodowanych,          zwierząt i mienie</vt:lpstr>
      <vt:lpstr>Działania ratownictwa wodnego na terenach objętych powodzią</vt:lpstr>
      <vt:lpstr>Ewakuacja osób poszkodowanych,          zwierząt i mienie</vt:lpstr>
      <vt:lpstr>Ewakuacja osób poszkodowanych,          zwierząt i mienie</vt:lpstr>
      <vt:lpstr>Ewakuacja osób poszkodowanych,          zwierząt i mienie</vt:lpstr>
      <vt:lpstr>Usuwanie skutków powodzi</vt:lpstr>
      <vt:lpstr>Usuwanie skutków powodzi</vt:lpstr>
      <vt:lpstr>Usuwanie skutków powodzi</vt:lpstr>
      <vt:lpstr>Usuwanie skutków powodzi</vt:lpstr>
      <vt:lpstr>Usuwanie skutków powodzi</vt:lpstr>
      <vt:lpstr>Usuwanie skutków powodzi</vt:lpstr>
      <vt:lpstr>Usuwanie skutków powodzi</vt:lpstr>
      <vt:lpstr>Usuwanie skutków powodzi</vt:lpstr>
      <vt:lpstr>Usuwanie skutków powodzi</vt:lpstr>
      <vt:lpstr>Usuwanie skutków powodzi</vt:lpstr>
      <vt:lpstr>Usuwanie skutków powodzi</vt:lpstr>
      <vt:lpstr>Usuwanie skutków powodzi</vt:lpstr>
      <vt:lpstr>Usuwanie skutków powodzi</vt:lpstr>
      <vt:lpstr>Usuwanie skutków powodzi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DZIAŁANIA PRZECIWPOWODZIOWE ORAZ RATOWNICTWA NA WODACH</dc:title>
  <dc:creator>Paweł</dc:creator>
  <cp:lastModifiedBy>m.wroblewski</cp:lastModifiedBy>
  <cp:revision>93</cp:revision>
  <dcterms:modified xsi:type="dcterms:W3CDTF">2021-11-16T08:30:53Z</dcterms:modified>
</cp:coreProperties>
</file>