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52" r:id="rId1"/>
  </p:sldMasterIdLst>
  <p:sldIdLst>
    <p:sldId id="281" r:id="rId2"/>
    <p:sldId id="317" r:id="rId3"/>
    <p:sldId id="316" r:id="rId4"/>
    <p:sldId id="315" r:id="rId5"/>
    <p:sldId id="312" r:id="rId6"/>
    <p:sldId id="319" r:id="rId7"/>
    <p:sldId id="320" r:id="rId8"/>
    <p:sldId id="285" r:id="rId9"/>
    <p:sldId id="289" r:id="rId10"/>
    <p:sldId id="299" r:id="rId11"/>
    <p:sldId id="300" r:id="rId12"/>
    <p:sldId id="286" r:id="rId13"/>
    <p:sldId id="304" r:id="rId14"/>
    <p:sldId id="301" r:id="rId15"/>
    <p:sldId id="282" r:id="rId16"/>
    <p:sldId id="305" r:id="rId17"/>
    <p:sldId id="306" r:id="rId18"/>
    <p:sldId id="307" r:id="rId19"/>
    <p:sldId id="324" r:id="rId20"/>
    <p:sldId id="308" r:id="rId21"/>
    <p:sldId id="327" r:id="rId22"/>
    <p:sldId id="309" r:id="rId23"/>
    <p:sldId id="290" r:id="rId24"/>
    <p:sldId id="328" r:id="rId25"/>
    <p:sldId id="292" r:id="rId26"/>
    <p:sldId id="291" r:id="rId27"/>
    <p:sldId id="313" r:id="rId28"/>
    <p:sldId id="293" r:id="rId29"/>
    <p:sldId id="294" r:id="rId30"/>
    <p:sldId id="314" r:id="rId31"/>
    <p:sldId id="295" r:id="rId32"/>
    <p:sldId id="296" r:id="rId33"/>
    <p:sldId id="297" r:id="rId34"/>
    <p:sldId id="298" r:id="rId35"/>
    <p:sldId id="329" r:id="rId3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B"/>
    <a:srgbClr val="3399FF"/>
    <a:srgbClr val="33CCFF"/>
    <a:srgbClr val="66CCFF"/>
    <a:srgbClr val="0000FF"/>
    <a:srgbClr val="080808"/>
    <a:srgbClr val="660033"/>
    <a:srgbClr val="6666FF"/>
    <a:srgbClr val="66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6639" autoAdjust="0"/>
  </p:normalViewPr>
  <p:slideViewPr>
    <p:cSldViewPr>
      <p:cViewPr>
        <p:scale>
          <a:sx n="105" d="100"/>
          <a:sy n="105" d="100"/>
        </p:scale>
        <p:origin x="-78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107105-E324-4D8B-A10E-3AAD6FD894A8}" type="doc">
      <dgm:prSet loTypeId="urn:microsoft.com/office/officeart/2005/8/layout/vList4#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2BDAF424-D670-4BA3-8190-30CECB3C4A75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Azot</a:t>
          </a:r>
          <a:endParaRPr lang="pl-PL" dirty="0">
            <a:solidFill>
              <a:srgbClr val="002060"/>
            </a:solidFill>
          </a:endParaRPr>
        </a:p>
      </dgm:t>
    </dgm:pt>
    <dgm:pt modelId="{3005F22B-ABAB-4BE5-B79E-9EF7F50F341E}" type="parTrans" cxnId="{2DFF0E70-EEAD-4F42-B687-0B5CD987195D}">
      <dgm:prSet/>
      <dgm:spPr/>
      <dgm:t>
        <a:bodyPr/>
        <a:lstStyle/>
        <a:p>
          <a:endParaRPr lang="pl-PL"/>
        </a:p>
      </dgm:t>
    </dgm:pt>
    <dgm:pt modelId="{C164867D-3F53-4CAF-ABC4-57AB3E384000}" type="sibTrans" cxnId="{2DFF0E70-EEAD-4F42-B687-0B5CD987195D}">
      <dgm:prSet/>
      <dgm:spPr/>
      <dgm:t>
        <a:bodyPr/>
        <a:lstStyle/>
        <a:p>
          <a:endParaRPr lang="pl-PL"/>
        </a:p>
      </dgm:t>
    </dgm:pt>
    <dgm:pt modelId="{5D032AC4-F843-44AB-98AE-78D8E8EFB66F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w medycynie (kriochirurgia, krioterapia, przechowywanie materiału biologicznego), do zamrażania żywności, do rozdrabniania tworzyw sztucznych, przy obróbce metali. </a:t>
          </a:r>
          <a:endParaRPr lang="pl-PL" dirty="0"/>
        </a:p>
      </dgm:t>
    </dgm:pt>
    <dgm:pt modelId="{982512AD-656C-47E7-9B9D-4881FE6E6145}" type="parTrans" cxnId="{5CC580E1-93BF-4C61-BCFE-27E5FBE67ACE}">
      <dgm:prSet/>
      <dgm:spPr/>
      <dgm:t>
        <a:bodyPr/>
        <a:lstStyle/>
        <a:p>
          <a:endParaRPr lang="pl-PL"/>
        </a:p>
      </dgm:t>
    </dgm:pt>
    <dgm:pt modelId="{4EE20B2F-CA67-42A8-BE59-A5CE5493ABF7}" type="sibTrans" cxnId="{5CC580E1-93BF-4C61-BCFE-27E5FBE67ACE}">
      <dgm:prSet/>
      <dgm:spPr/>
      <dgm:t>
        <a:bodyPr/>
        <a:lstStyle/>
        <a:p>
          <a:endParaRPr lang="pl-PL"/>
        </a:p>
      </dgm:t>
    </dgm:pt>
    <dgm:pt modelId="{53ACEBF6-821C-4A29-B957-89714A795CB2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Tlen</a:t>
          </a:r>
          <a:endParaRPr lang="pl-PL" dirty="0">
            <a:solidFill>
              <a:srgbClr val="002060"/>
            </a:solidFill>
          </a:endParaRPr>
        </a:p>
      </dgm:t>
    </dgm:pt>
    <dgm:pt modelId="{33CD0CA9-1C1D-494F-8FA6-A9723C312FB4}" type="parTrans" cxnId="{F7A3EBF6-B556-484C-87BF-44311960EF4C}">
      <dgm:prSet/>
      <dgm:spPr/>
      <dgm:t>
        <a:bodyPr/>
        <a:lstStyle/>
        <a:p>
          <a:endParaRPr lang="pl-PL"/>
        </a:p>
      </dgm:t>
    </dgm:pt>
    <dgm:pt modelId="{1706A258-8865-4A47-A45C-2B63FCDB9646}" type="sibTrans" cxnId="{F7A3EBF6-B556-484C-87BF-44311960EF4C}">
      <dgm:prSet/>
      <dgm:spPr/>
      <dgm:t>
        <a:bodyPr/>
        <a:lstStyle/>
        <a:p>
          <a:endParaRPr lang="pl-PL"/>
        </a:p>
      </dgm:t>
    </dgm:pt>
    <dgm:pt modelId="{6F0AF160-DDB4-4B8E-9003-E650E41A78BD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rezerwuar gazowego tlenu dla potrzeb medycznych, w przemyśle petrochemicznym.  </a:t>
          </a:r>
          <a:endParaRPr lang="pl-PL" dirty="0"/>
        </a:p>
      </dgm:t>
    </dgm:pt>
    <dgm:pt modelId="{DE5AE8FA-7A53-4CCB-96B6-29FE0D7F8FB3}" type="parTrans" cxnId="{E8C95966-331D-4BD7-87AF-EF1052FA808D}">
      <dgm:prSet/>
      <dgm:spPr/>
      <dgm:t>
        <a:bodyPr/>
        <a:lstStyle/>
        <a:p>
          <a:endParaRPr lang="pl-PL"/>
        </a:p>
      </dgm:t>
    </dgm:pt>
    <dgm:pt modelId="{38B1119B-2B0C-479E-A6FC-E4A034BA61DD}" type="sibTrans" cxnId="{E8C95966-331D-4BD7-87AF-EF1052FA808D}">
      <dgm:prSet/>
      <dgm:spPr/>
      <dgm:t>
        <a:bodyPr/>
        <a:lstStyle/>
        <a:p>
          <a:endParaRPr lang="pl-PL"/>
        </a:p>
      </dgm:t>
    </dgm:pt>
    <dgm:pt modelId="{29F0E5B7-6599-4CB9-8BEC-AD542DA5F7C8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Hel</a:t>
          </a:r>
          <a:r>
            <a:rPr lang="pl-PL" dirty="0" smtClean="0"/>
            <a:t> 	</a:t>
          </a:r>
          <a:endParaRPr lang="pl-PL" dirty="0"/>
        </a:p>
      </dgm:t>
    </dgm:pt>
    <dgm:pt modelId="{EBCC0A6E-198C-4E60-BC6F-5B90F436A0EA}" type="parTrans" cxnId="{97B81871-A098-43F4-AE79-ECCBBFA80334}">
      <dgm:prSet/>
      <dgm:spPr/>
      <dgm:t>
        <a:bodyPr/>
        <a:lstStyle/>
        <a:p>
          <a:endParaRPr lang="pl-PL"/>
        </a:p>
      </dgm:t>
    </dgm:pt>
    <dgm:pt modelId="{ACC5525C-4507-4B23-A833-62B85B3547AC}" type="sibTrans" cxnId="{97B81871-A098-43F4-AE79-ECCBBFA80334}">
      <dgm:prSet/>
      <dgm:spPr/>
      <dgm:t>
        <a:bodyPr/>
        <a:lstStyle/>
        <a:p>
          <a:endParaRPr lang="pl-PL"/>
        </a:p>
      </dgm:t>
    </dgm:pt>
    <dgm:pt modelId="{09CB9BE7-F6B4-4EBB-AAC6-B33465F5F17D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do kriostatowania nadprzewodzących magnesów w tomografach NMR, do uzyskiwania temperatur niższych od 1 K w chłodziarkach. </a:t>
          </a:r>
          <a:endParaRPr lang="pl-PL" dirty="0"/>
        </a:p>
      </dgm:t>
    </dgm:pt>
    <dgm:pt modelId="{8597D709-6062-429D-8012-8475ECA07D19}" type="parTrans" cxnId="{BCAD7898-BA99-4B1B-87B5-008EBD8D8281}">
      <dgm:prSet/>
      <dgm:spPr/>
      <dgm:t>
        <a:bodyPr/>
        <a:lstStyle/>
        <a:p>
          <a:endParaRPr lang="pl-PL"/>
        </a:p>
      </dgm:t>
    </dgm:pt>
    <dgm:pt modelId="{416715B6-0CA8-4CBA-96D9-590501BB96B6}" type="sibTrans" cxnId="{BCAD7898-BA99-4B1B-87B5-008EBD8D8281}">
      <dgm:prSet/>
      <dgm:spPr/>
      <dgm:t>
        <a:bodyPr/>
        <a:lstStyle/>
        <a:p>
          <a:endParaRPr lang="pl-PL"/>
        </a:p>
      </dgm:t>
    </dgm:pt>
    <dgm:pt modelId="{B737E1C3-6A06-4A6A-AA48-DE739EEA2815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Metan, będący głównym składnikiem </a:t>
          </a:r>
          <a:r>
            <a:rPr lang="pl-PL" b="0" dirty="0" smtClean="0">
              <a:solidFill>
                <a:srgbClr val="002060"/>
              </a:solidFill>
            </a:rPr>
            <a:t>LNG</a:t>
          </a:r>
          <a:endParaRPr lang="pl-PL" b="0" dirty="0">
            <a:solidFill>
              <a:srgbClr val="002060"/>
            </a:solidFill>
          </a:endParaRPr>
        </a:p>
      </dgm:t>
    </dgm:pt>
    <dgm:pt modelId="{580490BB-98DA-43B9-8BB1-081D9119DA1A}" type="parTrans" cxnId="{6DBCDC1C-E17F-453A-812D-65BF52525F3C}">
      <dgm:prSet/>
      <dgm:spPr/>
      <dgm:t>
        <a:bodyPr/>
        <a:lstStyle/>
        <a:p>
          <a:endParaRPr lang="pl-PL"/>
        </a:p>
      </dgm:t>
    </dgm:pt>
    <dgm:pt modelId="{5AD2A4CF-ECF1-4363-A1AB-1D4C3FE0EA19}" type="sibTrans" cxnId="{6DBCDC1C-E17F-453A-812D-65BF52525F3C}">
      <dgm:prSet/>
      <dgm:spPr/>
      <dgm:t>
        <a:bodyPr/>
        <a:lstStyle/>
        <a:p>
          <a:endParaRPr lang="pl-PL"/>
        </a:p>
      </dgm:t>
    </dgm:pt>
    <dgm:pt modelId="{F121877D-B64B-4DD8-8A65-66C02AE09FA9}">
      <dgm:prSet phldrT="[Tekst]"/>
      <dgm:spPr/>
      <dgm:t>
        <a:bodyPr/>
        <a:lstStyle/>
        <a:p>
          <a:r>
            <a:rPr lang="pl-PL" dirty="0" smtClean="0">
              <a:solidFill>
                <a:srgbClr val="002060"/>
              </a:solidFill>
            </a:rPr>
            <a:t>paliwo do napędu pojazdów mechanicznych, źródło zimna, do zasilania ogniw paliwowych wytwarzających energię elektryczną, surowiec do syntezy innych związków organicznych. </a:t>
          </a:r>
          <a:endParaRPr lang="pl-PL" dirty="0"/>
        </a:p>
      </dgm:t>
    </dgm:pt>
    <dgm:pt modelId="{12CEED89-856A-4C25-9BF7-245F53E3A1B1}" type="parTrans" cxnId="{879F5002-2C87-4B18-AE6A-5D515674D037}">
      <dgm:prSet/>
      <dgm:spPr/>
      <dgm:t>
        <a:bodyPr/>
        <a:lstStyle/>
        <a:p>
          <a:endParaRPr lang="pl-PL"/>
        </a:p>
      </dgm:t>
    </dgm:pt>
    <dgm:pt modelId="{36E733F3-DCE6-4242-B5BE-32324FAD4D65}" type="sibTrans" cxnId="{879F5002-2C87-4B18-AE6A-5D515674D037}">
      <dgm:prSet/>
      <dgm:spPr/>
      <dgm:t>
        <a:bodyPr/>
        <a:lstStyle/>
        <a:p>
          <a:endParaRPr lang="pl-PL"/>
        </a:p>
      </dgm:t>
    </dgm:pt>
    <dgm:pt modelId="{D1275266-1F77-4C47-A163-6E31B6907639}" type="pres">
      <dgm:prSet presAssocID="{41107105-E324-4D8B-A10E-3AAD6FD894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150D27A-9C2F-45C8-AE0C-C07C3E8CC00F}" type="pres">
      <dgm:prSet presAssocID="{2BDAF424-D670-4BA3-8190-30CECB3C4A75}" presName="comp" presStyleCnt="0"/>
      <dgm:spPr/>
    </dgm:pt>
    <dgm:pt modelId="{74B8B72A-644C-4469-9784-1C1B57A9D5E7}" type="pres">
      <dgm:prSet presAssocID="{2BDAF424-D670-4BA3-8190-30CECB3C4A75}" presName="box" presStyleLbl="node1" presStyleIdx="0" presStyleCnt="4" custLinFactNeighborY="-9529"/>
      <dgm:spPr/>
      <dgm:t>
        <a:bodyPr/>
        <a:lstStyle/>
        <a:p>
          <a:endParaRPr lang="pl-PL"/>
        </a:p>
      </dgm:t>
    </dgm:pt>
    <dgm:pt modelId="{1240FC12-14A9-4AD0-821F-CC32BD8852F9}" type="pres">
      <dgm:prSet presAssocID="{2BDAF424-D670-4BA3-8190-30CECB3C4A75}" presName="img" presStyleLbl="fgImgPlace1" presStyleIdx="0" presStyleCnt="4" custScaleX="657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D83BF0D5-D2B1-4EB1-B393-3F8E2A8A8797}" type="pres">
      <dgm:prSet presAssocID="{2BDAF424-D670-4BA3-8190-30CECB3C4A75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02169B-A7A0-48A2-8D42-22F93417D593}" type="pres">
      <dgm:prSet presAssocID="{C164867D-3F53-4CAF-ABC4-57AB3E384000}" presName="spacer" presStyleCnt="0"/>
      <dgm:spPr/>
    </dgm:pt>
    <dgm:pt modelId="{92D32DD3-ECBE-4DF3-8323-1A7ADF3FC811}" type="pres">
      <dgm:prSet presAssocID="{53ACEBF6-821C-4A29-B957-89714A795CB2}" presName="comp" presStyleCnt="0"/>
      <dgm:spPr/>
    </dgm:pt>
    <dgm:pt modelId="{CD6F07FD-5A1B-42FB-9B67-3BDBD231C4C6}" type="pres">
      <dgm:prSet presAssocID="{53ACEBF6-821C-4A29-B957-89714A795CB2}" presName="box" presStyleLbl="node1" presStyleIdx="1" presStyleCnt="4"/>
      <dgm:spPr/>
      <dgm:t>
        <a:bodyPr/>
        <a:lstStyle/>
        <a:p>
          <a:endParaRPr lang="pl-PL"/>
        </a:p>
      </dgm:t>
    </dgm:pt>
    <dgm:pt modelId="{CC19D820-16F9-4933-BEA5-3740C2BEED07}" type="pres">
      <dgm:prSet presAssocID="{53ACEBF6-821C-4A29-B957-89714A795CB2}" presName="img" presStyleLbl="fgImgPlace1" presStyleIdx="1" presStyleCnt="4" custScaleX="6578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DC05839-A1BF-4EEF-BCC8-A530EC978E7A}" type="pres">
      <dgm:prSet presAssocID="{53ACEBF6-821C-4A29-B957-89714A795CB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89253C3-6320-412A-B92E-5C2A31645971}" type="pres">
      <dgm:prSet presAssocID="{1706A258-8865-4A47-A45C-2B63FCDB9646}" presName="spacer" presStyleCnt="0"/>
      <dgm:spPr/>
    </dgm:pt>
    <dgm:pt modelId="{9AFBCD97-D19F-4540-90F3-3105940622DF}" type="pres">
      <dgm:prSet presAssocID="{29F0E5B7-6599-4CB9-8BEC-AD542DA5F7C8}" presName="comp" presStyleCnt="0"/>
      <dgm:spPr/>
    </dgm:pt>
    <dgm:pt modelId="{28A0ED6B-C7E5-4E96-9B3F-E76C3CF858EF}" type="pres">
      <dgm:prSet presAssocID="{29F0E5B7-6599-4CB9-8BEC-AD542DA5F7C8}" presName="box" presStyleLbl="node1" presStyleIdx="2" presStyleCnt="4"/>
      <dgm:spPr/>
      <dgm:t>
        <a:bodyPr/>
        <a:lstStyle/>
        <a:p>
          <a:endParaRPr lang="pl-PL"/>
        </a:p>
      </dgm:t>
    </dgm:pt>
    <dgm:pt modelId="{0C335322-54FC-446B-ABB8-927CC480E1A3}" type="pres">
      <dgm:prSet presAssocID="{29F0E5B7-6599-4CB9-8BEC-AD542DA5F7C8}" presName="img" presStyleLbl="fgImgPlace1" presStyleIdx="2" presStyleCnt="4" custScaleX="6578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CC52FB3B-18BE-4E06-8553-8EC2AC2C2F56}" type="pres">
      <dgm:prSet presAssocID="{29F0E5B7-6599-4CB9-8BEC-AD542DA5F7C8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B9792B-FB96-4BB6-B493-8505DE8D3A90}" type="pres">
      <dgm:prSet presAssocID="{ACC5525C-4507-4B23-A833-62B85B3547AC}" presName="spacer" presStyleCnt="0"/>
      <dgm:spPr/>
    </dgm:pt>
    <dgm:pt modelId="{86EC56BD-7DE8-4C6E-B054-1FAFC8862B46}" type="pres">
      <dgm:prSet presAssocID="{B737E1C3-6A06-4A6A-AA48-DE739EEA2815}" presName="comp" presStyleCnt="0"/>
      <dgm:spPr/>
    </dgm:pt>
    <dgm:pt modelId="{EE6A63A6-072B-4F3A-B632-D762A1DFC46B}" type="pres">
      <dgm:prSet presAssocID="{B737E1C3-6A06-4A6A-AA48-DE739EEA2815}" presName="box" presStyleLbl="node1" presStyleIdx="3" presStyleCnt="4"/>
      <dgm:spPr/>
      <dgm:t>
        <a:bodyPr/>
        <a:lstStyle/>
        <a:p>
          <a:endParaRPr lang="pl-PL"/>
        </a:p>
      </dgm:t>
    </dgm:pt>
    <dgm:pt modelId="{3D3D1B8E-4468-4B3F-8EC3-4EAE93C1CD90}" type="pres">
      <dgm:prSet presAssocID="{B737E1C3-6A06-4A6A-AA48-DE739EEA2815}" presName="img" presStyleLbl="fgImgPlace1" presStyleIdx="3" presStyleCnt="4" custScaleX="6578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C5DCF5C-D0C4-48FE-BB0D-EC8D6FE324AB}" type="pres">
      <dgm:prSet presAssocID="{B737E1C3-6A06-4A6A-AA48-DE739EEA2815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65A5FB9-DDB7-489D-97DE-26DE886F9D99}" type="presOf" srcId="{5D032AC4-F843-44AB-98AE-78D8E8EFB66F}" destId="{74B8B72A-644C-4469-9784-1C1B57A9D5E7}" srcOrd="0" destOrd="1" presId="urn:microsoft.com/office/officeart/2005/8/layout/vList4#1"/>
    <dgm:cxn modelId="{61872D41-8303-4A3E-9BC5-617117D7B48B}" type="presOf" srcId="{6F0AF160-DDB4-4B8E-9003-E650E41A78BD}" destId="{BDC05839-A1BF-4EEF-BCC8-A530EC978E7A}" srcOrd="1" destOrd="1" presId="urn:microsoft.com/office/officeart/2005/8/layout/vList4#1"/>
    <dgm:cxn modelId="{5CC580E1-93BF-4C61-BCFE-27E5FBE67ACE}" srcId="{2BDAF424-D670-4BA3-8190-30CECB3C4A75}" destId="{5D032AC4-F843-44AB-98AE-78D8E8EFB66F}" srcOrd="0" destOrd="0" parTransId="{982512AD-656C-47E7-9B9D-4881FE6E6145}" sibTransId="{4EE20B2F-CA67-42A8-BE59-A5CE5493ABF7}"/>
    <dgm:cxn modelId="{D24371A8-5BA7-4AA8-8D1C-1C482CD55EF9}" type="presOf" srcId="{41107105-E324-4D8B-A10E-3AAD6FD894A8}" destId="{D1275266-1F77-4C47-A163-6E31B6907639}" srcOrd="0" destOrd="0" presId="urn:microsoft.com/office/officeart/2005/8/layout/vList4#1"/>
    <dgm:cxn modelId="{97B81871-A098-43F4-AE79-ECCBBFA80334}" srcId="{41107105-E324-4D8B-A10E-3AAD6FD894A8}" destId="{29F0E5B7-6599-4CB9-8BEC-AD542DA5F7C8}" srcOrd="2" destOrd="0" parTransId="{EBCC0A6E-198C-4E60-BC6F-5B90F436A0EA}" sibTransId="{ACC5525C-4507-4B23-A833-62B85B3547AC}"/>
    <dgm:cxn modelId="{006108EE-12F1-4DC2-8C30-7AEC9F9F9892}" type="presOf" srcId="{B737E1C3-6A06-4A6A-AA48-DE739EEA2815}" destId="{EE6A63A6-072B-4F3A-B632-D762A1DFC46B}" srcOrd="0" destOrd="0" presId="urn:microsoft.com/office/officeart/2005/8/layout/vList4#1"/>
    <dgm:cxn modelId="{78CC1A44-78C7-41E4-A6CE-4AD70013978C}" type="presOf" srcId="{53ACEBF6-821C-4A29-B957-89714A795CB2}" destId="{CD6F07FD-5A1B-42FB-9B67-3BDBD231C4C6}" srcOrd="0" destOrd="0" presId="urn:microsoft.com/office/officeart/2005/8/layout/vList4#1"/>
    <dgm:cxn modelId="{E8C95966-331D-4BD7-87AF-EF1052FA808D}" srcId="{53ACEBF6-821C-4A29-B957-89714A795CB2}" destId="{6F0AF160-DDB4-4B8E-9003-E650E41A78BD}" srcOrd="0" destOrd="0" parTransId="{DE5AE8FA-7A53-4CCB-96B6-29FE0D7F8FB3}" sibTransId="{38B1119B-2B0C-479E-A6FC-E4A034BA61DD}"/>
    <dgm:cxn modelId="{E09A416E-CB65-485F-B39C-D3B9C4637598}" type="presOf" srcId="{29F0E5B7-6599-4CB9-8BEC-AD542DA5F7C8}" destId="{CC52FB3B-18BE-4E06-8553-8EC2AC2C2F56}" srcOrd="1" destOrd="0" presId="urn:microsoft.com/office/officeart/2005/8/layout/vList4#1"/>
    <dgm:cxn modelId="{F7A3EBF6-B556-484C-87BF-44311960EF4C}" srcId="{41107105-E324-4D8B-A10E-3AAD6FD894A8}" destId="{53ACEBF6-821C-4A29-B957-89714A795CB2}" srcOrd="1" destOrd="0" parTransId="{33CD0CA9-1C1D-494F-8FA6-A9723C312FB4}" sibTransId="{1706A258-8865-4A47-A45C-2B63FCDB9646}"/>
    <dgm:cxn modelId="{879F5002-2C87-4B18-AE6A-5D515674D037}" srcId="{B737E1C3-6A06-4A6A-AA48-DE739EEA2815}" destId="{F121877D-B64B-4DD8-8A65-66C02AE09FA9}" srcOrd="0" destOrd="0" parTransId="{12CEED89-856A-4C25-9BF7-245F53E3A1B1}" sibTransId="{36E733F3-DCE6-4242-B5BE-32324FAD4D65}"/>
    <dgm:cxn modelId="{BD4F13E9-8EFD-4FBA-95B6-C241EB0F23D3}" type="presOf" srcId="{5D032AC4-F843-44AB-98AE-78D8E8EFB66F}" destId="{D83BF0D5-D2B1-4EB1-B393-3F8E2A8A8797}" srcOrd="1" destOrd="1" presId="urn:microsoft.com/office/officeart/2005/8/layout/vList4#1"/>
    <dgm:cxn modelId="{3FFDBC6C-A544-44E9-8F02-12C0494927EB}" type="presOf" srcId="{53ACEBF6-821C-4A29-B957-89714A795CB2}" destId="{BDC05839-A1BF-4EEF-BCC8-A530EC978E7A}" srcOrd="1" destOrd="0" presId="urn:microsoft.com/office/officeart/2005/8/layout/vList4#1"/>
    <dgm:cxn modelId="{362B0192-12F8-4E3B-BC66-792098B20B9A}" type="presOf" srcId="{6F0AF160-DDB4-4B8E-9003-E650E41A78BD}" destId="{CD6F07FD-5A1B-42FB-9B67-3BDBD231C4C6}" srcOrd="0" destOrd="1" presId="urn:microsoft.com/office/officeart/2005/8/layout/vList4#1"/>
    <dgm:cxn modelId="{2DFF0E70-EEAD-4F42-B687-0B5CD987195D}" srcId="{41107105-E324-4D8B-A10E-3AAD6FD894A8}" destId="{2BDAF424-D670-4BA3-8190-30CECB3C4A75}" srcOrd="0" destOrd="0" parTransId="{3005F22B-ABAB-4BE5-B79E-9EF7F50F341E}" sibTransId="{C164867D-3F53-4CAF-ABC4-57AB3E384000}"/>
    <dgm:cxn modelId="{6DBCDC1C-E17F-453A-812D-65BF52525F3C}" srcId="{41107105-E324-4D8B-A10E-3AAD6FD894A8}" destId="{B737E1C3-6A06-4A6A-AA48-DE739EEA2815}" srcOrd="3" destOrd="0" parTransId="{580490BB-98DA-43B9-8BB1-081D9119DA1A}" sibTransId="{5AD2A4CF-ECF1-4363-A1AB-1D4C3FE0EA19}"/>
    <dgm:cxn modelId="{F0BD02AA-15A6-46E8-B8CC-C47D76E8FB39}" type="presOf" srcId="{09CB9BE7-F6B4-4EBB-AAC6-B33465F5F17D}" destId="{CC52FB3B-18BE-4E06-8553-8EC2AC2C2F56}" srcOrd="1" destOrd="1" presId="urn:microsoft.com/office/officeart/2005/8/layout/vList4#1"/>
    <dgm:cxn modelId="{DE2C9AE4-5EC3-4990-A934-9EAA790A8FF0}" type="presOf" srcId="{2BDAF424-D670-4BA3-8190-30CECB3C4A75}" destId="{74B8B72A-644C-4469-9784-1C1B57A9D5E7}" srcOrd="0" destOrd="0" presId="urn:microsoft.com/office/officeart/2005/8/layout/vList4#1"/>
    <dgm:cxn modelId="{BCAD7898-BA99-4B1B-87B5-008EBD8D8281}" srcId="{29F0E5B7-6599-4CB9-8BEC-AD542DA5F7C8}" destId="{09CB9BE7-F6B4-4EBB-AAC6-B33465F5F17D}" srcOrd="0" destOrd="0" parTransId="{8597D709-6062-429D-8012-8475ECA07D19}" sibTransId="{416715B6-0CA8-4CBA-96D9-590501BB96B6}"/>
    <dgm:cxn modelId="{26668802-2A54-47B5-B9F0-B58DA0DB0274}" type="presOf" srcId="{29F0E5B7-6599-4CB9-8BEC-AD542DA5F7C8}" destId="{28A0ED6B-C7E5-4E96-9B3F-E76C3CF858EF}" srcOrd="0" destOrd="0" presId="urn:microsoft.com/office/officeart/2005/8/layout/vList4#1"/>
    <dgm:cxn modelId="{509068EF-9337-4DC1-992C-A6EA8D2A8B98}" type="presOf" srcId="{09CB9BE7-F6B4-4EBB-AAC6-B33465F5F17D}" destId="{28A0ED6B-C7E5-4E96-9B3F-E76C3CF858EF}" srcOrd="0" destOrd="1" presId="urn:microsoft.com/office/officeart/2005/8/layout/vList4#1"/>
    <dgm:cxn modelId="{FB1BAA79-74C1-4008-AE1C-4A9FC174725C}" type="presOf" srcId="{B737E1C3-6A06-4A6A-AA48-DE739EEA2815}" destId="{5C5DCF5C-D0C4-48FE-BB0D-EC8D6FE324AB}" srcOrd="1" destOrd="0" presId="urn:microsoft.com/office/officeart/2005/8/layout/vList4#1"/>
    <dgm:cxn modelId="{5659C3C2-C698-46F0-9C40-28B584712D78}" type="presOf" srcId="{2BDAF424-D670-4BA3-8190-30CECB3C4A75}" destId="{D83BF0D5-D2B1-4EB1-B393-3F8E2A8A8797}" srcOrd="1" destOrd="0" presId="urn:microsoft.com/office/officeart/2005/8/layout/vList4#1"/>
    <dgm:cxn modelId="{B3C9E874-EA64-480E-A9CF-9C9AB39D0E5E}" type="presOf" srcId="{F121877D-B64B-4DD8-8A65-66C02AE09FA9}" destId="{EE6A63A6-072B-4F3A-B632-D762A1DFC46B}" srcOrd="0" destOrd="1" presId="urn:microsoft.com/office/officeart/2005/8/layout/vList4#1"/>
    <dgm:cxn modelId="{0CD5793E-AE32-4C9F-9438-F4E90460B198}" type="presOf" srcId="{F121877D-B64B-4DD8-8A65-66C02AE09FA9}" destId="{5C5DCF5C-D0C4-48FE-BB0D-EC8D6FE324AB}" srcOrd="1" destOrd="1" presId="urn:microsoft.com/office/officeart/2005/8/layout/vList4#1"/>
    <dgm:cxn modelId="{C288C5AF-0EB3-493B-A462-7C163A5CA277}" type="presParOf" srcId="{D1275266-1F77-4C47-A163-6E31B6907639}" destId="{3150D27A-9C2F-45C8-AE0C-C07C3E8CC00F}" srcOrd="0" destOrd="0" presId="urn:microsoft.com/office/officeart/2005/8/layout/vList4#1"/>
    <dgm:cxn modelId="{A1C7E193-5FB1-42E0-A60A-89CBBC00487E}" type="presParOf" srcId="{3150D27A-9C2F-45C8-AE0C-C07C3E8CC00F}" destId="{74B8B72A-644C-4469-9784-1C1B57A9D5E7}" srcOrd="0" destOrd="0" presId="urn:microsoft.com/office/officeart/2005/8/layout/vList4#1"/>
    <dgm:cxn modelId="{06379237-1FF2-41DE-9459-252C1B4C0730}" type="presParOf" srcId="{3150D27A-9C2F-45C8-AE0C-C07C3E8CC00F}" destId="{1240FC12-14A9-4AD0-821F-CC32BD8852F9}" srcOrd="1" destOrd="0" presId="urn:microsoft.com/office/officeart/2005/8/layout/vList4#1"/>
    <dgm:cxn modelId="{C491A7F1-0453-464C-8E68-AA6143C5CCA9}" type="presParOf" srcId="{3150D27A-9C2F-45C8-AE0C-C07C3E8CC00F}" destId="{D83BF0D5-D2B1-4EB1-B393-3F8E2A8A8797}" srcOrd="2" destOrd="0" presId="urn:microsoft.com/office/officeart/2005/8/layout/vList4#1"/>
    <dgm:cxn modelId="{8FF5909A-BC28-401E-85BB-55A371E955A1}" type="presParOf" srcId="{D1275266-1F77-4C47-A163-6E31B6907639}" destId="{EF02169B-A7A0-48A2-8D42-22F93417D593}" srcOrd="1" destOrd="0" presId="urn:microsoft.com/office/officeart/2005/8/layout/vList4#1"/>
    <dgm:cxn modelId="{C1C1B4C3-B348-42E4-B8AF-1B6464192C84}" type="presParOf" srcId="{D1275266-1F77-4C47-A163-6E31B6907639}" destId="{92D32DD3-ECBE-4DF3-8323-1A7ADF3FC811}" srcOrd="2" destOrd="0" presId="urn:microsoft.com/office/officeart/2005/8/layout/vList4#1"/>
    <dgm:cxn modelId="{FAEB017D-A674-4CD6-BA41-CBF9276D4DFF}" type="presParOf" srcId="{92D32DD3-ECBE-4DF3-8323-1A7ADF3FC811}" destId="{CD6F07FD-5A1B-42FB-9B67-3BDBD231C4C6}" srcOrd="0" destOrd="0" presId="urn:microsoft.com/office/officeart/2005/8/layout/vList4#1"/>
    <dgm:cxn modelId="{BF39845B-45FF-4930-8D4A-C3778C46B16D}" type="presParOf" srcId="{92D32DD3-ECBE-4DF3-8323-1A7ADF3FC811}" destId="{CC19D820-16F9-4933-BEA5-3740C2BEED07}" srcOrd="1" destOrd="0" presId="urn:microsoft.com/office/officeart/2005/8/layout/vList4#1"/>
    <dgm:cxn modelId="{8AE0CF5B-CDF2-4C5B-AB06-017BA011C3EE}" type="presParOf" srcId="{92D32DD3-ECBE-4DF3-8323-1A7ADF3FC811}" destId="{BDC05839-A1BF-4EEF-BCC8-A530EC978E7A}" srcOrd="2" destOrd="0" presId="urn:microsoft.com/office/officeart/2005/8/layout/vList4#1"/>
    <dgm:cxn modelId="{903E5752-2119-46B7-B255-C2B86C159F6B}" type="presParOf" srcId="{D1275266-1F77-4C47-A163-6E31B6907639}" destId="{E89253C3-6320-412A-B92E-5C2A31645971}" srcOrd="3" destOrd="0" presId="urn:microsoft.com/office/officeart/2005/8/layout/vList4#1"/>
    <dgm:cxn modelId="{93F2D5A8-A71C-47CE-A549-78EF7BE7F56F}" type="presParOf" srcId="{D1275266-1F77-4C47-A163-6E31B6907639}" destId="{9AFBCD97-D19F-4540-90F3-3105940622DF}" srcOrd="4" destOrd="0" presId="urn:microsoft.com/office/officeart/2005/8/layout/vList4#1"/>
    <dgm:cxn modelId="{B037A40F-2E14-45AB-BD43-FAD16DBF8221}" type="presParOf" srcId="{9AFBCD97-D19F-4540-90F3-3105940622DF}" destId="{28A0ED6B-C7E5-4E96-9B3F-E76C3CF858EF}" srcOrd="0" destOrd="0" presId="urn:microsoft.com/office/officeart/2005/8/layout/vList4#1"/>
    <dgm:cxn modelId="{60A78CA1-5ED2-4690-9788-9E7E12C1FFA9}" type="presParOf" srcId="{9AFBCD97-D19F-4540-90F3-3105940622DF}" destId="{0C335322-54FC-446B-ABB8-927CC480E1A3}" srcOrd="1" destOrd="0" presId="urn:microsoft.com/office/officeart/2005/8/layout/vList4#1"/>
    <dgm:cxn modelId="{20BABC15-B28D-4209-B7DF-8034D4A34294}" type="presParOf" srcId="{9AFBCD97-D19F-4540-90F3-3105940622DF}" destId="{CC52FB3B-18BE-4E06-8553-8EC2AC2C2F56}" srcOrd="2" destOrd="0" presId="urn:microsoft.com/office/officeart/2005/8/layout/vList4#1"/>
    <dgm:cxn modelId="{AEDBFD9C-33ED-49EE-8340-C2554246ECFE}" type="presParOf" srcId="{D1275266-1F77-4C47-A163-6E31B6907639}" destId="{9BB9792B-FB96-4BB6-B493-8505DE8D3A90}" srcOrd="5" destOrd="0" presId="urn:microsoft.com/office/officeart/2005/8/layout/vList4#1"/>
    <dgm:cxn modelId="{2B35919C-776A-4084-A9EA-3488471848A6}" type="presParOf" srcId="{D1275266-1F77-4C47-A163-6E31B6907639}" destId="{86EC56BD-7DE8-4C6E-B054-1FAFC8862B46}" srcOrd="6" destOrd="0" presId="urn:microsoft.com/office/officeart/2005/8/layout/vList4#1"/>
    <dgm:cxn modelId="{311FD0DE-6D70-4C1E-B18D-F4A556450C95}" type="presParOf" srcId="{86EC56BD-7DE8-4C6E-B054-1FAFC8862B46}" destId="{EE6A63A6-072B-4F3A-B632-D762A1DFC46B}" srcOrd="0" destOrd="0" presId="urn:microsoft.com/office/officeart/2005/8/layout/vList4#1"/>
    <dgm:cxn modelId="{7824C9DE-6190-49FB-988D-5BE69F1B091E}" type="presParOf" srcId="{86EC56BD-7DE8-4C6E-B054-1FAFC8862B46}" destId="{3D3D1B8E-4468-4B3F-8EC3-4EAE93C1CD90}" srcOrd="1" destOrd="0" presId="urn:microsoft.com/office/officeart/2005/8/layout/vList4#1"/>
    <dgm:cxn modelId="{BFAB87EC-EAD1-42DB-9EE6-3C1B59B5495A}" type="presParOf" srcId="{86EC56BD-7DE8-4C6E-B054-1FAFC8862B46}" destId="{5C5DCF5C-D0C4-48FE-BB0D-EC8D6FE324AB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8B72A-644C-4469-9784-1C1B57A9D5E7}">
      <dsp:nvSpPr>
        <dsp:cNvPr id="0" name=""/>
        <dsp:cNvSpPr/>
      </dsp:nvSpPr>
      <dsp:spPr>
        <a:xfrm>
          <a:off x="0" y="0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Azot</a:t>
          </a:r>
          <a:endParaRPr lang="pl-PL" sz="16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w medycynie (kriochirurgia, krioterapia, przechowywanie materiału biologicznego), do zamrażania żywności, do rozdrabniania tworzyw sztucznych, przy obróbce metali. </a:t>
          </a:r>
          <a:endParaRPr lang="pl-PL" sz="1200" kern="1200" dirty="0"/>
        </a:p>
      </dsp:txBody>
      <dsp:txXfrm>
        <a:off x="1313656" y="0"/>
        <a:ext cx="4782343" cy="944562"/>
      </dsp:txXfrm>
    </dsp:sp>
    <dsp:sp modelId="{1240FC12-14A9-4AD0-821F-CC32BD8852F9}">
      <dsp:nvSpPr>
        <dsp:cNvPr id="0" name=""/>
        <dsp:cNvSpPr/>
      </dsp:nvSpPr>
      <dsp:spPr>
        <a:xfrm>
          <a:off x="303006" y="94456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6F07FD-5A1B-42FB-9B67-3BDBD231C4C6}">
      <dsp:nvSpPr>
        <dsp:cNvPr id="0" name=""/>
        <dsp:cNvSpPr/>
      </dsp:nvSpPr>
      <dsp:spPr>
        <a:xfrm>
          <a:off x="0" y="1039018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Tlen</a:t>
          </a:r>
          <a:endParaRPr lang="pl-PL" sz="160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rezerwuar gazowego tlenu dla potrzeb medycznych, w przemyśle petrochemicznym.  </a:t>
          </a:r>
          <a:endParaRPr lang="pl-PL" sz="1200" kern="1200" dirty="0"/>
        </a:p>
      </dsp:txBody>
      <dsp:txXfrm>
        <a:off x="1313656" y="1039018"/>
        <a:ext cx="4782343" cy="944562"/>
      </dsp:txXfrm>
    </dsp:sp>
    <dsp:sp modelId="{CC19D820-16F9-4933-BEA5-3740C2BEED07}">
      <dsp:nvSpPr>
        <dsp:cNvPr id="0" name=""/>
        <dsp:cNvSpPr/>
      </dsp:nvSpPr>
      <dsp:spPr>
        <a:xfrm>
          <a:off x="303006" y="1133474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A0ED6B-C7E5-4E96-9B3F-E76C3CF858EF}">
      <dsp:nvSpPr>
        <dsp:cNvPr id="0" name=""/>
        <dsp:cNvSpPr/>
      </dsp:nvSpPr>
      <dsp:spPr>
        <a:xfrm>
          <a:off x="0" y="2078037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Hel</a:t>
          </a:r>
          <a:r>
            <a:rPr lang="pl-PL" sz="1600" kern="1200" dirty="0" smtClean="0"/>
            <a:t> 	</a:t>
          </a:r>
          <a:endParaRPr lang="pl-PL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do kriostatowania nadprzewodzących magnesów w tomografach NMR, do uzyskiwania temperatur niższych od 1 K w chłodziarkach. </a:t>
          </a:r>
          <a:endParaRPr lang="pl-PL" sz="1200" kern="1200" dirty="0"/>
        </a:p>
      </dsp:txBody>
      <dsp:txXfrm>
        <a:off x="1313656" y="2078037"/>
        <a:ext cx="4782343" cy="944562"/>
      </dsp:txXfrm>
    </dsp:sp>
    <dsp:sp modelId="{0C335322-54FC-446B-ABB8-927CC480E1A3}">
      <dsp:nvSpPr>
        <dsp:cNvPr id="0" name=""/>
        <dsp:cNvSpPr/>
      </dsp:nvSpPr>
      <dsp:spPr>
        <a:xfrm>
          <a:off x="303006" y="2172493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6A63A6-072B-4F3A-B632-D762A1DFC46B}">
      <dsp:nvSpPr>
        <dsp:cNvPr id="0" name=""/>
        <dsp:cNvSpPr/>
      </dsp:nvSpPr>
      <dsp:spPr>
        <a:xfrm>
          <a:off x="0" y="3117056"/>
          <a:ext cx="6096000" cy="94456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kern="1200" dirty="0" smtClean="0">
              <a:solidFill>
                <a:srgbClr val="002060"/>
              </a:solidFill>
            </a:rPr>
            <a:t>Metan, będący głównym składnikiem </a:t>
          </a:r>
          <a:r>
            <a:rPr lang="pl-PL" sz="1600" b="0" kern="1200" dirty="0" smtClean="0">
              <a:solidFill>
                <a:srgbClr val="002060"/>
              </a:solidFill>
            </a:rPr>
            <a:t>LNG</a:t>
          </a:r>
          <a:endParaRPr lang="pl-PL" sz="1600" b="0" kern="1200" dirty="0">
            <a:solidFill>
              <a:srgbClr val="00206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200" kern="1200" dirty="0" smtClean="0">
              <a:solidFill>
                <a:srgbClr val="002060"/>
              </a:solidFill>
            </a:rPr>
            <a:t>paliwo do napędu pojazdów mechanicznych, źródło zimna, do zasilania ogniw paliwowych wytwarzających energię elektryczną, surowiec do syntezy innych związków organicznych. </a:t>
          </a:r>
          <a:endParaRPr lang="pl-PL" sz="1200" kern="1200" dirty="0"/>
        </a:p>
      </dsp:txBody>
      <dsp:txXfrm>
        <a:off x="1313656" y="3117056"/>
        <a:ext cx="4782343" cy="944562"/>
      </dsp:txXfrm>
    </dsp:sp>
    <dsp:sp modelId="{3D3D1B8E-4468-4B3F-8EC3-4EAE93C1CD90}">
      <dsp:nvSpPr>
        <dsp:cNvPr id="0" name=""/>
        <dsp:cNvSpPr/>
      </dsp:nvSpPr>
      <dsp:spPr>
        <a:xfrm>
          <a:off x="303006" y="3211512"/>
          <a:ext cx="802099" cy="75565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B62FB-C202-458D-BC53-52511BD6452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50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070F5B-8CAB-45B1-AF1B-3EBD3226F936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4575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E9BAD-7E00-480A-9C77-9CFD9620B773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4340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DA4B8-BBF2-49AA-A29F-FD4B47F5DD5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8459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C50EF-0023-4D33-9C0A-3D97DCC4E06E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412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71349-6E22-4153-BD3A-D61BC30A6FD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5320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7BCF3C-526B-418E-8205-FFC280CA925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3268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A7869-0DA7-40DA-8360-40074DB00369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709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CBBDE-1E72-43CE-BA8B-444FC0EC84FB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965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3BA823-2146-45EA-BAD1-D1D0C4A72257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5379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B56F3-EABC-4118-B6B4-884239A74E52}" type="slidenum">
              <a:rPr lang="pl-PL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748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l-PL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B57EEE0-F6F9-4C88-B2A8-ABF2A927C52B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microsoft.com/office/2007/relationships/hdphoto" Target="../media/hdphoto1.wdp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3923928" y="5229200"/>
            <a:ext cx="48245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pl-PL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Salamonowicz</a:t>
            </a:r>
            <a:endParaRPr lang="pl-PL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pl-PL" sz="2000" b="1" kern="0" dirty="0" smtClean="0"/>
              <a:t>Szkoła Główna Służby Pożarniczej</a:t>
            </a:r>
          </a:p>
          <a:p>
            <a:pPr marL="0" indent="0" algn="r">
              <a:buNone/>
            </a:pPr>
            <a:r>
              <a:rPr lang="pl-PL" sz="2000" b="1" kern="0" dirty="0" smtClean="0"/>
              <a:t>zsalamonowicz@sgsp.edu.pl</a:t>
            </a:r>
            <a:endParaRPr lang="pl-PL" sz="1000" b="1" kern="0" dirty="0" smtClean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01967" y="1268760"/>
            <a:ext cx="65527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Warsztaty</a:t>
            </a:r>
          </a:p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Bezpieczeństwo podczas zdarzeń z LNG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Obraz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" y="3501008"/>
            <a:ext cx="4554978" cy="21602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439792" y="6277962"/>
            <a:ext cx="334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Łubianka, 5 września 2019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802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772817"/>
            <a:ext cx="37444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ramiona wyładowcze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572000" y="3717031"/>
            <a:ext cx="4240932" cy="259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3238" y="4033429"/>
            <a:ext cx="5324475" cy="251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22181"/>
            <a:ext cx="4104456" cy="26642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5112897" y="2204864"/>
            <a:ext cx="3474368" cy="1347341"/>
            <a:chOff x="1263" y="1211"/>
            <a:chExt cx="3796" cy="1416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991" y="1261"/>
              <a:ext cx="2068" cy="131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263" y="1211"/>
              <a:ext cx="2267" cy="141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50000">
                  <a:schemeClr val="bg1"/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747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64" y="1988840"/>
            <a:ext cx="3306228" cy="2255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85" y="3309590"/>
            <a:ext cx="5553075" cy="32442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Japanese rail car for transporting LNG (Chatama)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886408"/>
            <a:ext cx="3714743" cy="2257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32779" y="1316174"/>
            <a:ext cx="8567953" cy="5484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grpSp>
        <p:nvGrpSpPr>
          <p:cNvPr id="49" name="Grupa 57"/>
          <p:cNvGrpSpPr/>
          <p:nvPr/>
        </p:nvGrpSpPr>
        <p:grpSpPr>
          <a:xfrm>
            <a:off x="494770" y="1273176"/>
            <a:ext cx="8531225" cy="5524500"/>
            <a:chOff x="277813" y="809625"/>
            <a:chExt cx="8531225" cy="5524500"/>
          </a:xfrm>
        </p:grpSpPr>
        <p:grpSp>
          <p:nvGrpSpPr>
            <p:cNvPr id="50" name="Grupa 56"/>
            <p:cNvGrpSpPr/>
            <p:nvPr/>
          </p:nvGrpSpPr>
          <p:grpSpPr>
            <a:xfrm>
              <a:off x="277813" y="809625"/>
              <a:ext cx="8531225" cy="5464175"/>
              <a:chOff x="277813" y="809625"/>
              <a:chExt cx="8531225" cy="5464175"/>
            </a:xfrm>
          </p:grpSpPr>
          <p:grpSp>
            <p:nvGrpSpPr>
              <p:cNvPr id="54" name="Grupa 55"/>
              <p:cNvGrpSpPr/>
              <p:nvPr/>
            </p:nvGrpSpPr>
            <p:grpSpPr>
              <a:xfrm>
                <a:off x="990600" y="809625"/>
                <a:ext cx="7818438" cy="5464175"/>
                <a:chOff x="990600" y="809625"/>
                <a:chExt cx="7818438" cy="5464175"/>
              </a:xfrm>
            </p:grpSpPr>
            <p:grpSp>
              <p:nvGrpSpPr>
                <p:cNvPr id="61" name="Group 17"/>
                <p:cNvGrpSpPr>
                  <a:grpSpLocks/>
                </p:cNvGrpSpPr>
                <p:nvPr/>
              </p:nvGrpSpPr>
              <p:grpSpPr bwMode="auto">
                <a:xfrm>
                  <a:off x="990600" y="977900"/>
                  <a:ext cx="7818438" cy="5295900"/>
                  <a:chOff x="419" y="506"/>
                  <a:chExt cx="4925" cy="3336"/>
                </a:xfrm>
              </p:grpSpPr>
              <p:pic>
                <p:nvPicPr>
                  <p:cNvPr id="77" name="Picture 18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/>
                  <a:srcRect l="3372" t="4475" r="3352" b="11574"/>
                  <a:stretch>
                    <a:fillRect/>
                  </a:stretch>
                </p:blipFill>
                <p:spPr bwMode="auto">
                  <a:xfrm>
                    <a:off x="509" y="666"/>
                    <a:ext cx="4757" cy="298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</p:pic>
              <p:sp>
                <p:nvSpPr>
                  <p:cNvPr id="78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2605" y="506"/>
                    <a:ext cx="2551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79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3818" y="909"/>
                    <a:ext cx="1526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0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4751" y="1500"/>
                    <a:ext cx="576" cy="576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1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419" y="2645"/>
                    <a:ext cx="878" cy="1144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2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1233" y="3276"/>
                    <a:ext cx="878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3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721" y="2329"/>
                    <a:ext cx="596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4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1929" y="3447"/>
                    <a:ext cx="596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5" name="Rectangle 26"/>
                  <p:cNvSpPr>
                    <a:spLocks noChangeArrowheads="1"/>
                  </p:cNvSpPr>
                  <p:nvPr/>
                </p:nvSpPr>
                <p:spPr bwMode="auto">
                  <a:xfrm>
                    <a:off x="3087" y="843"/>
                    <a:ext cx="978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  <p:sp>
                <p:nvSpPr>
                  <p:cNvPr id="86" name="Rectangle 27"/>
                  <p:cNvSpPr>
                    <a:spLocks noChangeArrowheads="1"/>
                  </p:cNvSpPr>
                  <p:nvPr/>
                </p:nvSpPr>
                <p:spPr bwMode="auto">
                  <a:xfrm>
                    <a:off x="3428" y="969"/>
                    <a:ext cx="544" cy="395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2" name="Group 65"/>
                <p:cNvGrpSpPr>
                  <a:grpSpLocks/>
                </p:cNvGrpSpPr>
                <p:nvPr/>
              </p:nvGrpSpPr>
              <p:grpSpPr bwMode="auto">
                <a:xfrm>
                  <a:off x="4333882" y="809625"/>
                  <a:ext cx="3478216" cy="1244599"/>
                  <a:chOff x="2730" y="510"/>
                  <a:chExt cx="2191" cy="784"/>
                </a:xfrm>
              </p:grpSpPr>
              <p:sp>
                <p:nvSpPr>
                  <p:cNvPr id="75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6" y="510"/>
                    <a:ext cx="1545" cy="19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Stalowy </a:t>
                    </a:r>
                    <a:r>
                      <a:rPr lang="pl-PL" sz="1400" b="1" dirty="0" smtClean="0"/>
                      <a:t>płaszcz </a:t>
                    </a:r>
                    <a:r>
                      <a:rPr lang="pl-PL" sz="1400" b="1" dirty="0" err="1"/>
                      <a:t>zewętrzny</a:t>
                    </a:r>
                    <a:endParaRPr lang="pl-PL" sz="1400" b="1" dirty="0"/>
                  </a:p>
                </p:txBody>
              </p:sp>
              <p:sp>
                <p:nvSpPr>
                  <p:cNvPr id="76" name="Freeform 57"/>
                  <p:cNvSpPr>
                    <a:spLocks/>
                  </p:cNvSpPr>
                  <p:nvPr/>
                </p:nvSpPr>
                <p:spPr bwMode="auto">
                  <a:xfrm>
                    <a:off x="2730" y="676"/>
                    <a:ext cx="1686" cy="618"/>
                  </a:xfrm>
                  <a:custGeom>
                    <a:avLst/>
                    <a:gdLst/>
                    <a:ahLst/>
                    <a:cxnLst>
                      <a:cxn ang="0">
                        <a:pos x="1686" y="0"/>
                      </a:cxn>
                      <a:cxn ang="0">
                        <a:pos x="701" y="0"/>
                      </a:cxn>
                      <a:cxn ang="0">
                        <a:pos x="0" y="618"/>
                      </a:cxn>
                    </a:cxnLst>
                    <a:rect l="0" t="0" r="r" b="b"/>
                    <a:pathLst>
                      <a:path w="1686" h="618">
                        <a:moveTo>
                          <a:pt x="1686" y="0"/>
                        </a:moveTo>
                        <a:lnTo>
                          <a:pt x="701" y="0"/>
                        </a:lnTo>
                        <a:lnTo>
                          <a:pt x="0" y="618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3" name="Group 66"/>
                <p:cNvGrpSpPr>
                  <a:grpSpLocks/>
                </p:cNvGrpSpPr>
                <p:nvPr/>
              </p:nvGrpSpPr>
              <p:grpSpPr bwMode="auto">
                <a:xfrm>
                  <a:off x="4227513" y="1150938"/>
                  <a:ext cx="4376738" cy="1128712"/>
                  <a:chOff x="2663" y="725"/>
                  <a:chExt cx="2757" cy="711"/>
                </a:xfrm>
              </p:grpSpPr>
              <p:sp>
                <p:nvSpPr>
                  <p:cNvPr id="73" name="Text Box 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06" y="725"/>
                    <a:ext cx="271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Zbiornik wewnętrzny ze stali odpornej na korozję</a:t>
                    </a:r>
                  </a:p>
                </p:txBody>
              </p:sp>
              <p:sp>
                <p:nvSpPr>
                  <p:cNvPr id="74" name="Freeform 58"/>
                  <p:cNvSpPr>
                    <a:spLocks/>
                  </p:cNvSpPr>
                  <p:nvPr/>
                </p:nvSpPr>
                <p:spPr bwMode="auto">
                  <a:xfrm>
                    <a:off x="2663" y="877"/>
                    <a:ext cx="2337" cy="559"/>
                  </a:xfrm>
                  <a:custGeom>
                    <a:avLst/>
                    <a:gdLst/>
                    <a:ahLst/>
                    <a:cxnLst>
                      <a:cxn ang="0">
                        <a:pos x="2337" y="0"/>
                      </a:cxn>
                      <a:cxn ang="0">
                        <a:pos x="935" y="0"/>
                      </a:cxn>
                      <a:cxn ang="0">
                        <a:pos x="0" y="559"/>
                      </a:cxn>
                    </a:cxnLst>
                    <a:rect l="0" t="0" r="r" b="b"/>
                    <a:pathLst>
                      <a:path w="2337" h="559">
                        <a:moveTo>
                          <a:pt x="2337" y="0"/>
                        </a:moveTo>
                        <a:lnTo>
                          <a:pt x="935" y="0"/>
                        </a:lnTo>
                        <a:lnTo>
                          <a:pt x="0" y="559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4" name="Group 67"/>
                <p:cNvGrpSpPr>
                  <a:grpSpLocks/>
                </p:cNvGrpSpPr>
                <p:nvPr/>
              </p:nvGrpSpPr>
              <p:grpSpPr bwMode="auto">
                <a:xfrm>
                  <a:off x="4465639" y="1449388"/>
                  <a:ext cx="3998913" cy="1028700"/>
                  <a:chOff x="2813" y="913"/>
                  <a:chExt cx="2519" cy="648"/>
                </a:xfrm>
              </p:grpSpPr>
              <p:sp>
                <p:nvSpPr>
                  <p:cNvPr id="71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29" y="913"/>
                    <a:ext cx="1703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Płyta pochłaniająca uderzenie</a:t>
                    </a:r>
                    <a:endParaRPr lang="en-US" sz="1400" b="1" dirty="0"/>
                  </a:p>
                </p:txBody>
              </p:sp>
              <p:sp>
                <p:nvSpPr>
                  <p:cNvPr id="72" name="Freeform 59"/>
                  <p:cNvSpPr>
                    <a:spLocks/>
                  </p:cNvSpPr>
                  <p:nvPr/>
                </p:nvSpPr>
                <p:spPr bwMode="auto">
                  <a:xfrm>
                    <a:off x="2813" y="1085"/>
                    <a:ext cx="1545" cy="476"/>
                  </a:xfrm>
                  <a:custGeom>
                    <a:avLst/>
                    <a:gdLst/>
                    <a:ahLst/>
                    <a:cxnLst>
                      <a:cxn ang="0">
                        <a:pos x="1545" y="0"/>
                      </a:cxn>
                      <a:cxn ang="0">
                        <a:pos x="868" y="0"/>
                      </a:cxn>
                      <a:cxn ang="0">
                        <a:pos x="0" y="476"/>
                      </a:cxn>
                    </a:cxnLst>
                    <a:rect l="0" t="0" r="r" b="b"/>
                    <a:pathLst>
                      <a:path w="1545" h="476">
                        <a:moveTo>
                          <a:pt x="1545" y="0"/>
                        </a:moveTo>
                        <a:lnTo>
                          <a:pt x="868" y="0"/>
                        </a:lnTo>
                        <a:lnTo>
                          <a:pt x="0" y="476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5" name="Group 68"/>
                <p:cNvGrpSpPr>
                  <a:grpSpLocks/>
                </p:cNvGrpSpPr>
                <p:nvPr/>
              </p:nvGrpSpPr>
              <p:grpSpPr bwMode="auto">
                <a:xfrm>
                  <a:off x="5075238" y="1801813"/>
                  <a:ext cx="2965450" cy="901700"/>
                  <a:chOff x="3197" y="1135"/>
                  <a:chExt cx="1868" cy="568"/>
                </a:xfrm>
              </p:grpSpPr>
              <p:sp>
                <p:nvSpPr>
                  <p:cNvPr id="69" name="Text Box 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01" y="1135"/>
                    <a:ext cx="1264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 dirty="0"/>
                      <a:t>Rurociąg wewnętrzny</a:t>
                    </a:r>
                  </a:p>
                </p:txBody>
              </p:sp>
              <p:sp>
                <p:nvSpPr>
                  <p:cNvPr id="70" name="Freeform 60"/>
                  <p:cNvSpPr>
                    <a:spLocks/>
                  </p:cNvSpPr>
                  <p:nvPr/>
                </p:nvSpPr>
                <p:spPr bwMode="auto">
                  <a:xfrm>
                    <a:off x="3197" y="1302"/>
                    <a:ext cx="1494" cy="401"/>
                  </a:xfrm>
                  <a:custGeom>
                    <a:avLst/>
                    <a:gdLst/>
                    <a:ahLst/>
                    <a:cxnLst>
                      <a:cxn ang="0">
                        <a:pos x="1494" y="0"/>
                      </a:cxn>
                      <a:cxn ang="0">
                        <a:pos x="618" y="0"/>
                      </a:cxn>
                      <a:cxn ang="0">
                        <a:pos x="0" y="401"/>
                      </a:cxn>
                    </a:cxnLst>
                    <a:rect l="0" t="0" r="r" b="b"/>
                    <a:pathLst>
                      <a:path w="1494" h="401">
                        <a:moveTo>
                          <a:pt x="1494" y="0"/>
                        </a:moveTo>
                        <a:lnTo>
                          <a:pt x="618" y="0"/>
                        </a:lnTo>
                        <a:lnTo>
                          <a:pt x="0" y="401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  <p:grpSp>
              <p:nvGrpSpPr>
                <p:cNvPr id="66" name="Group 69"/>
                <p:cNvGrpSpPr>
                  <a:grpSpLocks/>
                </p:cNvGrpSpPr>
                <p:nvPr/>
              </p:nvGrpSpPr>
              <p:grpSpPr bwMode="auto">
                <a:xfrm>
                  <a:off x="5380038" y="2114550"/>
                  <a:ext cx="2940050" cy="946150"/>
                  <a:chOff x="3389" y="1332"/>
                  <a:chExt cx="1852" cy="596"/>
                </a:xfrm>
              </p:grpSpPr>
              <p:sp>
                <p:nvSpPr>
                  <p:cNvPr id="67" name="Text Box 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39" y="1332"/>
                    <a:ext cx="1102" cy="1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 anchorCtr="1">
                    <a:spAutoFit/>
                  </a:bodyPr>
                  <a:lstStyle/>
                  <a:p>
                    <a:pPr>
                      <a:spcBef>
                        <a:spcPct val="0"/>
                      </a:spcBef>
                      <a:buClrTx/>
                      <a:buFontTx/>
                      <a:buNone/>
                    </a:pPr>
                    <a:r>
                      <a:rPr lang="pl-PL" sz="1400" b="1"/>
                      <a:t>Izolacja próżniowa</a:t>
                    </a:r>
                  </a:p>
                </p:txBody>
              </p:sp>
              <p:sp>
                <p:nvSpPr>
                  <p:cNvPr id="68" name="Freeform 61"/>
                  <p:cNvSpPr>
                    <a:spLocks/>
                  </p:cNvSpPr>
                  <p:nvPr/>
                </p:nvSpPr>
                <p:spPr bwMode="auto">
                  <a:xfrm>
                    <a:off x="3389" y="1486"/>
                    <a:ext cx="1728" cy="442"/>
                  </a:xfrm>
                  <a:custGeom>
                    <a:avLst/>
                    <a:gdLst/>
                    <a:ahLst/>
                    <a:cxnLst>
                      <a:cxn ang="0">
                        <a:pos x="1728" y="0"/>
                      </a:cxn>
                      <a:cxn ang="0">
                        <a:pos x="676" y="0"/>
                      </a:cxn>
                      <a:cxn ang="0">
                        <a:pos x="0" y="442"/>
                      </a:cxn>
                    </a:cxnLst>
                    <a:rect l="0" t="0" r="r" b="b"/>
                    <a:pathLst>
                      <a:path w="1728" h="442">
                        <a:moveTo>
                          <a:pt x="1728" y="0"/>
                        </a:moveTo>
                        <a:lnTo>
                          <a:pt x="676" y="0"/>
                        </a:lnTo>
                        <a:lnTo>
                          <a:pt x="0" y="442"/>
                        </a:lnTo>
                      </a:path>
                    </a:pathLst>
                  </a:custGeom>
                  <a:noFill/>
                  <a:ln w="28575" cap="flat" cmpd="sng">
                    <a:solidFill>
                      <a:srgbClr val="CC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pl-PL"/>
                  </a:p>
                </p:txBody>
              </p:sp>
            </p:grpSp>
          </p:grpSp>
          <p:grpSp>
            <p:nvGrpSpPr>
              <p:cNvPr id="55" name="Group 70"/>
              <p:cNvGrpSpPr>
                <a:grpSpLocks/>
              </p:cNvGrpSpPr>
              <p:nvPr/>
            </p:nvGrpSpPr>
            <p:grpSpPr bwMode="auto">
              <a:xfrm>
                <a:off x="277813" y="3590925"/>
                <a:ext cx="1590674" cy="1223963"/>
                <a:chOff x="175" y="2262"/>
                <a:chExt cx="1002" cy="771"/>
              </a:xfrm>
            </p:grpSpPr>
            <p:sp>
              <p:nvSpPr>
                <p:cNvPr id="59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175" y="2439"/>
                  <a:ext cx="885" cy="5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pl-PL" sz="1400" b="1"/>
                    <a:t>Konstrukcja </a:t>
                  </a:r>
                  <a:br>
                    <a:rPr lang="pl-PL" sz="1400" b="1"/>
                  </a:br>
                  <a:r>
                    <a:rPr lang="pl-PL" sz="1400" b="1"/>
                    <a:t>wsporcza</a:t>
                  </a:r>
                </a:p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pl-PL" sz="1400" b="1"/>
                    <a:t>wewnętrznego</a:t>
                  </a:r>
                  <a:br>
                    <a:rPr lang="pl-PL" sz="1400" b="1"/>
                  </a:br>
                  <a:r>
                    <a:rPr lang="pl-PL" sz="1400" b="1"/>
                    <a:t>zbiornika</a:t>
                  </a:r>
                </a:p>
              </p:txBody>
            </p:sp>
            <p:sp>
              <p:nvSpPr>
                <p:cNvPr id="60" name="Freeform 62"/>
                <p:cNvSpPr>
                  <a:spLocks/>
                </p:cNvSpPr>
                <p:nvPr/>
              </p:nvSpPr>
              <p:spPr bwMode="auto">
                <a:xfrm>
                  <a:off x="442" y="2262"/>
                  <a:ext cx="735" cy="743"/>
                </a:xfrm>
                <a:custGeom>
                  <a:avLst/>
                  <a:gdLst/>
                  <a:ahLst/>
                  <a:cxnLst>
                    <a:cxn ang="0">
                      <a:pos x="0" y="743"/>
                    </a:cxn>
                    <a:cxn ang="0">
                      <a:pos x="568" y="743"/>
                    </a:cxn>
                    <a:cxn ang="0">
                      <a:pos x="735" y="0"/>
                    </a:cxn>
                  </a:cxnLst>
                  <a:rect l="0" t="0" r="r" b="b"/>
                  <a:pathLst>
                    <a:path w="735" h="743">
                      <a:moveTo>
                        <a:pt x="0" y="743"/>
                      </a:moveTo>
                      <a:lnTo>
                        <a:pt x="568" y="743"/>
                      </a:lnTo>
                      <a:lnTo>
                        <a:pt x="735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  <p:grpSp>
            <p:nvGrpSpPr>
              <p:cNvPr id="56" name="Group 71"/>
              <p:cNvGrpSpPr>
                <a:grpSpLocks/>
              </p:cNvGrpSpPr>
              <p:nvPr/>
            </p:nvGrpSpPr>
            <p:grpSpPr bwMode="auto">
              <a:xfrm>
                <a:off x="1484313" y="4598990"/>
                <a:ext cx="1828800" cy="1370013"/>
                <a:chOff x="935" y="2897"/>
                <a:chExt cx="1152" cy="863"/>
              </a:xfrm>
            </p:grpSpPr>
            <p:sp>
              <p:nvSpPr>
                <p:cNvPr id="57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975" y="3566"/>
                  <a:ext cx="681" cy="1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 anchorCtr="1">
                  <a:spAutoFit/>
                </a:bodyPr>
                <a:lstStyle/>
                <a:p>
                  <a:pPr>
                    <a:spcBef>
                      <a:spcPct val="0"/>
                    </a:spcBef>
                    <a:buClrTx/>
                    <a:buFontTx/>
                    <a:buNone/>
                  </a:pPr>
                  <a:r>
                    <a:rPr lang="pl-PL" sz="1400" b="1" dirty="0" smtClean="0"/>
                    <a:t>Parownica</a:t>
                  </a:r>
                  <a:endParaRPr lang="pl-PL" sz="1400" b="1" dirty="0"/>
                </a:p>
              </p:txBody>
            </p:sp>
            <p:sp>
              <p:nvSpPr>
                <p:cNvPr id="58" name="Freeform 63"/>
                <p:cNvSpPr>
                  <a:spLocks/>
                </p:cNvSpPr>
                <p:nvPr/>
              </p:nvSpPr>
              <p:spPr bwMode="auto">
                <a:xfrm>
                  <a:off x="935" y="2897"/>
                  <a:ext cx="1152" cy="860"/>
                </a:xfrm>
                <a:custGeom>
                  <a:avLst/>
                  <a:gdLst/>
                  <a:ahLst/>
                  <a:cxnLst>
                    <a:cxn ang="0">
                      <a:pos x="0" y="860"/>
                    </a:cxn>
                    <a:cxn ang="0">
                      <a:pos x="760" y="860"/>
                    </a:cxn>
                    <a:cxn ang="0">
                      <a:pos x="1152" y="0"/>
                    </a:cxn>
                  </a:cxnLst>
                  <a:rect l="0" t="0" r="r" b="b"/>
                  <a:pathLst>
                    <a:path w="1152" h="860">
                      <a:moveTo>
                        <a:pt x="0" y="860"/>
                      </a:moveTo>
                      <a:lnTo>
                        <a:pt x="760" y="860"/>
                      </a:lnTo>
                      <a:lnTo>
                        <a:pt x="1152" y="0"/>
                      </a:lnTo>
                    </a:path>
                  </a:pathLst>
                </a:custGeom>
                <a:noFill/>
                <a:ln w="28575" cap="flat" cmpd="sng">
                  <a:solidFill>
                    <a:srgbClr val="CC0000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pl-PL"/>
                </a:p>
              </p:txBody>
            </p:sp>
          </p:grpSp>
        </p:grpSp>
        <p:grpSp>
          <p:nvGrpSpPr>
            <p:cNvPr id="51" name="Group 72"/>
            <p:cNvGrpSpPr>
              <a:grpSpLocks/>
            </p:cNvGrpSpPr>
            <p:nvPr/>
          </p:nvGrpSpPr>
          <p:grpSpPr bwMode="auto">
            <a:xfrm>
              <a:off x="5076825" y="5129213"/>
              <a:ext cx="2689224" cy="1204912"/>
              <a:chOff x="3198" y="3231"/>
              <a:chExt cx="1694" cy="759"/>
            </a:xfrm>
          </p:grpSpPr>
          <p:sp>
            <p:nvSpPr>
              <p:cNvPr id="52" name="Text Box 50"/>
              <p:cNvSpPr txBox="1">
                <a:spLocks noChangeArrowheads="1"/>
              </p:cNvSpPr>
              <p:nvPr/>
            </p:nvSpPr>
            <p:spPr bwMode="auto">
              <a:xfrm>
                <a:off x="3198" y="3793"/>
                <a:ext cx="1380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 anchorCtr="1"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FontTx/>
                  <a:buNone/>
                </a:pPr>
                <a:r>
                  <a:rPr lang="pl-PL" sz="1400" b="1" dirty="0"/>
                  <a:t>Jednostka kriogeniczna</a:t>
                </a:r>
              </a:p>
            </p:txBody>
          </p:sp>
          <p:sp>
            <p:nvSpPr>
              <p:cNvPr id="53" name="Freeform 64"/>
              <p:cNvSpPr>
                <a:spLocks/>
              </p:cNvSpPr>
              <p:nvPr/>
            </p:nvSpPr>
            <p:spPr bwMode="auto">
              <a:xfrm>
                <a:off x="3698" y="3231"/>
                <a:ext cx="1194" cy="759"/>
              </a:xfrm>
              <a:custGeom>
                <a:avLst/>
                <a:gdLst/>
                <a:ahLst/>
                <a:cxnLst>
                  <a:cxn ang="0">
                    <a:pos x="0" y="759"/>
                  </a:cxn>
                  <a:cxn ang="0">
                    <a:pos x="860" y="759"/>
                  </a:cxn>
                  <a:cxn ang="0">
                    <a:pos x="1194" y="0"/>
                  </a:cxn>
                </a:cxnLst>
                <a:rect l="0" t="0" r="r" b="b"/>
                <a:pathLst>
                  <a:path w="1194" h="759">
                    <a:moveTo>
                      <a:pt x="0" y="759"/>
                    </a:moveTo>
                    <a:lnTo>
                      <a:pt x="860" y="759"/>
                    </a:lnTo>
                    <a:lnTo>
                      <a:pt x="1194" y="0"/>
                    </a:ln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/>
              <a:lstStyle/>
              <a:p>
                <a:endParaRPr lang="pl-PL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473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290058"/>
            <a:ext cx="6684235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2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87789"/>
            <a:ext cx="7056784" cy="5292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9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0" t="20174" r="20676" b="16081"/>
          <a:stretch/>
        </p:blipFill>
        <p:spPr>
          <a:xfrm>
            <a:off x="930052" y="1586751"/>
            <a:ext cx="7272808" cy="46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8" b="16121"/>
          <a:stretch/>
        </p:blipFill>
        <p:spPr>
          <a:xfrm>
            <a:off x="395536" y="1772816"/>
            <a:ext cx="8448192" cy="424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21668" r="4457" b="26782"/>
          <a:stretch/>
        </p:blipFill>
        <p:spPr>
          <a:xfrm>
            <a:off x="273688" y="1791552"/>
            <a:ext cx="8585535" cy="3684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3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523009" cy="4679131"/>
          </a:xfrm>
          <a:prstGeom prst="rect">
            <a:avLst/>
          </a:prstGeom>
          <a:noFill/>
          <a:ln w="12700">
            <a:solidFill>
              <a:srgbClr val="C4BE7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14678"/>
            <a:ext cx="4617547" cy="3563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53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60375426"/>
              </p:ext>
            </p:extLst>
          </p:nvPr>
        </p:nvGraphicFramePr>
        <p:xfrm>
          <a:off x="1599679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1047636"/>
              </p:ext>
            </p:extLst>
          </p:nvPr>
        </p:nvGraphicFramePr>
        <p:xfrm>
          <a:off x="899592" y="5157617"/>
          <a:ext cx="7497762" cy="1147764"/>
        </p:xfrm>
        <a:graphic>
          <a:graphicData uri="http://schemas.openxmlformats.org/drawingml/2006/table">
            <a:tbl>
              <a:tblPr/>
              <a:tblGrid>
                <a:gridCol w="1498600"/>
                <a:gridCol w="1500187"/>
                <a:gridCol w="1500188"/>
                <a:gridCol w="1498600"/>
                <a:gridCol w="1500187"/>
              </a:tblGrid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flip="none" rotWithShape="1">
                      <a:gsLst>
                        <a:gs pos="0">
                          <a:srgbClr val="475A8D">
                            <a:shade val="30000"/>
                            <a:satMod val="115000"/>
                          </a:srgbClr>
                        </a:gs>
                        <a:gs pos="50000">
                          <a:srgbClr val="475A8D">
                            <a:shade val="67500"/>
                            <a:satMod val="115000"/>
                          </a:srgbClr>
                        </a:gs>
                        <a:gs pos="100000">
                          <a:srgbClr val="475A8D">
                            <a:shade val="100000"/>
                            <a:satMod val="115000"/>
                          </a:srgb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N</a:t>
                      </a:r>
                      <a:r>
                        <a:rPr kumimoji="0" lang="pl-PL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2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O</a:t>
                      </a:r>
                      <a:r>
                        <a:rPr kumimoji="0" lang="pl-PL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2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He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CH</a:t>
                      </a:r>
                      <a:r>
                        <a:rPr kumimoji="0" lang="pl-PL" sz="12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4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75A8D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Temperatura wrzenia [°C]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-196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-183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-269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-162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D1DB"/>
                    </a:solidFill>
                  </a:tcPr>
                </a:tc>
              </a:tr>
              <a:tr h="382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Ilość gazu z 1 dm</a:t>
                      </a:r>
                      <a:r>
                        <a:rPr kumimoji="0" lang="pl-PL" sz="12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3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 cieczy (0°C, 1 </a:t>
                      </a:r>
                      <a:r>
                        <a:rPr kumimoji="0" lang="pl-PL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atm</a:t>
                      </a:r>
                      <a:r>
                        <a:rPr kumimoji="0" lang="pl-PL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)</a:t>
                      </a:r>
                      <a:endParaRPr kumimoji="0" lang="pl-PL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701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797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701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/>
                          <a:cs typeface="Times New Roman" pitchFamily="18" charset="0"/>
                        </a:rPr>
                        <a:t>590</a:t>
                      </a:r>
                      <a:endParaRPr kumimoji="0" lang="pl-PL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E"/>
                    </a:solidFill>
                  </a:tcPr>
                </a:tc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53" y="1772987"/>
            <a:ext cx="3575695" cy="4392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pl-PL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Murcia</a:t>
            </a:r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Hiszpania</a:t>
            </a:r>
            <a:b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20.09.2011</a:t>
            </a:r>
            <a:endParaRPr lang="pl-PL" sz="3600" dirty="0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2"/>
          </p:nvPr>
        </p:nvSpPr>
        <p:spPr>
          <a:xfrm>
            <a:off x="3995936" y="1600200"/>
            <a:ext cx="4690864" cy="4525963"/>
          </a:xfrm>
        </p:spPr>
        <p:txBody>
          <a:bodyPr/>
          <a:lstStyle/>
          <a:p>
            <a:r>
              <a:rPr lang="pl-PL" sz="2400" dirty="0"/>
              <a:t>Zbiornik z izolacja poliuretanową i zew. pokryciem aluminium</a:t>
            </a:r>
          </a:p>
          <a:p>
            <a:r>
              <a:rPr lang="pl-PL" sz="2400" dirty="0"/>
              <a:t>Pożar kulisty – około 125 m</a:t>
            </a:r>
          </a:p>
          <a:p>
            <a:r>
              <a:rPr lang="pl-PL" sz="2400" dirty="0"/>
              <a:t>Czas do wybuchu – około 70 minut</a:t>
            </a:r>
          </a:p>
          <a:p>
            <a:pPr marL="0" indent="0">
              <a:buNone/>
            </a:pPr>
            <a:endParaRPr lang="pl-PL" sz="2400" dirty="0"/>
          </a:p>
        </p:txBody>
      </p:sp>
      <p:pic>
        <p:nvPicPr>
          <p:cNvPr id="16" name="Obraz 1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78371"/>
            <a:ext cx="3556397" cy="24969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337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5" name="Obraz 4" descr="maxresdefaul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606295"/>
            <a:ext cx="7812360" cy="439445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958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 cstate="print">
            <a:lum bright="-6000"/>
          </a:blip>
          <a:srcRect/>
          <a:stretch>
            <a:fillRect/>
          </a:stretch>
        </p:blipFill>
        <p:spPr bwMode="auto">
          <a:xfrm>
            <a:off x="766680" y="1628800"/>
            <a:ext cx="7700926" cy="4392488"/>
          </a:xfrm>
          <a:prstGeom prst="rect">
            <a:avLst/>
          </a:prstGeom>
          <a:noFill/>
          <a:ln w="9525">
            <a:solidFill>
              <a:srgbClr val="C4BE74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5504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14337" name="Picture 1" descr="B15 -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72" y="1775897"/>
            <a:ext cx="3149908" cy="419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B15 -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88841"/>
            <a:ext cx="5584361" cy="324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019611"/>
            <a:ext cx="81369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eaLnBrk="0" hangingPunct="0">
              <a:spcAft>
                <a:spcPts val="0"/>
              </a:spcAft>
            </a:pPr>
            <a:r>
              <a:rPr lang="pl-PL" altLang="pl-PL" sz="24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transportowa przewróciła się lub stoi w pozycji pierwotnej i ocenia się, że jest stabilna</a:t>
            </a:r>
          </a:p>
          <a:p>
            <a:pPr lvl="0" eaLnBrk="0" hangingPunct="0">
              <a:spcAft>
                <a:spcPts val="0"/>
              </a:spcAft>
            </a:pPr>
            <a:endParaRPr lang="pl-PL" altLang="pl-PL" sz="2400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pl-PL" altLang="pl-PL" sz="24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transportowa przewróciła się lub stoi w pozycji pierwotnej i potwierdzono wyciek ciekłego metanu</a:t>
            </a:r>
          </a:p>
          <a:p>
            <a:pPr eaLnBrk="0" hangingPunct="0">
              <a:spcAft>
                <a:spcPts val="0"/>
              </a:spcAft>
            </a:pPr>
            <a:endParaRPr lang="pl-PL" altLang="pl-PL" sz="2400" b="1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pl-PL" altLang="pl-PL" sz="24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z pożarem z ogrzewaniem płaszcza zbiornika</a:t>
            </a:r>
          </a:p>
          <a:p>
            <a:pPr eaLnBrk="0" hangingPunct="0">
              <a:spcAft>
                <a:spcPts val="0"/>
              </a:spcAft>
            </a:pPr>
            <a:endParaRPr lang="pl-PL" altLang="pl-PL" sz="2400" b="1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eaLnBrk="0" hangingPunct="0">
              <a:spcAft>
                <a:spcPts val="0"/>
              </a:spcAft>
            </a:pPr>
            <a:r>
              <a:rPr lang="pl-PL" sz="2400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zewnętrzny podgrzewający cysternę</a:t>
            </a:r>
            <a:endParaRPr kumimoji="0" lang="pl-PL" altLang="pl-PL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Tytuł 1">
            <a:extLst>
              <a:ext uri="{FF2B5EF4-FFF2-40B4-BE49-F238E27FC236}">
                <a16:creationId xmlns="" xmlns:a16="http://schemas.microsoft.com/office/drawing/2014/main" id="{79363FDA-ACC9-445B-AA70-9BABFE11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Scenariusze awaryjne</a:t>
            </a:r>
          </a:p>
        </p:txBody>
      </p:sp>
    </p:spTree>
    <p:extLst>
      <p:ext uri="{BB962C8B-B14F-4D97-AF65-F5344CB8AC3E}">
        <p14:creationId xmlns:p14="http://schemas.microsoft.com/office/powerpoint/2010/main" val="41236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pic>
        <p:nvPicPr>
          <p:cNvPr id="12289" name="Obraz 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793" y="374663"/>
            <a:ext cx="555307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233061"/>
            <a:ext cx="8136904" cy="451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</a:t>
            </a:r>
            <a:r>
              <a:rPr lang="pl-PL" altLang="pl-PL" sz="16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transportowa przewróciła się lub stoi w pozycji pierwotnej i ocenia się, że jest </a:t>
            </a: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stabilna</a:t>
            </a:r>
          </a:p>
          <a:p>
            <a:pPr lvl="0" eaLnBrk="0" hangingPunct="0">
              <a:spcAft>
                <a:spcPts val="0"/>
              </a:spcAft>
            </a:pPr>
            <a:endParaRPr lang="pl-PL" altLang="pl-PL" sz="1600" dirty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Wyznaczyć strefę ewakuacji dla osób postronnych.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Ewakuować osoby postronne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Wyznaczyć strefę zagrożenia wokół cysterny/ zbiornika – 50 m.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rozpoznania z uwzględnieniem:</a:t>
            </a:r>
            <a:endParaRPr lang="pl-PL" sz="16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ewentualnych uszkodzeń cysterny,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parametrów cysterny, odczytów z przyrządów pomiarowych znajdujących się na cysternie (poziomowskaz, ciśnieniomierz, wskaźnik temperatury fazy ciekłej), tabliczki znamionowej,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warunków meteorologicznych i terenowych.</a:t>
            </a:r>
            <a:endParaRPr lang="pl-PL" sz="1600" dirty="0"/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Jeśli cysterna/ zbiornik jest przewrócony dokonać próby przemieszczenia gazu do zapasowej cysterny z wykorzystaniem środków firmy transportowej lub SPOT.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próby podniesienia cysterny i ustawieniu jej na kołach.</a:t>
            </a:r>
            <a:endParaRPr lang="pl-PL" sz="16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altLang="pl-PL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7" name="Obraz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7" y="360065"/>
            <a:ext cx="5562600" cy="16287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395536" y="1988840"/>
            <a:ext cx="8208912" cy="454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</a:t>
            </a:r>
            <a:r>
              <a:rPr lang="pl-PL" altLang="pl-PL" sz="16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transportowa przewróciła się lub stoi w pozycji pierwotnej i potwierdzono wyciek ciekłego </a:t>
            </a: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metanu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Wyznaczyć strefę ewakuacji dla osób postronnych.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Ewakuować osoby postronne.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Określić wielkości stref zagrożenia służb ratowniczych przy pomocy posiadanych przyrządów pomiarowych (wstępnie nie mniej niż 150 m)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 smtClean="0">
                <a:solidFill>
                  <a:srgbClr val="000000"/>
                </a:solidFill>
                <a:ea typeface="Times New Roman"/>
              </a:rPr>
              <a:t>Wyłączyć </a:t>
            </a:r>
            <a:r>
              <a:rPr lang="pl-PL" sz="1600" dirty="0">
                <a:solidFill>
                  <a:srgbClr val="000000"/>
                </a:solidFill>
                <a:ea typeface="Times New Roman"/>
              </a:rPr>
              <a:t>wszystkie urządzenia silnikowe w strefie zagrożenia (poza silnikiem pojazdu transportującego LNG) oraz usunąć wszystkie możliwe źródła zapłonu mogące zainicjować pożar/wybuch tworzącego się palnego obłoku.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rozpoznania z uwzględnieniem:</a:t>
            </a:r>
            <a:endParaRPr lang="pl-PL" sz="1600" dirty="0">
              <a:solidFill>
                <a:srgbClr val="000000"/>
              </a:solidFill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określenia miejsca i fazy wyciekającego LNG oraz możliwości zamknięcia wypływu gazu,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parametrów cysterny, odczytów z przyrządów pomiarowych znajdujących się na cysternie, (poziomowskaz, ciśnieniomierz, wskaźnik temperatury fazy ciekłej), tabliczki znamionowej,</a:t>
            </a:r>
            <a:endParaRPr lang="pl-PL" sz="1600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warunków meteorologicznych i terenowych</a:t>
            </a:r>
            <a:r>
              <a:rPr lang="pl-PL" sz="1600" dirty="0" smtClean="0">
                <a:solidFill>
                  <a:srgbClr val="000000"/>
                </a:solidFill>
                <a:ea typeface="Times New Roman"/>
              </a:rPr>
              <a:t>.</a:t>
            </a:r>
            <a:endParaRPr lang="pl-PL" altLang="pl-PL" sz="1600" b="1" dirty="0" smtClean="0">
              <a:solidFill>
                <a:srgbClr val="000000"/>
              </a:solidFill>
              <a:latin typeface="+mn-lt"/>
              <a:ea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395536" y="2132856"/>
            <a:ext cx="8208912" cy="3096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/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Jednostka </a:t>
            </a:r>
            <a:r>
              <a:rPr lang="pl-PL" altLang="pl-PL" sz="1600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transportowa przewróciła się lub stoi w pozycji pierwotnej i potwierdzono wyciek ciekłego </a:t>
            </a:r>
            <a:r>
              <a:rPr lang="pl-PL" altLang="pl-PL" sz="1600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metanu</a:t>
            </a: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 smtClean="0">
                <a:solidFill>
                  <a:srgbClr val="000000"/>
                </a:solidFill>
                <a:ea typeface="Times New Roman"/>
              </a:rPr>
              <a:t>Przystąpić </a:t>
            </a:r>
            <a:r>
              <a:rPr lang="pl-PL" sz="1600" dirty="0">
                <a:solidFill>
                  <a:srgbClr val="000000"/>
                </a:solidFill>
                <a:ea typeface="Times New Roman"/>
              </a:rPr>
              <a:t>do ograniczania rozprzestrzeniania się chmury gazu poprzez sprawienie kurtyn wodnych, stacjonarnych rozproszonych prądów wodnych lub wykorzystanie wentylatorów w wykonaniu Ex do rozcieńczania medium palnego.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Zorganizować zaopatrzenie wodne w zależności od sprawionych prądów rozproszonych i kurtyn wodnych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likwidacji wycieku (opaski, kliny itp.).</a:t>
            </a:r>
            <a:endParaRPr lang="pl-PL" sz="1600" dirty="0">
              <a:solidFill>
                <a:srgbClr val="000000"/>
              </a:solidFill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6"/>
            </a:pPr>
            <a:r>
              <a:rPr lang="pl-PL" sz="1600" dirty="0">
                <a:solidFill>
                  <a:srgbClr val="000000"/>
                </a:solidFill>
                <a:ea typeface="Times New Roman"/>
              </a:rPr>
              <a:t>Dokonać próby przemieszczenia pozostałego LNG do zapasowej cysterny z wykorzystaniem środków firmy transportowej lub SPOT.</a:t>
            </a:r>
            <a:endParaRPr lang="pl-PL" sz="1600" dirty="0">
              <a:solidFill>
                <a:srgbClr val="000000"/>
              </a:solidFill>
            </a:endParaRPr>
          </a:p>
          <a:p>
            <a:pPr lvl="0" algn="ctr" eaLnBrk="0" hangingPunct="0"/>
            <a:endParaRPr lang="pl-PL" altLang="pl-PL" sz="1600" b="1" dirty="0" smtClean="0">
              <a:solidFill>
                <a:srgbClr val="000000"/>
              </a:solidFill>
              <a:latin typeface="+mn-lt"/>
              <a:ea typeface="Times New Roman" pitchFamily="18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27" y="360065"/>
            <a:ext cx="5562600" cy="1628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9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395536" y="2084069"/>
            <a:ext cx="8208912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z pożarem z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ogrzewaniem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płaszcza zbiornika</a:t>
            </a:r>
            <a:endParaRPr lang="pl-PL" altLang="pl-PL" b="1" dirty="0" smtClean="0">
              <a:solidFill>
                <a:srgbClr val="000000"/>
              </a:solidFill>
              <a:latin typeface="+mn-lt"/>
              <a:ea typeface="Times New Roman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Wyznaczyć strefę ewakuacji dla osób postronnych.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Ewakuować osoby postronne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 </a:t>
            </a:r>
            <a:r>
              <a:rPr lang="pl-PL" dirty="0"/>
              <a:t>W sytuacji zagrożenia oddziaływaniem strumienia ciepła wykorzystać „tarczę”.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Określić wielkości stref zagrożenia służb ratowniczych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300 m. </a:t>
            </a:r>
            <a:r>
              <a:rPr lang="pl-PL" dirty="0"/>
              <a:t>zaś w sytuacji zgaszenia płomienia kontrolować przy pomocy posiadanych przyrządów pomiarowych.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Dokonać rozpoznania z uwzględnieniem: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określenia miejsca i fazy wyciekającego LNG oraz możliwości zamknięcia wypływu gazu,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parametrów cysterny, odczytów z przyrządów pomiarowych znajdujących się na cysternie, (poziomowskaz, ciśnieniomierz, wskaźnik temperatury fazy ciekłej), tabliczki znamionowej,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warunków meteorologicznych i terenowych.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Zorganizować zaopatrzenie wodne z uwzględnieniem wielkości intensywności podawania wody do chłodzenia ścianek zbiornika - 10 [(l/m</a:t>
            </a:r>
            <a:r>
              <a:rPr lang="pl-PL" baseline="300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2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)/min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].</a:t>
            </a:r>
            <a:endParaRPr lang="pl-PL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48" y="150500"/>
            <a:ext cx="555561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97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467544" y="2060848"/>
            <a:ext cx="8208912" cy="4344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z pożarem z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ogrzewaniem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płaszcza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zbiornika cd.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6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Sprawić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kurtyny </a:t>
            </a:r>
            <a:r>
              <a:rPr lang="pl-PL" dirty="0"/>
              <a:t>wodne, stacjonarne rozproszone prądy wodne i ewentualnie przygotować wentylatory w wykonaniu Ex do rozcieńczania medium </a:t>
            </a:r>
            <a:r>
              <a:rPr lang="pl-PL" dirty="0" smtClean="0"/>
              <a:t>palnego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7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Prowadzić bezobsługowe chłodzenie zbiornika (rozproszone prądy wody).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Prądy należy tak ustawić, aby:</a:t>
            </a:r>
            <a:endParaRPr lang="pl-PL" dirty="0">
              <a:latin typeface="+mn-lt"/>
              <a:ea typeface="Times New Roman"/>
            </a:endParaRPr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dopuszczać do podwyższania temperatury powierzchni cysterny która naturalnie obniża swoją temperaturę poprzez rozprężanie się gazu który wydostaje się ze zbiornika,</a:t>
            </a:r>
            <a:endParaRPr lang="pl-PL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dopuścić do ugaszenia pożaru w przypadku braku możliwości zamknięcia wypływu gazu,</a:t>
            </a:r>
            <a:endParaRPr lang="pl-PL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dopuścić do podawania prądów wody na zawory bezpieczeństwa,</a:t>
            </a:r>
            <a:endParaRPr lang="pl-PL" dirty="0"/>
          </a:p>
          <a:p>
            <a:pPr marL="800100" lvl="1" indent="-342900">
              <a:lnSpc>
                <a:spcPct val="115000"/>
              </a:lnSpc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ea typeface="Times New Roman"/>
              </a:rPr>
              <a:t>nie dopuścić do dostania się wody do wnętrza chłodzonego zbiornika.</a:t>
            </a:r>
            <a:endParaRPr lang="pl-PL" dirty="0"/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8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Kontrolować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temperatury zbiornika (pirometr, kamera termowizyjna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).</a:t>
            </a:r>
            <a:endParaRPr lang="pl-PL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48" y="150500"/>
            <a:ext cx="555561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979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3284314" y="908720"/>
            <a:ext cx="1552575" cy="5105400"/>
          </a:xfrm>
          <a:prstGeom prst="rect">
            <a:avLst/>
          </a:prstGeom>
          <a:solidFill>
            <a:srgbClr val="009900"/>
          </a:solidFill>
          <a:ln w="28575">
            <a:solidFill>
              <a:srgbClr val="C6BE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2187352" y="908720"/>
            <a:ext cx="1106487" cy="5105400"/>
          </a:xfrm>
          <a:prstGeom prst="rect">
            <a:avLst/>
          </a:prstGeom>
          <a:gradFill rotWithShape="0">
            <a:gsLst>
              <a:gs pos="0">
                <a:srgbClr val="7B00E4">
                  <a:gamma/>
                  <a:shade val="80000"/>
                  <a:invGamma/>
                </a:srgbClr>
              </a:gs>
              <a:gs pos="100000">
                <a:srgbClr val="7B00E4"/>
              </a:gs>
            </a:gsLst>
            <a:lin ang="2700000" scaled="1"/>
          </a:gradFill>
          <a:ln w="28575">
            <a:solidFill>
              <a:srgbClr val="C6BE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822602" y="910307"/>
            <a:ext cx="2052637" cy="5103813"/>
          </a:xfrm>
          <a:prstGeom prst="rect">
            <a:avLst/>
          </a:prstGeom>
          <a:gradFill rotWithShape="0">
            <a:gsLst>
              <a:gs pos="0">
                <a:srgbClr val="FC0128">
                  <a:gamma/>
                  <a:shade val="89804"/>
                  <a:invGamma/>
                </a:srgbClr>
              </a:gs>
              <a:gs pos="100000">
                <a:srgbClr val="FC0128"/>
              </a:gs>
            </a:gsLst>
            <a:lin ang="2700000" scaled="1"/>
          </a:gradFill>
          <a:ln w="28575">
            <a:solidFill>
              <a:srgbClr val="C6BE74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54" name="Rectangle 8"/>
          <p:cNvSpPr>
            <a:spLocks noChangeArrowheads="1"/>
          </p:cNvSpPr>
          <p:nvPr/>
        </p:nvSpPr>
        <p:spPr bwMode="auto">
          <a:xfrm>
            <a:off x="2369914" y="1094457"/>
            <a:ext cx="733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Symbol</a:t>
            </a:r>
          </a:p>
        </p:txBody>
      </p:sp>
      <p:sp>
        <p:nvSpPr>
          <p:cNvPr id="55" name="Rectangle 9"/>
          <p:cNvSpPr>
            <a:spLocks noChangeArrowheads="1"/>
          </p:cNvSpPr>
          <p:nvPr/>
        </p:nvSpPr>
        <p:spPr bwMode="auto">
          <a:xfrm>
            <a:off x="3747864" y="1102395"/>
            <a:ext cx="6318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Nazwa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56" name="Rectangle 10"/>
          <p:cNvSpPr>
            <a:spLocks noChangeArrowheads="1"/>
          </p:cNvSpPr>
          <p:nvPr/>
        </p:nvSpPr>
        <p:spPr bwMode="auto">
          <a:xfrm>
            <a:off x="3773264" y="2681957"/>
            <a:ext cx="5524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AZOT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57" name="Rectangle 11"/>
          <p:cNvSpPr>
            <a:spLocks noChangeArrowheads="1"/>
          </p:cNvSpPr>
          <p:nvPr/>
        </p:nvSpPr>
        <p:spPr bwMode="auto">
          <a:xfrm>
            <a:off x="5173439" y="989682"/>
            <a:ext cx="1774825" cy="488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Skraplanie T°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przy 1.013 b bezw.</a:t>
            </a:r>
          </a:p>
        </p:txBody>
      </p:sp>
      <p:sp>
        <p:nvSpPr>
          <p:cNvPr id="58" name="Rectangle 12"/>
          <p:cNvSpPr>
            <a:spLocks noChangeArrowheads="1"/>
          </p:cNvSpPr>
          <p:nvPr/>
        </p:nvSpPr>
        <p:spPr bwMode="auto">
          <a:xfrm>
            <a:off x="2620739" y="2766095"/>
            <a:ext cx="1412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59" name="Rectangle 13"/>
          <p:cNvSpPr>
            <a:spLocks noChangeArrowheads="1"/>
          </p:cNvSpPr>
          <p:nvPr/>
        </p:nvSpPr>
        <p:spPr bwMode="auto">
          <a:xfrm>
            <a:off x="2612802" y="5163220"/>
            <a:ext cx="14128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60" name="Rectangle 14"/>
          <p:cNvSpPr>
            <a:spLocks noChangeArrowheads="1"/>
          </p:cNvSpPr>
          <p:nvPr/>
        </p:nvSpPr>
        <p:spPr bwMode="auto">
          <a:xfrm>
            <a:off x="2571527" y="2678782"/>
            <a:ext cx="2238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N</a:t>
            </a:r>
            <a:r>
              <a:rPr lang="en-US" sz="1600" b="1" baseline="-25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1" name="Rectangle 15"/>
          <p:cNvSpPr>
            <a:spLocks noChangeArrowheads="1"/>
          </p:cNvSpPr>
          <p:nvPr/>
        </p:nvSpPr>
        <p:spPr bwMode="auto">
          <a:xfrm>
            <a:off x="2571527" y="3172495"/>
            <a:ext cx="2365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O</a:t>
            </a:r>
            <a:r>
              <a:rPr lang="en-US" sz="1600" b="1" baseline="-2500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62" name="Rectangle 16"/>
          <p:cNvSpPr>
            <a:spLocks noChangeArrowheads="1"/>
          </p:cNvSpPr>
          <p:nvPr/>
        </p:nvSpPr>
        <p:spPr bwMode="auto">
          <a:xfrm>
            <a:off x="2571527" y="3667795"/>
            <a:ext cx="2254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Ar</a:t>
            </a:r>
          </a:p>
        </p:txBody>
      </p:sp>
      <p:sp>
        <p:nvSpPr>
          <p:cNvPr id="63" name="Rectangle 17"/>
          <p:cNvSpPr>
            <a:spLocks noChangeArrowheads="1"/>
          </p:cNvSpPr>
          <p:nvPr/>
        </p:nvSpPr>
        <p:spPr bwMode="auto">
          <a:xfrm>
            <a:off x="2571527" y="4159920"/>
            <a:ext cx="2587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He</a:t>
            </a:r>
          </a:p>
        </p:txBody>
      </p:sp>
      <p:sp>
        <p:nvSpPr>
          <p:cNvPr id="64" name="Rectangle 18"/>
          <p:cNvSpPr>
            <a:spLocks noChangeArrowheads="1"/>
          </p:cNvSpPr>
          <p:nvPr/>
        </p:nvSpPr>
        <p:spPr bwMode="auto">
          <a:xfrm>
            <a:off x="2571527" y="4658395"/>
            <a:ext cx="25876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Ne</a:t>
            </a:r>
          </a:p>
        </p:txBody>
      </p:sp>
      <p:sp>
        <p:nvSpPr>
          <p:cNvPr id="65" name="Rectangle 19"/>
          <p:cNvSpPr>
            <a:spLocks noChangeArrowheads="1"/>
          </p:cNvSpPr>
          <p:nvPr/>
        </p:nvSpPr>
        <p:spPr bwMode="auto">
          <a:xfrm>
            <a:off x="2571527" y="5155282"/>
            <a:ext cx="225425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Kr</a:t>
            </a:r>
          </a:p>
        </p:txBody>
      </p:sp>
      <p:sp>
        <p:nvSpPr>
          <p:cNvPr id="66" name="Rectangle 20"/>
          <p:cNvSpPr>
            <a:spLocks noChangeArrowheads="1"/>
          </p:cNvSpPr>
          <p:nvPr/>
        </p:nvSpPr>
        <p:spPr bwMode="auto">
          <a:xfrm>
            <a:off x="2571527" y="5650582"/>
            <a:ext cx="247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Xe</a:t>
            </a:r>
          </a:p>
        </p:txBody>
      </p:sp>
      <p:sp>
        <p:nvSpPr>
          <p:cNvPr id="67" name="Rectangle 21"/>
          <p:cNvSpPr>
            <a:spLocks noChangeArrowheads="1"/>
          </p:cNvSpPr>
          <p:nvPr/>
        </p:nvSpPr>
        <p:spPr bwMode="auto">
          <a:xfrm>
            <a:off x="3784377" y="3182020"/>
            <a:ext cx="528637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TLEN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68" name="Rectangle 22"/>
          <p:cNvSpPr>
            <a:spLocks noChangeArrowheads="1"/>
          </p:cNvSpPr>
          <p:nvPr/>
        </p:nvSpPr>
        <p:spPr bwMode="auto">
          <a:xfrm>
            <a:off x="3671664" y="3683670"/>
            <a:ext cx="755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ARGON</a:t>
            </a:r>
          </a:p>
        </p:txBody>
      </p:sp>
      <p:sp>
        <p:nvSpPr>
          <p:cNvPr id="69" name="Rectangle 23"/>
          <p:cNvSpPr>
            <a:spLocks noChangeArrowheads="1"/>
          </p:cNvSpPr>
          <p:nvPr/>
        </p:nvSpPr>
        <p:spPr bwMode="auto">
          <a:xfrm>
            <a:off x="3847877" y="4183732"/>
            <a:ext cx="404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pl-PL" sz="1600" b="1">
                <a:solidFill>
                  <a:srgbClr val="FFFFFF"/>
                </a:solidFill>
              </a:rPr>
              <a:t>HEL</a:t>
            </a:r>
            <a:endParaRPr lang="en-US" sz="1600" b="1">
              <a:solidFill>
                <a:srgbClr val="FFFFFF"/>
              </a:solidFill>
            </a:endParaRPr>
          </a:p>
        </p:txBody>
      </p: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3757389" y="4685382"/>
            <a:ext cx="5857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NEON</a:t>
            </a: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3554189" y="5185445"/>
            <a:ext cx="9906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KRYPTON</a:t>
            </a:r>
          </a:p>
        </p:txBody>
      </p:sp>
      <p:sp>
        <p:nvSpPr>
          <p:cNvPr id="72" name="Rectangle 26"/>
          <p:cNvSpPr>
            <a:spLocks noChangeArrowheads="1"/>
          </p:cNvSpPr>
          <p:nvPr/>
        </p:nvSpPr>
        <p:spPr bwMode="auto">
          <a:xfrm>
            <a:off x="3689127" y="5672807"/>
            <a:ext cx="720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XENON</a:t>
            </a:r>
          </a:p>
        </p:txBody>
      </p:sp>
      <p:sp>
        <p:nvSpPr>
          <p:cNvPr id="73" name="Rectangle 27"/>
          <p:cNvSpPr>
            <a:spLocks noChangeArrowheads="1"/>
          </p:cNvSpPr>
          <p:nvPr/>
        </p:nvSpPr>
        <p:spPr bwMode="auto">
          <a:xfrm>
            <a:off x="5141689" y="2681957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- 196</a:t>
            </a:r>
          </a:p>
        </p:txBody>
      </p:sp>
      <p:sp>
        <p:nvSpPr>
          <p:cNvPr id="74" name="Rectangle 28"/>
          <p:cNvSpPr>
            <a:spLocks noChangeArrowheads="1"/>
          </p:cNvSpPr>
          <p:nvPr/>
        </p:nvSpPr>
        <p:spPr bwMode="auto">
          <a:xfrm>
            <a:off x="5141689" y="318202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- 183</a:t>
            </a:r>
          </a:p>
        </p:txBody>
      </p:sp>
      <p:sp>
        <p:nvSpPr>
          <p:cNvPr id="75" name="Rectangle 29"/>
          <p:cNvSpPr>
            <a:spLocks noChangeArrowheads="1"/>
          </p:cNvSpPr>
          <p:nvPr/>
        </p:nvSpPr>
        <p:spPr bwMode="auto">
          <a:xfrm>
            <a:off x="5141689" y="368367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- 186</a:t>
            </a:r>
          </a:p>
        </p:txBody>
      </p:sp>
      <p:sp>
        <p:nvSpPr>
          <p:cNvPr id="76" name="Rectangle 30"/>
          <p:cNvSpPr>
            <a:spLocks noChangeArrowheads="1"/>
          </p:cNvSpPr>
          <p:nvPr/>
        </p:nvSpPr>
        <p:spPr bwMode="auto">
          <a:xfrm>
            <a:off x="5141689" y="4183732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- 269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5141689" y="4685382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- 246</a:t>
            </a:r>
          </a:p>
        </p:txBody>
      </p:sp>
      <p:sp>
        <p:nvSpPr>
          <p:cNvPr id="78" name="Rectangle 32"/>
          <p:cNvSpPr>
            <a:spLocks noChangeArrowheads="1"/>
          </p:cNvSpPr>
          <p:nvPr/>
        </p:nvSpPr>
        <p:spPr bwMode="auto">
          <a:xfrm>
            <a:off x="5141689" y="518544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- 153</a:t>
            </a:r>
          </a:p>
        </p:txBody>
      </p:sp>
      <p:sp>
        <p:nvSpPr>
          <p:cNvPr id="79" name="Rectangle 33"/>
          <p:cNvSpPr>
            <a:spLocks noChangeArrowheads="1"/>
          </p:cNvSpPr>
          <p:nvPr/>
        </p:nvSpPr>
        <p:spPr bwMode="auto">
          <a:xfrm>
            <a:off x="5141689" y="568392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- 108</a:t>
            </a:r>
          </a:p>
        </p:txBody>
      </p:sp>
      <p:sp>
        <p:nvSpPr>
          <p:cNvPr id="80" name="Rectangle 34"/>
          <p:cNvSpPr>
            <a:spLocks noChangeArrowheads="1"/>
          </p:cNvSpPr>
          <p:nvPr/>
        </p:nvSpPr>
        <p:spPr bwMode="auto">
          <a:xfrm>
            <a:off x="5141689" y="218189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- 191</a:t>
            </a:r>
          </a:p>
        </p:txBody>
      </p:sp>
      <p:sp>
        <p:nvSpPr>
          <p:cNvPr id="81" name="Rectangle 35"/>
          <p:cNvSpPr>
            <a:spLocks noChangeArrowheads="1"/>
          </p:cNvSpPr>
          <p:nvPr/>
        </p:nvSpPr>
        <p:spPr bwMode="auto">
          <a:xfrm>
            <a:off x="3435127" y="2126332"/>
            <a:ext cx="1206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POWIETRZE</a:t>
            </a:r>
          </a:p>
        </p:txBody>
      </p:sp>
      <p:sp>
        <p:nvSpPr>
          <p:cNvPr id="82" name="Line 36"/>
          <p:cNvSpPr>
            <a:spLocks noChangeShapeType="1"/>
          </p:cNvSpPr>
          <p:nvPr/>
        </p:nvSpPr>
        <p:spPr bwMode="auto">
          <a:xfrm>
            <a:off x="2190527" y="1548482"/>
            <a:ext cx="4664075" cy="0"/>
          </a:xfrm>
          <a:prstGeom prst="line">
            <a:avLst/>
          </a:prstGeom>
          <a:noFill/>
          <a:ln w="28575">
            <a:solidFill>
              <a:srgbClr val="C6BE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3" name="Line 39"/>
          <p:cNvSpPr>
            <a:spLocks noChangeShapeType="1"/>
          </p:cNvSpPr>
          <p:nvPr/>
        </p:nvSpPr>
        <p:spPr bwMode="auto">
          <a:xfrm>
            <a:off x="4833714" y="2023145"/>
            <a:ext cx="2028825" cy="0"/>
          </a:xfrm>
          <a:prstGeom prst="line">
            <a:avLst/>
          </a:prstGeom>
          <a:noFill/>
          <a:ln w="28575">
            <a:solidFill>
              <a:srgbClr val="C6BE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4" name="Line 40"/>
          <p:cNvSpPr>
            <a:spLocks noChangeShapeType="1"/>
          </p:cNvSpPr>
          <p:nvPr/>
        </p:nvSpPr>
        <p:spPr bwMode="auto">
          <a:xfrm rot="5400000">
            <a:off x="3628007" y="3776539"/>
            <a:ext cx="4443413" cy="0"/>
          </a:xfrm>
          <a:prstGeom prst="line">
            <a:avLst/>
          </a:prstGeom>
          <a:noFill/>
          <a:ln w="28575">
            <a:solidFill>
              <a:srgbClr val="C6BE7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l-PL"/>
          </a:p>
        </p:txBody>
      </p:sp>
      <p:sp>
        <p:nvSpPr>
          <p:cNvPr id="85" name="Rectangle 41"/>
          <p:cNvSpPr>
            <a:spLocks noChangeArrowheads="1"/>
          </p:cNvSpPr>
          <p:nvPr/>
        </p:nvSpPr>
        <p:spPr bwMode="auto">
          <a:xfrm>
            <a:off x="5260752" y="1656432"/>
            <a:ext cx="2270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°C</a:t>
            </a:r>
          </a:p>
        </p:txBody>
      </p:sp>
      <p:sp>
        <p:nvSpPr>
          <p:cNvPr id="86" name="Rectangle 42"/>
          <p:cNvSpPr>
            <a:spLocks noChangeArrowheads="1"/>
          </p:cNvSpPr>
          <p:nvPr/>
        </p:nvSpPr>
        <p:spPr bwMode="auto">
          <a:xfrm>
            <a:off x="6271989" y="1643732"/>
            <a:ext cx="2047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°F</a:t>
            </a:r>
          </a:p>
        </p:txBody>
      </p:sp>
      <p:sp>
        <p:nvSpPr>
          <p:cNvPr id="87" name="Rectangle 43"/>
          <p:cNvSpPr>
            <a:spLocks noChangeArrowheads="1"/>
          </p:cNvSpPr>
          <p:nvPr/>
        </p:nvSpPr>
        <p:spPr bwMode="auto">
          <a:xfrm>
            <a:off x="6149752" y="2678782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- 321</a:t>
            </a:r>
          </a:p>
        </p:txBody>
      </p:sp>
      <p:sp>
        <p:nvSpPr>
          <p:cNvPr id="88" name="Rectangle 44"/>
          <p:cNvSpPr>
            <a:spLocks noChangeArrowheads="1"/>
          </p:cNvSpPr>
          <p:nvPr/>
        </p:nvSpPr>
        <p:spPr bwMode="auto">
          <a:xfrm>
            <a:off x="6149752" y="317884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- 298</a:t>
            </a:r>
          </a:p>
        </p:txBody>
      </p:sp>
      <p:sp>
        <p:nvSpPr>
          <p:cNvPr id="89" name="Rectangle 45"/>
          <p:cNvSpPr>
            <a:spLocks noChangeArrowheads="1"/>
          </p:cNvSpPr>
          <p:nvPr/>
        </p:nvSpPr>
        <p:spPr bwMode="auto">
          <a:xfrm>
            <a:off x="6149752" y="368049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- 303</a:t>
            </a:r>
          </a:p>
        </p:txBody>
      </p:sp>
      <p:sp>
        <p:nvSpPr>
          <p:cNvPr id="90" name="Rectangle 46"/>
          <p:cNvSpPr>
            <a:spLocks noChangeArrowheads="1"/>
          </p:cNvSpPr>
          <p:nvPr/>
        </p:nvSpPr>
        <p:spPr bwMode="auto">
          <a:xfrm>
            <a:off x="6149752" y="4180557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- 453</a:t>
            </a:r>
          </a:p>
        </p:txBody>
      </p:sp>
      <p:sp>
        <p:nvSpPr>
          <p:cNvPr id="91" name="Rectangle 47"/>
          <p:cNvSpPr>
            <a:spLocks noChangeArrowheads="1"/>
          </p:cNvSpPr>
          <p:nvPr/>
        </p:nvSpPr>
        <p:spPr bwMode="auto">
          <a:xfrm>
            <a:off x="6149752" y="4682207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- 411</a:t>
            </a:r>
          </a:p>
        </p:txBody>
      </p:sp>
      <p:sp>
        <p:nvSpPr>
          <p:cNvPr id="92" name="Rectangle 48"/>
          <p:cNvSpPr>
            <a:spLocks noChangeArrowheads="1"/>
          </p:cNvSpPr>
          <p:nvPr/>
        </p:nvSpPr>
        <p:spPr bwMode="auto">
          <a:xfrm>
            <a:off x="6149752" y="518227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- 243</a:t>
            </a:r>
          </a:p>
        </p:txBody>
      </p:sp>
      <p:sp>
        <p:nvSpPr>
          <p:cNvPr id="93" name="Rectangle 49"/>
          <p:cNvSpPr>
            <a:spLocks noChangeArrowheads="1"/>
          </p:cNvSpPr>
          <p:nvPr/>
        </p:nvSpPr>
        <p:spPr bwMode="auto">
          <a:xfrm>
            <a:off x="6149752" y="5680745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- 162</a:t>
            </a:r>
          </a:p>
        </p:txBody>
      </p:sp>
      <p:sp>
        <p:nvSpPr>
          <p:cNvPr id="94" name="Rectangle 50"/>
          <p:cNvSpPr>
            <a:spLocks noChangeArrowheads="1"/>
          </p:cNvSpPr>
          <p:nvPr/>
        </p:nvSpPr>
        <p:spPr bwMode="auto">
          <a:xfrm>
            <a:off x="6149752" y="2178720"/>
            <a:ext cx="4635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sz="1600" b="1">
                <a:solidFill>
                  <a:srgbClr val="FFFFFF"/>
                </a:solidFill>
              </a:rPr>
              <a:t>- 312</a:t>
            </a:r>
          </a:p>
        </p:txBody>
      </p:sp>
    </p:spTree>
    <p:extLst>
      <p:ext uri="{BB962C8B-B14F-4D97-AF65-F5344CB8AC3E}">
        <p14:creationId xmlns:p14="http://schemas.microsoft.com/office/powerpoint/2010/main" val="206986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 rot="10800000" flipV="1">
            <a:off x="467544" y="2204864"/>
            <a:ext cx="8208912" cy="3236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 eaLnBrk="0" hangingPunct="0">
              <a:spcAft>
                <a:spcPts val="0"/>
              </a:spcAft>
            </a:pP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Emisja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z pożarem z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ogrzewaniem </a:t>
            </a:r>
            <a:r>
              <a:rPr lang="pl-PL" altLang="pl-PL" b="1" dirty="0">
                <a:solidFill>
                  <a:srgbClr val="000000"/>
                </a:solidFill>
                <a:latin typeface="+mn-lt"/>
                <a:ea typeface="Times New Roman" pitchFamily="18" charset="0"/>
              </a:rPr>
              <a:t>płaszcza </a:t>
            </a:r>
            <a:r>
              <a:rPr lang="pl-PL" altLang="pl-PL" b="1" dirty="0" smtClean="0">
                <a:solidFill>
                  <a:srgbClr val="000000"/>
                </a:solidFill>
                <a:latin typeface="+mn-lt"/>
                <a:ea typeface="Times New Roman" pitchFamily="18" charset="0"/>
              </a:rPr>
              <a:t>zbiornika cd.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Kontrolować odczyty z przyrządów pomiarowych znajdujących się na cysternie (poziomowskaz, ciśnieniomierz, wskaźnik temperatury fazy ciekłej).</a:t>
            </a:r>
            <a:endParaRPr lang="pl-PL" dirty="0">
              <a:latin typeface="+mn-lt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Prowadzić kontrolowane wypalanie się ulatniającego się gazu w cysternie.</a:t>
            </a:r>
            <a:endParaRPr lang="pl-PL" dirty="0">
              <a:latin typeface="+mn-lt"/>
              <a:ea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W przypadku zgaszenia płomienia przystąpić do likwidacji wycieku (kolki, kliny, włóknina, opaska dociskowa).</a:t>
            </a:r>
            <a:endParaRPr lang="pl-PL" dirty="0">
              <a:latin typeface="+mn-lt"/>
              <a:ea typeface="Times New Roman"/>
            </a:endParaRPr>
          </a:p>
          <a:p>
            <a:pPr marL="342900" lvl="0" indent="-342900">
              <a:lnSpc>
                <a:spcPct val="115000"/>
              </a:lnSpc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Dokonać próby przemieszczenia pozostałego LNG do zapasowej cysterny z wykorzystaniem środków firmy transportowej lub SPOT.</a:t>
            </a:r>
            <a:endParaRPr lang="pl-PL" dirty="0">
              <a:solidFill>
                <a:srgbClr val="000000"/>
              </a:solidFill>
              <a:latin typeface="+mn-lt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pl-PL" dirty="0">
                <a:latin typeface="+mn-lt"/>
                <a:ea typeface="Calibri"/>
              </a:rPr>
              <a:t>Uwaga: wszelkie działania w strefie zagrożenia prowadzić pod osłoną „tarczy”!</a:t>
            </a:r>
            <a:endParaRPr lang="pl-PL" dirty="0">
              <a:effectLst/>
              <a:latin typeface="+mn-lt"/>
              <a:ea typeface="Calibri"/>
            </a:endParaRPr>
          </a:p>
        </p:txBody>
      </p:sp>
      <p:pic>
        <p:nvPicPr>
          <p:cNvPr id="8" name="Obraz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8648" y="150500"/>
            <a:ext cx="5555615" cy="1943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49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1879078"/>
            <a:ext cx="813690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</a:t>
            </a:r>
          </a:p>
          <a:p>
            <a:pPr algn="just"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Szacowany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czas podgrzewania cysterny, po którym może powstać wybuch BLEVE i FIREBALL to około 45 minut - w przypadku, gdy cysterna posiada zawory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bezpieczeństwa.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Wyznaczyć strefę ewakuacji dla osób postronnych.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Ewakuować osoby postronne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 </a:t>
            </a:r>
            <a:r>
              <a:rPr lang="pl-PL" dirty="0"/>
              <a:t>W sytuacji zagrożenia oddziaływaniem strumienia ciepła wykorzystać „tarczę”.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Określić wielkości stref zagrożenia służb ratowniczych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300 </a:t>
            </a:r>
            <a:r>
              <a:rPr lang="pl-PL" dirty="0"/>
              <a:t>m, zaś w sytuacji ugaszenia pożaru zewnętrznego kontrolować przy pomocy posiadanych przyrządów </a:t>
            </a:r>
            <a:r>
              <a:rPr lang="pl-PL" dirty="0" smtClean="0"/>
              <a:t>pomiarowych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Dokonać rozpoznania </a:t>
            </a:r>
            <a:r>
              <a:rPr lang="pl-PL" dirty="0"/>
              <a:t>korzystając ochrony ratownika w postaci „tarczy”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uwzględnieniem: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określenia miejsca i fazy wyciekającego LNG oraz możliwości zamknięcia wypływu gazu,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parametrów cysterny, odczytów z przyrządów pomiarowych znajdujących się na cysternie, (poziomowskaz, ciśnieniomierz, wskaźnik temperatury fazy ciekłej), tabliczki znamionowej,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warunków meteorologicznych i terenowych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02" y="116632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170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081754"/>
            <a:ext cx="8136904" cy="4555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 cd.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5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Jednocześnie z rozpoznaniem podjąć działania związane z intensywnym chłodzeniem zbiornika i zmierzającym do ugaszenia pożaru z użyciem dużej ilości wody</a:t>
            </a:r>
            <a:r>
              <a:rPr lang="pl-PL" sz="16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 Stosować stanowiska gaśnicze bezobsługowe.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5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Zabezpieczyć zaopatrzenie wodne umożliwiające ciągłe podawanie wody do chłodzenia zbiornika i ugaszenia pożaru przy uwzględnieniu intensywności podawania wody dochłodzenia ścianek zbiornika. Schładzanie cysterny ma sens tylko wówczas, gdy zewnętrzna powłoka zbiornika jest nienaruszona a źródło ciepła pochodzi z zewnątrz. W takim przypadku szacuje się, że intensywność podawania wody powinna wynosić 10 l/min na każdy metr kwadratowy </a:t>
            </a:r>
            <a:r>
              <a:rPr lang="pl-PL" sz="1600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zbiornika.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</a:rPr>
              <a:t>chłodzenie należy uznać za skuteczne jeżeli podawana woda nie odparowuje z powierzchni zbiornika,</a:t>
            </a:r>
            <a:endParaRPr lang="pl-PL" sz="1600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</a:rPr>
              <a:t>w przypadku zaworów bezpieczeństwa, które znalazły się w strefie ciekłej, będą działać tak samo jak w gazowej, tylko następuje wyrzut fazy ciekłej,</a:t>
            </a:r>
            <a:endParaRPr lang="pl-PL" sz="1600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sz="1600" dirty="0">
                <a:solidFill>
                  <a:srgbClr val="000000"/>
                </a:solidFill>
                <a:latin typeface="+mn-lt"/>
                <a:ea typeface="Times New Roman"/>
              </a:rPr>
              <a:t>nagrzewanie ścianki suchej (powyżej poziomu skroplonego gazu w zbiorniku) jest o wiele szybsze, niż mokrej - przez co bardziej niebezpieczne - ponieważ wytrzymałość stali znacznie się obniża po nagrzaniu do temperatury powyżej 400°C.</a:t>
            </a:r>
            <a:endParaRPr lang="pl-PL" sz="1600" dirty="0">
              <a:effectLst/>
              <a:latin typeface="+mn-lt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07" y="150500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467543" y="2276872"/>
            <a:ext cx="813690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Kontrolować temperatury zbiornika (pirometr, kamera termowizyjna).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7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W przypadku braku skuteczności działań związanych z chłodzeniem zbiornika, objawiającymi się jedną z oznak:</a:t>
            </a:r>
            <a:endParaRPr lang="pl-PL" sz="1600" dirty="0">
              <a:latin typeface="+mn-lt"/>
              <a:ea typeface="Calibri"/>
              <a:cs typeface="Times New Roman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podawana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woda odparowuje z powierzchni zbiornika,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pojawiających się odkształceń płaszcza zbiornika,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drgania cysterny,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odgłosu „dudnienia” czy syczenia,</a:t>
            </a:r>
            <a:endParaRPr lang="pl-PL" dirty="0">
              <a:latin typeface="+mn-lt"/>
            </a:endParaRPr>
          </a:p>
          <a:p>
            <a:pPr marL="800100" lvl="1" indent="-342900" algn="just">
              <a:spcAft>
                <a:spcPts val="0"/>
              </a:spcAft>
              <a:buFont typeface="Symbol"/>
              <a:buChar char="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zadziałania zaworu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bezpieczeństwa</a:t>
            </a:r>
          </a:p>
          <a:p>
            <a:pPr lvl="1" algn="just">
              <a:spcAft>
                <a:spcPts val="0"/>
              </a:spcAft>
            </a:pP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należy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rozpatrzyć możliwość wycofania ratowników i postawienia bezobsługowych prądów wody np. z działek i dalsze chłodzenie zbiornika.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W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przypadku skutecznych działań związanych z chłodzeniem zbiornika należy kontynuować działania, należy podjąć próbę zgaszenia pożaru prądami wody i intensywnie schładzać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</a:rPr>
              <a:t>powierzchnię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</a:rPr>
              <a:t>cysterny.</a:t>
            </a:r>
            <a:endParaRPr lang="pl-PL" dirty="0">
              <a:effectLst/>
              <a:latin typeface="+mn-lt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02" y="232048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58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 rot="10800000" flipV="1">
            <a:off x="503548" y="2077399"/>
            <a:ext cx="8136904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Aft>
                <a:spcPts val="0"/>
              </a:spcAft>
            </a:pP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Pożar </a:t>
            </a:r>
            <a:r>
              <a:rPr lang="pl-PL" b="1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zewnętrzny podgrzewający </a:t>
            </a:r>
            <a:r>
              <a:rPr lang="pl-PL" b="1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cysternę</a:t>
            </a: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Przygotować kurtyny wodne i wentylatory w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Ex </a:t>
            </a:r>
            <a:r>
              <a:rPr lang="pl-PL" dirty="0"/>
              <a:t>na wypadek zadziałania zaworu bezpieczeństwa przy ugaszonym pożarze zewnętrznym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Przystąpić do gaszenia pożaru z uwzględnieniem przybliżonej intensywności podawania.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 zgaśnięciu płomienia, chłodzić wodą cysternę przez ok.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10-15 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minut,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/>
              <a:t>W przypadku rozpoznania emisji/wycieku z uszkodzonej armatury przystąpić do likwidacji wycieku </a:t>
            </a:r>
            <a:r>
              <a:rPr lang="pl-PL" dirty="0" smtClean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(</a:t>
            </a: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kołki, kliny, włóknina, chłodzenie dwutlenek węgla, azot, opaska dociskowa).</a:t>
            </a:r>
            <a:endParaRPr lang="pl-PL" dirty="0">
              <a:latin typeface="+mn-lt"/>
              <a:ea typeface="Calibri"/>
              <a:cs typeface="Times New Roman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 startAt="9"/>
            </a:pPr>
            <a:r>
              <a:rPr lang="pl-PL" dirty="0">
                <a:solidFill>
                  <a:srgbClr val="000000"/>
                </a:solidFill>
                <a:latin typeface="+mn-lt"/>
                <a:ea typeface="Times New Roman"/>
                <a:cs typeface="Times New Roman"/>
              </a:rPr>
              <a:t>Po likwidacji wycieku dokonać próby przemieszczenia pozostałego gazu do zapasowej cysterny lub kontrolowanego wypalenia </a:t>
            </a:r>
            <a:r>
              <a:rPr lang="pl-PL" dirty="0"/>
              <a:t>w pochodni z wykorzystaniem środków firmy transportowej lub SPOT</a:t>
            </a:r>
            <a:r>
              <a:rPr lang="pl-PL" dirty="0" smtClean="0"/>
              <a:t>.</a:t>
            </a:r>
            <a:endParaRPr lang="pl-PL" dirty="0">
              <a:solidFill>
                <a:srgbClr val="000000"/>
              </a:solidFill>
              <a:latin typeface="+mn-lt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pl-PL" dirty="0"/>
              <a:t>Uwaga: wszelkie działania w strefie zagrożenia prowadzić pod osłoną „tarczy”!</a:t>
            </a:r>
            <a:endParaRPr lang="pl-PL" dirty="0">
              <a:effectLst/>
              <a:latin typeface="+mn-lt"/>
              <a:ea typeface="Calibri"/>
              <a:cs typeface="Times New Roman"/>
            </a:endParaRPr>
          </a:p>
        </p:txBody>
      </p:sp>
      <p:pic>
        <p:nvPicPr>
          <p:cNvPr id="10" name="Obraz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902" y="260648"/>
            <a:ext cx="5544185" cy="1828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078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11" name="Rectangle 11"/>
          <p:cNvSpPr txBox="1">
            <a:spLocks noChangeArrowheads="1"/>
          </p:cNvSpPr>
          <p:nvPr/>
        </p:nvSpPr>
        <p:spPr bwMode="auto">
          <a:xfrm>
            <a:off x="3923928" y="5229200"/>
            <a:ext cx="482453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pl-PL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Zdzisław</a:t>
            </a:r>
            <a:r>
              <a:rPr lang="en-US" sz="2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kern="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Salamonowicz</a:t>
            </a:r>
            <a:endParaRPr lang="pl-PL" sz="2400" b="1" kern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r">
              <a:buNone/>
            </a:pPr>
            <a:r>
              <a:rPr lang="pl-PL" sz="2000" b="1" kern="0" dirty="0" smtClean="0"/>
              <a:t>Szkoła Główna Służby Pożarniczej</a:t>
            </a:r>
          </a:p>
          <a:p>
            <a:pPr marL="0" indent="0" algn="r">
              <a:buNone/>
            </a:pPr>
            <a:r>
              <a:rPr lang="pl-PL" sz="2000" b="1" kern="0" dirty="0" smtClean="0"/>
              <a:t>zsalamonowicz@sgsp.edu.pl</a:t>
            </a:r>
            <a:endParaRPr lang="pl-PL" sz="1000" b="1" kern="0" dirty="0" smtClean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301967" y="1268760"/>
            <a:ext cx="655272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Warsztaty</a:t>
            </a:r>
          </a:p>
          <a:p>
            <a:pPr algn="ctr"/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Bezpieczeństwo podczas zdarzeń z LNG</a:t>
            </a:r>
            <a:endParaRPr lang="en-US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3" name="Obraz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92" y="3501008"/>
            <a:ext cx="4554978" cy="216024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  <p:sp>
        <p:nvSpPr>
          <p:cNvPr id="2" name="pole tekstowe 1"/>
          <p:cNvSpPr txBox="1"/>
          <p:nvPr/>
        </p:nvSpPr>
        <p:spPr>
          <a:xfrm>
            <a:off x="439792" y="6277962"/>
            <a:ext cx="334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Łubianka, 5 września 2019 r.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582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55630"/>
              </p:ext>
            </p:extLst>
          </p:nvPr>
        </p:nvGraphicFramePr>
        <p:xfrm>
          <a:off x="745198" y="1412929"/>
          <a:ext cx="7499210" cy="52268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9085"/>
                <a:gridCol w="3750125"/>
              </a:tblGrid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 smtClean="0">
                          <a:solidFill>
                            <a:schemeClr val="tx1"/>
                          </a:solidFill>
                          <a:effectLst/>
                        </a:rPr>
                        <a:t>WŁAŚCIWOŚĆ LNG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STAN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Masa cząsteczkowa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16,4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Stan skupienia w temp. 20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gaz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Barwa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bezbarwny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Zapach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bezwonny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3671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Gęstość cieczy  (T=-161,5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C; P=101,325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</a:rPr>
                        <a:t>kPa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430 kg/m</a:t>
                      </a:r>
                      <a:r>
                        <a:rPr lang="pl-PL" sz="1200" baseline="300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Ciepło spalania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39,21 MJ/m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Wartość opałowa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35,36 MJ/m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554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Temperatura wrzenia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 (101,325 kPa)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-161,5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554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Temperatura topnienia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(101,325 kPa)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-182,6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Temperatura samozapłonu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426</a:t>
                      </a:r>
                      <a:r>
                        <a:rPr lang="pl-PL" sz="1200" baseline="300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Rozpuszczalność w wodzie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bardzo słaba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32268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Rozpuszczalność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w eterze etylowym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  <a:tr h="5544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>
                          <a:solidFill>
                            <a:schemeClr val="tx1"/>
                          </a:solidFill>
                          <a:effectLst/>
                        </a:rPr>
                        <a:t>Niebezpieczne reakcje z:</a:t>
                      </a:r>
                      <a:endParaRPr lang="pl-PL" sz="12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Chlor, fluor,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</a:rPr>
                        <a:t>trójflorek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azotu, </a:t>
                      </a:r>
                      <a:r>
                        <a:rPr lang="pl-PL" sz="1200" dirty="0" err="1">
                          <a:solidFill>
                            <a:schemeClr val="tx1"/>
                          </a:solidFill>
                          <a:effectLst/>
                        </a:rPr>
                        <a:t>dwuflorek</a:t>
                      </a:r>
                      <a:r>
                        <a:rPr lang="pl-PL" sz="1200" dirty="0">
                          <a:solidFill>
                            <a:schemeClr val="tx1"/>
                          </a:solidFill>
                          <a:effectLst/>
                        </a:rPr>
                        <a:t> tlenu, ciekły tlen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650" marR="4165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8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06273"/>
            <a:ext cx="8445692" cy="5047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687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5" name="Prostokąt zaokrąglony 4"/>
          <p:cNvSpPr/>
          <p:nvPr/>
        </p:nvSpPr>
        <p:spPr>
          <a:xfrm>
            <a:off x="3614908" y="1753976"/>
            <a:ext cx="1605164" cy="1459000"/>
          </a:xfrm>
          <a:prstGeom prst="roundRect">
            <a:avLst/>
          </a:pr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Prostokąt zaokrąglony 6"/>
          <p:cNvSpPr/>
          <p:nvPr/>
        </p:nvSpPr>
        <p:spPr>
          <a:xfrm>
            <a:off x="899592" y="1753976"/>
            <a:ext cx="2388531" cy="3410854"/>
          </a:xfrm>
          <a:prstGeom prst="roundRect">
            <a:avLst/>
          </a:pr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Prostokąt zaokrąglony 7"/>
          <p:cNvSpPr/>
          <p:nvPr/>
        </p:nvSpPr>
        <p:spPr>
          <a:xfrm>
            <a:off x="5660173" y="1754027"/>
            <a:ext cx="2013363" cy="3410803"/>
          </a:xfrm>
          <a:prstGeom prst="roundRect">
            <a:avLst/>
          </a:prstGeom>
          <a:blipFill rotWithShape="0">
            <a:blip r:embed="rId6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Prostokąt zaokrąglony 8"/>
          <p:cNvSpPr/>
          <p:nvPr/>
        </p:nvSpPr>
        <p:spPr>
          <a:xfrm>
            <a:off x="3614908" y="3772308"/>
            <a:ext cx="1605164" cy="1392522"/>
          </a:xfrm>
          <a:prstGeom prst="roundRect">
            <a:avLst/>
          </a:prstGeom>
          <a:blipFill rotWithShape="0">
            <a:blip r:embed="rId7"/>
            <a:stretch>
              <a:fillRect/>
            </a:stretch>
          </a:blipFill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pole tekstowe 9"/>
          <p:cNvSpPr txBox="1"/>
          <p:nvPr/>
        </p:nvSpPr>
        <p:spPr>
          <a:xfrm>
            <a:off x="107504" y="6270628"/>
            <a:ext cx="8893228" cy="338554"/>
          </a:xfrm>
          <a:prstGeom prst="rect">
            <a:avLst/>
          </a:prstGeom>
          <a:solidFill>
            <a:srgbClr val="FF4B4B"/>
          </a:solidFill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l-PL" sz="1600" b="1" dirty="0">
                <a:solidFill>
                  <a:schemeClr val="tx1"/>
                </a:solidFill>
              </a:rPr>
              <a:t>!   Żadne rękawice krio nie chronią skutecznie po zanurzeniu w cieczy kriogenicznej   !</a:t>
            </a:r>
            <a:endParaRPr lang="pl-PL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ole tekstowe 19"/>
          <p:cNvSpPr txBox="1"/>
          <p:nvPr/>
        </p:nvSpPr>
        <p:spPr>
          <a:xfrm>
            <a:off x="6337499" y="953725"/>
            <a:ext cx="1997075" cy="3397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Hipotermia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15616" y="830693"/>
            <a:ext cx="5424016" cy="830997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Nieodwracalne wymrożenie żywej tkanki poprzez bezpośredni kontakt z wychłodzonymi elementami lub z cieczą kriogeniczną.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755849" y="2439625"/>
            <a:ext cx="3690938" cy="107791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N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, He, CH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endParaRPr lang="pl-PL" sz="1600" dirty="0">
              <a:solidFill>
                <a:schemeClr val="accent6">
                  <a:lumMod val="50000"/>
                </a:schemeClr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Znaczne zmniejszenie stężenia tlenu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w otoczeniu na skutek gwałtownego odparowania cieczy kriogenicznej.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1763689" y="262087"/>
            <a:ext cx="5688632" cy="461665"/>
          </a:xfrm>
          <a:prstGeom prst="rect">
            <a:avLst/>
          </a:prstGeom>
          <a:noFill/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 anchorCtr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solidFill>
                  <a:schemeClr val="tx1"/>
                </a:solidFill>
              </a:rPr>
              <a:t>Zagrożenia i środki bezpieczeństwa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01999" y="4689112"/>
            <a:ext cx="1844675" cy="33972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CH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4</a:t>
            </a:r>
            <a:r>
              <a:rPr lang="pl-PL" sz="1600" dirty="0"/>
              <a:t> - palny </a:t>
            </a:r>
          </a:p>
        </p:txBody>
      </p:sp>
      <p:sp>
        <p:nvSpPr>
          <p:cNvPr id="10" name="pole tekstowe 9"/>
          <p:cNvSpPr txBox="1"/>
          <p:nvPr/>
        </p:nvSpPr>
        <p:spPr>
          <a:xfrm>
            <a:off x="4807149" y="5365387"/>
            <a:ext cx="3465513" cy="85407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Uwaga: ciekłe He i N</a:t>
            </a:r>
            <a:r>
              <a:rPr lang="pl-PL" sz="1600" baseline="-25000" dirty="0"/>
              <a:t>2</a:t>
            </a:r>
            <a:r>
              <a:rPr lang="pl-PL" sz="1600" dirty="0"/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mogą powodować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/>
              <a:t>kondensację tlenu </a:t>
            </a:r>
            <a:r>
              <a:rPr lang="pl-PL" sz="1600" dirty="0"/>
              <a:t>z powietrza. </a:t>
            </a:r>
          </a:p>
        </p:txBody>
      </p:sp>
      <p:sp>
        <p:nvSpPr>
          <p:cNvPr id="11" name="Strzałka w dół 10"/>
          <p:cNvSpPr/>
          <p:nvPr/>
        </p:nvSpPr>
        <p:spPr>
          <a:xfrm>
            <a:off x="3907037" y="1607712"/>
            <a:ext cx="314325" cy="22542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1341364" y="1854585"/>
            <a:ext cx="6615012" cy="33855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Ochrony </a:t>
            </a:r>
            <a:r>
              <a:rPr lang="pl-PL" sz="1600" dirty="0" smtClean="0"/>
              <a:t>krio + maska aparatu ODO, jako ochrona twarzy i oczu</a:t>
            </a:r>
            <a:endParaRPr lang="pl-PL" sz="1600" dirty="0"/>
          </a:p>
        </p:txBody>
      </p:sp>
      <p:sp>
        <p:nvSpPr>
          <p:cNvPr id="13" name="Strzałka w dół 12"/>
          <p:cNvSpPr/>
          <p:nvPr/>
        </p:nvSpPr>
        <p:spPr>
          <a:xfrm>
            <a:off x="2467174" y="3565162"/>
            <a:ext cx="314325" cy="269875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1341364" y="3880235"/>
            <a:ext cx="2520950" cy="58578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Aparat ODO</a:t>
            </a:r>
            <a:r>
              <a:rPr lang="pl-PL" sz="1600" dirty="0">
                <a:solidFill>
                  <a:schemeClr val="bg1"/>
                </a:solidFill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pomiary tlenomierzem</a:t>
            </a:r>
          </a:p>
        </p:txBody>
      </p:sp>
      <p:sp>
        <p:nvSpPr>
          <p:cNvPr id="15" name="Strzałka w dół 14"/>
          <p:cNvSpPr/>
          <p:nvPr/>
        </p:nvSpPr>
        <p:spPr>
          <a:xfrm>
            <a:off x="2467174" y="5095512"/>
            <a:ext cx="314325" cy="223838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6" name="Strzałka w dół 15"/>
          <p:cNvSpPr/>
          <p:nvPr/>
        </p:nvSpPr>
        <p:spPr>
          <a:xfrm>
            <a:off x="6247012" y="3284984"/>
            <a:ext cx="315912" cy="550053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17" name="pole tekstowe 16"/>
          <p:cNvSpPr txBox="1"/>
          <p:nvPr/>
        </p:nvSpPr>
        <p:spPr>
          <a:xfrm>
            <a:off x="755576" y="5366135"/>
            <a:ext cx="3690938" cy="8540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 smtClean="0"/>
              <a:t>eliminacja </a:t>
            </a:r>
            <a:r>
              <a:rPr lang="pl-PL" sz="1600" dirty="0"/>
              <a:t>źródeł zapłonu,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pomiary </a:t>
            </a:r>
            <a:r>
              <a:rPr lang="pl-PL" sz="1600" dirty="0" smtClean="0"/>
              <a:t>eksplozymetrem (+ tlenomierz), sprzęt </a:t>
            </a:r>
            <a:r>
              <a:rPr lang="pl-PL" sz="1600" dirty="0"/>
              <a:t>w wykonaniu </a:t>
            </a:r>
            <a:r>
              <a:rPr lang="pl-PL" sz="1600" dirty="0" smtClean="0"/>
              <a:t>Ex</a:t>
            </a:r>
            <a:endParaRPr lang="pl-PL" sz="1600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4806876" y="3880235"/>
            <a:ext cx="3465513" cy="132397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Aparat ODO,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pomiary tlenomierzem,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eliminacja źródeł zapłonu, odizolowanie materiałów palnych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od kontaktu z uwalnianym tlenem</a:t>
            </a:r>
          </a:p>
        </p:txBody>
      </p:sp>
      <p:sp>
        <p:nvSpPr>
          <p:cNvPr id="19" name="pole tekstowe 18"/>
          <p:cNvSpPr txBox="1"/>
          <p:nvPr/>
        </p:nvSpPr>
        <p:spPr>
          <a:xfrm>
            <a:off x="4672212" y="2439625"/>
            <a:ext cx="3644900" cy="5842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O</a:t>
            </a:r>
            <a:r>
              <a:rPr lang="pl-PL" sz="1600" baseline="-25000" dirty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pl-PL" sz="16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pl-PL" sz="1600" dirty="0"/>
              <a:t>- utleniający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dirty="0"/>
              <a:t>Zwiększenie stężenia tlenu w otoczeniu. </a:t>
            </a:r>
          </a:p>
        </p:txBody>
      </p:sp>
      <p:sp>
        <p:nvSpPr>
          <p:cNvPr id="21" name="Strzałka w dół 20"/>
          <p:cNvSpPr/>
          <p:nvPr/>
        </p:nvSpPr>
        <p:spPr>
          <a:xfrm>
            <a:off x="6855024" y="1373616"/>
            <a:ext cx="314325" cy="449262"/>
          </a:xfrm>
          <a:prstGeom prst="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sp>
        <p:nvSpPr>
          <p:cNvPr id="22" name="Prostokąt zaokrąglony 21"/>
          <p:cNvSpPr/>
          <p:nvPr/>
        </p:nvSpPr>
        <p:spPr>
          <a:xfrm>
            <a:off x="107504" y="6309320"/>
            <a:ext cx="8893228" cy="494155"/>
          </a:xfrm>
          <a:prstGeom prst="roundRect">
            <a:avLst/>
          </a:prstGeom>
          <a:solidFill>
            <a:srgbClr val="FF4B4B"/>
          </a:solidFill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Gazy te są bezwonne, bezbarwne i bez smaku</a:t>
            </a:r>
          </a:p>
          <a:p>
            <a:pPr algn="ctr"/>
            <a:r>
              <a:rPr lang="pl-PL" sz="1600" dirty="0" smtClean="0">
                <a:solidFill>
                  <a:schemeClr val="accent6">
                    <a:lumMod val="50000"/>
                  </a:schemeClr>
                </a:solidFill>
              </a:rPr>
              <a:t>brak organoleptycznych informacji o ich obecności</a:t>
            </a:r>
            <a:endParaRPr lang="pl-PL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20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6" name="Obraz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82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64" y="50060"/>
            <a:ext cx="1028868" cy="1323556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95" y="150500"/>
            <a:ext cx="1146037" cy="1135722"/>
          </a:xfrm>
          <a:prstGeom prst="rect">
            <a:avLst/>
          </a:prstGeom>
        </p:spPr>
      </p:pic>
      <p:pic>
        <p:nvPicPr>
          <p:cNvPr id="7" name="Obraz 6" descr="metanowiec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7544" y="1484784"/>
            <a:ext cx="4752528" cy="2664296"/>
          </a:xfrm>
          <a:prstGeom prst="rect">
            <a:avLst/>
          </a:prstGeom>
        </p:spPr>
      </p:pic>
      <p:pic>
        <p:nvPicPr>
          <p:cNvPr id="8" name="Obraz 7" descr="metanowiec2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39952" y="3717032"/>
            <a:ext cx="4681870" cy="265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3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pg_rajgrod">
  <a:themeElements>
    <a:clrScheme name="lpg_rajgro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pg_rajgro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pg_rajgro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pg_rajgro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pg_rajgro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861</TotalTime>
  <Words>1361</Words>
  <Application>Microsoft Office PowerPoint</Application>
  <PresentationFormat>Pokaz na ekranie (4:3)</PresentationFormat>
  <Paragraphs>225</Paragraphs>
  <Slides>35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35</vt:i4>
      </vt:variant>
    </vt:vector>
  </HeadingPairs>
  <TitlesOfParts>
    <vt:vector size="36" baseType="lpstr">
      <vt:lpstr>lpg_rajgrod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Murcia, Hiszpania 20.09.2011</vt:lpstr>
      <vt:lpstr>Prezentacja programu PowerPoint</vt:lpstr>
      <vt:lpstr>Prezentacja programu PowerPoint</vt:lpstr>
      <vt:lpstr>Prezentacja programu PowerPoint</vt:lpstr>
      <vt:lpstr>Scenariusze awaryjne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zdzisiek</dc:creator>
  <cp:lastModifiedBy>Stajszczak Magdalena</cp:lastModifiedBy>
  <cp:revision>112</cp:revision>
  <dcterms:created xsi:type="dcterms:W3CDTF">2011-02-08T17:29:31Z</dcterms:created>
  <dcterms:modified xsi:type="dcterms:W3CDTF">2021-01-04T15:02:35Z</dcterms:modified>
</cp:coreProperties>
</file>