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0032"/>
    <a:srgbClr val="CF2240"/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6039" autoAdjust="0"/>
    <p:restoredTop sz="94278" autoAdjust="0"/>
  </p:normalViewPr>
  <p:slideViewPr>
    <p:cSldViewPr>
      <p:cViewPr varScale="1">
        <p:scale>
          <a:sx n="112" d="100"/>
          <a:sy n="112" d="100"/>
        </p:scale>
        <p:origin x="1890" y="96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8769113" y="2809876"/>
            <a:ext cx="12388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General Director’s Office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BDG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1686654" y="5659503"/>
            <a:ext cx="1211054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Paying Authority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1686653" y="2255445"/>
            <a:ext cx="1207263" cy="44033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State Budget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BP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1686653" y="3933539"/>
            <a:ext cx="1201596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Economy Financing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FG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1686653" y="4508888"/>
            <a:ext cx="1207263" cy="42499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Local Government Finances Department</a:t>
            </a:r>
          </a:p>
          <a:p>
            <a:pPr eaLnBrk="1" hangingPunct="1"/>
            <a:r>
              <a:rPr lang="pl-PL" altLang="pl-PL" sz="750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281902" y="3939260"/>
            <a:ext cx="1244523" cy="44010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Goods and Services Tax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PT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3101982" y="3936299"/>
            <a:ext cx="1203614" cy="41618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Economic Policy Support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PG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8769113" y="2263777"/>
            <a:ext cx="12388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Administrative Office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BAD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8769113" y="4514543"/>
            <a:ext cx="12478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Finances and Accounting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FK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7336022" y="757765"/>
            <a:ext cx="1245902" cy="424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International Cooperation </a:t>
            </a:r>
            <a:r>
              <a:rPr lang="en-GB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en-GB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WM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4507403" y="3928364"/>
            <a:ext cx="1232065" cy="44582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Customs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DC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5911942" y="3936299"/>
            <a:ext cx="1224466" cy="43788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Tax Collection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DPP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3099970" y="4519315"/>
            <a:ext cx="1197354" cy="43494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Public Finance Discipline Office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BDF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8769113" y="3933104"/>
            <a:ext cx="1237724" cy="44108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Security and Data Protection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DB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5911943" y="2280003"/>
            <a:ext cx="123013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Audit of Public Funds </a:t>
            </a:r>
          </a:p>
          <a:p>
            <a:pPr eaLnBrk="1" hangingPunct="1"/>
            <a:r>
              <a:rPr lang="pl-PL" altLang="pl-PL" sz="750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DAS</a:t>
            </a:r>
            <a:endParaRPr lang="pl-PL" altLang="pl-PL" sz="75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1686654" y="6259637"/>
            <a:ext cx="1201596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of Financial Information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1686653" y="3363409"/>
            <a:ext cx="1207263" cy="44854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Budget Zone Financing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FS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281902" y="2828904"/>
            <a:ext cx="1238975" cy="42643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Excise Duty 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Gambling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</a:p>
          <a:p>
            <a:pPr eaLnBrk="1" hangingPunct="1"/>
            <a:r>
              <a:rPr lang="pl-PL" altLang="pl-PL" sz="750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285098" y="3371933"/>
            <a:ext cx="1235878" cy="44582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Income Taxes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DD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1686653" y="2814227"/>
            <a:ext cx="1207263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Public Debt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769113" y="1280573"/>
            <a:ext cx="1240393" cy="848012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anchor="b"/>
          <a:lstStyle/>
          <a:p>
            <a:pPr eaLnBrk="1" hangingPunct="1"/>
            <a: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Director General</a:t>
            </a:r>
            <a:endParaRPr lang="en-GB" altLang="pl-PL" sz="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Katarzyna Szweda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1686653" y="1269819"/>
            <a:ext cx="1220624" cy="839437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 anchorCtr="0"/>
          <a:lstStyle/>
          <a:p>
            <a: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Secretary of </a:t>
            </a:r>
            <a:r>
              <a:rPr lang="en-GB" sz="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lang="en-GB" sz="7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General Inspector of Financial Information</a:t>
            </a:r>
          </a:p>
          <a:p>
            <a:pPr eaLnBrk="1" hangingPunct="1"/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Sebastian </a:t>
            </a:r>
            <a:r>
              <a:rPr lang="pl-PL" altLang="pl-PL" sz="9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Skuza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8769113" y="5661296"/>
            <a:ext cx="12388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GB" sz="700" i="1" dirty="0">
                <a:latin typeface="Calibri" panose="020F0502020204030204" pitchFamily="34" charset="0"/>
                <a:cs typeface="Calibri" panose="020F0502020204030204" pitchFamily="34" charset="0"/>
              </a:rPr>
              <a:t>Commissioner for Protection of Classified Information</a:t>
            </a:r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1686654" y="5096588"/>
            <a:ext cx="1211054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Guarantee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DG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3094466" y="1270190"/>
            <a:ext cx="1220922" cy="848493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GB" sz="7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lang="en-GB" sz="7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Chief Spokesman for Public Finance </a:t>
            </a:r>
            <a:r>
              <a:rPr lang="en-GB" sz="7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Discipline</a:t>
            </a:r>
            <a:endParaRPr lang="pl-PL" sz="7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75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Piotr </a:t>
            </a:r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Patkowski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3094465" y="2809876"/>
            <a:ext cx="1197355" cy="42171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Macroeconomic Policy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PM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3101982" y="3363409"/>
            <a:ext cx="1197355" cy="44212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Financial Market Development Department</a:t>
            </a:r>
            <a:endParaRPr lang="en-GB" altLang="pl-PL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FN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3101981" y="5121096"/>
            <a:ext cx="1197355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700" i="1" dirty="0">
                <a:latin typeface="Calibri" panose="020F0502020204030204" pitchFamily="34" charset="0"/>
                <a:cs typeface="Calibri" panose="020F0502020204030204" pitchFamily="34" charset="0"/>
              </a:rPr>
              <a:t>Accounting Standards Committee</a:t>
            </a:r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3094465" y="2264376"/>
            <a:ext cx="1197355" cy="43835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Value for Money and Accounting Department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DWR</a:t>
            </a:r>
            <a:endParaRPr lang="pl-PL" altLang="pl-PL" sz="75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1694624" y="295711"/>
            <a:ext cx="1203083" cy="424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dirty="0" err="1" smtClean="0">
                <a:solidFill>
                  <a:schemeClr val="tx1"/>
                </a:solidFill>
              </a:rPr>
              <a:t>Minister’s</a:t>
            </a:r>
            <a:r>
              <a:rPr lang="pl-PL" altLang="pl-PL" dirty="0" smtClean="0">
                <a:solidFill>
                  <a:schemeClr val="tx1"/>
                </a:solidFill>
              </a:rPr>
              <a:t> Office</a:t>
            </a:r>
            <a:r>
              <a:rPr lang="pl-PL" altLang="pl-PL" dirty="0">
                <a:solidFill>
                  <a:schemeClr val="tx1"/>
                </a:solidFill>
              </a:rPr>
              <a:t/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b="1" dirty="0">
                <a:solidFill>
                  <a:schemeClr val="tx1"/>
                </a:solidFill>
              </a:rPr>
              <a:t>BMI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106251" y="360816"/>
            <a:ext cx="2633218" cy="827999"/>
          </a:xfrm>
          <a:prstGeom prst="rect">
            <a:avLst/>
          </a:prstGeom>
          <a:solidFill>
            <a:srgbClr val="DC0032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pl-PL" altLang="pl-PL" sz="1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Minister of Finance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1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Magdalena Rzeczkowska</a:t>
            </a:r>
            <a:endParaRPr lang="pl-PL" altLang="pl-PL" sz="12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8769113" y="764705"/>
            <a:ext cx="1237723" cy="41717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Political Cabinet</a:t>
            </a:r>
          </a:p>
          <a:p>
            <a:endParaRPr lang="pl-PL" altLang="pl-PL" dirty="0">
              <a:solidFill>
                <a:schemeClr val="tx1"/>
              </a:solidFill>
            </a:endParaRP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7342624" y="3931065"/>
            <a:ext cx="1241961" cy="44312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for Combating Economic Crime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DZP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4507403" y="1276845"/>
            <a:ext cx="1232065" cy="841838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endParaRPr lang="pl-PL" sz="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Secretary of State </a:t>
            </a:r>
          </a:p>
          <a:p>
            <a:r>
              <a:rPr lang="en-GB" sz="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Head of National Revenue Administration</a:t>
            </a:r>
            <a:endParaRPr lang="pl-PL" sz="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altLang="pl-PL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Bartosz </a:t>
            </a:r>
            <a:r>
              <a:rPr lang="pl-PL" altLang="pl-PL" sz="900" b="1" smtClean="0">
                <a:solidFill>
                  <a:schemeClr val="bg1"/>
                </a:solidFill>
                <a:latin typeface="Calibri" panose="020F0502020204030204" pitchFamily="34" charset="0"/>
              </a:rPr>
              <a:t>Zbaraszczuk</a:t>
            </a:r>
            <a:endParaRPr lang="pl-PL" altLang="pl-PL" sz="75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4507403" y="2817247"/>
            <a:ext cx="1233902" cy="44418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5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</a:p>
          <a:p>
            <a:r>
              <a:rPr lang="en-GB" sz="500" b="1" dirty="0">
                <a:latin typeface="Calibri" panose="020F0502020204030204" pitchFamily="34" charset="0"/>
                <a:cs typeface="Calibri" panose="020F0502020204030204" pitchFamily="34" charset="0"/>
              </a:rPr>
              <a:t>BKP - </a:t>
            </a:r>
            <a:r>
              <a:rPr lang="en-GB" sz="500" dirty="0">
                <a:latin typeface="Calibri" panose="020F0502020204030204" pitchFamily="34" charset="0"/>
                <a:cs typeface="Calibri" panose="020F0502020204030204" pitchFamily="34" charset="0"/>
              </a:rPr>
              <a:t>with evaluation of information and promotion activities of the National Revenue Administration</a:t>
            </a: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5911943" y="2823340"/>
            <a:ext cx="123013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Crucial Taxpayer Department</a:t>
            </a:r>
          </a:p>
          <a:p>
            <a:pPr eaLnBrk="1" hangingPunct="1"/>
            <a:r>
              <a:rPr lang="pl-PL" altLang="pl-PL" sz="750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DKP</a:t>
            </a:r>
            <a:endParaRPr lang="pl-PL" altLang="pl-PL" sz="75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1694625" y="790440"/>
            <a:ext cx="1193624" cy="39837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smtClean="0">
                <a:latin typeface="Calibri" panose="020F0502020204030204" pitchFamily="34" charset="0"/>
              </a:rPr>
              <a:t>Department</a:t>
            </a:r>
            <a:r>
              <a:rPr lang="pl-PL" altLang="pl-PL" sz="700" dirty="0" smtClean="0">
                <a:latin typeface="Calibri" panose="020F0502020204030204" pitchFamily="34" charset="0"/>
              </a:rPr>
              <a:t> of Data Analysis and </a:t>
            </a:r>
            <a:r>
              <a:rPr lang="pl-PL" altLang="pl-PL" sz="700" dirty="0" err="1" smtClean="0">
                <a:latin typeface="Calibri" panose="020F0502020204030204" pitchFamily="34" charset="0"/>
              </a:rPr>
              <a:t>Stategic</a:t>
            </a:r>
            <a:r>
              <a:rPr lang="pl-PL" altLang="pl-PL" sz="700" dirty="0" smtClean="0">
                <a:latin typeface="Calibri" panose="020F0502020204030204" pitchFamily="34" charset="0"/>
              </a:rPr>
              <a:t> Management</a:t>
            </a:r>
            <a:endParaRPr lang="pl-PL" altLang="pl-PL" sz="2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DAD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4507403" y="3375162"/>
            <a:ext cx="1232065" cy="42686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Budget, Property and Human Resources Revenue Administration</a:t>
            </a:r>
            <a:r>
              <a:rPr lang="en-GB" sz="7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</a:p>
          <a:p>
            <a:pPr eaLnBrk="1" hangingPunct="1"/>
            <a:r>
              <a:rPr lang="pl-PL" altLang="pl-PL" sz="600" b="1" dirty="0" smtClean="0">
                <a:latin typeface="Calibri" panose="020F0502020204030204" pitchFamily="34" charset="0"/>
              </a:rPr>
              <a:t>DBM</a:t>
            </a:r>
            <a:endParaRPr lang="pl-PL" altLang="pl-PL" sz="6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769113" y="3382233"/>
            <a:ext cx="1238800" cy="42492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Control and Internal Audit Office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BKA</a:t>
            </a:r>
            <a:endParaRPr lang="pl-PL" altLang="pl-PL" sz="75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5911943" y="4518968"/>
            <a:ext cx="1224466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Relationships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with </a:t>
            </a:r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Customers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DRK</a:t>
            </a:r>
            <a:endParaRPr lang="pl-PL" altLang="pl-PL" sz="75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769113" y="5085232"/>
            <a:ext cx="12388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T and </a:t>
            </a:r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Projects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M</a:t>
            </a:r>
            <a:r>
              <a:rPr lang="en-GB" sz="700" dirty="0" err="1">
                <a:latin typeface="Calibri" panose="020F0502020204030204" pitchFamily="34" charset="0"/>
                <a:cs typeface="Calibri" panose="020F0502020204030204" pitchFamily="34" charset="0"/>
              </a:rPr>
              <a:t>anagement</a:t>
            </a:r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DIP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7342624" y="3384965"/>
            <a:ext cx="1233719" cy="42219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Tax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Risk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DRP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7342624" y="2260901"/>
            <a:ext cx="1239300" cy="43487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for Supervision of the Controls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DNK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5911942" y="1276845"/>
            <a:ext cx="1230132" cy="841838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 of State </a:t>
            </a:r>
          </a:p>
          <a:p>
            <a:pPr>
              <a:spcBef>
                <a:spcPts val="300"/>
              </a:spcBef>
            </a:pPr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pPr eaLnBrk="1" hangingPunct="1"/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Anna Chałupa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272581" y="2263777"/>
            <a:ext cx="1249257" cy="43199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en-GB" sz="7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 Analysis Department</a:t>
            </a:r>
          </a:p>
          <a:p>
            <a:pPr eaLnBrk="1" hangingPunct="1"/>
            <a:r>
              <a:rPr lang="pl-PL" altLang="pl-PL" sz="75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  <a:endParaRPr lang="pl-PL" altLang="pl-PL" sz="75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7342624" y="2809877"/>
            <a:ext cx="1243523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of Toll Collection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DPO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4507404" y="4508888"/>
            <a:ext cx="1232064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600" dirty="0">
                <a:latin typeface="Calibri" panose="020F0502020204030204" pitchFamily="34" charset="0"/>
                <a:cs typeface="Calibri" panose="020F0502020204030204" pitchFamily="34" charset="0"/>
              </a:rPr>
              <a:t>Organization and International Relations of the National Revenue Administration Department</a:t>
            </a:r>
          </a:p>
          <a:p>
            <a:pPr eaLnBrk="1" hangingPunct="1"/>
            <a:r>
              <a:rPr lang="pl-PL" altLang="pl-PL" sz="600" dirty="0" smtClean="0">
                <a:latin typeface="Calibri" panose="020F0502020204030204" pitchFamily="34" charset="0"/>
              </a:rPr>
              <a:t> </a:t>
            </a:r>
            <a:r>
              <a:rPr lang="pl-PL" altLang="pl-PL" sz="600" b="1" dirty="0">
                <a:latin typeface="Calibri" panose="020F0502020204030204" pitchFamily="34" charset="0"/>
              </a:rPr>
              <a:t>DOM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5911942" y="3375162"/>
            <a:ext cx="123013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Tax Certification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DOP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7336022" y="1276846"/>
            <a:ext cx="1245902" cy="851738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en-GB" altLang="pl-PL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 of </a:t>
            </a:r>
            <a:r>
              <a:rPr lang="en-GB" sz="7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</a:t>
            </a:r>
            <a:endParaRPr lang="en-GB" sz="7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300"/>
              </a:spcBef>
            </a:pPr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Mariusz Gojny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0" name="Rectangle 342"/>
          <p:cNvSpPr>
            <a:spLocks noChangeArrowheads="1"/>
          </p:cNvSpPr>
          <p:nvPr/>
        </p:nvSpPr>
        <p:spPr bwMode="auto">
          <a:xfrm>
            <a:off x="275201" y="1269819"/>
            <a:ext cx="1238978" cy="834790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Secretary of </a:t>
            </a:r>
            <a:r>
              <a:rPr lang="en-GB" sz="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lang="pl-PL" sz="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Artur Soboń 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281902" y="4506324"/>
            <a:ext cx="1244523" cy="44010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Tax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Policy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DSP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70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923099" y="757765"/>
            <a:ext cx="1213309" cy="424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lvl="0"/>
            <a:r>
              <a:rPr lang="en-GB" sz="700">
                <a:solidFill>
                  <a:srgbClr val="000000"/>
                </a:solidFill>
                <a:cs typeface="Calibri" panose="020F0502020204030204" pitchFamily="34" charset="0"/>
              </a:rPr>
              <a:t>Legal Department</a:t>
            </a:r>
          </a:p>
          <a:p>
            <a:pPr lvl="0"/>
            <a:r>
              <a:rPr lang="pl-PL" altLang="pl-PL" sz="750" b="1">
                <a:solidFill>
                  <a:srgbClr val="000000"/>
                </a:solidFill>
              </a:rPr>
              <a:t>PR</a:t>
            </a:r>
            <a:endParaRPr lang="pl-PL" altLang="pl-PL" sz="750" b="1" dirty="0">
              <a:solidFill>
                <a:srgbClr val="000000"/>
              </a:solidFill>
            </a:endParaRPr>
          </a:p>
        </p:txBody>
      </p:sp>
      <p:sp>
        <p:nvSpPr>
          <p:cNvPr id="7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70717" y="295711"/>
            <a:ext cx="1227146" cy="42213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lvl="0" eaLnBrk="0" hangingPunct="0"/>
            <a:r>
              <a:rPr lang="en-GB" sz="700" dirty="0">
                <a:solidFill>
                  <a:srgbClr val="000000"/>
                </a:solidFill>
                <a:cs typeface="Calibri" panose="020F0502020204030204" pitchFamily="34" charset="0"/>
              </a:rPr>
              <a:t>Internal Control Bureau</a:t>
            </a:r>
          </a:p>
          <a:p>
            <a:pPr lvl="0" eaLnBrk="0" hangingPunct="0"/>
            <a:r>
              <a:rPr lang="en-GB" sz="700" b="1" dirty="0">
                <a:solidFill>
                  <a:srgbClr val="000000"/>
                </a:solidFill>
                <a:cs typeface="Calibri" panose="020F0502020204030204" pitchFamily="34" charset="0"/>
              </a:rPr>
              <a:t>BIW</a:t>
            </a:r>
          </a:p>
          <a:p>
            <a:pPr lvl="0" eaLnBrk="0" hangingPunct="0"/>
            <a:r>
              <a:rPr lang="en-GB" sz="500" dirty="0">
                <a:solidFill>
                  <a:srgbClr val="000000"/>
                </a:solidFill>
                <a:cs typeface="Calibri" panose="020F0502020204030204" pitchFamily="34" charset="0"/>
              </a:rPr>
              <a:t>with regulations determined in the Article 12d of the Act of 16 November 2016 - National Revenue Administration</a:t>
            </a:r>
          </a:p>
        </p:txBody>
      </p:sp>
      <p:sp>
        <p:nvSpPr>
          <p:cNvPr id="8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70716" y="790440"/>
            <a:ext cx="1224295" cy="39837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lvl="0" eaLnBrk="0" hangingPunct="0"/>
            <a:r>
              <a:rPr lang="en-GB" sz="500" dirty="0">
                <a:solidFill>
                  <a:srgbClr val="000000"/>
                </a:solidFill>
                <a:cs typeface="Calibri" panose="020F0502020204030204" pitchFamily="34" charset="0"/>
              </a:rPr>
              <a:t>Communication and Promotion Office </a:t>
            </a:r>
          </a:p>
          <a:p>
            <a:pPr lvl="0" eaLnBrk="0" hangingPunct="0"/>
            <a:r>
              <a:rPr lang="en-GB" sz="500" b="1" dirty="0">
                <a:solidFill>
                  <a:srgbClr val="000000"/>
                </a:solidFill>
                <a:cs typeface="Calibri" panose="020F0502020204030204" pitchFamily="34" charset="0"/>
              </a:rPr>
              <a:t>BKP - </a:t>
            </a:r>
            <a:r>
              <a:rPr lang="en-GB" sz="500" dirty="0">
                <a:solidFill>
                  <a:srgbClr val="000000"/>
                </a:solidFill>
                <a:cs typeface="Calibri" panose="020F0502020204030204" pitchFamily="34" charset="0"/>
              </a:rPr>
              <a:t> except evaluation of information and promotion activities of the National Revenue Administration</a:t>
            </a:r>
          </a:p>
        </p:txBody>
      </p:sp>
      <p:sp>
        <p:nvSpPr>
          <p:cNvPr id="85" name="Text Box 345"/>
          <p:cNvSpPr txBox="1">
            <a:spLocks noChangeArrowheads="1"/>
          </p:cNvSpPr>
          <p:nvPr/>
        </p:nvSpPr>
        <p:spPr bwMode="auto">
          <a:xfrm>
            <a:off x="4495608" y="2281751"/>
            <a:ext cx="1233902" cy="44418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GB" sz="5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 Control Bureau</a:t>
            </a:r>
          </a:p>
          <a:p>
            <a:pPr lvl="0"/>
            <a:r>
              <a:rPr lang="en-GB" sz="5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  <a:endParaRPr lang="en-GB" sz="5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GB" sz="5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except regulations determined in the Article 12d of the Act of 16 November 2016 - National Revenue Administration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4F992F-09A8-4BCD-8E9F-8D0A2ACBDFD0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17572</TotalTime>
  <Words>358</Words>
  <Application>Microsoft Office PowerPoint</Application>
  <PresentationFormat>Slajdy 35 mm</PresentationFormat>
  <Paragraphs>129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Waniek Michał</cp:lastModifiedBy>
  <cp:revision>1516</cp:revision>
  <cp:lastPrinted>2022-05-13T07:52:34Z</cp:lastPrinted>
  <dcterms:created xsi:type="dcterms:W3CDTF">2006-06-26T12:00:33Z</dcterms:created>
  <dcterms:modified xsi:type="dcterms:W3CDTF">2022-08-11T05:59:57Z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MF\GIHJ;Pawlak Ewa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MF\S-1-5-21-1525952054-1005573771-2909822258-243679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