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1" r:id="rId8"/>
    <p:sldId id="269" r:id="rId9"/>
    <p:sldId id="271" r:id="rId10"/>
    <p:sldId id="267" r:id="rId11"/>
    <p:sldId id="258" r:id="rId1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a Gałązka" initials="AG" lastIdx="4" clrIdx="0">
    <p:extLst>
      <p:ext uri="{19B8F6BF-5375-455C-9EA6-DF929625EA0E}">
        <p15:presenceInfo xmlns:p15="http://schemas.microsoft.com/office/powerpoint/2012/main" userId="Anna Gałązka" providerId="None"/>
      </p:ext>
    </p:extLst>
  </p:cmAuthor>
  <p:cmAuthor id="2" name="Gałązka Anna" initials="GA" lastIdx="2" clrIdx="1">
    <p:extLst>
      <p:ext uri="{19B8F6BF-5375-455C-9EA6-DF929625EA0E}">
        <p15:presenceInfo xmlns:p15="http://schemas.microsoft.com/office/powerpoint/2012/main" userId="S-1-5-21-3954371645-834304607-549911658-8228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9BA369-5E6A-413A-8E45-0E728350C6D6}" v="3" dt="2023-03-09T08:48:56.4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94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orchow Iwona" userId="41b224fc-4f8f-4893-8347-bbf75c2627e3" providerId="ADAL" clId="{D19BA369-5E6A-413A-8E45-0E728350C6D6}"/>
    <pc:docChg chg="undo redo custSel modSld">
      <pc:chgData name="Korchow Iwona" userId="41b224fc-4f8f-4893-8347-bbf75c2627e3" providerId="ADAL" clId="{D19BA369-5E6A-413A-8E45-0E728350C6D6}" dt="2023-03-09T08:49:11.426" v="35" actId="1076"/>
      <pc:docMkLst>
        <pc:docMk/>
      </pc:docMkLst>
      <pc:sldChg chg="addSp delSp modSp mod">
        <pc:chgData name="Korchow Iwona" userId="41b224fc-4f8f-4893-8347-bbf75c2627e3" providerId="ADAL" clId="{D19BA369-5E6A-413A-8E45-0E728350C6D6}" dt="2023-03-09T08:49:11.426" v="35" actId="1076"/>
        <pc:sldMkLst>
          <pc:docMk/>
          <pc:sldMk cId="3171248162" sldId="260"/>
        </pc:sldMkLst>
        <pc:graphicFrameChg chg="add mod">
          <ac:chgData name="Korchow Iwona" userId="41b224fc-4f8f-4893-8347-bbf75c2627e3" providerId="ADAL" clId="{D19BA369-5E6A-413A-8E45-0E728350C6D6}" dt="2023-03-09T08:48:50.657" v="4"/>
          <ac:graphicFrameMkLst>
            <pc:docMk/>
            <pc:sldMk cId="3171248162" sldId="260"/>
            <ac:graphicFrameMk id="5" creationId="{B041E422-B00D-60C2-EF6F-F7EF9BD98F93}"/>
          </ac:graphicFrameMkLst>
        </pc:graphicFrameChg>
        <pc:picChg chg="add del">
          <ac:chgData name="Korchow Iwona" userId="41b224fc-4f8f-4893-8347-bbf75c2627e3" providerId="ADAL" clId="{D19BA369-5E6A-413A-8E45-0E728350C6D6}" dt="2023-03-09T08:48:47.192" v="2" actId="478"/>
          <ac:picMkLst>
            <pc:docMk/>
            <pc:sldMk cId="3171248162" sldId="260"/>
            <ac:picMk id="2" creationId="{76D87C12-6892-5558-E136-45A250C01FB3}"/>
          </ac:picMkLst>
        </pc:picChg>
        <pc:picChg chg="mod">
          <ac:chgData name="Korchow Iwona" userId="41b224fc-4f8f-4893-8347-bbf75c2627e3" providerId="ADAL" clId="{D19BA369-5E6A-413A-8E45-0E728350C6D6}" dt="2023-03-09T08:49:11.426" v="35" actId="1076"/>
          <ac:picMkLst>
            <pc:docMk/>
            <pc:sldMk cId="3171248162" sldId="260"/>
            <ac:picMk id="6" creationId="{3FDAE4CE-C6E8-84D3-11E7-5F73C3619C9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14.03.2023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14.03.2023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14.03.2023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14.03.2023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14.03.2023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14.03.2023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14.03.2023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14.03.2023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14.03.2023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14.03.2023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14.03.2023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14.03.2023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755648" y="2146228"/>
            <a:ext cx="8040291" cy="15696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err="1">
                <a:solidFill>
                  <a:schemeClr val="bg1"/>
                </a:solidFill>
                <a:cs typeface="Calibri"/>
              </a:rPr>
              <a:t>Patrimonium</a:t>
            </a:r>
            <a:r>
              <a:rPr lang="pl-PL" sz="4800" b="1">
                <a:solidFill>
                  <a:schemeClr val="bg1"/>
                </a:solidFill>
                <a:cs typeface="Calibri"/>
              </a:rPr>
              <a:t> – Zabytki piśmiennictwa</a:t>
            </a: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388606" y="1240142"/>
            <a:ext cx="8427822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Wnioskodawca: Minister Kultury i Dziedzictwa Narodowego 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Beneficjent: Biblioteka Narodowa (BN)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Partnerzy: Biblioteka Jagiellońska (BJ)</a:t>
            </a: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66985" y="4432565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784533" y="5183161"/>
            <a:ext cx="1082929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rgbClr val="002060"/>
                </a:solidFill>
              </a:rPr>
              <a:t>Głównym celem projektu „Patrimonium – Zabytki piśmiennictwa” była digitalizacja zbiorów </a:t>
            </a:r>
            <a:r>
              <a:rPr lang="pl-PL" dirty="0" smtClean="0">
                <a:solidFill>
                  <a:srgbClr val="002060"/>
                </a:solidFill>
              </a:rPr>
              <a:t>specjalnych, </a:t>
            </a:r>
            <a:r>
              <a:rPr lang="pl-PL" dirty="0">
                <a:solidFill>
                  <a:srgbClr val="002060"/>
                </a:solidFill>
              </a:rPr>
              <a:t>w tym najważniejszych zabytków Narodowego Zasobu Bibliotecznego - Biblioteki Narodowej oraz Biblioteki </a:t>
            </a:r>
            <a:r>
              <a:rPr lang="pl-PL" dirty="0" smtClean="0">
                <a:solidFill>
                  <a:srgbClr val="002060"/>
                </a:solidFill>
              </a:rPr>
              <a:t>Jagiellońskiej        i </a:t>
            </a:r>
            <a:r>
              <a:rPr lang="pl-PL" dirty="0">
                <a:solidFill>
                  <a:srgbClr val="002060"/>
                </a:solidFill>
              </a:rPr>
              <a:t>udostępnienie ich za pośrednictwem portalu Polona w celu dalszej ich eksploatacji i ponownego wykorzystania </a:t>
            </a:r>
            <a:r>
              <a:rPr lang="pl-PL" dirty="0" smtClean="0">
                <a:solidFill>
                  <a:srgbClr val="002060"/>
                </a:solidFill>
              </a:rPr>
              <a:t> na </a:t>
            </a:r>
            <a:r>
              <a:rPr lang="pl-PL" dirty="0">
                <a:solidFill>
                  <a:srgbClr val="002060"/>
                </a:solidFill>
              </a:rPr>
              <a:t>potrzeby naukowe, edukacyjne, artystyczne i twórcze, a także hobbystyczne i rozrywkowe, przy jednoczesnym zwiększeniu wiedzy na temat zbiorów obu bibliotek poprzez szeroką promocję wśród grup docelowych. </a:t>
            </a:r>
            <a:r>
              <a:rPr lang="pl-PL" sz="1600" dirty="0"/>
              <a:t/>
            </a:r>
            <a:br>
              <a:rPr lang="pl-PL" sz="1600" dirty="0"/>
            </a:br>
            <a:endParaRPr lang="pl-PL" sz="1600" i="1" dirty="0">
              <a:solidFill>
                <a:srgbClr val="0070C0"/>
              </a:solidFill>
            </a:endParaRPr>
          </a:p>
          <a:p>
            <a:endParaRPr lang="pl-PL" dirty="0"/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1944339" y="2368656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8069299"/>
              </p:ext>
            </p:extLst>
          </p:nvPr>
        </p:nvGraphicFramePr>
        <p:xfrm>
          <a:off x="667149" y="3142808"/>
          <a:ext cx="10946674" cy="9750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59637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66677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74108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2020-07-01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>
                          <a:solidFill>
                            <a:srgbClr val="0070C0"/>
                          </a:solidFill>
                        </a:rPr>
                        <a:t>2022-06-30</a:t>
                      </a:r>
                      <a:endParaRPr lang="pl-PL" sz="1200" b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0959">
                <a:tc>
                  <a:txBody>
                    <a:bodyPr/>
                    <a:lstStyle/>
                    <a:p>
                      <a:r>
                        <a:rPr lang="pl-PL" b="1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>
                          <a:solidFill>
                            <a:srgbClr val="0070C0"/>
                          </a:solidFill>
                        </a:rPr>
                        <a:t>2020-07-01</a:t>
                      </a:r>
                      <a:endParaRPr lang="pl-PL" sz="1200" b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2022-11-30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 txBox="1">
            <a:spLocks/>
          </p:cNvSpPr>
          <p:nvPr/>
        </p:nvSpPr>
        <p:spPr>
          <a:xfrm>
            <a:off x="400496" y="1350981"/>
            <a:ext cx="11391008" cy="75059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Źródło finansowania: </a:t>
            </a:r>
            <a:r>
              <a:rPr lang="pl-PL" dirty="0"/>
              <a:t>POPC - II Oś Priorytetowa, Działanie 2.3 Cyfrowa dostępność </a:t>
            </a:r>
            <a:r>
              <a:rPr lang="pl-PL" dirty="0" smtClean="0"/>
              <a:t>                  i </a:t>
            </a:r>
            <a:r>
              <a:rPr lang="pl-PL" dirty="0"/>
              <a:t>użyteczność informacji sektora publicznego(84,63%) oraz budżet państwa (15,37%)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sp>
        <p:nvSpPr>
          <p:cNvPr id="11" name="Podtytuł 2"/>
          <p:cNvSpPr txBox="1">
            <a:spLocks/>
          </p:cNvSpPr>
          <p:nvPr/>
        </p:nvSpPr>
        <p:spPr>
          <a:xfrm>
            <a:off x="-201168" y="2316792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4000" dirty="0"/>
          </a:p>
        </p:txBody>
      </p:sp>
      <p:pic>
        <p:nvPicPr>
          <p:cNvPr id="6" name="Obraz 5">
            <a:extLst>
              <a:ext uri="{FF2B5EF4-FFF2-40B4-BE49-F238E27FC236}">
                <a16:creationId xmlns="" xmlns:a16="http://schemas.microsoft.com/office/drawing/2014/main" id="{3FDAE4CE-C6E8-84D3-11E7-5F73C3619C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7904" y="3067388"/>
            <a:ext cx="8195924" cy="3790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93994" y="135547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346071"/>
              </p:ext>
            </p:extLst>
          </p:nvPr>
        </p:nvGraphicFramePr>
        <p:xfrm>
          <a:off x="623392" y="2235380"/>
          <a:ext cx="10783008" cy="27574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7283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3943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1534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5540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1414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6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9536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Zdigitalizowane dokumenty zawierające informacje sektora publicznego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1">
                          <a:solidFill>
                            <a:srgbClr val="0070C0"/>
                          </a:solidFill>
                          <a:effectLst/>
                        </a:rPr>
                        <a:t>2022-11-30</a:t>
                      </a:r>
                      <a:endParaRPr lang="pl-PL" sz="1400" b="1" i="1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1" dirty="0">
                          <a:solidFill>
                            <a:srgbClr val="0070C0"/>
                          </a:solidFill>
                          <a:effectLst/>
                        </a:rPr>
                        <a:t>2022-11-30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000" i="1" kern="120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2063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Udostępnione on-line dokumenty zawierające informacje sektora publicznego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2022-11-30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2022-11-30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866083" y="1367733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019202"/>
              </p:ext>
            </p:extLst>
          </p:nvPr>
        </p:nvGraphicFramePr>
        <p:xfrm>
          <a:off x="345997" y="2235380"/>
          <a:ext cx="11368726" cy="42523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9710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3860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857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2918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1809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9883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wskaźnika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Planowana wartość</a:t>
                      </a:r>
                      <a:r>
                        <a:rPr lang="pl-PL" sz="16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pobrań / odtworzeń dokumentów zawierających informacje sektora publicznego 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>
                          <a:solidFill>
                            <a:srgbClr val="0070C0"/>
                          </a:solidFill>
                          <a:effectLst/>
                        </a:rPr>
                        <a:t>Szt.</a:t>
                      </a:r>
                      <a:endParaRPr lang="pl-PL" sz="1400" i="1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rezultatu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193 497,00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398 264,00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podmiotów, które udostępniły on-line informacje sektora publicznego  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kern="12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kern="12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kern="12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udostępnionych on-line dokumentów zawierających informacje sektora publicznego  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kern="12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141 643,00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kern="12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142 691,00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i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 </a:t>
                      </a:r>
                      <a:r>
                        <a:rPr lang="pl-PL" sz="1400" i="1" kern="1200" err="1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zdigitalizowanych</a:t>
                      </a:r>
                      <a:r>
                        <a:rPr lang="pl-PL" sz="1400" i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dokumentów zawierających informacje sektora publicznego 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141 643,00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kern="12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142 691,00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4634554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Rozmiar </a:t>
                      </a:r>
                      <a:r>
                        <a:rPr lang="pl-PL" sz="1400" b="1" i="1" kern="1200" err="1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zdigitalizowanej</a:t>
                      </a:r>
                      <a:r>
                        <a:rPr lang="pl-PL" sz="1400" b="1" i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informacji sektora publicznego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TB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kern="12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241,00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kern="12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430,77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9000964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Rozmiar udostępnionych on-line informacji sektora publicznego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TB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kern="12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120,5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191,49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756909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odtytuł 2"/>
          <p:cNvSpPr txBox="1">
            <a:spLocks/>
          </p:cNvSpPr>
          <p:nvPr/>
        </p:nvSpPr>
        <p:spPr>
          <a:xfrm>
            <a:off x="3032463" y="1254368"/>
            <a:ext cx="6382258" cy="56294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900"/>
              </a:spcAft>
              <a:buNone/>
            </a:pPr>
            <a:r>
              <a:rPr lang="pl-PL" sz="3864" b="1" dirty="0">
                <a:solidFill>
                  <a:srgbClr val="002060"/>
                </a:solidFill>
                <a:cs typeface="Times New Roman" pitchFamily="18" charset="0"/>
              </a:rPr>
              <a:t>REALIZACJA ZALECEŃ KRMC</a:t>
            </a:r>
            <a:endParaRPr lang="pl-PL" sz="3864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3488807"/>
              </p:ext>
            </p:extLst>
          </p:nvPr>
        </p:nvGraphicFramePr>
        <p:xfrm>
          <a:off x="454769" y="2065334"/>
          <a:ext cx="10801199" cy="3971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7647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298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9487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28585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Zalecenie KRMC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Poziom wykonania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Wyjaśnienia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12405">
                <a:tc>
                  <a:txBody>
                    <a:bodyPr/>
                    <a:lstStyle/>
                    <a:p>
                      <a:pPr algn="l"/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Zweryfikowanie terminów osiągnięcia kamieni milowych, </a:t>
                      </a:r>
                      <a:r>
                        <a:rPr lang="pl-PL" sz="1400" b="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gdyż nie </a:t>
                      </a:r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korespondują </a:t>
                      </a:r>
                      <a:r>
                        <a:rPr lang="pl-PL" sz="1400" b="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one                           </a:t>
                      </a:r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 terminami </a:t>
                      </a:r>
                      <a:r>
                        <a:rPr lang="pl-PL" sz="1400" b="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udostępnienia poszczególnych </a:t>
                      </a:r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zasobów wskazanych w punkcie 2.3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wykonane w całości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sz="1400" b="1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9795">
                <a:tc>
                  <a:txBody>
                    <a:bodyPr/>
                    <a:lstStyle/>
                    <a:p>
                      <a:pPr algn="l"/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Poprawienie nazw kamieni milowych ponieważ zostały </a:t>
                      </a:r>
                      <a:r>
                        <a:rPr lang="pl-PL" sz="1400" b="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one określone </a:t>
                      </a:r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zbyt skrótowo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wykonane w całości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sz="1100" b="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49795">
                <a:tc>
                  <a:txBody>
                    <a:bodyPr/>
                    <a:lstStyle/>
                    <a:p>
                      <a:pPr algn="l"/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Uzupełnienie listy przepływów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wykonane w całości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pl-PL" sz="1400" b="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9795">
                <a:tc>
                  <a:txBody>
                    <a:bodyPr/>
                    <a:lstStyle/>
                    <a:p>
                      <a:pPr algn="l"/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Dodanie do diagramu kooperacji systemu Kronik@ </a:t>
                      </a:r>
                      <a:r>
                        <a:rPr lang="pl-PL" sz="1400" b="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jako planowanego</a:t>
                      </a:r>
                      <a:endParaRPr lang="pl-PL" sz="1400" b="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wykonane w całości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pl-PL" sz="1400" b="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23786679"/>
                  </a:ext>
                </a:extLst>
              </a:tr>
              <a:tr h="449795">
                <a:tc>
                  <a:txBody>
                    <a:bodyPr/>
                    <a:lstStyle/>
                    <a:p>
                      <a:pPr algn="l"/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Uzupełnienie punktu 2.4 wyszczególniając produkty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wykonane w całości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pl-PL" sz="1400" b="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35486496"/>
                  </a:ext>
                </a:extLst>
              </a:tr>
              <a:tr h="449795">
                <a:tc>
                  <a:txBody>
                    <a:bodyPr/>
                    <a:lstStyle/>
                    <a:p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Weryfikację sekcji budżet poprzez doprecyzowanie </a:t>
                      </a:r>
                      <a:r>
                        <a:rPr lang="pl-PL" sz="1400" b="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pozycji kosztów </a:t>
                      </a:r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„Wynagrodzenia” oraz uzupełnienie uzasadnienia </a:t>
                      </a:r>
                      <a:r>
                        <a:rPr lang="pl-PL" sz="1400" b="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dla pozycji</a:t>
                      </a:r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w których nie wskazano, jakie koszty zostaną</a:t>
                      </a:r>
                    </a:p>
                    <a:p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poniesione.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wykonane w całości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pl-PL" sz="1400" b="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030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307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639993" y="1279990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494231" y="2030586"/>
            <a:ext cx="10801200" cy="19595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Okres trwałości: </a:t>
            </a:r>
            <a:r>
              <a:rPr lang="pl-PL" dirty="0">
                <a:solidFill>
                  <a:srgbClr val="305496"/>
                </a:solidFill>
                <a:latin typeface="Calibri" panose="020F0502020204030204" pitchFamily="34" charset="0"/>
              </a:rPr>
              <a:t>5 lat, zgodnie z art. 71 ROZPORZĄDZENIA PARLAMENTU EUROPEJSKIEGO I RADY (UE) NR 1303/2013 z dnia 17 grudnia 2013 r.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Źródło finansowania utrzymania produktów projektu: </a:t>
            </a:r>
            <a:r>
              <a:rPr lang="pl-PL" sz="1800" dirty="0">
                <a:solidFill>
                  <a:srgbClr val="305496"/>
                </a:solidFill>
                <a:latin typeface="Calibri" panose="020F0502020204030204" pitchFamily="34" charset="0"/>
              </a:rPr>
              <a:t>Środki na utrzymanie projektu w okresie trwałości będą zabezpieczone w rocznych planach finansowo-rzeczowych Biblioteki Narodowej i będą finansowane z budżetu Biblioteki Narodowej.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 smtClean="0">
                <a:solidFill>
                  <a:srgbClr val="002060"/>
                </a:solidFill>
              </a:rPr>
              <a:t>Najważniejsze ryzyka:</a:t>
            </a:r>
            <a:endParaRPr lang="pl-PL" sz="1800" dirty="0">
              <a:solidFill>
                <a:srgbClr val="305496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5973704"/>
              </p:ext>
            </p:extLst>
          </p:nvPr>
        </p:nvGraphicFramePr>
        <p:xfrm>
          <a:off x="630246" y="4132580"/>
          <a:ext cx="10729194" cy="249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733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392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869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13568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88522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Siła oddziaływania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Niskie zainteresowanie korzystaniem z portalu Polony ze strony użytkowników końcowych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i="1">
                          <a:solidFill>
                            <a:srgbClr val="0070C0"/>
                          </a:solidFill>
                        </a:rPr>
                        <a:t>mała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niskie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Redukowanie.</a:t>
                      </a:r>
                    </a:p>
                    <a:p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Promocja produktów projektu w serwisach społecznościowych Biblioteki Narodowej.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pl-PL" sz="1200" i="1" kern="1200" noProof="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Nieoczekiwana utrata danych na skutek awarii lub zniszczenia infrastruktury</a:t>
                      </a:r>
                      <a:endParaRPr lang="pl-PL" sz="1200" i="1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>
                      <a:solidFill>
                        <a:schemeClr val="tx2"/>
                      </a:solidFill>
                    </a:lnL>
                    <a:lnR w="12700">
                      <a:solidFill>
                        <a:schemeClr val="tx2"/>
                      </a:solidFill>
                    </a:lnR>
                    <a:lnT w="12700">
                      <a:solidFill>
                        <a:schemeClr val="tx2"/>
                      </a:solidFill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l-PL" sz="1200" i="1">
                          <a:solidFill>
                            <a:srgbClr val="0070C0"/>
                          </a:solidFill>
                        </a:rPr>
                        <a:t>mała</a:t>
                      </a:r>
                      <a:endParaRPr lang="pl-PL"/>
                    </a:p>
                  </a:txBody>
                  <a:tcPr anchor="ctr">
                    <a:lnL w="12700">
                      <a:solidFill>
                        <a:schemeClr val="tx2"/>
                      </a:solidFill>
                    </a:lnL>
                    <a:lnR w="12700">
                      <a:solidFill>
                        <a:schemeClr val="tx2"/>
                      </a:solidFill>
                    </a:lnR>
                    <a:lnT w="12700">
                      <a:solidFill>
                        <a:schemeClr val="tx2"/>
                      </a:solidFill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l-PL" sz="1200" i="1">
                          <a:solidFill>
                            <a:srgbClr val="0070C0"/>
                          </a:solidFill>
                        </a:rPr>
                        <a:t>niskie</a:t>
                      </a:r>
                      <a:endParaRPr lang="pl-PL"/>
                    </a:p>
                  </a:txBody>
                  <a:tcPr anchor="ctr">
                    <a:lnL w="12700">
                      <a:solidFill>
                        <a:schemeClr val="tx2"/>
                      </a:solidFill>
                    </a:lnL>
                    <a:lnR w="12700">
                      <a:solidFill>
                        <a:schemeClr val="tx2"/>
                      </a:solidFill>
                    </a:lnR>
                    <a:lnT w="12700">
                      <a:solidFill>
                        <a:schemeClr val="tx2"/>
                      </a:solidFill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Redukowanie.</a:t>
                      </a:r>
                    </a:p>
                    <a:p>
                      <a:pPr lvl="0">
                        <a:buNone/>
                      </a:pPr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Tworzenie kopii zapasowych i przechowywanie ich </a:t>
                      </a:r>
                      <a:r>
                        <a:rPr lang="pl-PL" sz="1200" i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    w </a:t>
                      </a:r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niezależnych lokalizacjach.</a:t>
                      </a:r>
                    </a:p>
                  </a:txBody>
                  <a:tcPr anchor="ctr">
                    <a:lnL w="12700">
                      <a:solidFill>
                        <a:schemeClr val="tx2"/>
                      </a:solidFill>
                    </a:lnL>
                    <a:lnR w="12700">
                      <a:solidFill>
                        <a:schemeClr val="tx2"/>
                      </a:solidFill>
                    </a:lnR>
                    <a:lnT w="12700">
                      <a:solidFill>
                        <a:schemeClr val="tx2"/>
                      </a:solidFill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4458355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pl-PL" sz="1200" i="1" kern="120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Wzrost kosztów operacyjnych </a:t>
                      </a:r>
                    </a:p>
                  </a:txBody>
                  <a:tcPr anchor="ctr">
                    <a:lnL w="12700">
                      <a:solidFill>
                        <a:schemeClr val="tx2"/>
                      </a:solidFill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2"/>
                      </a:solidFill>
                    </a:lnT>
                    <a:lnB w="12700">
                      <a:solidFill>
                        <a:schemeClr val="tx2"/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l-PL" sz="1200" i="1">
                          <a:solidFill>
                            <a:srgbClr val="0070C0"/>
                          </a:solidFill>
                        </a:rPr>
                        <a:t>mała</a:t>
                      </a:r>
                      <a:endParaRPr lang="pl-PL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2"/>
                      </a:solidFill>
                    </a:lnT>
                    <a:lnB w="12700">
                      <a:solidFill>
                        <a:schemeClr val="tx2"/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niskie</a:t>
                      </a:r>
                      <a:endParaRPr lang="pl-PL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2"/>
                      </a:solidFill>
                    </a:lnT>
                    <a:lnB w="12700">
                      <a:solidFill>
                        <a:schemeClr val="tx2"/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Redukowanie.</a:t>
                      </a:r>
                    </a:p>
                    <a:p>
                      <a:pPr marL="0" lvl="0" algn="l" defTabSz="914400" rtl="0" eaLnBrk="1" latinLnBrk="0" hangingPunct="1">
                        <a:buNone/>
                      </a:pPr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Bieżące monitorowanie kosztów operacyjnych; uwzględnienie szacowanych kosztów w planach i budżetach.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2"/>
                      </a:solidFill>
                    </a:lnR>
                    <a:lnT w="12700">
                      <a:solidFill>
                        <a:schemeClr val="tx2"/>
                      </a:solidFill>
                    </a:lnT>
                    <a:lnB w="12700">
                      <a:solidFill>
                        <a:schemeClr val="tx2"/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551193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F0E9BB556EE114582FE6CBC3E2CAD81" ma:contentTypeVersion="16" ma:contentTypeDescription="Utwórz nowy dokument." ma:contentTypeScope="" ma:versionID="6acb0008548e72193d5e7a7daf61cf54">
  <xsd:schema xmlns:xsd="http://www.w3.org/2001/XMLSchema" xmlns:xs="http://www.w3.org/2001/XMLSchema" xmlns:p="http://schemas.microsoft.com/office/2006/metadata/properties" xmlns:ns2="7abd8c27-6cce-41de-a3b8-c8f27bf54c45" xmlns:ns3="09946a1f-9a18-4afc-bc43-723eff9b3688" targetNamespace="http://schemas.microsoft.com/office/2006/metadata/properties" ma:root="true" ma:fieldsID="69ff0bfe78d6d4c8ee366d9abf0bcb55" ns2:_="" ns3:_="">
    <xsd:import namespace="7abd8c27-6cce-41de-a3b8-c8f27bf54c45"/>
    <xsd:import namespace="09946a1f-9a18-4afc-bc43-723eff9b36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bd8c27-6cce-41de-a3b8-c8f27bf54c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Tagi obrazów" ma:readOnly="false" ma:fieldId="{5cf76f15-5ced-4ddc-b409-7134ff3c332f}" ma:taxonomyMulti="true" ma:sspId="5618d734-f743-48c8-b44a-82b3f799ad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946a1f-9a18-4afc-bc43-723eff9b368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80c08798-093b-4d33-a217-14d7d7900619}" ma:internalName="TaxCatchAll" ma:showField="CatchAllData" ma:web="09946a1f-9a18-4afc-bc43-723eff9b368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abd8c27-6cce-41de-a3b8-c8f27bf54c45">
      <Terms xmlns="http://schemas.microsoft.com/office/infopath/2007/PartnerControls"/>
    </lcf76f155ced4ddcb4097134ff3c332f>
    <TaxCatchAll xmlns="09946a1f-9a18-4afc-bc43-723eff9b3688" xsi:nil="true"/>
  </documentManagement>
</p:properties>
</file>

<file path=customXml/itemProps1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72749FB-D15B-4BCB-9E27-C8EE5AFF5781}">
  <ds:schemaRefs>
    <ds:schemaRef ds:uri="09946a1f-9a18-4afc-bc43-723eff9b3688"/>
    <ds:schemaRef ds:uri="7abd8c27-6cce-41de-a3b8-c8f27bf54c4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6E28105-763F-4193-B043-C170AA0A0327}">
  <ds:schemaRefs>
    <ds:schemaRef ds:uri="http://schemas.microsoft.com/office/2006/documentManagement/types"/>
    <ds:schemaRef ds:uri="7abd8c27-6cce-41de-a3b8-c8f27bf54c45"/>
    <ds:schemaRef ds:uri="09946a1f-9a18-4afc-bc43-723eff9b3688"/>
    <ds:schemaRef ds:uri="http://schemas.microsoft.com/office/infopath/2007/PartnerControls"/>
    <ds:schemaRef ds:uri="http://purl.org/dc/terms/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488</Words>
  <Application>Microsoft Office PowerPoint</Application>
  <PresentationFormat>Panoramiczny</PresentationFormat>
  <Paragraphs>104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Anna Gałązka</cp:lastModifiedBy>
  <cp:revision>10</cp:revision>
  <dcterms:created xsi:type="dcterms:W3CDTF">2017-01-27T12:50:17Z</dcterms:created>
  <dcterms:modified xsi:type="dcterms:W3CDTF">2023-03-14T10:08:30Z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0x010100EF0E9BB556EE114582FE6CBC3E2CAD81</vt:lpwstr>
  </property>
  <property fmtid="{D5CDD505-2E9C-101B-9397-08002B2CF9AE}" pid="3" name="MediaServiceImageTags">
    <vt:lpwstr/>
  </property>
</Properties>
</file>