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9" r:id="rId6"/>
    <p:sldId id="271" r:id="rId7"/>
    <p:sldId id="270" r:id="rId8"/>
    <p:sldId id="261" r:id="rId9"/>
    <p:sldId id="272" r:id="rId10"/>
    <p:sldId id="269" r:id="rId11"/>
    <p:sldId id="267" r:id="rId12"/>
    <p:sldId id="25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ksandra Majchrzyk" initials="AM" lastIdx="9" clrIdx="0">
    <p:extLst>
      <p:ext uri="{19B8F6BF-5375-455C-9EA6-DF929625EA0E}">
        <p15:presenceInfo xmlns:p15="http://schemas.microsoft.com/office/powerpoint/2012/main" userId="S-1-5-21-17384997-2493323680-1510645381-3753" providerId="AD"/>
      </p:ext>
    </p:extLst>
  </p:cmAuthor>
  <p:cmAuthor id="2" name="Martyna Tyrakowska" initials="MT" lastIdx="16" clrIdx="1">
    <p:extLst>
      <p:ext uri="{19B8F6BF-5375-455C-9EA6-DF929625EA0E}">
        <p15:presenceInfo xmlns:p15="http://schemas.microsoft.com/office/powerpoint/2012/main" userId="S-1-5-21-17384997-2493323680-1510645381-22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007" autoAdjust="0"/>
  </p:normalViewPr>
  <p:slideViewPr>
    <p:cSldViewPr snapToGrid="0">
      <p:cViewPr varScale="1">
        <p:scale>
          <a:sx n="62" d="100"/>
          <a:sy n="62" d="100"/>
        </p:scale>
        <p:origin x="8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447-4C16-ACB9-D9B527F38F88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447-4C16-ACB9-D9B527F38F88}"/>
              </c:ext>
            </c:extLst>
          </c:dPt>
          <c:dLbls>
            <c:dLbl>
              <c:idx val="0"/>
              <c:layout>
                <c:manualLayout>
                  <c:x val="-2.401921688653076E-3"/>
                  <c:y val="-2.4771522062643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447-4C16-ACB9-D9B527F38F88}"/>
                </c:ext>
              </c:extLst>
            </c:dLbl>
            <c:dLbl>
              <c:idx val="1"/>
              <c:layout>
                <c:manualLayout>
                  <c:x val="-2.401921688653164E-3"/>
                  <c:y val="-1.04668403081591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447-4C16-ACB9-D9B527F38F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#,##0.00</c:formatCode>
                <c:ptCount val="2"/>
                <c:pt idx="0">
                  <c:v>20000000</c:v>
                </c:pt>
                <c:pt idx="1">
                  <c:v>19481401.760000002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47-4C16-ACB9-D9B527F38F88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00960844326538E-3"/>
                  <c:y val="-3.48894676938638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447-4C16-ACB9-D9B527F38F88}"/>
                </c:ext>
              </c:extLst>
            </c:dLbl>
            <c:dLbl>
              <c:idx val="1"/>
              <c:layout>
                <c:manualLayout>
                  <c:x val="-2.401921688653164E-3"/>
                  <c:y val="-1.04668403081591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447-4C16-ACB9-D9B527F38F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#,##0.00</c:formatCode>
                <c:ptCount val="2"/>
                <c:pt idx="0">
                  <c:v>17000000</c:v>
                </c:pt>
                <c:pt idx="1">
                  <c:v>19481401.760000002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47-4C16-ACB9-D9B527F38F8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00412288"/>
        <c:axId val="500414448"/>
      </c:barChart>
      <c:catAx>
        <c:axId val="500412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00414448"/>
        <c:crosses val="autoZero"/>
        <c:auto val="1"/>
        <c:lblAlgn val="ctr"/>
        <c:lblOffset val="100"/>
        <c:noMultiLvlLbl val="0"/>
      </c:catAx>
      <c:valAx>
        <c:axId val="50041444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00412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7A065-AB8F-4F67-8998-E480B11BDA73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2212E-CE4B-487C-A50D-4956CB3C9A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996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12212E-CE4B-487C-A50D-4956CB3C9AEA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5736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12212E-CE4B-487C-A50D-4956CB3C9AEA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1307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12212E-CE4B-487C-A50D-4956CB3C9AEA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5424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12212E-CE4B-487C-A50D-4956CB3C9AEA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4857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12212E-CE4B-487C-A50D-4956CB3C9AEA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9446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12212E-CE4B-487C-A50D-4956CB3C9AEA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1146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12212E-CE4B-487C-A50D-4956CB3C9AEA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9779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418579" y="1198527"/>
            <a:ext cx="11354838" cy="25545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3200" b="1" dirty="0">
                <a:solidFill>
                  <a:schemeClr val="bg1"/>
                </a:solidFill>
                <a:cs typeface="Calibri"/>
              </a:rPr>
              <a:t>Projekt nr POIS.02.04.00-00-0100/16</a:t>
            </a:r>
          </a:p>
          <a:p>
            <a:endParaRPr lang="pl-PL" sz="3200" b="1" i="1" dirty="0">
              <a:solidFill>
                <a:schemeClr val="bg1"/>
              </a:solidFill>
              <a:cs typeface="Calibri"/>
            </a:endParaRPr>
          </a:p>
          <a:p>
            <a:r>
              <a:rPr lang="pl-PL" sz="3200" b="1" i="1" dirty="0">
                <a:solidFill>
                  <a:schemeClr val="bg1"/>
                </a:solidFill>
                <a:cs typeface="Calibri"/>
              </a:rPr>
              <a:t>Opracowanie zasad kontroli i zwalczania inwazyjnych gatunków obcych wraz z przeprowadzeniem pilotażowych działań i edukacją społeczną.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7C09C3C-6878-4A16-4948-B24F981F0DAC}"/>
              </a:ext>
            </a:extLst>
          </p:cNvPr>
          <p:cNvSpPr/>
          <p:nvPr/>
        </p:nvSpPr>
        <p:spPr>
          <a:xfrm>
            <a:off x="891972" y="5120639"/>
            <a:ext cx="10408053" cy="14369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64B57B4B-01D6-7A63-E30B-DD5F5873D9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352" y="5301228"/>
            <a:ext cx="9189294" cy="107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784533" y="1125390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/>
              <a:t>Wnioskodawca: Minister Klimatu i Środowiska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/>
              <a:t>Beneficjent: Generalna Dyrekcja Ochrony Środowiska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/>
              <a:t>Partnerzy: - 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03178" y="388063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103178" y="4631231"/>
            <a:ext cx="119856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0" u="none" strike="noStrike" baseline="0" dirty="0" err="1"/>
              <a:t>Cel</a:t>
            </a:r>
            <a:r>
              <a:rPr lang="en-US" sz="2400" b="1" i="0" u="none" strike="noStrike" baseline="0" dirty="0"/>
              <a:t> </a:t>
            </a:r>
            <a:r>
              <a:rPr lang="en-US" sz="2400" b="1" i="0" u="none" strike="noStrike" baseline="0" dirty="0" err="1"/>
              <a:t>główny</a:t>
            </a:r>
            <a:r>
              <a:rPr lang="en-US" sz="2400" b="1" i="0" u="none" strike="noStrike" baseline="0" dirty="0"/>
              <a:t> </a:t>
            </a:r>
            <a:r>
              <a:rPr lang="en-US" sz="2400" b="1" i="0" u="none" strike="noStrike" baseline="0" dirty="0" err="1"/>
              <a:t>projektu</a:t>
            </a:r>
            <a:r>
              <a:rPr lang="en-US" sz="2400" b="1" i="0" u="none" strike="noStrike" baseline="0" dirty="0"/>
              <a:t>:</a:t>
            </a:r>
          </a:p>
          <a:p>
            <a:pPr algn="l"/>
            <a:r>
              <a:rPr lang="pl-PL" sz="2400" b="0" i="0" u="none" strike="noStrike" baseline="0" dirty="0"/>
              <a:t>Ochrona i przywrócenie różnorodności biologicznej oraz wzrost odporności rodzimych ekosystemów na presję inwazyjnych gatunków obcych poprzez określenie stopnia ich inwazyjności oraz weryfikację skuteczności metod eliminacji najbardziej inwazyjnych gatunków obcych na terenie kraju.</a:t>
            </a:r>
            <a:endParaRPr lang="pl-PL" sz="2400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2003031" y="2038127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551706"/>
              </p:ext>
            </p:extLst>
          </p:nvPr>
        </p:nvGraphicFramePr>
        <p:xfrm>
          <a:off x="784533" y="2788723"/>
          <a:ext cx="10946674" cy="1006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5237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2016.12.29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dirty="0">
                          <a:solidFill>
                            <a:schemeClr val="tx1"/>
                          </a:solidFill>
                        </a:rPr>
                        <a:t>2021.06.30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</a:rPr>
                        <a:t>2016.12.29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dirty="0">
                          <a:solidFill>
                            <a:schemeClr val="tx1"/>
                          </a:solidFill>
                        </a:rPr>
                        <a:t>2023.06.30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dtytuł 2"/>
          <p:cNvSpPr txBox="1">
            <a:spLocks/>
          </p:cNvSpPr>
          <p:nvPr/>
        </p:nvSpPr>
        <p:spPr>
          <a:xfrm>
            <a:off x="103178" y="1100059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23520" y="1508124"/>
            <a:ext cx="11968480" cy="5153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0000"/>
              </a:lnSpc>
            </a:pPr>
            <a:r>
              <a:rPr lang="en-US" sz="2000" b="1" i="0" u="none" strike="noStrike" baseline="0" dirty="0"/>
              <a:t>Cele szczegółowe:</a:t>
            </a:r>
          </a:p>
          <a:p>
            <a:pPr algn="l">
              <a:lnSpc>
                <a:spcPct val="110000"/>
              </a:lnSpc>
            </a:pPr>
            <a:r>
              <a:rPr lang="pl-PL" sz="2000" b="0" i="0" u="none" strike="noStrike" baseline="0" dirty="0"/>
              <a:t>1. Określenie/wskazanie i opisanie kluczowych gatunków inwazyjnych do zwalczania na terenie </a:t>
            </a:r>
            <a:r>
              <a:rPr lang="en-US" sz="2000" b="0" i="0" u="none" strike="noStrike" baseline="0" dirty="0"/>
              <a:t>całego kraju.</a:t>
            </a:r>
          </a:p>
          <a:p>
            <a:pPr algn="l">
              <a:lnSpc>
                <a:spcPct val="110000"/>
              </a:lnSpc>
            </a:pPr>
            <a:r>
              <a:rPr lang="pl-PL" sz="2000" b="0" i="0" u="none" strike="noStrike" baseline="0" dirty="0"/>
              <a:t>2. Weryfikacja w środowisku naturalnym skuteczności metod wskazanych do eliminacji inwazyjnych</a:t>
            </a:r>
          </a:p>
          <a:p>
            <a:pPr algn="l">
              <a:lnSpc>
                <a:spcPct val="110000"/>
              </a:lnSpc>
            </a:pPr>
            <a:r>
              <a:rPr lang="en-US" sz="2000" b="0" i="0" u="none" strike="noStrike" baseline="0" dirty="0"/>
              <a:t>gatunków obcych.</a:t>
            </a:r>
          </a:p>
          <a:p>
            <a:pPr algn="l">
              <a:lnSpc>
                <a:spcPct val="110000"/>
              </a:lnSpc>
            </a:pPr>
            <a:r>
              <a:rPr lang="pl-PL" sz="2000" b="0" i="0" u="none" strike="noStrike" baseline="0" dirty="0"/>
              <a:t>3. Zidentyfikowanie dróg niezamierzonego wprowadzania lub rozprzestrzeniania się inwazyjnych</a:t>
            </a:r>
          </a:p>
          <a:p>
            <a:pPr algn="l">
              <a:lnSpc>
                <a:spcPct val="110000"/>
              </a:lnSpc>
            </a:pPr>
            <a:r>
              <a:rPr lang="pl-PL" sz="2000" b="0" i="0" u="none" strike="noStrike" baseline="0" dirty="0"/>
              <a:t>gatunków obcych stwarzających zagrożenie dla UE wraz ze wskazaniem dróg, które wymagają </a:t>
            </a:r>
            <a:r>
              <a:rPr lang="en-US" sz="2000" b="0" i="0" u="none" strike="noStrike" baseline="0" dirty="0"/>
              <a:t>działań priorytetowych.</a:t>
            </a:r>
          </a:p>
          <a:p>
            <a:pPr algn="l">
              <a:lnSpc>
                <a:spcPct val="110000"/>
              </a:lnSpc>
            </a:pPr>
            <a:r>
              <a:rPr lang="pl-PL" sz="2000" b="0" i="0" u="none" strike="noStrike" baseline="0" dirty="0"/>
              <a:t>4. Opracowanie i weryfikacja skuteczności planów działania dotyczących dróg priorytetowych </a:t>
            </a:r>
            <a:r>
              <a:rPr lang="en-US" sz="2000" b="0" i="0" u="none" strike="noStrike" baseline="0" dirty="0"/>
              <a:t>rozprzestrzeniania się gatunków inwazyjnych.</a:t>
            </a:r>
          </a:p>
          <a:p>
            <a:pPr algn="l">
              <a:lnSpc>
                <a:spcPct val="110000"/>
              </a:lnSpc>
            </a:pPr>
            <a:r>
              <a:rPr lang="pl-PL" sz="2000" b="0" i="0" u="none" strike="noStrike" baseline="0" dirty="0"/>
              <a:t>5. Zgromadzenie i publiczne udostępnienie wszystkich informacji i danych na temat gatunków inwazyjnych występujących na terenie kraju oraz UE.</a:t>
            </a:r>
          </a:p>
          <a:p>
            <a:pPr algn="l">
              <a:lnSpc>
                <a:spcPct val="110000"/>
              </a:lnSpc>
            </a:pPr>
            <a:r>
              <a:rPr lang="pl-PL" sz="2000" b="0" i="0" u="none" strike="noStrike" baseline="0" dirty="0"/>
              <a:t>6. Podniesienie poziomu świadomości społeczeństwa na temat zagrożeń jakie stwarzają inwazyjne</a:t>
            </a:r>
          </a:p>
          <a:p>
            <a:pPr algn="l">
              <a:lnSpc>
                <a:spcPct val="110000"/>
              </a:lnSpc>
            </a:pPr>
            <a:r>
              <a:rPr lang="pl-PL" sz="2000" b="0" i="0" u="none" strike="noStrike" baseline="0" dirty="0"/>
              <a:t>gatunki obce dla człowieka, środowiska naturalnego i gospodarki.</a:t>
            </a:r>
          </a:p>
          <a:p>
            <a:pPr algn="l">
              <a:lnSpc>
                <a:spcPct val="110000"/>
              </a:lnSpc>
            </a:pPr>
            <a:r>
              <a:rPr lang="pl-PL" sz="2000" b="0" i="0" u="none" strike="noStrike" baseline="0" dirty="0"/>
              <a:t>7. Rozpowszechnienie informacji na temat skutecznych/sprawdzonych metod kontroli lub eliminacji</a:t>
            </a:r>
          </a:p>
          <a:p>
            <a:pPr algn="l">
              <a:lnSpc>
                <a:spcPct val="110000"/>
              </a:lnSpc>
            </a:pPr>
            <a:r>
              <a:rPr lang="pl-PL" sz="2000" b="0" i="0" u="none" strike="noStrike" baseline="0" dirty="0"/>
              <a:t>ze środowiska inwazyjnych gatunków obcych.</a:t>
            </a:r>
          </a:p>
        </p:txBody>
      </p:sp>
    </p:spTree>
    <p:extLst>
      <p:ext uri="{BB962C8B-B14F-4D97-AF65-F5344CB8AC3E}">
        <p14:creationId xmlns:p14="http://schemas.microsoft.com/office/powerpoint/2010/main" val="2630962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 txBox="1">
            <a:spLocks/>
          </p:cNvSpPr>
          <p:nvPr/>
        </p:nvSpPr>
        <p:spPr>
          <a:xfrm>
            <a:off x="208166" y="1373327"/>
            <a:ext cx="394518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sz="2800" b="1" dirty="0">
                <a:solidFill>
                  <a:srgbClr val="002060"/>
                </a:solidFill>
                <a:cs typeface="Times New Roman" pitchFamily="18" charset="0"/>
              </a:rPr>
              <a:t>Źródło finansowania: </a:t>
            </a: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39485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36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3600" dirty="0"/>
          </a:p>
        </p:txBody>
      </p:sp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E3519C93-C0F9-817D-A138-271329AA85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3769729"/>
              </p:ext>
            </p:extLst>
          </p:nvPr>
        </p:nvGraphicFramePr>
        <p:xfrm>
          <a:off x="606259" y="3035544"/>
          <a:ext cx="10574866" cy="3640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875DDF16-260F-8CE3-BF1A-BD1D8FAF4F53}"/>
              </a:ext>
            </a:extLst>
          </p:cNvPr>
          <p:cNvSpPr txBox="1"/>
          <p:nvPr/>
        </p:nvSpPr>
        <p:spPr>
          <a:xfrm>
            <a:off x="3814989" y="1175305"/>
            <a:ext cx="7438133" cy="11618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 Operacyjny Infrastruktura i Środowisko 2014-2020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Oś priorytetowa II – Ochrona środowiska, w tym adaptacja do zmian klimatu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Działanie 2.4 – Ochrona przyrody i edukacja ekologiczna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F6454B80-9E5A-0350-F226-3E631F834ED4}"/>
              </a:ext>
            </a:extLst>
          </p:cNvPr>
          <p:cNvSpPr/>
          <p:nvPr/>
        </p:nvSpPr>
        <p:spPr>
          <a:xfrm>
            <a:off x="208166" y="1175305"/>
            <a:ext cx="11775668" cy="121955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10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cs typeface="Times New Roman" pitchFamily="18" charset="0"/>
              </a:rPr>
              <a:t>PRODUKTY PROJEKTU</a:t>
            </a:r>
            <a:endParaRPr lang="pl-PL" b="1" dirty="0"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151405"/>
              </p:ext>
            </p:extLst>
          </p:nvPr>
        </p:nvGraphicFramePr>
        <p:xfrm>
          <a:off x="489858" y="2347558"/>
          <a:ext cx="11306616" cy="38264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39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85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73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97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2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2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2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20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16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Wytyczne w zakresie walki dla minimum 10 inwazyjnych gatunków obcych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2023.06.30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2023.06.30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91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Kampania informacyjno-edukacyjna związana z edukacją ekologiczną na temat inwazyjnych gatunków obcych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2023.06.30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2023.06.30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8747588"/>
                  </a:ext>
                </a:extLst>
              </a:tr>
              <a:tr h="9217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informacyjny z rejestrem ponad 100 inwazyjnych gatunków obcych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2023.06.30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2023.06.30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2725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2" name="Prostokąt 61"/>
          <p:cNvSpPr/>
          <p:nvPr/>
        </p:nvSpPr>
        <p:spPr>
          <a:xfrm>
            <a:off x="7320018" y="2739148"/>
            <a:ext cx="1914696" cy="1138605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i="1" dirty="0">
                <a:solidFill>
                  <a:schemeClr val="bg1"/>
                </a:solidFill>
              </a:rPr>
              <a:t>podstrona internetowa projektu</a:t>
            </a:r>
          </a:p>
        </p:txBody>
      </p:sp>
      <p:sp>
        <p:nvSpPr>
          <p:cNvPr id="64" name="Prostokąt 63"/>
          <p:cNvSpPr/>
          <p:nvPr/>
        </p:nvSpPr>
        <p:spPr>
          <a:xfrm>
            <a:off x="4791257" y="3098800"/>
            <a:ext cx="1948405" cy="15353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2"/>
                </a:solidFill>
              </a:rPr>
              <a:t>System informacyjny z rejestrem ponad 100 inwazyjnych gatunków obcych</a:t>
            </a:r>
            <a:endParaRPr lang="pl-PL" b="1" dirty="0">
              <a:solidFill>
                <a:schemeClr val="tx2"/>
              </a:solidFill>
            </a:endParaRPr>
          </a:p>
        </p:txBody>
      </p:sp>
      <p:sp>
        <p:nvSpPr>
          <p:cNvPr id="65" name="Prostokąt 64"/>
          <p:cNvSpPr/>
          <p:nvPr/>
        </p:nvSpPr>
        <p:spPr>
          <a:xfrm>
            <a:off x="2284404" y="2774157"/>
            <a:ext cx="1944320" cy="1272307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i="1" dirty="0">
                <a:solidFill>
                  <a:schemeClr val="bg1"/>
                </a:solidFill>
              </a:rPr>
              <a:t>warstwa dot. IGO w </a:t>
            </a:r>
            <a:r>
              <a:rPr lang="pl-PL" sz="2000" i="1" dirty="0" err="1">
                <a:solidFill>
                  <a:schemeClr val="bg1"/>
                </a:solidFill>
              </a:rPr>
              <a:t>geoserwisie</a:t>
            </a:r>
            <a:r>
              <a:rPr lang="pl-PL" sz="2000" i="1" dirty="0">
                <a:solidFill>
                  <a:schemeClr val="bg1"/>
                </a:solidFill>
              </a:rPr>
              <a:t> </a:t>
            </a:r>
          </a:p>
        </p:txBody>
      </p:sp>
      <p:cxnSp>
        <p:nvCxnSpPr>
          <p:cNvPr id="68" name="Łącznik prosty 67"/>
          <p:cNvCxnSpPr/>
          <p:nvPr/>
        </p:nvCxnSpPr>
        <p:spPr>
          <a:xfrm flipV="1">
            <a:off x="4658305" y="3554072"/>
            <a:ext cx="3" cy="507832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Łącznik prosty ze strzałką 68"/>
          <p:cNvCxnSpPr>
            <a:cxnSpLocks/>
          </p:cNvCxnSpPr>
          <p:nvPr/>
        </p:nvCxnSpPr>
        <p:spPr>
          <a:xfrm flipH="1">
            <a:off x="4219908" y="3554072"/>
            <a:ext cx="444491" cy="0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Łącznik prosty 70"/>
          <p:cNvCxnSpPr>
            <a:cxnSpLocks/>
          </p:cNvCxnSpPr>
          <p:nvPr/>
        </p:nvCxnSpPr>
        <p:spPr>
          <a:xfrm>
            <a:off x="3738468" y="4060112"/>
            <a:ext cx="0" cy="1585571"/>
          </a:xfrm>
          <a:prstGeom prst="line">
            <a:avLst/>
          </a:prstGeom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Łącznik prosty ze strzałką 71"/>
          <p:cNvCxnSpPr>
            <a:cxnSpLocks/>
          </p:cNvCxnSpPr>
          <p:nvPr/>
        </p:nvCxnSpPr>
        <p:spPr>
          <a:xfrm>
            <a:off x="3724819" y="5641560"/>
            <a:ext cx="1086043" cy="4123"/>
          </a:xfrm>
          <a:prstGeom prst="straightConnector1">
            <a:avLst/>
          </a:prstGeom>
          <a:ln w="254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Łącznik prosty ze strzałką 74"/>
          <p:cNvCxnSpPr>
            <a:cxnSpLocks/>
          </p:cNvCxnSpPr>
          <p:nvPr/>
        </p:nvCxnSpPr>
        <p:spPr>
          <a:xfrm flipH="1">
            <a:off x="4267840" y="2948136"/>
            <a:ext cx="3002116" cy="2032"/>
          </a:xfrm>
          <a:prstGeom prst="straightConnector1">
            <a:avLst/>
          </a:prstGeom>
          <a:ln w="254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Prostokąt 80"/>
          <p:cNvSpPr/>
          <p:nvPr/>
        </p:nvSpPr>
        <p:spPr>
          <a:xfrm>
            <a:off x="4810862" y="5303848"/>
            <a:ext cx="1909194" cy="1036209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i="1" dirty="0">
                <a:solidFill>
                  <a:schemeClr val="bg1"/>
                </a:solidFill>
              </a:rPr>
              <a:t>rejestr</a:t>
            </a:r>
          </a:p>
        </p:txBody>
      </p:sp>
      <p:cxnSp>
        <p:nvCxnSpPr>
          <p:cNvPr id="82" name="Łącznik prosty ze strzałką 81"/>
          <p:cNvCxnSpPr>
            <a:cxnSpLocks/>
          </p:cNvCxnSpPr>
          <p:nvPr/>
        </p:nvCxnSpPr>
        <p:spPr>
          <a:xfrm>
            <a:off x="5713042" y="4702444"/>
            <a:ext cx="0" cy="601404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pole tekstowe 83"/>
          <p:cNvSpPr txBox="1"/>
          <p:nvPr/>
        </p:nvSpPr>
        <p:spPr>
          <a:xfrm>
            <a:off x="9675881" y="3260639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9797131" y="3698783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9797131" y="3887839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9797131" y="4075039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752D2218-C75C-5CD3-F9A2-A0AD7B51B978}"/>
              </a:ext>
            </a:extLst>
          </p:cNvPr>
          <p:cNvCxnSpPr/>
          <p:nvPr/>
        </p:nvCxnSpPr>
        <p:spPr>
          <a:xfrm flipV="1">
            <a:off x="6952302" y="3695763"/>
            <a:ext cx="0" cy="432049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ze strzałką 5">
            <a:extLst>
              <a:ext uri="{FF2B5EF4-FFF2-40B4-BE49-F238E27FC236}">
                <a16:creationId xmlns:a16="http://schemas.microsoft.com/office/drawing/2014/main" id="{7A50154B-5003-D3AD-548F-68A371BD9D32}"/>
              </a:ext>
            </a:extLst>
          </p:cNvPr>
          <p:cNvCxnSpPr>
            <a:cxnSpLocks/>
          </p:cNvCxnSpPr>
          <p:nvPr/>
        </p:nvCxnSpPr>
        <p:spPr>
          <a:xfrm>
            <a:off x="6943571" y="3695760"/>
            <a:ext cx="360003" cy="0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ze strzałką 27">
            <a:extLst>
              <a:ext uri="{FF2B5EF4-FFF2-40B4-BE49-F238E27FC236}">
                <a16:creationId xmlns:a16="http://schemas.microsoft.com/office/drawing/2014/main" id="{380F7CC0-1899-2B9C-12DA-2EC0C0BE4C06}"/>
              </a:ext>
            </a:extLst>
          </p:cNvPr>
          <p:cNvCxnSpPr>
            <a:cxnSpLocks/>
          </p:cNvCxnSpPr>
          <p:nvPr/>
        </p:nvCxnSpPr>
        <p:spPr>
          <a:xfrm flipV="1">
            <a:off x="3738468" y="4061904"/>
            <a:ext cx="0" cy="454851"/>
          </a:xfrm>
          <a:prstGeom prst="straightConnector1">
            <a:avLst/>
          </a:prstGeom>
          <a:ln w="254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ze strzałką 29">
            <a:extLst>
              <a:ext uri="{FF2B5EF4-FFF2-40B4-BE49-F238E27FC236}">
                <a16:creationId xmlns:a16="http://schemas.microsoft.com/office/drawing/2014/main" id="{F238EDA7-F8E1-6C79-0444-2D761A3D1C48}"/>
              </a:ext>
            </a:extLst>
          </p:cNvPr>
          <p:cNvCxnSpPr>
            <a:cxnSpLocks/>
          </p:cNvCxnSpPr>
          <p:nvPr/>
        </p:nvCxnSpPr>
        <p:spPr>
          <a:xfrm>
            <a:off x="6736278" y="2950212"/>
            <a:ext cx="588263" cy="0"/>
          </a:xfrm>
          <a:prstGeom prst="straightConnector1">
            <a:avLst/>
          </a:prstGeom>
          <a:ln w="254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Łącznik prosty ze strzałką 33">
            <a:extLst>
              <a:ext uri="{FF2B5EF4-FFF2-40B4-BE49-F238E27FC236}">
                <a16:creationId xmlns:a16="http://schemas.microsoft.com/office/drawing/2014/main" id="{DAA5E722-BE17-358B-4476-B74ECE455B6E}"/>
              </a:ext>
            </a:extLst>
          </p:cNvPr>
          <p:cNvCxnSpPr>
            <a:cxnSpLocks/>
          </p:cNvCxnSpPr>
          <p:nvPr/>
        </p:nvCxnSpPr>
        <p:spPr>
          <a:xfrm flipH="1">
            <a:off x="6736278" y="4114328"/>
            <a:ext cx="216024" cy="0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ze strzałką 37">
            <a:extLst>
              <a:ext uri="{FF2B5EF4-FFF2-40B4-BE49-F238E27FC236}">
                <a16:creationId xmlns:a16="http://schemas.microsoft.com/office/drawing/2014/main" id="{E74C8792-F4B2-281C-712E-1E0F52534EA9}"/>
              </a:ext>
            </a:extLst>
          </p:cNvPr>
          <p:cNvCxnSpPr>
            <a:cxnSpLocks/>
          </p:cNvCxnSpPr>
          <p:nvPr/>
        </p:nvCxnSpPr>
        <p:spPr>
          <a:xfrm>
            <a:off x="4658303" y="4048310"/>
            <a:ext cx="125241" cy="0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y ze strzałką 41">
            <a:extLst>
              <a:ext uri="{FF2B5EF4-FFF2-40B4-BE49-F238E27FC236}">
                <a16:creationId xmlns:a16="http://schemas.microsoft.com/office/drawing/2014/main" id="{99F919B3-ED86-AFCE-6F8A-3922187C3213}"/>
              </a:ext>
            </a:extLst>
          </p:cNvPr>
          <p:cNvCxnSpPr>
            <a:cxnSpLocks/>
          </p:cNvCxnSpPr>
          <p:nvPr/>
        </p:nvCxnSpPr>
        <p:spPr>
          <a:xfrm flipV="1">
            <a:off x="5713042" y="4634193"/>
            <a:ext cx="0" cy="153889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616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cs typeface="Times New Roman" pitchFamily="18" charset="0"/>
              </a:rPr>
              <a:t>WSKAŹNIKI EFEKTYWNOŚCI PROJEKTU</a:t>
            </a:r>
            <a:endParaRPr lang="pl-PL" b="1" dirty="0"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171735"/>
              </p:ext>
            </p:extLst>
          </p:nvPr>
        </p:nvGraphicFramePr>
        <p:xfrm>
          <a:off x="339363" y="2347558"/>
          <a:ext cx="11667580" cy="27501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62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3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2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85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03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8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37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Powstanie systemu informacyjnego na temat rozmieszczenia roślin, zwierząt i innych organizmów należących do inwazyjnych gatunków obcych składającego się z: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(1.) warstw,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(2.) rejestru,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(3.) podstrony internetowej projektu.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1746947" y="1091548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210503" y="1632594"/>
            <a:ext cx="11896724" cy="2451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Okres trwałości: 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Zgodnie z umową o dofinansowanie należy zachować trwałość projektu w okresie 5 lat od zatwierdzenia wniosku o płatność końcową. </a:t>
            </a:r>
            <a:endParaRPr lang="pl-PL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Źródło finansowania utrzymania produktów projektu:</a:t>
            </a:r>
            <a:r>
              <a:rPr lang="pl-PL" sz="20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Rezultaty projektu zostaną utrzymane bez konieczności zapewnienia dodatkowych środków – strona projektu i jego obsługa będą realizowane w ramach zadań wykonywanych przez administratora GDOŚ, 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wynika z kompetencji Generalnego Dyrektora Ochrony Środowiska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002060"/>
                </a:solidFill>
              </a:rPr>
              <a:t>Najważniejsze ryzyka:</a:t>
            </a:r>
            <a:endParaRPr lang="pl-PL" sz="2000" dirty="0"/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515A41A-AC4F-8391-41BF-62BD38C3A7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46615"/>
              </p:ext>
            </p:extLst>
          </p:nvPr>
        </p:nvGraphicFramePr>
        <p:xfrm>
          <a:off x="210503" y="4210079"/>
          <a:ext cx="11896723" cy="2166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1068">
                  <a:extLst>
                    <a:ext uri="{9D8B030D-6E8A-4147-A177-3AD203B41FA5}">
                      <a16:colId xmlns:a16="http://schemas.microsoft.com/office/drawing/2014/main" val="529625546"/>
                    </a:ext>
                  </a:extLst>
                </a:gridCol>
                <a:gridCol w="1578429">
                  <a:extLst>
                    <a:ext uri="{9D8B030D-6E8A-4147-A177-3AD203B41FA5}">
                      <a16:colId xmlns:a16="http://schemas.microsoft.com/office/drawing/2014/main" val="1972702380"/>
                    </a:ext>
                  </a:extLst>
                </a:gridCol>
                <a:gridCol w="2318657">
                  <a:extLst>
                    <a:ext uri="{9D8B030D-6E8A-4147-A177-3AD203B41FA5}">
                      <a16:colId xmlns:a16="http://schemas.microsoft.com/office/drawing/2014/main" val="506737110"/>
                    </a:ext>
                  </a:extLst>
                </a:gridCol>
                <a:gridCol w="5978569">
                  <a:extLst>
                    <a:ext uri="{9D8B030D-6E8A-4147-A177-3AD203B41FA5}">
                      <a16:colId xmlns:a16="http://schemas.microsoft.com/office/drawing/2014/main" val="455283327"/>
                    </a:ext>
                  </a:extLst>
                </a:gridCol>
              </a:tblGrid>
              <a:tr h="70311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839293"/>
                  </a:ext>
                </a:extLst>
              </a:tr>
              <a:tr h="1260721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chemeClr val="tx1"/>
                          </a:solidFill>
                        </a:rPr>
                        <a:t>Brak aktualizacji danych o rozmieszczeniu gatunków inwazyjnych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chemeClr val="tx1"/>
                          </a:solidFill>
                        </a:rPr>
                        <a:t>Mała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chemeClr val="tx1"/>
                          </a:solidFill>
                        </a:rPr>
                        <a:t>Znikome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Tolerowanie ryzyka.</a:t>
                      </a:r>
                      <a:br>
                        <a:rPr lang="pl-PL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Zgodnie z treścią ustawy o gatunkach obcych działanie systemu jest realizowane przez instytucje publiczne w ramach ich obowiązków. Dane są dodawane przez wybrane urzędy administracji publicznej, w tym GDOŚ.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3154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496790" y="2437065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Dziękuję za uwagę</a:t>
            </a:r>
            <a:endParaRPr lang="pl-PL" dirty="0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22B21380-5F02-1187-5812-7EDA65E6072E}"/>
              </a:ext>
            </a:extLst>
          </p:cNvPr>
          <p:cNvSpPr txBox="1"/>
          <p:nvPr/>
        </p:nvSpPr>
        <p:spPr>
          <a:xfrm>
            <a:off x="496790" y="3743351"/>
            <a:ext cx="10824352" cy="163121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2000" b="1" dirty="0">
                <a:solidFill>
                  <a:schemeClr val="bg1"/>
                </a:solidFill>
              </a:rPr>
              <a:t>Maciej Seretny</a:t>
            </a:r>
            <a:br>
              <a:rPr lang="pl-PL" sz="3600" b="1" dirty="0">
                <a:solidFill>
                  <a:schemeClr val="bg1"/>
                </a:solidFill>
              </a:rPr>
            </a:br>
            <a:r>
              <a:rPr lang="pl-PL" sz="2000" dirty="0">
                <a:solidFill>
                  <a:schemeClr val="bg1"/>
                </a:solidFill>
              </a:rPr>
              <a:t>Zastępca Dyrektora </a:t>
            </a:r>
          </a:p>
          <a:p>
            <a:r>
              <a:rPr lang="pl-PL" sz="2000" dirty="0">
                <a:solidFill>
                  <a:schemeClr val="bg1"/>
                </a:solidFill>
              </a:rPr>
              <a:t>Departament Realizacji Projektów Środowiskowych</a:t>
            </a:r>
          </a:p>
          <a:p>
            <a:r>
              <a:rPr lang="pl-PL" sz="2000" b="1" dirty="0">
                <a:solidFill>
                  <a:schemeClr val="bg1"/>
                </a:solidFill>
              </a:rPr>
              <a:t>Generalna Dyrekcja Ochrony Środowiska</a:t>
            </a:r>
          </a:p>
          <a:p>
            <a:r>
              <a:rPr lang="pl-PL" sz="2000" dirty="0">
                <a:solidFill>
                  <a:schemeClr val="bg1"/>
                </a:solidFill>
              </a:rPr>
              <a:t>sekretariat.drp@gdos.gov.pl</a:t>
            </a:r>
            <a:endParaRPr lang="pl-PL" sz="900" dirty="0"/>
          </a:p>
        </p:txBody>
      </p: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81FF63D7B3147AFAC68B2E93E2C6A" ma:contentTypeVersion="6" ma:contentTypeDescription="Utwórz nowy dokument." ma:contentTypeScope="" ma:versionID="b25a02a6aa41c63b80cdb648f72682c9">
  <xsd:schema xmlns:xsd="http://www.w3.org/2001/XMLSchema" xmlns:xs="http://www.w3.org/2001/XMLSchema" xmlns:p="http://schemas.microsoft.com/office/2006/metadata/properties" xmlns:ns2="a9a9e3d6-963b-4985-a8a7-a3d2f87a534a" xmlns:ns3="d176cc68-f091-4a7f-ad9e-67747a5f64ff" targetNamespace="http://schemas.microsoft.com/office/2006/metadata/properties" ma:root="true" ma:fieldsID="f28cba78a4f9f94e71da2f3337a38ea3" ns2:_="" ns3:_="">
    <xsd:import namespace="a9a9e3d6-963b-4985-a8a7-a3d2f87a534a"/>
    <xsd:import namespace="d176cc68-f091-4a7f-ad9e-67747a5f6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e3d6-963b-4985-a8a7-a3d2f87a5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cc68-f091-4a7f-ad9e-67747a5f6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5df3a10b-8748-402e-bef4-aee373db4dbb"/>
    <ds:schemaRef ds:uri="9affde3b-50dd-4e74-9e2c-6b9654ae514a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576F21-8AD8-4352-96E8-BCE6291B456C}"/>
</file>

<file path=docProps/app.xml><?xml version="1.0" encoding="utf-8"?>
<Properties xmlns="http://schemas.openxmlformats.org/officeDocument/2006/extended-properties" xmlns:vt="http://schemas.openxmlformats.org/officeDocument/2006/docPropsVTypes">
  <TotalTime>2476</TotalTime>
  <Words>572</Words>
  <Application>Microsoft Office PowerPoint</Application>
  <PresentationFormat>Panoramiczny</PresentationFormat>
  <Paragraphs>105</Paragraphs>
  <Slides>9</Slides>
  <Notes>7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Marczak Joanna</cp:lastModifiedBy>
  <cp:revision>80</cp:revision>
  <dcterms:created xsi:type="dcterms:W3CDTF">2017-01-27T12:50:17Z</dcterms:created>
  <dcterms:modified xsi:type="dcterms:W3CDTF">2024-01-30T12:44:55Z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0x010100BF681FF63D7B3147AFAC68B2E93E2C6A</vt:lpwstr>
  </property>
</Properties>
</file>