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59" r:id="rId6"/>
    <p:sldId id="260" r:id="rId7"/>
    <p:sldId id="268" r:id="rId8"/>
    <p:sldId id="261" r:id="rId9"/>
    <p:sldId id="262" r:id="rId10"/>
    <p:sldId id="263" r:id="rId11"/>
    <p:sldId id="264" r:id="rId12"/>
    <p:sldId id="265" r:id="rId13"/>
    <p:sldId id="266" r:id="rId14"/>
    <p:sldId id="269" r:id="rId15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50257-5D5F-4235-9BC8-1BE75CBA65A6}" type="datetimeFigureOut">
              <a:rPr lang="pl-PL" smtClean="0"/>
              <a:t>26.09.2018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C9C92-D106-4FEA-8EC5-20878E6C4F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9265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50257-5D5F-4235-9BC8-1BE75CBA65A6}" type="datetimeFigureOut">
              <a:rPr lang="pl-PL" smtClean="0"/>
              <a:t>26.09.2018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C9C92-D106-4FEA-8EC5-20878E6C4F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875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50257-5D5F-4235-9BC8-1BE75CBA65A6}" type="datetimeFigureOut">
              <a:rPr lang="pl-PL" smtClean="0"/>
              <a:t>26.09.2018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C9C92-D106-4FEA-8EC5-20878E6C4F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7117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50257-5D5F-4235-9BC8-1BE75CBA65A6}" type="datetimeFigureOut">
              <a:rPr lang="pl-PL" smtClean="0"/>
              <a:t>26.09.2018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C9C92-D106-4FEA-8EC5-20878E6C4F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4956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50257-5D5F-4235-9BC8-1BE75CBA65A6}" type="datetimeFigureOut">
              <a:rPr lang="pl-PL" smtClean="0"/>
              <a:t>26.09.2018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C9C92-D106-4FEA-8EC5-20878E6C4F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9698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50257-5D5F-4235-9BC8-1BE75CBA65A6}" type="datetimeFigureOut">
              <a:rPr lang="pl-PL" smtClean="0"/>
              <a:t>26.09.2018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C9C92-D106-4FEA-8EC5-20878E6C4F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7461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50257-5D5F-4235-9BC8-1BE75CBA65A6}" type="datetimeFigureOut">
              <a:rPr lang="pl-PL" smtClean="0"/>
              <a:t>26.09.2018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C9C92-D106-4FEA-8EC5-20878E6C4F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44651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50257-5D5F-4235-9BC8-1BE75CBA65A6}" type="datetimeFigureOut">
              <a:rPr lang="pl-PL" smtClean="0"/>
              <a:t>26.09.2018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C9C92-D106-4FEA-8EC5-20878E6C4F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8120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50257-5D5F-4235-9BC8-1BE75CBA65A6}" type="datetimeFigureOut">
              <a:rPr lang="pl-PL" smtClean="0"/>
              <a:t>26.09.2018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C9C92-D106-4FEA-8EC5-20878E6C4F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9289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50257-5D5F-4235-9BC8-1BE75CBA65A6}" type="datetimeFigureOut">
              <a:rPr lang="pl-PL" smtClean="0"/>
              <a:t>26.09.2018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C9C92-D106-4FEA-8EC5-20878E6C4F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5032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50257-5D5F-4235-9BC8-1BE75CBA65A6}" type="datetimeFigureOut">
              <a:rPr lang="pl-PL" smtClean="0"/>
              <a:t>26.09.2018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C9C92-D106-4FEA-8EC5-20878E6C4F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9703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50257-5D5F-4235-9BC8-1BE75CBA65A6}" type="datetimeFigureOut">
              <a:rPr lang="pl-PL" smtClean="0"/>
              <a:t>26.09.2018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C9C92-D106-4FEA-8EC5-20878E6C4F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08181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046513" y="2110010"/>
            <a:ext cx="8464733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l-PL" sz="2800" b="1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NIEPRAWIDŁOWOŚCI I UCHYBIENIA STWIERDZONE W TOKU </a:t>
            </a:r>
            <a:r>
              <a:rPr lang="pl-PL" sz="2800" b="1" dirty="0" smtClean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PROWADZONEGO NADZORU I KONTROLI W ZAKRESIE FUNKCJONOWANIA</a:t>
            </a:r>
            <a:r>
              <a:rPr lang="pl-PL" sz="2800" b="1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/>
            </a:r>
            <a:br>
              <a:rPr lang="pl-PL" sz="2800" b="1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</a:br>
            <a:r>
              <a:rPr lang="pl-PL" sz="2800" b="1" dirty="0" smtClean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 </a:t>
            </a:r>
            <a:r>
              <a:rPr lang="pl-PL" sz="2800" b="1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ŚRODOWISKOWYCH </a:t>
            </a:r>
            <a:r>
              <a:rPr lang="pl-PL" sz="2800" b="1" dirty="0" smtClean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DOMÓW </a:t>
            </a:r>
            <a:r>
              <a:rPr lang="pl-PL" sz="2800" b="1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SAMOPOMOCY</a:t>
            </a:r>
            <a:endParaRPr lang="pl-PL" sz="2800" dirty="0">
              <a:effectLst/>
              <a:latin typeface="Tw Cen MT"/>
              <a:ea typeface="Tw Cen M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43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105987" y="936207"/>
            <a:ext cx="9788435" cy="62502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pl-PL" sz="2800" kern="150" dirty="0" smtClean="0">
                <a:effectLst/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8. Udział w zajęciach </a:t>
            </a:r>
            <a:r>
              <a:rPr lang="pl-PL" sz="2800" kern="150" dirty="0" err="1" smtClean="0">
                <a:effectLst/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śds</a:t>
            </a:r>
            <a:r>
              <a:rPr lang="pl-PL" sz="2800" kern="150" dirty="0" smtClean="0">
                <a:effectLst/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 osób, które nie wymagają świadczenia usług w ośrodkach wsparcia.</a:t>
            </a:r>
          </a:p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pl-PL" sz="2800" kern="150" dirty="0" smtClean="0">
                <a:effectLst/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9. Brak zatrudnienia psychologa, co skutkowało brakiem świadczenia usług w formie poradnictwa psychologicznego.</a:t>
            </a:r>
          </a:p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pl-PL" sz="2800" kern="150" dirty="0" smtClean="0">
                <a:effectLst/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10. Brak spełnienia wymogu standardu pod względem liczby miejsc w </a:t>
            </a:r>
            <a:r>
              <a:rPr lang="pl-PL" sz="2800" kern="150" dirty="0" err="1" smtClean="0">
                <a:effectLst/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śds</a:t>
            </a:r>
            <a:r>
              <a:rPr lang="pl-PL" sz="2800" kern="150" dirty="0" smtClean="0">
                <a:effectLst/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 w jednym budynku.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800" dirty="0" smtClean="0"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Posiadanie w jednym budynku większej liczby miejsc niż 60 </a:t>
            </a:r>
            <a:br>
              <a:rPr lang="pl-PL" sz="2800" dirty="0" smtClean="0"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</a:br>
            <a:r>
              <a:rPr lang="pl-PL" sz="2800" dirty="0" smtClean="0"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(w jednym budynku jest 68 uczestników a w filii 60).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Przeterminowana żywność. </a:t>
            </a:r>
            <a:endParaRPr lang="pl-PL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12. Finansowanie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szkolenia uczestnikowi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ŚDS. </a:t>
            </a:r>
            <a:endParaRPr lang="pl-P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l-PL" sz="1600" dirty="0">
              <a:effectLst/>
              <a:latin typeface="Tw Cen MT"/>
              <a:ea typeface="Tw Cen M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4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670560" y="975286"/>
            <a:ext cx="10258698" cy="4773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800" b="1" dirty="0" smtClean="0"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IV. W zakresie dokumentacji indywidualnej </a:t>
            </a:r>
            <a:endParaRPr lang="pl-PL" sz="2800" dirty="0" smtClean="0">
              <a:effectLst/>
              <a:latin typeface="Times New Roman" panose="02020603050405020304" pitchFamily="18" charset="0"/>
              <a:ea typeface="Tw Cen MT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200"/>
              </a:spcAft>
            </a:pPr>
            <a:r>
              <a:rPr lang="pl-PL" sz="2800" b="1" kern="150" dirty="0" smtClean="0">
                <a:effectLst/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Indywidualne plany postępowania wspierająco-aktywizującego</a:t>
            </a:r>
            <a:endParaRPr lang="pl-PL" sz="2800" kern="150" dirty="0" smtClean="0">
              <a:effectLst/>
              <a:latin typeface="Times New Roman" panose="02020603050405020304" pitchFamily="18" charset="0"/>
              <a:ea typeface="Lucida Sans Unicode" panose="020B0602030504020204" pitchFamily="34" charset="0"/>
              <a:cs typeface="Times New Roman" panose="02020603050405020304" pitchFamily="18" charset="0"/>
            </a:endParaRPr>
          </a:p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pl-PL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1. Planowanie treningów i celów nie wynikających z diagnozy uczestnika tj. jego szczególnych potrzeb i informacji gromadzonych na jego temat, zawartych w notatkach z postępowania </a:t>
            </a:r>
            <a:r>
              <a:rPr lang="pl-PL" sz="2800" dirty="0" smtClean="0"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wspierająco – aktywizującego</a:t>
            </a:r>
            <a:r>
              <a:rPr lang="pl-PL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, brak realizacji zaplanowanych działań, podejmowanie działań wobec uczestnika niezgodnych z planem postępowania wspierająco-aktywizującego, brak modyfikacji indywidualnych planów.</a:t>
            </a:r>
            <a:endParaRPr lang="pl-PL" sz="2400" dirty="0">
              <a:effectLst/>
              <a:latin typeface="Times New Roman" panose="02020603050405020304" pitchFamily="18" charset="0"/>
              <a:ea typeface="Tw Cen M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134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879564" y="562873"/>
            <a:ext cx="10067109" cy="610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15000"/>
              </a:lnSpc>
              <a:spcAft>
                <a:spcPts val="0"/>
              </a:spcAft>
            </a:pPr>
            <a:r>
              <a:rPr lang="pl-PL" sz="28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V. W zakresie dokumentacji zbiorczej </a:t>
            </a:r>
            <a:endParaRPr lang="pl-PL" sz="2400" dirty="0" smtClean="0">
              <a:effectLst/>
              <a:latin typeface="Tw Cen MT"/>
              <a:ea typeface="Tw Cen MT"/>
              <a:cs typeface="Times New Roman" panose="02020603050405020304" pitchFamily="18" charset="0"/>
            </a:endParaRPr>
          </a:p>
          <a:p>
            <a:pPr algn="just" fontAlgn="base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pl-PL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1. </a:t>
            </a:r>
            <a:r>
              <a:rPr lang="pl-PL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Niezgodność między meldunkami przekazywanymi do Wydziału Polityki Społecznej a ewidencją obecności uczestników w domu.</a:t>
            </a:r>
            <a:endParaRPr lang="pl-PL" sz="2000" dirty="0" smtClean="0">
              <a:effectLst/>
              <a:latin typeface="Tw Cen MT"/>
              <a:ea typeface="Tw Cen MT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pl-PL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2. Nierzetelność prowadzonej ewidencji obecności uczestników w domu:</a:t>
            </a:r>
            <a:endParaRPr lang="pl-PL" sz="2000" dirty="0" smtClean="0">
              <a:effectLst/>
              <a:latin typeface="Tw Cen MT"/>
              <a:ea typeface="Tw Cen MT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Tx/>
              <a:buChar char="-"/>
            </a:pPr>
            <a:r>
              <a:rPr lang="pl-PL" sz="2400" dirty="0" smtClean="0"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brak w ewidencji obecności uczestników w Domu, na bieżąco oznaczenia nieobecności uczestników każdego dnia miesiąca; </a:t>
            </a:r>
            <a:endParaRPr lang="pl-PL" sz="2000" dirty="0">
              <a:latin typeface="Tw Cen MT"/>
              <a:ea typeface="Tw Cen MT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Tx/>
              <a:buChar char="-"/>
            </a:pPr>
            <a:r>
              <a:rPr lang="pl-PL" sz="2400" dirty="0" smtClean="0"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rozbieżność pomiędzy obecnością uczestników odnotowywaną w ewidencji obecności a faktyczną obecnością.</a:t>
            </a:r>
          </a:p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Wpisywanie w dziennikach dokumentujących pracę pracowników zespołu wspierająco-aktywizującego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ogólnych 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danych dot. uczestników biorących udział w zajęciach np. „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osób”, „grupowe”, 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zamiast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imion i nazwisk uczestników obecnych na 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zajęciach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2400" dirty="0">
              <a:effectLst/>
              <a:latin typeface="Times New Roman" panose="02020603050405020304" pitchFamily="18" charset="0"/>
              <a:ea typeface="Tw Cen M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56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766355" y="270187"/>
            <a:ext cx="10650582" cy="6151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pl-PL" sz="28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Nieprawidłowości stwierdzone w toku kontroli dot. braku stosowania wytycznych Wojewody m.in.:</a:t>
            </a:r>
            <a:endParaRPr lang="pl-PL" sz="2400" dirty="0" smtClean="0">
              <a:effectLst/>
              <a:latin typeface="Times New Roman" panose="02020603050405020304" pitchFamily="18" charset="0"/>
              <a:ea typeface="Tw Cen MT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pl-PL" sz="28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 </a:t>
            </a:r>
            <a:endParaRPr lang="pl-PL" sz="2400" dirty="0" smtClean="0">
              <a:effectLst/>
              <a:latin typeface="Times New Roman" panose="02020603050405020304" pitchFamily="18" charset="0"/>
              <a:ea typeface="Tw Cen MT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l-PL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1. Z</a:t>
            </a:r>
            <a:r>
              <a:rPr lang="pl-PL" sz="2800" dirty="0" smtClean="0"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atrudnienie kierownika </a:t>
            </a:r>
            <a:r>
              <a:rPr lang="pl-PL" sz="2800" dirty="0" err="1" smtClean="0"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śds</a:t>
            </a:r>
            <a:r>
              <a:rPr lang="pl-PL" sz="2800" dirty="0" smtClean="0"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 w niepełnym wymiarze czasu pracy.</a:t>
            </a:r>
            <a:endParaRPr lang="pl-PL" sz="2400" dirty="0" smtClean="0">
              <a:effectLst/>
              <a:latin typeface="Times New Roman" panose="02020603050405020304" pitchFamily="18" charset="0"/>
              <a:ea typeface="Tw Cen MT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l-PL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2. Brak akt osobowych pracowników w </a:t>
            </a:r>
            <a:r>
              <a:rPr lang="pl-PL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śds</a:t>
            </a:r>
            <a:r>
              <a:rPr lang="pl-PL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. </a:t>
            </a:r>
            <a:endParaRPr lang="pl-PL" sz="2400" dirty="0" smtClean="0">
              <a:effectLst/>
              <a:latin typeface="Times New Roman" panose="02020603050405020304" pitchFamily="18" charset="0"/>
              <a:ea typeface="Tw Cen MT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l-PL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3. Ustalenie wysokości wynagrodzenia pracownika </a:t>
            </a:r>
            <a:r>
              <a:rPr lang="pl-PL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śds</a:t>
            </a:r>
            <a:r>
              <a:rPr lang="pl-PL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 wraz z wszelkimi dodatkami w kwocie przekraczającej dwukrotność przeciętnego wynagrodzenia brutto w sektorze przedsiębiorstw.</a:t>
            </a:r>
            <a:endParaRPr lang="pl-PL" sz="2400" dirty="0" smtClean="0">
              <a:effectLst/>
              <a:latin typeface="Times New Roman" panose="02020603050405020304" pitchFamily="18" charset="0"/>
              <a:ea typeface="Tw Cen MT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l-PL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4. Znaczne dysproporcje wynagrodzenia osób zatrudnionych na takich samych stanowiskach pracy i w jednakowym wymiarze czasu pracy. </a:t>
            </a:r>
            <a:endParaRPr lang="pl-PL" sz="2400" dirty="0" smtClean="0">
              <a:effectLst/>
              <a:latin typeface="Times New Roman" panose="02020603050405020304" pitchFamily="18" charset="0"/>
              <a:ea typeface="Tw Cen MT"/>
              <a:cs typeface="Times New Roman" panose="02020603050405020304" pitchFamily="18" charset="0"/>
            </a:endParaRPr>
          </a:p>
          <a:p>
            <a:pPr algn="just" fontAlgn="base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endParaRPr lang="pl-PL" sz="1600" dirty="0">
              <a:effectLst/>
              <a:latin typeface="Tw Cen MT"/>
              <a:ea typeface="Tw Cen M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010194" y="1641807"/>
            <a:ext cx="9788434" cy="30315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pl-PL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5. Znaczne dysproporcje między stanowiskami pracy (między stanowiskiem opiekuna i terapeuty)</a:t>
            </a:r>
            <a:endParaRPr lang="pl-PL" sz="2400" dirty="0" smtClean="0">
              <a:effectLst/>
              <a:latin typeface="Times New Roman" panose="02020603050405020304" pitchFamily="18" charset="0"/>
              <a:ea typeface="Tw Cen MT"/>
              <a:cs typeface="Times New Roman" panose="02020603050405020304" pitchFamily="18" charset="0"/>
            </a:endParaRPr>
          </a:p>
          <a:p>
            <a:pPr algn="just" fontAlgn="base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pl-PL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6. Brak oznakowania sprzętu. </a:t>
            </a:r>
            <a:endParaRPr lang="pl-PL" sz="2400" dirty="0" smtClean="0">
              <a:effectLst/>
              <a:latin typeface="Times New Roman" panose="02020603050405020304" pitchFamily="18" charset="0"/>
              <a:ea typeface="Tw Cen MT"/>
              <a:cs typeface="Times New Roman" panose="02020603050405020304" pitchFamily="18" charset="0"/>
            </a:endParaRPr>
          </a:p>
          <a:p>
            <a:pPr algn="just" fontAlgn="base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pl-PL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7. Brak księgi inwentarzowej.</a:t>
            </a:r>
          </a:p>
          <a:p>
            <a:pPr algn="just" fontAlgn="base">
              <a:lnSpc>
                <a:spcPct val="115000"/>
              </a:lnSpc>
              <a:spcBef>
                <a:spcPts val="1200"/>
              </a:spcBef>
            </a:pP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Brak polityki rachunkowości. </a:t>
            </a:r>
            <a:endParaRPr lang="pl-P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16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731520" y="1095285"/>
            <a:ext cx="9771017" cy="3264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l-PL" sz="2800" b="1" dirty="0" smtClean="0"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I. W zakresie dokumentacji określającej funkcjonowanie domu</a:t>
            </a:r>
            <a:endParaRPr lang="pl-PL" sz="2800" dirty="0" smtClean="0">
              <a:effectLst/>
              <a:latin typeface="Tw Cen MT"/>
              <a:ea typeface="Tw Cen MT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l-PL" sz="2400" dirty="0" smtClean="0"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1. Brak zgodności pomiędzy zapisami zawartymi w regulaminie organizacyjnym a stanem faktycznym, w zakresie: </a:t>
            </a:r>
            <a:endParaRPr lang="pl-PL" sz="2000" dirty="0" smtClean="0">
              <a:effectLst/>
              <a:latin typeface="Tw Cen MT"/>
              <a:ea typeface="Tw Cen MT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l-PL" sz="2400" dirty="0" smtClean="0"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- składu zespołu wspierająco-aktywizującego</a:t>
            </a:r>
            <a:endParaRPr lang="pl-PL" sz="2000" dirty="0" smtClean="0">
              <a:effectLst/>
              <a:latin typeface="Tw Cen MT"/>
              <a:ea typeface="Tw Cen MT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l-PL" sz="2400" dirty="0" smtClean="0"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- zatrudnienia</a:t>
            </a:r>
            <a:endParaRPr lang="pl-PL" sz="2000" dirty="0" smtClean="0">
              <a:effectLst/>
              <a:latin typeface="Tw Cen MT"/>
              <a:ea typeface="Tw Cen MT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l-PL" sz="2400" dirty="0" smtClean="0"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- nazewnictwa pracowni</a:t>
            </a:r>
            <a:endParaRPr lang="pl-PL" sz="2000" dirty="0" smtClean="0">
              <a:effectLst/>
              <a:latin typeface="Tw Cen MT"/>
              <a:ea typeface="Tw Cen MT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l-PL" sz="2400" dirty="0" smtClean="0"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- liczby miejsc w domu</a:t>
            </a:r>
            <a:endParaRPr lang="pl-PL" sz="2000" dirty="0">
              <a:effectLst/>
              <a:latin typeface="Tw Cen MT"/>
              <a:ea typeface="Tw Cen M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68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201783" y="1523113"/>
            <a:ext cx="9387840" cy="48597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pl-PL" sz="2800" dirty="0" smtClean="0"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2. Zawieranie zapisów w dokumentach organizacyjnych, o których mowa w rozporządzeniu w sprawie </a:t>
            </a:r>
            <a:r>
              <a:rPr lang="pl-PL" sz="2800" dirty="0" err="1" smtClean="0"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śds</a:t>
            </a:r>
            <a:r>
              <a:rPr lang="pl-PL" sz="2800" dirty="0" smtClean="0"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 oraz wewnętrznych uregulowaniach (instrukcji, procedur, regulaminów wewnętrznych), nie znajdujących uzasadnienia prawnego, tj.: </a:t>
            </a:r>
          </a:p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pl-PL" sz="2800" dirty="0" smtClean="0"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- dowóz uczestników na zajęcia w </a:t>
            </a:r>
            <a:r>
              <a:rPr lang="pl-PL" sz="2800" dirty="0" err="1" smtClean="0"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śds</a:t>
            </a:r>
            <a:r>
              <a:rPr lang="pl-PL" sz="2800" dirty="0" smtClean="0"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 uwarunkowany możliwościami finansowymi i organizacyjnymi jednostki;</a:t>
            </a:r>
          </a:p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pl-PL" sz="2800" dirty="0" smtClean="0"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- obowiązek udziału uczestnika w prostych pracach na rzecz domu;</a:t>
            </a:r>
          </a:p>
        </p:txBody>
      </p:sp>
    </p:spTree>
    <p:extLst>
      <p:ext uri="{BB962C8B-B14F-4D97-AF65-F5344CB8AC3E}">
        <p14:creationId xmlns:p14="http://schemas.microsoft.com/office/powerpoint/2010/main" val="420138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862150" y="1225466"/>
            <a:ext cx="9631680" cy="5161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pl-PL" sz="2800" dirty="0" smtClean="0"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- obowiązkowego udziału uczestników w dyżurach: kulinarnym i tzw. </a:t>
            </a:r>
            <a:r>
              <a:rPr lang="pl-PL" sz="2800" dirty="0" err="1" smtClean="0"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sprzątaniowym</a:t>
            </a:r>
            <a:r>
              <a:rPr lang="pl-PL" sz="2800" dirty="0" smtClean="0"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 – związanym z utrzymaniem przez uczestników Domu porządku w całym obiekcie, a także usprawiedliwiania nieobecności w ww. dyżurach wyłącznie zwolnieniem lekarskim lub pobytem w szpitalu;</a:t>
            </a:r>
            <a:endParaRPr lang="pl-PL" sz="2800" dirty="0" smtClean="0">
              <a:effectLst/>
              <a:latin typeface="Tw Cen MT"/>
              <a:ea typeface="Tw Cen MT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1200"/>
              </a:spcBef>
            </a:pPr>
            <a:r>
              <a:rPr lang="pl-PL" sz="2800" dirty="0" smtClean="0"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- stosowanie konsekwencji wobec uczestników (np. posiadających nieusprawiedliwioną nieobecność na dyżurze kulinarnym czy </a:t>
            </a:r>
            <a:r>
              <a:rPr lang="pl-PL" sz="2800" dirty="0" err="1" smtClean="0"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sprzątaniowym</a:t>
            </a:r>
            <a:r>
              <a:rPr lang="pl-PL" sz="2800" dirty="0" smtClean="0"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) tzw. „minusy”, wyłączające uczestnika z możliwości otrzymania posiłku, przygotowanego w ramach treningu kulinarnego; wykreślenia z listy uczestników;</a:t>
            </a:r>
            <a:endParaRPr lang="pl-PL" sz="2800" dirty="0" smtClean="0">
              <a:effectLst/>
              <a:latin typeface="Tw Cen MT"/>
              <a:ea typeface="Tw Cen M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63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262743" y="1191425"/>
            <a:ext cx="9875520" cy="4492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l-PL" sz="2800" b="1" dirty="0" smtClean="0"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II. W zakresie zatrudnienia kadry </a:t>
            </a:r>
            <a:r>
              <a:rPr lang="pl-PL" sz="2800" b="1" dirty="0" err="1" smtClean="0"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śds</a:t>
            </a:r>
            <a:r>
              <a:rPr lang="pl-PL" sz="2800" b="1" dirty="0" smtClean="0"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.</a:t>
            </a:r>
            <a:endParaRPr lang="pl-PL" sz="2400" dirty="0" smtClean="0">
              <a:effectLst/>
              <a:latin typeface="Tw Cen MT"/>
              <a:ea typeface="Tw Cen MT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</a:pPr>
            <a:r>
              <a:rPr lang="pl-PL" sz="2800" dirty="0" smtClean="0"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1. Niespełnianie minimalnych wymogów kwalifikacyjnych przez osoby zatrudnione w </a:t>
            </a:r>
            <a:r>
              <a:rPr lang="pl-PL" sz="2800" dirty="0" err="1" smtClean="0"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śds</a:t>
            </a:r>
            <a:r>
              <a:rPr lang="pl-PL" sz="2800" dirty="0" smtClean="0"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, np. na stanowisku instruktora terapii zajęciowej, instruktora terapii, terapeuty, opiekuna.</a:t>
            </a:r>
            <a:endParaRPr lang="pl-PL" sz="2400" dirty="0" smtClean="0">
              <a:effectLst/>
              <a:latin typeface="Tw Cen MT"/>
              <a:ea typeface="Tw Cen MT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pl-PL" sz="2800" kern="150" dirty="0" smtClean="0">
                <a:effectLst/>
                <a:latin typeface="Times New Roman" panose="02020603050405020304" pitchFamily="18" charset="0"/>
                <a:ea typeface="Lucida Sans Unicode" panose="020B0602030504020204" pitchFamily="34" charset="0"/>
              </a:rPr>
              <a:t>2. Powierzanie obowiązków kierownika jednostki, osobom niespełniającym wymogów kwalifikacyjnych przewidzianych dla osób kierujących jednostkami organizacyjnymi pomocy społecznej, określonych przepisami art. 122 ustawy o pomocy społecznej.</a:t>
            </a:r>
            <a:endParaRPr lang="pl-PL" sz="2800" kern="150" dirty="0">
              <a:effectLst/>
              <a:latin typeface="Times New Roman" panose="02020603050405020304" pitchFamily="18" charset="0"/>
              <a:ea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09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088571" y="1621647"/>
            <a:ext cx="9004664" cy="436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pl-PL" sz="2800" kern="150" dirty="0" smtClean="0">
                <a:effectLst/>
                <a:latin typeface="Times New Roman" panose="02020603050405020304" pitchFamily="18" charset="0"/>
                <a:ea typeface="Lucida Sans Unicode" panose="020B0602030504020204" pitchFamily="34" charset="0"/>
              </a:rPr>
              <a:t>3. Zawieranie umów zlecenia </a:t>
            </a:r>
            <a:r>
              <a:rPr lang="pl-PL" sz="2800" kern="150" dirty="0" smtClean="0">
                <a:effectLst/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z pielęgniarkami zatrudnionymi w </a:t>
            </a:r>
            <a:r>
              <a:rPr lang="pl-PL" sz="2800" kern="150" dirty="0" err="1" smtClean="0">
                <a:effectLst/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dps</a:t>
            </a:r>
            <a:r>
              <a:rPr lang="pl-PL" sz="2800" kern="150" dirty="0" smtClean="0">
                <a:effectLst/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, pełniącymi opiekę nad uczestnikami w razie potrzeby.</a:t>
            </a:r>
            <a:endParaRPr lang="pl-PL" sz="2800" kern="150" dirty="0" smtClean="0">
              <a:effectLst/>
              <a:latin typeface="Times New Roman" panose="02020603050405020304" pitchFamily="18" charset="0"/>
              <a:ea typeface="Lucida Sans Unicode" panose="020B0602030504020204" pitchFamily="34" charset="0"/>
            </a:endParaRPr>
          </a:p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pl-PL" sz="2800" kern="150" dirty="0" smtClean="0">
                <a:effectLst/>
                <a:latin typeface="Times New Roman" panose="02020603050405020304" pitchFamily="18" charset="0"/>
                <a:ea typeface="Lucida Sans Unicode" panose="020B0602030504020204" pitchFamily="34" charset="0"/>
              </a:rPr>
              <a:t>4. Sfinansowanie specjalizacji z zakresu organizacji pomocy społecznej osobie zastępującej kierownika podczas jego nieobecności tj. innemu pracownikowi poza kierownikiem.</a:t>
            </a:r>
          </a:p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pl-PL" sz="2800" kern="150" dirty="0" smtClean="0">
                <a:latin typeface="Times New Roman" panose="02020603050405020304" pitchFamily="18" charset="0"/>
                <a:ea typeface="Lucida Sans Unicode" panose="020B0602030504020204" pitchFamily="34" charset="0"/>
                <a:cs typeface="Times New Roman" panose="02020603050405020304" pitchFamily="18" charset="0"/>
              </a:rPr>
              <a:t>5. Brak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posiadania przez pracowników </a:t>
            </a:r>
            <a:r>
              <a:rPr lang="pl-PL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śds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półrocznego doświadczenia zawodowego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pracy z osobami z zaburzeniami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psychicznymi.</a:t>
            </a:r>
            <a:endParaRPr lang="pl-PL" sz="2800" kern="150" dirty="0" smtClean="0">
              <a:effectLst/>
              <a:latin typeface="Times New Roman" panose="02020603050405020304" pitchFamily="18" charset="0"/>
              <a:ea typeface="Lucida Sans Unicode" panose="020B0602030504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8778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036319" y="1378552"/>
            <a:ext cx="9004663" cy="421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pl-PL" sz="2800" kern="150" dirty="0">
                <a:latin typeface="Times New Roman" panose="02020603050405020304" pitchFamily="18" charset="0"/>
                <a:ea typeface="Lucida Sans Unicode" panose="020B0602030504020204" pitchFamily="34" charset="0"/>
              </a:rPr>
              <a:t>6</a:t>
            </a:r>
            <a:r>
              <a:rPr lang="pl-PL" sz="2800" kern="150" dirty="0" smtClean="0">
                <a:effectLst/>
                <a:latin typeface="Times New Roman" panose="02020603050405020304" pitchFamily="18" charset="0"/>
                <a:ea typeface="Lucida Sans Unicode" panose="020B0602030504020204" pitchFamily="34" charset="0"/>
              </a:rPr>
              <a:t>. Niespełnianie wskaźnika zatrudnienia pracowników zespołu wspierająco-aktywizującego.</a:t>
            </a:r>
          </a:p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pl-PL" sz="2800" dirty="0"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7</a:t>
            </a:r>
            <a:r>
              <a:rPr lang="pl-PL" sz="2800" dirty="0" smtClean="0"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. Brak udokumentowania zasadności świadczenia usług przez prawnika. </a:t>
            </a:r>
            <a:endParaRPr lang="pl-PL" sz="2400" dirty="0" smtClean="0">
              <a:effectLst/>
              <a:latin typeface="Tw Cen MT"/>
              <a:ea typeface="Tw Cen MT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pl-PL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Z § 10 ust. 3 rozporządzenia w sprawie środowiskowych domów samopomocy  wynika, że w domu mogą być zatrudniani inni pracownicy, niezbędni do prawidłowego funkcjonowania domu. </a:t>
            </a:r>
            <a:endParaRPr lang="pl-PL" sz="2400" dirty="0">
              <a:effectLst/>
              <a:latin typeface="Tw Cen MT"/>
              <a:ea typeface="Tw Cen M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278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870858" y="654386"/>
            <a:ext cx="9971314" cy="5577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800" b="1" dirty="0" smtClean="0"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III. W zakresie usług świadczonych w </a:t>
            </a:r>
            <a:r>
              <a:rPr lang="pl-PL" sz="2800" b="1" dirty="0" err="1" smtClean="0"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śds</a:t>
            </a:r>
            <a:r>
              <a:rPr lang="pl-PL" sz="2800" b="1" dirty="0" smtClean="0">
                <a:effectLst/>
                <a:latin typeface="Times New Roman" panose="02020603050405020304" pitchFamily="18" charset="0"/>
                <a:ea typeface="Tw Cen MT"/>
                <a:cs typeface="Times New Roman" panose="02020603050405020304" pitchFamily="18" charset="0"/>
              </a:rPr>
              <a:t>.</a:t>
            </a:r>
            <a:endParaRPr lang="pl-PL" sz="2400" dirty="0" smtClean="0">
              <a:effectLst/>
              <a:latin typeface="Tw Cen MT"/>
              <a:ea typeface="Tw Cen MT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pl-PL" sz="2800" kern="150" dirty="0" smtClean="0">
                <a:effectLst/>
                <a:latin typeface="Times New Roman" panose="02020603050405020304" pitchFamily="18" charset="0"/>
                <a:ea typeface="Lucida Sans Unicode" panose="020B0602030504020204" pitchFamily="34" charset="0"/>
              </a:rPr>
              <a:t>1. Organizowanie transportu w sposób uniemożliwiający uczestnikom udział w zajęciach przez co najmniej 6 godzin dziennie.</a:t>
            </a:r>
          </a:p>
          <a:p>
            <a:pPr algn="just">
              <a:lnSpc>
                <a:spcPct val="115000"/>
              </a:lnSpc>
              <a:spcAft>
                <a:spcPts val="1200"/>
              </a:spcAft>
            </a:pPr>
            <a:r>
              <a:rPr lang="pl-PL" sz="2800" kern="150" dirty="0" smtClean="0">
                <a:effectLst/>
                <a:latin typeface="Times New Roman" panose="02020603050405020304" pitchFamily="18" charset="0"/>
                <a:ea typeface="Lucida Sans Unicode" panose="020B0602030504020204" pitchFamily="34" charset="0"/>
              </a:rPr>
              <a:t>2. Brak zapewnienia opieki uczestnikom </a:t>
            </a:r>
            <a:r>
              <a:rPr lang="pl-PL" sz="2800" kern="150" dirty="0" err="1" smtClean="0">
                <a:effectLst/>
                <a:latin typeface="Times New Roman" panose="02020603050405020304" pitchFamily="18" charset="0"/>
                <a:ea typeface="Lucida Sans Unicode" panose="020B0602030504020204" pitchFamily="34" charset="0"/>
              </a:rPr>
              <a:t>śds</a:t>
            </a:r>
            <a:r>
              <a:rPr lang="pl-PL" sz="2800" kern="150" dirty="0" smtClean="0">
                <a:effectLst/>
                <a:latin typeface="Times New Roman" panose="02020603050405020304" pitchFamily="18" charset="0"/>
                <a:ea typeface="Lucida Sans Unicode" panose="020B0602030504020204" pitchFamily="34" charset="0"/>
              </a:rPr>
              <a:t> w trakcie dowożenia na zajęcia lub odwożenia po zajęciach.</a:t>
            </a:r>
          </a:p>
          <a:p>
            <a:pPr algn="just">
              <a:lnSpc>
                <a:spcPct val="115000"/>
              </a:lnSpc>
              <a:spcAft>
                <a:spcPts val="1200"/>
              </a:spcAft>
            </a:pPr>
            <a:r>
              <a:rPr lang="pl-PL" sz="2800" kern="150" dirty="0" smtClean="0">
                <a:effectLst/>
                <a:latin typeface="Times New Roman" panose="02020603050405020304" pitchFamily="18" charset="0"/>
                <a:ea typeface="Lucida Sans Unicode" panose="020B0602030504020204" pitchFamily="34" charset="0"/>
              </a:rPr>
              <a:t>3. Brak zapewnienia wszystkim uczestnikom </a:t>
            </a:r>
            <a:r>
              <a:rPr lang="pl-PL" sz="2800" kern="150" dirty="0" err="1" smtClean="0">
                <a:effectLst/>
                <a:latin typeface="Times New Roman" panose="02020603050405020304" pitchFamily="18" charset="0"/>
                <a:ea typeface="Lucida Sans Unicode" panose="020B0602030504020204" pitchFamily="34" charset="0"/>
              </a:rPr>
              <a:t>śds</a:t>
            </a:r>
            <a:r>
              <a:rPr lang="pl-PL" sz="2800" kern="150" dirty="0" smtClean="0">
                <a:effectLst/>
                <a:latin typeface="Times New Roman" panose="02020603050405020304" pitchFamily="18" charset="0"/>
                <a:ea typeface="Lucida Sans Unicode" panose="020B0602030504020204" pitchFamily="34" charset="0"/>
              </a:rPr>
              <a:t> gorącego posiłku. W przypadku osób, które nie korzystały z posiłku przygotowanego w ramach zadania własnego, nie zapewniono gorącego posiłku przygotowanego w ramach treningu kulinarnego.</a:t>
            </a:r>
            <a:endParaRPr lang="pl-PL" sz="2800" kern="150" dirty="0">
              <a:effectLst/>
              <a:latin typeface="Times New Roman" panose="02020603050405020304" pitchFamily="18" charset="0"/>
              <a:ea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32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097279" y="521851"/>
            <a:ext cx="9553303" cy="600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200"/>
              </a:spcAft>
            </a:pPr>
            <a:r>
              <a:rPr lang="pl-PL" sz="2800" kern="150" dirty="0" smtClean="0">
                <a:effectLst/>
                <a:latin typeface="Times New Roman" panose="02020603050405020304" pitchFamily="18" charset="0"/>
                <a:ea typeface="Lucida Sans Unicode" panose="020B0602030504020204" pitchFamily="34" charset="0"/>
              </a:rPr>
              <a:t>4. </a:t>
            </a:r>
            <a:r>
              <a:rPr lang="pl-PL" sz="2800" kern="1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Lucida Sans Unicode" panose="020B0602030504020204" pitchFamily="34" charset="0"/>
              </a:rPr>
              <a:t>Korzystanie z gorącego posiłku przygotowanego w ramach treningu kulinarnego przez wszystkich pracowników </a:t>
            </a:r>
            <a:r>
              <a:rPr lang="pl-PL" sz="2800" kern="15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Lucida Sans Unicode" panose="020B0602030504020204" pitchFamily="34" charset="0"/>
              </a:rPr>
              <a:t>śds</a:t>
            </a:r>
            <a:r>
              <a:rPr lang="pl-PL" sz="2800" kern="1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Lucida Sans Unicode" panose="020B0602030504020204" pitchFamily="34" charset="0"/>
              </a:rPr>
              <a:t>.</a:t>
            </a:r>
            <a:endParaRPr lang="pl-PL" sz="2800" kern="150" dirty="0" smtClean="0">
              <a:effectLst/>
              <a:latin typeface="Times New Roman" panose="02020603050405020304" pitchFamily="18" charset="0"/>
              <a:ea typeface="Lucida Sans Unicode" panose="020B0602030504020204" pitchFamily="34" charset="0"/>
            </a:endParaRPr>
          </a:p>
          <a:p>
            <a:pPr algn="just">
              <a:lnSpc>
                <a:spcPct val="115000"/>
              </a:lnSpc>
              <a:spcAft>
                <a:spcPts val="1200"/>
              </a:spcAft>
            </a:pPr>
            <a:r>
              <a:rPr lang="pl-PL" sz="2800" kern="150" dirty="0" smtClean="0">
                <a:effectLst/>
                <a:latin typeface="Times New Roman" panose="02020603050405020304" pitchFamily="18" charset="0"/>
                <a:ea typeface="Lucida Sans Unicode" panose="020B0602030504020204" pitchFamily="34" charset="0"/>
              </a:rPr>
              <a:t>5. Wykorzystywanie pomieszczeń </a:t>
            </a:r>
            <a:r>
              <a:rPr lang="pl-PL" sz="2800" kern="150" dirty="0" err="1" smtClean="0">
                <a:effectLst/>
                <a:latin typeface="Times New Roman" panose="02020603050405020304" pitchFamily="18" charset="0"/>
                <a:ea typeface="Lucida Sans Unicode" panose="020B0602030504020204" pitchFamily="34" charset="0"/>
              </a:rPr>
              <a:t>śds</a:t>
            </a:r>
            <a:r>
              <a:rPr lang="pl-PL" sz="2800" kern="150" dirty="0" smtClean="0">
                <a:effectLst/>
                <a:latin typeface="Times New Roman" panose="02020603050405020304" pitchFamily="18" charset="0"/>
                <a:ea typeface="Lucida Sans Unicode" panose="020B0602030504020204" pitchFamily="34" charset="0"/>
              </a:rPr>
              <a:t> do innych celów, niż wynikające z działalności </a:t>
            </a:r>
            <a:r>
              <a:rPr lang="pl-PL" sz="2800" kern="150" dirty="0" err="1" smtClean="0">
                <a:effectLst/>
                <a:latin typeface="Times New Roman" panose="02020603050405020304" pitchFamily="18" charset="0"/>
                <a:ea typeface="Lucida Sans Unicode" panose="020B0602030504020204" pitchFamily="34" charset="0"/>
              </a:rPr>
              <a:t>śds</a:t>
            </a:r>
            <a:r>
              <a:rPr lang="pl-PL" sz="2800" kern="150" dirty="0" smtClean="0">
                <a:effectLst/>
                <a:latin typeface="Times New Roman" panose="02020603050405020304" pitchFamily="18" charset="0"/>
                <a:ea typeface="Lucida Sans Unicode" panose="020B0602030504020204" pitchFamily="34" charset="0"/>
              </a:rPr>
              <a:t>; działanie niezgodne z przepisami ustawy o finansach publicznych.</a:t>
            </a:r>
          </a:p>
          <a:p>
            <a:pPr algn="just">
              <a:lnSpc>
                <a:spcPct val="115000"/>
              </a:lnSpc>
              <a:spcAft>
                <a:spcPts val="1200"/>
              </a:spcAft>
            </a:pPr>
            <a:r>
              <a:rPr lang="pl-PL" sz="2800" kern="15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6. </a:t>
            </a:r>
            <a:r>
              <a:rPr lang="pl-PL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Niespełnienie standardu usług, dot. powierzchni użytkowej przypadającej na jednego uczestnika. Użytkowanie wspólnie z inną jednostką organizacyjną pomocy społecznej np. sali do terapii ruchem. </a:t>
            </a:r>
          </a:p>
          <a:p>
            <a:pPr algn="just">
              <a:lnSpc>
                <a:spcPct val="115000"/>
              </a:lnSpc>
              <a:spcAft>
                <a:spcPts val="1200"/>
              </a:spcAft>
            </a:pPr>
            <a:r>
              <a:rPr lang="pl-P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7. </a:t>
            </a:r>
            <a:r>
              <a:rPr lang="pl-PL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Posiadanie systemu monitoringu zamontowanego w salach terapeutycznych. </a:t>
            </a:r>
            <a:endParaRPr lang="pl-PL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3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786</Words>
  <Application>Microsoft Office PowerPoint</Application>
  <PresentationFormat>Panoramiczny</PresentationFormat>
  <Paragraphs>54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Lucida Sans Unicode</vt:lpstr>
      <vt:lpstr>Times New Roman</vt:lpstr>
      <vt:lpstr>Tw Cen MT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kagorska</dc:creator>
  <cp:lastModifiedBy>Ewa Kordalska</cp:lastModifiedBy>
  <cp:revision>7</cp:revision>
  <cp:lastPrinted>2018-09-19T14:27:57Z</cp:lastPrinted>
  <dcterms:created xsi:type="dcterms:W3CDTF">2018-09-19T14:00:16Z</dcterms:created>
  <dcterms:modified xsi:type="dcterms:W3CDTF">2018-09-26T08:51:11Z</dcterms:modified>
</cp:coreProperties>
</file>