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369" r:id="rId3"/>
    <p:sldId id="370" r:id="rId4"/>
    <p:sldId id="371" r:id="rId5"/>
    <p:sldId id="372" r:id="rId6"/>
    <p:sldId id="374" r:id="rId7"/>
    <p:sldId id="375" r:id="rId8"/>
    <p:sldId id="376" r:id="rId9"/>
    <p:sldId id="377" r:id="rId10"/>
    <p:sldId id="368" r:id="rId11"/>
    <p:sldId id="287" r:id="rId12"/>
    <p:sldId id="367" r:id="rId13"/>
    <p:sldId id="283" r:id="rId14"/>
    <p:sldId id="350" r:id="rId15"/>
    <p:sldId id="362" r:id="rId16"/>
    <p:sldId id="353" r:id="rId17"/>
    <p:sldId id="354" r:id="rId18"/>
    <p:sldId id="365" r:id="rId19"/>
    <p:sldId id="366" r:id="rId20"/>
    <p:sldId id="264" r:id="rId21"/>
    <p:sldId id="356" r:id="rId22"/>
    <p:sldId id="328" r:id="rId23"/>
    <p:sldId id="357" r:id="rId24"/>
    <p:sldId id="329" r:id="rId25"/>
    <p:sldId id="358" r:id="rId26"/>
    <p:sldId id="344" r:id="rId27"/>
    <p:sldId id="359" r:id="rId28"/>
    <p:sldId id="360" r:id="rId29"/>
    <p:sldId id="331" r:id="rId30"/>
    <p:sldId id="352" r:id="rId31"/>
    <p:sldId id="361" r:id="rId32"/>
    <p:sldId id="363" r:id="rId33"/>
    <p:sldId id="364" r:id="rId34"/>
    <p:sldId id="345" r:id="rId35"/>
    <p:sldId id="346" r:id="rId36"/>
    <p:sldId id="348" r:id="rId37"/>
    <p:sldId id="355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706C2D2-AE83-48E7-B2F9-491B1C18D767}">
          <p14:sldIdLst>
            <p14:sldId id="257"/>
            <p14:sldId id="369"/>
            <p14:sldId id="370"/>
            <p14:sldId id="371"/>
            <p14:sldId id="372"/>
            <p14:sldId id="374"/>
            <p14:sldId id="375"/>
            <p14:sldId id="376"/>
            <p14:sldId id="377"/>
            <p14:sldId id="368"/>
            <p14:sldId id="287"/>
            <p14:sldId id="367"/>
            <p14:sldId id="283"/>
            <p14:sldId id="350"/>
            <p14:sldId id="362"/>
            <p14:sldId id="353"/>
            <p14:sldId id="354"/>
            <p14:sldId id="365"/>
            <p14:sldId id="366"/>
            <p14:sldId id="264"/>
            <p14:sldId id="356"/>
            <p14:sldId id="328"/>
            <p14:sldId id="357"/>
            <p14:sldId id="329"/>
            <p14:sldId id="358"/>
            <p14:sldId id="344"/>
            <p14:sldId id="359"/>
            <p14:sldId id="360"/>
            <p14:sldId id="331"/>
            <p14:sldId id="352"/>
            <p14:sldId id="361"/>
            <p14:sldId id="363"/>
            <p14:sldId id="364"/>
            <p14:sldId id="345"/>
            <p14:sldId id="346"/>
            <p14:sldId id="348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3CB"/>
    <a:srgbClr val="2E75B6"/>
    <a:srgbClr val="517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60"/>
    <p:restoredTop sz="94669"/>
  </p:normalViewPr>
  <p:slideViewPr>
    <p:cSldViewPr snapToGrid="0" snapToObjects="1">
      <p:cViewPr varScale="1">
        <p:scale>
          <a:sx n="106" d="100"/>
          <a:sy n="106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.tobiaszewski\OneDrive%20-%20Ministerstwo%20Zdrowia\Pulpit\Podsumowania_nowo&#347;ci\Podsumowanie%2076W\pazdziernik%202024%20Wykresy%20wskazania%20od%2020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.tobiaszewski\OneDrive%20-%20Ministerstwo%20Zdrowia\Pulpit\Podsumowania_nowo&#347;ci\Podsumowanie%2076W\pazdziernik%202024%20Wykresy%20wskazania%20od%2020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1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r>
              <a:rPr lang="pl-PL" sz="1200" b="1"/>
              <a:t>Nowe terapie onkologiczne w 2024 r.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Lato" panose="020F0502020204030203" pitchFamily="34" charset="-18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Arkusz2!$A$2:$A$9</c:f>
              <c:strCache>
                <c:ptCount val="8"/>
                <c:pt idx="0">
                  <c:v>Nowotwory układu 
oddechowego</c:v>
                </c:pt>
                <c:pt idx="1">
                  <c:v>Nowotwory układu 
endokrynnego</c:v>
                </c:pt>
                <c:pt idx="2">
                  <c:v>Inne</c:v>
                </c:pt>
                <c:pt idx="3">
                  <c:v>Nowotwory układu 
pokarmowego</c:v>
                </c:pt>
                <c:pt idx="4">
                  <c:v>Nowotwory skóry</c:v>
                </c:pt>
                <c:pt idx="5">
                  <c:v>Nowotwory układu 
urologicznego</c:v>
                </c:pt>
                <c:pt idx="6">
                  <c:v>Nowotwory 
ginekologiczne</c:v>
                </c:pt>
                <c:pt idx="7">
                  <c:v>Hematoonkologia</c:v>
                </c:pt>
              </c:strCache>
            </c:strRef>
          </c:cat>
          <c:val>
            <c:numRef>
              <c:f>Arkusz2!$B$2:$B$9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6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0-574C-9C35-87B74B1DB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4942160"/>
        <c:axId val="254941680"/>
      </c:barChart>
      <c:catAx>
        <c:axId val="254942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254941680"/>
        <c:crosses val="autoZero"/>
        <c:auto val="1"/>
        <c:lblAlgn val="ctr"/>
        <c:lblOffset val="100"/>
        <c:noMultiLvlLbl val="0"/>
      </c:catAx>
      <c:valAx>
        <c:axId val="254941680"/>
        <c:scaling>
          <c:orientation val="minMax"/>
        </c:scaling>
        <c:delete val="1"/>
        <c:axPos val="b"/>
        <c:majorGridlines>
          <c:spPr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4942160"/>
        <c:crosses val="autoZero"/>
        <c:crossBetween val="between"/>
      </c:valAx>
      <c:spPr>
        <a:noFill/>
        <a:ln w="0">
          <a:solidFill>
            <a:srgbClr val="00B0F0">
              <a:alpha val="0"/>
            </a:srgb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Lato" panose="020F0502020204030203" pitchFamily="34" charset="-18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1" i="0" u="none" strike="noStrike" kern="1200" spc="0" baseline="0">
                <a:solidFill>
                  <a:schemeClr val="bg1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r>
              <a:rPr lang="pl-PL" sz="1200" b="1"/>
              <a:t>Nowe terapie nieonkologiczne w 2024 r.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1" i="0" u="none" strike="noStrike" kern="1200" spc="0" baseline="0">
              <a:solidFill>
                <a:schemeClr val="bg1"/>
              </a:solidFill>
              <a:latin typeface="Lato" panose="020F0502020204030203" pitchFamily="34" charset="-18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6354183279887155"/>
          <c:y val="7.7127147008209093E-2"/>
          <c:w val="0.80332282474555639"/>
          <c:h val="0.848832403068973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Arkusz3!$A$2:$A$20</c:f>
              <c:strCache>
                <c:ptCount val="19"/>
                <c:pt idx="0">
                  <c:v>Urologia</c:v>
                </c:pt>
                <c:pt idx="1">
                  <c:v>Hepatologia</c:v>
                </c:pt>
                <c:pt idx="2">
                  <c:v>Endokrynologia</c:v>
                </c:pt>
                <c:pt idx="3">
                  <c:v>Dermatologia</c:v>
                </c:pt>
                <c:pt idx="4">
                  <c:v>Angiologia</c:v>
                </c:pt>
                <c:pt idx="5">
                  <c:v>Okulistyka</c:v>
                </c:pt>
                <c:pt idx="6">
                  <c:v>Pulmonologia</c:v>
                </c:pt>
                <c:pt idx="7">
                  <c:v>Gastroenterologia</c:v>
                </c:pt>
                <c:pt idx="8">
                  <c:v>Alergologia</c:v>
                </c:pt>
                <c:pt idx="9">
                  <c:v>Immunologia</c:v>
                </c:pt>
                <c:pt idx="10">
                  <c:v>Choroby metaboliczne</c:v>
                </c:pt>
                <c:pt idx="11">
                  <c:v>Hematologia</c:v>
                </c:pt>
                <c:pt idx="12">
                  <c:v>Nefrologia </c:v>
                </c:pt>
                <c:pt idx="13">
                  <c:v>Kardiologia</c:v>
                </c:pt>
                <c:pt idx="14">
                  <c:v>Reumatologia</c:v>
                </c:pt>
                <c:pt idx="15">
                  <c:v>Diabetologia</c:v>
                </c:pt>
                <c:pt idx="16">
                  <c:v>Ginekologia</c:v>
                </c:pt>
                <c:pt idx="17">
                  <c:v>Neurologia</c:v>
                </c:pt>
                <c:pt idx="18">
                  <c:v>Psychiatria</c:v>
                </c:pt>
              </c:strCache>
            </c:strRef>
          </c:cat>
          <c:val>
            <c:numRef>
              <c:f>Arkusz3!$B$2:$B$20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8</c:v>
                </c:pt>
                <c:pt idx="16">
                  <c:v>11</c:v>
                </c:pt>
                <c:pt idx="17">
                  <c:v>17</c:v>
                </c:pt>
                <c:pt idx="1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3-4E4D-A7DA-FA81EC147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1856688"/>
        <c:axId val="261855728"/>
      </c:barChart>
      <c:catAx>
        <c:axId val="261856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261855728"/>
        <c:crosses val="autoZero"/>
        <c:auto val="1"/>
        <c:lblAlgn val="ctr"/>
        <c:lblOffset val="100"/>
        <c:noMultiLvlLbl val="0"/>
      </c:catAx>
      <c:valAx>
        <c:axId val="26185572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26185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bg1"/>
          </a:solidFill>
          <a:latin typeface="Lato" panose="020F0502020204030203" pitchFamily="34" charset="-18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151-FF44-A6AF-FE783BA3F25B}"/>
              </c:ext>
            </c:extLst>
          </c:dPt>
          <c:cat>
            <c:numRef>
              <c:f>Arkusz1!$A$2:$A$15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19</c:v>
                </c:pt>
                <c:pt idx="1">
                  <c:v>23</c:v>
                </c:pt>
                <c:pt idx="2">
                  <c:v>62</c:v>
                </c:pt>
                <c:pt idx="3">
                  <c:v>44</c:v>
                </c:pt>
                <c:pt idx="4">
                  <c:v>21</c:v>
                </c:pt>
                <c:pt idx="5">
                  <c:v>33</c:v>
                </c:pt>
                <c:pt idx="6">
                  <c:v>35</c:v>
                </c:pt>
                <c:pt idx="7">
                  <c:v>43</c:v>
                </c:pt>
                <c:pt idx="8">
                  <c:v>49</c:v>
                </c:pt>
                <c:pt idx="9">
                  <c:v>68</c:v>
                </c:pt>
                <c:pt idx="10">
                  <c:v>115</c:v>
                </c:pt>
                <c:pt idx="11">
                  <c:v>145</c:v>
                </c:pt>
                <c:pt idx="12">
                  <c:v>135</c:v>
                </c:pt>
                <c:pt idx="1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1-FF44-A6AF-FE783BA3F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8461696"/>
        <c:axId val="798214704"/>
      </c:barChart>
      <c:catAx>
        <c:axId val="79846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8214704"/>
        <c:crosses val="autoZero"/>
        <c:auto val="1"/>
        <c:lblAlgn val="ctr"/>
        <c:lblOffset val="100"/>
        <c:noMultiLvlLbl val="0"/>
      </c:catAx>
      <c:valAx>
        <c:axId val="79821470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846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r>
              <a:rPr lang="pl-PL" sz="1000" b="1" i="0" baseline="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Liczba nowych cząsteczko-wskazań w 2025 r. - ONKO/NIEONKO</a:t>
            </a:r>
            <a:endParaRPr lang="pl-PL" sz="1000" dirty="0">
              <a:solidFill>
                <a:schemeClr val="bg1"/>
              </a:solidFill>
              <a:effectLst/>
              <a:latin typeface="Lato" panose="020F0502020204030203" pitchFamily="34" charset="-1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/>
              </a:solidFill>
              <a:latin typeface="Lato" panose="020F0502020204030203" pitchFamily="34" charset="-18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7692038495188118E-2"/>
          <c:y val="0.13625000000000001"/>
          <c:w val="0.90286351706036749"/>
          <c:h val="0.67805957655647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'miesiące 2025'!$A$3</c:f>
              <c:strCache>
                <c:ptCount val="1"/>
                <c:pt idx="0">
                  <c:v>Wskazania onkologiczne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'miesiące 2025'!$B$1:$E$2</c:f>
              <c:strCache>
                <c:ptCount val="4"/>
                <c:pt idx="0">
                  <c:v>styczeń</c:v>
                </c:pt>
                <c:pt idx="1">
                  <c:v>kwiecień</c:v>
                </c:pt>
                <c:pt idx="2">
                  <c:v>lipiec</c:v>
                </c:pt>
                <c:pt idx="3">
                  <c:v>październik</c:v>
                </c:pt>
              </c:strCache>
            </c:strRef>
          </c:cat>
          <c:val>
            <c:numRef>
              <c:f>'miesiące 2025'!$B$3:$E$3</c:f>
              <c:numCache>
                <c:formatCode>General</c:formatCode>
                <c:ptCount val="4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3-4840-AA06-9DFDBF53172D}"/>
            </c:ext>
          </c:extLst>
        </c:ser>
        <c:ser>
          <c:idx val="1"/>
          <c:order val="1"/>
          <c:tx>
            <c:strRef>
              <c:f>'miesiące 2025'!$A$4</c:f>
              <c:strCache>
                <c:ptCount val="1"/>
                <c:pt idx="0">
                  <c:v>Wskazania nieonkologiczne</c:v>
                </c:pt>
              </c:strCache>
            </c:strRef>
          </c:tx>
          <c:spPr>
            <a:solidFill>
              <a:srgbClr val="4F93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'miesiące 2025'!$B$1:$E$2</c:f>
              <c:strCache>
                <c:ptCount val="4"/>
                <c:pt idx="0">
                  <c:v>styczeń</c:v>
                </c:pt>
                <c:pt idx="1">
                  <c:v>kwiecień</c:v>
                </c:pt>
                <c:pt idx="2">
                  <c:v>lipiec</c:v>
                </c:pt>
                <c:pt idx="3">
                  <c:v>październik</c:v>
                </c:pt>
              </c:strCache>
            </c:strRef>
          </c:cat>
          <c:val>
            <c:numRef>
              <c:f>'miesiące 2025'!$B$4:$E$4</c:f>
              <c:numCache>
                <c:formatCode>General</c:formatCode>
                <c:ptCount val="4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3-4840-AA06-9DFDBF5317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3835919"/>
        <c:axId val="703834671"/>
      </c:barChart>
      <c:catAx>
        <c:axId val="70383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703834671"/>
        <c:crosses val="autoZero"/>
        <c:auto val="1"/>
        <c:lblAlgn val="ctr"/>
        <c:lblOffset val="100"/>
        <c:noMultiLvlLbl val="0"/>
      </c:catAx>
      <c:valAx>
        <c:axId val="703834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70383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Lato" panose="020F0502020204030203" pitchFamily="34" charset="-18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r>
              <a:rPr lang="pl-PL" sz="1000" b="1" i="0" baseline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Liczba nowych cząsteczko-wskazań w 2025 r. - choroby rzadkie</a:t>
            </a:r>
            <a:endParaRPr lang="pl-PL" sz="1000">
              <a:solidFill>
                <a:schemeClr val="bg1"/>
              </a:solidFill>
              <a:effectLst/>
              <a:latin typeface="Lato" panose="020F0502020204030203" pitchFamily="34" charset="-1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/>
              </a:solidFill>
              <a:latin typeface="Lato" panose="020F0502020204030203" pitchFamily="34" charset="-18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7692038495188118E-2"/>
          <c:y val="0.13625000000000001"/>
          <c:w val="0.90286351706036749"/>
          <c:h val="0.67829429975099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'miesiące 2025'!$A$18</c:f>
              <c:strCache>
                <c:ptCount val="1"/>
                <c:pt idx="0">
                  <c:v>Wskazania rzadkie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'miesiące 2025'!$B$16:$E$17</c:f>
              <c:strCache>
                <c:ptCount val="4"/>
                <c:pt idx="0">
                  <c:v>styczeń</c:v>
                </c:pt>
                <c:pt idx="1">
                  <c:v>kwiecień</c:v>
                </c:pt>
                <c:pt idx="2">
                  <c:v>lipiec</c:v>
                </c:pt>
                <c:pt idx="3">
                  <c:v>październik</c:v>
                </c:pt>
              </c:strCache>
            </c:strRef>
          </c:cat>
          <c:val>
            <c:numRef>
              <c:f>'miesiące 2025'!$B$18:$E$18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C-451A-80ED-2F463BCE6A7D}"/>
            </c:ext>
          </c:extLst>
        </c:ser>
        <c:ser>
          <c:idx val="1"/>
          <c:order val="1"/>
          <c:tx>
            <c:strRef>
              <c:f>'miesiące 2025'!$A$19</c:f>
              <c:strCache>
                <c:ptCount val="1"/>
                <c:pt idx="0">
                  <c:v>Pozostałe</c:v>
                </c:pt>
              </c:strCache>
            </c:strRef>
          </c:tx>
          <c:spPr>
            <a:solidFill>
              <a:srgbClr val="4F93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-18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'miesiące 2025'!$B$16:$E$17</c:f>
              <c:strCache>
                <c:ptCount val="4"/>
                <c:pt idx="0">
                  <c:v>styczeń</c:v>
                </c:pt>
                <c:pt idx="1">
                  <c:v>kwiecień</c:v>
                </c:pt>
                <c:pt idx="2">
                  <c:v>lipiec</c:v>
                </c:pt>
                <c:pt idx="3">
                  <c:v>październik</c:v>
                </c:pt>
              </c:strCache>
            </c:strRef>
          </c:cat>
          <c:val>
            <c:numRef>
              <c:f>'miesiące 2025'!$B$19:$E$19</c:f>
              <c:numCache>
                <c:formatCode>General</c:formatCode>
                <c:ptCount val="4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C-451A-80ED-2F463BCE6A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3835919"/>
        <c:axId val="703834671"/>
      </c:barChart>
      <c:catAx>
        <c:axId val="70383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703834671"/>
        <c:crosses val="autoZero"/>
        <c:auto val="1"/>
        <c:lblAlgn val="ctr"/>
        <c:lblOffset val="100"/>
        <c:noMultiLvlLbl val="0"/>
      </c:catAx>
      <c:valAx>
        <c:axId val="703834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70383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Lato" panose="020F0502020204030203" pitchFamily="34" charset="-18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84676068112287"/>
          <c:y val="8.6091068125038431E-2"/>
          <c:w val="0.80565891464017525"/>
          <c:h val="0.83115063614323414"/>
        </c:manualLayout>
      </c:layout>
      <c:barChart>
        <c:barDir val="bar"/>
        <c:grouping val="clustered"/>
        <c:varyColors val="0"/>
        <c:ser>
          <c:idx val="10"/>
          <c:order val="0"/>
          <c:tx>
            <c:strRef>
              <c:f>'miesiące 2025'!$B$2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F93D1"/>
            </a:solidFill>
            <a:ln>
              <a:noFill/>
            </a:ln>
            <a:effectLst/>
          </c:spPr>
          <c:invertIfNegative val="0"/>
          <c:cat>
            <c:strRef>
              <c:f>'miesiące 2025'!$A$3:$A$12</c:f>
              <c:strCache>
                <c:ptCount val="6"/>
                <c:pt idx="0">
                  <c:v>Nowotwory układu 
urologicznego</c:v>
                </c:pt>
                <c:pt idx="1">
                  <c:v>Nowotwory układu 
pokarmowego</c:v>
                </c:pt>
                <c:pt idx="2">
                  <c:v>Nowotwory układu 
oddechowego</c:v>
                </c:pt>
                <c:pt idx="3">
                  <c:v>Nowotwory nerki</c:v>
                </c:pt>
                <c:pt idx="4">
                  <c:v>Nowotwory 
ginekologiczne</c:v>
                </c:pt>
                <c:pt idx="5">
                  <c:v>Hematoonkologia</c:v>
                </c:pt>
              </c:strCache>
              <c:extLst/>
            </c:strRef>
          </c:cat>
          <c:val>
            <c:numRef>
              <c:f>'miesiące 2025'!$B$3:$B$12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231-47E2-93BD-EE8A35522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046271"/>
        <c:axId val="751054175"/>
      </c:barChart>
      <c:valAx>
        <c:axId val="751054175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751046271"/>
        <c:crosses val="autoZero"/>
        <c:crossBetween val="between"/>
        <c:majorUnit val="1"/>
      </c:valAx>
      <c:catAx>
        <c:axId val="75104627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7510541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850983124094"/>
          <c:y val="9.5162724669369911E-2"/>
          <c:w val="0.76644349190079053"/>
          <c:h val="0.781445721510566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'miesiące 2025'!$B$19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4F93D1"/>
            </a:solidFill>
            <a:ln>
              <a:noFill/>
            </a:ln>
            <a:effectLst/>
          </c:spPr>
          <c:invertIfNegative val="0"/>
          <c:cat>
            <c:strRef>
              <c:f>'miesiące 2025'!$A$20:$A$38</c:f>
              <c:strCache>
                <c:ptCount val="12"/>
                <c:pt idx="0">
                  <c:v>Urologia</c:v>
                </c:pt>
                <c:pt idx="1">
                  <c:v>Reumatologia</c:v>
                </c:pt>
                <c:pt idx="2">
                  <c:v>Okulistyka</c:v>
                </c:pt>
                <c:pt idx="3">
                  <c:v>Neurologia</c:v>
                </c:pt>
                <c:pt idx="4">
                  <c:v>Kardiologia</c:v>
                </c:pt>
                <c:pt idx="5">
                  <c:v>Hematologia</c:v>
                </c:pt>
                <c:pt idx="6">
                  <c:v>Gastroenterologia</c:v>
                </c:pt>
                <c:pt idx="7">
                  <c:v>Endokrynologia</c:v>
                </c:pt>
                <c:pt idx="8">
                  <c:v>Diabetologia</c:v>
                </c:pt>
                <c:pt idx="9">
                  <c:v>Dermatologia</c:v>
                </c:pt>
                <c:pt idx="10">
                  <c:v>Angiologia</c:v>
                </c:pt>
                <c:pt idx="11">
                  <c:v>Alergologia</c:v>
                </c:pt>
              </c:strCache>
              <c:extLst/>
            </c:strRef>
          </c:cat>
          <c:val>
            <c:numRef>
              <c:f>'miesiące 2025'!$B$20:$B$38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0D2-4339-B222-91CD620CE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296495"/>
        <c:axId val="241294831"/>
      </c:barChart>
      <c:valAx>
        <c:axId val="241294831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241296495"/>
        <c:crosses val="autoZero"/>
        <c:crossBetween val="between"/>
        <c:majorUnit val="1"/>
      </c:valAx>
      <c:catAx>
        <c:axId val="241296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endParaRPr lang="pl-PL"/>
          </a:p>
        </c:txPr>
        <c:crossAx val="2412948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8C09D-46CE-4F09-9815-35DC1CE826FA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0C78C-092A-4524-9B21-AE885CF2FD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46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0C78C-092A-4524-9B21-AE885CF2FD9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62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4FD3C0-68E2-B945-BC83-07FA8C3C7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BC71917-D308-784B-9121-BA803E841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BCCE88-E30B-3C40-A597-95E04993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438582-D630-AB4C-A47F-EC6C5F08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0FF620-8EC7-494E-A1B3-0B2A6DE5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98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9ABE92-9E84-8F42-BE1E-3978E465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434F1BA-80A8-FE46-9FBA-2AC6CABE4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018216-5C12-F14B-984D-82862F09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6ECD35-E1E9-5548-B019-F000FBA7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00D2D1-3FD0-5C40-898C-5F578590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2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8FF9B9A-6363-8445-89AE-45445724E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1A2AB19-29CC-0D4B-B7F2-BBE180DC3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FBF47A-64B8-214B-AF6A-07E3F0FF1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5DDB5D-1630-A842-B3C7-7B5F2329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B181DA-503A-3D45-B498-8B8AB828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6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1243D-5613-5E46-ADCE-1CB3C4C8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556D1F-4507-B94B-AEC1-E0039C36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0C41ED-A1AA-714E-92A1-3E61C4A6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57C1CB-9865-0045-80C6-44E642A7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A651AA-B2C8-CC49-9052-7A0DF9DC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11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B736D-9E22-9140-935D-BF4411556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DAC09F-8B38-7147-97E6-348C3EB7A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FE299C-6985-E440-BA8C-924F0974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E95E26-2F94-D54E-8AB2-B6E17E35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AEF774-7735-7347-B47B-504E8392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53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25858A-22D9-DC4C-905B-69FA854E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F66053-5CAE-9348-B860-9BDCFF7D6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6C6844-7A18-784F-805E-B37852449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E80641-31CD-7C4C-9E35-2D08B6C2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33B740-D107-8343-9FF0-A0E662A8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81552BA-C010-A347-AAEA-AC6D6956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42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9ED743-ADBC-A048-814A-D2BD02F6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D18B49-262C-7040-841A-D0DC97ADD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236D4C-0816-C642-8340-AD8284CBC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A4D4B76-FD6D-2B4D-AAD5-991401B9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01473E6-009A-694A-A52A-D3C7C024B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D36B546-460F-8E4D-AAB5-D3EAEDFE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C3FBAA6-FD21-7F4A-9657-FB0F849F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C0E730F-0BA8-3543-9206-CCEE2B52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214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445E01-164C-B640-A158-AF210485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6843290-FCC5-774D-BFC4-2F4F2FE1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07613B9-1D01-4346-BB94-D5441997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ACE23B4-B463-1A48-A0B1-0E8AA5DE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71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BB9506B-18F0-2C45-9002-9823DA60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1DF9890-E92E-AE49-884B-DB25F177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C370C4-56F7-E549-8E30-E6A16B8A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36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E3EB32-88D7-2D43-87B7-89885344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63790-F60E-7C4C-8276-37593FA86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B4815A2-C2B3-E540-B2AC-77AE86599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4751E37-7E70-C244-A0B2-8A114619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22F0D82-B5C5-9948-A612-DEC20451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8187C1E-D758-F349-A683-588264B3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72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436C99-6EDD-C446-84FB-E4CEA237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B83EC1D-C744-F34F-96A7-4984F8F90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9E4D20-7314-DC4C-8344-D5C8BE9E5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3665E5-CEC2-274C-B75E-A8E781E9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0555-3141-AF4D-9F53-F66D18FF57C5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1BDB304-9680-5D48-A862-4C09CADB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BEB30A-42E8-5146-A444-292F4864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23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7E05E6F-33D4-D948-8D36-69B10E46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D1216B-9056-4045-81DB-DCF7F6940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D95171-E10D-364F-A7E5-98B2689E5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0555-3141-AF4D-9F53-F66D18FF57C5}" type="datetimeFigureOut">
              <a:rPr lang="pl-PL" smtClean="0"/>
              <a:t>12.12.2024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1F3759-A0AD-6844-8457-A5C3C7322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405A6E-A194-7947-BE32-8EE234259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633D1-6651-2D46-A086-220D6C835A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24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0A8534-493E-41B3-B1A9-BF8621A40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694" y="2394527"/>
            <a:ext cx="9474611" cy="20689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4000" b="1" dirty="0">
                <a:solidFill>
                  <a:schemeClr val="bg1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Obwieszczenie Ministra Zdrowia </a:t>
            </a:r>
            <a:br>
              <a:rPr lang="pl-PL" sz="4000" b="1" dirty="0">
                <a:solidFill>
                  <a:schemeClr val="bg1"/>
                </a:solidFill>
                <a:latin typeface="Lato" panose="020F0502020204030203" pitchFamily="34" charset="-18"/>
                <a:cs typeface="Arial" panose="020B0604020202020204" pitchFamily="34" charset="0"/>
              </a:rPr>
            </a:br>
            <a:r>
              <a:rPr lang="pl-PL" sz="4000" b="1" dirty="0">
                <a:solidFill>
                  <a:schemeClr val="bg1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w sprawie listy leków refundowanych </a:t>
            </a:r>
            <a:br>
              <a:rPr lang="pl-PL" sz="4000" b="1" dirty="0">
                <a:solidFill>
                  <a:schemeClr val="bg1"/>
                </a:solidFill>
                <a:latin typeface="Lato" panose="020F0502020204030203" pitchFamily="34" charset="-18"/>
                <a:cs typeface="Arial" panose="020B0604020202020204" pitchFamily="34" charset="0"/>
              </a:rPr>
            </a:br>
            <a:r>
              <a:rPr lang="pl-PL" sz="4000" b="1" dirty="0">
                <a:solidFill>
                  <a:srgbClr val="3383CB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od 1 stycznia 2025 r.</a:t>
            </a:r>
            <a:endParaRPr lang="pl-PL" sz="2400" b="1" dirty="0">
              <a:solidFill>
                <a:srgbClr val="3383CB"/>
              </a:solidFill>
              <a:latin typeface="Lato" panose="020F0502020204030203" pitchFamily="34" charset="-18"/>
              <a:ea typeface="+mn-ea"/>
              <a:cs typeface="+mn-cs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0CE3A100-DD4A-3EE8-8FC8-CF1E2704DD9B}"/>
              </a:ext>
            </a:extLst>
          </p:cNvPr>
          <p:cNvSpPr txBox="1">
            <a:spLocks/>
          </p:cNvSpPr>
          <p:nvPr/>
        </p:nvSpPr>
        <p:spPr>
          <a:xfrm>
            <a:off x="1358693" y="5540188"/>
            <a:ext cx="9474611" cy="392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000" dirty="0">
                <a:solidFill>
                  <a:schemeClr val="bg1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13 grudnia 2024 r.</a:t>
            </a:r>
            <a:endParaRPr lang="pl-PL" sz="2000" dirty="0">
              <a:solidFill>
                <a:schemeClr val="bg1"/>
              </a:solidFill>
              <a:latin typeface="Lato" panose="020F0502020204030203" pitchFamily="34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49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C74AE743-7E10-B5D7-AFEB-FE523AF46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68E43CD1-2369-E977-E564-566A41037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8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BC8FBA47-57D1-3484-AAF8-FCAD6CE8B3C0}"/>
              </a:ext>
            </a:extLst>
          </p:cNvPr>
          <p:cNvSpPr txBox="1">
            <a:spLocks/>
          </p:cNvSpPr>
          <p:nvPr/>
        </p:nvSpPr>
        <p:spPr>
          <a:xfrm>
            <a:off x="1908007" y="294736"/>
            <a:ext cx="8525163" cy="447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l-PL" sz="2700" b="1" dirty="0">
                <a:solidFill>
                  <a:srgbClr val="3383CB"/>
                </a:solidFill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Refundacja nowych terapii od 2012 r.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AD8DF6-97EC-1861-A860-73C216ABACD5}"/>
              </a:ext>
            </a:extLst>
          </p:cNvPr>
          <p:cNvSpPr txBox="1"/>
          <p:nvPr/>
        </p:nvSpPr>
        <p:spPr>
          <a:xfrm>
            <a:off x="454890" y="5197786"/>
            <a:ext cx="11282219" cy="868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W roku 2024 objęto refundacją </a:t>
            </a:r>
            <a:r>
              <a:rPr lang="pl-PL" b="1" dirty="0">
                <a:solidFill>
                  <a:srgbClr val="3383CB"/>
                </a:solidFill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135 nowych terapii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utrzymując jednocześnie pozytywny trend z ostatnich lat.</a:t>
            </a:r>
            <a:endParaRPr lang="pl-PL" sz="1600" dirty="0">
              <a:solidFill>
                <a:schemeClr val="bg1"/>
              </a:solidFill>
              <a:latin typeface="Lato" panose="020F0502020204030203" pitchFamily="34" charset="-18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W pierwszym obwieszczeniu w 2025 r. wprowadzamy </a:t>
            </a:r>
            <a:r>
              <a:rPr lang="pl-PL" b="1" dirty="0">
                <a:solidFill>
                  <a:schemeClr val="accent2"/>
                </a:solidFill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31 nowych terapii</a:t>
            </a:r>
            <a:r>
              <a:rPr lang="pl-PL" dirty="0">
                <a:solidFill>
                  <a:schemeClr val="accent2"/>
                </a:solidFill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dla pacjentów.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DC3ED059-7F7A-A240-B04C-BBB132277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738188"/>
              </p:ext>
            </p:extLst>
          </p:nvPr>
        </p:nvGraphicFramePr>
        <p:xfrm>
          <a:off x="1219569" y="1890271"/>
          <a:ext cx="9699442" cy="333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D744E06E-933B-AE4D-AE29-4D193B5DD7A1}"/>
              </a:ext>
            </a:extLst>
          </p:cNvPr>
          <p:cNvSpPr txBox="1"/>
          <p:nvPr/>
        </p:nvSpPr>
        <p:spPr>
          <a:xfrm>
            <a:off x="492030" y="1392909"/>
            <a:ext cx="11282219" cy="45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Liczba nowych cząsteczko-wskazań w latach 2012-2025</a:t>
            </a:r>
          </a:p>
        </p:txBody>
      </p:sp>
    </p:spTree>
    <p:extLst>
      <p:ext uri="{BB962C8B-B14F-4D97-AF65-F5344CB8AC3E}">
        <p14:creationId xmlns:p14="http://schemas.microsoft.com/office/powerpoint/2010/main" val="4575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C74AE743-7E10-B5D7-AFEB-FE523AF46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68E43CD1-2369-E977-E564-566A41037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8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105A04-0814-F9D5-7FB3-68E469809C30}"/>
              </a:ext>
            </a:extLst>
          </p:cNvPr>
          <p:cNvSpPr txBox="1">
            <a:spLocks/>
          </p:cNvSpPr>
          <p:nvPr/>
        </p:nvSpPr>
        <p:spPr>
          <a:xfrm>
            <a:off x="1353183" y="139111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Refundacja nowych terapii od 1.01.2025 r. 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C74C95-359B-5967-9E6D-73E982682DCD}"/>
              </a:ext>
            </a:extLst>
          </p:cNvPr>
          <p:cNvSpPr txBox="1">
            <a:spLocks/>
          </p:cNvSpPr>
          <p:nvPr/>
        </p:nvSpPr>
        <p:spPr>
          <a:xfrm>
            <a:off x="5544454" y="1306850"/>
            <a:ext cx="6815446" cy="5018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Od 1 stycznia 2025 r. objęto refundacją 31 nowych </a:t>
            </a:r>
            <a:b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  <a:cs typeface="Arial" panose="020B0604020202020204" pitchFamily="34" charset="0"/>
              </a:rPr>
            </a:b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cząsteczko-wskazań: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bg1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3383CB"/>
              </a:buClr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13 we wskazaniach onkologicznych</a:t>
            </a:r>
          </a:p>
          <a:p>
            <a:pPr>
              <a:lnSpc>
                <a:spcPct val="150000"/>
              </a:lnSpc>
              <a:buClr>
                <a:srgbClr val="3383CB"/>
              </a:buClr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12 wskazań w chorobach rzadkich i </a:t>
            </a:r>
            <a:r>
              <a:rPr lang="pl-PL" sz="1600" dirty="0" err="1">
                <a:solidFill>
                  <a:schemeClr val="bg1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ultrarzadkich</a:t>
            </a:r>
            <a:endParaRPr lang="pl-PL" sz="1600" dirty="0">
              <a:solidFill>
                <a:schemeClr val="bg1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3383CB"/>
              </a:buClr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  <a:cs typeface="Arial" panose="020B0604020202020204" pitchFamily="34" charset="0"/>
              </a:rPr>
              <a:t>20 </a:t>
            </a:r>
            <a:r>
              <a:rPr lang="pl-PL" sz="16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refundacji najdroższymi substancjami,  które znajdują się </a:t>
            </a:r>
            <a:br>
              <a:rPr lang="pl-PL" sz="16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 kategorii dostępności w ramach programów lekowych</a:t>
            </a:r>
          </a:p>
          <a:p>
            <a:pPr>
              <a:lnSpc>
                <a:spcPct val="150000"/>
              </a:lnSpc>
              <a:buClr>
                <a:srgbClr val="3383CB"/>
              </a:buClr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3 cząsteczko-wskazania w katalogu chemioterapii</a:t>
            </a:r>
          </a:p>
          <a:p>
            <a:pPr>
              <a:lnSpc>
                <a:spcPct val="150000"/>
              </a:lnSpc>
              <a:buClr>
                <a:srgbClr val="3383CB"/>
              </a:buClr>
            </a:pPr>
            <a:r>
              <a:rPr lang="pl-PL" sz="1600" dirty="0">
                <a:solidFill>
                  <a:srgbClr val="3383CB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1 terapia o wysokim poziomie innowacyjności (TLI) (</a:t>
            </a:r>
            <a:r>
              <a:rPr lang="pl-PL" sz="1600" dirty="0" err="1">
                <a:solidFill>
                  <a:srgbClr val="3383CB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Tibsovo</a:t>
            </a:r>
            <a:r>
              <a:rPr lang="pl-PL" sz="1600" dirty="0">
                <a:solidFill>
                  <a:srgbClr val="3383CB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F4AAC065-0B42-127F-DEC8-C04DD43F161E}"/>
              </a:ext>
            </a:extLst>
          </p:cNvPr>
          <p:cNvSpPr/>
          <p:nvPr/>
        </p:nvSpPr>
        <p:spPr>
          <a:xfrm>
            <a:off x="5544454" y="4663736"/>
            <a:ext cx="5881798" cy="578494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C0D5CA79-D76A-46E2-96FB-49E66CAE0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79189"/>
              </p:ext>
            </p:extLst>
          </p:nvPr>
        </p:nvGraphicFramePr>
        <p:xfrm>
          <a:off x="471612" y="846881"/>
          <a:ext cx="5054999" cy="287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104527A-4B7B-4B3E-B490-148695C59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33991"/>
              </p:ext>
            </p:extLst>
          </p:nvPr>
        </p:nvGraphicFramePr>
        <p:xfrm>
          <a:off x="619169" y="3724241"/>
          <a:ext cx="4757385" cy="287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968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1404C-362D-8EAE-97E8-A5BED5A67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A92221D0-C355-02FB-0EEE-D72E31E88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02DCF146-52F6-D4DD-2B1D-85654AFC8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8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369FDF57-CB53-98D1-62A1-9694906A247D}"/>
              </a:ext>
            </a:extLst>
          </p:cNvPr>
          <p:cNvSpPr txBox="1">
            <a:spLocks/>
          </p:cNvSpPr>
          <p:nvPr/>
        </p:nvSpPr>
        <p:spPr>
          <a:xfrm>
            <a:off x="1353183" y="76996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Refundacja nowych terapii od 1.01.2025 r. 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204B975B-8583-4753-4991-E2081449D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864045"/>
              </p:ext>
            </p:extLst>
          </p:nvPr>
        </p:nvGraphicFramePr>
        <p:xfrm>
          <a:off x="1832795" y="1738317"/>
          <a:ext cx="7507427" cy="393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F56A2242-A189-C005-74F2-F211BE6C09A2}"/>
              </a:ext>
            </a:extLst>
          </p:cNvPr>
          <p:cNvSpPr txBox="1"/>
          <p:nvPr/>
        </p:nvSpPr>
        <p:spPr>
          <a:xfrm>
            <a:off x="1940355" y="1376669"/>
            <a:ext cx="7494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800" b="1" i="0" u="none" strike="noStrike" kern="1200" spc="0" baseline="0">
                <a:solidFill>
                  <a:prstClr val="white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r>
              <a:rPr lang="pl-PL" sz="1800" b="1" dirty="0">
                <a:solidFill>
                  <a:schemeClr val="bg1"/>
                </a:solidFill>
                <a:latin typeface="Lato" panose="020F0502020204030203" pitchFamily="34" charset="-18"/>
              </a:rPr>
              <a:t>Cząsteczko-wskazania onkologiczne w 2025 r. (stan na styczeń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-18"/>
              </a:rPr>
              <a:t>) – 13  </a:t>
            </a:r>
          </a:p>
        </p:txBody>
      </p:sp>
    </p:spTree>
    <p:extLst>
      <p:ext uri="{BB962C8B-B14F-4D97-AF65-F5344CB8AC3E}">
        <p14:creationId xmlns:p14="http://schemas.microsoft.com/office/powerpoint/2010/main" val="157964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C74AE743-7E10-B5D7-AFEB-FE523AF46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68E43CD1-2369-E977-E564-566A41037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8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6CBE8413-A727-1E9D-C57D-A2110E6E9B22}"/>
              </a:ext>
            </a:extLst>
          </p:cNvPr>
          <p:cNvSpPr txBox="1">
            <a:spLocks/>
          </p:cNvSpPr>
          <p:nvPr/>
        </p:nvSpPr>
        <p:spPr>
          <a:xfrm>
            <a:off x="1852645" y="261413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Refundacja nowych terapii od 1.01.2025 r. 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9C9CAC52-56A2-4432-8150-D06BD397D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847521"/>
              </p:ext>
            </p:extLst>
          </p:nvPr>
        </p:nvGraphicFramePr>
        <p:xfrm>
          <a:off x="1774543" y="1744815"/>
          <a:ext cx="8469175" cy="428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AC06CADC-082C-2363-DD4F-EAB7D947454E}"/>
              </a:ext>
            </a:extLst>
          </p:cNvPr>
          <p:cNvSpPr txBox="1"/>
          <p:nvPr/>
        </p:nvSpPr>
        <p:spPr>
          <a:xfrm>
            <a:off x="2132182" y="1198751"/>
            <a:ext cx="8680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800" b="1" i="0" u="none" strike="noStrike" kern="1200" spc="0" baseline="0">
                <a:solidFill>
                  <a:prstClr val="white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r>
              <a:rPr lang="pl-PL" sz="1800" b="1" dirty="0">
                <a:solidFill>
                  <a:schemeClr val="bg1"/>
                </a:solidFill>
                <a:latin typeface="Lato" panose="020F0502020204030203" pitchFamily="34" charset="-18"/>
              </a:rPr>
              <a:t>Cząsteczko-wskazania nieonkologiczne w 2025 r. (stan na styczeń) – 18  substancji </a:t>
            </a:r>
          </a:p>
          <a:p>
            <a:pPr algn="ctr" rtl="0">
              <a:defRPr sz="800" b="1" i="0" u="none" strike="noStrike" kern="1200" spc="0" baseline="0">
                <a:solidFill>
                  <a:prstClr val="white"/>
                </a:solidFill>
                <a:latin typeface="Lato" panose="020F0502020204030203" pitchFamily="34" charset="-18"/>
                <a:ea typeface="+mn-ea"/>
                <a:cs typeface="+mn-cs"/>
              </a:defRPr>
            </a:pPr>
            <a:r>
              <a:rPr lang="pl-PL" sz="1800" b="1" dirty="0">
                <a:solidFill>
                  <a:schemeClr val="bg1"/>
                </a:solidFill>
                <a:latin typeface="Lato" panose="020F0502020204030203" pitchFamily="34" charset="-18"/>
              </a:rPr>
              <a:t>w 12 obszarach terapeutycznych   </a:t>
            </a:r>
          </a:p>
        </p:txBody>
      </p:sp>
    </p:spTree>
    <p:extLst>
      <p:ext uri="{BB962C8B-B14F-4D97-AF65-F5344CB8AC3E}">
        <p14:creationId xmlns:p14="http://schemas.microsoft.com/office/powerpoint/2010/main" val="265427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45313A9A-319B-4832-84A6-EBDD2D85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468" y="222185"/>
            <a:ext cx="8236132" cy="70777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Obwieszczenie refundacyjne nr 77</a:t>
            </a:r>
            <a:b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refundacja apteczna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C263AD-E9CA-CFD8-E282-0993BC9ECD63}"/>
              </a:ext>
            </a:extLst>
          </p:cNvPr>
          <p:cNvSpPr txBox="1">
            <a:spLocks/>
          </p:cNvSpPr>
          <p:nvPr/>
        </p:nvSpPr>
        <p:spPr>
          <a:xfrm>
            <a:off x="1660942" y="1122905"/>
            <a:ext cx="8375118" cy="207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pl-PL" sz="1600" b="1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Pierwsza lista leków o ugruntowanej skuteczności dot. kardiologii w ramach art. 30a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C89E124-2CD7-367E-D222-D3BB072DFEBE}"/>
              </a:ext>
            </a:extLst>
          </p:cNvPr>
          <p:cNvSpPr txBox="1"/>
          <p:nvPr/>
        </p:nvSpPr>
        <p:spPr>
          <a:xfrm>
            <a:off x="550637" y="1540563"/>
            <a:ext cx="10595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Leki kardiologiczne objęte refundacją w ramach 30a od 1 stycznia 2025 r.:  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18C7A763-0C60-36F5-8387-C3E060E82C2B}"/>
              </a:ext>
            </a:extLst>
          </p:cNvPr>
          <p:cNvCxnSpPr>
            <a:cxnSpLocks/>
          </p:cNvCxnSpPr>
          <p:nvPr/>
        </p:nvCxnSpPr>
        <p:spPr>
          <a:xfrm>
            <a:off x="2622559" y="1414635"/>
            <a:ext cx="6451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B477521-33E2-BBDF-DB2F-C0F576A9F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3504"/>
              </p:ext>
            </p:extLst>
          </p:nvPr>
        </p:nvGraphicFramePr>
        <p:xfrm>
          <a:off x="808938" y="1981131"/>
          <a:ext cx="10595728" cy="436957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54638">
                  <a:extLst>
                    <a:ext uri="{9D8B030D-6E8A-4147-A177-3AD203B41FA5}">
                      <a16:colId xmlns:a16="http://schemas.microsoft.com/office/drawing/2014/main" val="268428534"/>
                    </a:ext>
                  </a:extLst>
                </a:gridCol>
                <a:gridCol w="2498272">
                  <a:extLst>
                    <a:ext uri="{9D8B030D-6E8A-4147-A177-3AD203B41FA5}">
                      <a16:colId xmlns:a16="http://schemas.microsoft.com/office/drawing/2014/main" val="2254782148"/>
                    </a:ext>
                  </a:extLst>
                </a:gridCol>
                <a:gridCol w="6642818">
                  <a:extLst>
                    <a:ext uri="{9D8B030D-6E8A-4147-A177-3AD203B41FA5}">
                      <a16:colId xmlns:a16="http://schemas.microsoft.com/office/drawing/2014/main" val="11166247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Nazwy handlowe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Wskazanie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31598"/>
                  </a:ext>
                </a:extLst>
              </a:tr>
              <a:tr h="1143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b="0" i="1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Dabigatran</a:t>
                      </a:r>
                      <a:endParaRPr lang="pl-PL" sz="1300" b="0" i="1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b="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Dabigatran</a:t>
                      </a:r>
                      <a:r>
                        <a:rPr lang="pl-PL" sz="1300" b="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300" b="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Eteksylan</a:t>
                      </a:r>
                      <a:r>
                        <a:rPr lang="pl-PL" sz="1300" b="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Stada, </a:t>
                      </a:r>
                      <a:r>
                        <a:rPr lang="en-US" sz="1300" b="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Daxanlo</a:t>
                      </a:r>
                      <a:r>
                        <a:rPr lang="pl-PL" sz="1300" b="0" kern="1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b="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Telexer</a:t>
                      </a:r>
                      <a:endParaRPr lang="pl-PL" sz="1300" b="0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b="0" kern="1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Profilaktyka udarów i zatorowości obwodowej u dorosłych pacjentów z migotaniem przedsionków niezwiązanym z wadą zastawkową, z jednym lub kilkoma czynnikami ryzyka, takimi jak wcześniejszy udar lub przemijający napad niedokrwienny, wiek ≥75 lat, nadciśnienie tętnicze, cukrzyca, niewydolność serca (klasa ≥II wg NYHA).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300" b="0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b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34246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i="1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Eplerenon</a:t>
                      </a:r>
                      <a:endParaRPr lang="pl-PL" sz="1300" i="1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Espiro</a:t>
                      </a:r>
                      <a:r>
                        <a:rPr lang="pl-PL" sz="1300" kern="1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Nonpres</a:t>
                      </a:r>
                      <a:endParaRPr lang="pl-PL" sz="1300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b="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Niewydolność mięśnia sercowego</a:t>
                      </a:r>
                      <a:endParaRPr lang="pl-PL" sz="1300" b="0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433067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i="1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Metyldopa</a:t>
                      </a:r>
                      <a:endParaRPr lang="pl-PL" sz="1300" i="1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Dopegyt</a:t>
                      </a:r>
                      <a:endParaRPr lang="pl-PL" sz="1300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Nadciśnienie tętnicze w ciąży</a:t>
                      </a:r>
                      <a:endParaRPr lang="pl-PL" sz="1300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754463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i="1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Rivaroxaban</a:t>
                      </a:r>
                      <a:endParaRPr lang="pl-PL" sz="1300" i="1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Bevimlar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Kardatuxan</a:t>
                      </a:r>
                      <a:r>
                        <a:rPr lang="pl-PL" sz="1300" kern="1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Mibrex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Rixacam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Runaplax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Thinban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Vixargio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Xanirva</a:t>
                      </a:r>
                      <a:r>
                        <a:rPr lang="pl-PL" sz="1300" kern="1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Xiltess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Zarixa</a:t>
                      </a:r>
                      <a:endParaRPr lang="pl-PL" sz="1300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kern="1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Profilaktyka udaru i zatorowości obwodowej u dorosłych pacjentów z migotaniem przedsionków niezwiązanym z wadą zastawkową, z jednym lub kilkoma czynnikami ryzyka, takimi jak  wcześniejszy udar lub przemijający napad niedokrwienny, wiek ≥75 lat, nadciśnienie tętnicze, cukrzyca, zastoinowa niewydolność serca.</a:t>
                      </a:r>
                    </a:p>
                  </a:txBody>
                  <a:tcPr marL="27667" marR="27667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621087"/>
                  </a:ext>
                </a:extLst>
              </a:tr>
              <a:tr h="394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i="1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Torasemid</a:t>
                      </a:r>
                      <a:endParaRPr lang="pl-PL" sz="1300" i="1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Diured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Diuver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Ebozan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Toradiur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Toramide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27667" marR="27667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Niewydolność mięśnia sercowego</a:t>
                      </a:r>
                      <a:endParaRPr lang="pl-PL" sz="1300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623699"/>
                  </a:ext>
                </a:extLst>
              </a:tr>
              <a:tr h="637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i="1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Trimetazydyna</a:t>
                      </a:r>
                      <a:endParaRPr lang="pl-PL" sz="1300" i="1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Preductal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MR</a:t>
                      </a:r>
                      <a:r>
                        <a:rPr lang="pl-PL" sz="1300" kern="1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Protevasc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SR</a:t>
                      </a:r>
                      <a:endParaRPr lang="pl-PL" sz="1300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Leczenie dorosłych pacjentów ze stabilną dławicą piersiową, u</a:t>
                      </a:r>
                      <a:r>
                        <a:rPr lang="pl-PL" sz="1300" kern="1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których leczenie </a:t>
                      </a:r>
                      <a:r>
                        <a:rPr lang="pl-PL" sz="1300" kern="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przeciwdławicowe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pierwszego rzutu jest</a:t>
                      </a:r>
                      <a:r>
                        <a:rPr lang="pl-PL" sz="1300" kern="1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00" kern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niewystarczające lub nie jest tolerowane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300" kern="1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67" marR="27667" marT="0" marB="0" anchor="b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56733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38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C263AD-E9CA-CFD8-E282-0993BC9ECD63}"/>
              </a:ext>
            </a:extLst>
          </p:cNvPr>
          <p:cNvSpPr txBox="1">
            <a:spLocks/>
          </p:cNvSpPr>
          <p:nvPr/>
        </p:nvSpPr>
        <p:spPr>
          <a:xfrm>
            <a:off x="1660942" y="1307321"/>
            <a:ext cx="8375118" cy="207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Pierwsza lista leków o ugruntowanej skuteczności dot. kardiologii w ramach art. 30a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18C7A763-0C60-36F5-8387-C3E060E82C2B}"/>
              </a:ext>
            </a:extLst>
          </p:cNvPr>
          <p:cNvCxnSpPr>
            <a:cxnSpLocks/>
          </p:cNvCxnSpPr>
          <p:nvPr/>
        </p:nvCxnSpPr>
        <p:spPr>
          <a:xfrm>
            <a:off x="2622559" y="1599051"/>
            <a:ext cx="6451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B1F5151-47D1-B273-FF1A-C579D4D236AF}"/>
              </a:ext>
            </a:extLst>
          </p:cNvPr>
          <p:cNvSpPr txBox="1"/>
          <p:nvPr/>
        </p:nvSpPr>
        <p:spPr>
          <a:xfrm>
            <a:off x="654996" y="2385829"/>
            <a:ext cx="105957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83CB"/>
              </a:buClr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chemeClr val="bg1"/>
                </a:solidFill>
                <a:latin typeface="Lato" panose="020F0502020204030203" pitchFamily="34" charset="-18"/>
              </a:rPr>
              <a:t>Riwaroxaban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 we wskazaniu prewencji udaru z migotaniem przedsionków to najbardziej oczekiwana przez pacjentów terapia od początku istnienia ustawy o refundacji.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Ministerstwo Zdrowia przez ostatnie lata otrzymało kilka tysięcy pism w zakresie objęcia refundacją leku </a:t>
            </a:r>
            <a:b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w powyższym wskazaniu.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Refundacja dotyczy 500 tys. pacjentów będących potencjalnymi beneficjentami.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kern="1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Miesięczna kuracja lekiem oryginalnym to nawet kilkaset zł - po wejściu terapii na listę pacjent zapłaci </a:t>
            </a:r>
            <a:br>
              <a:rPr lang="pl-PL" sz="1600" kern="1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1600" kern="1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Aptos" panose="020B0004020202020204" pitchFamily="34" charset="0"/>
                <a:cs typeface="Times New Roman" panose="02020603050405020304" pitchFamily="18" charset="0"/>
              </a:rPr>
              <a:t>w aptece ok. 10 zł za opakowanie najtańszego odpowiednika, co stanowi znaczne oszczędności w budżecie domowym.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kern="100" dirty="0">
              <a:solidFill>
                <a:schemeClr val="bg1"/>
              </a:solidFill>
              <a:effectLst/>
              <a:latin typeface="Lato" panose="020F0502020204030203" pitchFamily="3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3383CB"/>
              </a:buClr>
              <a:buFont typeface="Arial" panose="020B0604020202020204" pitchFamily="34" charset="0"/>
              <a:buChar char="•"/>
            </a:pPr>
            <a:r>
              <a:rPr lang="pl-PL" sz="1600" kern="100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Wszystkie 23 leki kardiologiczne, które znajdą się na obwieszczeniu styczniowym, mogą być stosowane przez</a:t>
            </a:r>
            <a:br>
              <a:rPr lang="pl-PL" sz="1600" kern="100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1600" kern="100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 3 milionów pacjentów.</a:t>
            </a:r>
            <a:endParaRPr lang="pl-PL" sz="16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56DD954-D6AB-1359-B8C7-E58A2B729314}"/>
              </a:ext>
            </a:extLst>
          </p:cNvPr>
          <p:cNvSpPr txBox="1"/>
          <p:nvPr/>
        </p:nvSpPr>
        <p:spPr>
          <a:xfrm>
            <a:off x="550637" y="1894028"/>
            <a:ext cx="10595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Leki kardiologiczne objęte refundacją w ramach 30a od 1 stycznia 2025 r.:  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0C3285B-644E-2B45-A3D4-B7C263C93514}"/>
              </a:ext>
            </a:extLst>
          </p:cNvPr>
          <p:cNvSpPr txBox="1">
            <a:spLocks/>
          </p:cNvSpPr>
          <p:nvPr/>
        </p:nvSpPr>
        <p:spPr>
          <a:xfrm>
            <a:off x="1881468" y="222185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Obwieszczenie refundacyjne nr 77</a:t>
            </a:r>
            <a:br>
              <a:rPr lang="pl-PL" sz="2800" b="1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2800" b="1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refundacja apteczna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1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C263AD-E9CA-CFD8-E282-0993BC9ECD63}"/>
              </a:ext>
            </a:extLst>
          </p:cNvPr>
          <p:cNvSpPr txBox="1">
            <a:spLocks/>
          </p:cNvSpPr>
          <p:nvPr/>
        </p:nvSpPr>
        <p:spPr>
          <a:xfrm>
            <a:off x="1908441" y="1226070"/>
            <a:ext cx="8375118" cy="207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pl-PL" sz="1600" b="1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Pierwsza lista leków o ugruntowanej skuteczności dot. kardiologii w ramach art. 30a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18C7A763-0C60-36F5-8387-C3E060E82C2B}"/>
              </a:ext>
            </a:extLst>
          </p:cNvPr>
          <p:cNvCxnSpPr>
            <a:cxnSpLocks/>
          </p:cNvCxnSpPr>
          <p:nvPr/>
        </p:nvCxnSpPr>
        <p:spPr>
          <a:xfrm>
            <a:off x="2829993" y="1550542"/>
            <a:ext cx="6451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072A022-FE74-D861-A734-8370DD292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07701"/>
              </p:ext>
            </p:extLst>
          </p:nvPr>
        </p:nvGraphicFramePr>
        <p:xfrm>
          <a:off x="792060" y="1763965"/>
          <a:ext cx="10850591" cy="381292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510270">
                  <a:extLst>
                    <a:ext uri="{9D8B030D-6E8A-4147-A177-3AD203B41FA5}">
                      <a16:colId xmlns:a16="http://schemas.microsoft.com/office/drawing/2014/main" val="2485731324"/>
                    </a:ext>
                  </a:extLst>
                </a:gridCol>
                <a:gridCol w="2341593">
                  <a:extLst>
                    <a:ext uri="{9D8B030D-6E8A-4147-A177-3AD203B41FA5}">
                      <a16:colId xmlns:a16="http://schemas.microsoft.com/office/drawing/2014/main" val="1613874985"/>
                    </a:ext>
                  </a:extLst>
                </a:gridCol>
                <a:gridCol w="4598320">
                  <a:extLst>
                    <a:ext uri="{9D8B030D-6E8A-4147-A177-3AD203B41FA5}">
                      <a16:colId xmlns:a16="http://schemas.microsoft.com/office/drawing/2014/main" val="1811684543"/>
                    </a:ext>
                  </a:extLst>
                </a:gridCol>
                <a:gridCol w="1193943">
                  <a:extLst>
                    <a:ext uri="{9D8B030D-6E8A-4147-A177-3AD203B41FA5}">
                      <a16:colId xmlns:a16="http://schemas.microsoft.com/office/drawing/2014/main" val="1731681113"/>
                    </a:ext>
                  </a:extLst>
                </a:gridCol>
                <a:gridCol w="1206465">
                  <a:extLst>
                    <a:ext uri="{9D8B030D-6E8A-4147-A177-3AD203B41FA5}">
                      <a16:colId xmlns:a16="http://schemas.microsoft.com/office/drawing/2014/main" val="1509958436"/>
                    </a:ext>
                  </a:extLst>
                </a:gridCol>
              </a:tblGrid>
              <a:tr h="52441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</a:rPr>
                        <a:t>Nowe wskazania refundacyjne leków </a:t>
                      </a:r>
                      <a:r>
                        <a:rPr lang="pl-PL" sz="1600" b="1" dirty="0" err="1">
                          <a:solidFill>
                            <a:schemeClr val="bg1"/>
                          </a:solidFill>
                          <a:effectLst/>
                        </a:rPr>
                        <a:t>rywaroksabanem</a:t>
                      </a: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</a:rPr>
                        <a:t> i </a:t>
                      </a:r>
                      <a:r>
                        <a:rPr lang="pl-PL" sz="1600" b="1" dirty="0" err="1">
                          <a:solidFill>
                            <a:schemeClr val="bg1"/>
                          </a:solidFill>
                          <a:effectLst/>
                        </a:rPr>
                        <a:t>dabigatranem</a:t>
                      </a: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</a:rPr>
                        <a:t> obowiązujące  od 1 stycznia 2025 r.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00" marR="3500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00" marR="35000" marT="0" marB="0" anchor="ctr"/>
                </a:tc>
                <a:extLst>
                  <a:ext uri="{0D108BD9-81ED-4DB2-BD59-A6C34878D82A}">
                    <a16:rowId xmlns:a16="http://schemas.microsoft.com/office/drawing/2014/main" val="2606029125"/>
                  </a:ext>
                </a:extLst>
              </a:tr>
              <a:tr h="525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</a:rPr>
                        <a:t>Substancja czynna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00" marR="3500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</a:rPr>
                        <a:t>Nazwy handlowe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00" marR="3500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</a:rPr>
                        <a:t>Wskazanie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00" marR="3500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Poziom odpłatności</a:t>
                      </a:r>
                    </a:p>
                  </a:txBody>
                  <a:tcPr marL="35000" marR="3500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Refundacja </a:t>
                      </a:r>
                      <a:br>
                        <a:rPr lang="pl-PL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listy 65+</a:t>
                      </a:r>
                    </a:p>
                  </a:txBody>
                  <a:tcPr marL="35000" marR="3500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150935"/>
                  </a:ext>
                </a:extLst>
              </a:tr>
              <a:tr h="135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solidFill>
                            <a:schemeClr val="bg1"/>
                          </a:solidFill>
                          <a:effectLst/>
                        </a:rPr>
                        <a:t>Dabigatranum</a:t>
                      </a: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l-PL" sz="1200" dirty="0" err="1">
                          <a:solidFill>
                            <a:schemeClr val="bg1"/>
                          </a:solidFill>
                          <a:effectLst/>
                        </a:rPr>
                        <a:t>etexilatum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00" marR="3500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Daxanlo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Telexer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Dabigatran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Eteksylan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Stada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00" marR="3500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</a:rPr>
                        <a:t>Profilaktyka udarów i zatorowości obwodowej u dorosłych pacjentów z migotaniem przedsionków niezwiązanym z wadą zastawkową, z jednym lub kilkoma czynnikami ryzyka, takimi jak wcześniejszy udar lub przemijający napad niedokrwienny, wiek ≥75 lat, nadciśnienie tętnicze, cukrzyca, niewydolność serca (klasa ≥II wg NYHA).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00" marR="3500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35000" marR="3500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</a:rPr>
                        <a:t>NIE</a:t>
                      </a:r>
                    </a:p>
                  </a:txBody>
                  <a:tcPr marL="35000" marR="3500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027390"/>
                  </a:ext>
                </a:extLst>
              </a:tr>
              <a:tr h="1254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solidFill>
                            <a:schemeClr val="bg1"/>
                          </a:solidFill>
                          <a:effectLst/>
                        </a:rPr>
                        <a:t>Rivaroxabanum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00" marR="3500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solidFill>
                            <a:schemeClr val="bg1"/>
                          </a:solidFill>
                          <a:effectLst/>
                        </a:rPr>
                        <a:t>Xanirva</a:t>
                      </a: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pl-PL" sz="1200" dirty="0" err="1">
                          <a:solidFill>
                            <a:schemeClr val="bg1"/>
                          </a:solidFill>
                          <a:effectLst/>
                        </a:rPr>
                        <a:t>Xiltess</a:t>
                      </a: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pl-PL" sz="1200" dirty="0" err="1">
                          <a:solidFill>
                            <a:schemeClr val="bg1"/>
                          </a:solidFill>
                          <a:effectLst/>
                        </a:rPr>
                        <a:t>Kardatuxan</a:t>
                      </a: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pl-PL" sz="1200" dirty="0" err="1">
                          <a:solidFill>
                            <a:schemeClr val="bg1"/>
                          </a:solidFill>
                          <a:effectLst/>
                        </a:rPr>
                        <a:t>Mibrex</a:t>
                      </a: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pl-PL" sz="1200" dirty="0" err="1">
                          <a:solidFill>
                            <a:schemeClr val="bg1"/>
                          </a:solidFill>
                          <a:effectLst/>
                        </a:rPr>
                        <a:t>Zarixa</a:t>
                      </a: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pl-PL" sz="1200" dirty="0" err="1">
                          <a:solidFill>
                            <a:schemeClr val="bg1"/>
                          </a:solidFill>
                          <a:effectLst/>
                        </a:rPr>
                        <a:t>Rixacam</a:t>
                      </a: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pl-PL" sz="1200" dirty="0" err="1">
                          <a:solidFill>
                            <a:schemeClr val="bg1"/>
                          </a:solidFill>
                          <a:effectLst/>
                        </a:rPr>
                        <a:t>Vixargio</a:t>
                      </a: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pl-PL" sz="1200" dirty="0" err="1">
                          <a:solidFill>
                            <a:schemeClr val="bg1"/>
                          </a:solidFill>
                          <a:effectLst/>
                        </a:rPr>
                        <a:t>Thinban</a:t>
                      </a: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pl-PL" sz="1200" dirty="0" err="1">
                          <a:solidFill>
                            <a:schemeClr val="bg1"/>
                          </a:solidFill>
                          <a:effectLst/>
                        </a:rPr>
                        <a:t>Bevimlar</a:t>
                      </a: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pl-PL" sz="1200" dirty="0" err="1">
                          <a:solidFill>
                            <a:schemeClr val="bg1"/>
                          </a:solidFill>
                          <a:effectLst/>
                        </a:rPr>
                        <a:t>Runaplax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00" marR="3500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</a:rPr>
                        <a:t>Profilaktyka udaru i zatorowości obwodowej u dorosłych pacjentów z migotaniem przedsionków niezwiązanym z wadą zastawkową, z jednym lub kilkoma czynnikami ryzyka, takimi jak wcześniejszy udar lub przemijający napad niedokrwienny, wiek ≥75 lat, nadciśnienie tętnicze, cukrzyca, zastoinowa niewydolność serca.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00" marR="3500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35000" marR="3500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</a:rPr>
                        <a:t>NIE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00" marR="3500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0611855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CD621637-11DE-1979-2BDE-08326D1E29F1}"/>
              </a:ext>
            </a:extLst>
          </p:cNvPr>
          <p:cNvSpPr txBox="1"/>
          <p:nvPr/>
        </p:nvSpPr>
        <p:spPr>
          <a:xfrm>
            <a:off x="758071" y="5704407"/>
            <a:ext cx="1059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pl-PL" sz="1400" kern="1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Leki referencyjne z </a:t>
            </a:r>
            <a:r>
              <a:rPr lang="pl-PL" sz="1400" kern="100" dirty="0" err="1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rywaroksabanem</a:t>
            </a:r>
            <a:r>
              <a:rPr lang="pl-PL" sz="1400" kern="1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400" kern="100" dirty="0" err="1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dabigatranem</a:t>
            </a:r>
            <a:r>
              <a:rPr lang="pl-PL" sz="1400" kern="1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tj. </a:t>
            </a:r>
            <a:r>
              <a:rPr lang="pl-PL" sz="1400" b="1" kern="100" dirty="0" err="1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Xarelto</a:t>
            </a:r>
            <a:r>
              <a:rPr lang="pl-PL" sz="1400" b="1" kern="1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400" b="1" kern="100" dirty="0" err="1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Pradaxa</a:t>
            </a:r>
            <a:r>
              <a:rPr lang="pl-PL" sz="1400" b="1" kern="1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nie będą objęte refundacją w nowym wskazaniu</a:t>
            </a:r>
            <a:r>
              <a:rPr lang="pl-PL" sz="1400" kern="1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od 1.01.2025 r. z powodu niezłożenia wniosków refundacyjnych</a:t>
            </a:r>
            <a:r>
              <a:rPr lang="pl-PL" sz="1400" kern="1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przez podmioty odpowiedzialne. </a:t>
            </a:r>
            <a:endParaRPr lang="pl-PL" sz="1400" kern="100" dirty="0">
              <a:solidFill>
                <a:schemeClr val="bg1"/>
              </a:solidFill>
              <a:effectLst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258C1359-D5B6-244B-9047-FB538217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468" y="222185"/>
            <a:ext cx="8236132" cy="70777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Obwieszczenie refundacyjne nr 77</a:t>
            </a:r>
            <a:b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refundacja apteczna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90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C89E124-2CD7-367E-D222-D3BB072DFEBE}"/>
              </a:ext>
            </a:extLst>
          </p:cNvPr>
          <p:cNvSpPr txBox="1"/>
          <p:nvPr/>
        </p:nvSpPr>
        <p:spPr>
          <a:xfrm>
            <a:off x="394994" y="1449259"/>
            <a:ext cx="1059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Lato" panose="020F0502020204030203" pitchFamily="34" charset="-18"/>
              </a:rPr>
              <a:t>Refundacja leków z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-18"/>
              </a:rPr>
              <a:t>rywaroksabanem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-18"/>
              </a:rPr>
              <a:t> i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-18"/>
              </a:rPr>
              <a:t>dabigatranem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-18"/>
              </a:rPr>
              <a:t> w leczeniu pacjentów z migotaniem przedsionków – nowe wskazania refundacyjne  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18C7A763-0C60-36F5-8387-C3E060E82C2B}"/>
              </a:ext>
            </a:extLst>
          </p:cNvPr>
          <p:cNvCxnSpPr>
            <a:cxnSpLocks/>
          </p:cNvCxnSpPr>
          <p:nvPr/>
        </p:nvCxnSpPr>
        <p:spPr>
          <a:xfrm>
            <a:off x="2327454" y="2127466"/>
            <a:ext cx="6451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BBD9489-8F5A-2C53-E266-318556D06DAB}"/>
              </a:ext>
            </a:extLst>
          </p:cNvPr>
          <p:cNvSpPr txBox="1"/>
          <p:nvPr/>
        </p:nvSpPr>
        <p:spPr>
          <a:xfrm>
            <a:off x="463088" y="2593296"/>
            <a:ext cx="10595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83CB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Centrum e-Zdrowia przygotowało dodatkowe funkcjonalności systemowe ułatwiające prawidłowy proces preskrypcji w zależności od wskazania klinicznego zidentyfikowanego u danego pacjenta.</a:t>
            </a:r>
          </a:p>
          <a:p>
            <a:pPr marL="285750" indent="-285750">
              <a:buClr>
                <a:srgbClr val="3383CB"/>
              </a:buClr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pPr marL="285750" indent="-285750">
              <a:buClr>
                <a:srgbClr val="3383CB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Narodowy Fundusz Zdrowia sporządził stosowne komunikaty skierowane do świadczeniodawców </a:t>
            </a:r>
            <a:b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oraz podmiotów prowadzących apteki.</a:t>
            </a:r>
          </a:p>
          <a:p>
            <a:pPr marL="285750" indent="-285750">
              <a:buClr>
                <a:srgbClr val="3383CB"/>
              </a:buClr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pPr marL="285750" indent="-285750">
              <a:buClr>
                <a:srgbClr val="3383CB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Możliwa refundacja leków z </a:t>
            </a:r>
            <a:r>
              <a:rPr lang="pl-PL" sz="1600" dirty="0" err="1">
                <a:solidFill>
                  <a:schemeClr val="bg1"/>
                </a:solidFill>
                <a:latin typeface="Lato" panose="020F0502020204030203" pitchFamily="34" charset="-18"/>
              </a:rPr>
              <a:t>rywaroksabanem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 i </a:t>
            </a:r>
            <a:r>
              <a:rPr lang="pl-PL" sz="1600" dirty="0" err="1">
                <a:solidFill>
                  <a:schemeClr val="bg1"/>
                </a:solidFill>
                <a:latin typeface="Lato" panose="020F0502020204030203" pitchFamily="34" charset="-18"/>
              </a:rPr>
              <a:t>dabigatranem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  w dotychczasowych wskazaniach </a:t>
            </a:r>
            <a:b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refundacyjnych na tożsamych warunkach, tj. odpłatność ryczałtowa lub 30% z możliwością </a:t>
            </a:r>
            <a:b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nadania uprawnienia dodatkowego „S”.</a:t>
            </a:r>
          </a:p>
          <a:p>
            <a:pPr marL="285750" indent="-285750">
              <a:buClr>
                <a:srgbClr val="3383CB"/>
              </a:buClr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bg1"/>
              </a:solidFill>
              <a:latin typeface="Lato" panose="020F0502020204030203" pitchFamily="34" charset="-18"/>
            </a:endParaRPr>
          </a:p>
          <a:p>
            <a:pPr marL="285750" indent="-285750">
              <a:buClr>
                <a:srgbClr val="3383CB"/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Możliwość zamiany leków z poziomu apteki, wyłącznie w zakresie produktów o tożsamych warunkach refundacyjnych, w szczególności w zakresie wskazań refundacyjnych.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72694B39-0742-ED49-8BC5-152AB67D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468" y="222185"/>
            <a:ext cx="8236132" cy="70777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Obwieszczenie refundacyjne nr 77</a:t>
            </a:r>
            <a:b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refundacja apteczna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5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0566FD82-B231-3A6F-29AE-E53EEC7B695E}"/>
              </a:ext>
            </a:extLst>
          </p:cNvPr>
          <p:cNvSpPr txBox="1">
            <a:spLocks/>
          </p:cNvSpPr>
          <p:nvPr/>
        </p:nvSpPr>
        <p:spPr>
          <a:xfrm>
            <a:off x="983376" y="1503440"/>
            <a:ext cx="9948174" cy="321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Program lekowy B.166. Leczenie pacjentów z achondroplazją (ICD-10: Q77.4)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274E3C7-EC1A-B863-EFB2-D6A86933EA39}"/>
              </a:ext>
            </a:extLst>
          </p:cNvPr>
          <p:cNvSpPr txBox="1"/>
          <p:nvPr/>
        </p:nvSpPr>
        <p:spPr>
          <a:xfrm>
            <a:off x="705334" y="4212077"/>
            <a:ext cx="10781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Terapia znalazła się na drugiej liście leków o wysokim poziomie innowacyjności.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Ministerstwo Zdrowia oczekiwało ponad 3 lata na złożenie wniosku refundacyjnego.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Po złożeniu wniosku został on </a:t>
            </a:r>
            <a:r>
              <a:rPr lang="pl-PL" dirty="0" err="1">
                <a:solidFill>
                  <a:schemeClr val="bg1"/>
                </a:solidFill>
              </a:rPr>
              <a:t>przeprocedowany</a:t>
            </a:r>
            <a:r>
              <a:rPr lang="pl-PL" dirty="0">
                <a:solidFill>
                  <a:schemeClr val="bg1"/>
                </a:solidFill>
              </a:rPr>
              <a:t> w 45 dni.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4D7333C-7611-A88B-E7C2-68C492AF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397" y="288018"/>
            <a:ext cx="8236132" cy="70777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Obwieszczenie refundacyjne nr 77</a:t>
            </a:r>
            <a:b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Przełomowe terapie lekowe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C615A1DE-2432-234C-9BA3-7C867CEC9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946327"/>
              </p:ext>
            </p:extLst>
          </p:nvPr>
        </p:nvGraphicFramePr>
        <p:xfrm>
          <a:off x="791179" y="2432722"/>
          <a:ext cx="10609634" cy="119199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10275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64292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35067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Nazwy handlowe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Wskazanie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72399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Voxzogo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wosorytyd</a:t>
                      </a:r>
                      <a:endParaRPr lang="pl-PL" sz="1300" i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Leczenie achondroplazji u pacjentów w wieku 4 miesięcy lub starszych, których nasady kości długiej nie są zamknięte.</a:t>
                      </a:r>
                    </a:p>
                    <a:p>
                      <a:pPr algn="ctr"/>
                      <a:r>
                        <a:rPr lang="pl-PL" sz="1300" b="1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(Choroba rzadka)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0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4583364E-F488-BCED-B143-33DFFF0D12DF}"/>
              </a:ext>
            </a:extLst>
          </p:cNvPr>
          <p:cNvSpPr txBox="1">
            <a:spLocks/>
          </p:cNvSpPr>
          <p:nvPr/>
        </p:nvSpPr>
        <p:spPr>
          <a:xfrm>
            <a:off x="880265" y="1591891"/>
            <a:ext cx="10457410" cy="375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Program lekowy B.167. Leczenie chorych na wrodzoną ślepotę 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Lebera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 (LCA) z 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bialleliczną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 mutacją genu RPE65 (ICD-10: H35.5)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AD055B-70A3-4D56-D99B-126E0728E253}"/>
              </a:ext>
            </a:extLst>
          </p:cNvPr>
          <p:cNvSpPr txBox="1"/>
          <p:nvPr/>
        </p:nvSpPr>
        <p:spPr>
          <a:xfrm>
            <a:off x="992221" y="4990289"/>
            <a:ext cx="10581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Druga terapia genowa w polskim systemie refundacji obok produktu </a:t>
            </a:r>
            <a:r>
              <a:rPr lang="pl-PL" sz="1600" dirty="0" err="1">
                <a:solidFill>
                  <a:schemeClr val="bg1"/>
                </a:solidFill>
                <a:latin typeface="Lato" panose="020F0502020204030203" pitchFamily="34" charset="-18"/>
              </a:rPr>
              <a:t>Zolgensma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 w rdzeniowym zaniku mięśni (SMA).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Terapia znalazła się na wykazie oraz liście leków o dużej wartości klinicznej.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07B65F6-ACD3-765B-0924-B0A7434E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061" y="313958"/>
            <a:ext cx="8236132" cy="70777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Obwieszczenie refundacyjne nr 77</a:t>
            </a:r>
            <a:b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Przełomowe terapie lekowe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83B58F0-8B17-614E-853B-59167C2E7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38695"/>
              </p:ext>
            </p:extLst>
          </p:nvPr>
        </p:nvGraphicFramePr>
        <p:xfrm>
          <a:off x="804153" y="2465725"/>
          <a:ext cx="10609634" cy="13710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10275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64292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35067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Nazwy handlowe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Wskazanie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90301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Luxturna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woretygen</a:t>
                      </a:r>
                      <a:r>
                        <a:rPr lang="pl-PL" sz="1300" i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neparwowek</a:t>
                      </a:r>
                      <a:endParaRPr lang="pl-PL" sz="1300" i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Leczenie pacjentów w wieku od 4 do 35 lat chorujących na wrodzoną ślepotę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Lebera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wywołaną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bialleliczną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mutacją genu RPE65.</a:t>
                      </a:r>
                    </a:p>
                    <a:p>
                      <a:pPr algn="ctr"/>
                      <a:endParaRPr lang="pl-PL" sz="1300" b="1" kern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300" b="1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(Choroba rzadka) 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059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F43EE9E-B64D-7046-B63A-15A2DF771D47}"/>
              </a:ext>
            </a:extLst>
          </p:cNvPr>
          <p:cNvSpPr txBox="1"/>
          <p:nvPr/>
        </p:nvSpPr>
        <p:spPr>
          <a:xfrm>
            <a:off x="1004048" y="1186440"/>
            <a:ext cx="9911688" cy="4155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Times New Roman" panose="02020603050405020304" pitchFamily="18" charset="0"/>
              </a:rPr>
              <a:t>135 nowych terapii w 2024 r.: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83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36 wskazań onkologicznych,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83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99 wskazań nieonkologicznych,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83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36 mających zastosowanie w chorobach rzadkich i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ultrarzadkich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83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66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refundacji najdroższymi substancjami w ramach programów lekowych,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83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Times New Roman" panose="02020603050405020304" pitchFamily="18" charset="0"/>
              </a:rPr>
              <a:t>6 wskazań w katalogu chemioterapii,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83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3 terapie o wysokim poziomie innowacyjności (TLI) (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Bylvay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Kimmtrak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Xenpozyme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83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3 terapie o wysokiej wartości klinicznej (TLK) (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Epidyolex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x2,Veltassa)</a:t>
            </a:r>
          </a:p>
        </p:txBody>
      </p:sp>
    </p:spTree>
    <p:extLst>
      <p:ext uri="{BB962C8B-B14F-4D97-AF65-F5344CB8AC3E}">
        <p14:creationId xmlns:p14="http://schemas.microsoft.com/office/powerpoint/2010/main" val="862612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C263AD-E9CA-CFD8-E282-0993BC9ECD63}"/>
              </a:ext>
            </a:extLst>
          </p:cNvPr>
          <p:cNvSpPr txBox="1">
            <a:spLocks/>
          </p:cNvSpPr>
          <p:nvPr/>
        </p:nvSpPr>
        <p:spPr>
          <a:xfrm>
            <a:off x="1134883" y="1501717"/>
            <a:ext cx="9948174" cy="46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800" b="1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Program lekowy B.4. </a:t>
            </a:r>
            <a:r>
              <a:rPr lang="pl-PL" sz="1800" b="1" dirty="0">
                <a:solidFill>
                  <a:schemeClr val="bg1"/>
                </a:solidFill>
                <a:latin typeface="Lato" panose="020F0502020204030203" pitchFamily="34" charset="-18"/>
                <a:cs typeface="Calibri Light" panose="020F0302020204030204" pitchFamily="34" charset="0"/>
              </a:rPr>
              <a:t>L</a:t>
            </a:r>
            <a:r>
              <a:rPr lang="pl-PL" sz="1800" b="1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Calibri Light" panose="020F0302020204030204" pitchFamily="34" charset="0"/>
              </a:rPr>
              <a:t>eczenie chorych na raka jelita grubego (ICD-10: C18 – C20)</a:t>
            </a:r>
            <a:endParaRPr lang="pl-PL" sz="1800" b="1" dirty="0">
              <a:solidFill>
                <a:schemeClr val="bg1"/>
              </a:solidFill>
              <a:latin typeface="Lato" panose="020F0502020204030203" pitchFamily="34" charset="-18"/>
              <a:cs typeface="Times New Roman" panose="02020603050405020304" pitchFamily="18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Obwieszczenie refundacyjne nr 77</a:t>
            </a:r>
            <a:b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wskazania onkologiczne – programy i chemioterapia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26B9CAA-EE40-A646-AC1D-3100B51FC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92125"/>
              </p:ext>
            </p:extLst>
          </p:nvPr>
        </p:nvGraphicFramePr>
        <p:xfrm>
          <a:off x="804153" y="2446654"/>
          <a:ext cx="10609634" cy="17195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10275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64292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35067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Nazwy handlowe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wskazanie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12515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Lonsurf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Różne produkty handlowe z </a:t>
                      </a: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bewacyzumabem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triflurydyna</a:t>
                      </a:r>
                      <a:r>
                        <a:rPr lang="pl-PL" sz="1300" i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typiracyl</a:t>
                      </a:r>
                      <a:r>
                        <a:rPr lang="pl-PL" sz="1300" i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bewacyzumab</a:t>
                      </a:r>
                      <a:endParaRPr lang="pl-PL" sz="1300" i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Rozszerzenie obecnie finansowanej opcji terapeutycznej o leczenie w II albo kolejnych liniach chorych z zaawansowanym rakiem jelita grubego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triflurydyną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z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typiracylem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w skojarzeniu z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bewacyzumabem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367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Obwieszczenie refundacyjne nr 77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wskazania onkologiczne – programy i chemioterapia</a:t>
            </a:r>
            <a:endParaRPr kumimoji="0" lang="pl-PL" sz="2700" b="0" i="0" u="none" strike="noStrike" kern="1200" cap="none" spc="0" normalizeH="0" baseline="0" noProof="0" dirty="0">
              <a:ln>
                <a:noFill/>
              </a:ln>
              <a:solidFill>
                <a:srgbClr val="3383CB"/>
              </a:solidFill>
              <a:effectLst/>
              <a:uLnTx/>
              <a:uFillTx/>
              <a:latin typeface="Lato" panose="020F0502020204030203" pitchFamily="34" charset="-18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0566FD82-B231-3A6F-29AE-E53EEC7B695E}"/>
              </a:ext>
            </a:extLst>
          </p:cNvPr>
          <p:cNvSpPr txBox="1">
            <a:spLocks/>
          </p:cNvSpPr>
          <p:nvPr/>
        </p:nvSpPr>
        <p:spPr>
          <a:xfrm>
            <a:off x="400474" y="1575541"/>
            <a:ext cx="11215992" cy="46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Program lekowy B.6. Leczenie chorych na raka płuca (ICD-10: C34) 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oraz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międzybłoniaka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 opłucnej (ICD-10: C45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767F60D-5529-4E90-65AE-3D40B57C9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947719"/>
              </p:ext>
            </p:extLst>
          </p:nvPr>
        </p:nvGraphicFramePr>
        <p:xfrm>
          <a:off x="791183" y="2458499"/>
          <a:ext cx="10609634" cy="21884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10274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71582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27778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Nazwy handlowe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wskazanie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86024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Libtayo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cemiplimab</a:t>
                      </a:r>
                      <a:endParaRPr lang="pl-PL" sz="1300" i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Leczenie I linii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cemiplimabem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w skojarzeniu z chemioterapią opartą na związkach platyny u chorych na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niedrobnokomórkowego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raka płuca z ekspresją PD-L1 ≥1%, bez mutacji </a:t>
                      </a:r>
                      <a:b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</a:b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w genie EGFR oraz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rearanżacji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genów ALK i ROS1.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  <a:tr h="86024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Tecentriq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(forma podskórna)</a:t>
                      </a: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atezolizumab</a:t>
                      </a:r>
                      <a:r>
                        <a:rPr lang="pl-PL" sz="1300" i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s.c.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Leczenie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atezolizumabem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w formie podań podskórnych we wszystkich refundowanych wskazaniach tej cząsteczki w aktualnym programie lekowym.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29823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707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C263AD-E9CA-CFD8-E282-0993BC9ECD63}"/>
              </a:ext>
            </a:extLst>
          </p:cNvPr>
          <p:cNvSpPr txBox="1">
            <a:spLocks/>
          </p:cNvSpPr>
          <p:nvPr/>
        </p:nvSpPr>
        <p:spPr>
          <a:xfrm>
            <a:off x="1121913" y="1545962"/>
            <a:ext cx="9948174" cy="46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800" b="1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Program lekowy B.10. </a:t>
            </a:r>
            <a:r>
              <a:rPr lang="pl-PL" sz="1800" b="1" dirty="0">
                <a:solidFill>
                  <a:schemeClr val="bg1"/>
                </a:solidFill>
                <a:latin typeface="Lato" panose="020F0502020204030203" pitchFamily="34" charset="-18"/>
                <a:cs typeface="Calibri Light" panose="020F0302020204030204" pitchFamily="34" charset="0"/>
              </a:rPr>
              <a:t>L</a:t>
            </a:r>
            <a:r>
              <a:rPr lang="pl-PL" sz="1800" b="1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Calibri" panose="020F0502020204030204" pitchFamily="34" charset="0"/>
                <a:cs typeface="Calibri Light" panose="020F0302020204030204" pitchFamily="34" charset="0"/>
              </a:rPr>
              <a:t>eczenie chorych na raka nerki (ICD-10 C64)</a:t>
            </a:r>
            <a:endParaRPr lang="pl-PL" sz="1800" b="1" dirty="0">
              <a:solidFill>
                <a:schemeClr val="bg1"/>
              </a:solidFill>
              <a:latin typeface="Lato" panose="020F0502020204030203" pitchFamily="34" charset="-18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11168B7-C7F0-FF4A-7CCF-5EC8A1AC0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016894"/>
              </p:ext>
            </p:extLst>
          </p:nvPr>
        </p:nvGraphicFramePr>
        <p:xfrm>
          <a:off x="795618" y="2535145"/>
          <a:ext cx="10600764" cy="14113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9012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79329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12423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04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Nazwa leku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94332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Cabometyx</a:t>
                      </a:r>
                      <a:r>
                        <a:rPr lang="pl-PL" sz="13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br>
                        <a:rPr lang="pl-PL" sz="13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l-PL" sz="13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+ </a:t>
                      </a: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Opdivo</a:t>
                      </a:r>
                      <a:endParaRPr lang="pl-PL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kabozantynib</a:t>
                      </a:r>
                      <a:r>
                        <a:rPr lang="pl-PL" sz="1300" i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+ </a:t>
                      </a: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niwolumab</a:t>
                      </a:r>
                      <a:endParaRPr lang="pl-PL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Leczenie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kabozantynibem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 w skojarzeniu z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niwolumabem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 w I linii terapii raka nerki </a:t>
                      </a:r>
                      <a:b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</a:b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w populacji pacjentów z pośrednim lub niekorzystnym rokowaniem wg IMDC. 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5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Obwieszczenie refundacyjne nr 77</a:t>
            </a:r>
            <a:br>
              <a:rPr lang="pl-PL" sz="25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25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wskazania onkologiczne – programy i chemioterapia</a:t>
            </a:r>
            <a:endParaRPr lang="pl-PL" sz="25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35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Obwieszczenie refundacyjne nr 77</a:t>
            </a:r>
            <a:b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</a:br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wskazania onkologiczne – programy i chemioterapia</a:t>
            </a:r>
            <a:endParaRPr kumimoji="0" lang="pl-PL" sz="2500" b="0" i="0" u="none" strike="noStrike" kern="1200" cap="none" spc="0" normalizeH="0" baseline="0" noProof="0" dirty="0">
              <a:ln>
                <a:noFill/>
              </a:ln>
              <a:solidFill>
                <a:srgbClr val="3383CB"/>
              </a:solidFill>
              <a:effectLst/>
              <a:uLnTx/>
              <a:uFillTx/>
              <a:latin typeface="Lato" panose="020F0502020204030203" pitchFamily="34" charset="-18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0566FD82-B231-3A6F-29AE-E53EEC7B695E}"/>
              </a:ext>
            </a:extLst>
          </p:cNvPr>
          <p:cNvSpPr txBox="1">
            <a:spLocks/>
          </p:cNvSpPr>
          <p:nvPr/>
        </p:nvSpPr>
        <p:spPr>
          <a:xfrm>
            <a:off x="1121913" y="1626732"/>
            <a:ext cx="9948174" cy="46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Program lekowy B.12.FM Leczenie chorych na 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chłoniaki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 B-komórkowe (ICD-10: C82, C83, C85)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767F60D-5529-4E90-65AE-3D40B57C9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42807"/>
              </p:ext>
            </p:extLst>
          </p:nvPr>
        </p:nvGraphicFramePr>
        <p:xfrm>
          <a:off x="798861" y="2552846"/>
          <a:ext cx="10594277" cy="25701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8088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80253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05936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Nazwa leku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106322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Brukinsa</a:t>
                      </a:r>
                      <a:endParaRPr lang="pl-PL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zanubrutynib</a:t>
                      </a:r>
                      <a:endParaRPr lang="pl-PL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Leczenie od II linii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zanubrutynibem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w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monoterapii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dorosłych chorych na opornego lub nawrotowego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chłoniaka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strefy brzeżnej (MZL), po wcześniejszym zastosowaniu co najmniej 1 linii leczenia systemowego, w tym zawierającej przeciwciało anty-CD20.</a:t>
                      </a:r>
                    </a:p>
                    <a:p>
                      <a:pPr algn="ctr"/>
                      <a:endParaRPr lang="pl-PL" sz="1300" kern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300" b="1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(Choroba rzadka)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  <a:tr h="103891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Zynlonta</a:t>
                      </a:r>
                      <a:endParaRPr lang="pl-PL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lonkastuksymab</a:t>
                      </a:r>
                      <a:r>
                        <a:rPr lang="pl-PL" sz="1300" i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tezyryny</a:t>
                      </a:r>
                      <a:endParaRPr lang="pl-PL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Leczenie od III linii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lonkastuksymabem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tezyryny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w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monoterapii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dorosłych chorych na opornego lub nawrotowego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chłoniaka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rozlanego z dużych komórek B (DLBCL) lub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chłoniaka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z komórek B o wysokim stopniu złośliwości (HGBCL).</a:t>
                      </a:r>
                    </a:p>
                    <a:p>
                      <a:pPr algn="ctr"/>
                      <a:endParaRPr lang="pl-PL" sz="1300" kern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300" b="1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(Choroba rzadka)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2601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0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5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Obwieszczenie refundacyjne nr 77</a:t>
            </a:r>
            <a:br>
              <a:rPr lang="pl-PL" sz="25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25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wskazania onkologiczne – programy i chemioterapia</a:t>
            </a:r>
            <a:endParaRPr lang="pl-PL" sz="25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0566FD82-B231-3A6F-29AE-E53EEC7B695E}"/>
              </a:ext>
            </a:extLst>
          </p:cNvPr>
          <p:cNvSpPr txBox="1">
            <a:spLocks/>
          </p:cNvSpPr>
          <p:nvPr/>
        </p:nvSpPr>
        <p:spPr>
          <a:xfrm>
            <a:off x="1033677" y="1565024"/>
            <a:ext cx="9948174" cy="418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Program lekowy B.56. Leczenie chorych na raka gruczołu krokowego (ICD-10: C61)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767F60D-5529-4E90-65AE-3D40B57C9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297769"/>
              </p:ext>
            </p:extLst>
          </p:nvPr>
        </p:nvGraphicFramePr>
        <p:xfrm>
          <a:off x="804153" y="2531198"/>
          <a:ext cx="10594276" cy="14655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8088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80253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05935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Nazwa leku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99750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Akeega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niraparyb</a:t>
                      </a:r>
                      <a:r>
                        <a:rPr lang="pl-PL" sz="1300" i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abirateron</a:t>
                      </a:r>
                      <a:endParaRPr lang="pl-PL" sz="1300" i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Leczenie w skojarzeniu z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prednizonem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lub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prednizolonem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, u dorosłych pacjentów z opornym na kastrację rakiem gruczołu krokowego z przerzutami (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mCRPC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) i mutacjami genów BRCA 1/2 (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germinalną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i/lub somatyczną), u których nie jest wskazana chemioterapia.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71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Obwieszczenie refundacyjne nr 77</a:t>
            </a:r>
            <a:b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</a:br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wskazania onkologiczne – programy i chemioterapia</a:t>
            </a:r>
            <a:endParaRPr kumimoji="0" lang="pl-PL" sz="2500" b="0" i="0" u="none" strike="noStrike" kern="1200" cap="none" spc="0" normalizeH="0" baseline="0" noProof="0" dirty="0">
              <a:ln>
                <a:noFill/>
              </a:ln>
              <a:solidFill>
                <a:srgbClr val="3383CB"/>
              </a:solidFill>
              <a:effectLst/>
              <a:uLnTx/>
              <a:uFillTx/>
              <a:latin typeface="Lato" panose="020F0502020204030203" pitchFamily="34" charset="-18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583364E-F488-BCED-B143-33DFFF0D12DF}"/>
              </a:ext>
            </a:extLst>
          </p:cNvPr>
          <p:cNvSpPr txBox="1">
            <a:spLocks/>
          </p:cNvSpPr>
          <p:nvPr/>
        </p:nvSpPr>
        <p:spPr>
          <a:xfrm>
            <a:off x="1043953" y="1588754"/>
            <a:ext cx="9948174" cy="46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Program lekowy B.114. Leczenie chorych na ostrą białaczkę szpikową (ICD-10: C92.0)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D138ED5-428D-D2B5-4ADE-4A0C469EC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57741"/>
              </p:ext>
            </p:extLst>
          </p:nvPr>
        </p:nvGraphicFramePr>
        <p:xfrm>
          <a:off x="791183" y="2548809"/>
          <a:ext cx="10609633" cy="203151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10273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65098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34262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Nazwa leku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156351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Tibsovo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iwosydenib</a:t>
                      </a:r>
                      <a:endParaRPr lang="pl-PL" sz="1300" i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Leczenie I linii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iwosydenibem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w skojarzeniu z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azacytydyną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dorosłych chorych </a:t>
                      </a:r>
                      <a:b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</a:b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na nowo rozpoznaną ostrą białaczkę szpikową z mutacją w genie kodującym dehydrogenazę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izocytrynianu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1 (IDH1) R132, niekwalifikujących się </a:t>
                      </a:r>
                      <a:b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</a:b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do standardowej chemioterapii indukującej.</a:t>
                      </a:r>
                    </a:p>
                    <a:p>
                      <a:pPr algn="ctr"/>
                      <a:endParaRPr lang="pl-PL" sz="1300" kern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300" b="1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(TLI - Technologia lekowa o wysokim stopniu innowacyjności)</a:t>
                      </a:r>
                    </a:p>
                    <a:p>
                      <a:pPr algn="ctr"/>
                      <a:r>
                        <a:rPr lang="pl-PL" sz="1300" b="1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(Choroba rzadka)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327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C263AD-E9CA-CFD8-E282-0993BC9ECD63}"/>
              </a:ext>
            </a:extLst>
          </p:cNvPr>
          <p:cNvSpPr txBox="1">
            <a:spLocks/>
          </p:cNvSpPr>
          <p:nvPr/>
        </p:nvSpPr>
        <p:spPr>
          <a:xfrm>
            <a:off x="949347" y="1742101"/>
            <a:ext cx="10085038" cy="46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Program lekowy B.115. </a:t>
            </a:r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Calibri Light" panose="020F0302020204030204" pitchFamily="34" charset="0"/>
              </a:rPr>
              <a:t>Leczenie agresywnej </a:t>
            </a:r>
            <a:r>
              <a:rPr lang="pl-PL" sz="1600" b="1" dirty="0" err="1">
                <a:solidFill>
                  <a:schemeClr val="bg1"/>
                </a:solidFill>
                <a:latin typeface="Lato" panose="020F0502020204030203" pitchFamily="34" charset="-18"/>
                <a:cs typeface="Calibri Light" panose="020F0302020204030204" pitchFamily="34" charset="0"/>
              </a:rPr>
              <a:t>mastocytozy</a:t>
            </a:r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Calibri Light" panose="020F0302020204030204" pitchFamily="34" charset="0"/>
              </a:rPr>
              <a:t> układowej, </a:t>
            </a:r>
            <a:r>
              <a:rPr lang="pl-PL" sz="1600" b="1" dirty="0" err="1">
                <a:solidFill>
                  <a:schemeClr val="bg1"/>
                </a:solidFill>
                <a:latin typeface="Lato" panose="020F0502020204030203" pitchFamily="34" charset="-18"/>
                <a:cs typeface="Calibri Light" panose="020F0302020204030204" pitchFamily="34" charset="0"/>
              </a:rPr>
              <a:t>mastocytozy</a:t>
            </a:r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Calibri Light" panose="020F0302020204030204" pitchFamily="34" charset="0"/>
              </a:rPr>
              <a:t> układowej </a:t>
            </a:r>
            <a:b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Calibri Light" panose="020F0302020204030204" pitchFamily="34" charset="0"/>
              </a:rPr>
            </a:br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Calibri Light" panose="020F0302020204030204" pitchFamily="34" charset="0"/>
              </a:rPr>
              <a:t>z współistniejącym nowotworem układu krwiotwórczego oraz białaczki </a:t>
            </a:r>
            <a:r>
              <a:rPr lang="pl-PL" sz="1600" b="1" dirty="0" err="1">
                <a:solidFill>
                  <a:schemeClr val="bg1"/>
                </a:solidFill>
                <a:latin typeface="Lato" panose="020F0502020204030203" pitchFamily="34" charset="-18"/>
                <a:cs typeface="Calibri Light" panose="020F0302020204030204" pitchFamily="34" charset="0"/>
              </a:rPr>
              <a:t>mastocytarnej</a:t>
            </a:r>
            <a:b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Calibri Light" panose="020F0302020204030204" pitchFamily="34" charset="0"/>
              </a:rPr>
            </a:br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Calibri Light" panose="020F0302020204030204" pitchFamily="34" charset="0"/>
              </a:rPr>
              <a:t>(ICD-10: C96.2, C94.3, D47.9)</a:t>
            </a:r>
            <a:endParaRPr lang="pl-PL" sz="1600" b="1" dirty="0">
              <a:solidFill>
                <a:schemeClr val="bg1"/>
              </a:solidFill>
              <a:latin typeface="Lato" panose="020F0502020204030203" pitchFamily="34" charset="-18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11168B7-C7F0-FF4A-7CCF-5EC8A1AC0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56514"/>
              </p:ext>
            </p:extLst>
          </p:nvPr>
        </p:nvGraphicFramePr>
        <p:xfrm>
          <a:off x="794425" y="2680120"/>
          <a:ext cx="10603149" cy="164700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9352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72504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21293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Nazwa leku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117900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Ayvakyt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awaprytynib</a:t>
                      </a:r>
                      <a:endParaRPr lang="pl-PL" sz="1300" i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Leczenie od II linii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awaprytynibem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 dorosłych chorych na agresywną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mastocytozę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 układową (ASM),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mastocytozę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 układową ze współistniejącym nowotworem układu krwiotwórczego (SM-AHN) lub białaczkę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mastocytarną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 (MCL), po wcześniejszym zastosowaniu co najmniej 1 linii leczenia ogólnoustrojowego.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(Choroba rzadka)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5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Obwieszczenie refundacyjne nr 77</a:t>
            </a:r>
            <a:br>
              <a:rPr lang="pl-PL" sz="25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25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wskazania onkologiczne – programy i chemioterapia</a:t>
            </a:r>
            <a:endParaRPr lang="pl-PL" sz="25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58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Obwieszczenie refundacyjne nr 77</a:t>
            </a:r>
            <a:b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</a:br>
            <a:r>
              <a:rPr kumimoji="0" lang="pl-PL" sz="25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wskazania onkologiczne – programy i chemioterapia</a:t>
            </a:r>
            <a:endParaRPr kumimoji="0" lang="pl-PL" sz="2500" b="0" i="0" u="none" strike="noStrike" kern="1200" cap="none" spc="0" normalizeH="0" baseline="0" noProof="0" dirty="0">
              <a:ln>
                <a:noFill/>
              </a:ln>
              <a:solidFill>
                <a:srgbClr val="3383CB"/>
              </a:solidFill>
              <a:effectLst/>
              <a:uLnTx/>
              <a:uFillTx/>
              <a:latin typeface="Lato" panose="020F0502020204030203" pitchFamily="34" charset="-18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0566FD82-B231-3A6F-29AE-E53EEC7B695E}"/>
              </a:ext>
            </a:extLst>
          </p:cNvPr>
          <p:cNvSpPr txBox="1">
            <a:spLocks/>
          </p:cNvSpPr>
          <p:nvPr/>
        </p:nvSpPr>
        <p:spPr>
          <a:xfrm>
            <a:off x="1121913" y="1628124"/>
            <a:ext cx="9948174" cy="418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Program lekowy B.159. Leczenie chorych na raka szyjki macicy (ICD-10: C53)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767F60D-5529-4E90-65AE-3D40B57C9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06019"/>
              </p:ext>
            </p:extLst>
          </p:nvPr>
        </p:nvGraphicFramePr>
        <p:xfrm>
          <a:off x="791183" y="2646910"/>
          <a:ext cx="10609634" cy="156417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4545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70826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34263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Nazwa leku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109617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Libtayo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cemiplimab</a:t>
                      </a:r>
                      <a:endParaRPr lang="pl-PL" sz="1300" i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Leczenie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cemiplimabem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w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monoterapii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dorosłych pacjentek z nawrotowym lub przerzutowym rakiem szyjki macicy i progresją choroby w trakcie lub po chemioterapii opartej na związkach platyny.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115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Obwieszczenie refundacyjne nr 77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wskazania nieonkologiczne – programy </a:t>
            </a:r>
            <a:endParaRPr kumimoji="0" lang="pl-PL" sz="2700" b="0" i="0" u="none" strike="noStrike" kern="1200" cap="none" spc="0" normalizeH="0" baseline="0" noProof="0" dirty="0">
              <a:ln>
                <a:noFill/>
              </a:ln>
              <a:solidFill>
                <a:srgbClr val="3383CB"/>
              </a:solidFill>
              <a:effectLst/>
              <a:uLnTx/>
              <a:uFillTx/>
              <a:latin typeface="Lato" panose="020F0502020204030203" pitchFamily="34" charset="-18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457ED480-BAE4-8377-21E6-556CB3F46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98622"/>
              </p:ext>
            </p:extLst>
          </p:nvPr>
        </p:nvGraphicFramePr>
        <p:xfrm>
          <a:off x="810637" y="2694051"/>
          <a:ext cx="10603150" cy="18524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9351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72506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21293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Nazwa leku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138444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Różne produkty handlowe</a:t>
                      </a: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toksyna botulinowa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Rozszerzenie zakresu wskazań klinicznych dla toksyny botulinowej o pacjentów pediatrycznych ze spastycznością o etiologii innej niż w wyniku mózgowego porażenia dziecięcego, tj.: po przebytym niedokrwiennym lub krwotocznym udarze mózgu, </a:t>
                      </a:r>
                      <a:b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</a:b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po przebytym urazie OUN, z rozpoznaniem stwardnienia rozsianego, </a:t>
                      </a:r>
                      <a:b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</a:b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z rozpoznaniem paraplegii spastycznej.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(Wskazanie off-</a:t>
                      </a:r>
                      <a:r>
                        <a:rPr lang="pl-PL" sz="1300" b="1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label</a:t>
                      </a:r>
                      <a:r>
                        <a:rPr lang="pl-PL" sz="1300" b="1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) 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  <p:sp>
        <p:nvSpPr>
          <p:cNvPr id="10" name="Tytuł 1">
            <a:extLst>
              <a:ext uri="{FF2B5EF4-FFF2-40B4-BE49-F238E27FC236}">
                <a16:creationId xmlns:a16="http://schemas.microsoft.com/office/drawing/2014/main" id="{F8BC03F0-00F5-B512-6B5A-D58D321852BB}"/>
              </a:ext>
            </a:extLst>
          </p:cNvPr>
          <p:cNvSpPr txBox="1">
            <a:spLocks/>
          </p:cNvSpPr>
          <p:nvPr/>
        </p:nvSpPr>
        <p:spPr>
          <a:xfrm>
            <a:off x="1138125" y="1738393"/>
            <a:ext cx="9948174" cy="46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Program lekowy B.30.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Calibri Light" panose="020F0302020204030204" pitchFamily="34" charset="0"/>
              </a:rPr>
              <a:t>Leczenie pacjentów pediatrycznych ze spastycznością kończyn z użyciem toksyny botulinowej typu A (ICD–10: I61, I63, I69, G35, G80, G82, G83, T90, T91)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-18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56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C263AD-E9CA-CFD8-E282-0993BC9ECD63}"/>
              </a:ext>
            </a:extLst>
          </p:cNvPr>
          <p:cNvSpPr txBox="1">
            <a:spLocks/>
          </p:cNvSpPr>
          <p:nvPr/>
        </p:nvSpPr>
        <p:spPr>
          <a:xfrm>
            <a:off x="966271" y="1920990"/>
            <a:ext cx="9948174" cy="235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Program lekowy B.33. Leczenie chorych z aktywną postacią reumatoidalnego zapalenia stawów </a:t>
            </a:r>
            <a:b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i młodzieńczego idiopatycznego zapalenia stawów (ICD-10: M05, M06, M08)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11168B7-C7F0-FF4A-7CCF-5EC8A1AC0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05399"/>
              </p:ext>
            </p:extLst>
          </p:nvPr>
        </p:nvGraphicFramePr>
        <p:xfrm>
          <a:off x="823608" y="2709929"/>
          <a:ext cx="10596663" cy="167254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13809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71261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11593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Nazwa leku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120454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Ilaris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kanakinumab</a:t>
                      </a:r>
                      <a:endParaRPr lang="pl-PL" sz="1300" i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Leczenie pacjentów dorosłych z rozpoznaniem choroby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Stilla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 (AOSD) z dużą aktywnością choroby lub ze współistniejącym reumatoidalnym zapaleniem stawów oraz w populacji od 2 r.ż. z młodzieńczym idiopatycznym zapaleniem stawów (MIZS).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Nowy lek biologiczny, inhibitor interleukiny -1 beta (IL-1 beta).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Obwieszczenie refundacyjne nr 77</a:t>
            </a:r>
            <a:b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wskazania nieonkologiczne – programy 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58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02E63A-EE9B-3342-B987-E39F69E70CA1}"/>
              </a:ext>
            </a:extLst>
          </p:cNvPr>
          <p:cNvSpPr txBox="1">
            <a:spLocks/>
          </p:cNvSpPr>
          <p:nvPr/>
        </p:nvSpPr>
        <p:spPr>
          <a:xfrm>
            <a:off x="452761" y="1289729"/>
            <a:ext cx="11230253" cy="1132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83CB"/>
              </a:buClr>
              <a:buSzTx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Najwięcej nowych wskazań onkologicznych dotyczy: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hematoonkologii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 (15), nowotworów: ginekologicznych (6),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układu urologicznego (5), układu pokarmowego (3) i skóry (3).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E80C287C-923A-8346-8358-363B39500D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206911"/>
              </p:ext>
            </p:extLst>
          </p:nvPr>
        </p:nvGraphicFramePr>
        <p:xfrm>
          <a:off x="1701360" y="2205898"/>
          <a:ext cx="8789279" cy="421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D0E8F394-2CD9-C640-A76A-5671D59EECA2}"/>
              </a:ext>
            </a:extLst>
          </p:cNvPr>
          <p:cNvSpPr txBox="1">
            <a:spLocks/>
          </p:cNvSpPr>
          <p:nvPr/>
        </p:nvSpPr>
        <p:spPr>
          <a:xfrm>
            <a:off x="1415327" y="411418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Refundacja nowych terapii w całym 2024 r. </a:t>
            </a:r>
            <a:endParaRPr kumimoji="0" lang="pl-PL" sz="2700" b="0" i="0" u="none" strike="noStrike" kern="1200" cap="none" spc="0" normalizeH="0" baseline="0" noProof="0" dirty="0">
              <a:ln>
                <a:noFill/>
              </a:ln>
              <a:solidFill>
                <a:srgbClr val="3383CB"/>
              </a:solidFill>
              <a:effectLst/>
              <a:uLnTx/>
              <a:uFillTx/>
              <a:latin typeface="Lato" panose="020F0502020204030203" pitchFamily="34" charset="-18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23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Obwieszczenie refundacyjne nr 77</a:t>
            </a:r>
            <a:b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wskazania nieonkologiczne – programy 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0566FD82-B231-3A6F-29AE-E53EEC7B695E}"/>
              </a:ext>
            </a:extLst>
          </p:cNvPr>
          <p:cNvSpPr txBox="1">
            <a:spLocks/>
          </p:cNvSpPr>
          <p:nvPr/>
        </p:nvSpPr>
        <p:spPr>
          <a:xfrm>
            <a:off x="1121913" y="1914953"/>
            <a:ext cx="9948174" cy="321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Program lekowy B.55. Leczenie pacjentów z wrzodziejącym zapaleniem jelita grubego (WZJG) (ICD-10: K51)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767F60D-5529-4E90-65AE-3D40B57C9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26818"/>
              </p:ext>
            </p:extLst>
          </p:nvPr>
        </p:nvGraphicFramePr>
        <p:xfrm>
          <a:off x="798863" y="2726841"/>
          <a:ext cx="10594274" cy="12604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8087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80254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05933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Nazwa leku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76998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Omvoh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mirikizumab</a:t>
                      </a:r>
                      <a:endParaRPr lang="pl-PL" sz="1300" i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Leczenie chorych w wieku od 18 lat z rozpoznaną ciężką lub umiarkowaną postacią WZJG.</a:t>
                      </a:r>
                    </a:p>
                    <a:p>
                      <a:pPr algn="ctr"/>
                      <a:endParaRPr lang="pl-PL" sz="1300" b="0" kern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300" b="1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Kolejna opcja terapeutyczna dla pacjentów z WZJG. 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54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Obwieszczenie refundacyjne nr 77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wskazania nieonkologiczne – programy </a:t>
            </a:r>
            <a:endParaRPr kumimoji="0" lang="pl-PL" sz="2700" b="0" i="0" u="none" strike="noStrike" kern="1200" cap="none" spc="0" normalizeH="0" baseline="0" noProof="0" dirty="0">
              <a:ln>
                <a:noFill/>
              </a:ln>
              <a:solidFill>
                <a:srgbClr val="3383CB"/>
              </a:solidFill>
              <a:effectLst/>
              <a:uLnTx/>
              <a:uFillTx/>
              <a:latin typeface="Lato" panose="020F0502020204030203" pitchFamily="34" charset="-18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583364E-F488-BCED-B143-33DFFF0D12DF}"/>
              </a:ext>
            </a:extLst>
          </p:cNvPr>
          <p:cNvSpPr txBox="1">
            <a:spLocks/>
          </p:cNvSpPr>
          <p:nvPr/>
        </p:nvSpPr>
        <p:spPr>
          <a:xfrm>
            <a:off x="1138123" y="1912678"/>
            <a:ext cx="9948174" cy="276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Program lekowy B.73. Leczenie pacjentów z neurogenną 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nadreaktywnością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pl-P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wypieracza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 (ICD-10: N31)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D138ED5-428D-D2B5-4ADE-4A0C469EC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18958"/>
              </p:ext>
            </p:extLst>
          </p:nvPr>
        </p:nvGraphicFramePr>
        <p:xfrm>
          <a:off x="810636" y="2703325"/>
          <a:ext cx="10603149" cy="128696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9351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72506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21292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77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Nazwa leku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81818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Vesoxx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oksybutyniny</a:t>
                      </a:r>
                      <a:r>
                        <a:rPr lang="pl-PL" sz="1300" i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chlorowodorek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Leczenie neurogennej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nadreaktywności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wypieracza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wynikającej z uszkodzenia rdzenia kręgowego lub z rozszczepienia kręgosłupa, u dzieci i młodzieży w wieku 6-18 lat.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859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C263AD-E9CA-CFD8-E282-0993BC9ECD63}"/>
              </a:ext>
            </a:extLst>
          </p:cNvPr>
          <p:cNvSpPr txBox="1">
            <a:spLocks/>
          </p:cNvSpPr>
          <p:nvPr/>
        </p:nvSpPr>
        <p:spPr>
          <a:xfrm>
            <a:off x="724171" y="1812936"/>
            <a:ext cx="9948174" cy="235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Program lekowy B.122. Leczenie zapobiegawcze chorych z nawracającymi napadami dziedzicznego obrzęku naczynioruchowego o ciężkim przebiegu (ICD-10: D 84.1)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11168B7-C7F0-FF4A-7CCF-5EC8A1AC0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19613"/>
              </p:ext>
            </p:extLst>
          </p:nvPr>
        </p:nvGraphicFramePr>
        <p:xfrm>
          <a:off x="802105" y="2731116"/>
          <a:ext cx="10587790" cy="156362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7165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74692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05933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Nazwa leku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109562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Takhzyro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lanadelumab</a:t>
                      </a:r>
                      <a:endParaRPr lang="pl-PL" sz="1300" i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Poszerzenie populacji pacjentów z dziedzicznym obrzękiem naczynioruchowym leczonych profilaktycznie w programie poprzez zmniejszenie liczny ataków w okresie </a:t>
                      </a:r>
                      <a:b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</a:b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6 miesięcy (z 12 na 6) oraz usunięcie lokalizacji ataków branych pod uwagę.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 (Choroba rzadka)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Obwieszczenie refundacyjne nr 77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wskazania nieonkologiczne – programy </a:t>
            </a:r>
            <a:endParaRPr kumimoji="0" lang="pl-PL" sz="2700" b="0" i="0" u="none" strike="noStrike" kern="1200" cap="none" spc="0" normalizeH="0" baseline="0" noProof="0" dirty="0">
              <a:ln>
                <a:noFill/>
              </a:ln>
              <a:solidFill>
                <a:srgbClr val="3383CB"/>
              </a:solidFill>
              <a:effectLst/>
              <a:uLnTx/>
              <a:uFillTx/>
              <a:latin typeface="Lato" panose="020F0502020204030203" pitchFamily="34" charset="-18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74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Obwieszczenie refundacyjne nr 77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wskazania nieonkologiczne – programy </a:t>
            </a:r>
            <a:endParaRPr kumimoji="0" lang="pl-PL" sz="2700" b="0" i="0" u="none" strike="noStrike" kern="1200" cap="none" spc="0" normalizeH="0" baseline="0" noProof="0" dirty="0">
              <a:ln>
                <a:noFill/>
              </a:ln>
              <a:solidFill>
                <a:srgbClr val="3383CB"/>
              </a:solidFill>
              <a:effectLst/>
              <a:uLnTx/>
              <a:uFillTx/>
              <a:latin typeface="Lato" panose="020F0502020204030203" pitchFamily="34" charset="-18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0566FD82-B231-3A6F-29AE-E53EEC7B695E}"/>
              </a:ext>
            </a:extLst>
          </p:cNvPr>
          <p:cNvSpPr txBox="1">
            <a:spLocks/>
          </p:cNvSpPr>
          <p:nvPr/>
        </p:nvSpPr>
        <p:spPr>
          <a:xfrm>
            <a:off x="1033677" y="1816674"/>
            <a:ext cx="9948174" cy="321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Program lekowy B.124. Leczenie chorych z ciężką postacią atopowego zapalenia skóry (ICD-10: L20)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767F60D-5529-4E90-65AE-3D40B57C9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885166"/>
              </p:ext>
            </p:extLst>
          </p:nvPr>
        </p:nvGraphicFramePr>
        <p:xfrm>
          <a:off x="802106" y="2722294"/>
          <a:ext cx="10587788" cy="14134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7164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81177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599447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0142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Nazwa leku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101198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Dupixent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dupilumab</a:t>
                      </a:r>
                      <a:endParaRPr lang="pl-PL" sz="1300" i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Rozszerzenie wskazań refundacyjnych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dupilumabu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w programie lekowym dedykowanym </a:t>
                      </a:r>
                      <a:b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</a:b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pacjentom z ciężkim atopowym zapaleniem skóry poprzez redukcję minimalnego </a:t>
                      </a:r>
                      <a:b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</a:b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progu wiekowego z 6 lat na 6 miesięcy.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049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Obwieszczenie refundacyjne nr 77</a:t>
            </a:r>
            <a:b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wskazania nieonkologiczne – programy 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583364E-F488-BCED-B143-33DFFF0D12DF}"/>
              </a:ext>
            </a:extLst>
          </p:cNvPr>
          <p:cNvSpPr txBox="1">
            <a:spLocks/>
          </p:cNvSpPr>
          <p:nvPr/>
        </p:nvSpPr>
        <p:spPr>
          <a:xfrm>
            <a:off x="779059" y="2024385"/>
            <a:ext cx="10457410" cy="174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Program lekowy B.154.FM Leczenie pacjentów z zespołem </a:t>
            </a:r>
            <a:r>
              <a:rPr lang="pl-PL" sz="1600" b="1" dirty="0" err="1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Lennoxa-Gastauta</a:t>
            </a:r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 lub z zespołem </a:t>
            </a:r>
            <a:r>
              <a:rPr lang="pl-PL" sz="1600" b="1" dirty="0" err="1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Dravet</a:t>
            </a:r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 </a:t>
            </a:r>
            <a:b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(ICD-10: G40.4)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D138ED5-428D-D2B5-4ADE-4A0C469EC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86969"/>
              </p:ext>
            </p:extLst>
          </p:nvPr>
        </p:nvGraphicFramePr>
        <p:xfrm>
          <a:off x="810639" y="2706271"/>
          <a:ext cx="10596663" cy="191761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8427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73428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14808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190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Nazwa leku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145570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Fintepla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fenfluramina</a:t>
                      </a:r>
                      <a:endParaRPr lang="pl-PL" sz="1300" i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Leczenie pacjentów z zespołem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Lennoxa-Gastauta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lub z zespołem </a:t>
                      </a:r>
                      <a:r>
                        <a:rPr lang="pl-PL" sz="130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Dravet</a:t>
                      </a: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</a:t>
                      </a:r>
                      <a:b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</a:b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w wieku 2 lat i powyżej, u których napady padaczkowe nie są w pełni kontrolowane pomimo zastosowania co najmniej trzech leków przeciwpadaczkowych.</a:t>
                      </a:r>
                    </a:p>
                    <a:p>
                      <a:pPr algn="ctr"/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Kolejna opcja terapeutyczna dla pacjentów z rzadkimi zespołami padaczkowymi.</a:t>
                      </a:r>
                    </a:p>
                    <a:p>
                      <a:pPr algn="ctr"/>
                      <a:endParaRPr lang="pl-PL" sz="1300" kern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300" b="1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(Choroba rzadka)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887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C263AD-E9CA-CFD8-E282-0993BC9ECD63}"/>
              </a:ext>
            </a:extLst>
          </p:cNvPr>
          <p:cNvSpPr txBox="1">
            <a:spLocks/>
          </p:cNvSpPr>
          <p:nvPr/>
        </p:nvSpPr>
        <p:spPr>
          <a:xfrm>
            <a:off x="959955" y="1772546"/>
            <a:ext cx="9948174" cy="235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Program lekowy B.157. Leczenie chorych z uogólnioną postacią miastenii (G.70.0)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11168B7-C7F0-FF4A-7CCF-5EC8A1AC0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277837"/>
              </p:ext>
            </p:extLst>
          </p:nvPr>
        </p:nvGraphicFramePr>
        <p:xfrm>
          <a:off x="796898" y="2697614"/>
          <a:ext cx="10598204" cy="14627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8648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2473208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6616348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Nazwa leku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99477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Ultomiris</a:t>
                      </a:r>
                      <a:endParaRPr lang="pl-PL" sz="13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rawulizumab</a:t>
                      </a:r>
                      <a:endParaRPr lang="pl-PL" sz="1300" i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Kolejna opcja terapeutyczna dla pacjentów seropozytywnych -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rawulizumab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 </a:t>
                      </a:r>
                      <a:b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</a:b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jest wskazany do stosowania jako terapia dodatkowa do standardowego leczenia dorosłych pacjentów chorych na miastenię </a:t>
                      </a:r>
                      <a:r>
                        <a:rPr lang="pl-PL" sz="13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gravis</a:t>
                      </a:r>
                      <a:r>
                        <a:rPr lang="pl-PL" sz="13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.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b="1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(Choroba rzadka)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</a:tbl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025D9E25-DA2E-A9E2-5B9A-57C2376F5B0A}"/>
              </a:ext>
            </a:extLst>
          </p:cNvPr>
          <p:cNvSpPr txBox="1">
            <a:spLocks/>
          </p:cNvSpPr>
          <p:nvPr/>
        </p:nvSpPr>
        <p:spPr>
          <a:xfrm>
            <a:off x="1264887" y="309107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Obwieszczenie refundacyjne nr 77</a:t>
            </a:r>
            <a:b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wskazania nieonkologiczne – programy 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19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45313A9A-319B-4832-84A6-EBDD2D85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65" y="346718"/>
            <a:ext cx="8236132" cy="70777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Obwieszczenie refundacyjne nr 77</a:t>
            </a:r>
            <a:b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refundacja apteczna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C263AD-E9CA-CFD8-E282-0993BC9ECD63}"/>
              </a:ext>
            </a:extLst>
          </p:cNvPr>
          <p:cNvSpPr txBox="1">
            <a:spLocks/>
          </p:cNvSpPr>
          <p:nvPr/>
        </p:nvSpPr>
        <p:spPr>
          <a:xfrm>
            <a:off x="1811282" y="1392075"/>
            <a:ext cx="7893914" cy="417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Powrót na listę refundacyjną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3FBB561-A06F-E3FA-823F-E1813337B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67464"/>
              </p:ext>
            </p:extLst>
          </p:nvPr>
        </p:nvGraphicFramePr>
        <p:xfrm>
          <a:off x="387814" y="2033826"/>
          <a:ext cx="11416372" cy="413888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74628">
                  <a:extLst>
                    <a:ext uri="{9D8B030D-6E8A-4147-A177-3AD203B41FA5}">
                      <a16:colId xmlns:a16="http://schemas.microsoft.com/office/drawing/2014/main" val="140711324"/>
                    </a:ext>
                  </a:extLst>
                </a:gridCol>
                <a:gridCol w="1753413">
                  <a:extLst>
                    <a:ext uri="{9D8B030D-6E8A-4147-A177-3AD203B41FA5}">
                      <a16:colId xmlns:a16="http://schemas.microsoft.com/office/drawing/2014/main" val="268428534"/>
                    </a:ext>
                  </a:extLst>
                </a:gridCol>
                <a:gridCol w="5307291">
                  <a:extLst>
                    <a:ext uri="{9D8B030D-6E8A-4147-A177-3AD203B41FA5}">
                      <a16:colId xmlns:a16="http://schemas.microsoft.com/office/drawing/2014/main" val="2254782148"/>
                    </a:ext>
                  </a:extLst>
                </a:gridCol>
                <a:gridCol w="3281040">
                  <a:extLst>
                    <a:ext uri="{9D8B030D-6E8A-4147-A177-3AD203B41FA5}">
                      <a16:colId xmlns:a16="http://schemas.microsoft.com/office/drawing/2014/main" val="111662478"/>
                    </a:ext>
                  </a:extLst>
                </a:gridCol>
              </a:tblGrid>
              <a:tr h="52636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Nazwa leku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Substancja czynna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Wskazanie refundacyjne</a:t>
                      </a:r>
                      <a:endParaRPr lang="pl-PL" sz="12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</a:rPr>
                        <a:t>Doprecyzowanie wskazania</a:t>
                      </a:r>
                      <a:endParaRPr lang="pl-PL" sz="12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31598"/>
                  </a:ext>
                </a:extLst>
              </a:tr>
              <a:tr h="48262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b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Trulicity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i="1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dulaglutyd</a:t>
                      </a:r>
                      <a:endParaRPr lang="pl-PL" sz="1600" i="1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Cukrzyca typu 2 u pacjentów leczonych co najmniej dwoma lekami hipoglikemizującymi, z HbA1c ≥ 7,5%, z otyłością definiowaną jako BMI ≥30 kg/m2 oraz bardzo wysokim ryzykiem sercowo-naczyniowym rozumianym jako: 1)potwierdzona choroba sercowo-naczyniowa, lub 2)uszkodzenie innych narządów objawiające się poprzez: białkomocz lub przerost lewej komory lub retinopatię, lub 3)obecność 2 lub więcej głównych czynników ryzyka spośród wymienionych poniżej: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-wiek ≥ 55 lat dla mężczyzn, ≥60 lat dla kobiet,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l-PL" sz="16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dyslipidemia</a:t>
                      </a:r>
                      <a:r>
                        <a:rPr lang="pl-PL" sz="16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-nadciśnienie tętnicze,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-palenie tytoniu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Powrót na wykaz refundacyjny leków </a:t>
                      </a:r>
                      <a:r>
                        <a:rPr lang="pl-PL" sz="1600" b="0" kern="1200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Trulicity</a:t>
                      </a:r>
                      <a:r>
                        <a:rPr lang="pl-PL" sz="1600" b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 po okresie tymczasowego braku finansowania ze środków publicznych, we wskazaniu tożsamym w stosunku do poprzedniego.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4433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753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FB355F5A-3122-2933-2A46-47AD7629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613" y="2869178"/>
            <a:ext cx="2882774" cy="1119644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3383CB"/>
                </a:solidFill>
              </a:rPr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291052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B620069-2EEC-8A47-B5E7-752A5B09A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45894C8-B807-624E-92E6-1EC89CCBA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8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02A5E80E-B9B2-4243-B850-627C5F098E00}"/>
              </a:ext>
            </a:extLst>
          </p:cNvPr>
          <p:cNvSpPr txBox="1">
            <a:spLocks/>
          </p:cNvSpPr>
          <p:nvPr/>
        </p:nvSpPr>
        <p:spPr>
          <a:xfrm>
            <a:off x="297053" y="748730"/>
            <a:ext cx="11965968" cy="1635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83CB"/>
              </a:buClr>
              <a:buSzTx/>
              <a:tabLst/>
              <a:defRPr/>
            </a:pPr>
            <a:endParaRPr kumimoji="0" lang="pl-PL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83CB"/>
              </a:buClr>
              <a:buSzTx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W dziedzinach nieonkologicznych najbardziej wzbogacone o nowe terapie dziedziny to: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Arial" panose="020B0604020202020204" pitchFamily="34" charset="0"/>
              </a:rPr>
              <a:t>psychiatria (19), neurologia (17), ginekologia (11), diabetologia (8), reumatologia (8) i kardiologia (7).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D16AFBB2-4E53-6043-A686-5DB671621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563750"/>
              </p:ext>
            </p:extLst>
          </p:nvPr>
        </p:nvGraphicFramePr>
        <p:xfrm>
          <a:off x="1719077" y="1566693"/>
          <a:ext cx="7749852" cy="484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ytuł 1">
            <a:extLst>
              <a:ext uri="{FF2B5EF4-FFF2-40B4-BE49-F238E27FC236}">
                <a16:creationId xmlns:a16="http://schemas.microsoft.com/office/drawing/2014/main" id="{0513040B-32AB-B24D-89CD-AF209109ECE2}"/>
              </a:ext>
            </a:extLst>
          </p:cNvPr>
          <p:cNvSpPr txBox="1">
            <a:spLocks/>
          </p:cNvSpPr>
          <p:nvPr/>
        </p:nvSpPr>
        <p:spPr>
          <a:xfrm>
            <a:off x="1353183" y="76996"/>
            <a:ext cx="8236132" cy="70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j-ea"/>
                <a:cs typeface="Times New Roman" panose="02020603050405020304" pitchFamily="18" charset="0"/>
              </a:rPr>
              <a:t>Refundacja nowych terapii w całym 2024 r. </a:t>
            </a:r>
            <a:endParaRPr kumimoji="0" lang="pl-PL" sz="2700" b="0" i="0" u="none" strike="noStrike" kern="1200" cap="none" spc="0" normalizeH="0" baseline="0" noProof="0" dirty="0">
              <a:ln>
                <a:noFill/>
              </a:ln>
              <a:solidFill>
                <a:srgbClr val="3383CB"/>
              </a:solidFill>
              <a:effectLst/>
              <a:uLnTx/>
              <a:uFillTx/>
              <a:latin typeface="Lato" panose="020F0502020204030203" pitchFamily="34" charset="-18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0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>
            <a:extLst>
              <a:ext uri="{FF2B5EF4-FFF2-40B4-BE49-F238E27FC236}">
                <a16:creationId xmlns:a16="http://schemas.microsoft.com/office/drawing/2014/main" id="{FC10BCC9-2AD3-CC4F-8FC0-3C3811937DF0}"/>
              </a:ext>
            </a:extLst>
          </p:cNvPr>
          <p:cNvSpPr txBox="1">
            <a:spLocks/>
          </p:cNvSpPr>
          <p:nvPr/>
        </p:nvSpPr>
        <p:spPr>
          <a:xfrm>
            <a:off x="1113065" y="205925"/>
            <a:ext cx="8236132" cy="7077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3383CB"/>
                </a:solidFill>
                <a:latin typeface="Lato" panose="020F0502020204030203" pitchFamily="34" charset="-18"/>
                <a:cs typeface="Times New Roman" panose="02020603050405020304" pitchFamily="18" charset="0"/>
              </a:rPr>
              <a:t>Podsumowanie 2024 roku - Polskie leki</a:t>
            </a:r>
            <a:endParaRPr lang="pl-PL" sz="2700" dirty="0">
              <a:solidFill>
                <a:srgbClr val="3383CB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1BA14404-8932-DC45-80CD-27CDB875B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36932"/>
              </p:ext>
            </p:extLst>
          </p:nvPr>
        </p:nvGraphicFramePr>
        <p:xfrm>
          <a:off x="637667" y="2890685"/>
          <a:ext cx="10781325" cy="300925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85350">
                  <a:extLst>
                    <a:ext uri="{9D8B030D-6E8A-4147-A177-3AD203B41FA5}">
                      <a16:colId xmlns:a16="http://schemas.microsoft.com/office/drawing/2014/main" val="726062926"/>
                    </a:ext>
                  </a:extLst>
                </a:gridCol>
                <a:gridCol w="4070555">
                  <a:extLst>
                    <a:ext uri="{9D8B030D-6E8A-4147-A177-3AD203B41FA5}">
                      <a16:colId xmlns:a16="http://schemas.microsoft.com/office/drawing/2014/main" val="1128282412"/>
                    </a:ext>
                  </a:extLst>
                </a:gridCol>
                <a:gridCol w="4525420">
                  <a:extLst>
                    <a:ext uri="{9D8B030D-6E8A-4147-A177-3AD203B41FA5}">
                      <a16:colId xmlns:a16="http://schemas.microsoft.com/office/drawing/2014/main" val="557532740"/>
                    </a:ext>
                  </a:extLst>
                </a:gridCol>
              </a:tblGrid>
              <a:tr h="4932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0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Wykaz leków wytwarzanych w Polsce </a:t>
                      </a:r>
                      <a:br>
                        <a:rPr lang="pl-PL" sz="1400" b="0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b="0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lub z substancją czynną wytworzoną w Polsce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b="0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Wykaz leków produkowanych w Polsce z substancji czynnej produkowanej w Polsce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9219"/>
                  </a:ext>
                </a:extLst>
              </a:tr>
              <a:tr h="125802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Aktualnie</a:t>
                      </a: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b="0" i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GTIN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34 GTIN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826762"/>
                  </a:ext>
                </a:extLst>
              </a:tr>
              <a:tr h="125802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1 stycznia 2025 r.</a:t>
                      </a: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b="0" i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605 GTIN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-18"/>
                          <a:ea typeface="+mn-ea"/>
                          <a:cs typeface="+mn-cs"/>
                        </a:rPr>
                        <a:t>37 GTIN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78461828"/>
                  </a:ext>
                </a:extLst>
              </a:tr>
            </a:tbl>
          </a:graphicData>
        </a:graphic>
      </p:graphicFrame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A24E8216-EBA7-1740-824B-02F2987E30D9}"/>
              </a:ext>
            </a:extLst>
          </p:cNvPr>
          <p:cNvSpPr txBox="1">
            <a:spLocks/>
          </p:cNvSpPr>
          <p:nvPr/>
        </p:nvSpPr>
        <p:spPr>
          <a:xfrm>
            <a:off x="705334" y="1314620"/>
            <a:ext cx="10645993" cy="2193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8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Duża nowelizacja ustawy refundacyjnej umożliwiła wprowadzenie od 1 kwietnia obniżonej odpłatności za polskie leki: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10 % mniej za leki wytwarzane w Polsce lub z substancją czynną wytworzoną w Polsce,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bg1"/>
                </a:solidFill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15% mniej za leki wytwarzane w Polsce z substancji czynnej wytworzonej w Polsce.</a:t>
            </a:r>
          </a:p>
        </p:txBody>
      </p:sp>
    </p:spTree>
    <p:extLst>
      <p:ext uri="{BB962C8B-B14F-4D97-AF65-F5344CB8AC3E}">
        <p14:creationId xmlns:p14="http://schemas.microsoft.com/office/powerpoint/2010/main" val="47219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7723E00-7650-7946-B033-B8691EA0B808}"/>
              </a:ext>
            </a:extLst>
          </p:cNvPr>
          <p:cNvSpPr txBox="1">
            <a:spLocks/>
          </p:cNvSpPr>
          <p:nvPr/>
        </p:nvSpPr>
        <p:spPr>
          <a:xfrm>
            <a:off x="-496956" y="149576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2700" b="1" dirty="0">
                <a:solidFill>
                  <a:srgbClr val="3383CB"/>
                </a:solidFill>
                <a:latin typeface="Lato" panose="020F0502020204030203" pitchFamily="34" charset="-18"/>
              </a:rPr>
              <a:t>Podsumowanie 2024 roku - Prace legislacyjne</a:t>
            </a:r>
            <a:br>
              <a:rPr lang="pl-PL" sz="2700" b="1" dirty="0">
                <a:solidFill>
                  <a:srgbClr val="3383CB"/>
                </a:solidFill>
                <a:latin typeface="Lato" panose="020F0502020204030203" pitchFamily="34" charset="-18"/>
              </a:rPr>
            </a:br>
            <a:endParaRPr lang="pl-PL" sz="2700" b="1" dirty="0">
              <a:solidFill>
                <a:srgbClr val="3383CB"/>
              </a:solidFill>
              <a:latin typeface="Lato" panose="020F0502020204030203" pitchFamily="34" charset="-18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E0B4634-E1A7-4F42-A91F-1B3CFB23D5D3}"/>
              </a:ext>
            </a:extLst>
          </p:cNvPr>
          <p:cNvSpPr txBox="1"/>
          <p:nvPr/>
        </p:nvSpPr>
        <p:spPr>
          <a:xfrm>
            <a:off x="245806" y="1282343"/>
            <a:ext cx="114839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Times New Roman" panose="02020603050405020304" pitchFamily="18" charset="0"/>
              </a:rPr>
              <a:t>Najważniejsza zagadnienia, nad którymi trwają prace w ramach przygotowania nowelizacji ustawy o refundacji: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Times New Roman" panose="02020603050405020304" pitchFamily="18" charset="0"/>
              </a:rPr>
              <a:t>zapewnienie przez Wnioskodawców dostępności dla pacjentów terapii lekowych w ramach nowych programów lekowych od pierwszego dnia obowiązywania decyzji  - tzw. pomostowy dostęp,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Times New Roman" panose="02020603050405020304" pitchFamily="18" charset="0"/>
              </a:rPr>
              <a:t>wprowadzenie 4 kategorii  refundacyjnej do leczenia pacjentów w AOS w przypadku chorób nieonkologicznych,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Times New Roman" panose="02020603050405020304" pitchFamily="18" charset="0"/>
              </a:rPr>
              <a:t>możliwość wezwania firmy farmaceutycznej przez Ministra Zdrowia do złożenia wniosku refundacyjnego,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Times New Roman" panose="02020603050405020304" pitchFamily="18" charset="0"/>
              </a:rPr>
              <a:t>usunięcie algorytmu dostaw determinującego wielkości dostaw, jakie musi dostarczyć podmiot odpowiedzialny.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1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FFAE795-759E-8B4B-9992-E32410D03818}"/>
              </a:ext>
            </a:extLst>
          </p:cNvPr>
          <p:cNvSpPr txBox="1">
            <a:spLocks/>
          </p:cNvSpPr>
          <p:nvPr/>
        </p:nvSpPr>
        <p:spPr>
          <a:xfrm>
            <a:off x="-496956" y="149576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2700" b="1" dirty="0">
                <a:solidFill>
                  <a:srgbClr val="3383CB"/>
                </a:solidFill>
                <a:latin typeface="Lato" panose="020F0502020204030203" pitchFamily="34" charset="-18"/>
              </a:rPr>
              <a:t>Podsumowanie 2024 roku - Prace legislacyjne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352F715-2EBF-D74E-A3FB-AFC01638C413}"/>
              </a:ext>
            </a:extLst>
          </p:cNvPr>
          <p:cNvSpPr txBox="1"/>
          <p:nvPr/>
        </p:nvSpPr>
        <p:spPr>
          <a:xfrm>
            <a:off x="344130" y="1646137"/>
            <a:ext cx="114249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3383CB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Times New Roman" panose="02020603050405020304" pitchFamily="18" charset="0"/>
              </a:rPr>
              <a:t>Praca nad ustawą o receptach: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383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Times New Roman" panose="02020603050405020304" pitchFamily="18" charset="0"/>
              </a:rPr>
              <a:t>Projekt ustawy o receptach wdraża w porządek prawny rekomendacje przedstawione przez Zespół do spraw preskrypcji i realizacji recept na leki gotowe i recepturowe powołany zarządzeniem Ministra Zdrowia z dnia 19 września 2023 r. (Dz. Urz. Min.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Times New Roman" panose="02020603050405020304" pitchFamily="18" charset="0"/>
              </a:rPr>
              <a:t>Zdr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Times New Roman" panose="02020603050405020304" pitchFamily="18" charset="0"/>
              </a:rPr>
              <a:t>. 2023 r. poz. 82).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383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Times New Roman" panose="02020603050405020304" pitchFamily="18" charset="0"/>
              </a:rPr>
              <a:t>Celem projektowanej ustawy jest kompleksowe uregulowanie kwestii związanych z preskrypcją i realizacją recept na leki gotowe i recepturowe, a także wypracowanie rozwiązań dotyczących funkcjonowania narzędzi systemowych ułatwiających preskrypcję i realizację recept przez osoby uprawnione.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383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Times New Roman" panose="02020603050405020304" pitchFamily="18" charset="0"/>
              </a:rPr>
              <a:t>Filarem projektu będzie ujednolicenie oraz całościowe uregulowanie problematyki wystawiania i realizacji recept w ramach jednego kompleksowego aktu normatywnego.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5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43B5EF4-8389-DB42-8F3B-E4248EBE887F}"/>
              </a:ext>
            </a:extLst>
          </p:cNvPr>
          <p:cNvSpPr txBox="1">
            <a:spLocks/>
          </p:cNvSpPr>
          <p:nvPr/>
        </p:nvSpPr>
        <p:spPr>
          <a:xfrm>
            <a:off x="445008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700" b="1" dirty="0">
                <a:solidFill>
                  <a:srgbClr val="3383CB"/>
                </a:solidFill>
                <a:latin typeface="Lato" panose="020F0502020204030203" pitchFamily="34" charset="-18"/>
                <a:ea typeface="Aptos" panose="020B0004020202020204" pitchFamily="34" charset="0"/>
                <a:cs typeface="Aptos" panose="020B0004020202020204" pitchFamily="34" charset="0"/>
              </a:rPr>
              <a:t>Krajowa Lista Leków Krytycznych</a:t>
            </a:r>
            <a:endParaRPr lang="pl-PL" sz="2700" dirty="0">
              <a:solidFill>
                <a:srgbClr val="3383CB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1AFC58EC-2151-DD4A-A6CB-81FA411ECDC2}"/>
              </a:ext>
            </a:extLst>
          </p:cNvPr>
          <p:cNvSpPr txBox="1">
            <a:spLocks/>
          </p:cNvSpPr>
          <p:nvPr/>
        </p:nvSpPr>
        <p:spPr>
          <a:xfrm>
            <a:off x="838200" y="1159586"/>
            <a:ext cx="10515600" cy="5199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l-PL" sz="1800" dirty="0">
                <a:solidFill>
                  <a:schemeClr val="bg1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Aptos" panose="020B0004020202020204" pitchFamily="34" charset="0"/>
              </a:rPr>
              <a:t>Projekt Krajowej Listy Leków Krytycznych wskazuje substancje czynne, występujące w lekach, które są niezwykle istotne w terapii, a ich brak rynkowy mógłby spowodować zagrożenie życia lub zdrowia pacjentów. Stanowi ona również wzmocnienie bezpieczeństwa lekowego Polski.</a:t>
            </a:r>
            <a:endParaRPr lang="pl-PL" sz="18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800" dirty="0">
                <a:solidFill>
                  <a:schemeClr val="bg1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Aptos" panose="020B0004020202020204" pitchFamily="34" charset="0"/>
              </a:rPr>
              <a:t>Lista uwzględniać będzie, m.in.: 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pl-PL" sz="1800" dirty="0">
                <a:solidFill>
                  <a:schemeClr val="bg1"/>
                </a:solidFill>
                <a:latin typeface="Lato" panose="020F0502020204030203" pitchFamily="34" charset="-18"/>
                <a:ea typeface="Aptos" panose="020B0004020202020204" pitchFamily="34" charset="0"/>
                <a:cs typeface="Aptos" panose="020B0004020202020204" pitchFamily="34" charset="0"/>
              </a:rPr>
              <a:t>substancje czynne wskazane w liście krytycznych API, opracowywanych przez EMA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pl-PL" sz="1800" dirty="0">
                <a:solidFill>
                  <a:schemeClr val="bg1"/>
                </a:solidFill>
                <a:latin typeface="Lato" panose="020F0502020204030203" pitchFamily="34" charset="-18"/>
                <a:ea typeface="Aptos" panose="020B0004020202020204" pitchFamily="34" charset="0"/>
                <a:cs typeface="Aptos" panose="020B0004020202020204" pitchFamily="34" charset="0"/>
              </a:rPr>
              <a:t>krajowe uwarunkowania, m. in.  dostosowane do krajowych schematów leczenia, dostępności produktów leczniczych na rynku polskim, jak również średni miesięczny wolumen sprzedaży i informację o kategoriach dostępności produktów leczniczych w ramach poszczególnych substancji czynnych i kodów ATC;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pl-PL" sz="1800" dirty="0">
                <a:solidFill>
                  <a:schemeClr val="bg1"/>
                </a:solidFill>
                <a:latin typeface="Lato" panose="020F0502020204030203" pitchFamily="34" charset="-18"/>
                <a:ea typeface="Aptos" panose="020B0004020202020204" pitchFamily="34" charset="0"/>
                <a:cs typeface="Aptos" panose="020B0004020202020204" pitchFamily="34" charset="0"/>
              </a:rPr>
              <a:t>ocenę krytyczności pod względem klinicznym, dokonaną przez Konsultantów Krajowych;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1800" b="1" dirty="0">
              <a:solidFill>
                <a:schemeClr val="bg1"/>
              </a:solidFill>
              <a:latin typeface="Lato" panose="020F0502020204030203" pitchFamily="34" charset="-18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3383CB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Aptos" panose="020B0004020202020204" pitchFamily="34" charset="0"/>
              </a:rPr>
              <a:t>W projekcie listy znajduje się 238 pozycji.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2000" b="1" dirty="0">
              <a:solidFill>
                <a:srgbClr val="3383CB"/>
              </a:solidFill>
              <a:latin typeface="Lato" panose="020F0502020204030203" pitchFamily="34" charset="-18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3383CB"/>
                </a:solidFill>
                <a:latin typeface="Lato" panose="020F0502020204030203" pitchFamily="34" charset="-18"/>
                <a:ea typeface="Times New Roman" panose="02020603050405020304" pitchFamily="18" charset="0"/>
                <a:cs typeface="Aptos" panose="020B0004020202020204" pitchFamily="34" charset="0"/>
              </a:rPr>
              <a:t>Publikacja Krajowej Listy leków Krytycznych planowana jest jeszcze w tym roku.</a:t>
            </a:r>
            <a:endParaRPr lang="pl-PL" sz="2000" b="1" dirty="0">
              <a:solidFill>
                <a:srgbClr val="3383CB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156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499C8BA-1D80-914C-B8E2-3AC8CE5E120A}"/>
              </a:ext>
            </a:extLst>
          </p:cNvPr>
          <p:cNvSpPr txBox="1">
            <a:spLocks/>
          </p:cNvSpPr>
          <p:nvPr/>
        </p:nvSpPr>
        <p:spPr>
          <a:xfrm>
            <a:off x="1377696" y="345123"/>
            <a:ext cx="8552329" cy="1655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b="1" dirty="0">
                <a:solidFill>
                  <a:srgbClr val="3383C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Pakiet Farmaceutyczny i Critical </a:t>
            </a:r>
            <a:r>
              <a:rPr lang="pl-PL" sz="2700" b="1" dirty="0" err="1">
                <a:solidFill>
                  <a:srgbClr val="3383C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Medicine</a:t>
            </a:r>
            <a:r>
              <a:rPr lang="pl-PL" sz="2700" b="1" dirty="0">
                <a:solidFill>
                  <a:srgbClr val="3383C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700" b="1" dirty="0" err="1">
                <a:solidFill>
                  <a:srgbClr val="3383C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</a:t>
            </a:r>
            <a:endParaRPr lang="pl-PL" sz="2700" b="1" dirty="0">
              <a:solidFill>
                <a:srgbClr val="3383C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44B4CF71-75DC-454A-9D81-D8F4EAB0F2D8}"/>
              </a:ext>
            </a:extLst>
          </p:cNvPr>
          <p:cNvSpPr txBox="1">
            <a:spLocks/>
          </p:cNvSpPr>
          <p:nvPr/>
        </p:nvSpPr>
        <p:spPr>
          <a:xfrm>
            <a:off x="1314943" y="1534541"/>
            <a:ext cx="9395012" cy="39610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l-PL" sz="1900" b="1" dirty="0">
                <a:solidFill>
                  <a:srgbClr val="3383C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PAKIET FARMACEUTYCZNY</a:t>
            </a:r>
          </a:p>
          <a:p>
            <a:pPr marL="342900" indent="-342900" algn="just">
              <a:lnSpc>
                <a:spcPct val="100000"/>
              </a:lnSpc>
              <a:buClr>
                <a:srgbClr val="3383CB"/>
              </a:buClr>
            </a:pPr>
            <a:r>
              <a:rPr lang="pl-PL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Polska od stycznia 2025 r. będzie odpowiadała za osiągnięcie kompromisu w pracach nad Pakietem Farmaceutycznym w Radzie Unii Europejskiej, </a:t>
            </a:r>
          </a:p>
          <a:p>
            <a:pPr marL="342900" indent="-342900" algn="just">
              <a:lnSpc>
                <a:spcPct val="100000"/>
              </a:lnSpc>
              <a:buClr>
                <a:srgbClr val="3383CB"/>
              </a:buClr>
            </a:pPr>
            <a:r>
              <a:rPr lang="pl-PL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Pakiet to legislacja europejska, której celem jest wsparcie konkurencyjności </a:t>
            </a:r>
            <a:br>
              <a:rPr lang="pl-PL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uwzględnieniem dostępności terapii lekowych dla każdego pacjenta w UE, to również przepisy, których zadaniem jest wzmocnienie nadzoru nad brakami leków w Europie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1900" b="1" dirty="0">
              <a:solidFill>
                <a:srgbClr val="3383C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900" b="1" dirty="0">
                <a:solidFill>
                  <a:srgbClr val="3383C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CRITICAL MEDICINE ACT</a:t>
            </a:r>
          </a:p>
          <a:p>
            <a:pPr marL="342900" indent="-342900" algn="just">
              <a:lnSpc>
                <a:spcPct val="100000"/>
              </a:lnSpc>
              <a:buClr>
                <a:srgbClr val="3383CB"/>
              </a:buClr>
            </a:pPr>
            <a:r>
              <a:rPr lang="pl-PL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MZ aktywnie działa na rzecz zabezpieczenia łańcuchów dostaw i wsparcia produkcji leków i substancji czynnych na terenie UE -  Polska w zapowiadanej przez Komisję Europejską legislacji będzie prowadziła działania mające na celu wypracowanie przeznaczonych na produkcję funduszy europejskich, które będą solidarnie rozdzielone pomiędzy państwa członkowskie</a:t>
            </a:r>
          </a:p>
          <a:p>
            <a:pPr>
              <a:lnSpc>
                <a:spcPct val="100000"/>
              </a:lnSpc>
            </a:pPr>
            <a:endParaRPr lang="pl-PL" sz="1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245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</TotalTime>
  <Words>3237</Words>
  <Application>Microsoft Office PowerPoint</Application>
  <PresentationFormat>Panoramiczny</PresentationFormat>
  <Paragraphs>345</Paragraphs>
  <Slides>37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4" baseType="lpstr">
      <vt:lpstr>Aptos</vt:lpstr>
      <vt:lpstr>Arial</vt:lpstr>
      <vt:lpstr>Calibri</vt:lpstr>
      <vt:lpstr>Calibri Light</vt:lpstr>
      <vt:lpstr>Lato</vt:lpstr>
      <vt:lpstr>Wingdings</vt:lpstr>
      <vt:lpstr>Motyw pakietu Office</vt:lpstr>
      <vt:lpstr>Obwieszczenie Ministra Zdrowia  w sprawie listy leków refundowanych  od 1 stycznia 2025 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Obwieszczenie refundacyjne nr 77 refundacja apteczna</vt:lpstr>
      <vt:lpstr>Prezentacja programu PowerPoint</vt:lpstr>
      <vt:lpstr>Obwieszczenie refundacyjne nr 77 refundacja apteczna</vt:lpstr>
      <vt:lpstr>Obwieszczenie refundacyjne nr 77 refundacja apteczna</vt:lpstr>
      <vt:lpstr>Obwieszczenie refundacyjne nr 77 Przełomowe terapie lekowe</vt:lpstr>
      <vt:lpstr>Obwieszczenie refundacyjne nr 77 Przełomowe terapie lekowe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Obwieszczenie refundacyjne nr 77 refundacja apteczna</vt:lpstr>
      <vt:lpstr>Dziękujemy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Bartosz Stelmach</dc:creator>
  <cp:lastModifiedBy>Kuropaś Daniel</cp:lastModifiedBy>
  <cp:revision>237</cp:revision>
  <dcterms:created xsi:type="dcterms:W3CDTF">2022-02-21T08:31:21Z</dcterms:created>
  <dcterms:modified xsi:type="dcterms:W3CDTF">2024-12-12T16:37:21Z</dcterms:modified>
</cp:coreProperties>
</file>