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51" r:id="rId2"/>
  </p:sldMasterIdLst>
  <p:notesMasterIdLst>
    <p:notesMasterId r:id="rId32"/>
  </p:notesMasterIdLst>
  <p:handoutMasterIdLst>
    <p:handoutMasterId r:id="rId33"/>
  </p:handoutMasterIdLst>
  <p:sldIdLst>
    <p:sldId id="865" r:id="rId3"/>
    <p:sldId id="1216" r:id="rId4"/>
    <p:sldId id="1277" r:id="rId5"/>
    <p:sldId id="1336" r:id="rId6"/>
    <p:sldId id="1337" r:id="rId7"/>
    <p:sldId id="1317" r:id="rId8"/>
    <p:sldId id="1217" r:id="rId9"/>
    <p:sldId id="1323" r:id="rId10"/>
    <p:sldId id="1319" r:id="rId11"/>
    <p:sldId id="1320" r:id="rId12"/>
    <p:sldId id="1359" r:id="rId13"/>
    <p:sldId id="1280" r:id="rId14"/>
    <p:sldId id="1328" r:id="rId15"/>
    <p:sldId id="1352" r:id="rId16"/>
    <p:sldId id="1353" r:id="rId17"/>
    <p:sldId id="1340" r:id="rId18"/>
    <p:sldId id="1339" r:id="rId19"/>
    <p:sldId id="1341" r:id="rId20"/>
    <p:sldId id="1342" r:id="rId21"/>
    <p:sldId id="1354" r:id="rId22"/>
    <p:sldId id="1291" r:id="rId23"/>
    <p:sldId id="1355" r:id="rId24"/>
    <p:sldId id="1349" r:id="rId25"/>
    <p:sldId id="1356" r:id="rId26"/>
    <p:sldId id="1357" r:id="rId27"/>
    <p:sldId id="1358" r:id="rId28"/>
    <p:sldId id="870" r:id="rId29"/>
    <p:sldId id="871" r:id="rId30"/>
    <p:sldId id="1351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676B"/>
    <a:srgbClr val="008000"/>
    <a:srgbClr val="245C8D"/>
    <a:srgbClr val="0F539D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27" autoAdjust="0"/>
    <p:restoredTop sz="94094" autoAdjust="0"/>
  </p:normalViewPr>
  <p:slideViewPr>
    <p:cSldViewPr snapToGrid="0">
      <p:cViewPr varScale="1">
        <p:scale>
          <a:sx n="58" d="100"/>
          <a:sy n="58" d="100"/>
        </p:scale>
        <p:origin x="82" y="643"/>
      </p:cViewPr>
      <p:guideLst/>
    </p:cSldViewPr>
  </p:slideViewPr>
  <p:outlineViewPr>
    <p:cViewPr>
      <p:scale>
        <a:sx n="33" d="100"/>
        <a:sy n="33" d="100"/>
      </p:scale>
      <p:origin x="0" y="-33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1997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091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2501900"/>
            <a:ext cx="10426700" cy="25527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467360" cy="6858001"/>
          </a:xfrm>
          <a:prstGeom prst="rect">
            <a:avLst/>
          </a:prstGeom>
          <a:solidFill>
            <a:srgbClr val="1B67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FF00"/>
              </a:solidFill>
            </a:endParaRPr>
          </a:p>
        </p:txBody>
      </p:sp>
      <p:pic>
        <p:nvPicPr>
          <p:cNvPr id="5" name="Obraz 4" descr="Logotyp Ministerstwa Cyfryzacji.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20" y="0"/>
            <a:ext cx="1399357" cy="1397413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Ministerstwo Cyfryzacji</a:t>
            </a:r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AB5F14-90A8-4030-9E04-D33DBF0B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BDD4FE0-350F-4067-A5E8-5C41F8E0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7F1D57-D3E5-4961-BD0A-D0D7ED18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3D0BBE8-AF72-487C-984C-C837E690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71DF880-04E5-411E-9125-835DDB39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23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2CECA9-7CD3-4D02-B669-1D51898B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DAC6E68-26BE-43AE-B1B0-1E0C40B8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5CD6406-AE5E-4BF6-8D12-FCF40C1D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58CDF94-194B-4A7B-AA22-5648299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B8C79D0-9BBD-4FA6-9DCC-FBC594E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89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51EBFF-851F-4F83-941D-6F717031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EB93F42-4614-4478-BB27-80D66BF0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9F38C97-C354-4236-BADD-4124C1BA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3FD249B-AB6D-409D-BF0D-E301B09A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D60AEDB-6F20-496D-8BD9-2B8D578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85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622D09B-69CB-4BFF-82BF-0FA2E583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867887-F3B4-490E-9857-7A74D5A4F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95168A4-FF87-4A3E-9175-2A9A55C9A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B92C551-39D0-4F15-9FF9-17015D22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12073B4-8983-4802-B91E-69D01E03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D35F1B2-1C9E-4036-B0A2-1408824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65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B1199C-6FD5-4FB8-A312-FCC69CDA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AAB1114-5771-4727-B396-4BE062A8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70F673C-4E14-4F28-A7A7-B663E7C2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2E8E3F10-1040-4BEA-8074-74F5D97AE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240EA57E-E43B-4F4A-B12C-4B12D0426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72B7F8E-1315-4F5C-A0A6-B5C6A71D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45EDD7A-B5A3-4045-AB57-F0D4ECE9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4C92ED9-44AF-451A-923C-485EC6DA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985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751C72-284F-4113-86B8-B0656677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54CD597-07D6-4D15-AFA9-DABCAAF2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04B33137-16E2-49AC-90A4-54C152DC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16D4466-C4AB-455B-B1D8-15D0CF95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910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40EE9C72-71E0-41EE-9DFE-68D65C5B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A10C6336-BE53-4914-8933-C2EEEE98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FBAA3238-9BBC-4A43-99A7-E63A23C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08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28BF59-66AF-4A3F-80B0-DBDDA98C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9736645-1CCF-48A2-8DA9-613CF6DC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49FBF4B-653C-4A20-A459-ED1A7215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792B623-2FFF-47F5-9DC4-3E6614CA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C29B4EE-E4A4-49F8-AB18-6D242CF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F4AA76B-4EC3-42FE-AD54-65B1DEE9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02732"/>
            <a:ext cx="824753" cy="228602"/>
          </a:xfrm>
          <a:prstGeom prst="rect">
            <a:avLst/>
          </a:prstGeom>
          <a:solidFill>
            <a:srgbClr val="1B67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25D4B4-7067-4992-A79A-92BAFFE0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916B022-5CF8-4B4F-9502-037759994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5C85304-56E1-4CD6-B353-DF6C7CDD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A11003E-8BB2-40EC-A1F3-9015AF59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33386AE-D6B0-46AC-A7FB-3765FDFB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7952444-40DC-4EBB-8E72-36078749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63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363D45-2CD0-4968-B48B-80DA7C9C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9FEDA3A-81D5-4E08-B6CA-ABF4D892A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EF84FE0-D769-4B70-8F46-48149118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02BFB99-12E8-4E2D-A1B4-03E80F79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1CB40AE-08AB-4087-8EBD-01D01000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462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7E940544-0352-4FC8-8175-81912D1FC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9A682ED-8AC1-408D-B1FA-744A0097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58622CE-D90F-4639-A6D3-AFA4746F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020EEE9-11CA-455B-AD11-3B700B1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5FF4DB8-A339-4749-8B55-083214F2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57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1" y="3297998"/>
            <a:ext cx="685800" cy="423334"/>
          </a:xfrm>
          <a:prstGeom prst="rect">
            <a:avLst/>
          </a:prstGeom>
          <a:solidFill>
            <a:srgbClr val="1B67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1B676B"/>
          </a:solidFill>
          <a:ln>
            <a:solidFill>
              <a:srgbClr val="1B67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4475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3774"/>
            <a:ext cx="5181600" cy="500697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53200" y="993773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DCB38E04-F5B4-4EDF-9087-1E3F45D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ADB3BD1-F5B9-468A-8B95-2CB4A966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8ED9A27-5C4D-4C7E-892F-4D9B94908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36E5FFD-089A-48EB-8F6D-A0DD29828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4A663D7-1311-47A2-862D-111C7C30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3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w3.org/TR/WCAG20-TECH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cyfra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authors/iconixar" TargetMode="External"/><Relationship Id="rId2" Type="http://schemas.openxmlformats.org/officeDocument/2006/relationships/hyperlink" Target="https://www.freepik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anslations/WCAG21-p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28767" y="2637575"/>
            <a:ext cx="10425490" cy="2180805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l-PL" b="1" dirty="0">
                <a:latin typeface="Lato Black" panose="020F0A02020204030203" pitchFamily="34" charset="-18"/>
              </a:rPr>
              <a:t>WPROWADZENIE </a:t>
            </a:r>
            <a:br>
              <a:rPr lang="pl-PL" b="1" dirty="0">
                <a:latin typeface="Lato Black" panose="020F0A02020204030203" pitchFamily="34" charset="-18"/>
              </a:rPr>
            </a:br>
            <a:r>
              <a:rPr lang="pl-PL" b="1">
                <a:latin typeface="Lato Black" panose="020F0A02020204030203" pitchFamily="34" charset="-18"/>
              </a:rPr>
              <a:t>DO DOSTĘPNOŚCI </a:t>
            </a:r>
            <a:r>
              <a:rPr lang="pl-PL" b="1" dirty="0">
                <a:latin typeface="Lato Black" panose="020F0A02020204030203" pitchFamily="34" charset="-18"/>
              </a:rPr>
              <a:t>CYFROWEJ</a:t>
            </a:r>
          </a:p>
        </p:txBody>
      </p:sp>
      <p:pic>
        <p:nvPicPr>
          <p:cNvPr id="3" name="Picture 2" descr="Logotypy związane z finansowaniem projektu – Fundusze Europejskie Program Operacyjny Polska Cyfrowa, Rzeczpospolita Polska, Europejski Fundusz Społecz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67" y="6009642"/>
            <a:ext cx="4714323" cy="65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91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3: Zrozumiałość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000" dirty="0"/>
              <a:t>Spraw, aby użytkownicy rozumieli treści i sposób działania rozwiązania cyfrowego.</a:t>
            </a:r>
          </a:p>
          <a:p>
            <a:pPr fontAlgn="base"/>
            <a:endParaRPr lang="pl-PL" sz="2300" dirty="0"/>
          </a:p>
          <a:p>
            <a:pPr fontAlgn="base"/>
            <a:r>
              <a:rPr lang="pl-PL" sz="2300" dirty="0"/>
              <a:t>Pamiętaj między innymi: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/>
              <a:t>o prostym język (proste zdania, bez urzędniczego lub technicznego słownictwa);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/>
              <a:t>aby wyjaśniać skróty, akronimy i trudne słowa;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/>
              <a:t>określać w kodzie strony/aplikacji, w jakim języku jest jej treść;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/>
              <a:t>o spójnym wyglądzie i działaniu elementów;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/>
              <a:t>o zrozumiałych </a:t>
            </a:r>
            <a:r>
              <a:rPr lang="pl-PL" sz="2300"/>
              <a:t>komunikatach błędów </a:t>
            </a:r>
            <a:r>
              <a:rPr lang="pl-PL" sz="2300" dirty="0"/>
              <a:t>w formularzach i podpowiedziach, jak je poprawić.</a:t>
            </a:r>
          </a:p>
          <a:p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1890839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4: Kompatybilność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4000"/>
              </a:lnSpc>
            </a:pPr>
            <a:r>
              <a:rPr lang="pl-PL" dirty="0"/>
              <a:t>Spraw, aby treści i funkcje działały poprawnie w wielu, różnych programach użytkowników.</a:t>
            </a:r>
          </a:p>
          <a:p>
            <a:pPr fontAlgn="base"/>
            <a:endParaRPr lang="pl-PL" sz="2100" dirty="0"/>
          </a:p>
          <a:p>
            <a:pPr fontAlgn="base"/>
            <a:r>
              <a:rPr lang="pl-PL" sz="2100" dirty="0"/>
              <a:t>Pamiętaj między innymi: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o prawidłowym kodzie, zgodnym ze standardami (np. HTML);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aby testować działania rozwiązania w różnych przeglądarkach internetowych, na różnych urządzeniach, w różnych systemach operacyjnych;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aby testować obsługę rozwiązania za pomocą technologii asystujących np. czytników ekranu.</a:t>
            </a:r>
          </a:p>
          <a:p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644257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1530" y="314528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Cel, możliwości, sposób</a:t>
            </a:r>
            <a:endParaRPr lang="pl-P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570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wskazuje cel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Ustawa o dostępności cyfrowej (…), rozporządzenie o Krajowych Ramach Interoperacyjności (…) i inne akty prawne, które dotyczą dostępności cyfrowej skupiają się na określeniu, jaki ma być efekt finalny — </a:t>
            </a:r>
            <a:r>
              <a:rPr lang="pl-PL" sz="2200" b="1" dirty="0"/>
              <a:t>rozwiązanie tworzone ze środków publicznych ma być dostępne cyfrowo</a:t>
            </a:r>
            <a:r>
              <a:rPr lang="pl-PL" sz="2200" dirty="0"/>
              <a:t>.</a:t>
            </a:r>
          </a:p>
          <a:p>
            <a:pPr>
              <a:spcBef>
                <a:spcPts val="1800"/>
              </a:spcBef>
            </a:pPr>
            <a:r>
              <a:rPr lang="pl-PL" sz="2200" dirty="0"/>
              <a:t>Wymogi prawne są kluczowe przy określaniu celów projektu finansowanego ze środków publicznych np. strona internetowa ma być zgodna z ustawą o dostępności cyfrowej. </a:t>
            </a:r>
          </a:p>
        </p:txBody>
      </p:sp>
      <p:pic>
        <p:nvPicPr>
          <p:cNvPr id="5" name="Obraz 4" descr="Tarcza ze strzałą wbitą w środe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973" y="2030118"/>
            <a:ext cx="3233985" cy="323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840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WCAG wskazuje techniczne możliwości osiągania celu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WCAG zawiera kilkadziesiąt kryteriów. Każde </a:t>
            </a:r>
            <a:br>
              <a:rPr lang="pl-PL" sz="2200" dirty="0"/>
            </a:br>
            <a:r>
              <a:rPr lang="pl-PL" sz="2200" dirty="0"/>
              <a:t>z nich </a:t>
            </a:r>
            <a:r>
              <a:rPr lang="pl-PL" sz="2200" b="1" dirty="0"/>
              <a:t>można spełnić na wiele różnych sposobów</a:t>
            </a:r>
            <a:r>
              <a:rPr lang="pl-PL" sz="2200" dirty="0"/>
              <a:t> wymienionych w tak zwanych </a:t>
            </a:r>
            <a:r>
              <a:rPr lang="pl-PL" sz="2200" dirty="0">
                <a:hlinkClick r:id="rId2"/>
              </a:rPr>
              <a:t>technikach WCAG</a:t>
            </a:r>
            <a:r>
              <a:rPr lang="pl-PL" sz="2200" dirty="0"/>
              <a:t>.</a:t>
            </a:r>
          </a:p>
          <a:p>
            <a:pPr>
              <a:spcBef>
                <a:spcPts val="1800"/>
              </a:spcBef>
            </a:pPr>
            <a:r>
              <a:rPr lang="pl-PL" sz="2200" dirty="0"/>
              <a:t>WCAG nie narzuca jednak, z którego z tych sposobów masz skorzystać i który najlepiej sprawdzi się w danym rozwiązaniu. Dobór odpowiednich technik to zadanie dla zespołu projektowego.</a:t>
            </a:r>
          </a:p>
        </p:txBody>
      </p:sp>
      <p:pic>
        <p:nvPicPr>
          <p:cNvPr id="6" name="Obraz 5" descr="Korytarz z wieloma drzwiami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049" y="2170462"/>
            <a:ext cx="3182336" cy="318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685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Kluczowy jest sposób projektowania i zarządzania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Ani prawo, ani WCAG nie mówią, w jaki sposób,</a:t>
            </a:r>
            <a:br>
              <a:rPr lang="pl-PL" sz="2200" dirty="0"/>
            </a:br>
            <a:r>
              <a:rPr lang="pl-PL" sz="2200" dirty="0"/>
              <a:t>i w jakim momencie, masz uwzględniać dostępność cyfrową w projekcie.</a:t>
            </a:r>
          </a:p>
          <a:p>
            <a:pPr>
              <a:spcBef>
                <a:spcPts val="1800"/>
              </a:spcBef>
            </a:pPr>
            <a:r>
              <a:rPr lang="pl-PL" sz="2200" dirty="0"/>
              <a:t>Teoretycznie, możesz traktować dostępność jako wartość dodaną lub zająć się nią na koniec. Ale znacznie lepsze efekty uzyskasz, traktując ją jako jeden z priorytetów i uwzględniając na każdym etapie (m.in. w planowaniu, budżetowaniu, projektowaniu, programowaniu, testowaniu).</a:t>
            </a:r>
          </a:p>
        </p:txBody>
      </p:sp>
      <p:pic>
        <p:nvPicPr>
          <p:cNvPr id="9" name="Obraz 8" descr="Dokument z symbolicznie wskazana listą spraw do wykonania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941" y="2128024"/>
            <a:ext cx="3077432" cy="307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554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1530" y="314528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4 najczęstsze dostępnościowe błędy </a:t>
            </a:r>
            <a:br>
              <a:rPr lang="pl-PL" sz="4000" b="1" dirty="0"/>
            </a:br>
            <a:r>
              <a:rPr lang="pl-PL" sz="4000" b="1" dirty="0"/>
              <a:t>w projektach</a:t>
            </a:r>
            <a:endParaRPr lang="pl-P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909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85060"/>
          </a:xfrm>
        </p:spPr>
        <p:txBody>
          <a:bodyPr>
            <a:normAutofit/>
          </a:bodyPr>
          <a:lstStyle/>
          <a:p>
            <a:r>
              <a:rPr lang="pl-PL" dirty="0"/>
              <a:t>Brak uwzględnienia dostępności cyfrowej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/>
              <a:t>Główne zagrożenia: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brak odbioru (akceptacji) produktów cyfrowych projektu;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niekwalifikowalność kosztów projektowych;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kary finansowe;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brak środków na wdrażanie dostępności cyfrowej;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dodatkowe, wysokie koszty wdrożenia dostępności cyfrowej w gotowym rozwiązaniu lub po ustaniu finansowania.</a:t>
            </a:r>
          </a:p>
          <a:p>
            <a:endParaRPr lang="pl-PL" sz="2100" dirty="0"/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25658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595593"/>
          </a:xfrm>
        </p:spPr>
        <p:txBody>
          <a:bodyPr>
            <a:normAutofit/>
          </a:bodyPr>
          <a:lstStyle/>
          <a:p>
            <a:r>
              <a:rPr lang="pl-PL" dirty="0"/>
              <a:t>Wyłącznie audyt dostępności cyfrowej na koniec projektu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/>
              <a:t>Główne zagrożenia: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w razie negatywnego wyniku zagrożenia takie jak przy braku dostępności cyfrowej;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brak czasu na wdrożenie wszystkich rekomendacji wynikających z audytu;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ograniczony zakres możliwych do użycia sposobów zapewnienia dostępności;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niższa użyteczność rozwiązania dla osób z niepełnosprawnościami niż dla reszty użytkowników. </a:t>
            </a:r>
          </a:p>
          <a:p>
            <a:endParaRPr lang="pl-PL" sz="2100" dirty="0"/>
          </a:p>
          <a:p>
            <a:endParaRPr lang="pl-PL" sz="2100" dirty="0"/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373216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85060"/>
          </a:xfrm>
        </p:spPr>
        <p:txBody>
          <a:bodyPr>
            <a:normAutofit/>
          </a:bodyPr>
          <a:lstStyle/>
          <a:p>
            <a:r>
              <a:rPr lang="pl-PL" dirty="0"/>
              <a:t>To zadanie wyłącznie dla specjalisty do spraw dostępności cyfrowej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/>
              <a:t>Główne zagrożenia: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brak uwzględnienia dostępności cyfrowej na etapie planowania projektu;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inne priorytety w projekcie niż dostępność cyfrowa;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błędne wyobrażenie, że dostępność cyfrowa to hermetyczna wiedza i trudne działania;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pojedynczy specjalista to wąskie gardło wpływające na płynność projektu;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ograniczona możliwość utrzymania stanu dostępności po zakończeniu projektu.</a:t>
            </a:r>
          </a:p>
          <a:p>
            <a:endParaRPr lang="pl-PL" sz="2100" dirty="0"/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01381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Czym jest dostępność cyfrową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4047756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85060"/>
          </a:xfrm>
        </p:spPr>
        <p:txBody>
          <a:bodyPr>
            <a:normAutofit/>
          </a:bodyPr>
          <a:lstStyle/>
          <a:p>
            <a:r>
              <a:rPr lang="pl-PL" dirty="0"/>
              <a:t>Błędne wyobrażenie czym jest dostępność cyfrowa i jak ją wdrażać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/>
              <a:t>Główne zagrożenia: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skupianie się na mało istotnych błędach </a:t>
            </a:r>
            <a:r>
              <a:rPr lang="pl-PL" sz="2100" dirty="0" err="1"/>
              <a:t>dostępnościowych</a:t>
            </a:r>
            <a:r>
              <a:rPr lang="pl-PL" sz="2100" dirty="0"/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mylenie wymagań prawnych z dobrymi praktykami i autorskimi zaleceniami pojedynczych specjalistów;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przenoszenie wszystkich działań związanych z dostępnością cyfrową na specjalistów zewnętrznych;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ukrywanie braku pełnej dostępności cyfrowej.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100" dirty="0"/>
          </a:p>
          <a:p>
            <a:endParaRPr lang="pl-PL" sz="2100" dirty="0"/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16177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5 kluczowych kwestii dla zarządzania dostępnością cyfrową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407311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Dostępność cyfrowa nie jest czarno-biała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Rzadko kiedy w rozwiązaniu cyfrowym wszystkie wymagania dostępności cyfrowej są spełnione lub wszystkie są niespełnione. </a:t>
            </a:r>
            <a:r>
              <a:rPr lang="pl-PL" sz="2200" b="1" dirty="0"/>
              <a:t>Najczęściej wymagania te są spełnione na pewnym określonym poziomie</a:t>
            </a:r>
            <a:r>
              <a:rPr lang="pl-PL" sz="2200" dirty="0"/>
              <a:t>. </a:t>
            </a:r>
          </a:p>
          <a:p>
            <a:pPr>
              <a:spcBef>
                <a:spcPts val="1800"/>
              </a:spcBef>
            </a:pPr>
            <a:r>
              <a:rPr lang="pl-PL" sz="2200" dirty="0"/>
              <a:t>Celem jest przesuwanie </a:t>
            </a:r>
            <a:r>
              <a:rPr lang="pl-PL" sz="2200" b="1" dirty="0"/>
              <a:t>suwaka</a:t>
            </a:r>
            <a:r>
              <a:rPr lang="pl-PL" sz="2200" dirty="0"/>
              <a:t> w stronę coraz wyższej dostępności. Bez stałej dbałości o dostępność </a:t>
            </a:r>
            <a:r>
              <a:rPr lang="pl-PL" sz="2200" b="1" dirty="0"/>
              <a:t>suwak</a:t>
            </a:r>
            <a:r>
              <a:rPr lang="pl-PL" sz="2200" dirty="0"/>
              <a:t> sam może się zacząć cofać, np. w związku ze zmianami technologii.</a:t>
            </a:r>
          </a:p>
        </p:txBody>
      </p:sp>
      <p:pic>
        <p:nvPicPr>
          <p:cNvPr id="7" name="Obraz 6" descr="Palec na przycisku, który można przesunąć w lewo lub w prawo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666" y="2182126"/>
            <a:ext cx="2850787" cy="285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3713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85060"/>
          </a:xfrm>
        </p:spPr>
        <p:txBody>
          <a:bodyPr>
            <a:normAutofit/>
          </a:bodyPr>
          <a:lstStyle/>
          <a:p>
            <a:r>
              <a:rPr lang="pl-PL" dirty="0"/>
              <a:t>Prawo wymaga dostępności cyfrowej, ale uwzględnia różne sytuacje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5579981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200" dirty="0"/>
              <a:t>Podmiot publiczny odpowiada tylko za to, co posiada, finansuje i publikuje.</a:t>
            </a:r>
          </a:p>
          <a:p>
            <a:r>
              <a:rPr lang="pl-PL" sz="2200" dirty="0"/>
              <a:t>W określonych sytuacjach zapewnienie dostępności cyfrowej może wiązać się </a:t>
            </a:r>
            <a:br>
              <a:rPr lang="pl-PL" sz="2200" dirty="0"/>
            </a:br>
            <a:r>
              <a:rPr lang="pl-PL" sz="2200" dirty="0"/>
              <a:t>z nadmiernymi kosztami, których podmiot nie może ponieść w danym momencie.</a:t>
            </a:r>
          </a:p>
        </p:txBody>
      </p:sp>
      <p:pic>
        <p:nvPicPr>
          <p:cNvPr id="3" name="Obraz 2" descr="Wykrzykni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646" y="2215376"/>
            <a:ext cx="2951356" cy="295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661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dostępności cyfrowej ważny jest kontekst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Ten sam rodzaj błędu czasem jest kluczowy, a czasem nieistotny: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brak tekstu alternatywnego dla logotypu — brak tekstów alternatywnych dla obrazu na stronie muzeum;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brak napisów w reklamie — brak napisów </a:t>
            </a:r>
            <a:br>
              <a:rPr lang="pl-PL" sz="2200" dirty="0"/>
            </a:br>
            <a:r>
              <a:rPr lang="pl-PL" sz="2200" dirty="0"/>
              <a:t>w filmie instruktażowym;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brak obsługi funkcji </a:t>
            </a:r>
            <a:r>
              <a:rPr lang="pl-PL" sz="2200" b="1" dirty="0"/>
              <a:t>oceń stronę</a:t>
            </a:r>
            <a:r>
              <a:rPr lang="pl-PL" sz="2200" dirty="0"/>
              <a:t> za pomocą klawiatury — brak obsługi </a:t>
            </a:r>
            <a:r>
              <a:rPr lang="pl-PL" sz="2200" b="1" dirty="0"/>
              <a:t>menu głównego </a:t>
            </a:r>
            <a:r>
              <a:rPr lang="pl-PL" sz="2200" dirty="0"/>
              <a:t>za pomocą klawiatury. </a:t>
            </a:r>
          </a:p>
        </p:txBody>
      </p:sp>
      <p:pic>
        <p:nvPicPr>
          <p:cNvPr id="6" name="Obraz 5" descr="Symboliczna głowa z dokumentem w jej środku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127" y="1981408"/>
            <a:ext cx="3441628" cy="344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68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Wdrażanie dostępności cyfrowej wymaga świadomego określania priorytetów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Każde odstępstwo (nawet minimalne) jest błędem, ale kontekst określa skalę problemu.</a:t>
            </a:r>
          </a:p>
          <a:p>
            <a:pPr>
              <a:spcBef>
                <a:spcPts val="1800"/>
              </a:spcBef>
            </a:pPr>
            <a:r>
              <a:rPr lang="pl-PL" sz="2200" dirty="0"/>
              <a:t>Niewielka liczba użytkowników danej opcji czy elementu nie zwalnia z zajmowania się jego dostępnością cyfrową, ale może wpływać na kolejność zajmowania się takim elementem.</a:t>
            </a:r>
          </a:p>
        </p:txBody>
      </p:sp>
      <p:pic>
        <p:nvPicPr>
          <p:cNvPr id="7" name="Obraz 6" descr="3 elementy i strzałka wskazująca przesunięcie ostatniego z nich na począte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127" y="2497666"/>
            <a:ext cx="2560655" cy="256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19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Dziel pracę, koszty i ryzyka na mniejsze części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3878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Nie da się zapewnić dostępności cyfrowej raz </a:t>
            </a:r>
            <a:br>
              <a:rPr lang="pl-PL" sz="2200" dirty="0"/>
            </a:br>
            <a:r>
              <a:rPr lang="pl-PL" sz="2200" dirty="0"/>
              <a:t>a dobrze — to proces.</a:t>
            </a:r>
          </a:p>
          <a:p>
            <a:pPr>
              <a:spcBef>
                <a:spcPts val="1800"/>
              </a:spcBef>
            </a:pPr>
            <a:r>
              <a:rPr lang="pl-PL" sz="2200" dirty="0"/>
              <a:t>Wdrażanie dostępności to gra zespołowa — każdy pracownik projektu ma do wykonania jakieś zadanie.</a:t>
            </a:r>
          </a:p>
        </p:txBody>
      </p:sp>
      <p:pic>
        <p:nvPicPr>
          <p:cNvPr id="5" name="Obraz 4" descr="Schody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370" y="2227145"/>
            <a:ext cx="3229518" cy="322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67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3298302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8755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Dziękuję za uwagę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831850" y="4436198"/>
            <a:ext cx="103170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 err="1">
                <a:solidFill>
                  <a:srgbClr val="040E17"/>
                </a:solidFill>
                <a:hlinkClick r:id="rId2"/>
              </a:rPr>
              <a:t>Freepik</a:t>
            </a:r>
            <a:r>
              <a:rPr lang="pl-PL" sz="2100" u="sng" dirty="0">
                <a:solidFill>
                  <a:srgbClr val="040E17"/>
                </a:solidFill>
              </a:rPr>
              <a:t> </a:t>
            </a:r>
            <a:r>
              <a:rPr lang="pl-PL" sz="2100" dirty="0"/>
              <a:t>(slajd 13, 14, 22, 23, 25, 26),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>
                <a:solidFill>
                  <a:srgbClr val="374957"/>
                </a:solidFill>
                <a:hlinkClick r:id="rId3"/>
              </a:rPr>
              <a:t>Iconixar</a:t>
            </a:r>
            <a:r>
              <a:rPr lang="pl-PL" sz="2100" u="sng" dirty="0">
                <a:solidFill>
                  <a:srgbClr val="374957"/>
                </a:solidFill>
              </a:rPr>
              <a:t> </a:t>
            </a:r>
            <a:r>
              <a:rPr lang="pl-PL" sz="2100" dirty="0"/>
              <a:t>(slajd 15, 24)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79157"/>
            <a:ext cx="10560424" cy="683387"/>
          </a:xfrm>
        </p:spPr>
        <p:txBody>
          <a:bodyPr/>
          <a:lstStyle/>
          <a:p>
            <a:r>
              <a:rPr lang="pl-PL"/>
              <a:t>Źródła grafik użytych w prezentacji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156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Niezbędna dla niektórych, przydatna dla wszystkich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83998"/>
            <a:ext cx="10322233" cy="21178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to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cecha rozwiązań cyfrowych (np. stron, aplikacji, systemów), która umożliwia samodzielne korzystanie z nich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przez osoby z niepełnosprawnościami.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Jednocześnie wiele jej elementów jest uniwersalnych (np. kontrast, napisy do filmów), które poprawiają użyteczność każdemu.</a:t>
            </a:r>
          </a:p>
        </p:txBody>
      </p:sp>
    </p:spTree>
    <p:extLst>
      <p:ext uri="{BB962C8B-B14F-4D97-AF65-F5344CB8AC3E}">
        <p14:creationId xmlns:p14="http://schemas.microsoft.com/office/powerpoint/2010/main" val="210238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Obowiązek i szansa dla podmiotów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83998"/>
            <a:ext cx="10322233" cy="21178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Dostępne cyfrowo muszą być między innymi strony internetowe, aplikacje mobilne, systemy teleinformatyczne i wszystkie treści publikowane w Internecie przez podmioty publiczne.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To wyzwanie wdrożeniowe, ale także szansa na dotarcie z informacjami i usługami do szerokiej grupy użytkowników, w tym osób z niepełnosprawnościami.</a:t>
            </a:r>
            <a:endParaRPr lang="pl-PL" sz="2100" dirty="0">
              <a:solidFill>
                <a:schemeClr val="tx1">
                  <a:lumMod val="75000"/>
                  <a:lumOff val="25000"/>
                </a:schemeClr>
              </a:solidFill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44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Proces wymagający zaplanowania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83998"/>
            <a:ext cx="10322233" cy="21178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staje się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, a nie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jest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. Nie jest tym samym dana raz na zawsze — jeśli się nie dba o nią na co dzień można łatwo obniżyć jej poziom.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dotyczy wielu elementów w projekcie i wymaga zaangażowania wielu osób.</a:t>
            </a:r>
          </a:p>
        </p:txBody>
      </p:sp>
    </p:spTree>
    <p:extLst>
      <p:ext uri="{BB962C8B-B14F-4D97-AF65-F5344CB8AC3E}">
        <p14:creationId xmlns:p14="http://schemas.microsoft.com/office/powerpoint/2010/main" val="271874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Cztery zasady dostępności cyfrowej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525479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 zasadach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są ogólne, dzięki czemu nie ograniczają myślenia o dostępności cyfrowej do zamkniętej listy wymagań;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mają zastosowanie do różnych rozwiązań cyfrowych, między innymi stron internetowych, aplikacji mobilnych, treści publikowanych w Internecie, dokumentów elektronicznych, systemów teleinformatycznych;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pochodzą z </a:t>
            </a:r>
            <a:r>
              <a:rPr lang="pl-PL" sz="2100" dirty="0">
                <a:hlinkClick r:id="rId2"/>
              </a:rPr>
              <a:t>Wytycznych dla dostępności treści internetowych </a:t>
            </a:r>
            <a:r>
              <a:rPr lang="pl-PL" sz="2100" dirty="0"/>
              <a:t>(WCAG);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odwołują się do nich przepisy prawa i normy, które dotyczą dostępności cyfrowej.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700323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1: Postrzegalność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675706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000" dirty="0"/>
              <a:t>Spraw, aby użytkownicy mogli korzystać z rozwiązania cyfrowego </a:t>
            </a:r>
            <a:br>
              <a:rPr lang="pl-PL" sz="3000" dirty="0"/>
            </a:br>
            <a:r>
              <a:rPr lang="pl-PL" sz="3000" dirty="0"/>
              <a:t>za pomocą dostępnych dla nich zmysłów. </a:t>
            </a:r>
          </a:p>
          <a:p>
            <a:endParaRPr lang="pl-PL" sz="2300" dirty="0"/>
          </a:p>
          <a:p>
            <a:r>
              <a:rPr lang="pl-PL" sz="2300" dirty="0"/>
              <a:t>Pamiętaj między innymi: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/>
              <a:t>o tekstach alternatywnych do zdjęć i grafik;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/>
              <a:t>o transkrypcjach dla materiałów audio;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/>
              <a:t>o napisach i audiodeskrypcji do filmów;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 kolorze tekstu, który wyraźnie widać na kolorze tła;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aby wyróżniać treści nie tylko kolorem, ale też formatowaniem.</a:t>
            </a:r>
          </a:p>
          <a:p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415853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2: Funkcjonalność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584714"/>
            <a:ext cx="10560424" cy="46690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defPPr>
              <a:defRPr lang="pl-PL"/>
            </a:defPPr>
            <a:lvl1pPr indent="0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sz="2800" dirty="0"/>
              <a:t>Spraw, aby użytkownicy mogli znajdować i używać treści oraz funkcji, niezależnie od tego, jak nawigują. </a:t>
            </a:r>
          </a:p>
          <a:p>
            <a:endParaRPr lang="pl-PL" sz="2200" dirty="0"/>
          </a:p>
          <a:p>
            <a:r>
              <a:rPr lang="pl-PL" sz="2100" dirty="0"/>
              <a:t>Pamiętaj między innymi: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 możliwości obsłużenia wszystkiego za pomocą samej klawiatury;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aby unikać błyskających treści i dodać możliwość wyłączania ruchomych elementów przez użytkownika;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 zrozumiałych linkach, których treść wyraźnie opisuje, dokąd prowadzą;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 etykietach, które jasno opisują, co wpisać w pola formularza;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aby unikać złożonych gestów na ekranach dotykowych.</a:t>
            </a:r>
          </a:p>
          <a:p>
            <a:r>
              <a:rPr lang="pl-PL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85741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10101</TotalTime>
  <Words>988</Words>
  <Application>Microsoft Office PowerPoint</Application>
  <PresentationFormat>Panoramiczny</PresentationFormat>
  <Paragraphs>117</Paragraphs>
  <Slides>29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Lato</vt:lpstr>
      <vt:lpstr>Lato Black</vt:lpstr>
      <vt:lpstr>Open Sans</vt:lpstr>
      <vt:lpstr>Open Sans Semibold</vt:lpstr>
      <vt:lpstr>Office Theme</vt:lpstr>
      <vt:lpstr>Projekt niestandardowy</vt:lpstr>
      <vt:lpstr>WPROWADZENIE  DO DOSTĘPNOŚCI CYFROWEJ</vt:lpstr>
      <vt:lpstr>Czym jest dostępność cyfrową</vt:lpstr>
      <vt:lpstr>Niezbędna dla niektórych, przydatna dla wszystkich</vt:lpstr>
      <vt:lpstr>Obowiązek i szansa dla podmiotów publicznych</vt:lpstr>
      <vt:lpstr>Proces wymagający zaplanowania</vt:lpstr>
      <vt:lpstr>Cztery zasady dostępności cyfrowej</vt:lpstr>
      <vt:lpstr>O zasadach</vt:lpstr>
      <vt:lpstr>Zasada 1: Postrzegalność</vt:lpstr>
      <vt:lpstr>Zasada 2: Funkcjonalność</vt:lpstr>
      <vt:lpstr>Zasada 3: Zrozumiałość</vt:lpstr>
      <vt:lpstr>Zasada 4: Kompatybilność</vt:lpstr>
      <vt:lpstr>Cel, możliwości, sposób</vt:lpstr>
      <vt:lpstr>Prawo wskazuje cel</vt:lpstr>
      <vt:lpstr>WCAG wskazuje techniczne możliwości osiągania celu</vt:lpstr>
      <vt:lpstr>Kluczowy jest sposób projektowania i zarządzania</vt:lpstr>
      <vt:lpstr>4 najczęstsze dostępnościowe błędy  w projektach</vt:lpstr>
      <vt:lpstr>Brak uwzględnienia dostępności cyfrowej </vt:lpstr>
      <vt:lpstr>Wyłącznie audyt dostępności cyfrowej na koniec projektu</vt:lpstr>
      <vt:lpstr>To zadanie wyłącznie dla specjalisty do spraw dostępności cyfrowej</vt:lpstr>
      <vt:lpstr>Błędne wyobrażenie czym jest dostępność cyfrowa i jak ją wdrażać</vt:lpstr>
      <vt:lpstr>5 kluczowych kwestii dla zarządzania dostępnością cyfrową</vt:lpstr>
      <vt:lpstr>Dostępność cyfrowa nie jest czarno-biała</vt:lpstr>
      <vt:lpstr>Prawo wymaga dostępności cyfrowej, ale uwzględnia różne sytuacje</vt:lpstr>
      <vt:lpstr>W dostępności cyfrowej ważny jest kontekst</vt:lpstr>
      <vt:lpstr>Wdrażanie dostępności cyfrowej wymaga świadomego określania priorytetów </vt:lpstr>
      <vt:lpstr>Dziel pracę, koszty i ryzyka na mniejsze części</vt:lpstr>
      <vt:lpstr>Pytania?</vt:lpstr>
      <vt:lpstr>Dziękuję za uwagę</vt:lpstr>
      <vt:lpstr>Źródła grafik użytych w prezentacji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do dostępności cyfrowej</dc:title>
  <dc:creator>Krycki Wojciech</dc:creator>
  <cp:lastModifiedBy>Dębska Anna</cp:lastModifiedBy>
  <cp:revision>533</cp:revision>
  <dcterms:created xsi:type="dcterms:W3CDTF">2018-01-11T08:55:36Z</dcterms:created>
  <dcterms:modified xsi:type="dcterms:W3CDTF">2023-10-18T12:03:08Z</dcterms:modified>
</cp:coreProperties>
</file>