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4" r:id="rId3"/>
    <p:sldId id="258" r:id="rId4"/>
    <p:sldId id="257" r:id="rId5"/>
    <p:sldId id="265" r:id="rId6"/>
    <p:sldId id="259" r:id="rId7"/>
    <p:sldId id="260" r:id="rId8"/>
    <p:sldId id="261" r:id="rId9"/>
    <p:sldId id="268" r:id="rId10"/>
    <p:sldId id="267" r:id="rId11"/>
    <p:sldId id="262" r:id="rId12"/>
    <p:sldId id="263" r:id="rId13"/>
    <p:sldId id="266" r:id="rId14"/>
    <p:sldId id="269"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634">
          <p15:clr>
            <a:srgbClr val="000000"/>
          </p15:clr>
        </p15:guide>
        <p15:guide id="2" pos="142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f60c3Lr9MIgkw63VOtoZ4VmWkv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74"/>
      </p:cViewPr>
      <p:guideLst>
        <p:guide orient="horz" pos="3634"/>
        <p:guide pos="14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5180793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7178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381311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ajd tytułowy" type="title">
  <p:cSld name="TITLE">
    <p:spTree>
      <p:nvGrpSpPr>
        <p:cNvPr id="1" name="Shape 11"/>
        <p:cNvGrpSpPr/>
        <p:nvPr/>
      </p:nvGrpSpPr>
      <p:grpSpPr>
        <a:xfrm>
          <a:off x="0" y="0"/>
          <a:ext cx="0" cy="0"/>
          <a:chOff x="0" y="0"/>
          <a:chExt cx="0" cy="0"/>
        </a:xfrm>
      </p:grpSpPr>
      <p:sp>
        <p:nvSpPr>
          <p:cNvPr id="12" name="Google Shape;12;p6"/>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6"/>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6"/>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6"/>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6"/>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główek sekcji" type="secHead">
  <p:cSld name="SECTION_HEADER">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5"/>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71" name="Google Shape;71;p15"/>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ytuł i zawartość" type="obj">
  <p:cSld name="OBJEC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6"/>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ytuł pionowy i tekst" type="vertTitleAndTx">
  <p:cSld name="VERTICAL_TITLE_AND_VERTICAL_TEXT">
    <p:spTree>
      <p:nvGrpSpPr>
        <p:cNvPr id="1" name="Shape 17"/>
        <p:cNvGrpSpPr/>
        <p:nvPr/>
      </p:nvGrpSpPr>
      <p:grpSpPr>
        <a:xfrm>
          <a:off x="0" y="0"/>
          <a:ext cx="0" cy="0"/>
          <a:chOff x="0" y="0"/>
          <a:chExt cx="0" cy="0"/>
        </a:xfrm>
      </p:grpSpPr>
      <p:sp>
        <p:nvSpPr>
          <p:cNvPr id="18" name="Google Shape;18;p7"/>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7"/>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7"/>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7"/>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7"/>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ytuł i tekst pionowy" type="vertTx">
  <p:cSld name="VERTICAL_TEXT">
    <p:spTree>
      <p:nvGrpSpPr>
        <p:cNvPr id="1" name="Shape 23"/>
        <p:cNvGrpSpPr/>
        <p:nvPr/>
      </p:nvGrpSpPr>
      <p:grpSpPr>
        <a:xfrm>
          <a:off x="0" y="0"/>
          <a:ext cx="0" cy="0"/>
          <a:chOff x="0" y="0"/>
          <a:chExt cx="0" cy="0"/>
        </a:xfrm>
      </p:grpSpPr>
      <p:sp>
        <p:nvSpPr>
          <p:cNvPr id="24" name="Google Shape;24;p8"/>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8"/>
          <p:cNvSpPr txBox="1">
            <a:spLocks noGrp="1"/>
          </p:cNvSpPr>
          <p:nvPr>
            <p:ph type="body" idx="1"/>
          </p:nvPr>
        </p:nvSpPr>
        <p:spPr>
          <a:xfrm rot="5400000">
            <a:off x="3833019" y="-1623219"/>
            <a:ext cx="4525962" cy="10972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8"/>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8"/>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8"/>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braz z podpisem" type="picTx">
  <p:cSld name="PICTURE_WITH_CAPTION_TEXT">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9"/>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2" name="Google Shape;32;p9"/>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33" name="Google Shape;33;p9"/>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9"/>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Zawartość z podpisem" type="objTx">
  <p:cSld name="OBJECT_WITH_CAPTION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39" name="Google Shape;39;p10"/>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0" name="Google Shape;40;p10"/>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0"/>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usty" type="blank">
  <p:cSld name="BLANK">
    <p:spTree>
      <p:nvGrpSpPr>
        <p:cNvPr id="1" name="Shape 43"/>
        <p:cNvGrpSpPr/>
        <p:nvPr/>
      </p:nvGrpSpPr>
      <p:grpSpPr>
        <a:xfrm>
          <a:off x="0" y="0"/>
          <a:ext cx="0" cy="0"/>
          <a:chOff x="0" y="0"/>
          <a:chExt cx="0" cy="0"/>
        </a:xfrm>
      </p:grpSpPr>
      <p:sp>
        <p:nvSpPr>
          <p:cNvPr id="44" name="Google Shape;44;p11"/>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1"/>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1"/>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ylko tytuł" type="titleOnly">
  <p:cSld name="TITLE_ONLY">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12"/>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2"/>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orównanie" type="twoTxTwoObj">
  <p:cSld name="TWO_OBJECTS_WITH_TEXT">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3"/>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5" name="Google Shape;55;p13"/>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6" name="Google Shape;56;p13"/>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7" name="Google Shape;57;p13"/>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8" name="Google Shape;58;p13"/>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wa elementy zawartości" type="twoObj">
  <p:cSld name="TWO_OBJECTS">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4"/>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4" name="Google Shape;64;p14"/>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5" name="Google Shape;65;p14"/>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5"/>
          <p:cNvSpPr txBox="1">
            <a:spLocks noGrp="1"/>
          </p:cNvSpPr>
          <p:nvPr>
            <p:ph type="dt" idx="10"/>
          </p:nvPr>
        </p:nvSpPr>
        <p:spPr>
          <a:xfrm>
            <a:off x="609600" y="6356350"/>
            <a:ext cx="284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5"/>
          <p:cNvSpPr txBox="1">
            <a:spLocks noGrp="1"/>
          </p:cNvSpPr>
          <p:nvPr>
            <p:ph type="ftr" idx="11"/>
          </p:nvPr>
        </p:nvSpPr>
        <p:spPr>
          <a:xfrm>
            <a:off x="4165600" y="6356350"/>
            <a:ext cx="3860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5"/>
          <p:cNvSpPr txBox="1">
            <a:spLocks noGrp="1"/>
          </p:cNvSpPr>
          <p:nvPr>
            <p:ph type="sldNum" idx="12"/>
          </p:nvPr>
        </p:nvSpPr>
        <p:spPr>
          <a:xfrm>
            <a:off x="8737600" y="6356350"/>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3"/>
        <p:cNvGrpSpPr/>
        <p:nvPr/>
      </p:nvGrpSpPr>
      <p:grpSpPr>
        <a:xfrm>
          <a:off x="0" y="0"/>
          <a:ext cx="0" cy="0"/>
          <a:chOff x="0" y="0"/>
          <a:chExt cx="0" cy="0"/>
        </a:xfrm>
      </p:grpSpPr>
      <p:sp>
        <p:nvSpPr>
          <p:cNvPr id="84" name="Google Shape;84;p1"/>
          <p:cNvSpPr txBox="1"/>
          <p:nvPr/>
        </p:nvSpPr>
        <p:spPr>
          <a:xfrm>
            <a:off x="1871826" y="2971455"/>
            <a:ext cx="8720400"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accent1"/>
              </a:buClr>
              <a:buSzPts val="2400"/>
              <a:buFont typeface="Arial"/>
              <a:buNone/>
            </a:pPr>
            <a:r>
              <a:rPr lang="pl-PL" sz="3100" b="1" dirty="0" smtClean="0">
                <a:solidFill>
                  <a:schemeClr val="accent1"/>
                </a:solidFill>
              </a:rPr>
              <a:t>Spotkanie Grupy Roboczej ds. </a:t>
            </a:r>
            <a:r>
              <a:rPr lang="pl-PL" sz="3100" b="1" dirty="0" err="1" smtClean="0">
                <a:solidFill>
                  <a:schemeClr val="accent1"/>
                </a:solidFill>
              </a:rPr>
              <a:t>gold-platingu</a:t>
            </a:r>
            <a:endParaRPr sz="2100" b="1" dirty="0">
              <a:solidFill>
                <a:schemeClr val="dk2"/>
              </a:solidFill>
            </a:endParaRPr>
          </a:p>
          <a:p>
            <a:pPr marL="0" marR="0" lvl="0" indent="0" algn="l" rtl="0">
              <a:lnSpc>
                <a:spcPct val="100000"/>
              </a:lnSpc>
              <a:spcBef>
                <a:spcPts val="0"/>
              </a:spcBef>
              <a:spcAft>
                <a:spcPts val="0"/>
              </a:spcAft>
              <a:buClr>
                <a:schemeClr val="accent1"/>
              </a:buClr>
              <a:buSzPts val="2400"/>
              <a:buFont typeface="Arial"/>
              <a:buNone/>
            </a:pPr>
            <a:endParaRPr lang="pl-PL" sz="2000" b="1" dirty="0" smtClean="0">
              <a:solidFill>
                <a:schemeClr val="dk2"/>
              </a:solidFill>
            </a:endParaRPr>
          </a:p>
          <a:p>
            <a:pPr marL="0" marR="0" lvl="0" indent="0" algn="l" rtl="0">
              <a:lnSpc>
                <a:spcPct val="100000"/>
              </a:lnSpc>
              <a:spcBef>
                <a:spcPts val="0"/>
              </a:spcBef>
              <a:spcAft>
                <a:spcPts val="0"/>
              </a:spcAft>
              <a:buClr>
                <a:schemeClr val="accent1"/>
              </a:buClr>
              <a:buSzPts val="2400"/>
              <a:buFont typeface="Arial"/>
              <a:buNone/>
            </a:pPr>
            <a:endParaRPr sz="2000" b="1" dirty="0">
              <a:solidFill>
                <a:schemeClr val="dk2"/>
              </a:solidFill>
            </a:endParaRPr>
          </a:p>
          <a:p>
            <a:pPr marL="0" marR="0" lvl="0" indent="0" algn="l" rtl="0">
              <a:lnSpc>
                <a:spcPct val="100000"/>
              </a:lnSpc>
              <a:spcBef>
                <a:spcPts val="0"/>
              </a:spcBef>
              <a:spcAft>
                <a:spcPts val="0"/>
              </a:spcAft>
              <a:buClr>
                <a:schemeClr val="accent1"/>
              </a:buClr>
              <a:buSzPts val="2400"/>
              <a:buFont typeface="Arial"/>
              <a:buNone/>
            </a:pPr>
            <a:r>
              <a:rPr lang="en-US" sz="1700" b="1" dirty="0">
                <a:solidFill>
                  <a:schemeClr val="dk2"/>
                </a:solidFill>
              </a:rPr>
              <a:t>Warszawa, </a:t>
            </a:r>
            <a:r>
              <a:rPr lang="pl-PL" sz="1700" b="1" dirty="0">
                <a:solidFill>
                  <a:schemeClr val="dk2"/>
                </a:solidFill>
              </a:rPr>
              <a:t>6</a:t>
            </a:r>
            <a:r>
              <a:rPr lang="pl-PL" sz="1700" b="1" dirty="0" smtClean="0">
                <a:solidFill>
                  <a:schemeClr val="dk2"/>
                </a:solidFill>
              </a:rPr>
              <a:t> sierpnia </a:t>
            </a:r>
            <a:r>
              <a:rPr lang="en-US" sz="1700" b="1" dirty="0" smtClean="0">
                <a:solidFill>
                  <a:schemeClr val="dk2"/>
                </a:solidFill>
              </a:rPr>
              <a:t>2021</a:t>
            </a:r>
            <a:endParaRPr sz="1700" b="1" dirty="0">
              <a:solidFill>
                <a:schemeClr val="dk2"/>
              </a:solidFill>
            </a:endParaRPr>
          </a:p>
        </p:txBody>
      </p:sp>
      <p:sp>
        <p:nvSpPr>
          <p:cNvPr id="85" name="Google Shape;85;p1"/>
          <p:cNvSpPr txBox="1"/>
          <p:nvPr/>
        </p:nvSpPr>
        <p:spPr>
          <a:xfrm>
            <a:off x="1674812" y="5768975"/>
            <a:ext cx="1144587" cy="7842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ADAFB2"/>
              </a:buClr>
              <a:buSzPts val="700"/>
              <a:buFont typeface="Arial"/>
              <a:buNone/>
            </a:pPr>
            <a:r>
              <a:rPr lang="en-US" sz="700" b="0" i="0" u="none" strike="noStrike" cap="none">
                <a:solidFill>
                  <a:srgbClr val="ADAFB2"/>
                </a:solidFill>
                <a:latin typeface="Arial"/>
                <a:ea typeface="Arial"/>
                <a:cs typeface="Arial"/>
                <a:sym typeface="Arial"/>
              </a:rPr>
              <a:t>ul. Świętokrzyska 12</a:t>
            </a:r>
            <a:endParaRPr/>
          </a:p>
          <a:p>
            <a:pPr marL="0" marR="0" lvl="0" indent="0" algn="l" rtl="0">
              <a:lnSpc>
                <a:spcPct val="100000"/>
              </a:lnSpc>
              <a:spcBef>
                <a:spcPts val="0"/>
              </a:spcBef>
              <a:spcAft>
                <a:spcPts val="0"/>
              </a:spcAft>
              <a:buClr>
                <a:srgbClr val="ADAFB2"/>
              </a:buClr>
              <a:buSzPts val="700"/>
              <a:buFont typeface="Arial"/>
              <a:buNone/>
            </a:pPr>
            <a:r>
              <a:rPr lang="en-US" sz="700" b="0" i="0" u="none" strike="noStrike" cap="none">
                <a:solidFill>
                  <a:srgbClr val="ADAFB2"/>
                </a:solidFill>
                <a:latin typeface="Arial"/>
                <a:ea typeface="Arial"/>
                <a:cs typeface="Arial"/>
                <a:sym typeface="Arial"/>
              </a:rPr>
              <a:t>00-916 Warszawa</a:t>
            </a:r>
            <a:endParaRPr/>
          </a:p>
          <a:p>
            <a:pPr marL="0" marR="0" lvl="0" indent="0" algn="l" rtl="0">
              <a:lnSpc>
                <a:spcPct val="100000"/>
              </a:lnSpc>
              <a:spcBef>
                <a:spcPts val="0"/>
              </a:spcBef>
              <a:spcAft>
                <a:spcPts val="0"/>
              </a:spcAft>
              <a:buClr>
                <a:schemeClr val="dk1"/>
              </a:buClr>
              <a:buSzPts val="500"/>
              <a:buFont typeface="Arial"/>
              <a:buNone/>
            </a:pPr>
            <a:endParaRPr sz="500" b="0" i="0" u="none" strike="noStrike" cap="none">
              <a:solidFill>
                <a:srgbClr val="ADAFB2"/>
              </a:solidFill>
              <a:latin typeface="Arial"/>
              <a:ea typeface="Arial"/>
              <a:cs typeface="Arial"/>
              <a:sym typeface="Arial"/>
            </a:endParaRPr>
          </a:p>
          <a:p>
            <a:pPr marL="0" marR="0" lvl="0" indent="0" algn="l" rtl="0">
              <a:lnSpc>
                <a:spcPct val="100000"/>
              </a:lnSpc>
              <a:spcBef>
                <a:spcPts val="0"/>
              </a:spcBef>
              <a:spcAft>
                <a:spcPts val="0"/>
              </a:spcAft>
              <a:buClr>
                <a:srgbClr val="ADAFB2"/>
              </a:buClr>
              <a:buSzPts val="700"/>
              <a:buFont typeface="Arial"/>
              <a:buNone/>
            </a:pPr>
            <a:r>
              <a:rPr lang="en-US" sz="700" b="0" i="0" u="none" strike="noStrike" cap="none">
                <a:solidFill>
                  <a:srgbClr val="ADAFB2"/>
                </a:solidFill>
                <a:latin typeface="Arial"/>
                <a:ea typeface="Arial"/>
                <a:cs typeface="Arial"/>
                <a:sym typeface="Arial"/>
              </a:rPr>
              <a:t>tel.: +48 22 123 45 67</a:t>
            </a:r>
            <a:endParaRPr/>
          </a:p>
          <a:p>
            <a:pPr marL="0" marR="0" lvl="0" indent="0" algn="l" rtl="0">
              <a:lnSpc>
                <a:spcPct val="100000"/>
              </a:lnSpc>
              <a:spcBef>
                <a:spcPts val="0"/>
              </a:spcBef>
              <a:spcAft>
                <a:spcPts val="0"/>
              </a:spcAft>
              <a:buClr>
                <a:srgbClr val="ADAFB2"/>
              </a:buClr>
              <a:buSzPts val="700"/>
              <a:buFont typeface="Arial"/>
              <a:buNone/>
            </a:pPr>
            <a:r>
              <a:rPr lang="en-US" sz="700" b="0" i="0" u="none" strike="noStrike" cap="none">
                <a:solidFill>
                  <a:srgbClr val="ADAFB2"/>
                </a:solidFill>
                <a:latin typeface="Arial"/>
                <a:ea typeface="Arial"/>
                <a:cs typeface="Arial"/>
                <a:sym typeface="Arial"/>
              </a:rPr>
              <a:t>fax :+48 22 123 45 67</a:t>
            </a:r>
            <a:endParaRPr/>
          </a:p>
          <a:p>
            <a:pPr marL="0" marR="0" lvl="0" indent="0" algn="l" rtl="0">
              <a:lnSpc>
                <a:spcPct val="10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accent1"/>
              </a:buClr>
              <a:buSzPts val="700"/>
              <a:buFont typeface="Arial"/>
              <a:buNone/>
            </a:pPr>
            <a:r>
              <a:rPr lang="en-US" sz="700" b="0" i="0" u="none" strike="noStrike" cap="none">
                <a:solidFill>
                  <a:schemeClr val="accent1"/>
                </a:solidFill>
                <a:latin typeface="Arial"/>
                <a:ea typeface="Arial"/>
                <a:cs typeface="Arial"/>
                <a:sym typeface="Arial"/>
              </a:rPr>
              <a:t>gov.pl/finanse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b="1" dirty="0" smtClean="0">
                <a:solidFill>
                  <a:srgbClr val="E31837"/>
                </a:solidFill>
              </a:rPr>
              <a:t>		</a:t>
            </a:r>
            <a:endParaRPr lang="pl-PL" dirty="0"/>
          </a:p>
        </p:txBody>
      </p:sp>
      <p:sp>
        <p:nvSpPr>
          <p:cNvPr id="3" name="Tytuł 1"/>
          <p:cNvSpPr txBox="1">
            <a:spLocks/>
          </p:cNvSpPr>
          <p:nvPr/>
        </p:nvSpPr>
        <p:spPr>
          <a:xfrm>
            <a:off x="2649414" y="312615"/>
            <a:ext cx="8932985" cy="110502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pPr algn="l"/>
            <a:r>
              <a:rPr lang="pl-PL" sz="2800" b="1" dirty="0" smtClean="0">
                <a:solidFill>
                  <a:schemeClr val="accent1"/>
                </a:solidFill>
              </a:rPr>
              <a:t>Uwagi do uwzględnienia jako przykłady </a:t>
            </a:r>
            <a:r>
              <a:rPr lang="pl-PL" sz="2800" b="1" dirty="0" err="1" smtClean="0">
                <a:solidFill>
                  <a:schemeClr val="accent1"/>
                </a:solidFill>
              </a:rPr>
              <a:t>gold-platingu</a:t>
            </a:r>
            <a:endParaRPr lang="pl-PL" sz="2800" b="1" dirty="0">
              <a:solidFill>
                <a:schemeClr val="accent1"/>
              </a:solidFill>
            </a:endParaRPr>
          </a:p>
        </p:txBody>
      </p:sp>
      <p:sp>
        <p:nvSpPr>
          <p:cNvPr id="4" name="pole tekstowe 3"/>
          <p:cNvSpPr txBox="1"/>
          <p:nvPr/>
        </p:nvSpPr>
        <p:spPr>
          <a:xfrm flipH="1">
            <a:off x="1935476" y="1558834"/>
            <a:ext cx="8941527" cy="4770537"/>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smtClean="0"/>
              <a:t>(IDM) </a:t>
            </a:r>
            <a:r>
              <a:rPr lang="pl-PL" sz="1600" dirty="0"/>
              <a:t>Art. 76a Ustawy o obrocie </a:t>
            </a:r>
            <a:r>
              <a:rPr lang="pl-PL" sz="1600" dirty="0" smtClean="0"/>
              <a:t>– przepis </a:t>
            </a:r>
            <a:r>
              <a:rPr lang="pl-PL" sz="1600" dirty="0"/>
              <a:t>przewiduje sankcję nieważności dla umów o świadczenie usług maklerskich, o których mowa w art. 72, art. 73, art. 74b oraz art. 75 tejże Ustawy, które zawierane są przez firmy inwestycyjne z klientami detalicznymi w innej formie, aniżeli określona w art. 58 Rozporządzenia </a:t>
            </a:r>
            <a:r>
              <a:rPr lang="pl-PL" sz="1600" dirty="0" smtClean="0"/>
              <a:t>2017/565 – </a:t>
            </a:r>
            <a:r>
              <a:rPr lang="pl-PL" sz="1600" b="1" dirty="0" smtClean="0"/>
              <a:t>kwestia ta zostanie rozstrzygnięta w projekcie ustawy w przypadku gdy uwaga ta zostanie zgłoszona do projektu (faktycznie przepis nosi znamiona </a:t>
            </a:r>
            <a:r>
              <a:rPr lang="pl-PL" sz="1600" b="1" dirty="0" err="1" smtClean="0"/>
              <a:t>gold-platingu</a:t>
            </a:r>
            <a:r>
              <a:rPr lang="pl-PL" sz="1600" b="1" dirty="0"/>
              <a:t>)</a:t>
            </a:r>
            <a:r>
              <a:rPr lang="pl-PL" sz="1600" dirty="0" smtClean="0"/>
              <a:t>. </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smtClean="0"/>
              <a:t>(IDM, podobnie CFA i ZBP) </a:t>
            </a:r>
            <a:r>
              <a:rPr lang="pl-PL" sz="1600" dirty="0"/>
              <a:t>Art. 32b ust. 2-4 Ustawy o funduszach (art. 24 ust. 9 MIFID II) – przepisy te są przepisami wprowadzonymi nadmiarowo przy okazji implementacji do polskiego porządku prawnego MIFID II. Nakładają one bowiem na dystrybutorów obowiązek comiesięcznego obowiązku przekazywania towarzystwom funduszy inwestycyjnych (TFI) wykazu czynności mających na celu poprawienie jakości świadczonych usług i dokumentów potwierdzających poniesione z tego tytułu koszty oraz obowiązek TFI dokonania weryfikacji zgodności tych czynności z przepisami prawa i interesem uczestników oraz zasadności i prawidłowości ustalenia tych </a:t>
            </a:r>
            <a:r>
              <a:rPr lang="pl-PL" sz="1600" dirty="0" smtClean="0"/>
              <a:t>kosztów – </a:t>
            </a:r>
            <a:r>
              <a:rPr lang="pl-PL" sz="1600" b="1" dirty="0"/>
              <a:t>kwestia ta zostanie rozstrzygnięta w projekcie ustawy </a:t>
            </a:r>
            <a:r>
              <a:rPr lang="pl-PL" sz="1600" b="1" dirty="0" smtClean="0"/>
              <a:t>zgłoszona </a:t>
            </a:r>
            <a:r>
              <a:rPr lang="pl-PL" sz="1600" b="1" dirty="0"/>
              <a:t>do projektu (faktycznie przepis nosi znamiona </a:t>
            </a:r>
            <a:r>
              <a:rPr lang="pl-PL" sz="1600" b="1" dirty="0" err="1"/>
              <a:t>gold-platingu</a:t>
            </a:r>
            <a:r>
              <a:rPr lang="pl-PL" sz="1600" b="1" dirty="0"/>
              <a:t>). </a:t>
            </a:r>
            <a:r>
              <a:rPr lang="pl-PL" sz="1600" b="1" dirty="0"/>
              <a:t>w przypadku gdy uwaga ta zostanie </a:t>
            </a:r>
            <a:endParaRPr lang="pl-PL" sz="1600" b="1" dirty="0" smtClean="0"/>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endParaRPr lang="pl-PL" dirty="0" smtClean="0"/>
          </a:p>
        </p:txBody>
      </p:sp>
    </p:spTree>
    <p:extLst>
      <p:ext uri="{BB962C8B-B14F-4D97-AF65-F5344CB8AC3E}">
        <p14:creationId xmlns:p14="http://schemas.microsoft.com/office/powerpoint/2010/main" val="2146959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1"/>
          <p:cNvSpPr txBox="1">
            <a:spLocks/>
          </p:cNvSpPr>
          <p:nvPr/>
        </p:nvSpPr>
        <p:spPr>
          <a:xfrm>
            <a:off x="2649414" y="312615"/>
            <a:ext cx="8932985" cy="110502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pPr algn="l"/>
            <a:r>
              <a:rPr lang="pl-PL" sz="2800" b="1" dirty="0" smtClean="0">
                <a:solidFill>
                  <a:schemeClr val="accent1"/>
                </a:solidFill>
              </a:rPr>
              <a:t>Nieuwzględnione uwagi grupy </a:t>
            </a:r>
            <a:r>
              <a:rPr lang="pl-PL" sz="2800" b="1" dirty="0" smtClean="0">
                <a:solidFill>
                  <a:schemeClr val="accent1"/>
                </a:solidFill>
              </a:rPr>
              <a:t>roboczej - przykłady</a:t>
            </a:r>
            <a:endParaRPr lang="pl-PL" sz="2800" b="1" dirty="0">
              <a:solidFill>
                <a:schemeClr val="accent1"/>
              </a:solidFill>
            </a:endParaRPr>
          </a:p>
        </p:txBody>
      </p:sp>
      <p:sp>
        <p:nvSpPr>
          <p:cNvPr id="2" name="pole tekstowe 1"/>
          <p:cNvSpPr txBox="1"/>
          <p:nvPr/>
        </p:nvSpPr>
        <p:spPr>
          <a:xfrm>
            <a:off x="1576251" y="1619794"/>
            <a:ext cx="9910355" cy="3939540"/>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Art. 83a ust. 3h Ustawy o </a:t>
            </a:r>
            <a:r>
              <a:rPr lang="pl-PL" sz="1600" dirty="0" smtClean="0"/>
              <a:t>obrocie (Art</a:t>
            </a:r>
            <a:r>
              <a:rPr lang="pl-PL" sz="1600" dirty="0"/>
              <a:t>. 16 ust. 7 MIFID </a:t>
            </a:r>
            <a:r>
              <a:rPr lang="pl-PL" sz="1600" dirty="0" smtClean="0"/>
              <a:t>II) - </a:t>
            </a:r>
            <a:r>
              <a:rPr lang="pl-PL" sz="1600" b="1" u="sng" dirty="0" smtClean="0"/>
              <a:t>Wprowadzenie </a:t>
            </a:r>
            <a:r>
              <a:rPr lang="pl-PL" sz="1600" b="1" u="sng" dirty="0"/>
              <a:t>obowiązku nagrywania rozmów w przypadku świadczenia usługi zarządzania portfelem i usługi doradztwa inwestycyjnego jest jednym z punktów SRRK, zadanie nr 46 z załącznika </a:t>
            </a:r>
            <a:r>
              <a:rPr lang="pl-PL" sz="1600" b="1" u="sng" dirty="0" smtClean="0"/>
              <a:t>Strategii</a:t>
            </a:r>
            <a:r>
              <a:rPr lang="pl-PL" sz="1600" dirty="0" smtClean="0"/>
              <a:t>;</a:t>
            </a:r>
          </a:p>
          <a:p>
            <a:pPr marL="285750" indent="-285750" algn="just">
              <a:buFont typeface="Arial" panose="020B0604020202020204" pitchFamily="34" charset="0"/>
              <a:buChar char="•"/>
            </a:pPr>
            <a:endParaRPr lang="pl-PL" sz="1600" dirty="0" smtClean="0"/>
          </a:p>
          <a:p>
            <a:pPr marL="285750" indent="-285750" algn="just">
              <a:buFont typeface="Arial" panose="020B0604020202020204" pitchFamily="34" charset="0"/>
              <a:buChar char="•"/>
            </a:pPr>
            <a:r>
              <a:rPr lang="pl-PL" sz="1600" dirty="0"/>
              <a:t>Art. 88 Ustawy o </a:t>
            </a:r>
            <a:r>
              <a:rPr lang="pl-PL" sz="1600" dirty="0" smtClean="0"/>
              <a:t>obrocie (Art</a:t>
            </a:r>
            <a:r>
              <a:rPr lang="pl-PL" sz="1600" dirty="0"/>
              <a:t>. 69 ust. 2 lit. a i b </a:t>
            </a:r>
            <a:r>
              <a:rPr lang="pl-PL" sz="1600" dirty="0" err="1"/>
              <a:t>MiFID</a:t>
            </a:r>
            <a:r>
              <a:rPr lang="pl-PL" sz="1600" dirty="0"/>
              <a:t> </a:t>
            </a:r>
            <a:r>
              <a:rPr lang="pl-PL" sz="1600" dirty="0" smtClean="0"/>
              <a:t>II) – na podstawie tego przepisu KNF </a:t>
            </a:r>
            <a:r>
              <a:rPr lang="pl-PL" sz="1600" dirty="0"/>
              <a:t>zobowiązuje firmy inwestycyjne do niezwłocznego sporządzania i przekazania, na koszt firmy inwestycyjnej kopii dokumentów i innych nośników informacji oraz do udzielenia pisemnych lub ustnych wyjaśnień </a:t>
            </a:r>
            <a:r>
              <a:rPr lang="pl-PL" sz="1600" dirty="0" smtClean="0"/>
              <a:t>w </a:t>
            </a:r>
            <a:r>
              <a:rPr lang="pl-PL" sz="1600" dirty="0"/>
              <a:t>zakresie nadzoru sprawowanego przez </a:t>
            </a:r>
            <a:r>
              <a:rPr lang="pl-PL" sz="1600" dirty="0" smtClean="0"/>
              <a:t>Komisję. Uczestnicy </a:t>
            </a:r>
            <a:r>
              <a:rPr lang="pl-PL" sz="1600" dirty="0"/>
              <a:t>rynku wskazali, iż konieczna jest nie tylko zmiana treści przepisu – poprzez wykreślenie terminu „niezwłocznie”, ale przede zmiana istniejącej praktyki nadzorczej - </a:t>
            </a:r>
            <a:r>
              <a:rPr lang="pl-PL" sz="1600" b="1" u="sng" dirty="0" smtClean="0"/>
              <a:t>uwaga </a:t>
            </a:r>
            <a:r>
              <a:rPr lang="pl-PL" sz="1600" b="1" u="sng" dirty="0"/>
              <a:t>dotyczy nie tyle co przepisów nadmiarowych, a praktyki </a:t>
            </a:r>
            <a:r>
              <a:rPr lang="pl-PL" sz="1600" b="1" u="sng" dirty="0" smtClean="0"/>
              <a:t>KNF;</a:t>
            </a:r>
          </a:p>
          <a:p>
            <a:pPr marL="285750" indent="-285750" algn="just">
              <a:buFont typeface="Arial" panose="020B0604020202020204" pitchFamily="34" charset="0"/>
              <a:buChar char="•"/>
            </a:pPr>
            <a:endParaRPr lang="pl-PL" sz="1600" b="1" u="sng" dirty="0" smtClean="0"/>
          </a:p>
          <a:p>
            <a:pPr marL="285750" indent="-285750" algn="just">
              <a:buFont typeface="Arial" panose="020B0604020202020204" pitchFamily="34" charset="0"/>
              <a:buChar char="•"/>
            </a:pPr>
            <a:r>
              <a:rPr lang="pl-PL" sz="1600" dirty="0" smtClean="0"/>
              <a:t>Liczne </a:t>
            </a:r>
            <a:r>
              <a:rPr lang="pl-PL" sz="1600" dirty="0" smtClean="0"/>
              <a:t>przykłady </a:t>
            </a:r>
            <a:r>
              <a:rPr lang="pl-PL" sz="1600" dirty="0" smtClean="0"/>
              <a:t>niewynikające z prawa UE, takie jak Q&amp;A czy stanowiska Komisji Nadzoru Finansowego </a:t>
            </a:r>
            <a:endParaRPr lang="pl-PL" sz="1600" dirty="0"/>
          </a:p>
          <a:p>
            <a:pPr marL="285750" indent="-285750" algn="just">
              <a:buFont typeface="Arial" panose="020B0604020202020204" pitchFamily="34" charset="0"/>
              <a:buChar char="•"/>
            </a:pPr>
            <a:endParaRPr lang="pl-PL" dirty="0"/>
          </a:p>
          <a:p>
            <a:pPr marL="285750" indent="-285750" algn="just">
              <a:buFont typeface="Arial" panose="020B0604020202020204" pitchFamily="34" charset="0"/>
              <a:buChar char="•"/>
            </a:pPr>
            <a:endParaRPr lang="pl-PL" b="1" u="sng"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1548275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2649414" y="312615"/>
            <a:ext cx="8932985" cy="110502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pPr algn="l"/>
            <a:r>
              <a:rPr lang="pl-PL" sz="2800" b="1" dirty="0" smtClean="0">
                <a:solidFill>
                  <a:schemeClr val="accent1"/>
                </a:solidFill>
              </a:rPr>
              <a:t>Wyzwania związane z definicją </a:t>
            </a:r>
            <a:r>
              <a:rPr lang="pl-PL" sz="2800" b="1" dirty="0" err="1" smtClean="0">
                <a:solidFill>
                  <a:schemeClr val="accent1"/>
                </a:solidFill>
              </a:rPr>
              <a:t>gold-platingu</a:t>
            </a:r>
            <a:endParaRPr lang="pl-PL" sz="2800" b="1" dirty="0">
              <a:solidFill>
                <a:schemeClr val="accent1"/>
              </a:solidFill>
            </a:endParaRPr>
          </a:p>
        </p:txBody>
      </p:sp>
      <p:sp>
        <p:nvSpPr>
          <p:cNvPr id="5" name="pole tekstowe 4"/>
          <p:cNvSpPr txBox="1"/>
          <p:nvPr/>
        </p:nvSpPr>
        <p:spPr>
          <a:xfrm>
            <a:off x="2649414" y="1758462"/>
            <a:ext cx="9136186" cy="2554545"/>
          </a:xfrm>
          <a:prstGeom prst="rect">
            <a:avLst/>
          </a:prstGeom>
          <a:noFill/>
        </p:spPr>
        <p:txBody>
          <a:bodyPr wrap="square" rtlCol="0">
            <a:spAutoFit/>
          </a:bodyPr>
          <a:lstStyle/>
          <a:p>
            <a:r>
              <a:rPr lang="pl-PL" sz="2000" b="1" dirty="0" smtClean="0"/>
              <a:t>Strategia Rozwoju Rynku Kapitałowego: </a:t>
            </a:r>
          </a:p>
          <a:p>
            <a:endParaRPr lang="pl-PL" sz="2000" b="1" i="1" dirty="0"/>
          </a:p>
          <a:p>
            <a:r>
              <a:rPr lang="pl-PL" sz="2400" i="1" dirty="0" smtClean="0"/>
              <a:t>„wdrażanie przepisów prawa UE w szerszym zakresie niż jest to minimalnie wymagane”</a:t>
            </a:r>
          </a:p>
          <a:p>
            <a:endParaRPr lang="pl-PL" sz="1800" i="1" dirty="0"/>
          </a:p>
          <a:p>
            <a:r>
              <a:rPr lang="pl-PL" sz="1800" i="1" dirty="0" smtClean="0"/>
              <a:t>	</a:t>
            </a:r>
            <a:r>
              <a:rPr lang="pl-PL" sz="1800" dirty="0" smtClean="0">
                <a:sym typeface="Wingdings" panose="05000000000000000000" pitchFamily="2" charset="2"/>
              </a:rPr>
              <a:t></a:t>
            </a:r>
            <a:r>
              <a:rPr lang="pl-PL" sz="1800" i="1" dirty="0" smtClean="0">
                <a:sym typeface="Wingdings" panose="05000000000000000000" pitchFamily="2" charset="2"/>
              </a:rPr>
              <a:t> </a:t>
            </a:r>
            <a:r>
              <a:rPr lang="pl-PL" sz="1800" dirty="0" smtClean="0">
                <a:sym typeface="Wingdings" panose="05000000000000000000" pitchFamily="2" charset="2"/>
              </a:rPr>
              <a:t>wymagane przez kogo/co?</a:t>
            </a:r>
          </a:p>
          <a:p>
            <a:r>
              <a:rPr lang="pl-PL" sz="1800" dirty="0">
                <a:sym typeface="Wingdings" panose="05000000000000000000" pitchFamily="2" charset="2"/>
              </a:rPr>
              <a:t>	</a:t>
            </a:r>
            <a:r>
              <a:rPr lang="pl-PL" sz="1800" dirty="0" smtClean="0">
                <a:sym typeface="Wingdings" panose="05000000000000000000" pitchFamily="2" charset="2"/>
              </a:rPr>
              <a:t> konieczność uwzględnienia krajowych uwarunkowań (tzw. opcja krajowa)</a:t>
            </a:r>
          </a:p>
          <a:p>
            <a:r>
              <a:rPr lang="pl-PL" sz="1800" dirty="0">
                <a:sym typeface="Wingdings" panose="05000000000000000000" pitchFamily="2" charset="2"/>
              </a:rPr>
              <a:t>	</a:t>
            </a:r>
            <a:r>
              <a:rPr lang="pl-PL" sz="1800" dirty="0" smtClean="0">
                <a:sym typeface="Wingdings" panose="05000000000000000000" pitchFamily="2" charset="2"/>
              </a:rPr>
              <a:t> zakres przedmiotowy, np. prawo miękkie ESMA, EBA, EIOPA?</a:t>
            </a:r>
            <a:endParaRPr lang="pl-PL" sz="1800" dirty="0"/>
          </a:p>
        </p:txBody>
      </p:sp>
    </p:spTree>
    <p:extLst>
      <p:ext uri="{BB962C8B-B14F-4D97-AF65-F5344CB8AC3E}">
        <p14:creationId xmlns:p14="http://schemas.microsoft.com/office/powerpoint/2010/main" val="4090925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2821352" y="125045"/>
            <a:ext cx="8932985" cy="110502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pPr algn="l"/>
            <a:r>
              <a:rPr lang="pl-PL" sz="2800" b="1" dirty="0" smtClean="0">
                <a:solidFill>
                  <a:schemeClr val="accent1"/>
                </a:solidFill>
              </a:rPr>
              <a:t>Kolejne </a:t>
            </a:r>
            <a:r>
              <a:rPr lang="pl-PL" sz="2800" b="1" dirty="0" smtClean="0">
                <a:solidFill>
                  <a:schemeClr val="accent1"/>
                </a:solidFill>
              </a:rPr>
              <a:t>kroki</a:t>
            </a:r>
            <a:endParaRPr lang="pl-PL" sz="2800" b="1" dirty="0">
              <a:solidFill>
                <a:schemeClr val="accent1"/>
              </a:solidFill>
            </a:endParaRPr>
          </a:p>
        </p:txBody>
      </p:sp>
      <p:sp>
        <p:nvSpPr>
          <p:cNvPr id="3" name="pole tekstowe 2"/>
          <p:cNvSpPr txBox="1"/>
          <p:nvPr/>
        </p:nvSpPr>
        <p:spPr>
          <a:xfrm>
            <a:off x="2821352" y="1652099"/>
            <a:ext cx="8229600" cy="2677656"/>
          </a:xfrm>
          <a:prstGeom prst="rect">
            <a:avLst/>
          </a:prstGeom>
          <a:noFill/>
        </p:spPr>
        <p:txBody>
          <a:bodyPr wrap="square" rtlCol="0">
            <a:spAutoFit/>
          </a:bodyPr>
          <a:lstStyle/>
          <a:p>
            <a:pPr marL="285750" indent="-285750">
              <a:buFont typeface="Arial" panose="020B0604020202020204" pitchFamily="34" charset="0"/>
              <a:buChar char="•"/>
            </a:pPr>
            <a:r>
              <a:rPr lang="pl-PL" sz="2400" dirty="0" smtClean="0"/>
              <a:t>Stała </a:t>
            </a:r>
            <a:r>
              <a:rPr lang="pl-PL" sz="2400" b="1" dirty="0" smtClean="0"/>
              <a:t>Grupa Robocza ds. </a:t>
            </a:r>
            <a:r>
              <a:rPr lang="pl-PL" sz="2400" b="1" dirty="0" err="1" smtClean="0"/>
              <a:t>gold-platingu</a:t>
            </a:r>
            <a:r>
              <a:rPr lang="pl-PL" sz="2400" b="1" dirty="0" smtClean="0"/>
              <a:t> przy MF </a:t>
            </a:r>
            <a:r>
              <a:rPr lang="pl-PL" sz="2400" dirty="0" smtClean="0"/>
              <a:t>jako forum dyskusji i przekazywania </a:t>
            </a:r>
            <a:r>
              <a:rPr lang="pl-PL" sz="2400" dirty="0" smtClean="0"/>
              <a:t>uwag?</a:t>
            </a:r>
            <a:endParaRPr lang="pl-PL" sz="2400" dirty="0" smtClean="0"/>
          </a:p>
          <a:p>
            <a:pPr marL="285750" indent="-285750">
              <a:buFont typeface="Arial" panose="020B0604020202020204" pitchFamily="34" charset="0"/>
              <a:buChar char="•"/>
            </a:pPr>
            <a:endParaRPr lang="pl-PL" sz="2400" dirty="0" smtClean="0"/>
          </a:p>
          <a:p>
            <a:pPr marL="285750" indent="-285750">
              <a:buFont typeface="Arial" panose="020B0604020202020204" pitchFamily="34" charset="0"/>
              <a:buChar char="•"/>
            </a:pPr>
            <a:r>
              <a:rPr lang="pl-PL" sz="2400" dirty="0" smtClean="0"/>
              <a:t>Każdorazowe, szczegółowe, pisemne </a:t>
            </a:r>
            <a:r>
              <a:rPr lang="pl-PL" sz="2400" b="1" dirty="0" smtClean="0"/>
              <a:t>uzasadnienie dla wprowadzenia przepisów bardziej restrykcyjnych </a:t>
            </a:r>
            <a:r>
              <a:rPr lang="pl-PL" sz="2400" dirty="0" smtClean="0"/>
              <a:t>niż wymagane przez przepisy UE (skorzystanie z opcji krajowej</a:t>
            </a:r>
            <a:r>
              <a:rPr lang="pl-PL" sz="2400" dirty="0" smtClean="0"/>
              <a:t>)?</a:t>
            </a:r>
            <a:endParaRPr lang="pl-PL" sz="2400" dirty="0"/>
          </a:p>
        </p:txBody>
      </p:sp>
    </p:spTree>
    <p:extLst>
      <p:ext uri="{BB962C8B-B14F-4D97-AF65-F5344CB8AC3E}">
        <p14:creationId xmlns:p14="http://schemas.microsoft.com/office/powerpoint/2010/main" val="679779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16554" y="2258646"/>
            <a:ext cx="8761046" cy="1341805"/>
          </a:xfrm>
        </p:spPr>
        <p:txBody>
          <a:bodyPr/>
          <a:lstStyle/>
          <a:p>
            <a:r>
              <a:rPr lang="pl-PL" dirty="0" smtClean="0">
                <a:solidFill>
                  <a:schemeClr val="tx1">
                    <a:lumMod val="50000"/>
                    <a:lumOff val="50000"/>
                  </a:schemeClr>
                </a:solidFill>
              </a:rPr>
              <a:t>Dziękujemy za uwagę</a:t>
            </a:r>
            <a:endParaRPr lang="pl-PL" dirty="0">
              <a:solidFill>
                <a:schemeClr val="tx1">
                  <a:lumMod val="50000"/>
                  <a:lumOff val="50000"/>
                </a:schemeClr>
              </a:solidFill>
            </a:endParaRPr>
          </a:p>
        </p:txBody>
      </p:sp>
    </p:spTree>
    <p:extLst>
      <p:ext uri="{BB962C8B-B14F-4D97-AF65-F5344CB8AC3E}">
        <p14:creationId xmlns:p14="http://schemas.microsoft.com/office/powerpoint/2010/main" val="98581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680308" y="2774462"/>
            <a:ext cx="9487877" cy="1308050"/>
          </a:xfrm>
          <a:prstGeom prst="rect">
            <a:avLst/>
          </a:prstGeom>
          <a:noFill/>
        </p:spPr>
        <p:txBody>
          <a:bodyPr wrap="square" rtlCol="0">
            <a:spAutoFit/>
          </a:bodyPr>
          <a:lstStyle/>
          <a:p>
            <a:pPr algn="ctr"/>
            <a:r>
              <a:rPr lang="pl-PL" sz="3100" b="1" dirty="0">
                <a:solidFill>
                  <a:schemeClr val="accent1"/>
                </a:solidFill>
              </a:rPr>
              <a:t>Katarzyna </a:t>
            </a:r>
            <a:r>
              <a:rPr lang="pl-PL" sz="3100" b="1" dirty="0" smtClean="0">
                <a:solidFill>
                  <a:schemeClr val="accent1"/>
                </a:solidFill>
              </a:rPr>
              <a:t>Szwarc</a:t>
            </a:r>
            <a:endParaRPr lang="pl-PL" sz="3100" b="1" dirty="0">
              <a:solidFill>
                <a:schemeClr val="accent1"/>
              </a:solidFill>
            </a:endParaRPr>
          </a:p>
          <a:p>
            <a:pPr algn="ctr"/>
            <a:r>
              <a:rPr lang="pl-PL" sz="2400" b="1" dirty="0" smtClean="0">
                <a:solidFill>
                  <a:schemeClr val="tx1"/>
                </a:solidFill>
              </a:rPr>
              <a:t>Pełnomocniczka Ministra Finansów ds. Strategii Rozwoju Rynku Kapitałowego</a:t>
            </a:r>
            <a:endParaRPr lang="pl-PL" sz="2400" b="1" dirty="0">
              <a:solidFill>
                <a:schemeClr val="tx1"/>
              </a:solidFill>
            </a:endParaRPr>
          </a:p>
        </p:txBody>
      </p:sp>
    </p:spTree>
    <p:extLst>
      <p:ext uri="{BB962C8B-B14F-4D97-AF65-F5344CB8AC3E}">
        <p14:creationId xmlns:p14="http://schemas.microsoft.com/office/powerpoint/2010/main" val="61646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12572" y="190004"/>
            <a:ext cx="9124208" cy="950026"/>
          </a:xfrm>
        </p:spPr>
        <p:txBody>
          <a:bodyPr/>
          <a:lstStyle/>
          <a:p>
            <a:pPr algn="l"/>
            <a:r>
              <a:rPr lang="pl-PL" sz="3200" b="1" dirty="0" smtClean="0">
                <a:solidFill>
                  <a:schemeClr val="accent1"/>
                </a:solidFill>
              </a:rPr>
              <a:t>Agenda</a:t>
            </a:r>
            <a:endParaRPr lang="pl-PL" sz="3200" b="1" dirty="0">
              <a:solidFill>
                <a:schemeClr val="accent1"/>
              </a:solidFill>
            </a:endParaRPr>
          </a:p>
        </p:txBody>
      </p:sp>
      <p:sp>
        <p:nvSpPr>
          <p:cNvPr id="3" name="pole tekstowe 2"/>
          <p:cNvSpPr txBox="1"/>
          <p:nvPr/>
        </p:nvSpPr>
        <p:spPr>
          <a:xfrm>
            <a:off x="1922585" y="1555262"/>
            <a:ext cx="9519138" cy="3693319"/>
          </a:xfrm>
          <a:prstGeom prst="rect">
            <a:avLst/>
          </a:prstGeom>
          <a:noFill/>
        </p:spPr>
        <p:txBody>
          <a:bodyPr wrap="square" rtlCol="0">
            <a:spAutoFit/>
          </a:bodyPr>
          <a:lstStyle/>
          <a:p>
            <a:pPr marL="342900" indent="-342900">
              <a:buFont typeface="+mj-lt"/>
              <a:buAutoNum type="arabicPeriod"/>
            </a:pPr>
            <a:r>
              <a:rPr lang="pl-PL" sz="2000" dirty="0" smtClean="0"/>
              <a:t>Wprowadzenie</a:t>
            </a:r>
          </a:p>
          <a:p>
            <a:pPr marL="342900" indent="-342900">
              <a:buFont typeface="+mj-lt"/>
              <a:buAutoNum type="arabicPeriod"/>
            </a:pPr>
            <a:endParaRPr lang="pl-PL" sz="2000" dirty="0" smtClean="0"/>
          </a:p>
          <a:p>
            <a:pPr marL="342900" indent="-342900">
              <a:buFont typeface="+mj-lt"/>
              <a:buAutoNum type="arabicPeriod"/>
            </a:pPr>
            <a:r>
              <a:rPr lang="pl-PL" sz="2000" dirty="0" smtClean="0"/>
              <a:t>Projekt </a:t>
            </a:r>
            <a:r>
              <a:rPr lang="pl-PL" sz="2000" i="1" dirty="0" smtClean="0"/>
              <a:t>ustawy o zmianie </a:t>
            </a:r>
            <a:r>
              <a:rPr lang="pl-PL" sz="2000" i="1" dirty="0"/>
              <a:t>niektórych ustaw w związku z zapewnieniem rozwoju rynku finansowego oraz ochrony inwestorów na tym rynku</a:t>
            </a:r>
            <a:r>
              <a:rPr lang="pl-PL" sz="2000" i="1" dirty="0" smtClean="0"/>
              <a:t> </a:t>
            </a:r>
          </a:p>
          <a:p>
            <a:pPr marL="342900" indent="-342900">
              <a:buFont typeface="+mj-lt"/>
              <a:buAutoNum type="arabicPeriod"/>
            </a:pPr>
            <a:endParaRPr lang="pl-PL" sz="2000" i="1" dirty="0" smtClean="0"/>
          </a:p>
          <a:p>
            <a:pPr marL="342900" indent="-342900">
              <a:buFont typeface="+mj-lt"/>
              <a:buAutoNum type="arabicPeriod"/>
            </a:pPr>
            <a:r>
              <a:rPr lang="pl-PL" sz="2000" dirty="0" smtClean="0"/>
              <a:t>Informacja zwrotna w sprawie przykładów </a:t>
            </a:r>
            <a:r>
              <a:rPr lang="pl-PL" sz="2000" i="1" dirty="0" err="1" smtClean="0"/>
              <a:t>gold-platingu</a:t>
            </a:r>
            <a:r>
              <a:rPr lang="pl-PL" sz="2000" dirty="0" smtClean="0"/>
              <a:t> zgłoszonych przez grupę roboczą</a:t>
            </a:r>
          </a:p>
          <a:p>
            <a:pPr marL="342900" indent="-342900">
              <a:buFont typeface="+mj-lt"/>
              <a:buAutoNum type="arabicPeriod"/>
            </a:pPr>
            <a:endParaRPr lang="pl-PL" sz="2000" dirty="0" smtClean="0"/>
          </a:p>
          <a:p>
            <a:pPr marL="342900" indent="-342900">
              <a:buFont typeface="+mj-lt"/>
              <a:buAutoNum type="arabicPeriod"/>
            </a:pPr>
            <a:r>
              <a:rPr lang="pl-PL" sz="2000" dirty="0" smtClean="0"/>
              <a:t>Wyzwania związane z definicją </a:t>
            </a:r>
            <a:r>
              <a:rPr lang="pl-PL" sz="2000" i="1" dirty="0" err="1" smtClean="0"/>
              <a:t>gold-platingu</a:t>
            </a:r>
            <a:r>
              <a:rPr lang="pl-PL" sz="2000" dirty="0"/>
              <a:t> </a:t>
            </a:r>
            <a:r>
              <a:rPr lang="pl-PL" sz="2000" dirty="0" smtClean="0"/>
              <a:t>i propozycje dalszych kroków</a:t>
            </a:r>
          </a:p>
          <a:p>
            <a:pPr marL="342900" indent="-342900">
              <a:buFont typeface="+mj-lt"/>
              <a:buAutoNum type="arabicPeriod"/>
            </a:pPr>
            <a:endParaRPr lang="pl-PL" sz="2000" dirty="0" smtClean="0"/>
          </a:p>
          <a:p>
            <a:pPr marL="342900" indent="-342900">
              <a:buFont typeface="+mj-lt"/>
              <a:buAutoNum type="arabicPeriod"/>
            </a:pPr>
            <a:r>
              <a:rPr lang="pl-PL" sz="2000" dirty="0" smtClean="0"/>
              <a:t>Dyskusja</a:t>
            </a:r>
          </a:p>
          <a:p>
            <a:pPr marL="342900" indent="-342900">
              <a:buFont typeface="+mj-lt"/>
              <a:buAutoNum type="arabicPeriod"/>
            </a:pPr>
            <a:endParaRPr lang="pl-PL" dirty="0"/>
          </a:p>
        </p:txBody>
      </p:sp>
    </p:spTree>
    <p:extLst>
      <p:ext uri="{BB962C8B-B14F-4D97-AF65-F5344CB8AC3E}">
        <p14:creationId xmlns:p14="http://schemas.microsoft.com/office/powerpoint/2010/main" val="37233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88821" y="0"/>
            <a:ext cx="8993578" cy="1104405"/>
          </a:xfrm>
        </p:spPr>
        <p:txBody>
          <a:bodyPr/>
          <a:lstStyle/>
          <a:p>
            <a:pPr algn="l"/>
            <a:r>
              <a:rPr lang="pl-PL" sz="3100" b="1" dirty="0" smtClean="0">
                <a:solidFill>
                  <a:schemeClr val="accent1"/>
                </a:solidFill>
              </a:rPr>
              <a:t/>
            </a:r>
            <a:br>
              <a:rPr lang="pl-PL" sz="3100" b="1" dirty="0" smtClean="0">
                <a:solidFill>
                  <a:schemeClr val="accent1"/>
                </a:solidFill>
              </a:rPr>
            </a:br>
            <a:r>
              <a:rPr lang="pl-PL" sz="3100" b="1" dirty="0" smtClean="0">
                <a:solidFill>
                  <a:schemeClr val="accent1"/>
                </a:solidFill>
              </a:rPr>
              <a:t>Strategia </a:t>
            </a:r>
            <a:r>
              <a:rPr lang="pl-PL" sz="3100" b="1" dirty="0">
                <a:solidFill>
                  <a:schemeClr val="accent1"/>
                </a:solidFill>
              </a:rPr>
              <a:t>Rozwoju Rynku Kapitałowego</a:t>
            </a:r>
          </a:p>
        </p:txBody>
      </p:sp>
      <p:sp>
        <p:nvSpPr>
          <p:cNvPr id="3" name="Symbol zastępczy tekstu 2"/>
          <p:cNvSpPr>
            <a:spLocks noGrp="1"/>
          </p:cNvSpPr>
          <p:nvPr>
            <p:ph type="body" idx="1"/>
          </p:nvPr>
        </p:nvSpPr>
        <p:spPr>
          <a:xfrm>
            <a:off x="1745672" y="1508166"/>
            <a:ext cx="9836727" cy="4617996"/>
          </a:xfrm>
        </p:spPr>
        <p:txBody>
          <a:bodyPr/>
          <a:lstStyle/>
          <a:p>
            <a:pPr algn="just"/>
            <a:r>
              <a:rPr lang="pl-PL" sz="2000" b="1" dirty="0" smtClean="0"/>
              <a:t>Działanie 34: </a:t>
            </a:r>
            <a:r>
              <a:rPr lang="pl-PL" sz="2000" i="1" dirty="0" smtClean="0"/>
              <a:t>Powołanie przez MF i KNF zespołu roboczego ds. identyfikacji nadmiarowych regulacji krajowych w stosunku do regulacji unijnych (zrealizowane</a:t>
            </a:r>
            <a:r>
              <a:rPr lang="pl-PL" sz="2000" i="1" dirty="0" smtClean="0"/>
              <a:t>)</a:t>
            </a:r>
          </a:p>
          <a:p>
            <a:pPr marL="114300" indent="0" algn="just">
              <a:buNone/>
            </a:pPr>
            <a:endParaRPr lang="pl-PL" sz="2000" dirty="0" smtClean="0"/>
          </a:p>
          <a:p>
            <a:pPr algn="just"/>
            <a:r>
              <a:rPr lang="pl-PL" sz="2000" b="1" dirty="0" smtClean="0"/>
              <a:t>Działanie 35: </a:t>
            </a:r>
            <a:r>
              <a:rPr lang="pl-PL" sz="2000" dirty="0" smtClean="0"/>
              <a:t>Unikanie </a:t>
            </a:r>
            <a:r>
              <a:rPr lang="pl-PL" sz="2000" dirty="0" err="1" smtClean="0"/>
              <a:t>gold-platingu</a:t>
            </a:r>
            <a:r>
              <a:rPr lang="pl-PL" sz="2000" dirty="0" smtClean="0"/>
              <a:t>, w tym</a:t>
            </a:r>
            <a:r>
              <a:rPr lang="pl-PL" sz="2000" dirty="0" smtClean="0"/>
              <a:t> </a:t>
            </a:r>
            <a:r>
              <a:rPr lang="pl-PL" sz="2000" dirty="0" smtClean="0"/>
              <a:t>zmiana przepisów dotyczących outsourcingu </a:t>
            </a:r>
            <a:r>
              <a:rPr lang="pl-PL" sz="2000" i="1" dirty="0" smtClean="0"/>
              <a:t>(zmiany zawarte w projekcie o wzmocnieniu rozwoju rynku finansowego) </a:t>
            </a:r>
            <a:r>
              <a:rPr lang="pl-PL" sz="2000" dirty="0" smtClean="0"/>
              <a:t>oraz wymogu zgody emitenta na dopuszczenie do obrotu papierów wartościowych </a:t>
            </a:r>
            <a:r>
              <a:rPr lang="pl-PL" sz="2000" i="1" dirty="0" smtClean="0"/>
              <a:t>(zrealizowane w </a:t>
            </a:r>
            <a:r>
              <a:rPr lang="pl-PL" sz="2000" i="1" dirty="0"/>
              <a:t>ustawie </a:t>
            </a:r>
            <a:r>
              <a:rPr lang="pl-PL" sz="2000" i="1" dirty="0" smtClean="0"/>
              <a:t>z </a:t>
            </a:r>
            <a:r>
              <a:rPr lang="pl-PL" sz="2000" i="1" dirty="0"/>
              <a:t>dnia </a:t>
            </a:r>
            <a:r>
              <a:rPr lang="pl-PL" sz="2000" i="1" dirty="0" smtClean="0"/>
              <a:t>16 października </a:t>
            </a:r>
            <a:r>
              <a:rPr lang="pl-PL" sz="2000" i="1" dirty="0"/>
              <a:t>2019r</a:t>
            </a:r>
            <a:r>
              <a:rPr lang="pl-PL" sz="2000" i="1" dirty="0" smtClean="0"/>
              <a:t>. o zmianie ustawy o ofercie </a:t>
            </a:r>
            <a:r>
              <a:rPr lang="pl-PL" sz="2000" i="1" dirty="0" smtClean="0"/>
              <a:t>publicznej) </a:t>
            </a:r>
          </a:p>
          <a:p>
            <a:pPr marL="114300" indent="0" algn="just">
              <a:buNone/>
            </a:pPr>
            <a:endParaRPr lang="pl-PL" sz="2000" i="1" dirty="0" smtClean="0"/>
          </a:p>
          <a:p>
            <a:pPr algn="just"/>
            <a:r>
              <a:rPr lang="pl-PL" sz="2000" b="1" dirty="0" smtClean="0"/>
              <a:t>Działanie 37: </a:t>
            </a:r>
            <a:r>
              <a:rPr lang="pl-PL" sz="2000" i="1" dirty="0" smtClean="0"/>
              <a:t>Wypracowanie kodeksu </a:t>
            </a:r>
            <a:r>
              <a:rPr lang="pl-PL" sz="2000" i="1" dirty="0" smtClean="0"/>
              <a:t>dobrych </a:t>
            </a:r>
            <a:r>
              <a:rPr lang="pl-PL" sz="2000" i="1" dirty="0" smtClean="0"/>
              <a:t>praktyk w zakresie unikania </a:t>
            </a:r>
            <a:r>
              <a:rPr lang="pl-PL" sz="2000" i="1" dirty="0" err="1" smtClean="0"/>
              <a:t>gold-platingu</a:t>
            </a:r>
            <a:r>
              <a:rPr lang="pl-PL" sz="2000" i="1" dirty="0" smtClean="0"/>
              <a:t> i zachowania zasady proporcjonalności w krajowych regulacjach</a:t>
            </a:r>
            <a:endParaRPr lang="pl-PL" sz="2000" i="1" dirty="0"/>
          </a:p>
        </p:txBody>
      </p:sp>
    </p:spTree>
    <p:extLst>
      <p:ext uri="{BB962C8B-B14F-4D97-AF65-F5344CB8AC3E}">
        <p14:creationId xmlns:p14="http://schemas.microsoft.com/office/powerpoint/2010/main" val="1867414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680308" y="2774462"/>
            <a:ext cx="9487877" cy="1308050"/>
          </a:xfrm>
          <a:prstGeom prst="rect">
            <a:avLst/>
          </a:prstGeom>
          <a:noFill/>
        </p:spPr>
        <p:txBody>
          <a:bodyPr wrap="square" rtlCol="0">
            <a:spAutoFit/>
          </a:bodyPr>
          <a:lstStyle/>
          <a:p>
            <a:pPr algn="ctr"/>
            <a:r>
              <a:rPr lang="pl-PL" sz="3100" b="1" dirty="0" smtClean="0">
                <a:solidFill>
                  <a:schemeClr val="accent1"/>
                </a:solidFill>
              </a:rPr>
              <a:t>Krzysztof Kopera</a:t>
            </a:r>
            <a:endParaRPr lang="pl-PL" sz="3100" b="1" dirty="0">
              <a:solidFill>
                <a:schemeClr val="accent1"/>
              </a:solidFill>
            </a:endParaRPr>
          </a:p>
          <a:p>
            <a:pPr algn="ctr"/>
            <a:r>
              <a:rPr lang="pl-PL" sz="2400" b="1" dirty="0" smtClean="0">
                <a:solidFill>
                  <a:schemeClr val="tx1"/>
                </a:solidFill>
              </a:rPr>
              <a:t>Naczelnik Wydziału Rynku Kapitałowego, Departament Rozwoju Rynku Finansowego</a:t>
            </a:r>
            <a:endParaRPr lang="pl-PL" sz="2400" b="1" dirty="0">
              <a:solidFill>
                <a:schemeClr val="tx1"/>
              </a:solidFill>
            </a:endParaRPr>
          </a:p>
        </p:txBody>
      </p:sp>
    </p:spTree>
    <p:extLst>
      <p:ext uri="{BB962C8B-B14F-4D97-AF65-F5344CB8AC3E}">
        <p14:creationId xmlns:p14="http://schemas.microsoft.com/office/powerpoint/2010/main" val="319488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80677" y="140677"/>
            <a:ext cx="9144000" cy="1180123"/>
          </a:xfrm>
        </p:spPr>
        <p:txBody>
          <a:bodyPr/>
          <a:lstStyle/>
          <a:p>
            <a:pPr algn="l"/>
            <a:r>
              <a:rPr lang="pl-PL" sz="2800" b="1" dirty="0" smtClean="0">
                <a:solidFill>
                  <a:schemeClr val="accent1"/>
                </a:solidFill>
              </a:rPr>
              <a:t>Projekt ustawy uwzględniającej część uwag w zakresie </a:t>
            </a:r>
            <a:r>
              <a:rPr lang="pl-PL" sz="2800" b="1" i="1" dirty="0" err="1" smtClean="0">
                <a:solidFill>
                  <a:schemeClr val="accent1"/>
                </a:solidFill>
              </a:rPr>
              <a:t>gold-platingu</a:t>
            </a:r>
            <a:endParaRPr lang="pl-PL" sz="2800" b="1" i="1" dirty="0">
              <a:solidFill>
                <a:schemeClr val="accent1"/>
              </a:solidFill>
            </a:endParaRPr>
          </a:p>
        </p:txBody>
      </p:sp>
      <p:sp>
        <p:nvSpPr>
          <p:cNvPr id="4" name="pole tekstowe 3"/>
          <p:cNvSpPr txBox="1"/>
          <p:nvPr/>
        </p:nvSpPr>
        <p:spPr>
          <a:xfrm>
            <a:off x="1969477" y="1664677"/>
            <a:ext cx="9769231" cy="4555093"/>
          </a:xfrm>
          <a:prstGeom prst="rect">
            <a:avLst/>
          </a:prstGeom>
          <a:noFill/>
        </p:spPr>
        <p:txBody>
          <a:bodyPr wrap="square" rtlCol="0">
            <a:spAutoFit/>
          </a:bodyPr>
          <a:lstStyle/>
          <a:p>
            <a:pPr marL="342900" indent="-342900" algn="just">
              <a:buFont typeface="Arial" panose="020B0604020202020204" pitchFamily="34" charset="0"/>
              <a:buChar char="•"/>
            </a:pPr>
            <a:r>
              <a:rPr lang="pl-PL" sz="2400" dirty="0"/>
              <a:t>Projekt </a:t>
            </a:r>
            <a:r>
              <a:rPr lang="pl-PL" sz="2400" i="1" dirty="0"/>
              <a:t>ustawy o zmianie niektórych ustaw w związku z zapewnieniem rozwoju rynku finansowego oraz ochrony inwestorów na tym </a:t>
            </a:r>
            <a:r>
              <a:rPr lang="pl-PL" sz="2400" i="1" dirty="0" smtClean="0"/>
              <a:t>rynku </a:t>
            </a:r>
            <a:r>
              <a:rPr lang="pl-PL" sz="2400" dirty="0" smtClean="0"/>
              <a:t>opublikowany 22 lipca br</a:t>
            </a:r>
            <a:r>
              <a:rPr lang="pl-PL" sz="2400" dirty="0"/>
              <a:t>.</a:t>
            </a:r>
            <a:r>
              <a:rPr lang="pl-PL" sz="2400" dirty="0" smtClean="0"/>
              <a:t> </a:t>
            </a:r>
          </a:p>
          <a:p>
            <a:pPr marL="342900" indent="-342900" algn="just">
              <a:buFont typeface="Arial" panose="020B0604020202020204" pitchFamily="34" charset="0"/>
              <a:buChar char="•"/>
            </a:pPr>
            <a:endParaRPr lang="pl-PL" sz="1200" dirty="0"/>
          </a:p>
          <a:p>
            <a:pPr marL="342900" indent="-342900" algn="just">
              <a:buFont typeface="Arial" panose="020B0604020202020204" pitchFamily="34" charset="0"/>
              <a:buChar char="•"/>
            </a:pPr>
            <a:r>
              <a:rPr lang="pl-PL" sz="2400" dirty="0" smtClean="0"/>
              <a:t>Ustawa realizuje niektóre cele SRRK, na przykład regulacje pożyczek papierów wartościowych</a:t>
            </a:r>
          </a:p>
          <a:p>
            <a:pPr marL="342900" indent="-342900" algn="just">
              <a:buFont typeface="Arial" panose="020B0604020202020204" pitchFamily="34" charset="0"/>
              <a:buChar char="•"/>
            </a:pPr>
            <a:endParaRPr lang="pl-PL" sz="1200" dirty="0" smtClean="0"/>
          </a:p>
          <a:p>
            <a:pPr marL="342900" indent="-342900" algn="just">
              <a:buFont typeface="Arial" panose="020B0604020202020204" pitchFamily="34" charset="0"/>
              <a:buChar char="•"/>
            </a:pPr>
            <a:r>
              <a:rPr lang="pl-PL" sz="2400" dirty="0" smtClean="0"/>
              <a:t>Projekt zawiera zmiany przepisów uwzględniające część uwag zgłoszonych przez członków grupy roboczej jako przykłady </a:t>
            </a:r>
            <a:r>
              <a:rPr lang="pl-PL" sz="2400" i="1" dirty="0" err="1" smtClean="0"/>
              <a:t>gold-platingu</a:t>
            </a:r>
            <a:endParaRPr lang="pl-PL" sz="2400" i="1" dirty="0" smtClean="0"/>
          </a:p>
          <a:p>
            <a:pPr marL="342900" indent="-342900" algn="just">
              <a:buFont typeface="Arial" panose="020B0604020202020204" pitchFamily="34" charset="0"/>
              <a:buChar char="•"/>
            </a:pPr>
            <a:endParaRPr lang="pl-PL" sz="1200" dirty="0"/>
          </a:p>
          <a:p>
            <a:pPr marL="342900" indent="-342900" algn="just">
              <a:buFont typeface="Arial" panose="020B0604020202020204" pitchFamily="34" charset="0"/>
              <a:buChar char="•"/>
            </a:pPr>
            <a:r>
              <a:rPr lang="pl-PL" sz="2400" dirty="0"/>
              <a:t>Konsultacje publiczne projektu potrwają</a:t>
            </a:r>
            <a:r>
              <a:rPr lang="pl-PL" sz="2400" b="1" dirty="0"/>
              <a:t> do 10 sierpnia br. </a:t>
            </a:r>
            <a:r>
              <a:rPr lang="pl-PL" sz="2400" dirty="0"/>
              <a:t>Konferencja uzgodnieniowa odbędzie się </a:t>
            </a:r>
            <a:r>
              <a:rPr lang="pl-PL" sz="2400" b="1" dirty="0" smtClean="0"/>
              <a:t>w wrześniu br.</a:t>
            </a:r>
            <a:endParaRPr lang="pl-PL" b="1" dirty="0"/>
          </a:p>
          <a:p>
            <a:endParaRPr lang="pl-PL" dirty="0"/>
          </a:p>
        </p:txBody>
      </p:sp>
    </p:spTree>
    <p:extLst>
      <p:ext uri="{BB962C8B-B14F-4D97-AF65-F5344CB8AC3E}">
        <p14:creationId xmlns:p14="http://schemas.microsoft.com/office/powerpoint/2010/main" val="251002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649414" y="312615"/>
            <a:ext cx="8932985" cy="1105022"/>
          </a:xfrm>
        </p:spPr>
        <p:txBody>
          <a:bodyPr/>
          <a:lstStyle/>
          <a:p>
            <a:pPr algn="l"/>
            <a:r>
              <a:rPr lang="pl-PL" sz="2800" b="1" dirty="0">
                <a:solidFill>
                  <a:schemeClr val="accent1"/>
                </a:solidFill>
              </a:rPr>
              <a:t>Uwagi </a:t>
            </a:r>
            <a:r>
              <a:rPr lang="pl-PL" sz="2800" b="1" dirty="0" smtClean="0">
                <a:solidFill>
                  <a:schemeClr val="accent1"/>
                </a:solidFill>
              </a:rPr>
              <a:t>uwzględnione </a:t>
            </a:r>
            <a:r>
              <a:rPr lang="pl-PL" sz="2800" b="1" dirty="0">
                <a:solidFill>
                  <a:schemeClr val="accent1"/>
                </a:solidFill>
              </a:rPr>
              <a:t>jako </a:t>
            </a:r>
            <a:r>
              <a:rPr lang="pl-PL" sz="2800" b="1" dirty="0" smtClean="0">
                <a:solidFill>
                  <a:schemeClr val="accent1"/>
                </a:solidFill>
              </a:rPr>
              <a:t>przykłady </a:t>
            </a:r>
            <a:r>
              <a:rPr lang="pl-PL" sz="2800" b="1" dirty="0" err="1" smtClean="0">
                <a:solidFill>
                  <a:schemeClr val="accent1"/>
                </a:solidFill>
              </a:rPr>
              <a:t>gold-platingu</a:t>
            </a:r>
            <a:endParaRPr lang="pl-PL" sz="2800" b="1" dirty="0">
              <a:solidFill>
                <a:schemeClr val="accent1"/>
              </a:solidFill>
            </a:endParaRPr>
          </a:p>
        </p:txBody>
      </p:sp>
      <p:sp>
        <p:nvSpPr>
          <p:cNvPr id="3" name="pole tekstowe 2"/>
          <p:cNvSpPr txBox="1"/>
          <p:nvPr/>
        </p:nvSpPr>
        <p:spPr>
          <a:xfrm>
            <a:off x="1969477" y="1612425"/>
            <a:ext cx="9769231" cy="8063746"/>
          </a:xfrm>
          <a:prstGeom prst="rect">
            <a:avLst/>
          </a:prstGeom>
          <a:noFill/>
        </p:spPr>
        <p:txBody>
          <a:bodyPr wrap="square" rtlCol="0">
            <a:spAutoFit/>
          </a:bodyPr>
          <a:lstStyle/>
          <a:p>
            <a:endParaRPr lang="pl-PL" sz="1800" dirty="0"/>
          </a:p>
          <a:p>
            <a:pPr marL="285750" indent="-285750" algn="just">
              <a:buFont typeface="Arial" panose="020B0604020202020204" pitchFamily="34" charset="0"/>
              <a:buChar char="•"/>
            </a:pPr>
            <a:r>
              <a:rPr lang="pl-PL" sz="1600" dirty="0" smtClean="0"/>
              <a:t>(IDM) Art</a:t>
            </a:r>
            <a:r>
              <a:rPr lang="pl-PL" sz="1600" dirty="0"/>
              <a:t>. 81c ust. 5 Ustawy o obrocie (Art. 16 ust. 5 </a:t>
            </a:r>
            <a:r>
              <a:rPr lang="pl-PL" sz="1600" dirty="0" err="1"/>
              <a:t>MiFID</a:t>
            </a:r>
            <a:r>
              <a:rPr lang="pl-PL" sz="1600" dirty="0"/>
              <a:t> II w zw. z art. 31 ust. 2 Rozporządzenia 2017/565) – w opinii uczestników rynku </a:t>
            </a:r>
            <a:r>
              <a:rPr lang="pl-PL" sz="1600" b="1" dirty="0"/>
              <a:t>przepis ustanawiający konieczność sporządzenia planu postępowania z ryzykiem w kontekście zawierania umowy outsourcingu </a:t>
            </a:r>
            <a:r>
              <a:rPr lang="pl-PL" sz="1600" dirty="0"/>
              <a:t>jest przepisem nadmiarowym w stosunku do treści art. 31 ust. 2 Rozporządzenia 2017/565 mówiącym o zawieraniu umów outsourcingu</a:t>
            </a:r>
            <a:r>
              <a:rPr lang="pl-PL" sz="1600" dirty="0" smtClean="0"/>
              <a:t>;</a:t>
            </a:r>
          </a:p>
          <a:p>
            <a:pPr algn="just"/>
            <a:endParaRPr lang="pl-PL" sz="1600" dirty="0"/>
          </a:p>
          <a:p>
            <a:pPr marL="285750" indent="-285750" algn="just">
              <a:buFont typeface="Arial" panose="020B0604020202020204" pitchFamily="34" charset="0"/>
              <a:buChar char="•"/>
            </a:pPr>
            <a:r>
              <a:rPr lang="pl-PL" sz="1600" dirty="0"/>
              <a:t>Art. 81c ust. 6 pkt 1 Ustawy o obrocie (Art. 16 ust. 5 </a:t>
            </a:r>
            <a:r>
              <a:rPr lang="pl-PL" sz="1600" dirty="0" err="1"/>
              <a:t>MiFID</a:t>
            </a:r>
            <a:r>
              <a:rPr lang="pl-PL" sz="1600" dirty="0"/>
              <a:t> II w zw. z art. 31 ust. 2 Rozporządzenia 2017/565) – zgodnie ze wskazaniami rynku rozwiązania przewidziane w tym przepisie są nadmiarowe i niedostosowane do specyfiki znacznej części umów outsourcingowych, w tym zwłaszcza w zakresie </a:t>
            </a:r>
            <a:r>
              <a:rPr lang="pl-PL" sz="1600" b="1" dirty="0"/>
              <a:t>powierzania świadczenia usług z obszaru IT</a:t>
            </a:r>
            <a:r>
              <a:rPr lang="pl-PL" sz="1600" dirty="0"/>
              <a:t>; </a:t>
            </a:r>
            <a:endParaRPr lang="pl-PL" sz="1600" dirty="0" smtClean="0"/>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a:t>Art. 81d Ustawy o obrocie (Art. 16 ust. 5 </a:t>
            </a:r>
            <a:r>
              <a:rPr lang="pl-PL" sz="1600" dirty="0" err="1"/>
              <a:t>MiFID</a:t>
            </a:r>
            <a:r>
              <a:rPr lang="pl-PL" sz="1600" dirty="0"/>
              <a:t> II w zw. z art. 31 ust. 2 Rozporządzenia 2017/565) – w opinii uczestników rynku </a:t>
            </a:r>
            <a:r>
              <a:rPr lang="pl-PL" sz="1600" b="1" dirty="0"/>
              <a:t>obowiązek zawiadamiania Komisji Nadzoru Finansowego o zamiarze zawarcia umowy outsourcingu co najmniej na 14 dni przed jej zawarciem, dołączając projekt umowy</a:t>
            </a:r>
            <a:r>
              <a:rPr lang="pl-PL" sz="1600" dirty="0"/>
              <a:t>, o której mowa w art. 81aust. 2 Ustawy o obrocie (outsourcing istotny), ustanowiony w art. 81d Ustawy o obrocie jest obowiązkiem nadmiernym i nie wynikającym wprost z przepisów Rozporządzenia 2017/565, ani MIFID II.</a:t>
            </a:r>
          </a:p>
          <a:p>
            <a:endParaRPr lang="pl-PL" sz="1600" dirty="0"/>
          </a:p>
          <a:p>
            <a:endParaRPr lang="pl-PL" sz="1600" dirty="0"/>
          </a:p>
          <a:p>
            <a:endParaRPr lang="pl-PL" dirty="0" smtClean="0"/>
          </a:p>
          <a:p>
            <a:endParaRPr lang="pl-PL" dirty="0"/>
          </a:p>
          <a:p>
            <a:endParaRPr lang="pl-PL" dirty="0" smtClean="0"/>
          </a:p>
          <a:p>
            <a:endParaRPr lang="pl-PL" dirty="0"/>
          </a:p>
          <a:p>
            <a:endParaRPr lang="pl-PL" dirty="0" smtClean="0"/>
          </a:p>
          <a:p>
            <a:endParaRPr lang="pl-PL" dirty="0"/>
          </a:p>
          <a:p>
            <a:endParaRPr lang="pl-PL" dirty="0" smtClean="0"/>
          </a:p>
          <a:p>
            <a:endParaRPr lang="pl-PL" dirty="0"/>
          </a:p>
          <a:p>
            <a:endParaRPr lang="pl-PL" dirty="0" smtClean="0"/>
          </a:p>
          <a:p>
            <a:endParaRPr lang="pl-PL" dirty="0"/>
          </a:p>
          <a:p>
            <a:endParaRPr lang="pl-PL" dirty="0" smtClean="0"/>
          </a:p>
          <a:p>
            <a:endParaRPr lang="pl-PL" dirty="0"/>
          </a:p>
          <a:p>
            <a:endParaRPr lang="pl-PL" dirty="0"/>
          </a:p>
          <a:p>
            <a:endParaRPr lang="pl-PL" dirty="0"/>
          </a:p>
        </p:txBody>
      </p:sp>
    </p:spTree>
    <p:extLst>
      <p:ext uri="{BB962C8B-B14F-4D97-AF65-F5344CB8AC3E}">
        <p14:creationId xmlns:p14="http://schemas.microsoft.com/office/powerpoint/2010/main" val="1894489033"/>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2649414" y="312615"/>
            <a:ext cx="8932985" cy="110502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Arial"/>
                <a:ea typeface="Arial"/>
                <a:cs typeface="Arial"/>
                <a:sym typeface="Arial"/>
              </a:defRPr>
            </a:lvl9pPr>
          </a:lstStyle>
          <a:p>
            <a:pPr algn="l"/>
            <a:r>
              <a:rPr lang="pl-PL" sz="2800" b="1" dirty="0" smtClean="0">
                <a:solidFill>
                  <a:schemeClr val="accent1"/>
                </a:solidFill>
              </a:rPr>
              <a:t>Inne uwzględnione uwagi grupy roboczej</a:t>
            </a:r>
            <a:endParaRPr lang="pl-PL" sz="2800" b="1" dirty="0">
              <a:solidFill>
                <a:schemeClr val="accent1"/>
              </a:solidFill>
            </a:endParaRPr>
          </a:p>
        </p:txBody>
      </p:sp>
      <p:sp>
        <p:nvSpPr>
          <p:cNvPr id="5" name="pole tekstowe 4"/>
          <p:cNvSpPr txBox="1"/>
          <p:nvPr/>
        </p:nvSpPr>
        <p:spPr>
          <a:xfrm flipH="1">
            <a:off x="1935476" y="1558834"/>
            <a:ext cx="8941527" cy="5386090"/>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smtClean="0"/>
              <a:t>(IDM, podobna uwaga CFA) Art</a:t>
            </a:r>
            <a:r>
              <a:rPr lang="pl-PL" sz="1600" dirty="0"/>
              <a:t>. 72 Ustawy o obrocie </a:t>
            </a:r>
            <a:r>
              <a:rPr lang="pl-PL" sz="1600" dirty="0" smtClean="0"/>
              <a:t>– przepis zawiera szeroką definicję </a:t>
            </a:r>
            <a:r>
              <a:rPr lang="pl-PL" sz="1600" dirty="0"/>
              <a:t>usługi oferowania instrumentów </a:t>
            </a:r>
            <a:r>
              <a:rPr lang="pl-PL" sz="1600" dirty="0" smtClean="0"/>
              <a:t>finansowych. Uczestnicy rynku wskazywali, iż w </a:t>
            </a:r>
            <a:r>
              <a:rPr lang="pl-PL" sz="1600" dirty="0"/>
              <a:t>wyniku zastąpienia </a:t>
            </a:r>
            <a:r>
              <a:rPr lang="pl-PL" sz="1600" dirty="0" smtClean="0"/>
              <a:t>pojęcia </a:t>
            </a:r>
            <a:r>
              <a:rPr lang="pl-PL" sz="1600" dirty="0"/>
              <a:t>„sprzedającego" pojęciem „oferującego" w rozumieniu art. 2 lit. i </a:t>
            </a:r>
            <a:r>
              <a:rPr lang="pl-PL" sz="1600" dirty="0" smtClean="0"/>
              <a:t>Rozporządzenia </a:t>
            </a:r>
            <a:r>
              <a:rPr lang="pl-PL" sz="1600" dirty="0"/>
              <a:t>2017/1129, </a:t>
            </a:r>
            <a:r>
              <a:rPr lang="pl-PL" sz="1600" dirty="0" smtClean="0"/>
              <a:t>nastąpiło rozszerzenie </a:t>
            </a:r>
            <a:r>
              <a:rPr lang="pl-PL" sz="1600" dirty="0"/>
              <a:t>jej zakresu na czynności, które prowadzą do obrotu wtórnego w ramach tzw. dawnej oferty prywatnej, a obecnie oferty publicznej skierowanej do nie więcej niż 149 oznaczonych adresatów innych niż inwestorzy </a:t>
            </a:r>
            <a:r>
              <a:rPr lang="pl-PL" sz="1600" dirty="0" smtClean="0"/>
              <a:t>kwalifikowani</a:t>
            </a:r>
            <a:r>
              <a:rPr lang="pl-PL" sz="1600" dirty="0"/>
              <a:t> </a:t>
            </a:r>
            <a:r>
              <a:rPr lang="pl-PL" sz="1600" dirty="0" smtClean="0"/>
              <a:t>– </a:t>
            </a:r>
            <a:r>
              <a:rPr lang="pl-PL" sz="1600" b="1" u="sng" dirty="0" smtClean="0"/>
              <a:t>projekt ustawy </a:t>
            </a:r>
            <a:r>
              <a:rPr lang="pl-PL" sz="1600" b="1" u="sng" dirty="0"/>
              <a:t>dokonuje zmiany </a:t>
            </a:r>
            <a:r>
              <a:rPr lang="pl-PL" sz="1600" b="1" u="sng" dirty="0" smtClean="0"/>
              <a:t>terminu </a:t>
            </a:r>
            <a:r>
              <a:rPr lang="pl-PL" sz="1600" b="1" u="sng" dirty="0"/>
              <a:t>„</a:t>
            </a:r>
            <a:r>
              <a:rPr lang="pl-PL" sz="1600" b="1" u="sng" dirty="0" smtClean="0"/>
              <a:t>oferowanie” </a:t>
            </a:r>
            <a:r>
              <a:rPr lang="pl-PL" sz="1600" b="1" u="sng" dirty="0"/>
              <a:t>na „</a:t>
            </a:r>
            <a:r>
              <a:rPr lang="pl-PL" sz="1600" b="1" u="sng" dirty="0" smtClean="0"/>
              <a:t>plasowanie”;</a:t>
            </a:r>
          </a:p>
          <a:p>
            <a:pPr marL="285750" indent="-285750" algn="just">
              <a:buFont typeface="Arial" panose="020B0604020202020204" pitchFamily="34" charset="0"/>
              <a:buChar char="•"/>
            </a:pPr>
            <a:endParaRPr lang="pl-PL" sz="1600" b="1" u="sng" dirty="0"/>
          </a:p>
          <a:p>
            <a:pPr marL="285750" indent="-285750" algn="just">
              <a:buFont typeface="Arial" panose="020B0604020202020204" pitchFamily="34" charset="0"/>
              <a:buChar char="•"/>
            </a:pPr>
            <a:r>
              <a:rPr lang="pl-PL" sz="1600" dirty="0" smtClean="0"/>
              <a:t>(IDM) Art. 73c ust. 2 Ustawy o obrocie (art. 27 ust.6 </a:t>
            </a:r>
            <a:r>
              <a:rPr lang="pl-PL" sz="1600" dirty="0" err="1" smtClean="0"/>
              <a:t>MiFID</a:t>
            </a:r>
            <a:r>
              <a:rPr lang="pl-PL" sz="1600" dirty="0" smtClean="0"/>
              <a:t> II) - w przepisie </a:t>
            </a:r>
            <a:r>
              <a:rPr lang="pl-PL" sz="1600" dirty="0"/>
              <a:t>występuję </a:t>
            </a:r>
            <a:r>
              <a:rPr lang="pl-PL" sz="1600" b="1" dirty="0"/>
              <a:t>błędne odesłanie do niewłaściwego aktu delegowanego</a:t>
            </a:r>
            <a:r>
              <a:rPr lang="pl-PL" sz="1600" dirty="0"/>
              <a:t> (rozporządzenia unijnego). Zgodnie z tym przepisem podanie przez firmę inwestycyjną do publicznej wiadomości raportu, o którym mowa w ust. 1 (coroczny raport zawierający wykaz pięciu najlepszych systemów wykonywania zlecenia), następuje z uwzględnieniem przepisów rozporządzenia </a:t>
            </a:r>
            <a:r>
              <a:rPr lang="pl-PL" sz="1600" dirty="0" smtClean="0"/>
              <a:t>2017/575;</a:t>
            </a:r>
          </a:p>
          <a:p>
            <a:pPr marL="285750" indent="-285750" algn="just">
              <a:buFont typeface="Arial" panose="020B0604020202020204" pitchFamily="34" charset="0"/>
              <a:buChar char="•"/>
            </a:pPr>
            <a:endParaRPr lang="pl-PL" sz="1600" dirty="0" smtClean="0"/>
          </a:p>
          <a:p>
            <a:pPr marL="285750" indent="-285750" algn="just">
              <a:buFont typeface="Arial" panose="020B0604020202020204" pitchFamily="34" charset="0"/>
              <a:buChar char="•"/>
            </a:pPr>
            <a:r>
              <a:rPr lang="pl-PL" sz="1600" dirty="0" smtClean="0"/>
              <a:t>(IDM) Art</a:t>
            </a:r>
            <a:r>
              <a:rPr lang="pl-PL" sz="1600" dirty="0"/>
              <a:t>. 169a ust. 1d pkt 9 Ustawy o </a:t>
            </a:r>
            <a:r>
              <a:rPr lang="pl-PL" sz="1600" dirty="0" smtClean="0"/>
              <a:t>obrocie (art</a:t>
            </a:r>
            <a:r>
              <a:rPr lang="pl-PL" sz="1600" dirty="0"/>
              <a:t>. 72 ust. 2 MIFID II) - stanowiący, że Komisja Nadzoru Finansowego, przy ustalaniu wysokości kary pieniężnej, o której mowa w art. 169a ust. 1 Ustawy o obrocie, bierze pod uwagę potencjalne skutki systemowe </a:t>
            </a:r>
            <a:r>
              <a:rPr lang="pl-PL" sz="1600" dirty="0" smtClean="0"/>
              <a:t>naruszenia</a:t>
            </a:r>
            <a:r>
              <a:rPr lang="pl-PL" sz="1600" dirty="0"/>
              <a:t> </a:t>
            </a:r>
            <a:r>
              <a:rPr lang="pl-PL" sz="1600" dirty="0" smtClean="0"/>
              <a:t>– </a:t>
            </a:r>
            <a:r>
              <a:rPr lang="pl-PL" sz="1600" b="1" u="sng" dirty="0" smtClean="0"/>
              <a:t>przepis zostaje uchylony.</a:t>
            </a:r>
          </a:p>
          <a:p>
            <a:pPr algn="just"/>
            <a:endParaRPr lang="pl-PL" b="1" u="sng" dirty="0" smtClean="0"/>
          </a:p>
          <a:p>
            <a:pPr marL="285750" indent="-285750">
              <a:buFont typeface="Arial" panose="020B0604020202020204" pitchFamily="34" charset="0"/>
              <a:buChar char="•"/>
            </a:pPr>
            <a:endParaRPr lang="pl-PL" dirty="0" smtClean="0"/>
          </a:p>
          <a:p>
            <a:endParaRPr lang="pl-PL" dirty="0" smtClean="0"/>
          </a:p>
          <a:p>
            <a:endParaRPr lang="pl-PL" dirty="0" smtClean="0"/>
          </a:p>
        </p:txBody>
      </p:sp>
    </p:spTree>
    <p:extLst>
      <p:ext uri="{BB962C8B-B14F-4D97-AF65-F5344CB8AC3E}">
        <p14:creationId xmlns:p14="http://schemas.microsoft.com/office/powerpoint/2010/main" val="2014419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0"/>
            <a:r>
              <a:rPr lang="pl-PL" sz="2800" b="1" dirty="0" smtClean="0">
                <a:solidFill>
                  <a:srgbClr val="E31837"/>
                </a:solidFill>
              </a:rPr>
              <a:t>         Inne </a:t>
            </a:r>
            <a:r>
              <a:rPr lang="pl-PL" sz="2800" b="1" dirty="0">
                <a:solidFill>
                  <a:srgbClr val="E31837"/>
                </a:solidFill>
              </a:rPr>
              <a:t>uwzględnione uwagi grupy </a:t>
            </a:r>
            <a:r>
              <a:rPr lang="pl-PL" sz="2800" b="1" dirty="0" smtClean="0">
                <a:solidFill>
                  <a:srgbClr val="E31837"/>
                </a:solidFill>
              </a:rPr>
              <a:t>roboczej (cd.)</a:t>
            </a:r>
            <a:r>
              <a:rPr lang="pl-PL" sz="2800" b="1" dirty="0">
                <a:solidFill>
                  <a:srgbClr val="E31837"/>
                </a:solidFill>
              </a:rPr>
              <a:t/>
            </a:r>
            <a:br>
              <a:rPr lang="pl-PL" sz="2800" b="1" dirty="0">
                <a:solidFill>
                  <a:srgbClr val="E31837"/>
                </a:solidFill>
              </a:rPr>
            </a:br>
            <a:endParaRPr lang="pl-PL" dirty="0"/>
          </a:p>
        </p:txBody>
      </p:sp>
      <p:sp>
        <p:nvSpPr>
          <p:cNvPr id="3" name="pole tekstowe 2"/>
          <p:cNvSpPr txBox="1"/>
          <p:nvPr/>
        </p:nvSpPr>
        <p:spPr>
          <a:xfrm flipH="1">
            <a:off x="1935476" y="1558834"/>
            <a:ext cx="8941527" cy="5262979"/>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smtClean="0"/>
              <a:t>(IDM</a:t>
            </a:r>
            <a:r>
              <a:rPr lang="pl-PL" sz="1600" dirty="0"/>
              <a:t>) § 35 ust. 3 Rozporządzenia w sprawie trybu i </a:t>
            </a:r>
            <a:r>
              <a:rPr lang="pl-PL" sz="1600" dirty="0" smtClean="0"/>
              <a:t>warunków (art</a:t>
            </a:r>
            <a:r>
              <a:rPr lang="pl-PL" sz="1600" dirty="0"/>
              <a:t>. 9 ust. 7 </a:t>
            </a:r>
            <a:r>
              <a:rPr lang="pl-PL" sz="1600" dirty="0" smtClean="0"/>
              <a:t>dyrektywy 2017/593</a:t>
            </a:r>
            <a:r>
              <a:rPr lang="pl-PL" sz="1600" dirty="0"/>
              <a:t>) </a:t>
            </a:r>
            <a:r>
              <a:rPr lang="pl-PL" sz="1600" dirty="0" smtClean="0"/>
              <a:t>– przepis ten błędnie </a:t>
            </a:r>
            <a:r>
              <a:rPr lang="pl-PL" sz="1600" dirty="0"/>
              <a:t>doprecyzowuje art. 9 ust. 7 Dyrektywy 2017/593 w zakresie nadzoru w obszarze zarządzania produktami. Rozporządzenie unijne obliguje bowiem państwa członkowskie do zobowiązania firm inwestycyjnych do zapewnienia, aby ich komórka ds. nadzoru zgodności z prawem monitorowała zmiany i okresowe przeglądy zasad zarządzania produktami w celu wykrycia wszelkiego ryzyka niewywiązania się przez firmę z obowiązków. Krajowa regulacja zaś powierza ten obowiązek radzie nadzorczej spółki, która nie jest tożsama z komórką ds. nadzoru zgodności z prawem, podobnie § 46 ust. 3 Rozporządzenia w sprawie trybu i </a:t>
            </a:r>
            <a:r>
              <a:rPr lang="pl-PL" sz="1600" dirty="0" smtClean="0"/>
              <a:t>warunków (art</a:t>
            </a:r>
            <a:r>
              <a:rPr lang="pl-PL" sz="1600" dirty="0"/>
              <a:t>. 10 ust. 6 Dyrektywy </a:t>
            </a:r>
            <a:r>
              <a:rPr lang="pl-PL" sz="1600" dirty="0" smtClean="0"/>
              <a:t>2017/593) – </a:t>
            </a:r>
            <a:r>
              <a:rPr lang="pl-PL" sz="1600" b="1" dirty="0" smtClean="0"/>
              <a:t>odpowiednie zmiany zostały zawarte w projekcie rozporządzenia zmieniającego to rozporządzenie</a:t>
            </a:r>
            <a:r>
              <a:rPr lang="pl-PL" sz="1600" dirty="0" smtClean="0"/>
              <a:t>. </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smtClean="0"/>
              <a:t>(IDM) § </a:t>
            </a:r>
            <a:r>
              <a:rPr lang="pl-PL" sz="1600" dirty="0"/>
              <a:t>148 ust. 1 w zw. z art. 149 ust. 18 Rozporządzenia w zakresie przekazywania informacji </a:t>
            </a:r>
            <a:r>
              <a:rPr lang="pl-PL" sz="1600" dirty="0" smtClean="0"/>
              <a:t>KNF - sprawozdanie </a:t>
            </a:r>
            <a:r>
              <a:rPr lang="pl-PL" sz="1600" dirty="0"/>
              <a:t>z działalności sprzedażowej, wprowadzone w § 148 ust. 1 Rozporządzenia w sprawie przekazywania informacji KNF, dotyczy statystyk w zakresie wszystkich instrumentów na rynku pierwotnym i wtórnym w ramach wszystkich grup klientów oraz dodatkowo opisu trendów wzrostowych i spadkowych w zakresie poszczególnych grup instrumentów. Termin sprawozdania – do 15 dnia następującego po kwartale objętym sprawozdaniem jest terminem zdecydowanie za krótkim – </a:t>
            </a:r>
            <a:r>
              <a:rPr lang="pl-PL" sz="1600" b="1" dirty="0"/>
              <a:t>odpowiednie zmian zostały zawarte w projekcie rozporządzenia zmieniającego to </a:t>
            </a:r>
            <a:r>
              <a:rPr lang="pl-PL" sz="1600" b="1" dirty="0" smtClean="0"/>
              <a:t>rozporządzenie (wydłużenie do 20. dnia). </a:t>
            </a:r>
            <a:endParaRPr lang="pl-PL" dirty="0" smtClean="0"/>
          </a:p>
        </p:txBody>
      </p:sp>
    </p:spTree>
    <p:extLst>
      <p:ext uri="{BB962C8B-B14F-4D97-AF65-F5344CB8AC3E}">
        <p14:creationId xmlns:p14="http://schemas.microsoft.com/office/powerpoint/2010/main" val="2908608894"/>
      </p:ext>
    </p:extLst>
  </p:cSld>
  <p:clrMapOvr>
    <a:masterClrMapping/>
  </p:clrMapOvr>
</p:sld>
</file>

<file path=ppt/theme/theme1.xml><?xml version="1.0" encoding="utf-8"?>
<a:theme xmlns:a="http://schemas.openxmlformats.org/drawingml/2006/main" name="Motyw pakietu Office">
  <a:themeElements>
    <a:clrScheme name="MF_1">
      <a:dk1>
        <a:srgbClr val="000000"/>
      </a:dk1>
      <a:lt1>
        <a:srgbClr val="FFFFFF"/>
      </a:lt1>
      <a:dk2>
        <a:srgbClr val="919195"/>
      </a:dk2>
      <a:lt2>
        <a:srgbClr val="C9CACC"/>
      </a:lt2>
      <a:accent1>
        <a:srgbClr val="E31837"/>
      </a:accent1>
      <a:accent2>
        <a:srgbClr val="C9CACC"/>
      </a:accent2>
      <a:accent3>
        <a:srgbClr val="919195"/>
      </a:accent3>
      <a:accent4>
        <a:srgbClr val="ADAFB2"/>
      </a:accent4>
      <a:accent5>
        <a:srgbClr val="B5121B"/>
      </a:accent5>
      <a:accent6>
        <a:srgbClr val="EC7769"/>
      </a:accent6>
      <a:hlink>
        <a:srgbClr val="F7C6B9"/>
      </a:hlink>
      <a:folHlink>
        <a:srgbClr val="9191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F_1">
    <a:dk1>
      <a:srgbClr val="000000"/>
    </a:dk1>
    <a:lt1>
      <a:srgbClr val="FFFFFF"/>
    </a:lt1>
    <a:dk2>
      <a:srgbClr val="919195"/>
    </a:dk2>
    <a:lt2>
      <a:srgbClr val="C9CACC"/>
    </a:lt2>
    <a:accent1>
      <a:srgbClr val="E31837"/>
    </a:accent1>
    <a:accent2>
      <a:srgbClr val="C9CACC"/>
    </a:accent2>
    <a:accent3>
      <a:srgbClr val="919195"/>
    </a:accent3>
    <a:accent4>
      <a:srgbClr val="ADAFB2"/>
    </a:accent4>
    <a:accent5>
      <a:srgbClr val="B5121B"/>
    </a:accent5>
    <a:accent6>
      <a:srgbClr val="EC7769"/>
    </a:accent6>
    <a:hlink>
      <a:srgbClr val="F7C6B9"/>
    </a:hlink>
    <a:folHlink>
      <a:srgbClr val="919195"/>
    </a:folHlink>
  </a:clrScheme>
</a:themeOverride>
</file>

<file path=docProps/app.xml><?xml version="1.0" encoding="utf-8"?>
<Properties xmlns="http://schemas.openxmlformats.org/officeDocument/2006/extended-properties" xmlns:vt="http://schemas.openxmlformats.org/officeDocument/2006/docPropsVTypes">
  <Template/>
  <TotalTime>10056</TotalTime>
  <Words>1451</Words>
  <Application>Microsoft Office PowerPoint</Application>
  <PresentationFormat>Panoramiczny</PresentationFormat>
  <Paragraphs>97</Paragraphs>
  <Slides>14</Slides>
  <Notes>2</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14</vt:i4>
      </vt:variant>
    </vt:vector>
  </HeadingPairs>
  <TitlesOfParts>
    <vt:vector size="17" baseType="lpstr">
      <vt:lpstr>Arial</vt:lpstr>
      <vt:lpstr>Wingdings</vt:lpstr>
      <vt:lpstr>Motyw pakietu Office</vt:lpstr>
      <vt:lpstr>Prezentacja programu PowerPoint</vt:lpstr>
      <vt:lpstr>Prezentacja programu PowerPoint</vt:lpstr>
      <vt:lpstr>Agenda</vt:lpstr>
      <vt:lpstr> Strategia Rozwoju Rynku Kapitałowego</vt:lpstr>
      <vt:lpstr>Prezentacja programu PowerPoint</vt:lpstr>
      <vt:lpstr>Projekt ustawy uwzględniającej część uwag w zakresie gold-platingu</vt:lpstr>
      <vt:lpstr>Uwagi uwzględnione jako przykłady gold-platingu</vt:lpstr>
      <vt:lpstr>Prezentacja programu PowerPoint</vt:lpstr>
      <vt:lpstr>         Inne uwzględnione uwagi grupy roboczej (cd.) </vt:lpstr>
      <vt:lpstr>  </vt:lpstr>
      <vt:lpstr>Prezentacja programu PowerPoint</vt:lpstr>
      <vt:lpstr>Prezentacja programu PowerPoint</vt:lpstr>
      <vt:lpstr>Prezentacja programu PowerPoint</vt:lpstr>
      <vt:lpstr>Dziękujemy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aiso</dc:creator>
  <cp:lastModifiedBy>Szwarc Katarzyna</cp:lastModifiedBy>
  <cp:revision>50</cp:revision>
  <dcterms:created xsi:type="dcterms:W3CDTF">2010-12-22T13:06:19Z</dcterms:created>
  <dcterms:modified xsi:type="dcterms:W3CDTF">2021-08-05T08:09:11Z</dcterms:modified>
</cp:coreProperties>
</file>