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handoutMasterIdLst>
    <p:handoutMasterId r:id="rId38"/>
  </p:handoutMasterIdLst>
  <p:sldIdLst>
    <p:sldId id="256" r:id="rId2"/>
    <p:sldId id="341" r:id="rId3"/>
    <p:sldId id="342" r:id="rId4"/>
    <p:sldId id="343" r:id="rId5"/>
    <p:sldId id="344" r:id="rId6"/>
    <p:sldId id="345" r:id="rId7"/>
    <p:sldId id="346" r:id="rId8"/>
    <p:sldId id="347" r:id="rId9"/>
    <p:sldId id="348" r:id="rId10"/>
    <p:sldId id="349" r:id="rId11"/>
    <p:sldId id="350" r:id="rId12"/>
    <p:sldId id="351" r:id="rId13"/>
    <p:sldId id="352" r:id="rId14"/>
    <p:sldId id="353" r:id="rId15"/>
    <p:sldId id="354" r:id="rId16"/>
    <p:sldId id="355" r:id="rId17"/>
    <p:sldId id="356" r:id="rId18"/>
    <p:sldId id="35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372" r:id="rId34"/>
    <p:sldId id="373" r:id="rId35"/>
    <p:sldId id="374" r:id="rId36"/>
  </p:sldIdLst>
  <p:sldSz cx="12192000" cy="6858000"/>
  <p:notesSz cx="6858000" cy="9144000"/>
  <p:embeddedFontLst>
    <p:embeddedFont>
      <p:font typeface="Roboto Medium" panose="020B0604020202020204" charset="0"/>
      <p:regular r:id="rId39"/>
      <p:italic r:id="rId40"/>
    </p:embeddedFont>
    <p:embeddedFont>
      <p:font typeface="Roboto Light" panose="020B0604020202020204" charset="0"/>
      <p:regular r:id="rId41"/>
      <p:italic r:id="rId42"/>
    </p:embeddedFont>
    <p:embeddedFont>
      <p:font typeface="Montserrat" panose="020B0604020202020204" charset="-18"/>
      <p:regular r:id="rId43"/>
      <p:bold r:id="rId44"/>
    </p:embeddedFont>
    <p:embeddedFont>
      <p:font typeface="Calibri" panose="020F0502020204030204" pitchFamily="34" charset="0"/>
      <p:regular r:id="rId45"/>
      <p:bold r:id="rId46"/>
      <p:italic r:id="rId47"/>
      <p:boldItalic r:id="rId48"/>
    </p:embeddedFont>
    <p:embeddedFont>
      <p:font typeface="Montserrat SemiBold" panose="00000700000000000000" charset="-18"/>
      <p:bold r:id="rId49"/>
    </p:embeddedFont>
  </p:embeddedFontLst>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F6C"/>
    <a:srgbClr val="3C4B65"/>
    <a:srgbClr val="0075E2"/>
    <a:srgbClr val="C5E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31" autoAdjust="0"/>
    <p:restoredTop sz="96279" autoAdjust="0"/>
  </p:normalViewPr>
  <p:slideViewPr>
    <p:cSldViewPr snapToGrid="0">
      <p:cViewPr varScale="1">
        <p:scale>
          <a:sx n="83" d="100"/>
          <a:sy n="83" d="100"/>
        </p:scale>
        <p:origin x="835" y="82"/>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16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9517F5-1118-4E98-9900-51E160A31117}" type="datetimeFigureOut">
              <a:rPr lang="pl-PL" smtClean="0"/>
              <a:t>28.05.2018</a:t>
            </a:fld>
            <a:endParaRPr lang="pl-PL"/>
          </a:p>
        </p:txBody>
      </p:sp>
      <p:sp>
        <p:nvSpPr>
          <p:cNvPr id="4" name="Symbol zastępczy stopki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4F3F88-70AF-49D8-9817-491F4525EFAB}" type="slidenum">
              <a:rPr lang="pl-PL" smtClean="0"/>
              <a:t>‹#›</a:t>
            </a:fld>
            <a:endParaRPr lang="pl-PL"/>
          </a:p>
        </p:txBody>
      </p:sp>
    </p:spTree>
    <p:extLst>
      <p:ext uri="{BB962C8B-B14F-4D97-AF65-F5344CB8AC3E}">
        <p14:creationId xmlns:p14="http://schemas.microsoft.com/office/powerpoint/2010/main" val="3233938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1BBB97-96F2-4CAD-A07D-C632550F3563}" type="datetimeFigureOut">
              <a:rPr lang="pl-PL" smtClean="0"/>
              <a:t>28.05.2018</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509AE3-10F0-4447-A290-317F95EFAC37}" type="slidenum">
              <a:rPr lang="pl-PL" smtClean="0"/>
              <a:t>‹#›</a:t>
            </a:fld>
            <a:endParaRPr lang="pl-PL"/>
          </a:p>
        </p:txBody>
      </p:sp>
    </p:spTree>
    <p:extLst>
      <p:ext uri="{BB962C8B-B14F-4D97-AF65-F5344CB8AC3E}">
        <p14:creationId xmlns:p14="http://schemas.microsoft.com/office/powerpoint/2010/main" val="3150441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1</a:t>
            </a:fld>
            <a:endParaRPr lang="pl-PL"/>
          </a:p>
        </p:txBody>
      </p:sp>
    </p:spTree>
    <p:extLst>
      <p:ext uri="{BB962C8B-B14F-4D97-AF65-F5344CB8AC3E}">
        <p14:creationId xmlns:p14="http://schemas.microsoft.com/office/powerpoint/2010/main" val="3959008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14</a:t>
            </a:fld>
            <a:endParaRPr lang="pl-PL"/>
          </a:p>
        </p:txBody>
      </p:sp>
    </p:spTree>
    <p:extLst>
      <p:ext uri="{BB962C8B-B14F-4D97-AF65-F5344CB8AC3E}">
        <p14:creationId xmlns:p14="http://schemas.microsoft.com/office/powerpoint/2010/main" val="3117254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15</a:t>
            </a:fld>
            <a:endParaRPr lang="pl-PL"/>
          </a:p>
        </p:txBody>
      </p:sp>
    </p:spTree>
    <p:extLst>
      <p:ext uri="{BB962C8B-B14F-4D97-AF65-F5344CB8AC3E}">
        <p14:creationId xmlns:p14="http://schemas.microsoft.com/office/powerpoint/2010/main" val="1786688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16</a:t>
            </a:fld>
            <a:endParaRPr lang="pl-PL"/>
          </a:p>
        </p:txBody>
      </p:sp>
    </p:spTree>
    <p:extLst>
      <p:ext uri="{BB962C8B-B14F-4D97-AF65-F5344CB8AC3E}">
        <p14:creationId xmlns:p14="http://schemas.microsoft.com/office/powerpoint/2010/main" val="1237835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17</a:t>
            </a:fld>
            <a:endParaRPr lang="pl-PL"/>
          </a:p>
        </p:txBody>
      </p:sp>
    </p:spTree>
    <p:extLst>
      <p:ext uri="{BB962C8B-B14F-4D97-AF65-F5344CB8AC3E}">
        <p14:creationId xmlns:p14="http://schemas.microsoft.com/office/powerpoint/2010/main" val="3375665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19</a:t>
            </a:fld>
            <a:endParaRPr lang="pl-PL"/>
          </a:p>
        </p:txBody>
      </p:sp>
    </p:spTree>
    <p:extLst>
      <p:ext uri="{BB962C8B-B14F-4D97-AF65-F5344CB8AC3E}">
        <p14:creationId xmlns:p14="http://schemas.microsoft.com/office/powerpoint/2010/main" val="3026794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20</a:t>
            </a:fld>
            <a:endParaRPr lang="pl-PL"/>
          </a:p>
        </p:txBody>
      </p:sp>
    </p:spTree>
    <p:extLst>
      <p:ext uri="{BB962C8B-B14F-4D97-AF65-F5344CB8AC3E}">
        <p14:creationId xmlns:p14="http://schemas.microsoft.com/office/powerpoint/2010/main" val="864066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23</a:t>
            </a:fld>
            <a:endParaRPr lang="pl-PL"/>
          </a:p>
        </p:txBody>
      </p:sp>
    </p:spTree>
    <p:extLst>
      <p:ext uri="{BB962C8B-B14F-4D97-AF65-F5344CB8AC3E}">
        <p14:creationId xmlns:p14="http://schemas.microsoft.com/office/powerpoint/2010/main" val="350320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28</a:t>
            </a:fld>
            <a:endParaRPr lang="pl-PL"/>
          </a:p>
        </p:txBody>
      </p:sp>
    </p:spTree>
    <p:extLst>
      <p:ext uri="{BB962C8B-B14F-4D97-AF65-F5344CB8AC3E}">
        <p14:creationId xmlns:p14="http://schemas.microsoft.com/office/powerpoint/2010/main" val="2631064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29</a:t>
            </a:fld>
            <a:endParaRPr lang="pl-PL"/>
          </a:p>
        </p:txBody>
      </p:sp>
    </p:spTree>
    <p:extLst>
      <p:ext uri="{BB962C8B-B14F-4D97-AF65-F5344CB8AC3E}">
        <p14:creationId xmlns:p14="http://schemas.microsoft.com/office/powerpoint/2010/main" val="1466581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30</a:t>
            </a:fld>
            <a:endParaRPr lang="pl-PL"/>
          </a:p>
        </p:txBody>
      </p:sp>
    </p:spTree>
    <p:extLst>
      <p:ext uri="{BB962C8B-B14F-4D97-AF65-F5344CB8AC3E}">
        <p14:creationId xmlns:p14="http://schemas.microsoft.com/office/powerpoint/2010/main" val="4042993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2</a:t>
            </a:fld>
            <a:endParaRPr lang="pl-PL"/>
          </a:p>
        </p:txBody>
      </p:sp>
    </p:spTree>
    <p:extLst>
      <p:ext uri="{BB962C8B-B14F-4D97-AF65-F5344CB8AC3E}">
        <p14:creationId xmlns:p14="http://schemas.microsoft.com/office/powerpoint/2010/main" val="1562298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31</a:t>
            </a:fld>
            <a:endParaRPr lang="pl-PL"/>
          </a:p>
        </p:txBody>
      </p:sp>
    </p:spTree>
    <p:extLst>
      <p:ext uri="{BB962C8B-B14F-4D97-AF65-F5344CB8AC3E}">
        <p14:creationId xmlns:p14="http://schemas.microsoft.com/office/powerpoint/2010/main" val="3621593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32</a:t>
            </a:fld>
            <a:endParaRPr lang="pl-PL"/>
          </a:p>
        </p:txBody>
      </p:sp>
    </p:spTree>
    <p:extLst>
      <p:ext uri="{BB962C8B-B14F-4D97-AF65-F5344CB8AC3E}">
        <p14:creationId xmlns:p14="http://schemas.microsoft.com/office/powerpoint/2010/main" val="1560633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33</a:t>
            </a:fld>
            <a:endParaRPr lang="pl-PL"/>
          </a:p>
        </p:txBody>
      </p:sp>
    </p:spTree>
    <p:extLst>
      <p:ext uri="{BB962C8B-B14F-4D97-AF65-F5344CB8AC3E}">
        <p14:creationId xmlns:p14="http://schemas.microsoft.com/office/powerpoint/2010/main" val="297271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35</a:t>
            </a:fld>
            <a:endParaRPr lang="pl-PL"/>
          </a:p>
        </p:txBody>
      </p:sp>
    </p:spTree>
    <p:extLst>
      <p:ext uri="{BB962C8B-B14F-4D97-AF65-F5344CB8AC3E}">
        <p14:creationId xmlns:p14="http://schemas.microsoft.com/office/powerpoint/2010/main" val="2131925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5</a:t>
            </a:fld>
            <a:endParaRPr lang="pl-PL"/>
          </a:p>
        </p:txBody>
      </p:sp>
    </p:spTree>
    <p:extLst>
      <p:ext uri="{BB962C8B-B14F-4D97-AF65-F5344CB8AC3E}">
        <p14:creationId xmlns:p14="http://schemas.microsoft.com/office/powerpoint/2010/main" val="1682139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8</a:t>
            </a:fld>
            <a:endParaRPr lang="pl-PL"/>
          </a:p>
        </p:txBody>
      </p:sp>
    </p:spTree>
    <p:extLst>
      <p:ext uri="{BB962C8B-B14F-4D97-AF65-F5344CB8AC3E}">
        <p14:creationId xmlns:p14="http://schemas.microsoft.com/office/powerpoint/2010/main" val="1797565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9</a:t>
            </a:fld>
            <a:endParaRPr lang="pl-PL"/>
          </a:p>
        </p:txBody>
      </p:sp>
    </p:spTree>
    <p:extLst>
      <p:ext uri="{BB962C8B-B14F-4D97-AF65-F5344CB8AC3E}">
        <p14:creationId xmlns:p14="http://schemas.microsoft.com/office/powerpoint/2010/main" val="916522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10</a:t>
            </a:fld>
            <a:endParaRPr lang="pl-PL"/>
          </a:p>
        </p:txBody>
      </p:sp>
    </p:spTree>
    <p:extLst>
      <p:ext uri="{BB962C8B-B14F-4D97-AF65-F5344CB8AC3E}">
        <p14:creationId xmlns:p14="http://schemas.microsoft.com/office/powerpoint/2010/main" val="3481964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11</a:t>
            </a:fld>
            <a:endParaRPr lang="pl-PL"/>
          </a:p>
        </p:txBody>
      </p:sp>
    </p:spTree>
    <p:extLst>
      <p:ext uri="{BB962C8B-B14F-4D97-AF65-F5344CB8AC3E}">
        <p14:creationId xmlns:p14="http://schemas.microsoft.com/office/powerpoint/2010/main" val="1429662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12</a:t>
            </a:fld>
            <a:endParaRPr lang="pl-PL"/>
          </a:p>
        </p:txBody>
      </p:sp>
    </p:spTree>
    <p:extLst>
      <p:ext uri="{BB962C8B-B14F-4D97-AF65-F5344CB8AC3E}">
        <p14:creationId xmlns:p14="http://schemas.microsoft.com/office/powerpoint/2010/main" val="1536132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04509AE3-10F0-4447-A290-317F95EFAC37}" type="slidenum">
              <a:rPr lang="pl-PL" smtClean="0"/>
              <a:t>13</a:t>
            </a:fld>
            <a:endParaRPr lang="pl-PL"/>
          </a:p>
        </p:txBody>
      </p:sp>
    </p:spTree>
    <p:extLst>
      <p:ext uri="{BB962C8B-B14F-4D97-AF65-F5344CB8AC3E}">
        <p14:creationId xmlns:p14="http://schemas.microsoft.com/office/powerpoint/2010/main" val="2870202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5684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995856" y="438697"/>
            <a:ext cx="5100145" cy="833055"/>
          </a:xfrm>
        </p:spPr>
        <p:txBody>
          <a:bodyPr/>
          <a:lstStyle/>
          <a:p>
            <a:r>
              <a:rPr lang="pl-PL" dirty="0" smtClean="0"/>
              <a:t>Kliknij, aby edytować styl</a:t>
            </a:r>
            <a:endParaRPr lang="pl-PL" dirty="0"/>
          </a:p>
        </p:txBody>
      </p:sp>
      <p:sp>
        <p:nvSpPr>
          <p:cNvPr id="6" name="Symbol zastępczy tekstu 3"/>
          <p:cNvSpPr>
            <a:spLocks noGrp="1"/>
          </p:cNvSpPr>
          <p:nvPr>
            <p:ph type="body" sz="half" idx="2"/>
          </p:nvPr>
        </p:nvSpPr>
        <p:spPr>
          <a:xfrm>
            <a:off x="995856" y="2226364"/>
            <a:ext cx="5100145" cy="3077847"/>
          </a:xfrm>
        </p:spPr>
        <p:txBody>
          <a:bodyPr>
            <a:normAutofit/>
          </a:bodyPr>
          <a:lstStyle>
            <a:lvl1pPr marL="0" indent="0">
              <a:lnSpc>
                <a:spcPct val="12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Edytuj style wzorca tekstu</a:t>
            </a:r>
          </a:p>
        </p:txBody>
      </p:sp>
    </p:spTree>
    <p:extLst>
      <p:ext uri="{BB962C8B-B14F-4D97-AF65-F5344CB8AC3E}">
        <p14:creationId xmlns:p14="http://schemas.microsoft.com/office/powerpoint/2010/main" val="34492461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
    <p:spTree>
      <p:nvGrpSpPr>
        <p:cNvPr id="1" name=""/>
        <p:cNvGrpSpPr/>
        <p:nvPr/>
      </p:nvGrpSpPr>
      <p:grpSpPr>
        <a:xfrm>
          <a:off x="0" y="0"/>
          <a:ext cx="0" cy="0"/>
          <a:chOff x="0" y="0"/>
          <a:chExt cx="0" cy="0"/>
        </a:xfrm>
      </p:grpSpPr>
      <p:sp>
        <p:nvSpPr>
          <p:cNvPr id="6" name="Symbol zastępczy tekstu 3"/>
          <p:cNvSpPr>
            <a:spLocks noGrp="1"/>
          </p:cNvSpPr>
          <p:nvPr>
            <p:ph type="body" sz="half" idx="2"/>
          </p:nvPr>
        </p:nvSpPr>
        <p:spPr>
          <a:xfrm>
            <a:off x="986659" y="2469932"/>
            <a:ext cx="10218682" cy="1932074"/>
          </a:xfrm>
        </p:spPr>
        <p:txBody>
          <a:bodyPr anchor="ctr">
            <a:normAutofit/>
          </a:bodyPr>
          <a:lstStyle>
            <a:lvl1pPr marL="0" indent="0" algn="ctr">
              <a:lnSpc>
                <a:spcPct val="120000"/>
              </a:lnSpc>
              <a:buNone/>
              <a:defRPr sz="24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Edytuj style wzorca tekstu</a:t>
            </a:r>
          </a:p>
        </p:txBody>
      </p:sp>
    </p:spTree>
    <p:extLst>
      <p:ext uri="{BB962C8B-B14F-4D97-AF65-F5344CB8AC3E}">
        <p14:creationId xmlns:p14="http://schemas.microsoft.com/office/powerpoint/2010/main" val="9959139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36331" y="1422906"/>
            <a:ext cx="11519338" cy="822544"/>
          </a:xfrm>
        </p:spPr>
        <p:txBody>
          <a:bodyPr anchor="ctr">
            <a:normAutofit/>
          </a:bodyPr>
          <a:lstStyle>
            <a:lvl1pPr algn="ctr">
              <a:defRPr sz="4000">
                <a:solidFill>
                  <a:schemeClr val="bg1"/>
                </a:solidFill>
              </a:defRPr>
            </a:lvl1pPr>
          </a:lstStyle>
          <a:p>
            <a:r>
              <a:rPr lang="pl-PL" dirty="0" smtClean="0"/>
              <a:t>Kliknij, aby edytować styl</a:t>
            </a:r>
            <a:endParaRPr lang="pl-PL" dirty="0"/>
          </a:p>
        </p:txBody>
      </p:sp>
    </p:spTree>
    <p:extLst>
      <p:ext uri="{BB962C8B-B14F-4D97-AF65-F5344CB8AC3E}">
        <p14:creationId xmlns:p14="http://schemas.microsoft.com/office/powerpoint/2010/main" val="312955175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36331" y="1422906"/>
            <a:ext cx="11519338" cy="822544"/>
          </a:xfrm>
        </p:spPr>
        <p:txBody>
          <a:bodyPr anchor="ctr">
            <a:normAutofit/>
          </a:bodyPr>
          <a:lstStyle>
            <a:lvl1pPr algn="ctr">
              <a:defRPr sz="4000">
                <a:solidFill>
                  <a:schemeClr val="bg1"/>
                </a:solidFill>
              </a:defRPr>
            </a:lvl1pPr>
          </a:lstStyle>
          <a:p>
            <a:r>
              <a:rPr lang="pl-PL" dirty="0" smtClean="0"/>
              <a:t>Kliknij, aby edytować styl</a:t>
            </a:r>
            <a:endParaRPr lang="pl-PL" dirty="0"/>
          </a:p>
        </p:txBody>
      </p:sp>
    </p:spTree>
    <p:extLst>
      <p:ext uri="{BB962C8B-B14F-4D97-AF65-F5344CB8AC3E}">
        <p14:creationId xmlns:p14="http://schemas.microsoft.com/office/powerpoint/2010/main" val="306676417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7_Pus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36331" y="1422906"/>
            <a:ext cx="11519338" cy="822544"/>
          </a:xfrm>
        </p:spPr>
        <p:txBody>
          <a:bodyPr anchor="ctr">
            <a:normAutofit/>
          </a:bodyPr>
          <a:lstStyle>
            <a:lvl1pPr algn="ctr">
              <a:defRPr sz="4000">
                <a:solidFill>
                  <a:schemeClr val="bg1"/>
                </a:solidFill>
              </a:defRPr>
            </a:lvl1pPr>
          </a:lstStyle>
          <a:p>
            <a:r>
              <a:rPr lang="pl-PL" dirty="0" smtClean="0"/>
              <a:t>Kliknij, aby edytować styl</a:t>
            </a:r>
            <a:endParaRPr lang="pl-PL" dirty="0"/>
          </a:p>
        </p:txBody>
      </p:sp>
    </p:spTree>
    <p:extLst>
      <p:ext uri="{BB962C8B-B14F-4D97-AF65-F5344CB8AC3E}">
        <p14:creationId xmlns:p14="http://schemas.microsoft.com/office/powerpoint/2010/main" val="17003066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3_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36331" y="1422906"/>
            <a:ext cx="11519338" cy="822544"/>
          </a:xfrm>
        </p:spPr>
        <p:txBody>
          <a:bodyPr anchor="ctr">
            <a:normAutofit/>
          </a:bodyPr>
          <a:lstStyle>
            <a:lvl1pPr algn="ctr">
              <a:defRPr sz="4000">
                <a:solidFill>
                  <a:schemeClr val="bg1"/>
                </a:solidFill>
              </a:defRPr>
            </a:lvl1pPr>
          </a:lstStyle>
          <a:p>
            <a:r>
              <a:rPr lang="pl-PL" dirty="0" smtClean="0"/>
              <a:t>Kliknij, aby edytować styl</a:t>
            </a:r>
            <a:endParaRPr lang="pl-PL" dirty="0"/>
          </a:p>
        </p:txBody>
      </p:sp>
    </p:spTree>
    <p:extLst>
      <p:ext uri="{BB962C8B-B14F-4D97-AF65-F5344CB8AC3E}">
        <p14:creationId xmlns:p14="http://schemas.microsoft.com/office/powerpoint/2010/main" val="109905762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4_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36331" y="1422906"/>
            <a:ext cx="11519338" cy="822544"/>
          </a:xfrm>
        </p:spPr>
        <p:txBody>
          <a:bodyPr anchor="ctr">
            <a:normAutofit/>
          </a:bodyPr>
          <a:lstStyle>
            <a:lvl1pPr algn="ctr">
              <a:defRPr sz="4000">
                <a:solidFill>
                  <a:schemeClr val="bg1"/>
                </a:solidFill>
              </a:defRPr>
            </a:lvl1pPr>
          </a:lstStyle>
          <a:p>
            <a:r>
              <a:rPr lang="pl-PL" dirty="0" smtClean="0"/>
              <a:t>Kliknij, aby edytować styl</a:t>
            </a:r>
            <a:endParaRPr lang="pl-PL" dirty="0"/>
          </a:p>
        </p:txBody>
      </p:sp>
    </p:spTree>
    <p:extLst>
      <p:ext uri="{BB962C8B-B14F-4D97-AF65-F5344CB8AC3E}">
        <p14:creationId xmlns:p14="http://schemas.microsoft.com/office/powerpoint/2010/main" val="207524137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Slajd końc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rostokąt 4"/>
          <p:cNvSpPr/>
          <p:nvPr userDrawn="1"/>
        </p:nvSpPr>
        <p:spPr>
          <a:xfrm>
            <a:off x="0" y="1399418"/>
            <a:ext cx="12192000" cy="2107585"/>
          </a:xfrm>
          <a:prstGeom prst="rect">
            <a:avLst/>
          </a:prstGeom>
          <a:solidFill>
            <a:schemeClr val="accent4">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p:cNvSpPr>
            <a:spLocks noGrp="1"/>
          </p:cNvSpPr>
          <p:nvPr>
            <p:ph type="title"/>
          </p:nvPr>
        </p:nvSpPr>
        <p:spPr>
          <a:xfrm>
            <a:off x="336331" y="1712519"/>
            <a:ext cx="11519338" cy="904798"/>
          </a:xfrm>
        </p:spPr>
        <p:txBody>
          <a:bodyPr anchor="ctr">
            <a:normAutofit/>
          </a:bodyPr>
          <a:lstStyle>
            <a:lvl1pPr algn="ctr">
              <a:defRPr sz="4000">
                <a:solidFill>
                  <a:schemeClr val="bg1"/>
                </a:solidFill>
              </a:defRPr>
            </a:lvl1pPr>
          </a:lstStyle>
          <a:p>
            <a:r>
              <a:rPr lang="pl-PL" dirty="0" smtClean="0"/>
              <a:t>Kliknij, aby edytować styl</a:t>
            </a:r>
            <a:endParaRPr lang="pl-PL" dirty="0"/>
          </a:p>
        </p:txBody>
      </p:sp>
      <p:sp>
        <p:nvSpPr>
          <p:cNvPr id="4" name="Symbol zastępczy tekstu 3"/>
          <p:cNvSpPr>
            <a:spLocks noGrp="1"/>
          </p:cNvSpPr>
          <p:nvPr>
            <p:ph type="body" sz="half" idx="2"/>
          </p:nvPr>
        </p:nvSpPr>
        <p:spPr>
          <a:xfrm>
            <a:off x="1985319" y="3869468"/>
            <a:ext cx="8221362" cy="1419161"/>
          </a:xfrm>
        </p:spPr>
        <p:txBody>
          <a:bodyPr>
            <a:noAutofit/>
          </a:bodyPr>
          <a:lstStyle>
            <a:lvl1pPr marL="0" indent="0" algn="ctr">
              <a:lnSpc>
                <a:spcPct val="120000"/>
              </a:lnSpc>
              <a:buNone/>
              <a:defRPr sz="2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Edytuj style wzorca tekstu</a:t>
            </a:r>
          </a:p>
        </p:txBody>
      </p:sp>
    </p:spTree>
    <p:extLst>
      <p:ext uri="{BB962C8B-B14F-4D97-AF65-F5344CB8AC3E}">
        <p14:creationId xmlns:p14="http://schemas.microsoft.com/office/powerpoint/2010/main" val="398174588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9_Slajd tytuł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ytuł 1"/>
          <p:cNvSpPr>
            <a:spLocks noGrp="1"/>
          </p:cNvSpPr>
          <p:nvPr>
            <p:ph type="title"/>
          </p:nvPr>
        </p:nvSpPr>
        <p:spPr>
          <a:xfrm>
            <a:off x="995856" y="438697"/>
            <a:ext cx="5100145" cy="1281113"/>
          </a:xfrm>
          <a:prstGeom prst="rect">
            <a:avLst/>
          </a:prstGeom>
        </p:spPr>
        <p:txBody>
          <a:bodyPr/>
          <a:lstStyle/>
          <a:p>
            <a:r>
              <a:rPr lang="pl-PL" dirty="0" smtClean="0"/>
              <a:t>Kliknij, aby edytować styl</a:t>
            </a:r>
            <a:endParaRPr lang="pl-PL" dirty="0"/>
          </a:p>
        </p:txBody>
      </p:sp>
    </p:spTree>
    <p:extLst>
      <p:ext uri="{BB962C8B-B14F-4D97-AF65-F5344CB8AC3E}">
        <p14:creationId xmlns:p14="http://schemas.microsoft.com/office/powerpoint/2010/main" val="5207341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ytuł 1"/>
          <p:cNvSpPr>
            <a:spLocks noGrp="1"/>
          </p:cNvSpPr>
          <p:nvPr>
            <p:ph type="title"/>
          </p:nvPr>
        </p:nvSpPr>
        <p:spPr>
          <a:xfrm>
            <a:off x="995856" y="438698"/>
            <a:ext cx="6760778" cy="664888"/>
          </a:xfrm>
        </p:spPr>
        <p:txBody>
          <a:bodyPr/>
          <a:lstStyle/>
          <a:p>
            <a:r>
              <a:rPr lang="pl-PL" dirty="0" smtClean="0"/>
              <a:t>Kliknij, aby edytować styl</a:t>
            </a:r>
            <a:endParaRPr lang="pl-PL" dirty="0"/>
          </a:p>
        </p:txBody>
      </p:sp>
      <p:sp>
        <p:nvSpPr>
          <p:cNvPr id="3" name="Symbol zastępczy tekstu 3"/>
          <p:cNvSpPr>
            <a:spLocks noGrp="1"/>
          </p:cNvSpPr>
          <p:nvPr>
            <p:ph type="body" sz="half" idx="2"/>
          </p:nvPr>
        </p:nvSpPr>
        <p:spPr>
          <a:xfrm>
            <a:off x="995856" y="1405967"/>
            <a:ext cx="6760778" cy="4721368"/>
          </a:xfrm>
        </p:spPr>
        <p:txBody>
          <a:bodyPr>
            <a:normAutofit/>
          </a:bodyPr>
          <a:lstStyle>
            <a:lvl1pPr marL="0" indent="0">
              <a:lnSpc>
                <a:spcPct val="12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Edytuj style wzorca tekstu</a:t>
            </a:r>
          </a:p>
        </p:txBody>
      </p:sp>
    </p:spTree>
    <p:extLst>
      <p:ext uri="{BB962C8B-B14F-4D97-AF65-F5344CB8AC3E}">
        <p14:creationId xmlns:p14="http://schemas.microsoft.com/office/powerpoint/2010/main" val="29914844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ytuł 1"/>
          <p:cNvSpPr>
            <a:spLocks noGrp="1"/>
          </p:cNvSpPr>
          <p:nvPr>
            <p:ph type="title"/>
          </p:nvPr>
        </p:nvSpPr>
        <p:spPr>
          <a:xfrm>
            <a:off x="995856" y="438697"/>
            <a:ext cx="5100145" cy="629527"/>
          </a:xfrm>
        </p:spPr>
        <p:txBody>
          <a:bodyPr/>
          <a:lstStyle/>
          <a:p>
            <a:r>
              <a:rPr lang="pl-PL" dirty="0" smtClean="0"/>
              <a:t>Kliknij, aby edytować styl</a:t>
            </a:r>
            <a:endParaRPr lang="pl-PL" dirty="0"/>
          </a:p>
        </p:txBody>
      </p:sp>
      <p:sp>
        <p:nvSpPr>
          <p:cNvPr id="3" name="Symbol zastępczy tekstu 3"/>
          <p:cNvSpPr>
            <a:spLocks noGrp="1"/>
          </p:cNvSpPr>
          <p:nvPr>
            <p:ph type="body" sz="half" idx="2"/>
          </p:nvPr>
        </p:nvSpPr>
        <p:spPr>
          <a:xfrm>
            <a:off x="995856" y="1283535"/>
            <a:ext cx="5100145" cy="474108"/>
          </a:xfrm>
        </p:spPr>
        <p:txBody>
          <a:bodyPr>
            <a:normAutofit/>
          </a:bodyPr>
          <a:lstStyle>
            <a:lvl1pPr marL="0" indent="0" algn="ctr">
              <a:lnSpc>
                <a:spcPct val="120000"/>
              </a:lnSpc>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Edytuj style wzorca tekstu</a:t>
            </a:r>
          </a:p>
        </p:txBody>
      </p:sp>
      <p:sp>
        <p:nvSpPr>
          <p:cNvPr id="4" name="Symbol zastępczy tekstu 3"/>
          <p:cNvSpPr>
            <a:spLocks noGrp="1"/>
          </p:cNvSpPr>
          <p:nvPr>
            <p:ph type="body" sz="half" idx="10"/>
          </p:nvPr>
        </p:nvSpPr>
        <p:spPr>
          <a:xfrm>
            <a:off x="995856" y="2636562"/>
            <a:ext cx="5100145" cy="3618960"/>
          </a:xfrm>
        </p:spPr>
        <p:txBody>
          <a:bodyPr>
            <a:normAutofit/>
          </a:bodyPr>
          <a:lstStyle>
            <a:lvl1pPr marL="0" indent="0" algn="ctr">
              <a:lnSpc>
                <a:spcPct val="12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Edytuj style wzorca tekstu</a:t>
            </a:r>
          </a:p>
        </p:txBody>
      </p:sp>
      <p:grpSp>
        <p:nvGrpSpPr>
          <p:cNvPr id="12" name="Grupa 11"/>
          <p:cNvGrpSpPr/>
          <p:nvPr userDrawn="1"/>
        </p:nvGrpSpPr>
        <p:grpSpPr>
          <a:xfrm>
            <a:off x="995856" y="2022891"/>
            <a:ext cx="5100145" cy="348422"/>
            <a:chOff x="995856" y="2043607"/>
            <a:chExt cx="5100145" cy="348422"/>
          </a:xfrm>
        </p:grpSpPr>
        <p:cxnSp>
          <p:nvCxnSpPr>
            <p:cNvPr id="5" name="Łącznik prosty 4"/>
            <p:cNvCxnSpPr/>
            <p:nvPr userDrawn="1"/>
          </p:nvCxnSpPr>
          <p:spPr>
            <a:xfrm>
              <a:off x="995856" y="2217818"/>
              <a:ext cx="510014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upa 8"/>
            <p:cNvGrpSpPr/>
            <p:nvPr userDrawn="1"/>
          </p:nvGrpSpPr>
          <p:grpSpPr>
            <a:xfrm rot="5400000" flipV="1">
              <a:off x="3371717" y="2043607"/>
              <a:ext cx="348422" cy="348422"/>
              <a:chOff x="5829719" y="2562329"/>
              <a:chExt cx="532563" cy="532563"/>
            </a:xfrm>
          </p:grpSpPr>
          <p:sp>
            <p:nvSpPr>
              <p:cNvPr id="10" name="Owal 9"/>
              <p:cNvSpPr/>
              <p:nvPr/>
            </p:nvSpPr>
            <p:spPr>
              <a:xfrm>
                <a:off x="5829719" y="2562329"/>
                <a:ext cx="532563" cy="5325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Pagon 10"/>
              <p:cNvSpPr/>
              <p:nvPr/>
            </p:nvSpPr>
            <p:spPr>
              <a:xfrm>
                <a:off x="6036789" y="2725444"/>
                <a:ext cx="118422" cy="20633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pSp>
      </p:grpSp>
    </p:spTree>
    <p:extLst>
      <p:ext uri="{BB962C8B-B14F-4D97-AF65-F5344CB8AC3E}">
        <p14:creationId xmlns:p14="http://schemas.microsoft.com/office/powerpoint/2010/main" val="191578578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ytuł 1"/>
          <p:cNvSpPr>
            <a:spLocks noGrp="1"/>
          </p:cNvSpPr>
          <p:nvPr>
            <p:ph type="title"/>
          </p:nvPr>
        </p:nvSpPr>
        <p:spPr>
          <a:xfrm>
            <a:off x="995856" y="438697"/>
            <a:ext cx="5100145" cy="561161"/>
          </a:xfrm>
        </p:spPr>
        <p:txBody>
          <a:bodyPr/>
          <a:lstStyle/>
          <a:p>
            <a:r>
              <a:rPr lang="pl-PL" dirty="0" smtClean="0"/>
              <a:t>Kliknij, aby edytować styl</a:t>
            </a:r>
            <a:endParaRPr lang="pl-PL" dirty="0"/>
          </a:p>
        </p:txBody>
      </p:sp>
      <p:sp>
        <p:nvSpPr>
          <p:cNvPr id="4" name="Symbol zastępczy tekstu 3"/>
          <p:cNvSpPr>
            <a:spLocks noGrp="1"/>
          </p:cNvSpPr>
          <p:nvPr>
            <p:ph type="body" sz="half" idx="2"/>
          </p:nvPr>
        </p:nvSpPr>
        <p:spPr>
          <a:xfrm>
            <a:off x="995856" y="1405967"/>
            <a:ext cx="5100145" cy="4721368"/>
          </a:xfrm>
        </p:spPr>
        <p:txBody>
          <a:bodyPr>
            <a:normAutofit/>
          </a:bodyPr>
          <a:lstStyle>
            <a:lvl1pPr marL="0" indent="0">
              <a:lnSpc>
                <a:spcPct val="12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Edytuj style wzorca tekstu</a:t>
            </a:r>
          </a:p>
        </p:txBody>
      </p:sp>
    </p:spTree>
    <p:extLst>
      <p:ext uri="{BB962C8B-B14F-4D97-AF65-F5344CB8AC3E}">
        <p14:creationId xmlns:p14="http://schemas.microsoft.com/office/powerpoint/2010/main" val="35648315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śródslaj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ytuł 1"/>
          <p:cNvSpPr>
            <a:spLocks noGrp="1"/>
          </p:cNvSpPr>
          <p:nvPr>
            <p:ph type="title"/>
          </p:nvPr>
        </p:nvSpPr>
        <p:spPr>
          <a:xfrm>
            <a:off x="336331" y="2733948"/>
            <a:ext cx="11519338" cy="822544"/>
          </a:xfrm>
        </p:spPr>
        <p:txBody>
          <a:bodyPr anchor="ctr">
            <a:normAutofit/>
          </a:bodyPr>
          <a:lstStyle>
            <a:lvl1pPr algn="ctr">
              <a:defRPr sz="4000">
                <a:solidFill>
                  <a:schemeClr val="bg1"/>
                </a:solidFill>
              </a:defRPr>
            </a:lvl1pPr>
          </a:lstStyle>
          <a:p>
            <a:r>
              <a:rPr lang="pl-PL" dirty="0" smtClean="0"/>
              <a:t>Kliknij, aby edytować styl</a:t>
            </a:r>
            <a:endParaRPr lang="pl-PL" dirty="0"/>
          </a:p>
        </p:txBody>
      </p:sp>
      <p:sp>
        <p:nvSpPr>
          <p:cNvPr id="7" name="Symbol zastępczy tekstu 3"/>
          <p:cNvSpPr>
            <a:spLocks noGrp="1"/>
          </p:cNvSpPr>
          <p:nvPr>
            <p:ph type="body" sz="half" idx="2"/>
          </p:nvPr>
        </p:nvSpPr>
        <p:spPr>
          <a:xfrm>
            <a:off x="336331" y="3556492"/>
            <a:ext cx="11519338" cy="474108"/>
          </a:xfrm>
        </p:spPr>
        <p:txBody>
          <a:bodyPr>
            <a:noAutofit/>
          </a:bodyPr>
          <a:lstStyle>
            <a:lvl1pPr marL="0" indent="0" algn="ctr">
              <a:lnSpc>
                <a:spcPct val="120000"/>
              </a:lnSpc>
              <a:buNone/>
              <a:defRPr sz="2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Edytuj style wzorca tekstu</a:t>
            </a:r>
          </a:p>
        </p:txBody>
      </p:sp>
    </p:spTree>
    <p:extLst>
      <p:ext uri="{BB962C8B-B14F-4D97-AF65-F5344CB8AC3E}">
        <p14:creationId xmlns:p14="http://schemas.microsoft.com/office/powerpoint/2010/main" val="27362744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śródslaj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336331" y="2733948"/>
            <a:ext cx="11519338" cy="822544"/>
          </a:xfrm>
        </p:spPr>
        <p:txBody>
          <a:bodyPr anchor="ctr">
            <a:normAutofit/>
          </a:bodyPr>
          <a:lstStyle>
            <a:lvl1pPr algn="ctr">
              <a:defRPr sz="4000">
                <a:solidFill>
                  <a:schemeClr val="bg1"/>
                </a:solidFill>
              </a:defRPr>
            </a:lvl1pPr>
          </a:lstStyle>
          <a:p>
            <a:r>
              <a:rPr lang="pl-PL" dirty="0" smtClean="0"/>
              <a:t>Kliknij, aby edytować styl</a:t>
            </a:r>
            <a:endParaRPr lang="pl-PL" dirty="0"/>
          </a:p>
        </p:txBody>
      </p:sp>
      <p:sp>
        <p:nvSpPr>
          <p:cNvPr id="3" name="Symbol zastępczy tekstu 3"/>
          <p:cNvSpPr>
            <a:spLocks noGrp="1"/>
          </p:cNvSpPr>
          <p:nvPr>
            <p:ph type="body" sz="half" idx="2"/>
          </p:nvPr>
        </p:nvSpPr>
        <p:spPr>
          <a:xfrm>
            <a:off x="336331" y="3556492"/>
            <a:ext cx="11519338" cy="474108"/>
          </a:xfrm>
        </p:spPr>
        <p:txBody>
          <a:bodyPr>
            <a:noAutofit/>
          </a:bodyPr>
          <a:lstStyle>
            <a:lvl1pPr marL="0" indent="0" algn="ctr">
              <a:lnSpc>
                <a:spcPct val="120000"/>
              </a:lnSpc>
              <a:buNone/>
              <a:defRPr sz="2400" b="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Edytuj style wzorca tekstu</a:t>
            </a:r>
          </a:p>
        </p:txBody>
      </p:sp>
    </p:spTree>
    <p:extLst>
      <p:ext uri="{BB962C8B-B14F-4D97-AF65-F5344CB8AC3E}">
        <p14:creationId xmlns:p14="http://schemas.microsoft.com/office/powerpoint/2010/main" val="42877876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7375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
    <p:spTree>
      <p:nvGrpSpPr>
        <p:cNvPr id="1" name=""/>
        <p:cNvGrpSpPr/>
        <p:nvPr/>
      </p:nvGrpSpPr>
      <p:grpSpPr>
        <a:xfrm>
          <a:off x="0" y="0"/>
          <a:ext cx="0" cy="0"/>
          <a:chOff x="0" y="0"/>
          <a:chExt cx="0" cy="0"/>
        </a:xfrm>
      </p:grpSpPr>
      <p:cxnSp>
        <p:nvCxnSpPr>
          <p:cNvPr id="9" name="Łącznik prosty 8"/>
          <p:cNvCxnSpPr/>
          <p:nvPr userDrawn="1"/>
        </p:nvCxnSpPr>
        <p:spPr>
          <a:xfrm>
            <a:off x="6093120" y="2005647"/>
            <a:ext cx="0" cy="3585856"/>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upa 2"/>
          <p:cNvGrpSpPr/>
          <p:nvPr userDrawn="1"/>
        </p:nvGrpSpPr>
        <p:grpSpPr>
          <a:xfrm flipV="1">
            <a:off x="5932721" y="3624364"/>
            <a:ext cx="348422" cy="348422"/>
            <a:chOff x="5829719" y="2562329"/>
            <a:chExt cx="532563" cy="532563"/>
          </a:xfrm>
        </p:grpSpPr>
        <p:sp>
          <p:nvSpPr>
            <p:cNvPr id="4" name="Owal 3"/>
            <p:cNvSpPr/>
            <p:nvPr/>
          </p:nvSpPr>
          <p:spPr>
            <a:xfrm>
              <a:off x="5829719" y="2562329"/>
              <a:ext cx="532563" cy="5325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5" name="Pagon 4"/>
            <p:cNvSpPr/>
            <p:nvPr/>
          </p:nvSpPr>
          <p:spPr>
            <a:xfrm>
              <a:off x="6036789" y="2725444"/>
              <a:ext cx="118422" cy="20633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grpSp>
      <p:sp>
        <p:nvSpPr>
          <p:cNvPr id="7" name="Symbol zastępczy tekstu 3"/>
          <p:cNvSpPr>
            <a:spLocks noGrp="1"/>
          </p:cNvSpPr>
          <p:nvPr>
            <p:ph type="body" sz="half" idx="2"/>
          </p:nvPr>
        </p:nvSpPr>
        <p:spPr>
          <a:xfrm>
            <a:off x="1051034" y="2005647"/>
            <a:ext cx="4339930" cy="3585856"/>
          </a:xfrm>
        </p:spPr>
        <p:txBody>
          <a:bodyPr anchor="ctr">
            <a:normAutofit/>
          </a:bodyPr>
          <a:lstStyle>
            <a:lvl1pPr marL="0" indent="0">
              <a:lnSpc>
                <a:spcPct val="120000"/>
              </a:lnSpc>
              <a:buNone/>
              <a:defRPr sz="18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Edytuj style wzorca tekstu</a:t>
            </a:r>
          </a:p>
        </p:txBody>
      </p:sp>
      <p:sp>
        <p:nvSpPr>
          <p:cNvPr id="8" name="Symbol zastępczy tekstu 3"/>
          <p:cNvSpPr>
            <a:spLocks noGrp="1"/>
          </p:cNvSpPr>
          <p:nvPr>
            <p:ph type="body" sz="half" idx="10"/>
          </p:nvPr>
        </p:nvSpPr>
        <p:spPr>
          <a:xfrm>
            <a:off x="6822900" y="2005647"/>
            <a:ext cx="4330263" cy="3585856"/>
          </a:xfrm>
        </p:spPr>
        <p:txBody>
          <a:bodyPr anchor="ctr">
            <a:normAutofit/>
          </a:bodyPr>
          <a:lstStyle>
            <a:lvl1pPr marL="0" indent="0">
              <a:lnSpc>
                <a:spcPct val="120000"/>
              </a:lnSpc>
              <a:buNone/>
              <a:defRPr sz="1800" b="1"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Edytuj style wzorca tekstu</a:t>
            </a:r>
          </a:p>
        </p:txBody>
      </p:sp>
      <p:sp>
        <p:nvSpPr>
          <p:cNvPr id="12" name="Tytuł 1"/>
          <p:cNvSpPr>
            <a:spLocks noGrp="1"/>
          </p:cNvSpPr>
          <p:nvPr>
            <p:ph type="title"/>
          </p:nvPr>
        </p:nvSpPr>
        <p:spPr>
          <a:xfrm>
            <a:off x="995856" y="438697"/>
            <a:ext cx="5100145" cy="833055"/>
          </a:xfrm>
        </p:spPr>
        <p:txBody>
          <a:bodyPr/>
          <a:lstStyle/>
          <a:p>
            <a:r>
              <a:rPr lang="pl-PL" dirty="0" smtClean="0"/>
              <a:t>Kliknij, aby edytować styl</a:t>
            </a:r>
            <a:endParaRPr lang="pl-PL" dirty="0"/>
          </a:p>
        </p:txBody>
      </p:sp>
    </p:spTree>
    <p:extLst>
      <p:ext uri="{BB962C8B-B14F-4D97-AF65-F5344CB8AC3E}">
        <p14:creationId xmlns:p14="http://schemas.microsoft.com/office/powerpoint/2010/main" val="81261290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
    <p:spTree>
      <p:nvGrpSpPr>
        <p:cNvPr id="1" name=""/>
        <p:cNvGrpSpPr/>
        <p:nvPr/>
      </p:nvGrpSpPr>
      <p:grpSpPr>
        <a:xfrm>
          <a:off x="0" y="0"/>
          <a:ext cx="0" cy="0"/>
          <a:chOff x="0" y="0"/>
          <a:chExt cx="0" cy="0"/>
        </a:xfrm>
      </p:grpSpPr>
      <p:sp>
        <p:nvSpPr>
          <p:cNvPr id="7" name="Tytuł 1"/>
          <p:cNvSpPr>
            <a:spLocks noGrp="1"/>
          </p:cNvSpPr>
          <p:nvPr>
            <p:ph type="title"/>
          </p:nvPr>
        </p:nvSpPr>
        <p:spPr>
          <a:xfrm>
            <a:off x="995856" y="438697"/>
            <a:ext cx="5100145" cy="549275"/>
          </a:xfrm>
        </p:spPr>
        <p:txBody>
          <a:bodyPr/>
          <a:lstStyle/>
          <a:p>
            <a:r>
              <a:rPr lang="pl-PL" dirty="0" smtClean="0"/>
              <a:t>Kliknij, aby edytować styl</a:t>
            </a:r>
            <a:endParaRPr lang="pl-PL" dirty="0"/>
          </a:p>
        </p:txBody>
      </p:sp>
      <p:grpSp>
        <p:nvGrpSpPr>
          <p:cNvPr id="8" name="Grupa 7"/>
          <p:cNvGrpSpPr/>
          <p:nvPr/>
        </p:nvGrpSpPr>
        <p:grpSpPr>
          <a:xfrm>
            <a:off x="995856" y="1979907"/>
            <a:ext cx="360000" cy="3540929"/>
            <a:chOff x="6096001" y="1854141"/>
            <a:chExt cx="360000" cy="3540929"/>
          </a:xfrm>
        </p:grpSpPr>
        <p:cxnSp>
          <p:nvCxnSpPr>
            <p:cNvPr id="9" name="Łącznik prosty 8"/>
            <p:cNvCxnSpPr/>
            <p:nvPr/>
          </p:nvCxnSpPr>
          <p:spPr>
            <a:xfrm>
              <a:off x="6096001" y="1854142"/>
              <a:ext cx="0" cy="354092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Łącznik prosty 9"/>
            <p:cNvCxnSpPr/>
            <p:nvPr/>
          </p:nvCxnSpPr>
          <p:spPr>
            <a:xfrm flipH="1">
              <a:off x="6096001" y="1854141"/>
              <a:ext cx="360000" cy="27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Łącznik prosty 10"/>
            <p:cNvCxnSpPr/>
            <p:nvPr/>
          </p:nvCxnSpPr>
          <p:spPr>
            <a:xfrm flipH="1">
              <a:off x="6096002" y="3624742"/>
              <a:ext cx="3598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Łącznik prosty 11"/>
            <p:cNvCxnSpPr/>
            <p:nvPr/>
          </p:nvCxnSpPr>
          <p:spPr>
            <a:xfrm flipH="1">
              <a:off x="6096001" y="5395070"/>
              <a:ext cx="360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3" name="Symbol zastępczy tekstu 3"/>
          <p:cNvSpPr>
            <a:spLocks noGrp="1"/>
          </p:cNvSpPr>
          <p:nvPr>
            <p:ph type="body" sz="half" idx="2"/>
          </p:nvPr>
        </p:nvSpPr>
        <p:spPr>
          <a:xfrm>
            <a:off x="1602829" y="1658047"/>
            <a:ext cx="6668811" cy="643720"/>
          </a:xfrm>
        </p:spPr>
        <p:txBody>
          <a:bodyPr anchor="ctr">
            <a:normAutofit/>
          </a:bodyPr>
          <a:lstStyle>
            <a:lvl1pPr marL="0" indent="0">
              <a:lnSpc>
                <a:spcPct val="12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Edytuj style wzorca tekstu</a:t>
            </a:r>
          </a:p>
        </p:txBody>
      </p:sp>
      <p:sp>
        <p:nvSpPr>
          <p:cNvPr id="14" name="Symbol zastępczy tekstu 3"/>
          <p:cNvSpPr>
            <a:spLocks noGrp="1"/>
          </p:cNvSpPr>
          <p:nvPr>
            <p:ph type="body" sz="half" idx="10"/>
          </p:nvPr>
        </p:nvSpPr>
        <p:spPr>
          <a:xfrm>
            <a:off x="1602829" y="3428512"/>
            <a:ext cx="6668811" cy="643720"/>
          </a:xfrm>
        </p:spPr>
        <p:txBody>
          <a:bodyPr anchor="ctr">
            <a:normAutofit/>
          </a:bodyPr>
          <a:lstStyle>
            <a:lvl1pPr marL="0" indent="0">
              <a:lnSpc>
                <a:spcPct val="12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Edytuj style wzorca tekstu</a:t>
            </a:r>
          </a:p>
        </p:txBody>
      </p:sp>
      <p:sp>
        <p:nvSpPr>
          <p:cNvPr id="15" name="Symbol zastępczy tekstu 3"/>
          <p:cNvSpPr>
            <a:spLocks noGrp="1"/>
          </p:cNvSpPr>
          <p:nvPr>
            <p:ph type="body" sz="half" idx="11"/>
          </p:nvPr>
        </p:nvSpPr>
        <p:spPr>
          <a:xfrm>
            <a:off x="1602829" y="5198976"/>
            <a:ext cx="6668811" cy="643720"/>
          </a:xfrm>
        </p:spPr>
        <p:txBody>
          <a:bodyPr anchor="ctr">
            <a:normAutofit/>
          </a:bodyPr>
          <a:lstStyle>
            <a:lvl1pPr marL="0" indent="0">
              <a:lnSpc>
                <a:spcPct val="1200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dirty="0" smtClean="0"/>
              <a:t>Edytuj style wzorca tekstu</a:t>
            </a:r>
          </a:p>
        </p:txBody>
      </p:sp>
    </p:spTree>
    <p:extLst>
      <p:ext uri="{BB962C8B-B14F-4D97-AF65-F5344CB8AC3E}">
        <p14:creationId xmlns:p14="http://schemas.microsoft.com/office/powerpoint/2010/main" val="40710955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995856" y="438697"/>
            <a:ext cx="5100145" cy="1281113"/>
          </a:xfrm>
          <a:prstGeom prst="rect">
            <a:avLst/>
          </a:prstGeom>
        </p:spPr>
        <p:txBody>
          <a:bodyPr vert="horz" lIns="91440" tIns="45720" rIns="91440" bIns="45720" rtlCol="0" anchor="t">
            <a:normAutofit/>
          </a:bodyPr>
          <a:lstStyle/>
          <a:p>
            <a:r>
              <a:rPr lang="pl-PL" dirty="0" smtClean="0"/>
              <a:t>Kliknij, aby edytować styl</a:t>
            </a:r>
            <a:endParaRPr lang="pl-PL" dirty="0"/>
          </a:p>
        </p:txBody>
      </p:sp>
      <p:sp>
        <p:nvSpPr>
          <p:cNvPr id="3" name="Symbol zastępczy tekstu 2"/>
          <p:cNvSpPr>
            <a:spLocks noGrp="1"/>
          </p:cNvSpPr>
          <p:nvPr>
            <p:ph type="body" idx="1"/>
          </p:nvPr>
        </p:nvSpPr>
        <p:spPr>
          <a:xfrm>
            <a:off x="995856" y="1825625"/>
            <a:ext cx="10515600" cy="4351338"/>
          </a:xfrm>
          <a:prstGeom prst="rect">
            <a:avLst/>
          </a:prstGeom>
        </p:spPr>
        <p:txBody>
          <a:bodyPr vert="horz" lIns="91440" tIns="45720" rIns="91440" bIns="45720" rtlCol="0">
            <a:normAutofit/>
          </a:bodyPr>
          <a:lstStyle/>
          <a:p>
            <a:pPr lvl="0"/>
            <a:r>
              <a:rPr lang="pl-PL" dirty="0" smtClean="0"/>
              <a:t>Edytuj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30" name="Prostokąt 29"/>
          <p:cNvSpPr/>
          <p:nvPr userDrawn="1"/>
        </p:nvSpPr>
        <p:spPr>
          <a:xfrm>
            <a:off x="-1" y="6013938"/>
            <a:ext cx="12192001" cy="844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2" name="Obraz 1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76368" y="6184249"/>
            <a:ext cx="1484164" cy="495717"/>
          </a:xfrm>
          <a:prstGeom prst="rect">
            <a:avLst/>
          </a:prstGeom>
        </p:spPr>
      </p:pic>
      <p:cxnSp>
        <p:nvCxnSpPr>
          <p:cNvPr id="29" name="Łącznik prosty 28"/>
          <p:cNvCxnSpPr/>
          <p:nvPr userDrawn="1"/>
        </p:nvCxnSpPr>
        <p:spPr>
          <a:xfrm>
            <a:off x="-1" y="6013938"/>
            <a:ext cx="1219200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7" name="Obraz 26"/>
          <p:cNvPicPr>
            <a:picLocks noChangeAspect="1"/>
          </p:cNvPicPr>
          <p:nvPr userDrawn="1"/>
        </p:nvPicPr>
        <p:blipFill>
          <a:blip r:embed="rId22"/>
          <a:stretch>
            <a:fillRect/>
          </a:stretch>
        </p:blipFill>
        <p:spPr>
          <a:xfrm>
            <a:off x="7176413" y="6240607"/>
            <a:ext cx="998963" cy="390725"/>
          </a:xfrm>
          <a:prstGeom prst="rect">
            <a:avLst/>
          </a:prstGeom>
        </p:spPr>
      </p:pic>
      <p:pic>
        <p:nvPicPr>
          <p:cNvPr id="5" name="Obraz 4"/>
          <p:cNvPicPr>
            <a:picLocks noChangeAspect="1"/>
          </p:cNvPicPr>
          <p:nvPr userDrawn="1"/>
        </p:nvPicPr>
        <p:blipFill>
          <a:blip r:embed="rId23"/>
          <a:stretch>
            <a:fillRect/>
          </a:stretch>
        </p:blipFill>
        <p:spPr>
          <a:xfrm>
            <a:off x="995856" y="6233815"/>
            <a:ext cx="874465" cy="404308"/>
          </a:xfrm>
          <a:prstGeom prst="rect">
            <a:avLst/>
          </a:prstGeom>
        </p:spPr>
      </p:pic>
      <p:pic>
        <p:nvPicPr>
          <p:cNvPr id="6" name="Obraz 5"/>
          <p:cNvPicPr>
            <a:picLocks noChangeAspect="1"/>
          </p:cNvPicPr>
          <p:nvPr userDrawn="1"/>
        </p:nvPicPr>
        <p:blipFill>
          <a:blip r:embed="rId24"/>
          <a:stretch>
            <a:fillRect/>
          </a:stretch>
        </p:blipFill>
        <p:spPr>
          <a:xfrm>
            <a:off x="10189611" y="6287025"/>
            <a:ext cx="1321845" cy="297889"/>
          </a:xfrm>
          <a:prstGeom prst="rect">
            <a:avLst/>
          </a:prstGeom>
        </p:spPr>
      </p:pic>
    </p:spTree>
    <p:extLst>
      <p:ext uri="{BB962C8B-B14F-4D97-AF65-F5344CB8AC3E}">
        <p14:creationId xmlns:p14="http://schemas.microsoft.com/office/powerpoint/2010/main" val="1728389704"/>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6" r:id="rId3"/>
    <p:sldLayoutId id="2147483671" r:id="rId4"/>
    <p:sldLayoutId id="2147483663" r:id="rId5"/>
    <p:sldLayoutId id="2147483664" r:id="rId6"/>
    <p:sldLayoutId id="2147483650" r:id="rId7"/>
    <p:sldLayoutId id="2147483676" r:id="rId8"/>
    <p:sldLayoutId id="2147483670" r:id="rId9"/>
    <p:sldLayoutId id="2147483654" r:id="rId10"/>
    <p:sldLayoutId id="2147483681" r:id="rId11"/>
    <p:sldLayoutId id="2147483669" r:id="rId12"/>
    <p:sldLayoutId id="2147483679" r:id="rId13"/>
    <p:sldLayoutId id="2147483680" r:id="rId14"/>
    <p:sldLayoutId id="2147483673" r:id="rId15"/>
    <p:sldLayoutId id="2147483672" r:id="rId16"/>
    <p:sldLayoutId id="2147483682" r:id="rId17"/>
    <p:sldLayoutId id="2147483683" r:id="rId18"/>
  </p:sldLayoutIdLst>
  <p:timing>
    <p:tnLst>
      <p:par>
        <p:cTn id="1" dur="indefinite" restart="never" nodeType="tmRoot"/>
      </p:par>
    </p:tnLst>
  </p:timing>
  <p:txStyles>
    <p:title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wmf"/><Relationship Id="rId4" Type="http://schemas.openxmlformats.org/officeDocument/2006/relationships/image" Target="../media/image21.png"/><Relationship Id="rId9"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a 21"/>
          <p:cNvGrpSpPr/>
          <p:nvPr/>
        </p:nvGrpSpPr>
        <p:grpSpPr>
          <a:xfrm>
            <a:off x="3582677" y="3733854"/>
            <a:ext cx="5009062" cy="711827"/>
            <a:chOff x="3582677" y="3652091"/>
            <a:chExt cx="5009062" cy="711827"/>
          </a:xfrm>
        </p:grpSpPr>
        <p:sp>
          <p:nvSpPr>
            <p:cNvPr id="21" name="Prostokąt 20"/>
            <p:cNvSpPr/>
            <p:nvPr/>
          </p:nvSpPr>
          <p:spPr>
            <a:xfrm>
              <a:off x="4044404" y="4007570"/>
              <a:ext cx="4085608" cy="356348"/>
            </a:xfrm>
            <a:prstGeom prst="rect">
              <a:avLst/>
            </a:prstGeom>
            <a:solidFill>
              <a:srgbClr val="007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rostokąt 19"/>
            <p:cNvSpPr/>
            <p:nvPr/>
          </p:nvSpPr>
          <p:spPr>
            <a:xfrm>
              <a:off x="3582677" y="3652091"/>
              <a:ext cx="5009062" cy="356348"/>
            </a:xfrm>
            <a:prstGeom prst="rect">
              <a:avLst/>
            </a:prstGeom>
            <a:solidFill>
              <a:srgbClr val="007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sp>
        <p:nvSpPr>
          <p:cNvPr id="19" name="Podtytuł 2" descr="Cyfryzacja to nasza wspolna sprawa"/>
          <p:cNvSpPr txBox="1">
            <a:spLocks/>
          </p:cNvSpPr>
          <p:nvPr/>
        </p:nvSpPr>
        <p:spPr>
          <a:xfrm>
            <a:off x="3386750" y="3733853"/>
            <a:ext cx="5494700" cy="711827"/>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pl-PL" sz="1800" spc="800" dirty="0" smtClean="0">
                <a:solidFill>
                  <a:schemeClr val="bg1"/>
                </a:solidFill>
                <a:ea typeface="Roboto Medium" panose="02000000000000000000" pitchFamily="2" charset="0"/>
              </a:rPr>
              <a:t>CYFRYZACJA TO NASZA</a:t>
            </a:r>
            <a:br>
              <a:rPr lang="pl-PL" sz="1800" spc="800" dirty="0" smtClean="0">
                <a:solidFill>
                  <a:schemeClr val="bg1"/>
                </a:solidFill>
                <a:ea typeface="Roboto Medium" panose="02000000000000000000" pitchFamily="2" charset="0"/>
              </a:rPr>
            </a:br>
            <a:r>
              <a:rPr lang="pl-PL" sz="1800" spc="800" dirty="0" smtClean="0">
                <a:solidFill>
                  <a:schemeClr val="bg1"/>
                </a:solidFill>
                <a:ea typeface="Roboto Medium" panose="02000000000000000000" pitchFamily="2" charset="0"/>
              </a:rPr>
              <a:t>WSPÓLNA SPRAWA</a:t>
            </a:r>
          </a:p>
        </p:txBody>
      </p:sp>
      <p:pic>
        <p:nvPicPr>
          <p:cNvPr id="4" name="Obraz 3" descr="POPC wsparcie"/>
          <p:cNvPicPr>
            <a:picLocks noChangeAspect="1"/>
          </p:cNvPicPr>
          <p:nvPr/>
        </p:nvPicPr>
        <p:blipFill>
          <a:blip r:embed="rId3"/>
          <a:stretch>
            <a:fillRect/>
          </a:stretch>
        </p:blipFill>
        <p:spPr>
          <a:xfrm>
            <a:off x="4317402" y="2062727"/>
            <a:ext cx="3557196" cy="1328256"/>
          </a:xfrm>
          <a:prstGeom prst="rect">
            <a:avLst/>
          </a:prstGeom>
        </p:spPr>
      </p:pic>
    </p:spTree>
    <p:extLst>
      <p:ext uri="{BB962C8B-B14F-4D97-AF65-F5344CB8AC3E}">
        <p14:creationId xmlns:p14="http://schemas.microsoft.com/office/powerpoint/2010/main" val="2438143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a:bodyPr>
          <a:lstStyle/>
          <a:p>
            <a:r>
              <a:rPr lang="pl-PL" dirty="0"/>
              <a:t>Analiza skonsolidowana</a:t>
            </a:r>
            <a:r>
              <a:rPr lang="pl-PL" dirty="0" smtClean="0"/>
              <a:t>:</a:t>
            </a:r>
            <a:endParaRPr lang="pl-PL" dirty="0"/>
          </a:p>
        </p:txBody>
      </p:sp>
      <p:sp>
        <p:nvSpPr>
          <p:cNvPr id="3" name="Symbol zastępczy tekstu 2"/>
          <p:cNvSpPr>
            <a:spLocks noGrp="1"/>
          </p:cNvSpPr>
          <p:nvPr>
            <p:ph type="body" sz="half" idx="2"/>
          </p:nvPr>
        </p:nvSpPr>
        <p:spPr>
          <a:xfrm>
            <a:off x="877331" y="1208259"/>
            <a:ext cx="7278128" cy="4721368"/>
          </a:xfrm>
        </p:spPr>
        <p:txBody>
          <a:bodyPr>
            <a:noAutofit/>
          </a:bodyPr>
          <a:lstStyle/>
          <a:p>
            <a:pPr algn="just"/>
            <a:r>
              <a:rPr lang="pl-PL" sz="2100" dirty="0"/>
              <a:t>szczególne podejście w ramach analizy finansowej, stosowane w przypadku projektów </a:t>
            </a:r>
            <a:r>
              <a:rPr lang="pl-PL" sz="2100" dirty="0" smtClean="0"/>
              <a:t>realizowanych</a:t>
            </a:r>
            <a:br>
              <a:rPr lang="pl-PL" sz="2100" dirty="0" smtClean="0"/>
            </a:br>
            <a:r>
              <a:rPr lang="pl-PL" sz="2100" dirty="0" smtClean="0"/>
              <a:t>w </a:t>
            </a:r>
            <a:r>
              <a:rPr lang="pl-PL" sz="2100" dirty="0"/>
              <a:t>systemie kilku podmiotów, w których:</a:t>
            </a:r>
          </a:p>
          <a:p>
            <a:pPr marL="342900" indent="-342900" algn="just">
              <a:buFont typeface="Arial" panose="020B0604020202020204" pitchFamily="34" charset="0"/>
              <a:buChar char="•"/>
            </a:pPr>
            <a:r>
              <a:rPr lang="pl-PL" sz="2100" dirty="0" smtClean="0"/>
              <a:t>obok </a:t>
            </a:r>
            <a:r>
              <a:rPr lang="pl-PL" sz="2100" dirty="0"/>
              <a:t>beneficjenta występuje operator (system beneficjent – operator), przy czym operator to podmiot odpowiedzialny za eksploatację majątku powstałego lub zmodernizowanego w wyniku zrealizowanych przez beneficjenta </a:t>
            </a:r>
            <a:r>
              <a:rPr lang="pl-PL" sz="2100" dirty="0" smtClean="0"/>
              <a:t>umów związanych z </a:t>
            </a:r>
            <a:r>
              <a:rPr lang="pl-PL" sz="2100" dirty="0"/>
              <a:t>przeprowadzanym projektem inwestycyjnym. Operator może stać się właścicielem majątku wytworzonego w ramach powyższych umów, z poszanowaniem zasady trwałości projektu,</a:t>
            </a:r>
          </a:p>
          <a:p>
            <a:pPr marL="342900" indent="-342900" algn="just">
              <a:spcBef>
                <a:spcPts val="600"/>
              </a:spcBef>
              <a:buFont typeface="Arial" panose="020B0604020202020204" pitchFamily="34" charset="0"/>
              <a:buChar char="•"/>
            </a:pPr>
            <a:r>
              <a:rPr lang="pl-PL" sz="2100" dirty="0" smtClean="0"/>
              <a:t>występuje </a:t>
            </a:r>
            <a:r>
              <a:rPr lang="pl-PL" sz="2100" dirty="0"/>
              <a:t>wiele podmiotów (system wielu podmiotów</a:t>
            </a:r>
            <a:r>
              <a:rPr lang="pl-PL" sz="2100" dirty="0" smtClean="0"/>
              <a:t>).</a:t>
            </a:r>
            <a:endParaRPr lang="en-US" sz="2100" dirty="0"/>
          </a:p>
          <a:p>
            <a:pPr algn="just">
              <a:spcBef>
                <a:spcPts val="1200"/>
              </a:spcBef>
            </a:pPr>
            <a:endParaRPr lang="en-US" sz="2100" dirty="0"/>
          </a:p>
        </p:txBody>
      </p:sp>
    </p:spTree>
    <p:extLst>
      <p:ext uri="{BB962C8B-B14F-4D97-AF65-F5344CB8AC3E}">
        <p14:creationId xmlns:p14="http://schemas.microsoft.com/office/powerpoint/2010/main" val="21366923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a:bodyPr>
          <a:lstStyle/>
          <a:p>
            <a:r>
              <a:rPr lang="en-US" dirty="0" err="1" smtClean="0"/>
              <a:t>Analiza</a:t>
            </a:r>
            <a:r>
              <a:rPr lang="en-US" dirty="0" smtClean="0"/>
              <a:t> </a:t>
            </a:r>
            <a:r>
              <a:rPr lang="en-US" dirty="0" err="1"/>
              <a:t>trwałości</a:t>
            </a:r>
            <a:r>
              <a:rPr lang="en-US" dirty="0"/>
              <a:t> </a:t>
            </a:r>
            <a:r>
              <a:rPr lang="en-US" dirty="0" err="1" smtClean="0"/>
              <a:t>finansowej</a:t>
            </a:r>
            <a:r>
              <a:rPr lang="pl-PL" dirty="0" smtClean="0"/>
              <a:t>:</a:t>
            </a:r>
            <a:endParaRPr lang="pl-PL" dirty="0"/>
          </a:p>
        </p:txBody>
      </p:sp>
      <p:sp>
        <p:nvSpPr>
          <p:cNvPr id="3" name="Symbol zastępczy tekstu 2"/>
          <p:cNvSpPr>
            <a:spLocks noGrp="1"/>
          </p:cNvSpPr>
          <p:nvPr>
            <p:ph type="body" sz="half" idx="2"/>
          </p:nvPr>
        </p:nvSpPr>
        <p:spPr>
          <a:xfrm>
            <a:off x="877331" y="1208259"/>
            <a:ext cx="7278128" cy="4721368"/>
          </a:xfrm>
        </p:spPr>
        <p:txBody>
          <a:bodyPr>
            <a:noAutofit/>
          </a:bodyPr>
          <a:lstStyle/>
          <a:p>
            <a:pPr algn="just">
              <a:spcBef>
                <a:spcPts val="0"/>
              </a:spcBef>
              <a:spcAft>
                <a:spcPts val="1200"/>
              </a:spcAft>
            </a:pPr>
            <a:r>
              <a:rPr lang="pl-PL" sz="2100" dirty="0"/>
              <a:t>analiza mająca na celu weryfikację faktu, czy wpływy finansowe (źródła finansowania projektu, </a:t>
            </a:r>
            <a:r>
              <a:rPr lang="pl-PL" sz="2100" dirty="0" smtClean="0"/>
              <a:t>łącznie</a:t>
            </a:r>
            <a:br>
              <a:rPr lang="pl-PL" sz="2100" dirty="0" smtClean="0"/>
            </a:br>
            <a:r>
              <a:rPr lang="pl-PL" sz="2100" dirty="0" smtClean="0"/>
              <a:t>z </a:t>
            </a:r>
            <a:r>
              <a:rPr lang="pl-PL" sz="2100" dirty="0"/>
              <a:t>przychodami oraz innymi wpływami) wystarczą na pokrycie wszystkich kosztów, w tym finansowych, rok po roku, na przestrzeni całego okresu </a:t>
            </a:r>
            <a:r>
              <a:rPr lang="pl-PL" sz="2100" dirty="0" smtClean="0"/>
              <a:t>odniesienia.</a:t>
            </a:r>
            <a:br>
              <a:rPr lang="pl-PL" sz="2100" dirty="0" smtClean="0"/>
            </a:br>
            <a:endParaRPr lang="pl-PL" sz="800" dirty="0" smtClean="0"/>
          </a:p>
          <a:p>
            <a:pPr algn="just">
              <a:spcBef>
                <a:spcPts val="0"/>
              </a:spcBef>
              <a:spcAft>
                <a:spcPts val="1200"/>
              </a:spcAft>
            </a:pPr>
            <a:r>
              <a:rPr lang="pl-PL" sz="2100" dirty="0" smtClean="0"/>
              <a:t>Trwałość </a:t>
            </a:r>
            <a:r>
              <a:rPr lang="pl-PL" sz="2100" dirty="0"/>
              <a:t>finansowa inwestycji zostaje potwierdzona, jeśli skumulowane przepływy pieniężne netto nie są </a:t>
            </a:r>
            <a:r>
              <a:rPr lang="pl-PL" sz="2100" dirty="0" smtClean="0"/>
              <a:t>ujemne</a:t>
            </a:r>
            <a:br>
              <a:rPr lang="pl-PL" sz="2100" dirty="0" smtClean="0"/>
            </a:br>
            <a:r>
              <a:rPr lang="pl-PL" sz="2100" dirty="0" smtClean="0"/>
              <a:t>w </a:t>
            </a:r>
            <a:r>
              <a:rPr lang="pl-PL" sz="2100" dirty="0"/>
              <a:t>żadnym roku </a:t>
            </a:r>
            <a:r>
              <a:rPr lang="pl-PL" sz="2100" dirty="0" smtClean="0"/>
              <a:t>analizy.</a:t>
            </a:r>
          </a:p>
          <a:p>
            <a:pPr algn="just">
              <a:spcBef>
                <a:spcPts val="0"/>
              </a:spcBef>
              <a:spcAft>
                <a:spcPts val="1200"/>
              </a:spcAft>
            </a:pPr>
            <a:r>
              <a:rPr lang="pl-PL" sz="2100" dirty="0" smtClean="0"/>
              <a:t>Trwałość </a:t>
            </a:r>
            <a:r>
              <a:rPr lang="pl-PL" sz="2100" dirty="0"/>
              <a:t>finansowa powinna zostać zbadana </a:t>
            </a:r>
            <a:r>
              <a:rPr lang="pl-PL" sz="2100" dirty="0" smtClean="0"/>
              <a:t>także</a:t>
            </a:r>
            <a:br>
              <a:rPr lang="pl-PL" sz="2100" dirty="0" smtClean="0"/>
            </a:br>
            <a:r>
              <a:rPr lang="pl-PL" sz="2100" dirty="0" smtClean="0"/>
              <a:t>w </a:t>
            </a:r>
            <a:r>
              <a:rPr lang="pl-PL" sz="2100" dirty="0"/>
              <a:t>odniesieniu do beneficjenta/operatora z projektem. Należy ją przeprowadzać w wartościach </a:t>
            </a:r>
            <a:r>
              <a:rPr lang="pl-PL" sz="2100" dirty="0" smtClean="0"/>
              <a:t>niezdyskontowanych.</a:t>
            </a:r>
            <a:endParaRPr lang="en-US" sz="2100" dirty="0"/>
          </a:p>
        </p:txBody>
      </p:sp>
    </p:spTree>
    <p:extLst>
      <p:ext uri="{BB962C8B-B14F-4D97-AF65-F5344CB8AC3E}">
        <p14:creationId xmlns:p14="http://schemas.microsoft.com/office/powerpoint/2010/main" val="1877198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a:bodyPr>
          <a:lstStyle/>
          <a:p>
            <a:r>
              <a:rPr lang="pl-PL" dirty="0"/>
              <a:t>Analiza </a:t>
            </a:r>
            <a:r>
              <a:rPr lang="pl-PL" dirty="0" smtClean="0"/>
              <a:t>wrażliwości:</a:t>
            </a:r>
            <a:endParaRPr lang="pl-PL" dirty="0"/>
          </a:p>
        </p:txBody>
      </p:sp>
      <p:sp>
        <p:nvSpPr>
          <p:cNvPr id="3" name="Symbol zastępczy tekstu 2"/>
          <p:cNvSpPr>
            <a:spLocks noGrp="1"/>
          </p:cNvSpPr>
          <p:nvPr>
            <p:ph type="body" sz="half" idx="2"/>
          </p:nvPr>
        </p:nvSpPr>
        <p:spPr>
          <a:xfrm>
            <a:off x="877331" y="1208259"/>
            <a:ext cx="7278128" cy="4721368"/>
          </a:xfrm>
        </p:spPr>
        <p:txBody>
          <a:bodyPr>
            <a:noAutofit/>
          </a:bodyPr>
          <a:lstStyle/>
          <a:p>
            <a:pPr algn="just">
              <a:spcBef>
                <a:spcPts val="0"/>
              </a:spcBef>
              <a:spcAft>
                <a:spcPts val="1200"/>
              </a:spcAft>
            </a:pPr>
            <a:r>
              <a:rPr lang="pl-PL" sz="2000" dirty="0" smtClean="0"/>
              <a:t>analiza </a:t>
            </a:r>
            <a:r>
              <a:rPr lang="pl-PL" sz="2000" dirty="0"/>
              <a:t>umożliwiająca systematyczne badanie tego, co dzieje się z wynikami </a:t>
            </a:r>
            <a:r>
              <a:rPr lang="pl-PL" sz="2000" dirty="0" smtClean="0"/>
              <a:t>projektu w </a:t>
            </a:r>
            <a:r>
              <a:rPr lang="pl-PL" sz="2000" dirty="0"/>
              <a:t>sytuacji, kiedy zdarzenia odbiegają od ich wartości szacunkowych ustalonych na etapie </a:t>
            </a:r>
            <a:r>
              <a:rPr lang="pl-PL" sz="2000" dirty="0" smtClean="0"/>
              <a:t>prognozowania.</a:t>
            </a:r>
          </a:p>
          <a:p>
            <a:pPr algn="just">
              <a:spcBef>
                <a:spcPts val="0"/>
              </a:spcBef>
              <a:spcAft>
                <a:spcPts val="1200"/>
              </a:spcAft>
            </a:pPr>
            <a:r>
              <a:rPr lang="pl-PL" sz="2000" dirty="0" smtClean="0"/>
              <a:t>Polega </a:t>
            </a:r>
            <a:r>
              <a:rPr lang="pl-PL" sz="2000" dirty="0"/>
              <a:t>ona na określeniu wpływu zmiany pojedynczych zmiennych krytycznych o określoną procentowo wartość, na wartość finansowych i ekonomicznych wskaźników efektywności projektu oraz trwałość finansową projektu.</a:t>
            </a:r>
          </a:p>
          <a:p>
            <a:pPr algn="just">
              <a:spcBef>
                <a:spcPts val="0"/>
              </a:spcBef>
              <a:spcAft>
                <a:spcPts val="1200"/>
              </a:spcAft>
            </a:pPr>
            <a:endParaRPr lang="en-US" sz="2100" dirty="0"/>
          </a:p>
        </p:txBody>
      </p:sp>
    </p:spTree>
    <p:extLst>
      <p:ext uri="{BB962C8B-B14F-4D97-AF65-F5344CB8AC3E}">
        <p14:creationId xmlns:p14="http://schemas.microsoft.com/office/powerpoint/2010/main" val="10964829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fontScale="90000"/>
          </a:bodyPr>
          <a:lstStyle/>
          <a:p>
            <a:r>
              <a:rPr lang="pl-PL" dirty="0"/>
              <a:t>Bieżąca wartość netto (ang. Net </a:t>
            </a:r>
            <a:r>
              <a:rPr lang="pl-PL" dirty="0" err="1"/>
              <a:t>Present</a:t>
            </a:r>
            <a:r>
              <a:rPr lang="pl-PL" dirty="0"/>
              <a:t> Value – NPV</a:t>
            </a:r>
            <a:r>
              <a:rPr lang="pl-PL" dirty="0" smtClean="0"/>
              <a:t>):</a:t>
            </a:r>
            <a:endParaRPr lang="pl-PL" dirty="0"/>
          </a:p>
        </p:txBody>
      </p:sp>
      <p:sp>
        <p:nvSpPr>
          <p:cNvPr id="3" name="Symbol zastępczy tekstu 2"/>
          <p:cNvSpPr>
            <a:spLocks noGrp="1"/>
          </p:cNvSpPr>
          <p:nvPr>
            <p:ph type="body" sz="half" idx="2"/>
          </p:nvPr>
        </p:nvSpPr>
        <p:spPr>
          <a:xfrm>
            <a:off x="877331" y="1208259"/>
            <a:ext cx="7278128" cy="3561449"/>
          </a:xfrm>
        </p:spPr>
        <p:txBody>
          <a:bodyPr>
            <a:noAutofit/>
          </a:bodyPr>
          <a:lstStyle/>
          <a:p>
            <a:pPr algn="just">
              <a:spcBef>
                <a:spcPts val="0"/>
              </a:spcBef>
              <a:spcAft>
                <a:spcPts val="1200"/>
              </a:spcAft>
            </a:pPr>
            <a:r>
              <a:rPr lang="pl-PL" sz="2000" u="sng" dirty="0" smtClean="0"/>
              <a:t>suma </a:t>
            </a:r>
            <a:r>
              <a:rPr lang="pl-PL" sz="2000" u="sng" dirty="0"/>
              <a:t>zdyskontowanych oddzielnie dla każdego roku przepływów pieniężnych netto</a:t>
            </a:r>
            <a:r>
              <a:rPr lang="pl-PL" sz="2000" dirty="0"/>
              <a:t> (różnica pomiędzy </a:t>
            </a:r>
            <a:r>
              <a:rPr lang="pl-PL" sz="2000" dirty="0" smtClean="0"/>
              <a:t>wpływami</a:t>
            </a:r>
            <a:br>
              <a:rPr lang="pl-PL" sz="2000" dirty="0" smtClean="0"/>
            </a:br>
            <a:r>
              <a:rPr lang="pl-PL" sz="2000" dirty="0" smtClean="0"/>
              <a:t>i </a:t>
            </a:r>
            <a:r>
              <a:rPr lang="pl-PL" sz="2000" dirty="0"/>
              <a:t>wydatkami) zaobserwowanych w całym okresie odniesienia, przy założonym stałym poziomie stopy dyskontowej. W ramach analizy finansowej wylicza się finansową bieżącą wartość netto – FNPV. Wyróżnia się finansową bieżącą wartość netto inwestycji (FNPV/C), która jest sumą zdyskontowanych strumieni pieniężnych netto generowanych przez projekt obliczoną bez względu na strukturę finansowania </a:t>
            </a:r>
            <a:r>
              <a:rPr lang="pl-PL" sz="2000" dirty="0" smtClean="0"/>
              <a:t>projektu.</a:t>
            </a:r>
            <a:endParaRPr lang="pl-PL" sz="2000" dirty="0"/>
          </a:p>
          <a:p>
            <a:pPr algn="just">
              <a:spcBef>
                <a:spcPts val="0"/>
              </a:spcBef>
              <a:spcAft>
                <a:spcPts val="1200"/>
              </a:spcAft>
            </a:pPr>
            <a:endParaRPr lang="en-US" sz="2100" dirty="0"/>
          </a:p>
        </p:txBody>
      </p:sp>
      <p:graphicFrame>
        <p:nvGraphicFramePr>
          <p:cNvPr id="4" name="Tabela 3" descr="W pierwszym roku wpływy wynoszą 100, a wydatki 50, więc przepływy to wpływy minus wydatki, czyli 50. W drugim roku wpływy wynoszą 50, a wydatki 100, więc przepływy wynoszą minus 50, w trzecim roku wpływy wynoszą 0, a wydatki 100, więc przepływy wynoszą minus 100" title="Tabela pokazująca jak obliczyć przepływy"/>
          <p:cNvGraphicFramePr>
            <a:graphicFrameLocks noGrp="1"/>
          </p:cNvGraphicFramePr>
          <p:nvPr>
            <p:extLst>
              <p:ext uri="{D42A27DB-BD31-4B8C-83A1-F6EECF244321}">
                <p14:modId xmlns:p14="http://schemas.microsoft.com/office/powerpoint/2010/main" val="2397442488"/>
              </p:ext>
            </p:extLst>
          </p:nvPr>
        </p:nvGraphicFramePr>
        <p:xfrm>
          <a:off x="1015338" y="4750813"/>
          <a:ext cx="6741296" cy="2021840"/>
        </p:xfrm>
        <a:graphic>
          <a:graphicData uri="http://schemas.openxmlformats.org/drawingml/2006/table">
            <a:tbl>
              <a:tblPr firstRow="1" bandRow="1"/>
              <a:tblGrid>
                <a:gridCol w="1685324">
                  <a:extLst>
                    <a:ext uri="{9D8B030D-6E8A-4147-A177-3AD203B41FA5}">
                      <a16:colId xmlns:a16="http://schemas.microsoft.com/office/drawing/2014/main" val="20000"/>
                    </a:ext>
                  </a:extLst>
                </a:gridCol>
                <a:gridCol w="1685324">
                  <a:extLst>
                    <a:ext uri="{9D8B030D-6E8A-4147-A177-3AD203B41FA5}">
                      <a16:colId xmlns:a16="http://schemas.microsoft.com/office/drawing/2014/main" val="20001"/>
                    </a:ext>
                  </a:extLst>
                </a:gridCol>
                <a:gridCol w="1685324">
                  <a:extLst>
                    <a:ext uri="{9D8B030D-6E8A-4147-A177-3AD203B41FA5}">
                      <a16:colId xmlns:a16="http://schemas.microsoft.com/office/drawing/2014/main" val="20002"/>
                    </a:ext>
                  </a:extLst>
                </a:gridCol>
                <a:gridCol w="1685324">
                  <a:extLst>
                    <a:ext uri="{9D8B030D-6E8A-4147-A177-3AD203B41FA5}">
                      <a16:colId xmlns:a16="http://schemas.microsoft.com/office/drawing/2014/main" val="20003"/>
                    </a:ext>
                  </a:extLst>
                </a:gridCol>
              </a:tblGrid>
              <a:tr h="370840">
                <a:tc>
                  <a:txBody>
                    <a:bodyPr/>
                    <a:lstStyle/>
                    <a:p>
                      <a:pPr algn="ctr"/>
                      <a:endParaRPr lang="en-US" dirty="0"/>
                    </a:p>
                  </a:txBody>
                  <a:tcPr>
                    <a:solidFill>
                      <a:schemeClr val="bg1">
                        <a:lumMod val="65000"/>
                      </a:schemeClr>
                    </a:solidFill>
                  </a:tcPr>
                </a:tc>
                <a:tc>
                  <a:txBody>
                    <a:bodyPr/>
                    <a:lstStyle/>
                    <a:p>
                      <a:pPr algn="ctr"/>
                      <a:r>
                        <a:rPr lang="pl-PL" b="1" dirty="0" smtClean="0"/>
                        <a:t>Rok</a:t>
                      </a:r>
                      <a:r>
                        <a:rPr lang="pl-PL" b="1" baseline="0" dirty="0" smtClean="0"/>
                        <a:t> 1</a:t>
                      </a:r>
                      <a:endParaRPr lang="en-US" b="1" dirty="0"/>
                    </a:p>
                  </a:txBody>
                  <a:tcPr>
                    <a:solidFill>
                      <a:schemeClr val="bg1">
                        <a:lumMod val="65000"/>
                      </a:schemeClr>
                    </a:solidFill>
                  </a:tcPr>
                </a:tc>
                <a:tc>
                  <a:txBody>
                    <a:bodyPr/>
                    <a:lstStyle/>
                    <a:p>
                      <a:pPr algn="ctr"/>
                      <a:r>
                        <a:rPr lang="pl-PL" b="1" dirty="0" smtClean="0"/>
                        <a:t>Rok 2 </a:t>
                      </a:r>
                      <a:endParaRPr lang="en-US" b="1" dirty="0"/>
                    </a:p>
                  </a:txBody>
                  <a:tcPr>
                    <a:solidFill>
                      <a:schemeClr val="bg1">
                        <a:lumMod val="65000"/>
                      </a:schemeClr>
                    </a:solidFill>
                  </a:tcPr>
                </a:tc>
                <a:tc>
                  <a:txBody>
                    <a:bodyPr/>
                    <a:lstStyle/>
                    <a:p>
                      <a:pPr algn="ctr"/>
                      <a:r>
                        <a:rPr lang="pl-PL" b="1" dirty="0" smtClean="0"/>
                        <a:t>Rok 3</a:t>
                      </a:r>
                      <a:endParaRPr lang="en-US" b="1" dirty="0"/>
                    </a:p>
                  </a:txBody>
                  <a:tcPr>
                    <a:solidFill>
                      <a:schemeClr val="bg1">
                        <a:lumMod val="65000"/>
                      </a:schemeClr>
                    </a:solidFill>
                  </a:tcPr>
                </a:tc>
                <a:extLst>
                  <a:ext uri="{0D108BD9-81ED-4DB2-BD59-A6C34878D82A}">
                    <a16:rowId xmlns:a16="http://schemas.microsoft.com/office/drawing/2014/main" val="10000"/>
                  </a:ext>
                </a:extLst>
              </a:tr>
              <a:tr h="370840">
                <a:tc>
                  <a:txBody>
                    <a:bodyPr/>
                    <a:lstStyle/>
                    <a:p>
                      <a:pPr algn="ctr"/>
                      <a:r>
                        <a:rPr lang="pl-PL" b="1" dirty="0" smtClean="0"/>
                        <a:t>Wpływy (przychody)</a:t>
                      </a:r>
                      <a:endParaRPr lang="en-US" b="1" dirty="0"/>
                    </a:p>
                  </a:txBody>
                  <a:tcPr>
                    <a:solidFill>
                      <a:schemeClr val="bg1">
                        <a:lumMod val="85000"/>
                      </a:schemeClr>
                    </a:solidFill>
                  </a:tcPr>
                </a:tc>
                <a:tc>
                  <a:txBody>
                    <a:bodyPr/>
                    <a:lstStyle/>
                    <a:p>
                      <a:pPr algn="ctr">
                        <a:spcBef>
                          <a:spcPts val="1200"/>
                        </a:spcBef>
                      </a:pPr>
                      <a:r>
                        <a:rPr lang="pl-PL" dirty="0" smtClean="0"/>
                        <a:t>100</a:t>
                      </a:r>
                      <a:endParaRPr lang="en-US" dirty="0"/>
                    </a:p>
                  </a:txBody>
                  <a:tcPr/>
                </a:tc>
                <a:tc>
                  <a:txBody>
                    <a:bodyPr/>
                    <a:lstStyle/>
                    <a:p>
                      <a:pPr algn="ctr">
                        <a:spcBef>
                          <a:spcPts val="1200"/>
                        </a:spcBef>
                      </a:pPr>
                      <a:r>
                        <a:rPr lang="pl-PL" dirty="0" smtClean="0"/>
                        <a:t>50</a:t>
                      </a:r>
                      <a:endParaRPr lang="en-US" dirty="0"/>
                    </a:p>
                  </a:txBody>
                  <a:tcPr/>
                </a:tc>
                <a:tc>
                  <a:txBody>
                    <a:bodyPr/>
                    <a:lstStyle/>
                    <a:p>
                      <a:pPr algn="ctr">
                        <a:spcBef>
                          <a:spcPts val="1200"/>
                        </a:spcBef>
                      </a:pPr>
                      <a:r>
                        <a:rPr lang="pl-PL" dirty="0" smtClean="0"/>
                        <a:t>0</a:t>
                      </a:r>
                      <a:endParaRPr lang="en-US" dirty="0"/>
                    </a:p>
                  </a:txBody>
                  <a:tcPr/>
                </a:tc>
                <a:extLst>
                  <a:ext uri="{0D108BD9-81ED-4DB2-BD59-A6C34878D82A}">
                    <a16:rowId xmlns:a16="http://schemas.microsoft.com/office/drawing/2014/main" val="10001"/>
                  </a:ext>
                </a:extLst>
              </a:tr>
              <a:tr h="370840">
                <a:tc>
                  <a:txBody>
                    <a:bodyPr/>
                    <a:lstStyle/>
                    <a:p>
                      <a:pPr algn="ctr"/>
                      <a:r>
                        <a:rPr lang="pl-PL" b="1" dirty="0" smtClean="0"/>
                        <a:t>Wydatki</a:t>
                      </a:r>
                      <a:endParaRPr lang="en-US" b="1" dirty="0"/>
                    </a:p>
                  </a:txBody>
                  <a:tcPr>
                    <a:solidFill>
                      <a:schemeClr val="bg1">
                        <a:lumMod val="85000"/>
                      </a:schemeClr>
                    </a:solidFill>
                  </a:tcPr>
                </a:tc>
                <a:tc>
                  <a:txBody>
                    <a:bodyPr/>
                    <a:lstStyle/>
                    <a:p>
                      <a:pPr algn="ctr"/>
                      <a:r>
                        <a:rPr lang="pl-PL" dirty="0" smtClean="0"/>
                        <a:t>50</a:t>
                      </a:r>
                      <a:endParaRPr lang="en-US" dirty="0"/>
                    </a:p>
                  </a:txBody>
                  <a:tcPr/>
                </a:tc>
                <a:tc>
                  <a:txBody>
                    <a:bodyPr/>
                    <a:lstStyle/>
                    <a:p>
                      <a:pPr algn="ctr"/>
                      <a:r>
                        <a:rPr lang="pl-PL" dirty="0" smtClean="0"/>
                        <a:t>100</a:t>
                      </a:r>
                      <a:endParaRPr lang="en-US" dirty="0"/>
                    </a:p>
                  </a:txBody>
                  <a:tcPr/>
                </a:tc>
                <a:tc>
                  <a:txBody>
                    <a:bodyPr/>
                    <a:lstStyle/>
                    <a:p>
                      <a:pPr algn="ctr"/>
                      <a:r>
                        <a:rPr lang="pl-PL" dirty="0" smtClean="0"/>
                        <a:t>100</a:t>
                      </a:r>
                      <a:endParaRPr lang="en-US" dirty="0"/>
                    </a:p>
                  </a:txBody>
                  <a:tcPr/>
                </a:tc>
                <a:extLst>
                  <a:ext uri="{0D108BD9-81ED-4DB2-BD59-A6C34878D82A}">
                    <a16:rowId xmlns:a16="http://schemas.microsoft.com/office/drawing/2014/main" val="10002"/>
                  </a:ext>
                </a:extLst>
              </a:tr>
              <a:tr h="370840">
                <a:tc>
                  <a:txBody>
                    <a:bodyPr/>
                    <a:lstStyle/>
                    <a:p>
                      <a:pPr algn="ctr"/>
                      <a:r>
                        <a:rPr lang="pl-PL" b="1" dirty="0" smtClean="0"/>
                        <a:t>Przepływy netto</a:t>
                      </a:r>
                      <a:endParaRPr lang="en-US" b="1" dirty="0"/>
                    </a:p>
                  </a:txBody>
                  <a:tcPr>
                    <a:solidFill>
                      <a:schemeClr val="bg1">
                        <a:lumMod val="85000"/>
                      </a:schemeClr>
                    </a:solidFill>
                  </a:tcPr>
                </a:tc>
                <a:tc>
                  <a:txBody>
                    <a:bodyPr/>
                    <a:lstStyle/>
                    <a:p>
                      <a:pPr algn="ctr"/>
                      <a:r>
                        <a:rPr lang="pl-PL" b="1" dirty="0" smtClean="0"/>
                        <a:t>50</a:t>
                      </a:r>
                      <a:endParaRPr lang="en-US" b="1" dirty="0"/>
                    </a:p>
                  </a:txBody>
                  <a:tcPr/>
                </a:tc>
                <a:tc>
                  <a:txBody>
                    <a:bodyPr/>
                    <a:lstStyle/>
                    <a:p>
                      <a:pPr algn="ctr"/>
                      <a:r>
                        <a:rPr lang="pl-PL" b="1" dirty="0" smtClean="0"/>
                        <a:t>- 50</a:t>
                      </a:r>
                      <a:endParaRPr lang="en-US" b="1" dirty="0"/>
                    </a:p>
                  </a:txBody>
                  <a:tcPr/>
                </a:tc>
                <a:tc>
                  <a:txBody>
                    <a:bodyPr/>
                    <a:lstStyle/>
                    <a:p>
                      <a:pPr algn="ctr"/>
                      <a:r>
                        <a:rPr lang="pl-PL" b="1" dirty="0" smtClean="0"/>
                        <a:t>- 100</a:t>
                      </a:r>
                      <a:endParaRPr lang="en-US" b="1"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85267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a:bodyPr>
          <a:lstStyle/>
          <a:p>
            <a:r>
              <a:rPr lang="en-US" dirty="0" err="1" smtClean="0"/>
              <a:t>Przychód</a:t>
            </a:r>
            <a:r>
              <a:rPr lang="en-US" dirty="0" smtClean="0"/>
              <a:t> </a:t>
            </a:r>
            <a:r>
              <a:rPr lang="pl-PL" dirty="0" smtClean="0"/>
              <a:t>:</a:t>
            </a:r>
            <a:endParaRPr lang="pl-PL" dirty="0"/>
          </a:p>
        </p:txBody>
      </p:sp>
      <p:sp>
        <p:nvSpPr>
          <p:cNvPr id="3" name="Symbol zastępczy tekstu 2"/>
          <p:cNvSpPr>
            <a:spLocks noGrp="1"/>
          </p:cNvSpPr>
          <p:nvPr>
            <p:ph type="body" sz="half" idx="2"/>
          </p:nvPr>
        </p:nvSpPr>
        <p:spPr>
          <a:xfrm>
            <a:off x="877331" y="1208259"/>
            <a:ext cx="7278128" cy="5106044"/>
          </a:xfrm>
        </p:spPr>
        <p:txBody>
          <a:bodyPr>
            <a:noAutofit/>
          </a:bodyPr>
          <a:lstStyle/>
          <a:p>
            <a:pPr algn="just"/>
            <a:r>
              <a:rPr lang="pl-PL" sz="2100" dirty="0" smtClean="0"/>
              <a:t>wpływy </a:t>
            </a:r>
            <a:r>
              <a:rPr lang="pl-PL" sz="2100" dirty="0"/>
              <a:t>środków pieniężnych z bezpośrednich wpłat dokonywanych przez użytkowników za towary lub usługi zapewniane przez daną operację, jak np. opłaty ponoszone bezpośrednio przez użytkowników za użytkowanie infrastruktury, sprzedaż lub dzierżawę gruntu lub budynków lub opłaty za </a:t>
            </a:r>
            <a:r>
              <a:rPr lang="pl-PL" sz="2100" dirty="0" smtClean="0"/>
              <a:t>usługi.</a:t>
            </a:r>
          </a:p>
          <a:p>
            <a:pPr algn="just"/>
            <a:r>
              <a:rPr lang="pl-PL" sz="2100" dirty="0" smtClean="0"/>
              <a:t>Przychodem </a:t>
            </a:r>
            <a:r>
              <a:rPr lang="pl-PL" sz="2100" dirty="0"/>
              <a:t>nie są więc np. dotacje operacyjne i refundacje ulg ustawowych. </a:t>
            </a:r>
          </a:p>
        </p:txBody>
      </p:sp>
    </p:spTree>
    <p:extLst>
      <p:ext uri="{BB962C8B-B14F-4D97-AF65-F5344CB8AC3E}">
        <p14:creationId xmlns:p14="http://schemas.microsoft.com/office/powerpoint/2010/main" val="6831864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a:bodyPr>
          <a:lstStyle/>
          <a:p>
            <a:r>
              <a:rPr lang="pl-PL" dirty="0" smtClean="0"/>
              <a:t>Dochód:</a:t>
            </a:r>
            <a:endParaRPr lang="pl-PL" dirty="0"/>
          </a:p>
        </p:txBody>
      </p:sp>
      <p:sp>
        <p:nvSpPr>
          <p:cNvPr id="3" name="Symbol zastępczy tekstu 2"/>
          <p:cNvSpPr>
            <a:spLocks noGrp="1"/>
          </p:cNvSpPr>
          <p:nvPr>
            <p:ph type="body" sz="half" idx="2"/>
          </p:nvPr>
        </p:nvSpPr>
        <p:spPr>
          <a:xfrm>
            <a:off x="877331" y="1208259"/>
            <a:ext cx="7278128" cy="5106044"/>
          </a:xfrm>
        </p:spPr>
        <p:txBody>
          <a:bodyPr>
            <a:noAutofit/>
          </a:bodyPr>
          <a:lstStyle/>
          <a:p>
            <a:pPr algn="just">
              <a:spcBef>
                <a:spcPts val="0"/>
              </a:spcBef>
              <a:spcAft>
                <a:spcPts val="1200"/>
              </a:spcAft>
            </a:pPr>
            <a:r>
              <a:rPr lang="pl-PL" sz="2000" dirty="0"/>
              <a:t>w rozumieniu art. 61 ust. 1 rozporządzenia nr 1303/2013 są nim </a:t>
            </a:r>
            <a:r>
              <a:rPr lang="pl-PL" sz="2000" b="1" u="sng" dirty="0"/>
              <a:t>wpływy środków </a:t>
            </a:r>
            <a:r>
              <a:rPr lang="pl-PL" sz="2000" b="1" u="sng" dirty="0" smtClean="0"/>
              <a:t>pieniężnych z </a:t>
            </a:r>
            <a:r>
              <a:rPr lang="pl-PL" sz="2000" b="1" u="sng" dirty="0"/>
              <a:t>bezpośrednich wpłat dokonywanych przez użytkowników</a:t>
            </a:r>
            <a:r>
              <a:rPr lang="pl-PL" sz="2000" b="1" dirty="0"/>
              <a:t> </a:t>
            </a:r>
            <a:r>
              <a:rPr lang="pl-PL" sz="2000" dirty="0"/>
              <a:t>za towary lub usługi zapewniane przez daną operację, jak np. opłaty ponoszone bezpośrednio przez użytkowników za </a:t>
            </a:r>
            <a:r>
              <a:rPr lang="pl-PL" sz="2000" dirty="0" smtClean="0"/>
              <a:t>użytkowanie infrastruktury</a:t>
            </a:r>
            <a:r>
              <a:rPr lang="pl-PL" sz="2000" dirty="0"/>
              <a:t>, sprzedaż lub dzierżawę gruntu lub budynków lub opłaty za usługi </a:t>
            </a:r>
            <a:r>
              <a:rPr lang="pl-PL" sz="2000" b="1" u="sng" dirty="0"/>
              <a:t>pomniejszone o wszelkie koszty </a:t>
            </a:r>
            <a:r>
              <a:rPr lang="pl-PL" sz="2000" b="1" u="sng" dirty="0" smtClean="0"/>
              <a:t>operacyjne</a:t>
            </a:r>
            <a:br>
              <a:rPr lang="pl-PL" sz="2000" b="1" u="sng" dirty="0" smtClean="0"/>
            </a:br>
            <a:r>
              <a:rPr lang="pl-PL" sz="2000" b="1" u="sng" dirty="0" smtClean="0"/>
              <a:t>i </a:t>
            </a:r>
            <a:r>
              <a:rPr lang="pl-PL" sz="2000" b="1" u="sng" dirty="0"/>
              <a:t>koszty odtworzenia wyposażenia krótkotrwałego </a:t>
            </a:r>
            <a:r>
              <a:rPr lang="pl-PL" sz="2000" b="1" u="sng" dirty="0" smtClean="0"/>
              <a:t>poniesione</a:t>
            </a:r>
            <a:br>
              <a:rPr lang="pl-PL" sz="2000" b="1" u="sng" dirty="0" smtClean="0"/>
            </a:br>
            <a:r>
              <a:rPr lang="pl-PL" sz="2000" b="1" u="sng" dirty="0" smtClean="0"/>
              <a:t>w </a:t>
            </a:r>
            <a:r>
              <a:rPr lang="pl-PL" sz="2000" b="1" u="sng" dirty="0"/>
              <a:t>okresie </a:t>
            </a:r>
            <a:r>
              <a:rPr lang="pl-PL" sz="2000" b="1" u="sng" dirty="0" smtClean="0"/>
              <a:t>odniesienia</a:t>
            </a:r>
            <a:r>
              <a:rPr lang="pl-PL" sz="2000" dirty="0" smtClean="0"/>
              <a:t>. Zalicza </a:t>
            </a:r>
            <a:r>
              <a:rPr lang="pl-PL" sz="2000" dirty="0"/>
              <a:t>się do niego także </a:t>
            </a:r>
            <a:r>
              <a:rPr lang="pl-PL" sz="2000" b="1" u="sng" dirty="0"/>
              <a:t>oszczędności kosztów działalności</a:t>
            </a:r>
            <a:r>
              <a:rPr lang="pl-PL" sz="2000" dirty="0"/>
              <a:t> (operacyjnych) osiągnięte przez operację, chyba że są skompensowane równoważnym zmniejszeniem dotacji na działalność</a:t>
            </a:r>
            <a:r>
              <a:rPr lang="pl-PL" sz="2000" dirty="0" smtClean="0"/>
              <a:t>.</a:t>
            </a:r>
          </a:p>
          <a:p>
            <a:pPr algn="just">
              <a:spcBef>
                <a:spcPts val="0"/>
              </a:spcBef>
              <a:spcAft>
                <a:spcPts val="1200"/>
              </a:spcAft>
            </a:pPr>
            <a:r>
              <a:rPr lang="pl-PL" sz="2000" b="1" dirty="0" smtClean="0"/>
              <a:t>Uwaga! Dochód ≠ Przychód       Dochód = Przychody - Koszty</a:t>
            </a:r>
            <a:endParaRPr lang="pl-PL" sz="2000" dirty="0"/>
          </a:p>
          <a:p>
            <a:pPr algn="just">
              <a:spcBef>
                <a:spcPts val="0"/>
              </a:spcBef>
              <a:spcAft>
                <a:spcPts val="1200"/>
              </a:spcAft>
            </a:pPr>
            <a:endParaRPr lang="en-US" sz="2100" dirty="0"/>
          </a:p>
        </p:txBody>
      </p:sp>
    </p:spTree>
    <p:extLst>
      <p:ext uri="{BB962C8B-B14F-4D97-AF65-F5344CB8AC3E}">
        <p14:creationId xmlns:p14="http://schemas.microsoft.com/office/powerpoint/2010/main" val="536816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a:bodyPr>
          <a:lstStyle/>
          <a:p>
            <a:r>
              <a:rPr lang="pl-PL" dirty="0"/>
              <a:t>Ceny stałe (realne</a:t>
            </a:r>
            <a:r>
              <a:rPr lang="pl-PL" dirty="0" smtClean="0"/>
              <a:t>):</a:t>
            </a:r>
            <a:endParaRPr lang="pl-PL" dirty="0"/>
          </a:p>
        </p:txBody>
      </p:sp>
      <p:sp>
        <p:nvSpPr>
          <p:cNvPr id="3" name="Symbol zastępczy tekstu 2"/>
          <p:cNvSpPr>
            <a:spLocks noGrp="1"/>
          </p:cNvSpPr>
          <p:nvPr>
            <p:ph type="body" sz="half" idx="2"/>
          </p:nvPr>
        </p:nvSpPr>
        <p:spPr>
          <a:xfrm>
            <a:off x="877331" y="1208259"/>
            <a:ext cx="7278128" cy="5106044"/>
          </a:xfrm>
        </p:spPr>
        <p:txBody>
          <a:bodyPr>
            <a:noAutofit/>
          </a:bodyPr>
          <a:lstStyle/>
          <a:p>
            <a:pPr algn="just">
              <a:spcBef>
                <a:spcPts val="0"/>
              </a:spcBef>
              <a:spcAft>
                <a:spcPts val="2400"/>
              </a:spcAft>
            </a:pPr>
            <a:r>
              <a:rPr lang="pl-PL" sz="2000" dirty="0"/>
              <a:t>ceny według roku bazowego (tj. pierwszego roku przyjętego okresu odniesienia), których stosowanie pozwala wyeliminować wpływ inflacji na dane </a:t>
            </a:r>
            <a:r>
              <a:rPr lang="pl-PL" sz="2000" dirty="0" smtClean="0"/>
              <a:t>finansowe i </a:t>
            </a:r>
            <a:r>
              <a:rPr lang="pl-PL" sz="2000" dirty="0"/>
              <a:t>ekonomiczne. Należy odróżniać je od cen bieżących</a:t>
            </a:r>
            <a:r>
              <a:rPr lang="pl-PL" sz="2000" dirty="0" smtClean="0"/>
              <a:t>.</a:t>
            </a:r>
            <a:endParaRPr lang="pl-PL" sz="2000" dirty="0"/>
          </a:p>
          <a:p>
            <a:pPr algn="just">
              <a:spcBef>
                <a:spcPts val="0"/>
              </a:spcBef>
              <a:spcAft>
                <a:spcPts val="1200"/>
              </a:spcAft>
            </a:pPr>
            <a:r>
              <a:rPr lang="pl-PL" sz="2400" b="1" dirty="0" smtClean="0">
                <a:latin typeface="+mj-lt"/>
              </a:rPr>
              <a:t> Dyskontowanie:</a:t>
            </a:r>
            <a:endParaRPr lang="pl-PL" sz="2400" b="1" dirty="0">
              <a:latin typeface="+mj-lt"/>
            </a:endParaRPr>
          </a:p>
          <a:p>
            <a:pPr algn="just">
              <a:spcBef>
                <a:spcPts val="0"/>
              </a:spcBef>
              <a:spcAft>
                <a:spcPts val="1200"/>
              </a:spcAft>
            </a:pPr>
            <a:r>
              <a:rPr lang="pl-PL" sz="2000" dirty="0"/>
              <a:t>proces dostosowywania przyszłej wartości kosztu lub korzyści do ich obecnej wartości przy użyciu stopy dyskontowej, w celu ujęcia zmiany wartości pieniądza w czasie. Dyskontowanie odbywa się poprzez przemnożenie przyszłej wartości kosztu lub korzyści przez współczynnik dyskontowy, który maleje wraz z upływem czasu. Wzór na współczynnik dyskontowy przedstawiony został w Załączniku </a:t>
            </a:r>
            <a:r>
              <a:rPr lang="pl-PL" sz="2000" dirty="0" smtClean="0"/>
              <a:t>1 (do Wytycznych).</a:t>
            </a:r>
            <a:endParaRPr lang="pl-PL" sz="2000" dirty="0"/>
          </a:p>
          <a:p>
            <a:pPr algn="just">
              <a:spcBef>
                <a:spcPts val="0"/>
              </a:spcBef>
              <a:spcAft>
                <a:spcPts val="1200"/>
              </a:spcAft>
            </a:pPr>
            <a:endParaRPr lang="en-US" sz="2100" dirty="0"/>
          </a:p>
        </p:txBody>
      </p:sp>
    </p:spTree>
    <p:extLst>
      <p:ext uri="{BB962C8B-B14F-4D97-AF65-F5344CB8AC3E}">
        <p14:creationId xmlns:p14="http://schemas.microsoft.com/office/powerpoint/2010/main" val="10001585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a:bodyPr>
          <a:lstStyle/>
          <a:p>
            <a:r>
              <a:rPr lang="en-US" dirty="0" err="1" smtClean="0"/>
              <a:t>Stopa</a:t>
            </a:r>
            <a:r>
              <a:rPr lang="en-US" dirty="0" smtClean="0"/>
              <a:t> </a:t>
            </a:r>
            <a:r>
              <a:rPr lang="en-US" dirty="0" err="1"/>
              <a:t>dyskontowa</a:t>
            </a:r>
            <a:r>
              <a:rPr lang="en-US" dirty="0"/>
              <a:t> </a:t>
            </a:r>
            <a:r>
              <a:rPr lang="pl-PL" dirty="0" smtClean="0"/>
              <a:t>:</a:t>
            </a:r>
            <a:endParaRPr lang="pl-PL" dirty="0"/>
          </a:p>
        </p:txBody>
      </p:sp>
      <p:sp>
        <p:nvSpPr>
          <p:cNvPr id="3" name="Symbol zastępczy tekstu 2"/>
          <p:cNvSpPr>
            <a:spLocks noGrp="1"/>
          </p:cNvSpPr>
          <p:nvPr>
            <p:ph type="body" sz="half" idx="2"/>
          </p:nvPr>
        </p:nvSpPr>
        <p:spPr>
          <a:xfrm>
            <a:off x="877331" y="1208259"/>
            <a:ext cx="7278128" cy="5106044"/>
          </a:xfrm>
        </p:spPr>
        <p:txBody>
          <a:bodyPr>
            <a:noAutofit/>
          </a:bodyPr>
          <a:lstStyle/>
          <a:p>
            <a:pPr algn="just"/>
            <a:r>
              <a:rPr lang="pl-PL" sz="2000" dirty="0" smtClean="0"/>
              <a:t>stopa</a:t>
            </a:r>
            <a:r>
              <a:rPr lang="pl-PL" sz="2000" dirty="0"/>
              <a:t>, przy użyciu której przyszłe wartości sprowadza się do wartości bieżącej, wyrażająca alternatywny koszt kapitału </a:t>
            </a:r>
          </a:p>
          <a:p>
            <a:pPr algn="just">
              <a:spcBef>
                <a:spcPts val="0"/>
              </a:spcBef>
              <a:spcAft>
                <a:spcPts val="2400"/>
              </a:spcAft>
            </a:pPr>
            <a:r>
              <a:rPr lang="pl-PL" sz="2000" dirty="0" smtClean="0"/>
              <a:t>(dla analizy finansowej 4%, dla ekonomicznej 5%)</a:t>
            </a:r>
            <a:endParaRPr lang="en-US" sz="2000" dirty="0"/>
          </a:p>
          <a:p>
            <a:pPr algn="just"/>
            <a:r>
              <a:rPr lang="en-US" sz="2400" b="1" dirty="0" err="1">
                <a:latin typeface="+mj-lt"/>
              </a:rPr>
              <a:t>Wartość</a:t>
            </a:r>
            <a:r>
              <a:rPr lang="en-US" sz="2400" b="1" dirty="0">
                <a:latin typeface="+mj-lt"/>
              </a:rPr>
              <a:t> </a:t>
            </a:r>
            <a:r>
              <a:rPr lang="en-US" sz="2400" b="1" dirty="0" err="1">
                <a:latin typeface="+mj-lt"/>
              </a:rPr>
              <a:t>rezydualna</a:t>
            </a:r>
            <a:r>
              <a:rPr lang="en-US" sz="2400" b="1" dirty="0">
                <a:latin typeface="+mj-lt"/>
              </a:rPr>
              <a:t> </a:t>
            </a:r>
            <a:endParaRPr lang="en-US" sz="2400" dirty="0">
              <a:latin typeface="+mj-lt"/>
            </a:endParaRPr>
          </a:p>
          <a:p>
            <a:pPr algn="just"/>
            <a:r>
              <a:rPr lang="pl-PL" sz="2000" dirty="0" smtClean="0"/>
              <a:t>potencjał </a:t>
            </a:r>
            <a:r>
              <a:rPr lang="pl-PL" sz="2000" dirty="0"/>
              <a:t>finansowy lub ekonomiczny projektu w pozostałych latach jego trwania (życia ekonomicznego), </a:t>
            </a:r>
            <a:r>
              <a:rPr lang="pl-PL" sz="2000" dirty="0" smtClean="0"/>
              <a:t>obliczony</a:t>
            </a:r>
            <a:br>
              <a:rPr lang="pl-PL" sz="2000" dirty="0" smtClean="0"/>
            </a:br>
            <a:r>
              <a:rPr lang="pl-PL" sz="2000" dirty="0" smtClean="0"/>
              <a:t>w </a:t>
            </a:r>
            <a:r>
              <a:rPr lang="pl-PL" sz="2000" dirty="0"/>
              <a:t>ostatnim roku okresu odniesienia przyjętego do analizy. Wartość ta będzie zerowa lub bliska zeru jeżeli okres odniesienia będzie zbliżony do okresu życia ekonomicznego danych aktywów </a:t>
            </a:r>
            <a:r>
              <a:rPr lang="pl-PL" sz="2000" dirty="0" smtClean="0"/>
              <a:t>trwałych.</a:t>
            </a:r>
            <a:endParaRPr lang="pl-PL" sz="2000" dirty="0"/>
          </a:p>
        </p:txBody>
      </p:sp>
    </p:spTree>
    <p:extLst>
      <p:ext uri="{BB962C8B-B14F-4D97-AF65-F5344CB8AC3E}">
        <p14:creationId xmlns:p14="http://schemas.microsoft.com/office/powerpoint/2010/main" val="9622554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p:cNvSpPr txBox="1">
            <a:spLocks/>
          </p:cNvSpPr>
          <p:nvPr/>
        </p:nvSpPr>
        <p:spPr>
          <a:xfrm>
            <a:off x="729831" y="1013254"/>
            <a:ext cx="10513671" cy="5183915"/>
          </a:xfrm>
          <a:prstGeom prst="rect">
            <a:avLst/>
          </a:prstGeom>
        </p:spPr>
        <p:txBody>
          <a:bodyPr>
            <a:norm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1800"/>
              </a:spcBef>
            </a:pPr>
            <a:endParaRPr lang="pl-PL" sz="800" dirty="0" smtClean="0"/>
          </a:p>
          <a:p>
            <a:pPr algn="just">
              <a:spcBef>
                <a:spcPts val="1800"/>
              </a:spcBef>
            </a:pPr>
            <a:r>
              <a:rPr lang="pl-PL" sz="2200" dirty="0" smtClean="0"/>
              <a:t>Współczynnik dyskontowy</a:t>
            </a:r>
          </a:p>
          <a:p>
            <a:pPr algn="just"/>
            <a:endParaRPr lang="pl-PL" sz="2200" dirty="0" smtClean="0"/>
          </a:p>
          <a:p>
            <a:pPr algn="just"/>
            <a:endParaRPr lang="pl-PL" sz="2200" dirty="0" smtClean="0"/>
          </a:p>
        </p:txBody>
      </p:sp>
      <p:pic>
        <p:nvPicPr>
          <p:cNvPr id="3" name="Picture 1" descr="współczynnik dyskontowy równa się: w liczniku 1, w mianowniku: otworzyć nawias 1 plus r, zamnknąć nawias, do potęgi t." title="Wzór na współczynnik dyskontowy"/>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75347" y="1056481"/>
            <a:ext cx="17621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3"/>
          <p:cNvSpPr>
            <a:spLocks noChangeAspect="1" noChangeArrowheads="1" noTextEdit="1"/>
          </p:cNvSpPr>
          <p:nvPr/>
        </p:nvSpPr>
        <p:spPr bwMode="auto">
          <a:xfrm>
            <a:off x="1235358" y="2286001"/>
            <a:ext cx="8623131" cy="365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a:spLocks noChangeArrowheads="1"/>
          </p:cNvSpPr>
          <p:nvPr/>
        </p:nvSpPr>
        <p:spPr bwMode="auto">
          <a:xfrm>
            <a:off x="1235358" y="2286001"/>
            <a:ext cx="1682865" cy="386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a:spLocks noChangeArrowheads="1"/>
          </p:cNvSpPr>
          <p:nvPr/>
        </p:nvSpPr>
        <p:spPr bwMode="auto">
          <a:xfrm>
            <a:off x="2893366" y="2286001"/>
            <a:ext cx="6965124" cy="38696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7" descr="w pierwszym wierszu wpisujemy kwotę początkową 10000 zł w roku 2017, w kolejnych latach obliczamy jaka byłaby wartość gdyby środki orpocentowane były na 5%. Wówczas, w 2018 roku byłoby 10500 zł, a w 2019 11025 zł, zaś w 2020 11576 zł. Gdyby dla kolejnych lat 2017-2020 do wartości po oprocentowaniu zastosować odpowiednie współczynniki dyskontowe kwoty zdyskontowane miałyby w każdym roku wartość 10000." title="Tabela pokazująca dyskontowanie współczynnikiem 5%"/>
          <p:cNvSpPr>
            <a:spLocks noChangeArrowheads="1"/>
          </p:cNvSpPr>
          <p:nvPr/>
        </p:nvSpPr>
        <p:spPr bwMode="auto">
          <a:xfrm>
            <a:off x="1235358" y="2286001"/>
            <a:ext cx="10281139" cy="40223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8"/>
          <p:cNvSpPr>
            <a:spLocks noChangeArrowheads="1"/>
          </p:cNvSpPr>
          <p:nvPr/>
        </p:nvSpPr>
        <p:spPr bwMode="auto">
          <a:xfrm>
            <a:off x="3385548" y="2308404"/>
            <a:ext cx="763131" cy="33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smtClean="0">
                <a:ln>
                  <a:noFill/>
                </a:ln>
                <a:solidFill>
                  <a:srgbClr val="000000"/>
                </a:solidFill>
                <a:effectLst/>
                <a:latin typeface="Arial" panose="020B0604020202020204" pitchFamily="34" charset="0"/>
              </a:rPr>
              <a:t>201</a:t>
            </a:r>
            <a:r>
              <a:rPr kumimoji="0" lang="pl-PL" altLang="en-US" sz="1700" b="1" i="0" u="none" strike="noStrike" cap="none" normalizeH="0" baseline="0" dirty="0" smtClean="0">
                <a:ln>
                  <a:noFill/>
                </a:ln>
                <a:solidFill>
                  <a:srgbClr val="000000"/>
                </a:solidFill>
                <a:effectLst/>
                <a:latin typeface="Arial" panose="020B0604020202020204" pitchFamily="34" charset="0"/>
              </a:rPr>
              <a:t>7</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9"/>
          <p:cNvSpPr>
            <a:spLocks noChangeArrowheads="1"/>
          </p:cNvSpPr>
          <p:nvPr/>
        </p:nvSpPr>
        <p:spPr bwMode="auto">
          <a:xfrm>
            <a:off x="5041070" y="2308404"/>
            <a:ext cx="763131" cy="33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smtClean="0">
                <a:ln>
                  <a:noFill/>
                </a:ln>
                <a:solidFill>
                  <a:srgbClr val="000000"/>
                </a:solidFill>
                <a:effectLst/>
                <a:latin typeface="Arial" panose="020B0604020202020204" pitchFamily="34" charset="0"/>
              </a:rPr>
              <a:t>201</a:t>
            </a:r>
            <a:r>
              <a:rPr kumimoji="0" lang="pl-PL" altLang="en-US" sz="1700" b="1" i="0" u="none" strike="noStrike" cap="none" normalizeH="0" baseline="0" dirty="0" smtClean="0">
                <a:ln>
                  <a:noFill/>
                </a:ln>
                <a:solidFill>
                  <a:srgbClr val="000000"/>
                </a:solidFill>
                <a:effectLst/>
                <a:latin typeface="Arial" panose="020B0604020202020204" pitchFamily="34" charset="0"/>
              </a:rPr>
              <a:t>8</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10"/>
          <p:cNvSpPr>
            <a:spLocks noChangeArrowheads="1"/>
          </p:cNvSpPr>
          <p:nvPr/>
        </p:nvSpPr>
        <p:spPr bwMode="auto">
          <a:xfrm>
            <a:off x="6699077" y="2308404"/>
            <a:ext cx="763131" cy="33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smtClean="0">
                <a:ln>
                  <a:noFill/>
                </a:ln>
                <a:solidFill>
                  <a:srgbClr val="000000"/>
                </a:solidFill>
                <a:effectLst/>
                <a:latin typeface="Arial" panose="020B0604020202020204" pitchFamily="34" charset="0"/>
              </a:rPr>
              <a:t>201</a:t>
            </a:r>
            <a:r>
              <a:rPr kumimoji="0" lang="pl-PL" altLang="en-US" sz="1700" b="1" i="0" u="none" strike="noStrike" cap="none" normalizeH="0" baseline="0" dirty="0" smtClean="0">
                <a:ln>
                  <a:noFill/>
                </a:ln>
                <a:solidFill>
                  <a:srgbClr val="000000"/>
                </a:solidFill>
                <a:effectLst/>
                <a:latin typeface="Arial" panose="020B0604020202020204" pitchFamily="34" charset="0"/>
              </a:rPr>
              <a:t>9</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2" name="Rectangle 11"/>
          <p:cNvSpPr>
            <a:spLocks noChangeArrowheads="1"/>
          </p:cNvSpPr>
          <p:nvPr/>
        </p:nvSpPr>
        <p:spPr bwMode="auto">
          <a:xfrm>
            <a:off x="8511203" y="2308404"/>
            <a:ext cx="763131" cy="33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smtClean="0">
                <a:ln>
                  <a:noFill/>
                </a:ln>
                <a:solidFill>
                  <a:srgbClr val="000000"/>
                </a:solidFill>
                <a:effectLst/>
                <a:latin typeface="Arial" panose="020B0604020202020204" pitchFamily="34" charset="0"/>
              </a:rPr>
              <a:t>20</a:t>
            </a:r>
            <a:r>
              <a:rPr kumimoji="0" lang="pl-PL" altLang="en-US" sz="1700" b="1" i="0" u="none" strike="noStrike" cap="none" normalizeH="0" baseline="0" dirty="0" smtClean="0">
                <a:ln>
                  <a:noFill/>
                </a:ln>
                <a:solidFill>
                  <a:srgbClr val="000000"/>
                </a:solidFill>
                <a:effectLst/>
                <a:latin typeface="Arial" panose="020B0604020202020204" pitchFamily="34" charset="0"/>
              </a:rPr>
              <a:t>20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3" name="Rectangle 12"/>
          <p:cNvSpPr>
            <a:spLocks noChangeArrowheads="1"/>
          </p:cNvSpPr>
          <p:nvPr/>
        </p:nvSpPr>
        <p:spPr bwMode="auto">
          <a:xfrm>
            <a:off x="1856800" y="3035488"/>
            <a:ext cx="569241" cy="34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rgbClr val="000000"/>
                </a:solidFill>
                <a:effectLst/>
                <a:latin typeface="Arial" panose="020B0604020202020204" pitchFamily="34" charset="0"/>
              </a:rPr>
              <a:t>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4" name="Rectangle 13"/>
          <p:cNvSpPr>
            <a:spLocks noChangeArrowheads="1"/>
          </p:cNvSpPr>
          <p:nvPr/>
        </p:nvSpPr>
        <p:spPr bwMode="auto">
          <a:xfrm>
            <a:off x="3527237" y="3035488"/>
            <a:ext cx="957021" cy="26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rgbClr val="000000"/>
                </a:solidFill>
                <a:effectLst/>
                <a:latin typeface="Arial" panose="020B0604020202020204" pitchFamily="34" charset="0"/>
              </a:rPr>
              <a:t>10 000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14"/>
          <p:cNvSpPr>
            <a:spLocks noChangeArrowheads="1"/>
          </p:cNvSpPr>
          <p:nvPr/>
        </p:nvSpPr>
        <p:spPr bwMode="auto">
          <a:xfrm>
            <a:off x="5170330" y="3035488"/>
            <a:ext cx="879962" cy="26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rgbClr val="000000"/>
                </a:solidFill>
                <a:effectLst/>
                <a:latin typeface="Arial" panose="020B0604020202020204" pitchFamily="34" charset="0"/>
              </a:rPr>
              <a:t>10 500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6" name="Rectangle 15"/>
          <p:cNvSpPr>
            <a:spLocks noChangeArrowheads="1"/>
          </p:cNvSpPr>
          <p:nvPr/>
        </p:nvSpPr>
        <p:spPr bwMode="auto">
          <a:xfrm>
            <a:off x="6828337" y="3035488"/>
            <a:ext cx="889905" cy="26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rgbClr val="000000"/>
                </a:solidFill>
                <a:effectLst/>
                <a:latin typeface="Arial" panose="020B0604020202020204" pitchFamily="34" charset="0"/>
              </a:rPr>
              <a:t>11 025</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 name="Rectangle 16"/>
          <p:cNvSpPr>
            <a:spLocks noChangeArrowheads="1"/>
          </p:cNvSpPr>
          <p:nvPr/>
        </p:nvSpPr>
        <p:spPr bwMode="auto">
          <a:xfrm>
            <a:off x="8797066" y="3035488"/>
            <a:ext cx="700987" cy="26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rgbClr val="000000"/>
                </a:solidFill>
                <a:effectLst/>
                <a:latin typeface="Arial" panose="020B0604020202020204" pitchFamily="34" charset="0"/>
              </a:rPr>
              <a:t>11 576</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8" name="Rectangle 17"/>
          <p:cNvSpPr>
            <a:spLocks noChangeArrowheads="1"/>
          </p:cNvSpPr>
          <p:nvPr/>
        </p:nvSpPr>
        <p:spPr bwMode="auto">
          <a:xfrm>
            <a:off x="1312417" y="4127131"/>
            <a:ext cx="1501404" cy="34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err="1" smtClean="0">
                <a:ln>
                  <a:noFill/>
                </a:ln>
                <a:solidFill>
                  <a:srgbClr val="000000"/>
                </a:solidFill>
                <a:effectLst/>
                <a:latin typeface="Arial" panose="020B0604020202020204" pitchFamily="34" charset="0"/>
              </a:rPr>
              <a:t>wsp.dysk</a:t>
            </a:r>
            <a:r>
              <a:rPr kumimoji="0" lang="en-US" altLang="en-US" sz="1700" b="0" i="0" u="none" strike="noStrike" cap="none" normalizeH="0" baseline="0" dirty="0" smtClean="0">
                <a:ln>
                  <a:noFill/>
                </a:ln>
                <a:solidFill>
                  <a:srgbClr val="000000"/>
                </a:solidFill>
                <a:effectLst/>
                <a:latin typeface="Arial" panose="020B0604020202020204" pitchFamily="34"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18"/>
          <p:cNvSpPr>
            <a:spLocks noChangeArrowheads="1"/>
          </p:cNvSpPr>
          <p:nvPr/>
        </p:nvSpPr>
        <p:spPr bwMode="auto">
          <a:xfrm>
            <a:off x="4004504" y="4127131"/>
            <a:ext cx="310721" cy="34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rgbClr val="000000"/>
                </a:solidFill>
                <a:effectLst/>
                <a:latin typeface="Arial" panose="020B0604020202020204" pitchFamily="34" charset="0"/>
              </a:rPr>
              <a:t>1</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 name="Rectangle 19"/>
          <p:cNvSpPr>
            <a:spLocks noChangeArrowheads="1"/>
          </p:cNvSpPr>
          <p:nvPr/>
        </p:nvSpPr>
        <p:spPr bwMode="auto">
          <a:xfrm>
            <a:off x="5170330" y="4125094"/>
            <a:ext cx="879962" cy="26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rgbClr val="000000"/>
                </a:solidFill>
                <a:effectLst/>
                <a:latin typeface="Arial" panose="020B0604020202020204" pitchFamily="34" charset="0"/>
              </a:rPr>
              <a:t>0,9524</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1" name="Rectangle 20"/>
          <p:cNvSpPr>
            <a:spLocks noChangeArrowheads="1"/>
          </p:cNvSpPr>
          <p:nvPr/>
        </p:nvSpPr>
        <p:spPr bwMode="auto">
          <a:xfrm>
            <a:off x="6828337" y="4125094"/>
            <a:ext cx="852619" cy="26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rgbClr val="000000"/>
                </a:solidFill>
                <a:effectLst/>
                <a:latin typeface="Arial" panose="020B0604020202020204" pitchFamily="34" charset="0"/>
              </a:rPr>
              <a:t>0,9070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2" name="Rectangle 21"/>
          <p:cNvSpPr>
            <a:spLocks noChangeArrowheads="1"/>
          </p:cNvSpPr>
          <p:nvPr/>
        </p:nvSpPr>
        <p:spPr bwMode="auto">
          <a:xfrm>
            <a:off x="8797066" y="4121021"/>
            <a:ext cx="797932" cy="26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rgbClr val="000000"/>
                </a:solidFill>
                <a:effectLst/>
                <a:latin typeface="Arial" panose="020B0604020202020204" pitchFamily="34" charset="0"/>
              </a:rPr>
              <a:t>0,8638</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3" name="Rectangle 22"/>
          <p:cNvSpPr>
            <a:spLocks noChangeArrowheads="1"/>
          </p:cNvSpPr>
          <p:nvPr/>
        </p:nvSpPr>
        <p:spPr bwMode="auto">
          <a:xfrm>
            <a:off x="3514808" y="5192298"/>
            <a:ext cx="887419" cy="26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rgbClr val="000000"/>
                </a:solidFill>
                <a:effectLst/>
                <a:latin typeface="Arial" panose="020B0604020202020204" pitchFamily="34" charset="0"/>
              </a:rPr>
              <a:t>10 000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4" name="Rectangle 23"/>
          <p:cNvSpPr>
            <a:spLocks noChangeArrowheads="1"/>
          </p:cNvSpPr>
          <p:nvPr/>
        </p:nvSpPr>
        <p:spPr bwMode="auto">
          <a:xfrm>
            <a:off x="5170330" y="5216738"/>
            <a:ext cx="862562" cy="26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rgbClr val="000000"/>
                </a:solidFill>
                <a:effectLst/>
                <a:latin typeface="Arial" panose="020B0604020202020204" pitchFamily="34" charset="0"/>
              </a:rPr>
              <a:t>10 000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5" name="Rectangle 24"/>
          <p:cNvSpPr>
            <a:spLocks noChangeArrowheads="1"/>
          </p:cNvSpPr>
          <p:nvPr/>
        </p:nvSpPr>
        <p:spPr bwMode="auto">
          <a:xfrm>
            <a:off x="6828337" y="5216738"/>
            <a:ext cx="835218" cy="26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rgbClr val="000000"/>
                </a:solidFill>
                <a:effectLst/>
                <a:latin typeface="Arial" panose="020B0604020202020204" pitchFamily="34" charset="0"/>
              </a:rPr>
              <a:t>10 000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6" name="Rectangle 25"/>
          <p:cNvSpPr>
            <a:spLocks noChangeArrowheads="1"/>
          </p:cNvSpPr>
          <p:nvPr/>
        </p:nvSpPr>
        <p:spPr bwMode="auto">
          <a:xfrm>
            <a:off x="8797066" y="5216738"/>
            <a:ext cx="700987" cy="26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smtClean="0">
                <a:ln>
                  <a:noFill/>
                </a:ln>
                <a:solidFill>
                  <a:srgbClr val="000000"/>
                </a:solidFill>
                <a:effectLst/>
                <a:latin typeface="Arial" panose="020B0604020202020204" pitchFamily="34" charset="0"/>
              </a:rPr>
              <a:t>10 000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7" name="Rectangle 26"/>
          <p:cNvSpPr>
            <a:spLocks noChangeArrowheads="1"/>
          </p:cNvSpPr>
          <p:nvPr/>
        </p:nvSpPr>
        <p:spPr bwMode="auto">
          <a:xfrm>
            <a:off x="4548888" y="2286001"/>
            <a:ext cx="27343" cy="2037"/>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7"/>
          <p:cNvSpPr>
            <a:spLocks noChangeArrowheads="1"/>
          </p:cNvSpPr>
          <p:nvPr/>
        </p:nvSpPr>
        <p:spPr bwMode="auto">
          <a:xfrm>
            <a:off x="6206895" y="2286001"/>
            <a:ext cx="24858" cy="2037"/>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8"/>
          <p:cNvSpPr>
            <a:spLocks noChangeArrowheads="1"/>
          </p:cNvSpPr>
          <p:nvPr/>
        </p:nvSpPr>
        <p:spPr bwMode="auto">
          <a:xfrm>
            <a:off x="7864903" y="2286001"/>
            <a:ext cx="24858" cy="2037"/>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Line 29"/>
          <p:cNvSpPr>
            <a:spLocks noChangeShapeType="1"/>
          </p:cNvSpPr>
          <p:nvPr/>
        </p:nvSpPr>
        <p:spPr bwMode="auto">
          <a:xfrm>
            <a:off x="2918223" y="2286001"/>
            <a:ext cx="694026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30"/>
          <p:cNvSpPr>
            <a:spLocks noChangeArrowheads="1"/>
          </p:cNvSpPr>
          <p:nvPr/>
        </p:nvSpPr>
        <p:spPr bwMode="auto">
          <a:xfrm>
            <a:off x="2918223" y="2286001"/>
            <a:ext cx="6940266" cy="2240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31"/>
          <p:cNvSpPr>
            <a:spLocks noChangeArrowheads="1"/>
          </p:cNvSpPr>
          <p:nvPr/>
        </p:nvSpPr>
        <p:spPr bwMode="auto">
          <a:xfrm>
            <a:off x="9831146" y="2286001"/>
            <a:ext cx="27343" cy="2037"/>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Line 32"/>
          <p:cNvSpPr>
            <a:spLocks noChangeShapeType="1"/>
          </p:cNvSpPr>
          <p:nvPr/>
        </p:nvSpPr>
        <p:spPr bwMode="auto">
          <a:xfrm>
            <a:off x="2918223" y="2648524"/>
            <a:ext cx="694026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Rectangle 33"/>
          <p:cNvSpPr>
            <a:spLocks noChangeArrowheads="1"/>
          </p:cNvSpPr>
          <p:nvPr/>
        </p:nvSpPr>
        <p:spPr bwMode="auto">
          <a:xfrm>
            <a:off x="2918223" y="2648524"/>
            <a:ext cx="6940266" cy="2444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Line 34"/>
          <p:cNvSpPr>
            <a:spLocks noChangeShapeType="1"/>
          </p:cNvSpPr>
          <p:nvPr/>
        </p:nvSpPr>
        <p:spPr bwMode="auto">
          <a:xfrm>
            <a:off x="2918223" y="3740168"/>
            <a:ext cx="694026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Rectangle 35"/>
          <p:cNvSpPr>
            <a:spLocks noChangeArrowheads="1"/>
          </p:cNvSpPr>
          <p:nvPr/>
        </p:nvSpPr>
        <p:spPr bwMode="auto">
          <a:xfrm>
            <a:off x="2918223" y="3740168"/>
            <a:ext cx="6940266" cy="2240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Line 36"/>
          <p:cNvSpPr>
            <a:spLocks noChangeShapeType="1"/>
          </p:cNvSpPr>
          <p:nvPr/>
        </p:nvSpPr>
        <p:spPr bwMode="auto">
          <a:xfrm>
            <a:off x="2918223" y="4829774"/>
            <a:ext cx="694026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Rectangle 37"/>
          <p:cNvSpPr>
            <a:spLocks noChangeArrowheads="1"/>
          </p:cNvSpPr>
          <p:nvPr/>
        </p:nvSpPr>
        <p:spPr bwMode="auto">
          <a:xfrm>
            <a:off x="2918223" y="4829774"/>
            <a:ext cx="6940266" cy="2444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Line 38"/>
          <p:cNvSpPr>
            <a:spLocks noChangeShapeType="1"/>
          </p:cNvSpPr>
          <p:nvPr/>
        </p:nvSpPr>
        <p:spPr bwMode="auto">
          <a:xfrm>
            <a:off x="2893366" y="2286001"/>
            <a:ext cx="0" cy="365782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Rectangle 39"/>
          <p:cNvSpPr>
            <a:spLocks noChangeArrowheads="1"/>
          </p:cNvSpPr>
          <p:nvPr/>
        </p:nvSpPr>
        <p:spPr bwMode="auto">
          <a:xfrm>
            <a:off x="2893366" y="2286001"/>
            <a:ext cx="24858" cy="36578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Line 40"/>
          <p:cNvSpPr>
            <a:spLocks noChangeShapeType="1"/>
          </p:cNvSpPr>
          <p:nvPr/>
        </p:nvSpPr>
        <p:spPr bwMode="auto">
          <a:xfrm>
            <a:off x="4548888" y="2308404"/>
            <a:ext cx="0" cy="36354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Rectangle 41"/>
          <p:cNvSpPr>
            <a:spLocks noChangeArrowheads="1"/>
          </p:cNvSpPr>
          <p:nvPr/>
        </p:nvSpPr>
        <p:spPr bwMode="auto">
          <a:xfrm>
            <a:off x="4548888" y="2308404"/>
            <a:ext cx="27343" cy="36354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Line 42"/>
          <p:cNvSpPr>
            <a:spLocks noChangeShapeType="1"/>
          </p:cNvSpPr>
          <p:nvPr/>
        </p:nvSpPr>
        <p:spPr bwMode="auto">
          <a:xfrm>
            <a:off x="6206895" y="2308404"/>
            <a:ext cx="0" cy="36354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Rectangle 43"/>
          <p:cNvSpPr>
            <a:spLocks noChangeArrowheads="1"/>
          </p:cNvSpPr>
          <p:nvPr/>
        </p:nvSpPr>
        <p:spPr bwMode="auto">
          <a:xfrm>
            <a:off x="6206895" y="2308404"/>
            <a:ext cx="24858" cy="36354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Line 44"/>
          <p:cNvSpPr>
            <a:spLocks noChangeShapeType="1"/>
          </p:cNvSpPr>
          <p:nvPr/>
        </p:nvSpPr>
        <p:spPr bwMode="auto">
          <a:xfrm>
            <a:off x="7864903" y="2308404"/>
            <a:ext cx="0" cy="36354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a:spLocks noChangeArrowheads="1"/>
          </p:cNvSpPr>
          <p:nvPr/>
        </p:nvSpPr>
        <p:spPr bwMode="auto">
          <a:xfrm>
            <a:off x="7864903" y="2308404"/>
            <a:ext cx="24858" cy="36354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Line 46"/>
          <p:cNvSpPr>
            <a:spLocks noChangeShapeType="1"/>
          </p:cNvSpPr>
          <p:nvPr/>
        </p:nvSpPr>
        <p:spPr bwMode="auto">
          <a:xfrm>
            <a:off x="2918223" y="5921418"/>
            <a:ext cx="694026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Rectangle 47"/>
          <p:cNvSpPr>
            <a:spLocks noChangeArrowheads="1"/>
          </p:cNvSpPr>
          <p:nvPr/>
        </p:nvSpPr>
        <p:spPr bwMode="auto">
          <a:xfrm>
            <a:off x="2918223" y="5921418"/>
            <a:ext cx="6940266" cy="2240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Line 48"/>
          <p:cNvSpPr>
            <a:spLocks noChangeShapeType="1"/>
          </p:cNvSpPr>
          <p:nvPr/>
        </p:nvSpPr>
        <p:spPr bwMode="auto">
          <a:xfrm>
            <a:off x="9831146" y="2308404"/>
            <a:ext cx="0" cy="363541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Rectangle 49"/>
          <p:cNvSpPr>
            <a:spLocks noChangeArrowheads="1"/>
          </p:cNvSpPr>
          <p:nvPr/>
        </p:nvSpPr>
        <p:spPr bwMode="auto">
          <a:xfrm>
            <a:off x="9831146" y="2308404"/>
            <a:ext cx="27343" cy="363541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Line 50"/>
          <p:cNvSpPr>
            <a:spLocks noChangeShapeType="1"/>
          </p:cNvSpPr>
          <p:nvPr/>
        </p:nvSpPr>
        <p:spPr bwMode="auto">
          <a:xfrm>
            <a:off x="9858489" y="2286001"/>
            <a:ext cx="2486" cy="2037"/>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Rectangle 51"/>
          <p:cNvSpPr>
            <a:spLocks noChangeArrowheads="1"/>
          </p:cNvSpPr>
          <p:nvPr/>
        </p:nvSpPr>
        <p:spPr bwMode="auto">
          <a:xfrm>
            <a:off x="9858489" y="2286001"/>
            <a:ext cx="24858" cy="2240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6301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dissolv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dissolve">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dissolv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dissolve">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P spid="21" grpId="0"/>
      <p:bldP spid="22" grpId="0"/>
      <p:bldP spid="23" grpId="0"/>
      <p:bldP spid="24"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a:bodyPr>
          <a:lstStyle/>
          <a:p>
            <a:r>
              <a:rPr lang="en-US" dirty="0" err="1" smtClean="0"/>
              <a:t>Koszty</a:t>
            </a:r>
            <a:r>
              <a:rPr lang="en-US" dirty="0" smtClean="0"/>
              <a:t> </a:t>
            </a:r>
            <a:r>
              <a:rPr lang="en-US" dirty="0" err="1" smtClean="0"/>
              <a:t>operacyjne</a:t>
            </a:r>
            <a:r>
              <a:rPr lang="pl-PL" dirty="0" smtClean="0"/>
              <a:t>:</a:t>
            </a:r>
            <a:endParaRPr lang="pl-PL" dirty="0"/>
          </a:p>
        </p:txBody>
      </p:sp>
      <p:sp>
        <p:nvSpPr>
          <p:cNvPr id="3" name="Symbol zastępczy tekstu 2"/>
          <p:cNvSpPr>
            <a:spLocks noGrp="1"/>
          </p:cNvSpPr>
          <p:nvPr>
            <p:ph type="body" sz="half" idx="2"/>
          </p:nvPr>
        </p:nvSpPr>
        <p:spPr>
          <a:xfrm>
            <a:off x="729049" y="1097046"/>
            <a:ext cx="7426410" cy="5106044"/>
          </a:xfrm>
        </p:spPr>
        <p:txBody>
          <a:bodyPr>
            <a:noAutofit/>
          </a:bodyPr>
          <a:lstStyle/>
          <a:p>
            <a:pPr algn="just"/>
            <a:r>
              <a:rPr lang="pl-PL" sz="2000" dirty="0" smtClean="0"/>
              <a:t>dla </a:t>
            </a:r>
            <a:r>
              <a:rPr lang="pl-PL" sz="2000" dirty="0"/>
              <a:t>potrzeb ustalania wskaźników efektywności finansowej oraz wyliczania wartości dofinansowania przyjmuje się, że są to koszty eksploatacji i utrzymania (np. wynagrodzenia, surowce, elektryczność), koszty administracyjne i ogólne, koszty związane ze sprzedażą i dystrybucją. Przy określaniu kosztów operacyjnych na potrzeby analizy projektu </a:t>
            </a:r>
            <a:r>
              <a:rPr lang="pl-PL" sz="2000" u="sng" dirty="0"/>
              <a:t>nie należy uwzględniać pozycji, które nie powodują rzeczywistego wydatku pieniężnego</a:t>
            </a:r>
            <a:r>
              <a:rPr lang="pl-PL" sz="2000" dirty="0"/>
              <a:t>, nawet jeżeli są one zazwyczaj </a:t>
            </a:r>
            <a:r>
              <a:rPr lang="pl-PL" sz="2000" dirty="0" smtClean="0"/>
              <a:t>wykazywane</a:t>
            </a:r>
            <a:br>
              <a:rPr lang="pl-PL" sz="2000" dirty="0" smtClean="0"/>
            </a:br>
            <a:r>
              <a:rPr lang="pl-PL" sz="2000" dirty="0" smtClean="0"/>
              <a:t>w </a:t>
            </a:r>
            <a:r>
              <a:rPr lang="pl-PL" sz="2000" dirty="0"/>
              <a:t>bilansie lub rachunku </a:t>
            </a:r>
            <a:r>
              <a:rPr lang="pl-PL" sz="2000" dirty="0" smtClean="0"/>
              <a:t>zysków i </a:t>
            </a:r>
            <a:r>
              <a:rPr lang="pl-PL" sz="2000" dirty="0"/>
              <a:t>strat. Do kosztów operacyjnych </a:t>
            </a:r>
            <a:r>
              <a:rPr lang="pl-PL" sz="2000" u="sng" dirty="0"/>
              <a:t>nie należy zatem zaliczać kosztów amortyzacji</a:t>
            </a:r>
            <a:r>
              <a:rPr lang="pl-PL" sz="2000" dirty="0"/>
              <a:t> oraz rezerw na nieprzewidziane wydatki. </a:t>
            </a:r>
            <a:endParaRPr lang="en-US" sz="2000" dirty="0"/>
          </a:p>
          <a:p>
            <a:pPr algn="just"/>
            <a:r>
              <a:rPr lang="pl-PL" sz="2000" dirty="0"/>
              <a:t>Na potrzeby wyliczenia wskaźnika luki w finansowaniu </a:t>
            </a:r>
            <a:r>
              <a:rPr lang="pl-PL" sz="2000" dirty="0" smtClean="0"/>
              <a:t>razem</a:t>
            </a:r>
            <a:br>
              <a:rPr lang="pl-PL" sz="2000" dirty="0" smtClean="0"/>
            </a:br>
            <a:r>
              <a:rPr lang="pl-PL" sz="2000" dirty="0" smtClean="0"/>
              <a:t>z </a:t>
            </a:r>
            <a:r>
              <a:rPr lang="pl-PL" sz="2000" dirty="0"/>
              <a:t>kosztami operacyjnymi należy ująć również </a:t>
            </a:r>
            <a:r>
              <a:rPr lang="pl-PL" sz="2000" dirty="0" smtClean="0"/>
              <a:t>nakłady odtworzeniowe </a:t>
            </a:r>
            <a:r>
              <a:rPr lang="pl-PL" sz="2000" dirty="0"/>
              <a:t>związane z elementami infrastruktury, o okresie użytkowania krótszym niż okres odniesienia </a:t>
            </a:r>
            <a:r>
              <a:rPr lang="pl-PL" sz="2000" dirty="0" smtClean="0"/>
              <a:t>analizy.</a:t>
            </a:r>
            <a:endParaRPr lang="pl-PL" sz="2000" dirty="0"/>
          </a:p>
          <a:p>
            <a:endParaRPr lang="pl-PL" sz="2000" dirty="0"/>
          </a:p>
        </p:txBody>
      </p:sp>
    </p:spTree>
    <p:extLst>
      <p:ext uri="{BB962C8B-B14F-4D97-AF65-F5344CB8AC3E}">
        <p14:creationId xmlns:p14="http://schemas.microsoft.com/office/powerpoint/2010/main" val="42545840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upa 108"/>
          <p:cNvGrpSpPr/>
          <p:nvPr/>
        </p:nvGrpSpPr>
        <p:grpSpPr>
          <a:xfrm>
            <a:off x="1058370" y="4454372"/>
            <a:ext cx="10074955" cy="404194"/>
            <a:chOff x="1058370" y="4633672"/>
            <a:chExt cx="10074955" cy="404194"/>
          </a:xfrm>
        </p:grpSpPr>
        <p:grpSp>
          <p:nvGrpSpPr>
            <p:cNvPr id="81" name="Grupa 80"/>
            <p:cNvGrpSpPr/>
            <p:nvPr/>
          </p:nvGrpSpPr>
          <p:grpSpPr>
            <a:xfrm rot="5400000">
              <a:off x="8803594" y="4633674"/>
              <a:ext cx="404192" cy="404192"/>
              <a:chOff x="1792357" y="2786270"/>
              <a:chExt cx="871330" cy="871330"/>
            </a:xfrm>
          </p:grpSpPr>
          <p:sp>
            <p:nvSpPr>
              <p:cNvPr id="102" name="Owal 101"/>
              <p:cNvSpPr/>
              <p:nvPr/>
            </p:nvSpPr>
            <p:spPr>
              <a:xfrm>
                <a:off x="1792357" y="2786270"/>
                <a:ext cx="871330" cy="871330"/>
              </a:xfrm>
              <a:prstGeom prst="ellipse">
                <a:avLst/>
              </a:prstGeom>
              <a:solidFill>
                <a:schemeClr val="bg2">
                  <a:lumMod val="7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3" name="Owal 102"/>
              <p:cNvSpPr/>
              <p:nvPr/>
            </p:nvSpPr>
            <p:spPr>
              <a:xfrm>
                <a:off x="1971262" y="2965175"/>
                <a:ext cx="513522" cy="51352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grpSp>
          <p:nvGrpSpPr>
            <p:cNvPr id="82" name="Grupa 81"/>
            <p:cNvGrpSpPr/>
            <p:nvPr/>
          </p:nvGrpSpPr>
          <p:grpSpPr>
            <a:xfrm rot="5400000">
              <a:off x="1058370" y="4633672"/>
              <a:ext cx="404191" cy="404191"/>
              <a:chOff x="1792356" y="1274372"/>
              <a:chExt cx="871330" cy="871330"/>
            </a:xfrm>
          </p:grpSpPr>
          <p:sp>
            <p:nvSpPr>
              <p:cNvPr id="100" name="Owal 99"/>
              <p:cNvSpPr/>
              <p:nvPr/>
            </p:nvSpPr>
            <p:spPr>
              <a:xfrm>
                <a:off x="1792356" y="1274372"/>
                <a:ext cx="871330" cy="871330"/>
              </a:xfrm>
              <a:prstGeom prst="ellipse">
                <a:avLst/>
              </a:prstGeom>
              <a:solidFill>
                <a:srgbClr val="0075E2">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1" name="Owal 100"/>
              <p:cNvSpPr/>
              <p:nvPr/>
            </p:nvSpPr>
            <p:spPr>
              <a:xfrm>
                <a:off x="1971262" y="1453276"/>
                <a:ext cx="513523" cy="513523"/>
              </a:xfrm>
              <a:prstGeom prst="ellipse">
                <a:avLst/>
              </a:prstGeom>
              <a:solidFill>
                <a:srgbClr val="007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grpSp>
          <p:nvGrpSpPr>
            <p:cNvPr id="83" name="Grupa 82"/>
            <p:cNvGrpSpPr/>
            <p:nvPr/>
          </p:nvGrpSpPr>
          <p:grpSpPr>
            <a:xfrm rot="5400000">
              <a:off x="10729133" y="4633674"/>
              <a:ext cx="404192" cy="404192"/>
              <a:chOff x="1792357" y="2786270"/>
              <a:chExt cx="871330" cy="871330"/>
            </a:xfrm>
          </p:grpSpPr>
          <p:sp>
            <p:nvSpPr>
              <p:cNvPr id="98" name="Owal 97"/>
              <p:cNvSpPr/>
              <p:nvPr/>
            </p:nvSpPr>
            <p:spPr>
              <a:xfrm>
                <a:off x="1792357" y="2786270"/>
                <a:ext cx="871330" cy="871330"/>
              </a:xfrm>
              <a:prstGeom prst="ellipse">
                <a:avLst/>
              </a:prstGeom>
              <a:solidFill>
                <a:schemeClr val="bg2">
                  <a:lumMod val="7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9" name="Owal 98"/>
              <p:cNvSpPr/>
              <p:nvPr/>
            </p:nvSpPr>
            <p:spPr>
              <a:xfrm>
                <a:off x="1971261" y="2965174"/>
                <a:ext cx="513522" cy="51352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grpSp>
          <p:nvGrpSpPr>
            <p:cNvPr id="84" name="Grupa 83"/>
            <p:cNvGrpSpPr/>
            <p:nvPr/>
          </p:nvGrpSpPr>
          <p:grpSpPr>
            <a:xfrm rot="5400000">
              <a:off x="2983248" y="4633674"/>
              <a:ext cx="404192" cy="404192"/>
              <a:chOff x="1792357" y="2786270"/>
              <a:chExt cx="871330" cy="871330"/>
            </a:xfrm>
          </p:grpSpPr>
          <p:sp>
            <p:nvSpPr>
              <p:cNvPr id="96" name="Owal 95"/>
              <p:cNvSpPr/>
              <p:nvPr/>
            </p:nvSpPr>
            <p:spPr>
              <a:xfrm>
                <a:off x="1792357" y="2786270"/>
                <a:ext cx="871330" cy="871330"/>
              </a:xfrm>
              <a:prstGeom prst="ellipse">
                <a:avLst/>
              </a:prstGeom>
              <a:solidFill>
                <a:schemeClr val="bg2">
                  <a:lumMod val="7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7" name="Owal 96"/>
              <p:cNvSpPr/>
              <p:nvPr/>
            </p:nvSpPr>
            <p:spPr>
              <a:xfrm>
                <a:off x="1971261" y="2965174"/>
                <a:ext cx="513522" cy="51352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grpSp>
          <p:nvGrpSpPr>
            <p:cNvPr id="86" name="Grupa 85"/>
            <p:cNvGrpSpPr/>
            <p:nvPr/>
          </p:nvGrpSpPr>
          <p:grpSpPr>
            <a:xfrm rot="5400000">
              <a:off x="4933147" y="4633674"/>
              <a:ext cx="404192" cy="404192"/>
              <a:chOff x="1792357" y="2786270"/>
              <a:chExt cx="871330" cy="871330"/>
            </a:xfrm>
          </p:grpSpPr>
          <p:sp>
            <p:nvSpPr>
              <p:cNvPr id="94" name="Owal 93"/>
              <p:cNvSpPr/>
              <p:nvPr/>
            </p:nvSpPr>
            <p:spPr>
              <a:xfrm>
                <a:off x="1792357" y="2786270"/>
                <a:ext cx="871330" cy="871330"/>
              </a:xfrm>
              <a:prstGeom prst="ellipse">
                <a:avLst/>
              </a:prstGeom>
              <a:solidFill>
                <a:schemeClr val="bg2">
                  <a:lumMod val="7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5" name="Owal 94"/>
              <p:cNvSpPr/>
              <p:nvPr/>
            </p:nvSpPr>
            <p:spPr>
              <a:xfrm>
                <a:off x="1971261" y="2965174"/>
                <a:ext cx="513522" cy="51352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grpSp>
          <p:nvGrpSpPr>
            <p:cNvPr id="87" name="Grupa 86"/>
            <p:cNvGrpSpPr/>
            <p:nvPr/>
          </p:nvGrpSpPr>
          <p:grpSpPr>
            <a:xfrm rot="5400000">
              <a:off x="6862926" y="4633674"/>
              <a:ext cx="404192" cy="404192"/>
              <a:chOff x="1792357" y="2786270"/>
              <a:chExt cx="871330" cy="871330"/>
            </a:xfrm>
          </p:grpSpPr>
          <p:sp>
            <p:nvSpPr>
              <p:cNvPr id="92" name="Owal 91"/>
              <p:cNvSpPr/>
              <p:nvPr/>
            </p:nvSpPr>
            <p:spPr>
              <a:xfrm>
                <a:off x="1792357" y="2786270"/>
                <a:ext cx="871330" cy="871330"/>
              </a:xfrm>
              <a:prstGeom prst="ellipse">
                <a:avLst/>
              </a:prstGeom>
              <a:solidFill>
                <a:schemeClr val="bg2">
                  <a:lumMod val="7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3" name="Owal 92"/>
              <p:cNvSpPr/>
              <p:nvPr/>
            </p:nvSpPr>
            <p:spPr>
              <a:xfrm>
                <a:off x="1971261" y="2965174"/>
                <a:ext cx="513522" cy="51352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cxnSp>
          <p:nvCxnSpPr>
            <p:cNvPr id="88" name="Łącznik prosty 87"/>
            <p:cNvCxnSpPr>
              <a:stCxn id="92" idx="4"/>
            </p:cNvCxnSpPr>
            <p:nvPr/>
          </p:nvCxnSpPr>
          <p:spPr>
            <a:xfrm flipH="1" flipV="1">
              <a:off x="5327281" y="4835768"/>
              <a:ext cx="1535645" cy="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Łącznik prosty 88"/>
            <p:cNvCxnSpPr/>
            <p:nvPr/>
          </p:nvCxnSpPr>
          <p:spPr>
            <a:xfrm flipH="1" flipV="1">
              <a:off x="5319557" y="4835768"/>
              <a:ext cx="1535645" cy="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0" name="Łącznik prosty 89"/>
            <p:cNvCxnSpPr/>
            <p:nvPr/>
          </p:nvCxnSpPr>
          <p:spPr>
            <a:xfrm flipH="1" flipV="1">
              <a:off x="7260225" y="4835768"/>
              <a:ext cx="1535645" cy="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1" name="Łącznik prosty 90"/>
            <p:cNvCxnSpPr/>
            <p:nvPr/>
          </p:nvCxnSpPr>
          <p:spPr>
            <a:xfrm flipH="1" flipV="1">
              <a:off x="9200893" y="4835768"/>
              <a:ext cx="1535645" cy="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6" name="Łącznik prosty 105"/>
            <p:cNvCxnSpPr/>
            <p:nvPr/>
          </p:nvCxnSpPr>
          <p:spPr>
            <a:xfrm flipH="1">
              <a:off x="3393158" y="4835768"/>
              <a:ext cx="1528552" cy="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8" name="Łącznik prosty 107"/>
            <p:cNvCxnSpPr/>
            <p:nvPr/>
          </p:nvCxnSpPr>
          <p:spPr>
            <a:xfrm flipH="1">
              <a:off x="1451817" y="4835768"/>
              <a:ext cx="1528552" cy="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 name="Tytuł 1" descr="Zasady sporządzania analizy finansowej i ekonomicznej"/>
          <p:cNvSpPr>
            <a:spLocks noGrp="1"/>
          </p:cNvSpPr>
          <p:nvPr>
            <p:ph type="title"/>
          </p:nvPr>
        </p:nvSpPr>
        <p:spPr/>
        <p:txBody>
          <a:bodyPr>
            <a:normAutofit fontScale="90000"/>
          </a:bodyPr>
          <a:lstStyle/>
          <a:p>
            <a:r>
              <a:rPr lang="pl-PL" dirty="0"/>
              <a:t>Zasady sporządzania </a:t>
            </a:r>
            <a:r>
              <a:rPr lang="pl-PL" dirty="0" smtClean="0"/>
              <a:t>analizy</a:t>
            </a:r>
            <a:br>
              <a:rPr lang="pl-PL" dirty="0" smtClean="0"/>
            </a:br>
            <a:r>
              <a:rPr lang="pl-PL" dirty="0" smtClean="0"/>
              <a:t>finansowej </a:t>
            </a:r>
            <a:r>
              <a:rPr lang="pl-PL" dirty="0"/>
              <a:t>i ekonomicznej</a:t>
            </a:r>
          </a:p>
        </p:txBody>
      </p:sp>
    </p:spTree>
    <p:extLst>
      <p:ext uri="{BB962C8B-B14F-4D97-AF65-F5344CB8AC3E}">
        <p14:creationId xmlns:p14="http://schemas.microsoft.com/office/powerpoint/2010/main" val="8672452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fontScale="90000"/>
          </a:bodyPr>
          <a:lstStyle/>
          <a:p>
            <a:r>
              <a:rPr lang="pl-PL" dirty="0" smtClean="0"/>
              <a:t>Okres </a:t>
            </a:r>
            <a:r>
              <a:rPr lang="pl-PL" dirty="0"/>
              <a:t>odniesienia (horyzont czasowy inwestycji</a:t>
            </a:r>
            <a:r>
              <a:rPr lang="pl-PL" dirty="0" smtClean="0"/>
              <a:t>):</a:t>
            </a:r>
            <a:endParaRPr lang="pl-PL" dirty="0"/>
          </a:p>
        </p:txBody>
      </p:sp>
      <p:sp>
        <p:nvSpPr>
          <p:cNvPr id="3" name="Symbol zastępczy tekstu 2"/>
          <p:cNvSpPr>
            <a:spLocks noGrp="1"/>
          </p:cNvSpPr>
          <p:nvPr>
            <p:ph type="body" sz="half" idx="2"/>
          </p:nvPr>
        </p:nvSpPr>
        <p:spPr>
          <a:xfrm>
            <a:off x="543697" y="1208259"/>
            <a:ext cx="7611762" cy="5106044"/>
          </a:xfrm>
        </p:spPr>
        <p:txBody>
          <a:bodyPr>
            <a:noAutofit/>
          </a:bodyPr>
          <a:lstStyle/>
          <a:p>
            <a:pPr algn="just"/>
            <a:r>
              <a:rPr lang="pl-PL" sz="2000" dirty="0" smtClean="0"/>
              <a:t>okres</a:t>
            </a:r>
            <a:r>
              <a:rPr lang="pl-PL" sz="2000" dirty="0"/>
              <a:t>, za który należy sporządzić prognozę przepływów pieniężnych generowanych przez analizowany projekt, uwzględniający </a:t>
            </a:r>
            <a:r>
              <a:rPr lang="pl-PL" sz="2000" u="sng" dirty="0"/>
              <a:t>zarówno okres realizacji projektu, jak i okres po jego ukończeniu</a:t>
            </a:r>
            <a:r>
              <a:rPr lang="pl-PL" sz="2000" dirty="0"/>
              <a:t>, tj. fazę inwestycyjną i operacyjną. </a:t>
            </a:r>
            <a:endParaRPr lang="en-US" sz="2000" dirty="0"/>
          </a:p>
          <a:p>
            <a:pPr algn="just"/>
            <a:r>
              <a:rPr lang="pl-PL" sz="2000" dirty="0"/>
              <a:t>Wymiar okresu odniesienia jest taki sam w analizie </a:t>
            </a:r>
            <a:r>
              <a:rPr lang="pl-PL" sz="2000" dirty="0" smtClean="0"/>
              <a:t>finansowej</a:t>
            </a:r>
            <a:br>
              <a:rPr lang="pl-PL" sz="2000" dirty="0" smtClean="0"/>
            </a:br>
            <a:r>
              <a:rPr lang="pl-PL" sz="2000" dirty="0" smtClean="0"/>
              <a:t>i </a:t>
            </a:r>
            <a:r>
              <a:rPr lang="pl-PL" sz="2000" dirty="0"/>
              <a:t>w analizie ekonomicznej. </a:t>
            </a:r>
          </a:p>
          <a:p>
            <a:pPr algn="just"/>
            <a:r>
              <a:rPr lang="pl-PL" sz="2000" dirty="0"/>
              <a:t>Rokiem bazowym w analizie finansowej i ekonomicznej powinien być założony w analizie rok rozpoczęcia realizacji projektu (np. rok rozpoczęcia robót budowlanych). Wyjątkiem od tej zasady jest sytuacja, w której wniosek o dofinansowanie został sporządzony na etapie, gdy realizacja projektu została już rozpoczęta. Wówczas rokiem bazowym jest rok złożenia wniosku o dofinansowanie. Szczegółowe zasady dot. wyznaczania okresu odniesienia powinny zostać określone przez instytucje zarządzające. </a:t>
            </a:r>
            <a:endParaRPr lang="en-US" sz="2000" dirty="0"/>
          </a:p>
        </p:txBody>
      </p:sp>
    </p:spTree>
    <p:extLst>
      <p:ext uri="{BB962C8B-B14F-4D97-AF65-F5344CB8AC3E}">
        <p14:creationId xmlns:p14="http://schemas.microsoft.com/office/powerpoint/2010/main" val="2383369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2"/>
          <p:cNvSpPr txBox="1">
            <a:spLocks/>
          </p:cNvSpPr>
          <p:nvPr/>
        </p:nvSpPr>
        <p:spPr>
          <a:xfrm>
            <a:off x="1087394" y="1103585"/>
            <a:ext cx="10181967" cy="5470469"/>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pl-PL" dirty="0"/>
          </a:p>
        </p:txBody>
      </p:sp>
      <p:sp>
        <p:nvSpPr>
          <p:cNvPr id="4" name="Tytuł 1"/>
          <p:cNvSpPr txBox="1">
            <a:spLocks/>
          </p:cNvSpPr>
          <p:nvPr/>
        </p:nvSpPr>
        <p:spPr>
          <a:xfrm>
            <a:off x="995856" y="438697"/>
            <a:ext cx="5100145" cy="561161"/>
          </a:xfrm>
          <a:prstGeom prst="rect">
            <a:avLst/>
          </a:prstGeom>
        </p:spPr>
        <p:txBody>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US" dirty="0" err="1" smtClean="0"/>
              <a:t>Etapy</a:t>
            </a:r>
            <a:r>
              <a:rPr lang="en-US" dirty="0" smtClean="0"/>
              <a:t> </a:t>
            </a:r>
            <a:r>
              <a:rPr lang="en-US" dirty="0" err="1" smtClean="0"/>
              <a:t>analizy</a:t>
            </a:r>
            <a:r>
              <a:rPr lang="en-US" dirty="0" smtClean="0"/>
              <a:t> </a:t>
            </a:r>
            <a:r>
              <a:rPr lang="en-US" dirty="0" err="1" smtClean="0"/>
              <a:t>finansowej</a:t>
            </a:r>
            <a:r>
              <a:rPr lang="pl-PL" dirty="0" smtClean="0"/>
              <a:t>:</a:t>
            </a:r>
            <a:r>
              <a:rPr lang="en-US" dirty="0" smtClean="0"/>
              <a:t> </a:t>
            </a:r>
            <a:endParaRPr lang="pl-PL" dirty="0"/>
          </a:p>
        </p:txBody>
      </p:sp>
      <p:sp>
        <p:nvSpPr>
          <p:cNvPr id="5" name="Symbol zastępczy tekstu 4"/>
          <p:cNvSpPr txBox="1">
            <a:spLocks/>
          </p:cNvSpPr>
          <p:nvPr/>
        </p:nvSpPr>
        <p:spPr>
          <a:xfrm>
            <a:off x="770645" y="1163487"/>
            <a:ext cx="11029928" cy="5400942"/>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358775" algn="just">
              <a:spcBef>
                <a:spcPts val="300"/>
              </a:spcBef>
              <a:buFont typeface="Arial" panose="020B0604020202020204" pitchFamily="34" charset="0"/>
              <a:buChar char="•"/>
            </a:pPr>
            <a:r>
              <a:rPr lang="pl-PL" dirty="0" smtClean="0"/>
              <a:t>określenie założeń do analizy finansowej, </a:t>
            </a:r>
          </a:p>
          <a:p>
            <a:pPr marL="358775" indent="-358775" algn="just">
              <a:spcBef>
                <a:spcPts val="300"/>
              </a:spcBef>
              <a:buFont typeface="Arial" panose="020B0604020202020204" pitchFamily="34" charset="0"/>
              <a:buChar char="•"/>
            </a:pPr>
            <a:r>
              <a:rPr lang="pl-PL" dirty="0" smtClean="0"/>
              <a:t>ustalenie, czy projekt generuje przychód oraz czy istnieje możliwość jego obiektywnego określenia z wyprzedzeniem, </a:t>
            </a:r>
          </a:p>
          <a:p>
            <a:pPr marL="358775" indent="-358775" algn="just">
              <a:spcBef>
                <a:spcPts val="300"/>
              </a:spcBef>
              <a:buFont typeface="Arial" panose="020B0604020202020204" pitchFamily="34" charset="0"/>
              <a:buChar char="•"/>
            </a:pPr>
            <a:r>
              <a:rPr lang="pl-PL" dirty="0" smtClean="0"/>
              <a:t>ustalenie, czy projekt generuje oszczędności kosztów operacyjnych, </a:t>
            </a:r>
          </a:p>
          <a:p>
            <a:pPr marL="358775" indent="-358775" algn="just">
              <a:spcBef>
                <a:spcPts val="300"/>
              </a:spcBef>
              <a:buFont typeface="Arial" panose="020B0604020202020204" pitchFamily="34" charset="0"/>
              <a:buChar char="•"/>
            </a:pPr>
            <a:r>
              <a:rPr lang="pl-PL" dirty="0" smtClean="0"/>
              <a:t>zestawienie przepływów pieniężnych projektu dla każdego roku analizy, </a:t>
            </a:r>
          </a:p>
          <a:p>
            <a:pPr marL="358775" indent="-358775" algn="just">
              <a:spcBef>
                <a:spcPts val="300"/>
              </a:spcBef>
              <a:buFont typeface="Arial" panose="020B0604020202020204" pitchFamily="34" charset="0"/>
              <a:buChar char="•"/>
            </a:pPr>
            <a:r>
              <a:rPr lang="pl-PL" dirty="0" smtClean="0"/>
              <a:t>ustalenie, czy wartość bieżąca przychodów generowanych przez projekt przekracza wartość bieżącą kosztów operacyjnych, tzn. czy projekt jest projektem generującym dochód – dotyczy projektów, dla których istnieje możliwość obiektywnego określenia przychodu z wyprzedzeniem, </a:t>
            </a:r>
          </a:p>
          <a:p>
            <a:pPr marL="358775" indent="-358775" algn="just">
              <a:spcBef>
                <a:spcPts val="300"/>
              </a:spcBef>
              <a:buFont typeface="Arial" panose="020B0604020202020204" pitchFamily="34" charset="0"/>
              <a:buChar char="•"/>
            </a:pPr>
            <a:r>
              <a:rPr lang="pl-PL" dirty="0" smtClean="0"/>
              <a:t>ustalenie poziomu dofinansowania projektu z funduszy UE w oparciu o metodę luki</a:t>
            </a:r>
            <a:br>
              <a:rPr lang="pl-PL" dirty="0" smtClean="0"/>
            </a:br>
            <a:r>
              <a:rPr lang="pl-PL" dirty="0" smtClean="0"/>
              <a:t>w finansowaniu lub poprzez zastosowanie zryczałtowanych procentowych stawek dochodów (dotyczy projektów generujących dochód, dla których istnieje możliwość obiektywnego określenia przychodu z wyprzedzeniem), </a:t>
            </a:r>
            <a:endParaRPr lang="en-US" dirty="0" smtClean="0"/>
          </a:p>
          <a:p>
            <a:pPr marL="358775" indent="-358775" algn="just">
              <a:spcBef>
                <a:spcPts val="300"/>
              </a:spcBef>
              <a:buFont typeface="Arial" panose="020B0604020202020204" pitchFamily="34" charset="0"/>
              <a:buChar char="•"/>
            </a:pPr>
            <a:r>
              <a:rPr lang="en-US" dirty="0" err="1" smtClean="0"/>
              <a:t>określenie</a:t>
            </a:r>
            <a:r>
              <a:rPr lang="en-US" dirty="0" smtClean="0"/>
              <a:t> </a:t>
            </a:r>
            <a:r>
              <a:rPr lang="en-US" dirty="0" err="1" smtClean="0"/>
              <a:t>źródeł</a:t>
            </a:r>
            <a:r>
              <a:rPr lang="en-US" dirty="0" smtClean="0"/>
              <a:t> </a:t>
            </a:r>
            <a:r>
              <a:rPr lang="en-US" dirty="0" err="1" smtClean="0"/>
              <a:t>finansowania</a:t>
            </a:r>
            <a:r>
              <a:rPr lang="en-US" dirty="0" smtClean="0"/>
              <a:t> </a:t>
            </a:r>
            <a:r>
              <a:rPr lang="en-US" dirty="0" err="1" smtClean="0"/>
              <a:t>projektu</a:t>
            </a:r>
            <a:r>
              <a:rPr lang="en-US" dirty="0" smtClean="0"/>
              <a:t>, </a:t>
            </a:r>
          </a:p>
          <a:p>
            <a:pPr marL="358775" indent="-358775" algn="just">
              <a:spcBef>
                <a:spcPts val="300"/>
              </a:spcBef>
              <a:buFont typeface="Arial" panose="020B0604020202020204" pitchFamily="34" charset="0"/>
              <a:buChar char="•"/>
            </a:pPr>
            <a:r>
              <a:rPr lang="pl-PL" dirty="0" smtClean="0"/>
              <a:t>ustalenie wartości wskaźników efektywności finansowej projektu,</a:t>
            </a:r>
          </a:p>
          <a:p>
            <a:pPr marL="358775" indent="-358775" algn="just">
              <a:spcBef>
                <a:spcPts val="300"/>
              </a:spcBef>
              <a:buFont typeface="Arial" panose="020B0604020202020204" pitchFamily="34" charset="0"/>
              <a:buChar char="•"/>
            </a:pPr>
            <a:r>
              <a:rPr lang="en-US" dirty="0" err="1" smtClean="0"/>
              <a:t>analiz</a:t>
            </a:r>
            <a:r>
              <a:rPr lang="pl-PL" dirty="0" smtClean="0"/>
              <a:t>a</a:t>
            </a:r>
            <a:r>
              <a:rPr lang="en-US" dirty="0" smtClean="0"/>
              <a:t> </a:t>
            </a:r>
            <a:r>
              <a:rPr lang="en-US" dirty="0" err="1" smtClean="0"/>
              <a:t>finansowej</a:t>
            </a:r>
            <a:r>
              <a:rPr lang="en-US" dirty="0" smtClean="0"/>
              <a:t> </a:t>
            </a:r>
            <a:r>
              <a:rPr lang="en-US" dirty="0" err="1" smtClean="0"/>
              <a:t>trwałości</a:t>
            </a:r>
            <a:r>
              <a:rPr lang="en-US" dirty="0" smtClean="0"/>
              <a:t>. </a:t>
            </a:r>
          </a:p>
          <a:p>
            <a:endParaRPr lang="pl-PL" dirty="0"/>
          </a:p>
        </p:txBody>
      </p:sp>
    </p:spTree>
    <p:extLst>
      <p:ext uri="{BB962C8B-B14F-4D97-AF65-F5344CB8AC3E}">
        <p14:creationId xmlns:p14="http://schemas.microsoft.com/office/powerpoint/2010/main" val="24244665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2"/>
          <p:cNvSpPr txBox="1">
            <a:spLocks/>
          </p:cNvSpPr>
          <p:nvPr/>
        </p:nvSpPr>
        <p:spPr>
          <a:xfrm>
            <a:off x="713961" y="692170"/>
            <a:ext cx="10725664" cy="5106044"/>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pl-PL" sz="2400" b="1" dirty="0">
                <a:latin typeface="+mj-lt"/>
              </a:rPr>
              <a:t>Ogólna metodyka przeprowadzania analizy finansowej :</a:t>
            </a:r>
            <a:r>
              <a:rPr lang="en-US" sz="2400" b="1" dirty="0">
                <a:latin typeface="+mj-lt"/>
              </a:rPr>
              <a:t> </a:t>
            </a:r>
            <a:endParaRPr lang="pl-PL" sz="2400" b="1" dirty="0">
              <a:latin typeface="+mj-lt"/>
            </a:endParaRPr>
          </a:p>
          <a:p>
            <a:pPr algn="just"/>
            <a:endParaRPr lang="pl-PL" dirty="0" smtClean="0"/>
          </a:p>
          <a:p>
            <a:pPr algn="just"/>
            <a:r>
              <a:rPr lang="pl-PL" dirty="0" smtClean="0"/>
              <a:t>Analizę </a:t>
            </a:r>
            <a:r>
              <a:rPr lang="pl-PL" dirty="0"/>
              <a:t>finansową przeprowadza się w oparciu o metodę </a:t>
            </a:r>
            <a:r>
              <a:rPr lang="pl-PL" u="sng" dirty="0"/>
              <a:t>zdyskontowanych przepływów pieniężnych </a:t>
            </a:r>
            <a:r>
              <a:rPr lang="pl-PL" dirty="0"/>
              <a:t>(DCF), zwaną dalej „metodą/analizą DCF”. </a:t>
            </a:r>
          </a:p>
          <a:p>
            <a:pPr algn="just"/>
            <a:r>
              <a:rPr lang="pl-PL" dirty="0" smtClean="0"/>
              <a:t>Metoda </a:t>
            </a:r>
            <a:r>
              <a:rPr lang="pl-PL" dirty="0"/>
              <a:t>DCF charakteryzuje się następującymi cechami: </a:t>
            </a:r>
          </a:p>
          <a:p>
            <a:pPr marL="342900" indent="-342900" algn="just">
              <a:spcBef>
                <a:spcPts val="0"/>
              </a:spcBef>
              <a:buFont typeface="Arial" panose="020B0604020202020204" pitchFamily="34" charset="0"/>
              <a:buChar char="•"/>
            </a:pPr>
            <a:r>
              <a:rPr lang="pl-PL" dirty="0" smtClean="0"/>
              <a:t>DCF </a:t>
            </a:r>
            <a:r>
              <a:rPr lang="pl-PL" dirty="0"/>
              <a:t>(patrz: definicja dyskontowania</a:t>
            </a:r>
            <a:r>
              <a:rPr lang="pl-PL" dirty="0" smtClean="0"/>
              <a:t>) </a:t>
            </a:r>
            <a:r>
              <a:rPr lang="pl-PL" dirty="0"/>
              <a:t>obejmuje skonsolidowaną analizę finansową, prowadzoną jednocześnie z punktu widzenia właściciela infrastruktury, jak i podmiotu gospodarczego ją eksploatującego (operatora infrastruktury), w przypadku gdy są oni odrębnymi podmiotami (patrz: definicja analizy skonsolidowanej); </a:t>
            </a:r>
          </a:p>
          <a:p>
            <a:pPr marL="342900" indent="-342900" algn="just">
              <a:spcBef>
                <a:spcPts val="0"/>
              </a:spcBef>
              <a:buFont typeface="Arial" panose="020B0604020202020204" pitchFamily="34" charset="0"/>
              <a:buChar char="•"/>
            </a:pPr>
            <a:r>
              <a:rPr lang="pl-PL" dirty="0"/>
              <a:t>uwzględnia, co do zasady, wyłącznie przepływ środków pieniężnych, tj. rzeczywistą kwotę pieniężną wypłacaną lub otrzymywaną przez dany projekt (niepieniężne pozycje rachunkowe, takie jak amortyzacja czy rezerwy na nieprzewidziane wydatki nie mogą być przedmiotem analizy finansowej); </a:t>
            </a:r>
          </a:p>
          <a:p>
            <a:pPr marL="342900" indent="-342900" algn="just">
              <a:spcBef>
                <a:spcPts val="0"/>
              </a:spcBef>
              <a:buFont typeface="Arial" panose="020B0604020202020204" pitchFamily="34" charset="0"/>
              <a:buChar char="•"/>
            </a:pPr>
            <a:r>
              <a:rPr lang="pl-PL" dirty="0"/>
              <a:t>uwzględnia przepływy środków pieniężnych w roku, w którym zostały dokonane i </a:t>
            </a:r>
            <a:r>
              <a:rPr lang="pl-PL" dirty="0" smtClean="0"/>
              <a:t>ujęte</a:t>
            </a:r>
            <a:br>
              <a:rPr lang="pl-PL" dirty="0" smtClean="0"/>
            </a:br>
            <a:r>
              <a:rPr lang="pl-PL" dirty="0" smtClean="0"/>
              <a:t>w </a:t>
            </a:r>
            <a:r>
              <a:rPr lang="pl-PL" dirty="0"/>
              <a:t>danym okresie odniesienia (metoda kasowa). Wyjątek stanowią nakłady inwestycyjne na realizację projektu poniesione przed pierwszym rokiem okresu odniesienia – powinny one zostać uwzględnione w pierwszym roku odniesienia, w wartościach niezdyskontowanych; </a:t>
            </a:r>
          </a:p>
        </p:txBody>
      </p:sp>
    </p:spTree>
    <p:extLst>
      <p:ext uri="{BB962C8B-B14F-4D97-AF65-F5344CB8AC3E}">
        <p14:creationId xmlns:p14="http://schemas.microsoft.com/office/powerpoint/2010/main" val="7570514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1"/>
          <p:cNvSpPr txBox="1">
            <a:spLocks/>
          </p:cNvSpPr>
          <p:nvPr/>
        </p:nvSpPr>
        <p:spPr>
          <a:xfrm>
            <a:off x="0" y="1982097"/>
            <a:ext cx="12192000" cy="14836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ctr"/>
            <a:endParaRPr lang="pl-PL" sz="12000" spc="600" dirty="0">
              <a:solidFill>
                <a:schemeClr val="bg1"/>
              </a:solidFill>
              <a:latin typeface="Montserrat SemiBold" panose="00000700000000000000" pitchFamily="50" charset="-18"/>
            </a:endParaRPr>
          </a:p>
        </p:txBody>
      </p:sp>
      <p:sp>
        <p:nvSpPr>
          <p:cNvPr id="35" name="Tytuł 35" descr="Ogólna metodyka przeprowadzania analizy finansowej – c.d.: "/>
          <p:cNvSpPr txBox="1">
            <a:spLocks/>
          </p:cNvSpPr>
          <p:nvPr/>
        </p:nvSpPr>
        <p:spPr>
          <a:xfrm>
            <a:off x="5518428" y="2174789"/>
            <a:ext cx="6344059" cy="1186249"/>
          </a:xfrm>
          <a:prstGeom prst="rect">
            <a:avLst/>
          </a:prstGeom>
        </p:spPr>
        <p:txBody>
          <a:bodyPr>
            <a:normAutofit fontScale="97500"/>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ctr">
              <a:lnSpc>
                <a:spcPct val="120000"/>
              </a:lnSpc>
            </a:pPr>
            <a:r>
              <a:rPr lang="pl-PL" dirty="0"/>
              <a:t>Ogólna metodyka przeprowadzania analizy finansowej </a:t>
            </a:r>
            <a:r>
              <a:rPr lang="pl-PL" dirty="0" smtClean="0"/>
              <a:t>– c.d.:</a:t>
            </a:r>
            <a:r>
              <a:rPr lang="en-US" dirty="0" smtClean="0"/>
              <a:t> </a:t>
            </a:r>
            <a:endParaRPr lang="pl-PL" dirty="0"/>
          </a:p>
        </p:txBody>
      </p:sp>
      <p:sp>
        <p:nvSpPr>
          <p:cNvPr id="37" name="Symbol zastępczy tekstu 2"/>
          <p:cNvSpPr txBox="1">
            <a:spLocks/>
          </p:cNvSpPr>
          <p:nvPr/>
        </p:nvSpPr>
        <p:spPr>
          <a:xfrm>
            <a:off x="531341" y="3875068"/>
            <a:ext cx="10725664" cy="2572186"/>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spcBef>
                <a:spcPts val="0"/>
              </a:spcBef>
              <a:buFont typeface="Arial" panose="020B0604020202020204" pitchFamily="34" charset="0"/>
              <a:buChar char="•"/>
            </a:pPr>
            <a:r>
              <a:rPr lang="pl-PL" dirty="0" smtClean="0"/>
              <a:t>uwzględnia </a:t>
            </a:r>
            <a:r>
              <a:rPr lang="pl-PL" dirty="0"/>
              <a:t>wartość rezydualną, w przypadku, gdy okres ekonomicznej użyteczności aktywów trwałych projektu przekracza przyjęty okres odniesienia (patrz: definicja okresu odniesienia oraz wartości rezydualnej); </a:t>
            </a:r>
          </a:p>
          <a:p>
            <a:pPr marL="342900" indent="-342900" algn="just">
              <a:spcBef>
                <a:spcPts val="0"/>
              </a:spcBef>
              <a:buFont typeface="Arial" panose="020B0604020202020204" pitchFamily="34" charset="0"/>
              <a:buChar char="•"/>
            </a:pPr>
            <a:r>
              <a:rPr lang="pl-PL" dirty="0"/>
              <a:t>uwzględnia wartość pieniądza w czasie przy sumowaniu przepływów </a:t>
            </a:r>
            <a:r>
              <a:rPr lang="pl-PL" dirty="0" smtClean="0"/>
              <a:t>finansowych</a:t>
            </a:r>
            <a:br>
              <a:rPr lang="pl-PL" dirty="0" smtClean="0"/>
            </a:br>
            <a:r>
              <a:rPr lang="pl-PL" dirty="0" smtClean="0"/>
              <a:t>w </a:t>
            </a:r>
            <a:r>
              <a:rPr lang="pl-PL" dirty="0"/>
              <a:t>różnych latach. Przyszłe przepływy środków pieniężnych dyskontuje się w celu uzyskania ich wartości bieżącej za pomocą współczynnika dyskontowego, którego wielkość jest ustalana przy użyciu stopy dyskontowej przyjętej dla celów przeprowadzenia analizy finansowej według </a:t>
            </a:r>
            <a:r>
              <a:rPr lang="pl-PL" dirty="0" smtClean="0"/>
              <a:t>metody DFC.</a:t>
            </a:r>
            <a:endParaRPr lang="pl-PL" dirty="0"/>
          </a:p>
        </p:txBody>
      </p:sp>
    </p:spTree>
    <p:extLst>
      <p:ext uri="{BB962C8B-B14F-4D97-AF65-F5344CB8AC3E}">
        <p14:creationId xmlns:p14="http://schemas.microsoft.com/office/powerpoint/2010/main" val="16069790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2"/>
          <p:cNvSpPr txBox="1">
            <a:spLocks/>
          </p:cNvSpPr>
          <p:nvPr/>
        </p:nvSpPr>
        <p:spPr>
          <a:xfrm>
            <a:off x="617708" y="457393"/>
            <a:ext cx="11046940" cy="6145537"/>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2400" b="1" dirty="0" err="1">
                <a:latin typeface="+mj-lt"/>
              </a:rPr>
              <a:t>Założenia</a:t>
            </a:r>
            <a:r>
              <a:rPr lang="en-US" sz="2400" b="1" dirty="0">
                <a:latin typeface="+mj-lt"/>
              </a:rPr>
              <a:t> do </a:t>
            </a:r>
            <a:r>
              <a:rPr lang="en-US" sz="2400" b="1" dirty="0" err="1">
                <a:latin typeface="+mj-lt"/>
              </a:rPr>
              <a:t>analizy</a:t>
            </a:r>
            <a:r>
              <a:rPr lang="en-US" sz="2400" b="1" dirty="0">
                <a:latin typeface="+mj-lt"/>
              </a:rPr>
              <a:t> </a:t>
            </a:r>
            <a:r>
              <a:rPr lang="en-US" sz="2400" b="1" dirty="0" err="1">
                <a:latin typeface="+mj-lt"/>
              </a:rPr>
              <a:t>finansowej</a:t>
            </a:r>
            <a:r>
              <a:rPr lang="pl-PL" sz="2400" b="1" dirty="0">
                <a:latin typeface="+mj-lt"/>
              </a:rPr>
              <a:t>:</a:t>
            </a:r>
            <a:r>
              <a:rPr lang="en-US" sz="2400" b="1" dirty="0">
                <a:latin typeface="+mj-lt"/>
              </a:rPr>
              <a:t> </a:t>
            </a:r>
            <a:endParaRPr lang="pl-PL" sz="1900" dirty="0" smtClean="0"/>
          </a:p>
          <a:p>
            <a:r>
              <a:rPr lang="pl-PL" sz="1900" dirty="0" smtClean="0"/>
              <a:t>Analiza </a:t>
            </a:r>
            <a:r>
              <a:rPr lang="pl-PL" sz="1900" dirty="0"/>
              <a:t>finansowa powinna się opierać na następujących założeniach, spójnych dla wszystkich projektów w danym </a:t>
            </a:r>
            <a:r>
              <a:rPr lang="pl-PL" sz="1900" dirty="0" smtClean="0"/>
              <a:t>sektorze: </a:t>
            </a:r>
            <a:endParaRPr lang="pl-PL" sz="1900" dirty="0"/>
          </a:p>
          <a:p>
            <a:pPr marL="342900" indent="-342900" algn="just">
              <a:spcBef>
                <a:spcPts val="0"/>
              </a:spcBef>
              <a:buFont typeface="Arial" panose="020B0604020202020204" pitchFamily="34" charset="0"/>
              <a:buChar char="•"/>
            </a:pPr>
            <a:r>
              <a:rPr lang="pl-PL" sz="1900" dirty="0"/>
              <a:t>o ile to możliwe i uzasadnione, powinna być przeprowadzona w cenach stałych</a:t>
            </a:r>
            <a:r>
              <a:rPr lang="pl-PL" sz="1900" dirty="0" smtClean="0"/>
              <a:t>,</a:t>
            </a:r>
          </a:p>
          <a:p>
            <a:pPr marL="342900" indent="-342900" algn="just">
              <a:spcBef>
                <a:spcPts val="0"/>
              </a:spcBef>
              <a:buFont typeface="Arial" panose="020B0604020202020204" pitchFamily="34" charset="0"/>
              <a:buChar char="•"/>
            </a:pPr>
            <a:r>
              <a:rPr lang="pl-PL" sz="1900" dirty="0"/>
              <a:t>powinna być sporządzona:</a:t>
            </a:r>
          </a:p>
          <a:p>
            <a:pPr marL="542925" indent="-271463" algn="just">
              <a:spcBef>
                <a:spcPts val="0"/>
              </a:spcBef>
              <a:buFont typeface="Wingdings" panose="05000000000000000000" pitchFamily="2" charset="2"/>
              <a:buChar char="Ø"/>
            </a:pPr>
            <a:r>
              <a:rPr lang="pl-PL" sz="1900" dirty="0" smtClean="0"/>
              <a:t>w </a:t>
            </a:r>
            <a:r>
              <a:rPr lang="pl-PL" sz="1900" dirty="0"/>
              <a:t>cenach netto (bez podatku VAT) w przypadku, gdy podatek VAT nie stanowi wydatku kwalifikowalnego (ponieważ może zostać odzyskany w oparciu o przepisy krajowe) lub</a:t>
            </a:r>
          </a:p>
          <a:p>
            <a:pPr marL="542925" indent="-271463" algn="just">
              <a:spcBef>
                <a:spcPts val="0"/>
              </a:spcBef>
              <a:buFont typeface="Wingdings" panose="05000000000000000000" pitchFamily="2" charset="2"/>
              <a:buChar char="Ø"/>
            </a:pPr>
            <a:r>
              <a:rPr lang="pl-PL" sz="1900" dirty="0" smtClean="0"/>
              <a:t>w </a:t>
            </a:r>
            <a:r>
              <a:rPr lang="pl-PL" sz="1900" dirty="0"/>
              <a:t>cenach brutto (wraz z podatkiem VAT), gdy podatek VAT stanowi wydatek kwalifikowalny (ponieważ nie może zostać odzyskany w oparciu o przepisy krajowe) oraz gdy jest on niekwalifikowalny, ale stanowi rzeczywisty </a:t>
            </a:r>
            <a:r>
              <a:rPr lang="pl-PL" sz="1900" dirty="0" err="1"/>
              <a:t>nieodzyskiwalny</a:t>
            </a:r>
            <a:r>
              <a:rPr lang="pl-PL" sz="1900" dirty="0"/>
              <a:t> wydatek podmiotu ponoszącego wydatki. Podatek VAT powinien zostać wyodrębniony jako osobna pozycja analizy finansowej.</a:t>
            </a:r>
          </a:p>
          <a:p>
            <a:pPr marL="342900" indent="-342900" algn="just">
              <a:spcBef>
                <a:spcPts val="0"/>
              </a:spcBef>
              <a:buFont typeface="Arial" panose="020B0604020202020204" pitchFamily="34" charset="0"/>
              <a:buChar char="•"/>
            </a:pPr>
            <a:r>
              <a:rPr lang="pl-PL" sz="1900" dirty="0" smtClean="0"/>
              <a:t>zasady </a:t>
            </a:r>
            <a:r>
              <a:rPr lang="pl-PL" sz="1900" dirty="0"/>
              <a:t>klasyfikujące VAT, jako wydatek kwalifikowalny bądź niekwalifikowalny znajdują </a:t>
            </a:r>
            <a:r>
              <a:rPr lang="pl-PL" sz="1900" dirty="0" smtClean="0"/>
              <a:t>się</a:t>
            </a:r>
            <a:br>
              <a:rPr lang="pl-PL" sz="1900" dirty="0" smtClean="0"/>
            </a:br>
            <a:r>
              <a:rPr lang="pl-PL" sz="1900" dirty="0" smtClean="0"/>
              <a:t>w </a:t>
            </a:r>
            <a:r>
              <a:rPr lang="pl-PL" sz="1900" dirty="0"/>
              <a:t>Wytycznych w zakresie kwalifikowalności wydatków oraz wytycznych dotyczących kwalifikowalności wydatków w ramach poszczególnych programów operacyjnych, jeśli zostały one wydane; </a:t>
            </a:r>
            <a:endParaRPr lang="pl-PL" sz="1900" dirty="0" smtClean="0"/>
          </a:p>
          <a:p>
            <a:pPr marL="342900" indent="-342900" algn="just">
              <a:spcBef>
                <a:spcPts val="0"/>
              </a:spcBef>
              <a:buFont typeface="Arial" panose="020B0604020202020204" pitchFamily="34" charset="0"/>
              <a:buChar char="•"/>
            </a:pPr>
            <a:r>
              <a:rPr lang="pl-PL" sz="1900" dirty="0"/>
              <a:t>finansowa stopa dyskontowa, jaka powinna zostać przyjęta w analizie finansowej dla inwestycji planowanych do dofinansowania z funduszy UE </a:t>
            </a:r>
            <a:r>
              <a:rPr lang="pl-PL" sz="1900" dirty="0" smtClean="0"/>
              <a:t>wynosi 4</a:t>
            </a:r>
            <a:r>
              <a:rPr lang="pl-PL" sz="1900" dirty="0"/>
              <a:t>% dla analizy prowadzonej w cenach </a:t>
            </a:r>
            <a:r>
              <a:rPr lang="pl-PL" sz="1900" dirty="0" smtClean="0"/>
              <a:t>stałych;</a:t>
            </a:r>
          </a:p>
          <a:p>
            <a:pPr marL="342900" indent="-342900" algn="just">
              <a:spcBef>
                <a:spcPts val="0"/>
              </a:spcBef>
              <a:buFont typeface="Arial" panose="020B0604020202020204" pitchFamily="34" charset="0"/>
              <a:buChar char="•"/>
            </a:pPr>
            <a:r>
              <a:rPr lang="pl-PL" sz="1900" dirty="0"/>
              <a:t>wartość dofinansowania projektu z funduszy UE może zostać uwzględniona wyłącznie w ramach analizy trwałości projektu</a:t>
            </a:r>
          </a:p>
        </p:txBody>
      </p:sp>
    </p:spTree>
    <p:extLst>
      <p:ext uri="{BB962C8B-B14F-4D97-AF65-F5344CB8AC3E}">
        <p14:creationId xmlns:p14="http://schemas.microsoft.com/office/powerpoint/2010/main" val="17938683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2"/>
          <p:cNvSpPr txBox="1">
            <a:spLocks/>
          </p:cNvSpPr>
          <p:nvPr/>
        </p:nvSpPr>
        <p:spPr>
          <a:xfrm>
            <a:off x="553194" y="296756"/>
            <a:ext cx="11046940" cy="5106044"/>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600"/>
              </a:spcAft>
            </a:pPr>
            <a:r>
              <a:rPr lang="en-US" sz="2400" b="1" dirty="0" err="1">
                <a:latin typeface="+mj-lt"/>
              </a:rPr>
              <a:t>Metody</a:t>
            </a:r>
            <a:r>
              <a:rPr lang="en-US" sz="2400" b="1" dirty="0">
                <a:latin typeface="+mj-lt"/>
              </a:rPr>
              <a:t> </a:t>
            </a:r>
            <a:r>
              <a:rPr lang="en-US" sz="2400" b="1" dirty="0" err="1">
                <a:latin typeface="+mj-lt"/>
              </a:rPr>
              <a:t>analizy</a:t>
            </a:r>
            <a:r>
              <a:rPr lang="en-US" sz="2400" b="1" dirty="0">
                <a:latin typeface="+mj-lt"/>
              </a:rPr>
              <a:t> </a:t>
            </a:r>
            <a:r>
              <a:rPr lang="en-US" sz="2400" b="1" dirty="0" err="1">
                <a:latin typeface="+mj-lt"/>
              </a:rPr>
              <a:t>finansowej</a:t>
            </a:r>
            <a:r>
              <a:rPr lang="pl-PL" sz="2400" b="1" dirty="0">
                <a:latin typeface="+mj-lt"/>
              </a:rPr>
              <a:t>:</a:t>
            </a:r>
            <a:r>
              <a:rPr lang="en-US" sz="2400" b="1" dirty="0">
                <a:latin typeface="+mj-lt"/>
              </a:rPr>
              <a:t> </a:t>
            </a:r>
            <a:endParaRPr lang="pl-PL" sz="1900" dirty="0" smtClean="0"/>
          </a:p>
          <a:p>
            <a:pPr algn="just"/>
            <a:r>
              <a:rPr lang="pl-PL" sz="1900" dirty="0" smtClean="0"/>
              <a:t>Wyróżnia </a:t>
            </a:r>
            <a:r>
              <a:rPr lang="pl-PL" sz="1900" dirty="0"/>
              <a:t>się dwie kategorie inwestycji, które są przedmiotem różnych metod analizy finansowej. Kwalifikacji inwestycji do danej kategorii dokonuje się na podstawie odpowiedzi uzyskanych na następujące </a:t>
            </a:r>
            <a:r>
              <a:rPr lang="pl-PL" sz="1900" dirty="0" smtClean="0"/>
              <a:t>pytania:</a:t>
            </a:r>
          </a:p>
          <a:p>
            <a:pPr marL="457200" indent="-457200" algn="just">
              <a:spcBef>
                <a:spcPts val="0"/>
              </a:spcBef>
              <a:spcAft>
                <a:spcPts val="600"/>
              </a:spcAft>
              <a:buFont typeface="+mj-lt"/>
              <a:buAutoNum type="alphaLcParenR"/>
            </a:pPr>
            <a:r>
              <a:rPr lang="pl-PL" sz="1900" dirty="0" smtClean="0"/>
              <a:t>Czy </a:t>
            </a:r>
            <a:r>
              <a:rPr lang="pl-PL" sz="1900" dirty="0"/>
              <a:t>możliwe jest oddzielenie strumienia przychodów projektu od ogólnego strumienia przychodów beneficjenta?</a:t>
            </a:r>
          </a:p>
          <a:p>
            <a:pPr marL="457200" indent="-457200" algn="just">
              <a:spcBef>
                <a:spcPts val="0"/>
              </a:spcBef>
              <a:buFont typeface="+mj-lt"/>
              <a:buAutoNum type="alphaLcParenR"/>
            </a:pPr>
            <a:r>
              <a:rPr lang="pl-PL" sz="1900" dirty="0" smtClean="0"/>
              <a:t>Czy </a:t>
            </a:r>
            <a:r>
              <a:rPr lang="pl-PL" sz="1900" dirty="0"/>
              <a:t>możliwe jest oddzielenie strumienia kosztów operacyjnych i nakładów inwestycyjnych na realizację projektu od ogólnego strumienia kosztów operacyjnych i nakładów inwestycyjnych beneficjenta</a:t>
            </a:r>
            <a:r>
              <a:rPr lang="pl-PL" sz="1900" dirty="0" smtClean="0"/>
              <a:t>?</a:t>
            </a:r>
          </a:p>
          <a:p>
            <a:pPr algn="just"/>
            <a:r>
              <a:rPr lang="pl-PL" sz="1900" dirty="0"/>
              <a:t>Kategoria 1 dotyczy inwestycji, dla których możliwe jest oddzielenie przepływów pieniężnych związanych z projektem od ogólnych przepływów pieniężnych beneficjenta. Ma ona miejsce wówczas, jeśli na oba wyżej wymienione pytania zostały udzielone pozytywne odpowiedzi. W tej sytuacji możliwe jest zastosowanie </a:t>
            </a:r>
            <a:r>
              <a:rPr lang="pl-PL" sz="1900" b="1" dirty="0"/>
              <a:t>metody standardowej</a:t>
            </a:r>
            <a:r>
              <a:rPr lang="pl-PL" sz="1900" dirty="0"/>
              <a:t>, polegającej na uwzględnieniu w analizie jedynie przepływów pieniężnych w ramach projektu UE</a:t>
            </a:r>
            <a:r>
              <a:rPr lang="pl-PL" sz="1900" dirty="0" smtClean="0"/>
              <a:t>.</a:t>
            </a:r>
          </a:p>
          <a:p>
            <a:pPr algn="just"/>
            <a:r>
              <a:rPr lang="pl-PL" sz="1900" dirty="0"/>
              <a:t>Kategoria 2 dotyczy inwestycji, dla których niemożliwe jest rozdzielenie przepływów pieniężnych, zarówno osobno dla kategorii przychodów oraz kosztów, jak i dla obydwu kategorii równocześnie. Występuje ona wówczas, jeśli odpowiedź przynajmniej na jedno z pytań wymienionych w pkt 1 jest negatywna. W tym przypadku niemożliwe jest zastosowanie metody standardowej, w związku z czym analiza finansowa przeprowadzana jest </a:t>
            </a:r>
            <a:r>
              <a:rPr lang="pl-PL" sz="1900" b="1" dirty="0"/>
              <a:t>metodą złożoną</a:t>
            </a:r>
            <a:r>
              <a:rPr lang="pl-PL" sz="1900" dirty="0"/>
              <a:t>, która opiera się na różnicowym (przyrostowym) modelu finansowym.</a:t>
            </a:r>
          </a:p>
        </p:txBody>
      </p:sp>
    </p:spTree>
    <p:extLst>
      <p:ext uri="{BB962C8B-B14F-4D97-AF65-F5344CB8AC3E}">
        <p14:creationId xmlns:p14="http://schemas.microsoft.com/office/powerpoint/2010/main" val="2761466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23872" y="925995"/>
            <a:ext cx="5100145" cy="629527"/>
          </a:xfrm>
        </p:spPr>
        <p:txBody>
          <a:bodyPr>
            <a:noAutofit/>
          </a:bodyPr>
          <a:lstStyle/>
          <a:p>
            <a:pPr algn="ctr">
              <a:lnSpc>
                <a:spcPct val="110000"/>
              </a:lnSpc>
            </a:pPr>
            <a:r>
              <a:rPr lang="en-US" sz="2300" dirty="0" err="1" smtClean="0"/>
              <a:t>Wskaźniki</a:t>
            </a:r>
            <a:r>
              <a:rPr lang="en-US" sz="2300" dirty="0" smtClean="0"/>
              <a:t> </a:t>
            </a:r>
            <a:r>
              <a:rPr lang="en-US" sz="2300" dirty="0" err="1"/>
              <a:t>efektywności</a:t>
            </a:r>
            <a:r>
              <a:rPr lang="en-US" sz="2300" dirty="0"/>
              <a:t> </a:t>
            </a:r>
            <a:r>
              <a:rPr lang="en-US" sz="2300" dirty="0" err="1"/>
              <a:t>finansowej</a:t>
            </a:r>
            <a:r>
              <a:rPr lang="en-US" sz="2300" dirty="0"/>
              <a:t> </a:t>
            </a:r>
            <a:r>
              <a:rPr lang="en-US" sz="2300" dirty="0" err="1"/>
              <a:t>projektu</a:t>
            </a:r>
            <a:r>
              <a:rPr lang="en-US" sz="2300" dirty="0"/>
              <a:t> </a:t>
            </a:r>
            <a:br>
              <a:rPr lang="en-US" sz="2300" dirty="0"/>
            </a:br>
            <a:endParaRPr lang="pl-PL" sz="2300" dirty="0"/>
          </a:p>
        </p:txBody>
      </p:sp>
      <p:sp>
        <p:nvSpPr>
          <p:cNvPr id="4" name="Symbol zastępczy tekstu 3"/>
          <p:cNvSpPr>
            <a:spLocks noGrp="1"/>
          </p:cNvSpPr>
          <p:nvPr>
            <p:ph type="body" sz="half" idx="2"/>
          </p:nvPr>
        </p:nvSpPr>
        <p:spPr>
          <a:xfrm>
            <a:off x="995856" y="2534819"/>
            <a:ext cx="5100145" cy="2878430"/>
          </a:xfrm>
        </p:spPr>
        <p:txBody>
          <a:bodyPr>
            <a:noAutofit/>
          </a:bodyPr>
          <a:lstStyle/>
          <a:p>
            <a:pPr marL="342900" indent="-342900" algn="just">
              <a:buFont typeface="Wingdings" panose="05000000000000000000" pitchFamily="2" charset="2"/>
              <a:buChar char="§"/>
            </a:pPr>
            <a:r>
              <a:rPr lang="pl-PL" sz="2400" dirty="0" smtClean="0"/>
              <a:t>finansowa </a:t>
            </a:r>
            <a:r>
              <a:rPr lang="pl-PL" sz="2400" dirty="0"/>
              <a:t>bieżąca wartość netto inwestycji (FNPV/C</a:t>
            </a:r>
            <a:r>
              <a:rPr lang="pl-PL" sz="2400" dirty="0" smtClean="0"/>
              <a:t>)</a:t>
            </a:r>
          </a:p>
          <a:p>
            <a:pPr algn="just"/>
            <a:endParaRPr lang="pl-PL" sz="2400" dirty="0"/>
          </a:p>
          <a:p>
            <a:pPr marL="342900" indent="-342900" algn="just">
              <a:buFont typeface="Wingdings" panose="05000000000000000000" pitchFamily="2" charset="2"/>
              <a:buChar char="§"/>
            </a:pPr>
            <a:r>
              <a:rPr lang="pl-PL" sz="2400" dirty="0" smtClean="0"/>
              <a:t>finansowa </a:t>
            </a:r>
            <a:r>
              <a:rPr lang="pl-PL" sz="2400" dirty="0"/>
              <a:t>wewnętrzna stopa zwrotu z inwestycji (FRR/C</a:t>
            </a:r>
            <a:r>
              <a:rPr lang="pl-PL" sz="2400" dirty="0" smtClean="0"/>
              <a:t>)</a:t>
            </a:r>
            <a:endParaRPr lang="pl-PL" sz="2400" dirty="0"/>
          </a:p>
          <a:p>
            <a:endParaRPr lang="pl-PL" sz="2400" dirty="0"/>
          </a:p>
        </p:txBody>
      </p:sp>
    </p:spTree>
    <p:extLst>
      <p:ext uri="{BB962C8B-B14F-4D97-AF65-F5344CB8AC3E}">
        <p14:creationId xmlns:p14="http://schemas.microsoft.com/office/powerpoint/2010/main" val="31093594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2"/>
          <p:cNvSpPr txBox="1">
            <a:spLocks/>
          </p:cNvSpPr>
          <p:nvPr/>
        </p:nvSpPr>
        <p:spPr>
          <a:xfrm>
            <a:off x="630196" y="1054163"/>
            <a:ext cx="11046940" cy="5106044"/>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300"/>
              </a:spcBef>
            </a:pPr>
            <a:r>
              <a:rPr lang="pl-PL" dirty="0" smtClean="0"/>
              <a:t>Efektywność </a:t>
            </a:r>
            <a:r>
              <a:rPr lang="pl-PL" dirty="0"/>
              <a:t>finansowa inwestycji może być oceniona przez oszacowanie finansowej bieżącej wartości netto i finansowej stopy zwrotu z inwestycji (FNPV/C i FRR/C</a:t>
            </a:r>
            <a:r>
              <a:rPr lang="pl-PL" dirty="0" smtClean="0"/>
              <a:t>).</a:t>
            </a:r>
          </a:p>
          <a:p>
            <a:pPr algn="just">
              <a:spcBef>
                <a:spcPts val="300"/>
              </a:spcBef>
            </a:pPr>
            <a:r>
              <a:rPr lang="pl-PL" u="sng" dirty="0" smtClean="0"/>
              <a:t>Wskaźniki </a:t>
            </a:r>
            <a:r>
              <a:rPr lang="pl-PL" u="sng" dirty="0"/>
              <a:t>te obrazują zdolność wpływów z projektu do pokrycia wydatków z nim </a:t>
            </a:r>
            <a:r>
              <a:rPr lang="pl-PL" u="sng" dirty="0" smtClean="0"/>
              <a:t>związanych</a:t>
            </a:r>
            <a:r>
              <a:rPr lang="pl-PL" dirty="0" smtClean="0"/>
              <a:t>.</a:t>
            </a:r>
          </a:p>
          <a:p>
            <a:pPr algn="just">
              <a:spcBef>
                <a:spcPts val="300"/>
              </a:spcBef>
            </a:pPr>
            <a:r>
              <a:rPr lang="pl-PL" dirty="0" smtClean="0"/>
              <a:t>W </a:t>
            </a:r>
            <a:r>
              <a:rPr lang="pl-PL" dirty="0"/>
              <a:t>tym celu jako wpływy projektu przyjmuje się wyłącznie przychody oraz wartość rezydualną. Pozostałe wpływy, np. dotacje o charakterze operacyjnym należy traktować jako jedno ze źródeł finansowania i uwzględnić we wpływach całkowitych w analizie trwałości finansowej projektu</a:t>
            </a:r>
            <a:r>
              <a:rPr lang="pl-PL" dirty="0" smtClean="0"/>
              <a:t>.</a:t>
            </a:r>
          </a:p>
          <a:p>
            <a:pPr algn="just">
              <a:spcBef>
                <a:spcPts val="300"/>
              </a:spcBef>
            </a:pPr>
            <a:endParaRPr lang="en-US" sz="800" dirty="0"/>
          </a:p>
          <a:p>
            <a:pPr algn="just">
              <a:spcBef>
                <a:spcPts val="300"/>
              </a:spcBef>
            </a:pPr>
            <a:r>
              <a:rPr lang="pl-PL" dirty="0" smtClean="0"/>
              <a:t>(Finansowa </a:t>
            </a:r>
            <a:r>
              <a:rPr lang="pl-PL" dirty="0"/>
              <a:t>bieżąca wartość netto inwestycji (FNPV/C) jest sumą zdyskontowanych strumieni pieniężnych netto generowanych przez projekt. Finansowa wewnętrzna stopa zwrotu z inwestycji (FRR/C) jest stopą dyskontową, przy której wartość FNPV/C wynosi zero, tzn. bieżąca wartość przychodów jest równa bieżącej wartości kosztów projektu. Wzór do obliczenia wskaźnika FNPV/C i FRR/C, jak również wykaz kategorii przepływów pieniężnych, które należy uwzględniać przy kalkulacji tych wskaźników znajdują się w Załączniku 1 do Wytycznych</a:t>
            </a:r>
            <a:r>
              <a:rPr lang="pl-PL" dirty="0" smtClean="0"/>
              <a:t>.) </a:t>
            </a:r>
          </a:p>
          <a:p>
            <a:pPr>
              <a:spcBef>
                <a:spcPts val="300"/>
              </a:spcBef>
            </a:pPr>
            <a:endParaRPr lang="en-US" sz="800" dirty="0"/>
          </a:p>
          <a:p>
            <a:pPr algn="just">
              <a:spcBef>
                <a:spcPts val="300"/>
              </a:spcBef>
            </a:pPr>
            <a:r>
              <a:rPr lang="pl-PL" dirty="0"/>
              <a:t>Co do zasady dla projektu wymagającego dofinansowania z funduszy UE </a:t>
            </a:r>
            <a:r>
              <a:rPr lang="pl-PL" u="sng" dirty="0"/>
              <a:t>wskaźnik FNPV/C przed otrzymaniem wkładu z UE powinien mieć wartość ujemną</a:t>
            </a:r>
            <a:r>
              <a:rPr lang="pl-PL" dirty="0"/>
              <a:t>, a </a:t>
            </a:r>
            <a:r>
              <a:rPr lang="pl-PL" u="sng" dirty="0"/>
              <a:t>FRR/C – niższą od stopy dyskontowej użytej w analizie finansowej</a:t>
            </a:r>
            <a:r>
              <a:rPr lang="pl-PL" dirty="0"/>
              <a:t>. </a:t>
            </a:r>
            <a:r>
              <a:rPr lang="pl-PL" b="1" dirty="0"/>
              <a:t>Taka wartość wskaźników oznacza, że bieżąca wartość przyszłych przychodów nie pokrywa bieżącej wartości kosztów projektu. </a:t>
            </a:r>
          </a:p>
          <a:p>
            <a:pPr algn="just"/>
            <a:endParaRPr lang="pl-PL" dirty="0"/>
          </a:p>
          <a:p>
            <a:pPr algn="just"/>
            <a:endParaRPr lang="pl-PL" dirty="0"/>
          </a:p>
          <a:p>
            <a:pPr algn="just"/>
            <a:endParaRPr lang="pl-PL" dirty="0" smtClean="0"/>
          </a:p>
        </p:txBody>
      </p:sp>
      <p:sp>
        <p:nvSpPr>
          <p:cNvPr id="3" name="Tytuł 35"/>
          <p:cNvSpPr txBox="1">
            <a:spLocks/>
          </p:cNvSpPr>
          <p:nvPr/>
        </p:nvSpPr>
        <p:spPr>
          <a:xfrm>
            <a:off x="971142" y="389272"/>
            <a:ext cx="9013117" cy="664888"/>
          </a:xfrm>
          <a:prstGeom prst="rect">
            <a:avLst/>
          </a:prstGeom>
        </p:spPr>
        <p:txBody>
          <a:bodyPr>
            <a:noAutofit/>
          </a:bodyPr>
          <a:lstStyle>
            <a:lvl1pPr algn="l" defTabSz="914400" rtl="0" eaLnBrk="1" latinLnBrk="0" hangingPunct="1">
              <a:lnSpc>
                <a:spcPct val="90000"/>
              </a:lnSpc>
              <a:spcBef>
                <a:spcPct val="0"/>
              </a:spcBef>
              <a:buNone/>
              <a:defRPr sz="2400" b="1" kern="1200">
                <a:solidFill>
                  <a:schemeClr val="tx1"/>
                </a:solidFill>
                <a:latin typeface="+mj-lt"/>
                <a:ea typeface="+mj-ea"/>
                <a:cs typeface="+mj-cs"/>
              </a:defRPr>
            </a:lvl1pPr>
          </a:lstStyle>
          <a:p>
            <a:r>
              <a:rPr lang="en-US" sz="2300" dirty="0" err="1" smtClean="0"/>
              <a:t>Efektywność</a:t>
            </a:r>
            <a:r>
              <a:rPr lang="en-US" sz="2300" dirty="0" smtClean="0"/>
              <a:t> </a:t>
            </a:r>
            <a:r>
              <a:rPr lang="en-US" sz="2300" dirty="0" err="1"/>
              <a:t>finansowa</a:t>
            </a:r>
            <a:r>
              <a:rPr lang="en-US" sz="2300" dirty="0"/>
              <a:t> </a:t>
            </a:r>
            <a:r>
              <a:rPr lang="en-US" sz="2300" dirty="0" err="1" smtClean="0"/>
              <a:t>inwestycji</a:t>
            </a:r>
            <a:r>
              <a:rPr lang="pl-PL" sz="2300" dirty="0" smtClean="0"/>
              <a:t>:</a:t>
            </a:r>
            <a:r>
              <a:rPr lang="en-US" sz="2300" dirty="0" smtClean="0"/>
              <a:t> </a:t>
            </a:r>
            <a:endParaRPr lang="pl-PL" sz="2300" dirty="0"/>
          </a:p>
        </p:txBody>
      </p:sp>
    </p:spTree>
    <p:extLst>
      <p:ext uri="{BB962C8B-B14F-4D97-AF65-F5344CB8AC3E}">
        <p14:creationId xmlns:p14="http://schemas.microsoft.com/office/powerpoint/2010/main" val="1099519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fontScale="90000"/>
          </a:bodyPr>
          <a:lstStyle/>
          <a:p>
            <a:r>
              <a:rPr lang="pl-PL" dirty="0"/>
              <a:t>Analiza kosztów i korzyści (Analiza K/K, AKK) (ang. </a:t>
            </a:r>
            <a:r>
              <a:rPr lang="pl-PL" dirty="0" err="1"/>
              <a:t>Cost</a:t>
            </a:r>
            <a:r>
              <a:rPr lang="pl-PL" dirty="0"/>
              <a:t>-Benefit Analysis - CBA):</a:t>
            </a:r>
          </a:p>
        </p:txBody>
      </p:sp>
      <p:sp>
        <p:nvSpPr>
          <p:cNvPr id="3" name="Symbol zastępczy tekstu 2"/>
          <p:cNvSpPr>
            <a:spLocks noGrp="1"/>
          </p:cNvSpPr>
          <p:nvPr>
            <p:ph type="body" sz="half" idx="2"/>
          </p:nvPr>
        </p:nvSpPr>
        <p:spPr>
          <a:xfrm>
            <a:off x="877331" y="1208259"/>
            <a:ext cx="7278128" cy="4721368"/>
          </a:xfrm>
        </p:spPr>
        <p:txBody>
          <a:bodyPr>
            <a:noAutofit/>
          </a:bodyPr>
          <a:lstStyle/>
          <a:p>
            <a:pPr algn="just">
              <a:spcBef>
                <a:spcPts val="1200"/>
              </a:spcBef>
            </a:pPr>
            <a:r>
              <a:rPr lang="pl-PL" sz="2100" dirty="0"/>
              <a:t>analiza mająca na celu ustalenie, </a:t>
            </a:r>
            <a:r>
              <a:rPr lang="pl-PL" sz="2100" u="sng" dirty="0"/>
              <a:t>czy lub w jakiej mierze dany projekt zasługuje na realizację z publicznego lub społecznego punktu widzenia</a:t>
            </a:r>
            <a:r>
              <a:rPr lang="pl-PL" sz="2100" dirty="0"/>
              <a:t>. Analiza kosztów i korzyści różni się od zwykłej oceny finansowej tym, że uwzględnia również możliwe do skwantyfikowania </a:t>
            </a:r>
            <a:r>
              <a:rPr lang="pl-PL" sz="2100" u="sng" dirty="0"/>
              <a:t>zyski</a:t>
            </a:r>
            <a:r>
              <a:rPr lang="pl-PL" sz="2100" dirty="0"/>
              <a:t> (korzyści – ang. </a:t>
            </a:r>
            <a:r>
              <a:rPr lang="pl-PL" sz="2100" dirty="0" err="1"/>
              <a:t>benefits</a:t>
            </a:r>
            <a:r>
              <a:rPr lang="pl-PL" sz="2100" dirty="0"/>
              <a:t>) </a:t>
            </a:r>
            <a:r>
              <a:rPr lang="pl-PL" sz="2100" u="sng" dirty="0"/>
              <a:t>i straty </a:t>
            </a:r>
            <a:r>
              <a:rPr lang="pl-PL" sz="2100" dirty="0"/>
              <a:t>(koszty – ang. </a:t>
            </a:r>
            <a:r>
              <a:rPr lang="pl-PL" sz="2100" dirty="0" err="1"/>
              <a:t>costs</a:t>
            </a:r>
            <a:r>
              <a:rPr lang="pl-PL" sz="2100" dirty="0"/>
              <a:t>), </a:t>
            </a:r>
            <a:r>
              <a:rPr lang="pl-PL" sz="2100" u="sng" dirty="0"/>
              <a:t>niezależnie od tego, czy ponosi je podmiot realizujący inwestycję, czy też społeczeństwo</a:t>
            </a:r>
            <a:r>
              <a:rPr lang="pl-PL" sz="2100" dirty="0"/>
              <a:t>. Analiza K/K przybiera często postać </a:t>
            </a:r>
            <a:r>
              <a:rPr lang="pl-PL" sz="2100" b="1" dirty="0"/>
              <a:t>analizy ekonomicznej</a:t>
            </a:r>
            <a:r>
              <a:rPr lang="pl-PL" sz="2100" dirty="0"/>
              <a:t>, w której koryguje się wyniki analizy finansowej o efekty fiskalne, efekty zewnętrzne oraz ceny rozrachunkowe. Wyniki AKK można wyrazić na wiele sposobów, w tym w postaci ekonomicznej wewnętrznej stopy zwrotu, ekonomicznej bieżącej wartości netto oraz współczynnika korzyści/koszty.</a:t>
            </a:r>
            <a:endParaRPr lang="en-US" sz="2100" dirty="0"/>
          </a:p>
          <a:p>
            <a:pPr algn="just">
              <a:spcBef>
                <a:spcPts val="1200"/>
              </a:spcBef>
            </a:pPr>
            <a:endParaRPr lang="en-US" sz="2100" dirty="0"/>
          </a:p>
        </p:txBody>
      </p:sp>
    </p:spTree>
    <p:extLst>
      <p:ext uri="{BB962C8B-B14F-4D97-AF65-F5344CB8AC3E}">
        <p14:creationId xmlns:p14="http://schemas.microsoft.com/office/powerpoint/2010/main" val="23737133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a:bodyPr>
          <a:lstStyle/>
          <a:p>
            <a:r>
              <a:rPr lang="pl-PL" dirty="0"/>
              <a:t>Analiza </a:t>
            </a:r>
            <a:r>
              <a:rPr lang="pl-PL" dirty="0" smtClean="0"/>
              <a:t>ekonomiczna:</a:t>
            </a:r>
            <a:endParaRPr lang="pl-PL" dirty="0"/>
          </a:p>
        </p:txBody>
      </p:sp>
      <p:sp>
        <p:nvSpPr>
          <p:cNvPr id="3" name="Symbol zastępczy tekstu 2"/>
          <p:cNvSpPr>
            <a:spLocks noGrp="1"/>
          </p:cNvSpPr>
          <p:nvPr>
            <p:ph type="body" sz="half" idx="2"/>
          </p:nvPr>
        </p:nvSpPr>
        <p:spPr>
          <a:xfrm>
            <a:off x="877331" y="1208259"/>
            <a:ext cx="7278128" cy="4721368"/>
          </a:xfrm>
        </p:spPr>
        <p:txBody>
          <a:bodyPr>
            <a:noAutofit/>
          </a:bodyPr>
          <a:lstStyle/>
          <a:p>
            <a:pPr algn="just"/>
            <a:r>
              <a:rPr lang="pl-PL" sz="2000" dirty="0" smtClean="0"/>
              <a:t>analiza </a:t>
            </a:r>
            <a:r>
              <a:rPr lang="pl-PL" sz="2000" dirty="0"/>
              <a:t>mająca na celu ustalenie wskaźników efektywności ekonomicznej projektu. Posługuje się wartościami ekonomicznymi, które odzwierciedlają wartości, jakie społeczeństwo byłoby gotowe zapłacić za określone dobro lub usługę. Wycenia ona wszystkie czynniki zgodnie z ich wartością użytkową lub kosztem alternatywnym dla społeczeństwa. </a:t>
            </a:r>
            <a:endParaRPr lang="pl-PL" sz="2000" dirty="0" smtClean="0"/>
          </a:p>
          <a:p>
            <a:pPr algn="just"/>
            <a:r>
              <a:rPr lang="pl-PL" sz="2000" dirty="0" smtClean="0"/>
              <a:t>Analiza </a:t>
            </a:r>
            <a:r>
              <a:rPr lang="pl-PL" sz="2000" dirty="0"/>
              <a:t>ekonomiczna jest szczególnym rodzajem analizy kosztów i korzyści – przeprowadzana jest w drodze skorygowania wyników analizy finansowej o efekty fiskalne, efekty zewnętrzne oraz ceny </a:t>
            </a:r>
            <a:r>
              <a:rPr lang="pl-PL" sz="2000" dirty="0" smtClean="0"/>
              <a:t>rozrachunkowe.</a:t>
            </a:r>
          </a:p>
          <a:p>
            <a:pPr algn="just"/>
            <a:r>
              <a:rPr lang="pl-PL" sz="2000" dirty="0" smtClean="0"/>
              <a:t>Podobnie </a:t>
            </a:r>
            <a:r>
              <a:rPr lang="pl-PL" sz="2000" dirty="0"/>
              <a:t>jak w analizie finansowej, w analizie ekonomicznej stosuje się metodę zdyskontowanych przepływów pieniężnych (ang. </a:t>
            </a:r>
            <a:r>
              <a:rPr lang="pl-PL" sz="2000" i="1" dirty="0" err="1"/>
              <a:t>Discounted</a:t>
            </a:r>
            <a:r>
              <a:rPr lang="pl-PL" sz="2000" i="1" dirty="0"/>
              <a:t> Cash </a:t>
            </a:r>
            <a:r>
              <a:rPr lang="pl-PL" sz="2000" i="1" dirty="0" err="1"/>
              <a:t>Flows</a:t>
            </a:r>
            <a:r>
              <a:rPr lang="pl-PL" sz="2000" i="1" dirty="0"/>
              <a:t> – DCF</a:t>
            </a:r>
            <a:r>
              <a:rPr lang="pl-PL" sz="2000" dirty="0" smtClean="0"/>
              <a:t>).</a:t>
            </a:r>
            <a:endParaRPr lang="en-US" sz="2000" dirty="0"/>
          </a:p>
          <a:p>
            <a:pPr algn="just">
              <a:spcBef>
                <a:spcPts val="1200"/>
              </a:spcBef>
            </a:pPr>
            <a:endParaRPr lang="en-US" sz="2000" dirty="0"/>
          </a:p>
        </p:txBody>
      </p:sp>
    </p:spTree>
    <p:extLst>
      <p:ext uri="{BB962C8B-B14F-4D97-AF65-F5344CB8AC3E}">
        <p14:creationId xmlns:p14="http://schemas.microsoft.com/office/powerpoint/2010/main" val="2045750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p:txBody>
          <a:bodyPr/>
          <a:lstStyle/>
          <a:p>
            <a:r>
              <a:rPr lang="pl-PL" dirty="0" smtClean="0"/>
              <a:t>O nas</a:t>
            </a:r>
            <a:endParaRPr lang="pl-PL" dirty="0"/>
          </a:p>
        </p:txBody>
      </p:sp>
      <p:sp>
        <p:nvSpPr>
          <p:cNvPr id="3" name="Symbol zastępczy tekstu 2" descr="Jesteśmy grupą ekspertów działających w centrum kompetencyjnym POPC Wsparcie w Centralnym Ośrodku Informatyki. &#10;W imieniu Ministerstwa Cyfryzacji wspieramy instytucje publiczne w realizacji projektów informatycznych finansowanych z II osi Programu Operacyjnego Polska Cyfrowa (POPC)."/>
          <p:cNvSpPr>
            <a:spLocks noGrp="1"/>
          </p:cNvSpPr>
          <p:nvPr>
            <p:ph type="body" sz="half" idx="2"/>
          </p:nvPr>
        </p:nvSpPr>
        <p:spPr>
          <a:xfrm>
            <a:off x="995856" y="1405967"/>
            <a:ext cx="6293465" cy="4721368"/>
          </a:xfrm>
        </p:spPr>
        <p:txBody>
          <a:bodyPr>
            <a:noAutofit/>
          </a:bodyPr>
          <a:lstStyle/>
          <a:p>
            <a:pPr algn="just"/>
            <a:r>
              <a:rPr lang="pl-PL" sz="2000" b="1" dirty="0"/>
              <a:t>Jesteśmy grupą </a:t>
            </a:r>
            <a:r>
              <a:rPr lang="pl-PL" sz="2000" b="1" dirty="0" smtClean="0"/>
              <a:t>ekspertów działających w centrum kompetencyjnym </a:t>
            </a:r>
            <a:r>
              <a:rPr lang="pl-PL" sz="2000" b="1" dirty="0"/>
              <a:t>POPC </a:t>
            </a:r>
            <a:r>
              <a:rPr lang="pl-PL" sz="2000" b="1" dirty="0" smtClean="0"/>
              <a:t>Wsparcie w Centralnym Ośrodku Informatyki. </a:t>
            </a:r>
          </a:p>
          <a:p>
            <a:pPr algn="just"/>
            <a:r>
              <a:rPr lang="pl-PL" sz="2000" dirty="0" smtClean="0"/>
              <a:t>W imieniu </a:t>
            </a:r>
            <a:r>
              <a:rPr lang="pl-PL" sz="2000" dirty="0"/>
              <a:t>Ministerstwa Cyfryzacji </a:t>
            </a:r>
            <a:r>
              <a:rPr lang="pl-PL" sz="2000" dirty="0" smtClean="0"/>
              <a:t>wspieramy </a:t>
            </a:r>
            <a:r>
              <a:rPr lang="pl-PL" sz="2000" dirty="0"/>
              <a:t>instytucje publiczne w realizacji projektów informatycznych finansowanych z II osi </a:t>
            </a:r>
            <a:r>
              <a:rPr lang="pl-PL" sz="2000" dirty="0" smtClean="0"/>
              <a:t>Programu </a:t>
            </a:r>
            <a:r>
              <a:rPr lang="pl-PL" sz="2000" dirty="0"/>
              <a:t>Operacyjnego Polska Cyfrowa (POPC</a:t>
            </a:r>
            <a:r>
              <a:rPr lang="pl-PL" sz="2000" dirty="0" smtClean="0"/>
              <a:t>).</a:t>
            </a:r>
          </a:p>
          <a:p>
            <a:pPr algn="just"/>
            <a:endParaRPr lang="pl-PL" sz="2000" dirty="0"/>
          </a:p>
          <a:p>
            <a:pPr algn="just"/>
            <a:endParaRPr lang="pl-PL" sz="2000" dirty="0" smtClean="0"/>
          </a:p>
          <a:p>
            <a:endParaRPr lang="pl-PL" sz="2000" dirty="0"/>
          </a:p>
          <a:p>
            <a:r>
              <a:rPr lang="pl-PL" sz="2000" dirty="0" smtClean="0"/>
              <a:t> </a:t>
            </a:r>
            <a:endParaRPr lang="pl-PL" sz="2000" dirty="0"/>
          </a:p>
          <a:p>
            <a:endParaRPr lang="pl-PL" sz="2000" dirty="0"/>
          </a:p>
        </p:txBody>
      </p:sp>
    </p:spTree>
    <p:extLst>
      <p:ext uri="{BB962C8B-B14F-4D97-AF65-F5344CB8AC3E}">
        <p14:creationId xmlns:p14="http://schemas.microsoft.com/office/powerpoint/2010/main" val="3799663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a:xfrm>
            <a:off x="944476" y="356035"/>
            <a:ext cx="6760778" cy="664888"/>
          </a:xfrm>
        </p:spPr>
        <p:txBody>
          <a:bodyPr>
            <a:normAutofit/>
          </a:bodyPr>
          <a:lstStyle/>
          <a:p>
            <a:r>
              <a:rPr lang="pl-PL" dirty="0" smtClean="0"/>
              <a:t>Przykład z kryteriów oceny 2.2 (II stopnia):</a:t>
            </a:r>
            <a:endParaRPr lang="pl-PL" dirty="0"/>
          </a:p>
        </p:txBody>
      </p:sp>
      <p:sp>
        <p:nvSpPr>
          <p:cNvPr id="3" name="Symbol zastępczy tekstu 2"/>
          <p:cNvSpPr>
            <a:spLocks noGrp="1"/>
          </p:cNvSpPr>
          <p:nvPr>
            <p:ph type="body" sz="half" idx="2"/>
          </p:nvPr>
        </p:nvSpPr>
        <p:spPr>
          <a:xfrm>
            <a:off x="141514" y="1020923"/>
            <a:ext cx="8001589" cy="4721368"/>
          </a:xfrm>
        </p:spPr>
        <p:txBody>
          <a:bodyPr>
            <a:noAutofit/>
          </a:bodyPr>
          <a:lstStyle/>
          <a:p>
            <a:pPr marL="342900" indent="-342900" algn="just">
              <a:lnSpc>
                <a:spcPct val="110000"/>
              </a:lnSpc>
              <a:spcBef>
                <a:spcPts val="0"/>
              </a:spcBef>
              <a:buFont typeface="Arial" panose="020B0604020202020204" pitchFamily="34" charset="0"/>
              <a:buChar char="•"/>
            </a:pPr>
            <a:r>
              <a:rPr lang="pl-PL" sz="2000" dirty="0" smtClean="0"/>
              <a:t>Czy </a:t>
            </a:r>
            <a:r>
              <a:rPr lang="pl-PL" sz="2000" dirty="0"/>
              <a:t>przedstawione koszty są adekwatne, optymalne w kontekście celów danego projektu i należycie uzasadnione</a:t>
            </a:r>
            <a:r>
              <a:rPr lang="pl-PL" sz="2000" dirty="0" smtClean="0"/>
              <a:t>?</a:t>
            </a:r>
            <a:endParaRPr lang="pl-PL" sz="2000" dirty="0"/>
          </a:p>
          <a:p>
            <a:pPr marL="342900" indent="-342900" algn="just">
              <a:lnSpc>
                <a:spcPct val="110000"/>
              </a:lnSpc>
              <a:spcBef>
                <a:spcPts val="0"/>
              </a:spcBef>
              <a:buFont typeface="Arial" panose="020B0604020202020204" pitchFamily="34" charset="0"/>
              <a:buChar char="•"/>
            </a:pPr>
            <a:r>
              <a:rPr lang="pl-PL" sz="2000" dirty="0" smtClean="0"/>
              <a:t>Czy </a:t>
            </a:r>
            <a:r>
              <a:rPr lang="pl-PL" sz="2000" dirty="0"/>
              <a:t>wydatki wpisują się w katalog wydatków kwalifikowalnych pod względem rodzaju i wysokości? </a:t>
            </a:r>
          </a:p>
          <a:p>
            <a:pPr marL="342900" indent="-342900" algn="just">
              <a:lnSpc>
                <a:spcPct val="110000"/>
              </a:lnSpc>
              <a:spcBef>
                <a:spcPts val="0"/>
              </a:spcBef>
              <a:buFont typeface="Arial" panose="020B0604020202020204" pitchFamily="34" charset="0"/>
              <a:buChar char="•"/>
            </a:pPr>
            <a:r>
              <a:rPr lang="pl-PL" sz="2000" dirty="0"/>
              <a:t>Czy wydatki zostały właściwe oszacowane, są </a:t>
            </a:r>
            <a:r>
              <a:rPr lang="pl-PL" sz="2000" dirty="0" smtClean="0"/>
              <a:t>uzasadnione</a:t>
            </a:r>
            <a:br>
              <a:rPr lang="pl-PL" sz="2000" dirty="0" smtClean="0"/>
            </a:br>
            <a:r>
              <a:rPr lang="pl-PL" sz="2000" dirty="0" smtClean="0"/>
              <a:t>i </a:t>
            </a:r>
            <a:r>
              <a:rPr lang="pl-PL" sz="2000" dirty="0"/>
              <a:t>celowe</a:t>
            </a:r>
            <a:r>
              <a:rPr lang="pl-PL" sz="2000" dirty="0" smtClean="0"/>
              <a:t>?</a:t>
            </a:r>
            <a:endParaRPr lang="pl-PL" sz="2000" dirty="0"/>
          </a:p>
          <a:p>
            <a:pPr marL="342900" indent="-342900" algn="just">
              <a:lnSpc>
                <a:spcPct val="110000"/>
              </a:lnSpc>
              <a:spcBef>
                <a:spcPts val="0"/>
              </a:spcBef>
              <a:buFont typeface="Arial" panose="020B0604020202020204" pitchFamily="34" charset="0"/>
              <a:buChar char="•"/>
            </a:pPr>
            <a:r>
              <a:rPr lang="pl-PL" sz="2000" dirty="0"/>
              <a:t>Czy udział poszczególnych składników jest prawidłowy</a:t>
            </a:r>
            <a:r>
              <a:rPr lang="pl-PL" sz="2000" dirty="0" smtClean="0"/>
              <a:t>?</a:t>
            </a:r>
            <a:endParaRPr lang="pl-PL" sz="2000" dirty="0">
              <a:effectLst>
                <a:outerShdw sx="0" sy="0">
                  <a:srgbClr val="000000"/>
                </a:outerShdw>
              </a:effectLst>
            </a:endParaRPr>
          </a:p>
          <a:p>
            <a:pPr marL="342900" indent="-342900" algn="just">
              <a:lnSpc>
                <a:spcPct val="110000"/>
              </a:lnSpc>
              <a:spcBef>
                <a:spcPts val="0"/>
              </a:spcBef>
              <a:buFont typeface="Arial" panose="020B0604020202020204" pitchFamily="34" charset="0"/>
              <a:buChar char="•"/>
            </a:pPr>
            <a:r>
              <a:rPr lang="pl-PL" sz="2000" dirty="0"/>
              <a:t>Czy terminy wydatkowania są prawidłowe z punktu widzenia realizacji etapów?</a:t>
            </a:r>
            <a:endParaRPr lang="pl-PL" sz="2000" dirty="0">
              <a:effectLst>
                <a:outerShdw sx="0" sy="0">
                  <a:srgbClr val="000000"/>
                </a:outerShdw>
              </a:effectLst>
            </a:endParaRPr>
          </a:p>
          <a:p>
            <a:pPr marL="342900" indent="-342900" algn="just">
              <a:lnSpc>
                <a:spcPct val="110000"/>
              </a:lnSpc>
              <a:spcBef>
                <a:spcPts val="0"/>
              </a:spcBef>
              <a:buFont typeface="Arial" panose="020B0604020202020204" pitchFamily="34" charset="0"/>
              <a:buChar char="•"/>
            </a:pPr>
            <a:r>
              <a:rPr lang="pl-PL" sz="2000" dirty="0"/>
              <a:t>Czy przeprowadzono uproszczoną, wiarygodną analizę </a:t>
            </a:r>
            <a:r>
              <a:rPr lang="pl-PL" sz="2000" dirty="0" smtClean="0"/>
              <a:t>kosztów</a:t>
            </a:r>
            <a:br>
              <a:rPr lang="pl-PL" sz="2000" dirty="0" smtClean="0"/>
            </a:br>
            <a:r>
              <a:rPr lang="pl-PL" sz="2000" dirty="0" smtClean="0"/>
              <a:t>i </a:t>
            </a:r>
            <a:r>
              <a:rPr lang="pl-PL" sz="2000" dirty="0"/>
              <a:t>korzyści?</a:t>
            </a:r>
          </a:p>
          <a:p>
            <a:pPr marL="342900" indent="-342900" algn="just">
              <a:lnSpc>
                <a:spcPct val="110000"/>
              </a:lnSpc>
              <a:spcBef>
                <a:spcPts val="0"/>
              </a:spcBef>
              <a:buFont typeface="Arial" panose="020B0604020202020204" pitchFamily="34" charset="0"/>
              <a:buChar char="•"/>
            </a:pPr>
            <a:r>
              <a:rPr lang="pl-PL" sz="2000" dirty="0" smtClean="0">
                <a:effectLst>
                  <a:outerShdw sx="0" sy="0">
                    <a:srgbClr val="000000"/>
                  </a:outerShdw>
                </a:effectLst>
              </a:rPr>
              <a:t>Czy </a:t>
            </a:r>
            <a:r>
              <a:rPr lang="pl-PL" sz="2000" dirty="0">
                <a:effectLst>
                  <a:outerShdw sx="0" sy="0">
                    <a:srgbClr val="000000"/>
                  </a:outerShdw>
                </a:effectLst>
              </a:rPr>
              <a:t>w ramach analizy ujęto prawidłowe wskaźniki pomiaru różnicy ekonomiczno-organizacyjnej wynikającej z wdrożenia projektu</a:t>
            </a:r>
            <a:r>
              <a:rPr lang="pl-PL" sz="2000" dirty="0" smtClean="0">
                <a:effectLst>
                  <a:outerShdw sx="0" sy="0">
                    <a:srgbClr val="000000"/>
                  </a:outerShdw>
                </a:effectLst>
              </a:rPr>
              <a:t>?</a:t>
            </a:r>
            <a:endParaRPr lang="pl-PL" sz="2000" dirty="0" smtClean="0"/>
          </a:p>
          <a:p>
            <a:pPr marL="342900" indent="-342900" algn="just">
              <a:lnSpc>
                <a:spcPct val="110000"/>
              </a:lnSpc>
              <a:spcBef>
                <a:spcPts val="0"/>
              </a:spcBef>
              <a:buFont typeface="Arial" panose="020B0604020202020204" pitchFamily="34" charset="0"/>
              <a:buChar char="•"/>
            </a:pPr>
            <a:r>
              <a:rPr lang="pl-PL" sz="2000" dirty="0" smtClean="0"/>
              <a:t>Czy przeprowadzono poprawną analizę finansową i analizę trwałości?</a:t>
            </a:r>
          </a:p>
          <a:p>
            <a:pPr marL="342900" indent="-342900" algn="just">
              <a:lnSpc>
                <a:spcPct val="110000"/>
              </a:lnSpc>
              <a:spcBef>
                <a:spcPts val="0"/>
              </a:spcBef>
              <a:buFont typeface="Arial" panose="020B0604020202020204" pitchFamily="34" charset="0"/>
              <a:buChar char="•"/>
            </a:pPr>
            <a:r>
              <a:rPr lang="pl-PL" sz="2000" dirty="0"/>
              <a:t>Czy przeprowadzona analiza uwzględnia możliwość wykorzystania rozwiązania w innych jednostkach administracji publicznej?</a:t>
            </a:r>
            <a:endParaRPr lang="pl-PL" sz="2000" dirty="0">
              <a:effectLst>
                <a:outerShdw sx="0" sy="0">
                  <a:srgbClr val="000000"/>
                </a:outerShdw>
              </a:effectLst>
            </a:endParaRPr>
          </a:p>
          <a:p>
            <a:pPr algn="just">
              <a:lnSpc>
                <a:spcPct val="110000"/>
              </a:lnSpc>
              <a:spcBef>
                <a:spcPts val="0"/>
              </a:spcBef>
            </a:pPr>
            <a:endParaRPr lang="pl-PL" sz="2000" dirty="0" smtClean="0"/>
          </a:p>
          <a:p>
            <a:pPr algn="just">
              <a:lnSpc>
                <a:spcPct val="110000"/>
              </a:lnSpc>
              <a:spcBef>
                <a:spcPts val="0"/>
              </a:spcBef>
            </a:pPr>
            <a:endParaRPr lang="pl-PL" sz="2000" dirty="0" smtClean="0"/>
          </a:p>
          <a:p>
            <a:pPr algn="just">
              <a:lnSpc>
                <a:spcPct val="110000"/>
              </a:lnSpc>
              <a:spcBef>
                <a:spcPts val="0"/>
              </a:spcBef>
            </a:pPr>
            <a:endParaRPr lang="pl-PL" sz="2000" dirty="0" smtClean="0"/>
          </a:p>
        </p:txBody>
      </p:sp>
    </p:spTree>
    <p:extLst>
      <p:ext uri="{BB962C8B-B14F-4D97-AF65-F5344CB8AC3E}">
        <p14:creationId xmlns:p14="http://schemas.microsoft.com/office/powerpoint/2010/main" val="1014521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a:bodyPr>
          <a:lstStyle/>
          <a:p>
            <a:r>
              <a:rPr lang="pl-PL" dirty="0"/>
              <a:t>Analiza </a:t>
            </a:r>
            <a:r>
              <a:rPr lang="pl-PL" dirty="0" smtClean="0"/>
              <a:t>ekonomiczna:</a:t>
            </a:r>
            <a:endParaRPr lang="pl-PL" dirty="0"/>
          </a:p>
        </p:txBody>
      </p:sp>
      <p:sp>
        <p:nvSpPr>
          <p:cNvPr id="3" name="Symbol zastępczy tekstu 2"/>
          <p:cNvSpPr>
            <a:spLocks noGrp="1"/>
          </p:cNvSpPr>
          <p:nvPr>
            <p:ph type="body" sz="half" idx="2"/>
          </p:nvPr>
        </p:nvSpPr>
        <p:spPr>
          <a:xfrm>
            <a:off x="877331" y="1208259"/>
            <a:ext cx="7278128" cy="4721368"/>
          </a:xfrm>
        </p:spPr>
        <p:txBody>
          <a:bodyPr>
            <a:noAutofit/>
          </a:bodyPr>
          <a:lstStyle/>
          <a:p>
            <a:pPr algn="just">
              <a:lnSpc>
                <a:spcPct val="100000"/>
              </a:lnSpc>
            </a:pPr>
            <a:r>
              <a:rPr lang="pl-PL" sz="2000" dirty="0" smtClean="0"/>
              <a:t>Analiza </a:t>
            </a:r>
            <a:r>
              <a:rPr lang="pl-PL" sz="2000" dirty="0"/>
              <a:t>ekonomiczna przeprowadzana jest w drodze skorygowania wyników analizy finansowej o efekty fiskalne, efekty zewnętrzne oraz ceny </a:t>
            </a:r>
            <a:r>
              <a:rPr lang="pl-PL" sz="2000" dirty="0" smtClean="0"/>
              <a:t>rozrachunkowe.</a:t>
            </a:r>
            <a:endParaRPr lang="en-US" sz="2000" dirty="0"/>
          </a:p>
          <a:p>
            <a:pPr algn="just"/>
            <a:r>
              <a:rPr lang="pl-PL" sz="2000" dirty="0"/>
              <a:t>Z</a:t>
            </a:r>
            <a:r>
              <a:rPr lang="pl-PL" sz="2000" dirty="0" smtClean="0"/>
              <a:t>aleca </a:t>
            </a:r>
            <a:r>
              <a:rPr lang="pl-PL" sz="2000" dirty="0"/>
              <a:t>się stosowanie społecznej stopy dyskontowej na poziomie </a:t>
            </a:r>
            <a:r>
              <a:rPr lang="pl-PL" sz="2000" b="1" dirty="0"/>
              <a:t>5</a:t>
            </a:r>
            <a:r>
              <a:rPr lang="pl-PL" sz="2000" b="1" dirty="0" smtClean="0"/>
              <a:t>%.</a:t>
            </a:r>
            <a:endParaRPr lang="en-US" sz="2000" dirty="0"/>
          </a:p>
          <a:p>
            <a:pPr algn="just"/>
            <a:r>
              <a:rPr lang="pl-PL" sz="2000" dirty="0"/>
              <a:t>W celu dokonania oceny ekonomicznej projektu należy posłużyć się następującymi ekonomicznymi wskaźnikami efektywności: </a:t>
            </a:r>
          </a:p>
          <a:p>
            <a:pPr marL="342900" indent="-342900" algn="just">
              <a:lnSpc>
                <a:spcPct val="110000"/>
              </a:lnSpc>
              <a:spcBef>
                <a:spcPts val="0"/>
              </a:spcBef>
              <a:buFont typeface="Arial" panose="020B0604020202020204" pitchFamily="34" charset="0"/>
              <a:buChar char="•"/>
            </a:pPr>
            <a:r>
              <a:rPr lang="pl-PL" sz="2000" dirty="0" smtClean="0"/>
              <a:t>ekonomiczną </a:t>
            </a:r>
            <a:r>
              <a:rPr lang="pl-PL" sz="2000" dirty="0"/>
              <a:t>wartością bieżącą netto (ENPV), która powinna być większa od zera, </a:t>
            </a:r>
          </a:p>
          <a:p>
            <a:pPr marL="342900" indent="-342900" algn="just">
              <a:lnSpc>
                <a:spcPct val="110000"/>
              </a:lnSpc>
              <a:spcBef>
                <a:spcPts val="0"/>
              </a:spcBef>
              <a:buFont typeface="Arial" panose="020B0604020202020204" pitchFamily="34" charset="0"/>
              <a:buChar char="•"/>
            </a:pPr>
            <a:r>
              <a:rPr lang="pl-PL" sz="2000" dirty="0" smtClean="0"/>
              <a:t>ekonomiczną </a:t>
            </a:r>
            <a:r>
              <a:rPr lang="pl-PL" sz="2000" dirty="0"/>
              <a:t>stopą zwrotu (ERR), która powinna przewyższać przyjętą stopę dyskontową, </a:t>
            </a:r>
          </a:p>
          <a:p>
            <a:pPr marL="342900" indent="-342900">
              <a:lnSpc>
                <a:spcPct val="110000"/>
              </a:lnSpc>
              <a:spcBef>
                <a:spcPts val="0"/>
              </a:spcBef>
              <a:buFont typeface="Arial" panose="020B0604020202020204" pitchFamily="34" charset="0"/>
              <a:buChar char="•"/>
            </a:pPr>
            <a:r>
              <a:rPr lang="pl-PL" sz="2000" dirty="0" smtClean="0"/>
              <a:t>relacją </a:t>
            </a:r>
            <a:r>
              <a:rPr lang="pl-PL" sz="2000" dirty="0"/>
              <a:t>zdyskontowanych korzyści do zdyskontowanych kosztów (B/C), która powinna być wyższa od jedności. </a:t>
            </a:r>
          </a:p>
          <a:p>
            <a:pPr algn="just"/>
            <a:endParaRPr lang="en-US" sz="2000" dirty="0"/>
          </a:p>
        </p:txBody>
      </p:sp>
    </p:spTree>
    <p:extLst>
      <p:ext uri="{BB962C8B-B14F-4D97-AF65-F5344CB8AC3E}">
        <p14:creationId xmlns:p14="http://schemas.microsoft.com/office/powerpoint/2010/main" val="8108439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a:bodyPr>
          <a:lstStyle/>
          <a:p>
            <a:r>
              <a:rPr lang="pl-PL" dirty="0"/>
              <a:t>Analiza </a:t>
            </a:r>
            <a:r>
              <a:rPr lang="pl-PL" dirty="0" smtClean="0"/>
              <a:t>ekonomiczna:</a:t>
            </a:r>
            <a:endParaRPr lang="pl-PL" dirty="0"/>
          </a:p>
        </p:txBody>
      </p:sp>
      <p:sp>
        <p:nvSpPr>
          <p:cNvPr id="3" name="Symbol zastępczy tekstu 2"/>
          <p:cNvSpPr>
            <a:spLocks noGrp="1"/>
          </p:cNvSpPr>
          <p:nvPr>
            <p:ph type="body" sz="half" idx="2"/>
          </p:nvPr>
        </p:nvSpPr>
        <p:spPr>
          <a:xfrm>
            <a:off x="737181" y="886984"/>
            <a:ext cx="7405922" cy="4721368"/>
          </a:xfrm>
        </p:spPr>
        <p:txBody>
          <a:bodyPr>
            <a:noAutofit/>
          </a:bodyPr>
          <a:lstStyle/>
          <a:p>
            <a:pPr algn="just">
              <a:lnSpc>
                <a:spcPct val="110000"/>
              </a:lnSpc>
              <a:spcBef>
                <a:spcPts val="0"/>
              </a:spcBef>
              <a:spcAft>
                <a:spcPts val="600"/>
              </a:spcAft>
            </a:pPr>
            <a:r>
              <a:rPr lang="pl-PL" sz="2000" dirty="0" smtClean="0"/>
              <a:t>Ekonomiczna </a:t>
            </a:r>
            <a:r>
              <a:rPr lang="pl-PL" sz="2000" dirty="0"/>
              <a:t>bieżąca wartość netto inwestycji </a:t>
            </a:r>
            <a:r>
              <a:rPr lang="pl-PL" sz="2000" dirty="0" smtClean="0"/>
              <a:t>(</a:t>
            </a:r>
            <a:r>
              <a:rPr lang="pl-PL" sz="2000" b="1" dirty="0" smtClean="0"/>
              <a:t>ENPV</a:t>
            </a:r>
            <a:r>
              <a:rPr lang="pl-PL" sz="2000" dirty="0" smtClean="0"/>
              <a:t>) jest </a:t>
            </a:r>
            <a:r>
              <a:rPr lang="pl-PL" sz="2000" dirty="0"/>
              <a:t>różnicą ogółu zdyskontowanych korzyści i kosztów </a:t>
            </a:r>
            <a:r>
              <a:rPr lang="pl-PL" sz="2000" dirty="0" smtClean="0"/>
              <a:t>związanych</a:t>
            </a:r>
            <a:br>
              <a:rPr lang="pl-PL" sz="2000" dirty="0" smtClean="0"/>
            </a:br>
            <a:r>
              <a:rPr lang="pl-PL" sz="2000" dirty="0" smtClean="0"/>
              <a:t>z </a:t>
            </a:r>
            <a:r>
              <a:rPr lang="pl-PL" sz="2000" dirty="0"/>
              <a:t>inwestycją. Uznaje się, że projekt jest efektywny ekonomicznie, jeżeli wskaźnik ekonomicznej bieżącej wartości netto jest dodatni</a:t>
            </a:r>
            <a:r>
              <a:rPr lang="pl-PL" sz="2000" dirty="0" smtClean="0"/>
              <a:t>.</a:t>
            </a:r>
            <a:endParaRPr lang="en-US" sz="2000" dirty="0"/>
          </a:p>
          <a:p>
            <a:pPr algn="just">
              <a:lnSpc>
                <a:spcPct val="110000"/>
              </a:lnSpc>
              <a:spcBef>
                <a:spcPts val="0"/>
              </a:spcBef>
              <a:spcAft>
                <a:spcPts val="600"/>
              </a:spcAft>
            </a:pPr>
            <a:r>
              <a:rPr lang="pl-PL" sz="2000" dirty="0"/>
              <a:t>Ekonomiczna wewnętrzna stopa zwrotu z inwestycji (</a:t>
            </a:r>
            <a:r>
              <a:rPr lang="pl-PL" sz="2000" b="1" dirty="0"/>
              <a:t>ERR</a:t>
            </a:r>
            <a:r>
              <a:rPr lang="pl-PL" sz="2000" dirty="0"/>
              <a:t>) określa ekonomiczny zwrot z projektu. </a:t>
            </a:r>
            <a:r>
              <a:rPr lang="pl-PL" sz="2000" dirty="0" smtClean="0"/>
              <a:t>Jeżeli </a:t>
            </a:r>
            <a:r>
              <a:rPr lang="pl-PL" sz="2000" dirty="0"/>
              <a:t>ekonomiczna wewnętrzna stopa zwrotu jest mniejsza od zastosowanej stopy dyskontowej, wówczas projekt nie jest efektywny </a:t>
            </a:r>
            <a:r>
              <a:rPr lang="pl-PL" sz="2000" dirty="0" smtClean="0"/>
              <a:t>ekonomicznie</a:t>
            </a:r>
            <a:br>
              <a:rPr lang="pl-PL" sz="2000" dirty="0" smtClean="0"/>
            </a:br>
            <a:r>
              <a:rPr lang="pl-PL" sz="2000" dirty="0" smtClean="0"/>
              <a:t>i </a:t>
            </a:r>
            <a:r>
              <a:rPr lang="pl-PL" sz="2000" dirty="0"/>
              <a:t>nie powinien zostać zakwalifikowany do dofinansowania. </a:t>
            </a:r>
            <a:endParaRPr lang="en-US" sz="2000" dirty="0"/>
          </a:p>
          <a:p>
            <a:pPr algn="just">
              <a:lnSpc>
                <a:spcPct val="110000"/>
              </a:lnSpc>
              <a:spcBef>
                <a:spcPts val="0"/>
              </a:spcBef>
            </a:pPr>
            <a:r>
              <a:rPr lang="pl-PL" sz="2000" dirty="0"/>
              <a:t>Wskaźnik </a:t>
            </a:r>
            <a:r>
              <a:rPr lang="pl-PL" sz="2000" b="1" dirty="0"/>
              <a:t>B/C</a:t>
            </a:r>
            <a:r>
              <a:rPr lang="pl-PL" sz="2000" dirty="0"/>
              <a:t> (korzyści/koszty) ustala się jako stosunek sumy zdyskontowanych korzyści do sumy zdyskontowanych kosztów generowanych w okresie odniesienia. Uznaje się, że inwestycja jest efektywna, jeżeli wskaźnik B/C jest większy od jedności, co oznacza, że wartość korzyści przekracza wartość kosztów inwestycji. </a:t>
            </a:r>
          </a:p>
          <a:p>
            <a:pPr algn="just"/>
            <a:endParaRPr lang="pl-PL" sz="2000" dirty="0"/>
          </a:p>
          <a:p>
            <a:pPr algn="just"/>
            <a:endParaRPr lang="pl-PL" sz="2000" dirty="0"/>
          </a:p>
          <a:p>
            <a:pPr algn="just"/>
            <a:r>
              <a:rPr lang="pl-PL" sz="2000" dirty="0" smtClean="0"/>
              <a:t> </a:t>
            </a:r>
            <a:endParaRPr lang="pl-PL" sz="2000" dirty="0"/>
          </a:p>
          <a:p>
            <a:pPr algn="just"/>
            <a:endParaRPr lang="en-US" sz="2000" dirty="0"/>
          </a:p>
        </p:txBody>
      </p:sp>
    </p:spTree>
    <p:extLst>
      <p:ext uri="{BB962C8B-B14F-4D97-AF65-F5344CB8AC3E}">
        <p14:creationId xmlns:p14="http://schemas.microsoft.com/office/powerpoint/2010/main" val="28060176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a:bodyPr>
          <a:lstStyle/>
          <a:p>
            <a:r>
              <a:rPr lang="en-US" dirty="0" err="1" smtClean="0"/>
              <a:t>Analiza</a:t>
            </a:r>
            <a:r>
              <a:rPr lang="en-US" dirty="0" smtClean="0"/>
              <a:t> </a:t>
            </a:r>
            <a:r>
              <a:rPr lang="en-US" dirty="0" err="1" smtClean="0"/>
              <a:t>wrażliwości</a:t>
            </a:r>
            <a:r>
              <a:rPr lang="pl-PL" dirty="0" smtClean="0"/>
              <a:t>:</a:t>
            </a:r>
            <a:endParaRPr lang="pl-PL" dirty="0"/>
          </a:p>
        </p:txBody>
      </p:sp>
      <p:sp>
        <p:nvSpPr>
          <p:cNvPr id="3" name="Symbol zastępczy tekstu 2"/>
          <p:cNvSpPr>
            <a:spLocks noGrp="1"/>
          </p:cNvSpPr>
          <p:nvPr>
            <p:ph type="body" sz="half" idx="2"/>
          </p:nvPr>
        </p:nvSpPr>
        <p:spPr>
          <a:xfrm>
            <a:off x="737181" y="886984"/>
            <a:ext cx="7405922" cy="4721368"/>
          </a:xfrm>
        </p:spPr>
        <p:txBody>
          <a:bodyPr>
            <a:noAutofit/>
          </a:bodyPr>
          <a:lstStyle/>
          <a:p>
            <a:pPr algn="just"/>
            <a:r>
              <a:rPr lang="pl-PL" sz="2000" dirty="0" smtClean="0"/>
              <a:t>Analiza </a:t>
            </a:r>
            <a:r>
              <a:rPr lang="pl-PL" sz="2000" dirty="0"/>
              <a:t>wrażliwości ma na celu wskazanie, jak </a:t>
            </a:r>
            <a:r>
              <a:rPr lang="pl-PL" sz="2000" dirty="0" smtClean="0"/>
              <a:t>zmiany</a:t>
            </a:r>
            <a:br>
              <a:rPr lang="pl-PL" sz="2000" dirty="0" smtClean="0"/>
            </a:br>
            <a:r>
              <a:rPr lang="pl-PL" sz="2000" dirty="0" smtClean="0"/>
              <a:t>w </a:t>
            </a:r>
            <a:r>
              <a:rPr lang="pl-PL" sz="2000" dirty="0"/>
              <a:t>wartościach zmiennych krytycznych projektu wpłyną na wyniki analiz przeprowadzonych dla projektu, a w szczególności na wartość wskaźników efektywności finansowej i ekonomicznej projektu (w szczególności FNPV/C, FNPV/K oraz ENPV) oraz trwałość finansową. Analizy wrażliwości dokonuje się poprzez identyfikację zmiennych krytycznych, w drodze zmiany pojedynczych zmiennych o określoną procentowo </a:t>
            </a:r>
            <a:r>
              <a:rPr lang="pl-PL" sz="2000" dirty="0" smtClean="0"/>
              <a:t>wartość</a:t>
            </a:r>
            <a:br>
              <a:rPr lang="pl-PL" sz="2000" dirty="0" smtClean="0"/>
            </a:br>
            <a:r>
              <a:rPr lang="pl-PL" sz="2000" dirty="0" smtClean="0"/>
              <a:t>i </a:t>
            </a:r>
            <a:r>
              <a:rPr lang="pl-PL" sz="2000" dirty="0"/>
              <a:t>obserwowanie występujących w rezultacie </a:t>
            </a:r>
            <a:r>
              <a:rPr lang="pl-PL" sz="2000" dirty="0" smtClean="0"/>
              <a:t>wahań</a:t>
            </a:r>
            <a:br>
              <a:rPr lang="pl-PL" sz="2000" dirty="0" smtClean="0"/>
            </a:br>
            <a:r>
              <a:rPr lang="pl-PL" sz="2000" dirty="0" smtClean="0"/>
              <a:t>w </a:t>
            </a:r>
            <a:r>
              <a:rPr lang="pl-PL" sz="2000" dirty="0"/>
              <a:t>finansowych i ekonomicznych wskaźnikach efektywności oraz trwałości finansowej</a:t>
            </a:r>
            <a:r>
              <a:rPr lang="pl-PL" sz="2000" dirty="0" smtClean="0"/>
              <a:t>.</a:t>
            </a:r>
            <a:endParaRPr lang="en-US" sz="2000" dirty="0"/>
          </a:p>
          <a:p>
            <a:pPr algn="just"/>
            <a:r>
              <a:rPr lang="pl-PL" sz="2000" dirty="0"/>
              <a:t>Przykładowe zmienne, jakie mogą być poddane </a:t>
            </a:r>
            <a:r>
              <a:rPr lang="pl-PL" sz="2000" dirty="0" smtClean="0"/>
              <a:t>analizie</a:t>
            </a:r>
            <a:br>
              <a:rPr lang="pl-PL" sz="2000" dirty="0" smtClean="0"/>
            </a:br>
            <a:r>
              <a:rPr lang="pl-PL" sz="2000" dirty="0" smtClean="0"/>
              <a:t>w </a:t>
            </a:r>
            <a:r>
              <a:rPr lang="pl-PL" sz="2000" dirty="0"/>
              <a:t>ramach analizy </a:t>
            </a:r>
            <a:r>
              <a:rPr lang="pl-PL" sz="2000" dirty="0" smtClean="0"/>
              <a:t>wrażliwości: </a:t>
            </a:r>
            <a:r>
              <a:rPr lang="en-US" sz="2000" dirty="0" err="1" smtClean="0"/>
              <a:t>nakłady</a:t>
            </a:r>
            <a:r>
              <a:rPr lang="en-US" sz="2000" dirty="0" smtClean="0"/>
              <a:t> </a:t>
            </a:r>
            <a:r>
              <a:rPr lang="en-US" sz="2000" dirty="0" err="1" smtClean="0"/>
              <a:t>inwestycyjne</a:t>
            </a:r>
            <a:r>
              <a:rPr lang="pl-PL" sz="2000" dirty="0"/>
              <a:t>, prognoza popytu, ceny jednostkowe głównych kategorii kosztów </a:t>
            </a:r>
            <a:r>
              <a:rPr lang="pl-PL" sz="2000" dirty="0" smtClean="0"/>
              <a:t>operacyjnych. </a:t>
            </a:r>
            <a:endParaRPr lang="pl-PL" sz="2000" dirty="0"/>
          </a:p>
          <a:p>
            <a:pPr algn="just"/>
            <a:endParaRPr lang="pl-PL" sz="2000" dirty="0"/>
          </a:p>
          <a:p>
            <a:pPr algn="just"/>
            <a:endParaRPr lang="pl-PL" sz="2000" dirty="0"/>
          </a:p>
          <a:p>
            <a:pPr algn="just"/>
            <a:endParaRPr lang="pl-PL" sz="2000" dirty="0"/>
          </a:p>
          <a:p>
            <a:pPr algn="just"/>
            <a:r>
              <a:rPr lang="pl-PL" sz="2000" dirty="0" smtClean="0"/>
              <a:t> </a:t>
            </a:r>
            <a:endParaRPr lang="pl-PL" sz="2000" dirty="0"/>
          </a:p>
          <a:p>
            <a:pPr algn="just"/>
            <a:endParaRPr lang="en-US" sz="2000" dirty="0"/>
          </a:p>
        </p:txBody>
      </p:sp>
    </p:spTree>
    <p:extLst>
      <p:ext uri="{BB962C8B-B14F-4D97-AF65-F5344CB8AC3E}">
        <p14:creationId xmlns:p14="http://schemas.microsoft.com/office/powerpoint/2010/main" val="21272571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a 11"/>
          <p:cNvGrpSpPr/>
          <p:nvPr/>
        </p:nvGrpSpPr>
        <p:grpSpPr>
          <a:xfrm>
            <a:off x="1588493" y="2530954"/>
            <a:ext cx="8990300" cy="4179346"/>
            <a:chOff x="292269" y="481380"/>
            <a:chExt cx="11636189" cy="5409347"/>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19" y="481380"/>
              <a:ext cx="2520000" cy="2520000"/>
            </a:xfrm>
            <a:prstGeom prst="rect">
              <a:avLst/>
            </a:prstGeom>
          </p:spPr>
        </p:pic>
        <p:pic>
          <p:nvPicPr>
            <p:cNvPr id="5" name="Obraz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9832" y="481380"/>
              <a:ext cx="2520000" cy="2520000"/>
            </a:xfrm>
            <a:prstGeom prst="rect">
              <a:avLst/>
            </a:prstGeom>
          </p:spPr>
        </p:pic>
        <p:pic>
          <p:nvPicPr>
            <p:cNvPr id="6" name="Obraz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9145" y="481380"/>
              <a:ext cx="2520000" cy="2520000"/>
            </a:xfrm>
            <a:prstGeom prst="rect">
              <a:avLst/>
            </a:prstGeom>
          </p:spPr>
        </p:pic>
        <p:pic>
          <p:nvPicPr>
            <p:cNvPr id="7" name="Obraz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269" y="3370727"/>
              <a:ext cx="2520000" cy="2520000"/>
            </a:xfrm>
            <a:prstGeom prst="rect">
              <a:avLst/>
            </a:prstGeom>
          </p:spPr>
        </p:pic>
        <p:pic>
          <p:nvPicPr>
            <p:cNvPr id="8" name="Obraz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9832" y="3370727"/>
              <a:ext cx="2520000" cy="2520000"/>
            </a:xfrm>
            <a:prstGeom prst="rect">
              <a:avLst/>
            </a:prstGeom>
          </p:spPr>
        </p:pic>
        <p:pic>
          <p:nvPicPr>
            <p:cNvPr id="9" name="Obraz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8458" y="481380"/>
              <a:ext cx="2520000" cy="2520000"/>
            </a:xfrm>
            <a:prstGeom prst="rect">
              <a:avLst/>
            </a:prstGeom>
          </p:spPr>
        </p:pic>
        <p:pic>
          <p:nvPicPr>
            <p:cNvPr id="10" name="Obraz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9145" y="3370727"/>
              <a:ext cx="2520000" cy="2520000"/>
            </a:xfrm>
            <a:prstGeom prst="rect">
              <a:avLst/>
            </a:prstGeom>
          </p:spPr>
        </p:pic>
        <p:pic>
          <p:nvPicPr>
            <p:cNvPr id="11" name="Obraz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8458" y="3370727"/>
              <a:ext cx="2520000" cy="2520000"/>
            </a:xfrm>
            <a:prstGeom prst="rect">
              <a:avLst/>
            </a:prstGeom>
          </p:spPr>
        </p:pic>
      </p:grpSp>
      <p:pic>
        <p:nvPicPr>
          <p:cNvPr id="13" name="Obraz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1080" y="590366"/>
            <a:ext cx="3831825" cy="1198604"/>
          </a:xfrm>
          <a:prstGeom prst="rect">
            <a:avLst/>
          </a:prstGeom>
          <a:noFill/>
          <a:extLst>
            <a:ext uri="{909E8E84-426E-40DD-AFC4-6F175D3DCCD1}">
              <a14:hiddenFill xmlns:a14="http://schemas.microsoft.com/office/drawing/2010/main">
                <a:solidFill>
                  <a:srgbClr val="FFFFFF"/>
                </a:solidFill>
              </a14:hiddenFill>
            </a:ext>
          </a:extLst>
        </p:spPr>
      </p:pic>
      <p:sp>
        <p:nvSpPr>
          <p:cNvPr id="14" name="Prostokąt 13"/>
          <p:cNvSpPr/>
          <p:nvPr/>
        </p:nvSpPr>
        <p:spPr>
          <a:xfrm>
            <a:off x="6394107" y="89947"/>
            <a:ext cx="5776125" cy="2862322"/>
          </a:xfrm>
          <a:prstGeom prst="rect">
            <a:avLst/>
          </a:prstGeom>
        </p:spPr>
        <p:txBody>
          <a:bodyPr wrap="square">
            <a:spAutoFit/>
          </a:bodyPr>
          <a:lstStyle/>
          <a:p>
            <a:pPr>
              <a:lnSpc>
                <a:spcPct val="150000"/>
              </a:lnSpc>
            </a:pPr>
            <a:r>
              <a:rPr lang="pl-PL" sz="2400" dirty="0">
                <a:latin typeface="+mj-lt"/>
              </a:rPr>
              <a:t>Jak się z nami skontaktować</a:t>
            </a:r>
            <a:r>
              <a:rPr lang="pl-PL" sz="2400" dirty="0" smtClean="0">
                <a:latin typeface="+mj-lt"/>
              </a:rPr>
              <a:t>?</a:t>
            </a:r>
          </a:p>
          <a:p>
            <a:pPr>
              <a:lnSpc>
                <a:spcPct val="150000"/>
              </a:lnSpc>
            </a:pPr>
            <a:r>
              <a:rPr lang="pl-PL" sz="2400" dirty="0" smtClean="0">
                <a:latin typeface="+mj-lt"/>
              </a:rPr>
              <a:t>tel</a:t>
            </a:r>
            <a:r>
              <a:rPr lang="pl-PL" sz="2400" dirty="0">
                <a:latin typeface="+mj-lt"/>
              </a:rPr>
              <a:t>.: +48 22 250 18 03</a:t>
            </a:r>
          </a:p>
          <a:p>
            <a:pPr>
              <a:lnSpc>
                <a:spcPct val="150000"/>
              </a:lnSpc>
            </a:pPr>
            <a:r>
              <a:rPr lang="pl-PL" sz="2400" dirty="0">
                <a:latin typeface="+mj-lt"/>
              </a:rPr>
              <a:t>e-mail: popcwsparcie@coi.gov.pl </a:t>
            </a:r>
            <a:r>
              <a:rPr lang="pl-PL" sz="2400" dirty="0" smtClean="0">
                <a:latin typeface="+mj-lt"/>
              </a:rPr>
              <a:t>http</a:t>
            </a:r>
            <a:r>
              <a:rPr lang="pl-PL" sz="2400" dirty="0">
                <a:latin typeface="+mj-lt"/>
              </a:rPr>
              <a:t>://www.popcwsparcie.gov.pl</a:t>
            </a:r>
          </a:p>
          <a:p>
            <a:pPr>
              <a:lnSpc>
                <a:spcPct val="150000"/>
              </a:lnSpc>
            </a:pPr>
            <a:endParaRPr lang="pl-PL" sz="2400" dirty="0">
              <a:latin typeface="+mj-lt"/>
            </a:endParaRPr>
          </a:p>
        </p:txBody>
      </p:sp>
    </p:spTree>
    <p:extLst>
      <p:ext uri="{BB962C8B-B14F-4D97-AF65-F5344CB8AC3E}">
        <p14:creationId xmlns:p14="http://schemas.microsoft.com/office/powerpoint/2010/main" val="976768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Dziękujemy za uwagę</a:t>
            </a:r>
            <a:endParaRPr lang="pl-PL" dirty="0"/>
          </a:p>
        </p:txBody>
      </p:sp>
      <p:pic>
        <p:nvPicPr>
          <p:cNvPr id="10" name="Obraz 9"/>
          <p:cNvPicPr>
            <a:picLocks noChangeAspect="1"/>
          </p:cNvPicPr>
          <p:nvPr/>
        </p:nvPicPr>
        <p:blipFill>
          <a:blip r:embed="rId3"/>
          <a:stretch>
            <a:fillRect/>
          </a:stretch>
        </p:blipFill>
        <p:spPr>
          <a:xfrm>
            <a:off x="5068781" y="2701617"/>
            <a:ext cx="2295977" cy="400658"/>
          </a:xfrm>
          <a:prstGeom prst="rect">
            <a:avLst/>
          </a:prstGeom>
        </p:spPr>
      </p:pic>
    </p:spTree>
    <p:extLst>
      <p:ext uri="{BB962C8B-B14F-4D97-AF65-F5344CB8AC3E}">
        <p14:creationId xmlns:p14="http://schemas.microsoft.com/office/powerpoint/2010/main" val="8449700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descr="Cele jakie przed sobą stawiamy"/>
          <p:cNvSpPr>
            <a:spLocks noGrp="1"/>
          </p:cNvSpPr>
          <p:nvPr>
            <p:ph type="title"/>
          </p:nvPr>
        </p:nvSpPr>
        <p:spPr/>
        <p:txBody>
          <a:bodyPr/>
          <a:lstStyle/>
          <a:p>
            <a:r>
              <a:rPr lang="pl-PL" dirty="0" smtClean="0"/>
              <a:t>Cele jakie przed sobą stawiamy</a:t>
            </a:r>
            <a:endParaRPr lang="pl-PL" dirty="0"/>
          </a:p>
        </p:txBody>
      </p:sp>
      <p:grpSp>
        <p:nvGrpSpPr>
          <p:cNvPr id="2" name="Grupa 1"/>
          <p:cNvGrpSpPr/>
          <p:nvPr/>
        </p:nvGrpSpPr>
        <p:grpSpPr>
          <a:xfrm>
            <a:off x="1702654" y="2651483"/>
            <a:ext cx="5977836" cy="3047584"/>
            <a:chOff x="1702654" y="2338728"/>
            <a:chExt cx="5977836" cy="3047584"/>
          </a:xfrm>
        </p:grpSpPr>
        <p:sp>
          <p:nvSpPr>
            <p:cNvPr id="11" name="Prostokąt 10" descr="Zwiększenie efektywności w zakresie pozyskiwania&#10;i rozliczania projektów wśród instytucji korzystających ze wsparcia&#10;"/>
            <p:cNvSpPr/>
            <p:nvPr/>
          </p:nvSpPr>
          <p:spPr>
            <a:xfrm>
              <a:off x="1702654" y="2338728"/>
              <a:ext cx="184731" cy="307777"/>
            </a:xfrm>
            <a:prstGeom prst="rect">
              <a:avLst/>
            </a:prstGeom>
          </p:spPr>
          <p:txBody>
            <a:bodyPr wrap="none">
              <a:spAutoFit/>
            </a:bodyPr>
            <a:lstStyle/>
            <a:p>
              <a:endParaRPr lang="pl-PL" sz="1400" dirty="0"/>
            </a:p>
          </p:txBody>
        </p:sp>
        <p:sp>
          <p:nvSpPr>
            <p:cNvPr id="14" name="Prostokąt 13" descr="Wypracowanie wzorcowych dla administracji rządowej standardów związanych z planowaniem, realizacją projektów informatycznych w Polsce. &#10;"/>
            <p:cNvSpPr/>
            <p:nvPr/>
          </p:nvSpPr>
          <p:spPr>
            <a:xfrm>
              <a:off x="1702654" y="5078535"/>
              <a:ext cx="5423280" cy="307777"/>
            </a:xfrm>
            <a:prstGeom prst="rect">
              <a:avLst/>
            </a:prstGeom>
          </p:spPr>
          <p:txBody>
            <a:bodyPr wrap="square">
              <a:spAutoFit/>
            </a:bodyPr>
            <a:lstStyle/>
            <a:p>
              <a:pPr lvl="0"/>
              <a:endParaRPr lang="pl-PL" sz="1400" dirty="0"/>
            </a:p>
          </p:txBody>
        </p:sp>
        <p:sp>
          <p:nvSpPr>
            <p:cNvPr id="18" name="Prostokąt 17" descr="Wzmocnienie dojrzałości projektowej wśród interesariuszy&#10;i rozwój kompetencji zespołów realizujących projekty &#10;"/>
            <p:cNvSpPr/>
            <p:nvPr/>
          </p:nvSpPr>
          <p:spPr>
            <a:xfrm>
              <a:off x="1702654" y="4189752"/>
              <a:ext cx="5977836" cy="276999"/>
            </a:xfrm>
            <a:prstGeom prst="rect">
              <a:avLst/>
            </a:prstGeom>
          </p:spPr>
          <p:txBody>
            <a:bodyPr wrap="square">
              <a:spAutoFit/>
            </a:bodyPr>
            <a:lstStyle/>
            <a:p>
              <a:endParaRPr lang="pl-PL" sz="1200" dirty="0"/>
            </a:p>
          </p:txBody>
        </p:sp>
      </p:grpSp>
      <p:sp>
        <p:nvSpPr>
          <p:cNvPr id="22" name="Prostokąt 21" descr="Skrócenie procesu przygotowania dokumentów aplikacyjnych&#10;"/>
          <p:cNvSpPr/>
          <p:nvPr/>
        </p:nvSpPr>
        <p:spPr>
          <a:xfrm>
            <a:off x="741145" y="1835340"/>
            <a:ext cx="7257449" cy="4433650"/>
          </a:xfrm>
          <a:prstGeom prst="rect">
            <a:avLst/>
          </a:prstGeom>
        </p:spPr>
        <p:txBody>
          <a:bodyPr wrap="square">
            <a:spAutoFit/>
          </a:bodyPr>
          <a:lstStyle/>
          <a:p>
            <a:pPr marL="285750" indent="-285750" algn="just">
              <a:lnSpc>
                <a:spcPct val="120000"/>
              </a:lnSpc>
              <a:spcAft>
                <a:spcPts val="600"/>
              </a:spcAft>
              <a:buFont typeface="Arial" panose="020B0604020202020204" pitchFamily="34" charset="0"/>
              <a:buChar char="•"/>
            </a:pPr>
            <a:r>
              <a:rPr lang="pl-PL" sz="2000" b="1" dirty="0"/>
              <a:t>Skrócenie procesu </a:t>
            </a:r>
            <a:r>
              <a:rPr lang="pl-PL" sz="2000" dirty="0"/>
              <a:t>przygotowania dokumentów </a:t>
            </a:r>
            <a:r>
              <a:rPr lang="pl-PL" sz="2000" dirty="0" smtClean="0"/>
              <a:t>aplikacyjnych</a:t>
            </a:r>
          </a:p>
          <a:p>
            <a:pPr marL="285750" indent="-285750" algn="just">
              <a:lnSpc>
                <a:spcPct val="120000"/>
              </a:lnSpc>
              <a:spcAft>
                <a:spcPts val="600"/>
              </a:spcAft>
              <a:buFont typeface="Arial" panose="020B0604020202020204" pitchFamily="34" charset="0"/>
              <a:buChar char="•"/>
            </a:pPr>
            <a:r>
              <a:rPr lang="pl-PL" sz="2000" b="1" dirty="0"/>
              <a:t>Zwiększenie efektywności </a:t>
            </a:r>
            <a:r>
              <a:rPr lang="pl-PL" sz="2000" dirty="0"/>
              <a:t>w zakresie pozyskiwania</a:t>
            </a:r>
            <a:br>
              <a:rPr lang="pl-PL" sz="2000" dirty="0"/>
            </a:br>
            <a:r>
              <a:rPr lang="pl-PL" sz="2000" dirty="0"/>
              <a:t>i rozliczania projektów wśród instytucji korzystających ze </a:t>
            </a:r>
            <a:r>
              <a:rPr lang="pl-PL" sz="2000" dirty="0" smtClean="0"/>
              <a:t>wsparcia</a:t>
            </a:r>
          </a:p>
          <a:p>
            <a:pPr marL="285750" indent="-285750" algn="just">
              <a:lnSpc>
                <a:spcPct val="120000"/>
              </a:lnSpc>
              <a:spcAft>
                <a:spcPts val="600"/>
              </a:spcAft>
              <a:buFont typeface="Arial" panose="020B0604020202020204" pitchFamily="34" charset="0"/>
              <a:buChar char="•"/>
            </a:pPr>
            <a:r>
              <a:rPr lang="pl-PL" sz="2000" b="1" dirty="0"/>
              <a:t>Optymalizacja </a:t>
            </a:r>
            <a:r>
              <a:rPr lang="pl-PL" sz="2000" dirty="0"/>
              <a:t>zakresu i kosztów projektów </a:t>
            </a:r>
            <a:r>
              <a:rPr lang="pl-PL" sz="2000" dirty="0" smtClean="0"/>
              <a:t>informatycznych</a:t>
            </a:r>
          </a:p>
          <a:p>
            <a:pPr marL="285750" lvl="0" indent="-285750" algn="just">
              <a:lnSpc>
                <a:spcPct val="120000"/>
              </a:lnSpc>
              <a:spcAft>
                <a:spcPts val="600"/>
              </a:spcAft>
              <a:buFont typeface="Arial" panose="020B0604020202020204" pitchFamily="34" charset="0"/>
              <a:buChar char="•"/>
            </a:pPr>
            <a:r>
              <a:rPr lang="pl-PL" sz="2000" b="1" dirty="0"/>
              <a:t>Wzmocnienie dojrzałości projektowej </a:t>
            </a:r>
            <a:r>
              <a:rPr lang="pl-PL" sz="2000" dirty="0"/>
              <a:t>wśród </a:t>
            </a:r>
            <a:r>
              <a:rPr lang="pl-PL" sz="2000" dirty="0" smtClean="0"/>
              <a:t>interesariuszy</a:t>
            </a:r>
            <a:br>
              <a:rPr lang="pl-PL" sz="2000" dirty="0" smtClean="0"/>
            </a:br>
            <a:r>
              <a:rPr lang="pl-PL" sz="2000" dirty="0" smtClean="0"/>
              <a:t>i </a:t>
            </a:r>
            <a:r>
              <a:rPr lang="pl-PL" sz="2000" b="1" dirty="0"/>
              <a:t>rozwój kompetencji </a:t>
            </a:r>
            <a:r>
              <a:rPr lang="pl-PL" sz="2000" dirty="0"/>
              <a:t>zespołów realizujących projekty </a:t>
            </a:r>
            <a:endParaRPr lang="pl-PL" sz="2000" dirty="0" smtClean="0"/>
          </a:p>
          <a:p>
            <a:pPr marL="285750" indent="-285750" algn="just">
              <a:lnSpc>
                <a:spcPct val="120000"/>
              </a:lnSpc>
              <a:spcAft>
                <a:spcPts val="600"/>
              </a:spcAft>
              <a:buFont typeface="Arial" panose="020B0604020202020204" pitchFamily="34" charset="0"/>
              <a:buChar char="•"/>
            </a:pPr>
            <a:r>
              <a:rPr lang="pl-PL" sz="2000" b="1" dirty="0"/>
              <a:t>Wypracowanie wzorcowych dla administracji </a:t>
            </a:r>
            <a:r>
              <a:rPr lang="pl-PL" sz="2000" dirty="0"/>
              <a:t>rządowej standardów związanych z planowaniem, realizacją projektów informatycznych w Polsce. </a:t>
            </a:r>
            <a:r>
              <a:rPr lang="pl-PL" sz="1400" dirty="0" smtClean="0"/>
              <a:t> </a:t>
            </a:r>
            <a:endParaRPr lang="pl-PL" sz="1400" dirty="0"/>
          </a:p>
        </p:txBody>
      </p:sp>
    </p:spTree>
    <p:extLst>
      <p:ext uri="{BB962C8B-B14F-4D97-AF65-F5344CB8AC3E}">
        <p14:creationId xmlns:p14="http://schemas.microsoft.com/office/powerpoint/2010/main" val="291057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descr="Wizytówka trenera prowadzącego"/>
          <p:cNvSpPr>
            <a:spLocks noGrp="1"/>
          </p:cNvSpPr>
          <p:nvPr>
            <p:ph type="title"/>
          </p:nvPr>
        </p:nvSpPr>
        <p:spPr/>
        <p:txBody>
          <a:bodyPr/>
          <a:lstStyle/>
          <a:p>
            <a:r>
              <a:rPr lang="pl-PL" dirty="0" smtClean="0"/>
              <a:t>Wizytówka trenera prowadzącego</a:t>
            </a:r>
            <a:endParaRPr lang="pl-PL" dirty="0"/>
          </a:p>
        </p:txBody>
      </p:sp>
      <p:sp>
        <p:nvSpPr>
          <p:cNvPr id="3" name="Symbol zastępczy tekstu 2" descr="Temat: Zasady sporządzania analizy finansowej i ekonomicznej&#10;Imię i nazwisko: Anna Ober&#10;Ekspert ds. Projektów IT &#10;Centralny Ośrodek Informatyki&#10;&#10;Doświadczenie:  &#10;W latach 2004-2017 autor i współautor kilkuset wniosków&#10;o dofinansowanie i studiów wykonalności, w tym analiz finansowych&#10;i ekonomicznych. Zawodowo od 2004 r. wspiera przygotowanie, realizację i rozliczanie projektów współfinansowanych z funduszy strukturalnych. W latach 2015-2017 ekspert dokonujący oceny merytorycznej w zakresie analizy finansowej i ekonomicznej projektów II osi POPC.&#10;"/>
          <p:cNvSpPr>
            <a:spLocks noGrp="1"/>
          </p:cNvSpPr>
          <p:nvPr>
            <p:ph type="body" sz="half" idx="2"/>
          </p:nvPr>
        </p:nvSpPr>
        <p:spPr>
          <a:xfrm>
            <a:off x="642551" y="1257685"/>
            <a:ext cx="7216346" cy="5390249"/>
          </a:xfrm>
        </p:spPr>
        <p:txBody>
          <a:bodyPr>
            <a:normAutofit/>
          </a:bodyPr>
          <a:lstStyle/>
          <a:p>
            <a:r>
              <a:rPr lang="pl-PL" b="1" dirty="0" smtClean="0"/>
              <a:t>Temat</a:t>
            </a:r>
            <a:r>
              <a:rPr lang="pl-PL" b="1" dirty="0"/>
              <a:t>: Zasady sporządzania </a:t>
            </a:r>
            <a:r>
              <a:rPr lang="pl-PL" b="1" dirty="0" smtClean="0"/>
              <a:t>analizy finansowej </a:t>
            </a:r>
            <a:r>
              <a:rPr lang="pl-PL" b="1" dirty="0"/>
              <a:t>i ekonomicznej</a:t>
            </a:r>
            <a:endParaRPr lang="pl-PL" b="1" dirty="0" smtClean="0"/>
          </a:p>
          <a:p>
            <a:r>
              <a:rPr lang="pl-PL" b="1" dirty="0" smtClean="0"/>
              <a:t>Imię i nazwisko: </a:t>
            </a:r>
            <a:r>
              <a:rPr lang="pl-PL" dirty="0" smtClean="0"/>
              <a:t>Anna Ober</a:t>
            </a:r>
          </a:p>
          <a:p>
            <a:r>
              <a:rPr lang="pl-PL" dirty="0" smtClean="0"/>
              <a:t>Ekspert </a:t>
            </a:r>
            <a:r>
              <a:rPr lang="pl-PL" dirty="0"/>
              <a:t>ds. </a:t>
            </a:r>
            <a:r>
              <a:rPr lang="pl-PL" dirty="0" smtClean="0"/>
              <a:t>Projektów IT </a:t>
            </a:r>
          </a:p>
          <a:p>
            <a:r>
              <a:rPr lang="pl-PL" dirty="0" smtClean="0"/>
              <a:t>Centralny Ośrodek Informatyki</a:t>
            </a:r>
          </a:p>
          <a:p>
            <a:endParaRPr lang="pl-PL" b="1" dirty="0" smtClean="0"/>
          </a:p>
          <a:p>
            <a:r>
              <a:rPr lang="pl-PL" b="1" dirty="0" smtClean="0"/>
              <a:t>Doświadczenie:  </a:t>
            </a:r>
          </a:p>
          <a:p>
            <a:r>
              <a:rPr lang="pl-PL" dirty="0" smtClean="0"/>
              <a:t>W latach 2004-2017 autor i współautor kilkuset wniosków</a:t>
            </a:r>
            <a:br>
              <a:rPr lang="pl-PL" dirty="0" smtClean="0"/>
            </a:br>
            <a:r>
              <a:rPr lang="pl-PL" dirty="0" smtClean="0"/>
              <a:t>o dofinansowanie i studiów wykonalności, w tym analiz finansowych</a:t>
            </a:r>
            <a:br>
              <a:rPr lang="pl-PL" dirty="0" smtClean="0"/>
            </a:br>
            <a:r>
              <a:rPr lang="pl-PL" dirty="0" smtClean="0"/>
              <a:t>i ekonomicznych. Zawodowo od 2004 r. wspiera przygotowanie, realizację i rozliczanie projektów współfinansowanych z funduszy strukturalnych. </a:t>
            </a:r>
            <a:r>
              <a:rPr lang="pl-PL" dirty="0"/>
              <a:t>W latach 2015-2017 </a:t>
            </a:r>
            <a:r>
              <a:rPr lang="pl-PL" dirty="0" smtClean="0"/>
              <a:t>ekspert </a:t>
            </a:r>
            <a:r>
              <a:rPr lang="pl-PL" dirty="0"/>
              <a:t>dokonujący oceny merytorycznej w zakresie analizy finansowej i ekonomicznej projektów II osi </a:t>
            </a:r>
            <a:r>
              <a:rPr lang="pl-PL" dirty="0" smtClean="0"/>
              <a:t>POPC.</a:t>
            </a:r>
          </a:p>
          <a:p>
            <a:endParaRPr lang="pl-PL" dirty="0" smtClean="0"/>
          </a:p>
          <a:p>
            <a:endParaRPr lang="pl-PL" dirty="0"/>
          </a:p>
        </p:txBody>
      </p:sp>
    </p:spTree>
    <p:extLst>
      <p:ext uri="{BB962C8B-B14F-4D97-AF65-F5344CB8AC3E}">
        <p14:creationId xmlns:p14="http://schemas.microsoft.com/office/powerpoint/2010/main" val="5479286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2"/>
          <p:cNvSpPr txBox="1">
            <a:spLocks/>
          </p:cNvSpPr>
          <p:nvPr/>
        </p:nvSpPr>
        <p:spPr>
          <a:xfrm>
            <a:off x="408026" y="362876"/>
            <a:ext cx="11479174" cy="6397153"/>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1200"/>
              </a:spcBef>
            </a:pPr>
            <a:r>
              <a:rPr lang="pl-PL" sz="2800" b="1" dirty="0" smtClean="0">
                <a:latin typeface="+mj-lt"/>
              </a:rPr>
              <a:t>Z dotychczasowych doświadczeń:</a:t>
            </a:r>
          </a:p>
          <a:p>
            <a:pPr algn="just">
              <a:spcBef>
                <a:spcPts val="1200"/>
              </a:spcBef>
            </a:pPr>
            <a:r>
              <a:rPr lang="pl-PL" dirty="0" smtClean="0"/>
              <a:t>Analizie finansowej (wyliczeniom) musi towarzyszyć opis poszczególnych wydatków, w tym:</a:t>
            </a:r>
          </a:p>
          <a:p>
            <a:pPr marL="342900" indent="-342900" algn="just">
              <a:spcBef>
                <a:spcPts val="600"/>
              </a:spcBef>
              <a:buFont typeface="Arial" panose="020B0604020202020204" pitchFamily="34" charset="0"/>
              <a:buChar char="•"/>
            </a:pPr>
            <a:r>
              <a:rPr lang="pl-PL" dirty="0" smtClean="0"/>
              <a:t>opis sposobu oszacowania wydatku (np. ilość sztuk x cena jednostkowa, wskazanie cennika),</a:t>
            </a:r>
          </a:p>
          <a:p>
            <a:pPr marL="342900" indent="-342900" algn="just">
              <a:spcBef>
                <a:spcPts val="600"/>
              </a:spcBef>
              <a:buFont typeface="Arial" panose="020B0604020202020204" pitchFamily="34" charset="0"/>
              <a:buChar char="•"/>
            </a:pPr>
            <a:r>
              <a:rPr lang="pl-PL" dirty="0"/>
              <a:t>u</a:t>
            </a:r>
            <a:r>
              <a:rPr lang="pl-PL" dirty="0" smtClean="0"/>
              <a:t>zasadnienie konieczności poniesienia wydatku dla realizacji projektu (z czego wynika ilość sztuk?),</a:t>
            </a:r>
          </a:p>
          <a:p>
            <a:pPr marL="342900" indent="-342900" algn="just">
              <a:spcBef>
                <a:spcPts val="600"/>
              </a:spcBef>
              <a:buFont typeface="Arial" panose="020B0604020202020204" pitchFamily="34" charset="0"/>
              <a:buChar char="•"/>
            </a:pPr>
            <a:r>
              <a:rPr lang="pl-PL" dirty="0" smtClean="0"/>
              <a:t>wykazanie, że jest to najbardziej optymalny wariant (szczególnie w przypadku infrastruktury).</a:t>
            </a:r>
          </a:p>
        </p:txBody>
      </p:sp>
      <p:sp>
        <p:nvSpPr>
          <p:cNvPr id="3" name="pole tekstowe 2" descr="Przykład złego opisu"/>
          <p:cNvSpPr txBox="1"/>
          <p:nvPr/>
        </p:nvSpPr>
        <p:spPr>
          <a:xfrm>
            <a:off x="408026" y="3234851"/>
            <a:ext cx="3728545" cy="3416320"/>
          </a:xfrm>
          <a:prstGeom prst="rect">
            <a:avLst/>
          </a:prstGeom>
          <a:noFill/>
        </p:spPr>
        <p:txBody>
          <a:bodyPr wrap="square" rtlCol="0">
            <a:spAutoFit/>
          </a:bodyPr>
          <a:lstStyle/>
          <a:p>
            <a:r>
              <a:rPr lang="pl-PL" dirty="0" smtClean="0"/>
              <a:t>Promocja – 200.000 zł</a:t>
            </a:r>
          </a:p>
          <a:p>
            <a:r>
              <a:rPr lang="pl-PL" dirty="0"/>
              <a:t>Uzasadnienie: Prowadzone w skali ogólnopolskiej działania </a:t>
            </a:r>
            <a:r>
              <a:rPr lang="pl-PL" dirty="0" smtClean="0"/>
              <a:t>mają </a:t>
            </a:r>
            <a:r>
              <a:rPr lang="pl-PL" dirty="0"/>
              <a:t>wspomóc realizację </a:t>
            </a:r>
            <a:r>
              <a:rPr lang="pl-PL" dirty="0" smtClean="0"/>
              <a:t>celów </a:t>
            </a:r>
            <a:r>
              <a:rPr lang="pl-PL" dirty="0"/>
              <a:t>projektu, a także zachęcić przyszłych użytkowników do korzystania z dostarczonych w ramach jego realizacji e-usług. </a:t>
            </a:r>
            <a:r>
              <a:rPr lang="pl-PL" dirty="0" smtClean="0"/>
              <a:t>Działania </a:t>
            </a:r>
            <a:r>
              <a:rPr lang="pl-PL" dirty="0"/>
              <a:t>te </a:t>
            </a:r>
            <a:r>
              <a:rPr lang="pl-PL" dirty="0" smtClean="0"/>
              <a:t>mają </a:t>
            </a:r>
            <a:r>
              <a:rPr lang="pl-PL" dirty="0"/>
              <a:t>budować świadomość wśród opinii publicznej nt. rezultatów i korzyści, jakie dostarczy </a:t>
            </a:r>
            <a:r>
              <a:rPr lang="pl-PL" dirty="0" smtClean="0"/>
              <a:t>projekt.</a:t>
            </a:r>
            <a:endParaRPr lang="pl-PL" dirty="0"/>
          </a:p>
        </p:txBody>
      </p:sp>
      <p:sp>
        <p:nvSpPr>
          <p:cNvPr id="4" name="pole tekstowe 3" descr="Przykład dobrego opisu"/>
          <p:cNvSpPr txBox="1"/>
          <p:nvPr/>
        </p:nvSpPr>
        <p:spPr>
          <a:xfrm>
            <a:off x="4704690" y="3234851"/>
            <a:ext cx="7076091" cy="3416320"/>
          </a:xfrm>
          <a:prstGeom prst="rect">
            <a:avLst/>
          </a:prstGeom>
          <a:noFill/>
        </p:spPr>
        <p:txBody>
          <a:bodyPr wrap="square" rtlCol="0">
            <a:spAutoFit/>
          </a:bodyPr>
          <a:lstStyle/>
          <a:p>
            <a:r>
              <a:rPr lang="pl-PL" dirty="0" smtClean="0"/>
              <a:t>Promocja </a:t>
            </a:r>
            <a:r>
              <a:rPr lang="pl-PL" dirty="0"/>
              <a:t>– 200.000 zł</a:t>
            </a:r>
          </a:p>
          <a:p>
            <a:pPr lvl="0"/>
            <a:r>
              <a:rPr lang="pl-PL" dirty="0" smtClean="0"/>
              <a:t>Kampania </a:t>
            </a:r>
            <a:r>
              <a:rPr lang="pl-PL" dirty="0"/>
              <a:t>w prasie </a:t>
            </a:r>
            <a:r>
              <a:rPr lang="pl-PL" dirty="0" smtClean="0"/>
              <a:t>regionalnej - będzie </a:t>
            </a:r>
            <a:r>
              <a:rPr lang="pl-PL" dirty="0"/>
              <a:t>prowadzona w 16 dziennikach regionalnych, które posiadają sprzedaż ogółem nie mniejszą niż 9 tysięcy egzemplarzy (dane </a:t>
            </a:r>
            <a:r>
              <a:rPr lang="pl-PL" dirty="0" smtClean="0"/>
              <a:t>grudzień </a:t>
            </a:r>
            <a:r>
              <a:rPr lang="pl-PL" dirty="0"/>
              <a:t>2017, Związek Kontroli Dystrybucji Prasy</a:t>
            </a:r>
            <a:r>
              <a:rPr lang="pl-PL" dirty="0" smtClean="0"/>
              <a:t>). Koszt </a:t>
            </a:r>
            <a:r>
              <a:rPr lang="pl-PL" dirty="0"/>
              <a:t>kampanii na przykładzie dziennika Głos </a:t>
            </a:r>
            <a:r>
              <a:rPr lang="pl-PL" dirty="0" smtClean="0"/>
              <a:t>Dziennik Pomorza, </a:t>
            </a:r>
            <a:r>
              <a:rPr lang="pl-PL" dirty="0"/>
              <a:t>wydanie piątkowe, </a:t>
            </a:r>
            <a:r>
              <a:rPr lang="pl-PL" dirty="0" smtClean="0"/>
              <a:t>cena </a:t>
            </a:r>
            <a:r>
              <a:rPr lang="pl-PL" dirty="0"/>
              <a:t>jednostkowa modułu </a:t>
            </a:r>
            <a:r>
              <a:rPr lang="pl-PL" dirty="0" smtClean="0"/>
              <a:t>XXXX zł</a:t>
            </a:r>
            <a:r>
              <a:rPr lang="pl-PL" dirty="0"/>
              <a:t>, ok. 20 modułów wynosi </a:t>
            </a:r>
            <a:r>
              <a:rPr lang="pl-PL" dirty="0" smtClean="0"/>
              <a:t>XXXX zł</a:t>
            </a:r>
            <a:r>
              <a:rPr lang="pl-PL" dirty="0"/>
              <a:t>.  W ramach kampanii przewidziano po jednej publikacji w każdym z 16 dzienników regionalnych. </a:t>
            </a:r>
            <a:r>
              <a:rPr lang="pl-PL" dirty="0" smtClean="0"/>
              <a:t>Łącznie </a:t>
            </a:r>
            <a:r>
              <a:rPr lang="pl-PL" dirty="0"/>
              <a:t>koszt publikacji w 16 dziennikach regionalnych szacowany </a:t>
            </a:r>
            <a:r>
              <a:rPr lang="pl-PL" dirty="0" smtClean="0"/>
              <a:t>jest na </a:t>
            </a:r>
            <a:r>
              <a:rPr lang="pl-PL" dirty="0"/>
              <a:t>ok. </a:t>
            </a:r>
            <a:r>
              <a:rPr lang="pl-PL" dirty="0" smtClean="0"/>
              <a:t>200 tys. </a:t>
            </a:r>
            <a:r>
              <a:rPr lang="pl-PL" dirty="0"/>
              <a:t>Zł (http://polskapress.pl/pl/reklama/cenniki/prasa/dziennik-pomorza/glos_dziennik-pomorza)</a:t>
            </a:r>
          </a:p>
        </p:txBody>
      </p:sp>
    </p:spTree>
    <p:extLst>
      <p:ext uri="{BB962C8B-B14F-4D97-AF65-F5344CB8AC3E}">
        <p14:creationId xmlns:p14="http://schemas.microsoft.com/office/powerpoint/2010/main" val="3886929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971142" y="438697"/>
            <a:ext cx="6986609" cy="1661952"/>
          </a:xfrm>
        </p:spPr>
        <p:txBody>
          <a:bodyPr>
            <a:normAutofit fontScale="90000"/>
          </a:bodyPr>
          <a:lstStyle/>
          <a:p>
            <a:pPr>
              <a:lnSpc>
                <a:spcPct val="110000"/>
              </a:lnSpc>
            </a:pPr>
            <a:r>
              <a:rPr lang="pl-PL" dirty="0"/>
              <a:t>„Wytyczne w zakresie zagadnień </a:t>
            </a:r>
            <a:r>
              <a:rPr lang="pl-PL" dirty="0" smtClean="0"/>
              <a:t>związanych</a:t>
            </a:r>
            <a:br>
              <a:rPr lang="pl-PL" dirty="0" smtClean="0"/>
            </a:br>
            <a:r>
              <a:rPr lang="pl-PL" dirty="0" smtClean="0"/>
              <a:t>z </a:t>
            </a:r>
            <a:r>
              <a:rPr lang="pl-PL" dirty="0"/>
              <a:t>przygotowaniem projektów inwestycyjnych, w tym projektów generujących </a:t>
            </a:r>
            <a:r>
              <a:rPr lang="pl-PL" dirty="0" smtClean="0"/>
              <a:t>dochód</a:t>
            </a:r>
            <a:br>
              <a:rPr lang="pl-PL" dirty="0" smtClean="0"/>
            </a:br>
            <a:r>
              <a:rPr lang="pl-PL" dirty="0" smtClean="0"/>
              <a:t>i </a:t>
            </a:r>
            <a:r>
              <a:rPr lang="pl-PL" dirty="0"/>
              <a:t>projektów hybrydowych na lata 2014-2020”</a:t>
            </a:r>
            <a:br>
              <a:rPr lang="pl-PL" dirty="0"/>
            </a:br>
            <a:endParaRPr lang="pl-PL" dirty="0"/>
          </a:p>
        </p:txBody>
      </p:sp>
      <p:sp>
        <p:nvSpPr>
          <p:cNvPr id="3" name="Symbol zastępczy tekstu 2"/>
          <p:cNvSpPr>
            <a:spLocks noGrp="1"/>
          </p:cNvSpPr>
          <p:nvPr>
            <p:ph type="body" sz="half" idx="2"/>
          </p:nvPr>
        </p:nvSpPr>
        <p:spPr>
          <a:xfrm>
            <a:off x="995856" y="2347783"/>
            <a:ext cx="6677690" cy="3779551"/>
          </a:xfrm>
        </p:spPr>
        <p:txBody>
          <a:bodyPr>
            <a:normAutofit/>
          </a:bodyPr>
          <a:lstStyle/>
          <a:p>
            <a:r>
              <a:rPr lang="pl-PL" dirty="0" smtClean="0"/>
              <a:t>(</a:t>
            </a:r>
            <a:r>
              <a:rPr lang="pl-PL" dirty="0"/>
              <a:t>dalej „wytyczne </a:t>
            </a:r>
            <a:r>
              <a:rPr lang="pl-PL" dirty="0" err="1"/>
              <a:t>MRiF</a:t>
            </a:r>
            <a:r>
              <a:rPr lang="pl-PL" dirty="0"/>
              <a:t>”)</a:t>
            </a:r>
          </a:p>
          <a:p>
            <a:r>
              <a:rPr lang="pl-PL" dirty="0"/>
              <a:t>MR/H 2014-2020/7(2)/02/2017, Minister Rozwoju i Finansów, Warszawa, 17 lutego 2017 r.</a:t>
            </a:r>
          </a:p>
          <a:p>
            <a:endParaRPr lang="pl-PL" dirty="0"/>
          </a:p>
          <a:p>
            <a:r>
              <a:rPr lang="pl-PL" dirty="0"/>
              <a:t>http://www.funduszeeuropejskie.gov.pl/strony/o-funduszach/dokumenty/wytyczne-ministra-infrastruktury-i-rozwoju-w-zakresie-zagadnien-zwiazanych-z-przygotowaniem-projektow-inwestycyjnych-w-tym-projektow-generujacych-dochod-i-projektow-hybrydowych-na-lata-2014-2020-1/</a:t>
            </a:r>
          </a:p>
          <a:p>
            <a:endParaRPr lang="pl-PL" dirty="0"/>
          </a:p>
        </p:txBody>
      </p:sp>
    </p:spTree>
    <p:extLst>
      <p:ext uri="{BB962C8B-B14F-4D97-AF65-F5344CB8AC3E}">
        <p14:creationId xmlns:p14="http://schemas.microsoft.com/office/powerpoint/2010/main" val="13948309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lstStyle/>
          <a:p>
            <a:r>
              <a:rPr lang="pl-PL" dirty="0"/>
              <a:t>Analiza finansowa:</a:t>
            </a:r>
          </a:p>
        </p:txBody>
      </p:sp>
      <p:sp>
        <p:nvSpPr>
          <p:cNvPr id="3" name="Symbol zastępczy tekstu 2"/>
          <p:cNvSpPr>
            <a:spLocks noGrp="1"/>
          </p:cNvSpPr>
          <p:nvPr>
            <p:ph type="body" sz="half" idx="2"/>
          </p:nvPr>
        </p:nvSpPr>
        <p:spPr>
          <a:xfrm>
            <a:off x="995856" y="1405967"/>
            <a:ext cx="7134890" cy="4721368"/>
          </a:xfrm>
        </p:spPr>
        <p:txBody>
          <a:bodyPr>
            <a:noAutofit/>
          </a:bodyPr>
          <a:lstStyle/>
          <a:p>
            <a:pPr algn="just">
              <a:spcBef>
                <a:spcPts val="1200"/>
              </a:spcBef>
            </a:pPr>
            <a:r>
              <a:rPr lang="pl-PL" sz="2100" dirty="0" smtClean="0"/>
              <a:t>analiza </a:t>
            </a:r>
            <a:r>
              <a:rPr lang="pl-PL" sz="2100" dirty="0"/>
              <a:t>mająca na celu </a:t>
            </a:r>
            <a:r>
              <a:rPr lang="pl-PL" sz="2100" u="sng" dirty="0"/>
              <a:t>ustalenie wartości wskaźników efektywności finansowej projektu</a:t>
            </a:r>
            <a:r>
              <a:rPr lang="pl-PL" sz="2100" dirty="0"/>
              <a:t>, </a:t>
            </a:r>
            <a:r>
              <a:rPr lang="pl-PL" sz="2100" u="sng" dirty="0"/>
              <a:t>weryfikację trwałości finansowej projektu</a:t>
            </a:r>
            <a:r>
              <a:rPr lang="pl-PL" sz="2100" dirty="0"/>
              <a:t> oraz ustalenie właściwego (</a:t>
            </a:r>
            <a:r>
              <a:rPr lang="pl-PL" sz="2100" u="sng" dirty="0"/>
              <a:t>maksymalnego) dofinansowania z funduszy </a:t>
            </a:r>
            <a:r>
              <a:rPr lang="pl-PL" sz="2100" u="sng" dirty="0" smtClean="0"/>
              <a:t>UE</a:t>
            </a:r>
            <a:r>
              <a:rPr lang="pl-PL" sz="2100" dirty="0" smtClean="0"/>
              <a:t>.</a:t>
            </a:r>
          </a:p>
          <a:p>
            <a:pPr algn="just">
              <a:spcBef>
                <a:spcPts val="1200"/>
              </a:spcBef>
            </a:pPr>
            <a:r>
              <a:rPr lang="pl-PL" sz="2100" dirty="0" smtClean="0"/>
              <a:t>Dokonywana </a:t>
            </a:r>
            <a:r>
              <a:rPr lang="pl-PL" sz="2100" dirty="0"/>
              <a:t>jest ona zazwyczaj z punktu widzenia właściciela infrastruktury. W przypadku, gdy w projekcie UE występuje kilka podmiotów (np. właściciel </a:t>
            </a:r>
            <a:r>
              <a:rPr lang="pl-PL" sz="2100" dirty="0" smtClean="0"/>
              <a:t>infrastruktury</a:t>
            </a:r>
            <a:br>
              <a:rPr lang="pl-PL" sz="2100" dirty="0" smtClean="0"/>
            </a:br>
            <a:r>
              <a:rPr lang="pl-PL" sz="2100" dirty="0" smtClean="0"/>
              <a:t>i </a:t>
            </a:r>
            <a:r>
              <a:rPr lang="pl-PL" sz="2100" dirty="0"/>
              <a:t>jej operator), należy dokonać </a:t>
            </a:r>
            <a:r>
              <a:rPr lang="pl-PL" sz="2100" u="sng" dirty="0"/>
              <a:t>analizy skonsolidowanej </a:t>
            </a:r>
            <a:r>
              <a:rPr lang="pl-PL" sz="2100" dirty="0"/>
              <a:t>całościowo pokazującej projekt (patrz: analiza skonsolidowana). W analizie finansowej, w celu ustalenia wskaźników efektywności finansowej oraz wyliczenia luki w finansowaniu, stosuje się metodę </a:t>
            </a:r>
            <a:r>
              <a:rPr lang="pl-PL" sz="2100" u="sng" dirty="0"/>
              <a:t>zdyskontowanych przepływów pieniężnych (DCF</a:t>
            </a:r>
            <a:r>
              <a:rPr lang="pl-PL" sz="2100" dirty="0"/>
              <a:t>).</a:t>
            </a:r>
            <a:endParaRPr lang="en-US" sz="2100" dirty="0"/>
          </a:p>
        </p:txBody>
      </p:sp>
    </p:spTree>
    <p:extLst>
      <p:ext uri="{BB962C8B-B14F-4D97-AF65-F5344CB8AC3E}">
        <p14:creationId xmlns:p14="http://schemas.microsoft.com/office/powerpoint/2010/main" val="32637885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ytuł 35"/>
          <p:cNvSpPr>
            <a:spLocks noGrp="1"/>
          </p:cNvSpPr>
          <p:nvPr>
            <p:ph type="title"/>
          </p:nvPr>
        </p:nvSpPr>
        <p:spPr/>
        <p:txBody>
          <a:bodyPr>
            <a:normAutofit fontScale="90000"/>
          </a:bodyPr>
          <a:lstStyle/>
          <a:p>
            <a:r>
              <a:rPr lang="pl-PL" dirty="0"/>
              <a:t>Analiza kosztów i korzyści (Analiza K/K, AKK) (ang. </a:t>
            </a:r>
            <a:r>
              <a:rPr lang="pl-PL" dirty="0" err="1"/>
              <a:t>Cost</a:t>
            </a:r>
            <a:r>
              <a:rPr lang="pl-PL" dirty="0"/>
              <a:t>-Benefit Analysis - CBA):</a:t>
            </a:r>
          </a:p>
        </p:txBody>
      </p:sp>
      <p:sp>
        <p:nvSpPr>
          <p:cNvPr id="3" name="Symbol zastępczy tekstu 2"/>
          <p:cNvSpPr>
            <a:spLocks noGrp="1"/>
          </p:cNvSpPr>
          <p:nvPr>
            <p:ph type="body" sz="half" idx="2"/>
          </p:nvPr>
        </p:nvSpPr>
        <p:spPr>
          <a:xfrm>
            <a:off x="877331" y="1208259"/>
            <a:ext cx="7278128" cy="4721368"/>
          </a:xfrm>
        </p:spPr>
        <p:txBody>
          <a:bodyPr>
            <a:noAutofit/>
          </a:bodyPr>
          <a:lstStyle/>
          <a:p>
            <a:pPr algn="just">
              <a:spcBef>
                <a:spcPts val="1200"/>
              </a:spcBef>
            </a:pPr>
            <a:r>
              <a:rPr lang="pl-PL" sz="2100" dirty="0"/>
              <a:t>analiza mająca na celu ustalenie, </a:t>
            </a:r>
            <a:r>
              <a:rPr lang="pl-PL" sz="2100" u="sng" dirty="0"/>
              <a:t>czy lub w jakiej mierze dany projekt zasługuje na realizację z publicznego lub społecznego punktu widzenia</a:t>
            </a:r>
            <a:r>
              <a:rPr lang="pl-PL" sz="2100" dirty="0"/>
              <a:t>. Analiza kosztów i korzyści różni się od zwykłej oceny finansowej tym, że uwzględnia również możliwe do skwantyfikowania </a:t>
            </a:r>
            <a:r>
              <a:rPr lang="pl-PL" sz="2100" u="sng" dirty="0"/>
              <a:t>zyski</a:t>
            </a:r>
            <a:r>
              <a:rPr lang="pl-PL" sz="2100" dirty="0"/>
              <a:t> (korzyści – ang. </a:t>
            </a:r>
            <a:r>
              <a:rPr lang="pl-PL" sz="2100" dirty="0" err="1"/>
              <a:t>benefits</a:t>
            </a:r>
            <a:r>
              <a:rPr lang="pl-PL" sz="2100" dirty="0"/>
              <a:t>) </a:t>
            </a:r>
            <a:r>
              <a:rPr lang="pl-PL" sz="2100" u="sng" dirty="0"/>
              <a:t>i straty</a:t>
            </a:r>
            <a:r>
              <a:rPr lang="pl-PL" sz="2100" dirty="0"/>
              <a:t> (koszty – ang. </a:t>
            </a:r>
            <a:r>
              <a:rPr lang="pl-PL" sz="2100" dirty="0" err="1"/>
              <a:t>costs</a:t>
            </a:r>
            <a:r>
              <a:rPr lang="pl-PL" sz="2100" dirty="0"/>
              <a:t>), </a:t>
            </a:r>
            <a:r>
              <a:rPr lang="pl-PL" sz="2100" u="sng" dirty="0"/>
              <a:t>niezależnie od tego, czy ponosi je podmiot realizujący inwestycję, czy też społeczeństwo</a:t>
            </a:r>
            <a:r>
              <a:rPr lang="pl-PL" sz="2100" dirty="0"/>
              <a:t>. Analiza K/K przybiera często postać </a:t>
            </a:r>
            <a:r>
              <a:rPr lang="pl-PL" sz="2100" b="1" dirty="0"/>
              <a:t>analizy ekonomicznej</a:t>
            </a:r>
            <a:r>
              <a:rPr lang="pl-PL" sz="2100" dirty="0"/>
              <a:t>, w której koryguje się wyniki analizy finansowej o efekty fiskalne, efekty zewnętrzne oraz ceny rozrachunkowe. Wyniki AKK można wyrazić na wiele sposobów, w tym w postaci ekonomicznej wewnętrznej stopy zwrotu, ekonomicznej bieżącej wartości netto oraz współczynnika korzyści/koszty.</a:t>
            </a:r>
            <a:endParaRPr lang="en-US" sz="2100" dirty="0"/>
          </a:p>
          <a:p>
            <a:pPr algn="just">
              <a:spcBef>
                <a:spcPts val="1200"/>
              </a:spcBef>
            </a:pPr>
            <a:endParaRPr lang="en-US" sz="2100" dirty="0"/>
          </a:p>
        </p:txBody>
      </p:sp>
    </p:spTree>
    <p:extLst>
      <p:ext uri="{BB962C8B-B14F-4D97-AF65-F5344CB8AC3E}">
        <p14:creationId xmlns:p14="http://schemas.microsoft.com/office/powerpoint/2010/main" val="264824932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Niestandardowy 4">
      <a:dk1>
        <a:sysClr val="windowText" lastClr="000000"/>
      </a:dk1>
      <a:lt1>
        <a:sysClr val="window" lastClr="FFFFFF"/>
      </a:lt1>
      <a:dk2>
        <a:srgbClr val="3C4B65"/>
      </a:dk2>
      <a:lt2>
        <a:srgbClr val="E7E6E6"/>
      </a:lt2>
      <a:accent1>
        <a:srgbClr val="0075E2"/>
      </a:accent1>
      <a:accent2>
        <a:srgbClr val="3C4B65"/>
      </a:accent2>
      <a:accent3>
        <a:srgbClr val="A5A5A5"/>
      </a:accent3>
      <a:accent4>
        <a:srgbClr val="3C4B65"/>
      </a:accent4>
      <a:accent5>
        <a:srgbClr val="0075E2"/>
      </a:accent5>
      <a:accent6>
        <a:srgbClr val="3C4B65"/>
      </a:accent6>
      <a:hlink>
        <a:srgbClr val="0075E2"/>
      </a:hlink>
      <a:folHlink>
        <a:srgbClr val="0075E2"/>
      </a:folHlink>
    </a:clrScheme>
    <a:fontScheme name="Niestandardowy 11">
      <a:majorFont>
        <a:latin typeface="Montserrat"/>
        <a:ea typeface=""/>
        <a:cs typeface=""/>
      </a:majorFont>
      <a:minorFont>
        <a:latin typeface="Roboto Light"/>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3223</TotalTime>
  <Words>2388</Words>
  <Application>Microsoft Office PowerPoint</Application>
  <PresentationFormat>Panoramiczny</PresentationFormat>
  <Paragraphs>225</Paragraphs>
  <Slides>35</Slides>
  <Notes>23</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35</vt:i4>
      </vt:variant>
    </vt:vector>
  </HeadingPairs>
  <TitlesOfParts>
    <vt:vector size="43" baseType="lpstr">
      <vt:lpstr>Roboto Medium</vt:lpstr>
      <vt:lpstr>Arial</vt:lpstr>
      <vt:lpstr>Wingdings</vt:lpstr>
      <vt:lpstr>Roboto Light</vt:lpstr>
      <vt:lpstr>Montserrat</vt:lpstr>
      <vt:lpstr>Calibri</vt:lpstr>
      <vt:lpstr>Montserrat SemiBold</vt:lpstr>
      <vt:lpstr>Motyw pakietu Office</vt:lpstr>
      <vt:lpstr>Prezentacja programu PowerPoint</vt:lpstr>
      <vt:lpstr>Zasady sporządzania analizy finansowej i ekonomicznej</vt:lpstr>
      <vt:lpstr>O nas</vt:lpstr>
      <vt:lpstr>Cele jakie przed sobą stawiamy</vt:lpstr>
      <vt:lpstr>Wizytówka trenera prowadzącego</vt:lpstr>
      <vt:lpstr>Prezentacja programu PowerPoint</vt:lpstr>
      <vt:lpstr>„Wytyczne w zakresie zagadnień związanych z przygotowaniem projektów inwestycyjnych, w tym projektów generujących dochód i projektów hybrydowych na lata 2014-2020” </vt:lpstr>
      <vt:lpstr>Analiza finansowa:</vt:lpstr>
      <vt:lpstr>Analiza kosztów i korzyści (Analiza K/K, AKK) (ang. Cost-Benefit Analysis - CBA):</vt:lpstr>
      <vt:lpstr>Analiza skonsolidowana:</vt:lpstr>
      <vt:lpstr>Analiza trwałości finansowej:</vt:lpstr>
      <vt:lpstr>Analiza wrażliwości:</vt:lpstr>
      <vt:lpstr>Bieżąca wartość netto (ang. Net Present Value – NPV):</vt:lpstr>
      <vt:lpstr>Przychód :</vt:lpstr>
      <vt:lpstr>Dochód:</vt:lpstr>
      <vt:lpstr>Ceny stałe (realne):</vt:lpstr>
      <vt:lpstr>Stopa dyskontowa :</vt:lpstr>
      <vt:lpstr>Prezentacja programu PowerPoint</vt:lpstr>
      <vt:lpstr>Koszty operacyjne:</vt:lpstr>
      <vt:lpstr>Okres odniesienia (horyzont czasowy inwestycji):</vt:lpstr>
      <vt:lpstr>Prezentacja programu PowerPoint</vt:lpstr>
      <vt:lpstr>Prezentacja programu PowerPoint</vt:lpstr>
      <vt:lpstr>Prezentacja programu PowerPoint</vt:lpstr>
      <vt:lpstr>Prezentacja programu PowerPoint</vt:lpstr>
      <vt:lpstr>Prezentacja programu PowerPoint</vt:lpstr>
      <vt:lpstr>Wskaźniki efektywności finansowej projektu  </vt:lpstr>
      <vt:lpstr>Prezentacja programu PowerPoint</vt:lpstr>
      <vt:lpstr>Analiza kosztów i korzyści (Analiza K/K, AKK) (ang. Cost-Benefit Analysis - CBA):</vt:lpstr>
      <vt:lpstr>Analiza ekonomiczna:</vt:lpstr>
      <vt:lpstr>Przykład z kryteriów oceny 2.2 (II stopnia):</vt:lpstr>
      <vt:lpstr>Analiza ekonomiczna:</vt:lpstr>
      <vt:lpstr>Analiza ekonomiczna:</vt:lpstr>
      <vt:lpstr>Analiza wrażliwości:</vt:lpstr>
      <vt:lpstr>Prezentacja programu PowerPoint</vt:lpstr>
      <vt:lpstr>Dziękujemy za uwagę</vt:lpstr>
    </vt:vector>
  </TitlesOfParts>
  <Company>Centralny Ośrodek Informatyki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Zasady sporządzania analizy finansowej i ekonomicznej</dc:title>
  <dc:creator>Anna Ober</dc:creator>
  <cp:lastModifiedBy>Pieczunko Andrzej</cp:lastModifiedBy>
  <cp:revision>288</cp:revision>
  <dcterms:created xsi:type="dcterms:W3CDTF">2017-09-18T09:25:45Z</dcterms:created>
  <dcterms:modified xsi:type="dcterms:W3CDTF">2018-05-28T07:40:20Z</dcterms:modified>
</cp:coreProperties>
</file>