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62" r:id="rId13"/>
    <p:sldId id="263" r:id="rId14"/>
  </p:sldIdLst>
  <p:sldSz cx="12192000" cy="6858000"/>
  <p:notesSz cx="6888163" cy="100187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732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5126" cy="503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901946" y="1"/>
            <a:ext cx="2985125" cy="503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AB59A-91ED-4413-ADAB-F79D40C22C1B}" type="datetimeFigureOut">
              <a:rPr lang="pl-PL" smtClean="0"/>
              <a:t>2020-09-10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515354"/>
            <a:ext cx="2985126" cy="503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901946" y="9515354"/>
            <a:ext cx="2985125" cy="503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E1C90-78F8-4A24-9362-0977F5AD46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1510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4040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105400" y="314325"/>
            <a:ext cx="3676650" cy="790575"/>
          </a:xfrm>
          <a:custGeom>
            <a:avLst/>
            <a:gdLst/>
            <a:ahLst/>
            <a:cxnLst/>
            <a:rect l="l" t="t" r="r" b="b"/>
            <a:pathLst>
              <a:path w="3676650" h="790575">
                <a:moveTo>
                  <a:pt x="0" y="790575"/>
                </a:moveTo>
                <a:lnTo>
                  <a:pt x="3676650" y="790575"/>
                </a:lnTo>
                <a:lnTo>
                  <a:pt x="3676650" y="0"/>
                </a:lnTo>
                <a:lnTo>
                  <a:pt x="0" y="0"/>
                </a:lnTo>
                <a:lnTo>
                  <a:pt x="0" y="790575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54" y="560641"/>
            <a:ext cx="12166091" cy="334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3874" y="1348422"/>
            <a:ext cx="11144250" cy="4573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4040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gis/skad-sie-biora-produkty-ekologiczne--nowy-ogolnopolski-program-edukacyjny-dla-przedszkoli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s.gov.pl/wp-content/uploads/2019/10/Produkty_ekologiczne_publikacja.pdf" TargetMode="External"/><Relationship Id="rId5" Type="http://schemas.openxmlformats.org/officeDocument/2006/relationships/hyperlink" Target="https://www.youtube.com/watch?v=je3E0z1oke0" TargetMode="External"/><Relationship Id="rId4" Type="http://schemas.openxmlformats.org/officeDocument/2006/relationships/hyperlink" Target="https://www.youtube.com/watch?v=4VhGmy1zR1w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28750"/>
            <a:ext cx="9906000" cy="1276350"/>
          </a:xfrm>
          <a:custGeom>
            <a:avLst/>
            <a:gdLst/>
            <a:ahLst/>
            <a:cxnLst/>
            <a:rect l="l" t="t" r="r" b="b"/>
            <a:pathLst>
              <a:path w="9906000" h="1276350">
                <a:moveTo>
                  <a:pt x="0" y="1276350"/>
                </a:moveTo>
                <a:lnTo>
                  <a:pt x="9906000" y="1276350"/>
                </a:lnTo>
                <a:lnTo>
                  <a:pt x="9906000" y="0"/>
                </a:lnTo>
                <a:lnTo>
                  <a:pt x="0" y="0"/>
                </a:lnTo>
                <a:lnTo>
                  <a:pt x="0" y="127635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2265" y="1561528"/>
            <a:ext cx="7124065" cy="8877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00" spc="30" dirty="0"/>
              <a:t>NOWY PROGRAM</a:t>
            </a:r>
            <a:r>
              <a:rPr sz="3200" spc="-390" dirty="0"/>
              <a:t> </a:t>
            </a:r>
            <a:r>
              <a:rPr sz="3200" spc="10" dirty="0"/>
              <a:t>EDUKACYJNY</a:t>
            </a:r>
            <a:endParaRPr sz="3200"/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400" spc="-10" dirty="0"/>
              <a:t>„Skąd </a:t>
            </a:r>
            <a:r>
              <a:rPr sz="2400" spc="-5" dirty="0"/>
              <a:t>się biorą </a:t>
            </a:r>
            <a:r>
              <a:rPr sz="2400" spc="-10" dirty="0"/>
              <a:t>produkty</a:t>
            </a:r>
            <a:r>
              <a:rPr sz="2400" spc="90" dirty="0"/>
              <a:t> </a:t>
            </a:r>
            <a:r>
              <a:rPr sz="2400" spc="-10" dirty="0"/>
              <a:t>ekologiczne”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652938" y="5638800"/>
            <a:ext cx="6502718" cy="21679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664"/>
              </a:lnSpc>
              <a:spcBef>
                <a:spcPts val="125"/>
              </a:spcBef>
            </a:pPr>
            <a:r>
              <a:rPr lang="pl-PL" sz="1400" b="1" dirty="0" smtClean="0">
                <a:solidFill>
                  <a:srgbClr val="404040"/>
                </a:solidFill>
                <a:latin typeface="Verdana"/>
                <a:cs typeface="Verdana"/>
              </a:rPr>
              <a:t>I edycja programu 2020/2021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5275" y="142875"/>
            <a:ext cx="2657475" cy="1133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57550" y="276225"/>
            <a:ext cx="1895475" cy="895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" y="560641"/>
            <a:ext cx="9969246" cy="1107996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pl-PL" sz="2400" dirty="0" smtClean="0"/>
              <a:t>Dodatkowe wsparcie lokalne przy realizacji </a:t>
            </a:r>
            <a:br>
              <a:rPr lang="pl-PL" sz="2400" dirty="0" smtClean="0"/>
            </a:br>
            <a:r>
              <a:rPr lang="pl-PL" sz="2400" dirty="0" smtClean="0"/>
              <a:t>programu nawiązano z 31 partnerami, </a:t>
            </a:r>
            <a:r>
              <a:rPr lang="pl-PL" sz="2400" dirty="0" smtClean="0"/>
              <a:t>byli to m.in</a:t>
            </a:r>
            <a:r>
              <a:rPr lang="pl-PL" sz="2400" dirty="0" smtClean="0"/>
              <a:t>.:</a:t>
            </a:r>
            <a:endParaRPr lang="pl-PL" sz="2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6200" y="2438400"/>
            <a:ext cx="11144250" cy="301621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0" dirty="0"/>
              <a:t>w</a:t>
            </a:r>
            <a:r>
              <a:rPr lang="pl-PL" sz="1800" b="0" dirty="0" smtClean="0"/>
              <a:t>łaściciele sklepów spożywczych, </a:t>
            </a:r>
            <a:endParaRPr lang="pl-PL" sz="18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0" dirty="0" smtClean="0"/>
              <a:t>piekarni</a:t>
            </a:r>
            <a:r>
              <a:rPr lang="pl-PL" sz="1800" b="0" dirty="0" smtClean="0"/>
              <a:t>, </a:t>
            </a:r>
            <a:endParaRPr lang="pl-PL" sz="18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0" dirty="0" smtClean="0"/>
              <a:t>gospodarstw </a:t>
            </a:r>
            <a:r>
              <a:rPr lang="pl-PL" sz="1800" b="0" dirty="0" smtClean="0"/>
              <a:t>rolnych,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0" dirty="0" smtClean="0"/>
              <a:t>biblioteki,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0" dirty="0"/>
              <a:t>p</a:t>
            </a:r>
            <a:r>
              <a:rPr lang="pl-PL" sz="1800" b="0" dirty="0" smtClean="0"/>
              <a:t>lacówki szkolne,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0" dirty="0" smtClean="0"/>
              <a:t>mleczarnie,</a:t>
            </a:r>
            <a:endParaRPr lang="pl-PL" sz="18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0" dirty="0" smtClean="0"/>
              <a:t>Lubelski </a:t>
            </a:r>
            <a:r>
              <a:rPr lang="pl-PL" sz="1800" b="0" dirty="0" smtClean="0"/>
              <a:t>Ośrodek Doradztwa Rolniczego.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endParaRPr lang="pl-PL" dirty="0"/>
          </a:p>
        </p:txBody>
      </p:sp>
      <p:pic>
        <p:nvPicPr>
          <p:cNvPr id="3074" name="Picture 2" descr="C:\Users\mrozek.mak\Desktop\uid_7c4109f15930c1358ffa81410108f7481571321513142_width_581_play_0_pos_0_gs_0_height_3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43200"/>
            <a:ext cx="5067300" cy="285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094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23874" y="1371600"/>
            <a:ext cx="7096126" cy="5092958"/>
          </a:xfrm>
        </p:spPr>
        <p:txBody>
          <a:bodyPr/>
          <a:lstStyle/>
          <a:p>
            <a:endParaRPr lang="pl-PL" dirty="0" smtClean="0"/>
          </a:p>
          <a:p>
            <a:endParaRPr lang="pl-PL" b="0" dirty="0"/>
          </a:p>
          <a:p>
            <a:r>
              <a:rPr lang="pl-PL" b="0" dirty="0" smtClean="0"/>
              <a:t>Program </a:t>
            </a:r>
            <a:r>
              <a:rPr lang="pl-PL" b="0" dirty="0"/>
              <a:t>przez koordynatorów oraz realizatorów został oceniony pozytywnie. Uważają, że program dostosowany </a:t>
            </a:r>
            <a:r>
              <a:rPr lang="pl-PL" b="0" dirty="0" smtClean="0"/>
              <a:t>jest do </a:t>
            </a:r>
            <a:r>
              <a:rPr lang="pl-PL" b="0" dirty="0"/>
              <a:t>możliwości poznawczych dzieci </a:t>
            </a:r>
            <a:r>
              <a:rPr lang="pl-PL" b="0" dirty="0" smtClean="0"/>
              <a:t>                w </a:t>
            </a:r>
            <a:r>
              <a:rPr lang="pl-PL" b="0" dirty="0"/>
              <a:t>wieku przedszkolnym, jest warty realizacji i należy go kontynuować, gdyż ma pozytywny wpływ na zmiany w stylu życia dzieci oraz ich rodziców. Dobre zaopatrzenie w materiały edukacyjne sprawiło dzieciom dużo radości i stały się dla nich cennym źródłem wiedzy. Bardzo ważne jest edukowanie dzieci w zakresie prawidłowego żywienia już od najmłodszych lat. Poruszane treści podczas realizacji programu są inspiracją do planowania i realizacji ciekawych zajęć dla przedszkolaków. </a:t>
            </a:r>
          </a:p>
          <a:p>
            <a:r>
              <a:rPr lang="pl-PL" dirty="0"/>
              <a:t>Realizacja programu wpłynęła </a:t>
            </a:r>
            <a:r>
              <a:rPr lang="pl-PL" dirty="0" smtClean="0"/>
              <a:t>m.in. na</a:t>
            </a:r>
            <a:r>
              <a:rPr lang="pl-PL" dirty="0"/>
              <a:t>: </a:t>
            </a:r>
          </a:p>
          <a:p>
            <a:r>
              <a:rPr lang="pl-PL" b="0" dirty="0"/>
              <a:t>- wzrost poziomu wiedzy dzieci na temat produktów ekologicznych oraz rolnictwa ekologicznego,</a:t>
            </a:r>
          </a:p>
          <a:p>
            <a:r>
              <a:rPr lang="pl-PL" b="0" dirty="0"/>
              <a:t>- kształtowanie postaw determinujących aktualne i przyszłe zachowania zdrowotne (budowanie właściwych nawyków żywieniowych),</a:t>
            </a:r>
          </a:p>
          <a:p>
            <a:r>
              <a:rPr lang="pl-PL" b="0" dirty="0"/>
              <a:t>- wyrobienie u dzieci przekonania, że żywność nie zawsze jest zdrowa,</a:t>
            </a:r>
          </a:p>
          <a:p>
            <a:r>
              <a:rPr lang="pl-PL" b="0" dirty="0"/>
              <a:t>- przekonanie się dzieci do spożywania warzyw oraz owoców,</a:t>
            </a:r>
          </a:p>
          <a:p>
            <a:r>
              <a:rPr lang="pl-PL" b="0" dirty="0"/>
              <a:t>- poznanie piramidy zdrowego żywienia oraz produktów, które odgrywają kluczową rolę dla zdrowia człowieka,</a:t>
            </a:r>
          </a:p>
          <a:p>
            <a:r>
              <a:rPr lang="pl-PL" b="0" dirty="0"/>
              <a:t>- zwiększenie świadomości rodziców na temat znaczenia ich roli w rozwoju zdrowotnym </a:t>
            </a:r>
            <a:r>
              <a:rPr lang="pl-PL" b="0" dirty="0" smtClean="0"/>
              <a:t>dzieci oraz </a:t>
            </a:r>
            <a:r>
              <a:rPr lang="pl-PL" b="0" dirty="0"/>
              <a:t>kształtowanie u nich postaw prozdrowotnych.</a:t>
            </a:r>
          </a:p>
          <a:p>
            <a:endParaRPr lang="pl-PL" sz="1800" dirty="0"/>
          </a:p>
        </p:txBody>
      </p:sp>
      <p:pic>
        <p:nvPicPr>
          <p:cNvPr id="5122" name="Picture 2" descr="C:\Users\mrozek.mak\Desktop\inde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057400"/>
            <a:ext cx="394607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2954" y="304800"/>
            <a:ext cx="11569446" cy="738664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pl-PL" sz="2400" dirty="0" smtClean="0"/>
              <a:t>W </a:t>
            </a:r>
            <a:r>
              <a:rPr lang="pl-PL" sz="2400" dirty="0" smtClean="0"/>
              <a:t>I </a:t>
            </a:r>
            <a:r>
              <a:rPr lang="pl-PL" sz="2400" dirty="0" smtClean="0"/>
              <a:t>edycji programu w roku szkolnym 2020/2021 </a:t>
            </a:r>
            <a:r>
              <a:rPr lang="pl-PL" sz="2400" u="sng" dirty="0" smtClean="0"/>
              <a:t>111 placówek </a:t>
            </a:r>
            <a:r>
              <a:rPr lang="pl-PL" sz="2400" dirty="0" smtClean="0"/>
              <a:t>deklaruje chęć udziału w programie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450270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05400"/>
            <a:ext cx="11163300" cy="1038225"/>
          </a:xfrm>
          <a:custGeom>
            <a:avLst/>
            <a:gdLst/>
            <a:ahLst/>
            <a:cxnLst/>
            <a:rect l="l" t="t" r="r" b="b"/>
            <a:pathLst>
              <a:path w="11163300" h="1038225">
                <a:moveTo>
                  <a:pt x="0" y="1038225"/>
                </a:moveTo>
                <a:lnTo>
                  <a:pt x="11163300" y="1038225"/>
                </a:lnTo>
                <a:lnTo>
                  <a:pt x="11163300" y="0"/>
                </a:lnTo>
                <a:lnTo>
                  <a:pt x="0" y="0"/>
                </a:lnTo>
                <a:lnTo>
                  <a:pt x="0" y="1038225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743200"/>
            <a:ext cx="9772650" cy="628650"/>
          </a:xfrm>
          <a:custGeom>
            <a:avLst/>
            <a:gdLst/>
            <a:ahLst/>
            <a:cxnLst/>
            <a:rect l="l" t="t" r="r" b="b"/>
            <a:pathLst>
              <a:path w="9772650" h="628650">
                <a:moveTo>
                  <a:pt x="0" y="628650"/>
                </a:moveTo>
                <a:lnTo>
                  <a:pt x="9772650" y="628650"/>
                </a:lnTo>
                <a:lnTo>
                  <a:pt x="9772650" y="0"/>
                </a:lnTo>
                <a:lnTo>
                  <a:pt x="0" y="0"/>
                </a:lnTo>
                <a:lnTo>
                  <a:pt x="0" y="62865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857625"/>
            <a:ext cx="9772650" cy="685800"/>
          </a:xfrm>
          <a:custGeom>
            <a:avLst/>
            <a:gdLst/>
            <a:ahLst/>
            <a:cxnLst/>
            <a:rect l="l" t="t" r="r" b="b"/>
            <a:pathLst>
              <a:path w="9772650" h="685800">
                <a:moveTo>
                  <a:pt x="0" y="685800"/>
                </a:moveTo>
                <a:lnTo>
                  <a:pt x="9772650" y="685800"/>
                </a:lnTo>
                <a:lnTo>
                  <a:pt x="977265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781175"/>
            <a:ext cx="9772650" cy="447675"/>
          </a:xfrm>
          <a:custGeom>
            <a:avLst/>
            <a:gdLst/>
            <a:ahLst/>
            <a:cxnLst/>
            <a:rect l="l" t="t" r="r" b="b"/>
            <a:pathLst>
              <a:path w="9772650" h="447675">
                <a:moveTo>
                  <a:pt x="0" y="447675"/>
                </a:moveTo>
                <a:lnTo>
                  <a:pt x="9772650" y="447675"/>
                </a:lnTo>
                <a:lnTo>
                  <a:pt x="9772650" y="0"/>
                </a:lnTo>
                <a:lnTo>
                  <a:pt x="0" y="0"/>
                </a:lnTo>
                <a:lnTo>
                  <a:pt x="0" y="447675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5325" y="85725"/>
            <a:ext cx="11496674" cy="6772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" y="215249"/>
            <a:ext cx="8134350" cy="790575"/>
          </a:xfrm>
          <a:custGeom>
            <a:avLst/>
            <a:gdLst/>
            <a:ahLst/>
            <a:cxnLst/>
            <a:rect l="l" t="t" r="r" b="b"/>
            <a:pathLst>
              <a:path w="8134350" h="790575">
                <a:moveTo>
                  <a:pt x="0" y="790575"/>
                </a:moveTo>
                <a:lnTo>
                  <a:pt x="8134350" y="790575"/>
                </a:lnTo>
                <a:lnTo>
                  <a:pt x="8134350" y="0"/>
                </a:lnTo>
                <a:lnTo>
                  <a:pt x="0" y="0"/>
                </a:lnTo>
                <a:lnTo>
                  <a:pt x="0" y="790575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 lang="pl-PL" sz="2000" b="1" spc="15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sz="2000" b="1" spc="1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Przydatne </a:t>
            </a:r>
            <a:r>
              <a:rPr lang="pl-PL" sz="2000" b="1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linki</a:t>
            </a:r>
            <a:endParaRPr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8600" y="2839386"/>
            <a:ext cx="8363584" cy="417101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endParaRPr lang="pl-PL" u="sng" dirty="0" smtClean="0">
              <a:hlinkClick r:id="rId3"/>
            </a:endParaRPr>
          </a:p>
          <a:p>
            <a:endParaRPr lang="pl-PL" u="sng" dirty="0">
              <a:hlinkClick r:id="rId3"/>
            </a:endParaRPr>
          </a:p>
          <a:p>
            <a:r>
              <a:rPr lang="pl-PL" u="sng" dirty="0" smtClean="0">
                <a:hlinkClick r:id="rId3"/>
              </a:rPr>
              <a:t>https</a:t>
            </a:r>
            <a:r>
              <a:rPr lang="pl-PL" u="sng" dirty="0">
                <a:hlinkClick r:id="rId3"/>
              </a:rPr>
              <a:t>://www.gov.pl/web/gis/skad-sie-biora-produkty-ekologiczne--</a:t>
            </a:r>
            <a:r>
              <a:rPr lang="pl-PL" u="sng" dirty="0" smtClean="0">
                <a:hlinkClick r:id="rId3"/>
              </a:rPr>
              <a:t>nowy-ogolnopolski-program-edukacyjny-dla-przedszkoli</a:t>
            </a:r>
            <a:endParaRPr lang="pl-PL" u="sng" dirty="0" smtClean="0"/>
          </a:p>
          <a:p>
            <a:endParaRPr lang="pl-PL" dirty="0"/>
          </a:p>
          <a:p>
            <a:r>
              <a:rPr lang="pl-PL" b="1" dirty="0"/>
              <a:t>Film animowany: </a:t>
            </a:r>
            <a:r>
              <a:rPr lang="pl-PL" u="sng" dirty="0">
                <a:hlinkClick r:id="rId4"/>
              </a:rPr>
              <a:t>https://www.youtube.com/watch?v=4VhGmy1zR1w</a:t>
            </a:r>
            <a:endParaRPr lang="pl-PL" dirty="0"/>
          </a:p>
          <a:p>
            <a:endParaRPr lang="pl-PL" b="1" dirty="0" smtClean="0"/>
          </a:p>
          <a:p>
            <a:r>
              <a:rPr lang="pl-PL" b="1" dirty="0" smtClean="0"/>
              <a:t>Lekcja </a:t>
            </a:r>
            <a:r>
              <a:rPr lang="pl-PL" b="1" dirty="0"/>
              <a:t>pokazowa: </a:t>
            </a:r>
            <a:r>
              <a:rPr lang="pl-PL" u="sng" dirty="0">
                <a:hlinkClick r:id="rId5"/>
              </a:rPr>
              <a:t>https://</a:t>
            </a:r>
            <a:r>
              <a:rPr lang="pl-PL" u="sng" dirty="0" smtClean="0">
                <a:hlinkClick r:id="rId5"/>
              </a:rPr>
              <a:t>www.youtube.com/watch?v=je3E0z1oke0</a:t>
            </a:r>
            <a:endParaRPr lang="pl-PL" u="sng" dirty="0" smtClean="0"/>
          </a:p>
          <a:p>
            <a:endParaRPr lang="pl-PL" dirty="0" smtClean="0"/>
          </a:p>
          <a:p>
            <a:r>
              <a:rPr lang="pl-PL" b="1" dirty="0" smtClean="0"/>
              <a:t>Link </a:t>
            </a:r>
            <a:r>
              <a:rPr lang="pl-PL" b="1" dirty="0"/>
              <a:t>do publikacji „Skąd się biorą produkty ekologiczne”: </a:t>
            </a:r>
            <a:r>
              <a:rPr lang="pl-PL" dirty="0">
                <a:solidFill>
                  <a:srgbClr val="002060"/>
                </a:solidFill>
                <a:hlinkClick r:id="rId6"/>
              </a:rPr>
              <a:t>https://gis.gov.pl/wp-content/uploads/2019/10/Produkty_ekologiczne_publikacja.pdf</a:t>
            </a:r>
            <a:endParaRPr lang="pl-PL" dirty="0">
              <a:solidFill>
                <a:srgbClr val="002060"/>
              </a:solidFill>
            </a:endParaRPr>
          </a:p>
          <a:p>
            <a:endParaRPr lang="pl-PL" dirty="0"/>
          </a:p>
          <a:p>
            <a:r>
              <a:rPr lang="pl-PL" b="1" dirty="0" smtClean="0"/>
              <a:t>Scenariusz </a:t>
            </a:r>
            <a:r>
              <a:rPr lang="pl-PL" b="1" dirty="0"/>
              <a:t>lekcji dla </a:t>
            </a:r>
            <a:r>
              <a:rPr lang="pl-PL" b="1" dirty="0" smtClean="0"/>
              <a:t>nauczyciela: </a:t>
            </a:r>
            <a:r>
              <a:rPr lang="pl-PL" dirty="0" smtClean="0"/>
              <a:t>h</a:t>
            </a:r>
            <a:r>
              <a:rPr lang="pl-PL" u="sng" dirty="0" smtClean="0"/>
              <a:t>ttps</a:t>
            </a:r>
            <a:r>
              <a:rPr lang="pl-PL" u="sng" dirty="0"/>
              <a:t>://gis.gov.pl/wp-content/uploads/2019/10/Scenariusz-lekcji.pdf </a:t>
            </a:r>
          </a:p>
          <a:p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362743" y="1520174"/>
            <a:ext cx="80952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 I edycji programu przedszkola mogą bazować na elektronicznej formie materiałów, zostaną wprowadzone dodatkowe scenariusze dla nauczycieli.</a:t>
            </a:r>
          </a:p>
          <a:p>
            <a:r>
              <a:rPr lang="pl-PL" dirty="0" smtClean="0"/>
              <a:t>Należy dostosować działania programowe do obowiązujących obecnie zasad                        w placówkach przedszkolnych, program można realizować w oparciu o formy, które pozwolą na bezpieczny sposób prowadzenia zajęć. </a:t>
            </a:r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43150"/>
            <a:ext cx="9906000" cy="790575"/>
          </a:xfrm>
          <a:custGeom>
            <a:avLst/>
            <a:gdLst/>
            <a:ahLst/>
            <a:cxnLst/>
            <a:rect l="l" t="t" r="r" b="b"/>
            <a:pathLst>
              <a:path w="9906000" h="790575">
                <a:moveTo>
                  <a:pt x="0" y="790575"/>
                </a:moveTo>
                <a:lnTo>
                  <a:pt x="9906000" y="790575"/>
                </a:lnTo>
                <a:lnTo>
                  <a:pt x="9906000" y="0"/>
                </a:lnTo>
                <a:lnTo>
                  <a:pt x="0" y="0"/>
                </a:lnTo>
                <a:lnTo>
                  <a:pt x="0" y="790575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25325" cy="6429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2125" y="2513266"/>
            <a:ext cx="439928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25" dirty="0"/>
              <a:t>DZIĘKUJĘ </a:t>
            </a:r>
            <a:r>
              <a:rPr sz="2750" spc="30" dirty="0"/>
              <a:t>ZA</a:t>
            </a:r>
            <a:r>
              <a:rPr sz="2750" spc="-25" dirty="0"/>
              <a:t> </a:t>
            </a:r>
            <a:r>
              <a:rPr sz="2750" spc="20" dirty="0"/>
              <a:t>UWAGĘ!</a:t>
            </a:r>
            <a:endParaRPr sz="2750" dirty="0"/>
          </a:p>
        </p:txBody>
      </p:sp>
      <p:sp>
        <p:nvSpPr>
          <p:cNvPr id="5" name="object 5"/>
          <p:cNvSpPr txBox="1"/>
          <p:nvPr/>
        </p:nvSpPr>
        <p:spPr>
          <a:xfrm>
            <a:off x="16509" y="5959157"/>
            <a:ext cx="10549890" cy="7848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25"/>
              </a:spcBef>
              <a:buAutoNum type="arabicPeriod"/>
              <a:tabLst>
                <a:tab pos="241300" algn="l"/>
                <a:tab pos="241935" algn="l"/>
              </a:tabLst>
            </a:pPr>
            <a:r>
              <a:rPr sz="950" spc="-5" dirty="0">
                <a:latin typeface="Arial"/>
                <a:cs typeface="Arial"/>
              </a:rPr>
              <a:t>Yardimici </a:t>
            </a:r>
            <a:r>
              <a:rPr sz="950" spc="-55" dirty="0">
                <a:latin typeface="Arial"/>
                <a:cs typeface="Arial"/>
              </a:rPr>
              <a:t>H., </a:t>
            </a:r>
            <a:r>
              <a:rPr sz="950" spc="-30" dirty="0">
                <a:latin typeface="Arial"/>
                <a:cs typeface="Arial"/>
              </a:rPr>
              <a:t>Örmeci </a:t>
            </a:r>
            <a:r>
              <a:rPr sz="950" spc="-70" dirty="0">
                <a:latin typeface="Arial"/>
                <a:cs typeface="Arial"/>
              </a:rPr>
              <a:t>F.O. </a:t>
            </a:r>
            <a:r>
              <a:rPr sz="950" spc="-10" dirty="0">
                <a:latin typeface="Arial"/>
                <a:cs typeface="Arial"/>
              </a:rPr>
              <a:t>et </a:t>
            </a:r>
            <a:r>
              <a:rPr sz="950" dirty="0">
                <a:latin typeface="Arial"/>
                <a:cs typeface="Arial"/>
              </a:rPr>
              <a:t>al., </a:t>
            </a:r>
            <a:r>
              <a:rPr sz="950" i="1" spc="-55" dirty="0">
                <a:latin typeface="Trebuchet MS"/>
                <a:cs typeface="Trebuchet MS"/>
              </a:rPr>
              <a:t>Nutrition </a:t>
            </a:r>
            <a:r>
              <a:rPr sz="950" i="1" spc="-35" dirty="0">
                <a:latin typeface="Trebuchet MS"/>
                <a:cs typeface="Trebuchet MS"/>
              </a:rPr>
              <a:t>education </a:t>
            </a:r>
            <a:r>
              <a:rPr sz="950" i="1" spc="-45" dirty="0">
                <a:latin typeface="Trebuchet MS"/>
                <a:cs typeface="Trebuchet MS"/>
              </a:rPr>
              <a:t>in </a:t>
            </a:r>
            <a:r>
              <a:rPr sz="950" i="1" spc="-35" dirty="0">
                <a:latin typeface="Trebuchet MS"/>
                <a:cs typeface="Trebuchet MS"/>
              </a:rPr>
              <a:t>preschool </a:t>
            </a:r>
            <a:r>
              <a:rPr sz="950" i="1" spc="-55" dirty="0">
                <a:latin typeface="Trebuchet MS"/>
                <a:cs typeface="Trebuchet MS"/>
              </a:rPr>
              <a:t>children. </a:t>
            </a:r>
            <a:r>
              <a:rPr sz="950" spc="-60" dirty="0">
                <a:latin typeface="Arial"/>
                <a:cs typeface="Arial"/>
              </a:rPr>
              <a:t>The </a:t>
            </a:r>
            <a:r>
              <a:rPr sz="950" spc="-20" dirty="0">
                <a:latin typeface="Arial"/>
                <a:cs typeface="Arial"/>
              </a:rPr>
              <a:t>Journal </a:t>
            </a:r>
            <a:r>
              <a:rPr sz="950" spc="10" dirty="0">
                <a:latin typeface="Arial"/>
                <a:cs typeface="Arial"/>
              </a:rPr>
              <a:t>of International </a:t>
            </a:r>
            <a:r>
              <a:rPr sz="950" spc="-15" dirty="0">
                <a:latin typeface="Arial"/>
                <a:cs typeface="Arial"/>
              </a:rPr>
              <a:t>Education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30" dirty="0">
                <a:latin typeface="Arial"/>
                <a:cs typeface="Arial"/>
              </a:rPr>
              <a:t>Science,2015,449–457</a:t>
            </a:r>
            <a:endParaRPr sz="9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AutoNum type="arabicPeriod"/>
              <a:tabLst>
                <a:tab pos="241300" algn="l"/>
                <a:tab pos="241935" algn="l"/>
              </a:tabLst>
            </a:pPr>
            <a:r>
              <a:rPr sz="950" spc="-5" dirty="0">
                <a:latin typeface="Arial"/>
                <a:cs typeface="Arial"/>
              </a:rPr>
              <a:t>Matusiewicz </a:t>
            </a:r>
            <a:r>
              <a:rPr sz="950" spc="-70" dirty="0">
                <a:latin typeface="Arial"/>
                <a:cs typeface="Arial"/>
              </a:rPr>
              <a:t>P, </a:t>
            </a:r>
            <a:r>
              <a:rPr sz="950" spc="-25" dirty="0">
                <a:latin typeface="Arial"/>
                <a:cs typeface="Arial"/>
              </a:rPr>
              <a:t>Kosiba </a:t>
            </a:r>
            <a:r>
              <a:rPr sz="950" spc="-85" dirty="0">
                <a:latin typeface="Arial"/>
                <a:cs typeface="Arial"/>
              </a:rPr>
              <a:t>G, </a:t>
            </a:r>
            <a:r>
              <a:rPr sz="950" spc="-20" dirty="0">
                <a:latin typeface="Arial"/>
                <a:cs typeface="Arial"/>
              </a:rPr>
              <a:t>Wrześniewski </a:t>
            </a:r>
            <a:r>
              <a:rPr sz="950" spc="-55" dirty="0">
                <a:latin typeface="Arial"/>
                <a:cs typeface="Arial"/>
              </a:rPr>
              <a:t>K.: </a:t>
            </a:r>
            <a:r>
              <a:rPr sz="950" i="1" spc="-20" dirty="0">
                <a:latin typeface="Trebuchet MS"/>
                <a:cs typeface="Trebuchet MS"/>
              </a:rPr>
              <a:t>Zachowania </a:t>
            </a:r>
            <a:r>
              <a:rPr sz="950" i="1" spc="-40" dirty="0">
                <a:latin typeface="Trebuchet MS"/>
                <a:cs typeface="Trebuchet MS"/>
              </a:rPr>
              <a:t>prozdrowotne </a:t>
            </a:r>
            <a:r>
              <a:rPr sz="950" i="1" spc="-35" dirty="0">
                <a:latin typeface="Trebuchet MS"/>
                <a:cs typeface="Trebuchet MS"/>
              </a:rPr>
              <a:t>krakowskich </a:t>
            </a:r>
            <a:r>
              <a:rPr sz="950" i="1" spc="-45" dirty="0">
                <a:latin typeface="Trebuchet MS"/>
                <a:cs typeface="Trebuchet MS"/>
              </a:rPr>
              <a:t>nauczycieli </a:t>
            </a:r>
            <a:r>
              <a:rPr sz="950" i="1" spc="-20" dirty="0">
                <a:latin typeface="Trebuchet MS"/>
                <a:cs typeface="Trebuchet MS"/>
              </a:rPr>
              <a:t>wychowania </a:t>
            </a:r>
            <a:r>
              <a:rPr sz="950" i="1" spc="-40" dirty="0">
                <a:latin typeface="Trebuchet MS"/>
                <a:cs typeface="Trebuchet MS"/>
              </a:rPr>
              <a:t>przedszkolnego. </a:t>
            </a:r>
            <a:r>
              <a:rPr sz="950" spc="-35" dirty="0">
                <a:latin typeface="Arial"/>
                <a:cs typeface="Arial"/>
              </a:rPr>
              <a:t>Rozprawy </a:t>
            </a:r>
            <a:r>
              <a:rPr sz="950" spc="-20" dirty="0">
                <a:latin typeface="Arial"/>
                <a:cs typeface="Arial"/>
              </a:rPr>
              <a:t>naukowe </a:t>
            </a:r>
            <a:r>
              <a:rPr sz="950" spc="-85" dirty="0">
                <a:latin typeface="Arial"/>
                <a:cs typeface="Arial"/>
              </a:rPr>
              <a:t>AWF </a:t>
            </a:r>
            <a:r>
              <a:rPr sz="950" spc="-30" dirty="0">
                <a:latin typeface="Arial"/>
                <a:cs typeface="Arial"/>
              </a:rPr>
              <a:t>we </a:t>
            </a:r>
            <a:r>
              <a:rPr sz="950" spc="5" dirty="0">
                <a:latin typeface="Arial"/>
                <a:cs typeface="Arial"/>
              </a:rPr>
              <a:t>Wrocławiu, </a:t>
            </a:r>
            <a:r>
              <a:rPr sz="950" spc="-15" dirty="0">
                <a:latin typeface="Arial"/>
                <a:cs typeface="Arial"/>
              </a:rPr>
              <a:t>2019, 64,</a:t>
            </a:r>
            <a:r>
              <a:rPr sz="950" spc="-180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23–32</a:t>
            </a:r>
            <a:endParaRPr sz="9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AutoNum type="arabicPeriod"/>
              <a:tabLst>
                <a:tab pos="241300" algn="l"/>
                <a:tab pos="241935" algn="l"/>
              </a:tabLst>
            </a:pPr>
            <a:r>
              <a:rPr sz="950" spc="-20" dirty="0">
                <a:latin typeface="Arial"/>
                <a:cs typeface="Arial"/>
              </a:rPr>
              <a:t>Nestorowicz </a:t>
            </a:r>
            <a:r>
              <a:rPr sz="950" spc="-85" dirty="0">
                <a:latin typeface="Arial"/>
                <a:cs typeface="Arial"/>
              </a:rPr>
              <a:t>R: </a:t>
            </a:r>
            <a:r>
              <a:rPr sz="950" i="1" spc="-45" dirty="0">
                <a:latin typeface="Trebuchet MS"/>
                <a:cs typeface="Trebuchet MS"/>
              </a:rPr>
              <a:t>Asymetria </a:t>
            </a:r>
            <a:r>
              <a:rPr sz="950" i="1" spc="-50" dirty="0">
                <a:latin typeface="Trebuchet MS"/>
                <a:cs typeface="Trebuchet MS"/>
              </a:rPr>
              <a:t>wiedzy </a:t>
            </a:r>
            <a:r>
              <a:rPr sz="950" i="1" dirty="0">
                <a:latin typeface="Trebuchet MS"/>
                <a:cs typeface="Trebuchet MS"/>
              </a:rPr>
              <a:t>a </a:t>
            </a:r>
            <a:r>
              <a:rPr sz="950" i="1" spc="-50" dirty="0">
                <a:latin typeface="Trebuchet MS"/>
                <a:cs typeface="Trebuchet MS"/>
              </a:rPr>
              <a:t>rozwój </a:t>
            </a:r>
            <a:r>
              <a:rPr sz="950" i="1" spc="-35" dirty="0">
                <a:latin typeface="Trebuchet MS"/>
                <a:cs typeface="Trebuchet MS"/>
              </a:rPr>
              <a:t>rynku żywności </a:t>
            </a:r>
            <a:r>
              <a:rPr sz="950" i="1" spc="-45" dirty="0">
                <a:latin typeface="Trebuchet MS"/>
                <a:cs typeface="Trebuchet MS"/>
              </a:rPr>
              <a:t>ekologicznej </a:t>
            </a:r>
            <a:r>
              <a:rPr sz="950" i="1" spc="-10" dirty="0">
                <a:latin typeface="Trebuchet MS"/>
                <a:cs typeface="Trebuchet MS"/>
              </a:rPr>
              <a:t>w </a:t>
            </a:r>
            <a:r>
              <a:rPr sz="950" i="1" spc="-35" dirty="0">
                <a:latin typeface="Trebuchet MS"/>
                <a:cs typeface="Trebuchet MS"/>
              </a:rPr>
              <a:t>Polsce</a:t>
            </a:r>
            <a:r>
              <a:rPr sz="950" spc="-35" dirty="0">
                <a:latin typeface="Arial"/>
                <a:cs typeface="Arial"/>
              </a:rPr>
              <a:t>. </a:t>
            </a:r>
            <a:r>
              <a:rPr sz="950" spc="-30" dirty="0">
                <a:latin typeface="Arial"/>
                <a:cs typeface="Arial"/>
              </a:rPr>
              <a:t>Handel</a:t>
            </a:r>
            <a:r>
              <a:rPr sz="950" spc="-7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wewnętrzny,2018;5(376):212-224</a:t>
            </a:r>
            <a:endParaRPr sz="9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5"/>
              </a:spcBef>
              <a:buAutoNum type="arabicPeriod"/>
              <a:tabLst>
                <a:tab pos="241300" algn="l"/>
                <a:tab pos="241935" algn="l"/>
              </a:tabLst>
            </a:pPr>
            <a:r>
              <a:rPr sz="950" spc="-30" dirty="0">
                <a:latin typeface="Arial"/>
                <a:cs typeface="Arial"/>
              </a:rPr>
              <a:t>Średnicka-Tober </a:t>
            </a:r>
            <a:r>
              <a:rPr sz="950" spc="-60" dirty="0">
                <a:latin typeface="Arial"/>
                <a:cs typeface="Arial"/>
              </a:rPr>
              <a:t>D, </a:t>
            </a:r>
            <a:r>
              <a:rPr sz="950" spc="-25" dirty="0">
                <a:latin typeface="Arial"/>
                <a:cs typeface="Arial"/>
              </a:rPr>
              <a:t>Kazimierczak </a:t>
            </a:r>
            <a:r>
              <a:rPr sz="950" spc="-45" dirty="0">
                <a:latin typeface="Arial"/>
                <a:cs typeface="Arial"/>
              </a:rPr>
              <a:t>R,Ewelina </a:t>
            </a:r>
            <a:r>
              <a:rPr sz="950" dirty="0">
                <a:latin typeface="Arial"/>
                <a:cs typeface="Arial"/>
              </a:rPr>
              <a:t>Hallmann </a:t>
            </a:r>
            <a:r>
              <a:rPr sz="950" spc="-80" dirty="0">
                <a:latin typeface="Arial"/>
                <a:cs typeface="Arial"/>
              </a:rPr>
              <a:t>E.: </a:t>
            </a:r>
            <a:r>
              <a:rPr sz="950" i="1" spc="-40" dirty="0">
                <a:latin typeface="Trebuchet MS"/>
                <a:cs typeface="Trebuchet MS"/>
              </a:rPr>
              <a:t>Charakterystyka </a:t>
            </a:r>
            <a:r>
              <a:rPr sz="950" i="1" spc="-50" dirty="0">
                <a:latin typeface="Trebuchet MS"/>
                <a:cs typeface="Trebuchet MS"/>
              </a:rPr>
              <a:t>europejskich </a:t>
            </a:r>
            <a:r>
              <a:rPr sz="950" i="1" spc="-25" dirty="0">
                <a:latin typeface="Trebuchet MS"/>
                <a:cs typeface="Trebuchet MS"/>
              </a:rPr>
              <a:t>konsumentów </a:t>
            </a:r>
            <a:r>
              <a:rPr sz="950" i="1" spc="-35" dirty="0">
                <a:latin typeface="Trebuchet MS"/>
                <a:cs typeface="Trebuchet MS"/>
              </a:rPr>
              <a:t>żywności </a:t>
            </a:r>
            <a:r>
              <a:rPr sz="950" i="1" spc="-45" dirty="0">
                <a:latin typeface="Trebuchet MS"/>
                <a:cs typeface="Trebuchet MS"/>
              </a:rPr>
              <a:t>ekologicznej </a:t>
            </a:r>
            <a:r>
              <a:rPr sz="950" i="1" spc="135" dirty="0">
                <a:latin typeface="Trebuchet MS"/>
                <a:cs typeface="Trebuchet MS"/>
              </a:rPr>
              <a:t>– </a:t>
            </a:r>
            <a:r>
              <a:rPr sz="950" i="1" spc="-45" dirty="0">
                <a:latin typeface="Trebuchet MS"/>
                <a:cs typeface="Trebuchet MS"/>
              </a:rPr>
              <a:t>motywy, </a:t>
            </a:r>
            <a:r>
              <a:rPr sz="950" i="1" spc="-25" dirty="0">
                <a:latin typeface="Trebuchet MS"/>
                <a:cs typeface="Trebuchet MS"/>
              </a:rPr>
              <a:t>działania </a:t>
            </a:r>
            <a:r>
              <a:rPr sz="950" i="1" spc="-70" dirty="0">
                <a:latin typeface="Trebuchet MS"/>
                <a:cs typeface="Trebuchet MS"/>
              </a:rPr>
              <a:t>i </a:t>
            </a:r>
            <a:r>
              <a:rPr sz="950" i="1" spc="-50" dirty="0">
                <a:latin typeface="Trebuchet MS"/>
                <a:cs typeface="Trebuchet MS"/>
              </a:rPr>
              <a:t>implikacje</a:t>
            </a:r>
            <a:r>
              <a:rPr sz="950" spc="-50" dirty="0">
                <a:latin typeface="Arial"/>
                <a:cs typeface="Arial"/>
              </a:rPr>
              <a:t>. </a:t>
            </a:r>
            <a:r>
              <a:rPr sz="950" spc="-20" dirty="0">
                <a:latin typeface="Arial"/>
                <a:cs typeface="Arial"/>
              </a:rPr>
              <a:t>Problemy </a:t>
            </a:r>
            <a:r>
              <a:rPr sz="950" spc="-30" dirty="0">
                <a:latin typeface="Arial"/>
                <a:cs typeface="Arial"/>
              </a:rPr>
              <a:t>Zarządzania,14, </a:t>
            </a:r>
            <a:r>
              <a:rPr sz="950" spc="-15" dirty="0">
                <a:latin typeface="Arial"/>
                <a:cs typeface="Arial"/>
              </a:rPr>
              <a:t>1(58), </a:t>
            </a:r>
            <a:r>
              <a:rPr sz="950" spc="-10" dirty="0">
                <a:latin typeface="Arial"/>
                <a:cs typeface="Arial"/>
              </a:rPr>
              <a:t>2:</a:t>
            </a:r>
            <a:r>
              <a:rPr sz="950" spc="4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100-108</a:t>
            </a:r>
            <a:endParaRPr sz="9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AutoNum type="arabicPeriod"/>
              <a:tabLst>
                <a:tab pos="241300" algn="l"/>
                <a:tab pos="241935" algn="l"/>
              </a:tabLst>
            </a:pPr>
            <a:r>
              <a:rPr sz="950" spc="-20" dirty="0">
                <a:latin typeface="Arial"/>
                <a:cs typeface="Arial"/>
              </a:rPr>
              <a:t>Weissbrot-Koziarska </a:t>
            </a:r>
            <a:r>
              <a:rPr sz="950" spc="-60" dirty="0">
                <a:latin typeface="Arial"/>
                <a:cs typeface="Arial"/>
              </a:rPr>
              <a:t>A: </a:t>
            </a:r>
            <a:r>
              <a:rPr sz="950" i="1" spc="-20" dirty="0">
                <a:latin typeface="Trebuchet MS"/>
                <a:cs typeface="Trebuchet MS"/>
              </a:rPr>
              <a:t>Współdziałanie </a:t>
            </a:r>
            <a:r>
              <a:rPr sz="950" i="1" spc="-40" dirty="0">
                <a:latin typeface="Trebuchet MS"/>
                <a:cs typeface="Trebuchet MS"/>
              </a:rPr>
              <a:t>rodziców </a:t>
            </a:r>
            <a:r>
              <a:rPr sz="950" i="1" spc="-70" dirty="0">
                <a:latin typeface="Trebuchet MS"/>
                <a:cs typeface="Trebuchet MS"/>
              </a:rPr>
              <a:t>i </a:t>
            </a:r>
            <a:r>
              <a:rPr sz="950" i="1" spc="-45" dirty="0">
                <a:latin typeface="Trebuchet MS"/>
                <a:cs typeface="Trebuchet MS"/>
              </a:rPr>
              <a:t>nauczycieli </a:t>
            </a:r>
            <a:r>
              <a:rPr sz="950" i="1" spc="-40" dirty="0">
                <a:latin typeface="Trebuchet MS"/>
                <a:cs typeface="Trebuchet MS"/>
              </a:rPr>
              <a:t>przedszkola </a:t>
            </a:r>
            <a:r>
              <a:rPr sz="950" i="1" spc="-10" dirty="0">
                <a:latin typeface="Trebuchet MS"/>
                <a:cs typeface="Trebuchet MS"/>
              </a:rPr>
              <a:t>w </a:t>
            </a:r>
            <a:r>
              <a:rPr sz="950" i="1" spc="-30" dirty="0">
                <a:latin typeface="Trebuchet MS"/>
                <a:cs typeface="Trebuchet MS"/>
              </a:rPr>
              <a:t>przygotowaniu </a:t>
            </a:r>
            <a:r>
              <a:rPr sz="950" i="1" spc="-45" dirty="0">
                <a:latin typeface="Trebuchet MS"/>
                <a:cs typeface="Trebuchet MS"/>
              </a:rPr>
              <a:t>dziecka </a:t>
            </a:r>
            <a:r>
              <a:rPr sz="950" i="1" spc="-10" dirty="0">
                <a:latin typeface="Trebuchet MS"/>
                <a:cs typeface="Trebuchet MS"/>
              </a:rPr>
              <a:t>do </a:t>
            </a:r>
            <a:r>
              <a:rPr sz="950" i="1" spc="-45" dirty="0">
                <a:latin typeface="Trebuchet MS"/>
                <a:cs typeface="Trebuchet MS"/>
              </a:rPr>
              <a:t>podjęcia </a:t>
            </a:r>
            <a:r>
              <a:rPr sz="950" i="1" spc="-20" dirty="0">
                <a:latin typeface="Trebuchet MS"/>
                <a:cs typeface="Trebuchet MS"/>
              </a:rPr>
              <a:t>nauki </a:t>
            </a:r>
            <a:r>
              <a:rPr sz="950" i="1" spc="-55" dirty="0">
                <a:latin typeface="Trebuchet MS"/>
                <a:cs typeface="Trebuchet MS"/>
              </a:rPr>
              <a:t>szkolnej. </a:t>
            </a:r>
            <a:r>
              <a:rPr sz="950" spc="-30" dirty="0">
                <a:latin typeface="Arial"/>
                <a:cs typeface="Arial"/>
              </a:rPr>
              <a:t>Roczniki </a:t>
            </a:r>
            <a:r>
              <a:rPr sz="950" spc="-35" dirty="0">
                <a:latin typeface="Arial"/>
                <a:cs typeface="Arial"/>
              </a:rPr>
              <a:t>Pedagogiczne,2018; </a:t>
            </a:r>
            <a:r>
              <a:rPr sz="950" spc="-15" dirty="0">
                <a:latin typeface="Arial"/>
                <a:cs typeface="Arial"/>
              </a:rPr>
              <a:t>10(46),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-35" dirty="0">
                <a:latin typeface="Arial"/>
                <a:cs typeface="Arial"/>
              </a:rPr>
              <a:t>4</a:t>
            </a:r>
            <a:endParaRPr sz="9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5275" y="142875"/>
            <a:ext cx="2657475" cy="1133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57550" y="276225"/>
            <a:ext cx="1895475" cy="895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5600" y="314325"/>
            <a:ext cx="9296400" cy="790575"/>
          </a:xfrm>
          <a:custGeom>
            <a:avLst/>
            <a:gdLst/>
            <a:ahLst/>
            <a:cxnLst/>
            <a:rect l="l" t="t" r="r" b="b"/>
            <a:pathLst>
              <a:path w="9296400" h="790575">
                <a:moveTo>
                  <a:pt x="0" y="790575"/>
                </a:moveTo>
                <a:lnTo>
                  <a:pt x="9296400" y="790575"/>
                </a:lnTo>
                <a:lnTo>
                  <a:pt x="9296400" y="0"/>
                </a:lnTo>
                <a:lnTo>
                  <a:pt x="0" y="0"/>
                </a:lnTo>
                <a:lnTo>
                  <a:pt x="0" y="790575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3950"/>
            <a:ext cx="112014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38600" y="1419225"/>
            <a:ext cx="7239000" cy="485838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r>
              <a:rPr lang="pl-PL" sz="2000" b="1" dirty="0"/>
              <a:t>„Skąd się biorą produkty ekologiczne” </a:t>
            </a:r>
            <a:r>
              <a:rPr lang="pl-PL" sz="2000" b="1" dirty="0" smtClean="0"/>
              <a:t>to ogólnopolski </a:t>
            </a:r>
            <a:r>
              <a:rPr lang="pl-PL" sz="2000" b="1" dirty="0"/>
              <a:t>program edukacyjny dla przedszkoli opracowany wspólnie </a:t>
            </a:r>
            <a:r>
              <a:rPr lang="pl-PL" sz="2000" b="1" dirty="0" smtClean="0"/>
              <a:t>                            </a:t>
            </a:r>
            <a:r>
              <a:rPr lang="pl-PL" sz="2000" b="1" dirty="0" smtClean="0"/>
              <a:t>                  z </a:t>
            </a:r>
            <a:r>
              <a:rPr lang="pl-PL" sz="2000" b="1" dirty="0"/>
              <a:t>Ministerstwem Rolnictwa i Rozwoju Wsi. </a:t>
            </a:r>
            <a:endParaRPr lang="pl-PL" sz="2000" b="1" dirty="0" smtClean="0"/>
          </a:p>
          <a:p>
            <a:r>
              <a:rPr lang="pl-PL" sz="2000" b="1" dirty="0" smtClean="0"/>
              <a:t>W </a:t>
            </a:r>
            <a:r>
              <a:rPr lang="pl-PL" sz="2000" b="1" dirty="0" smtClean="0"/>
              <a:t>bieżącym roku szkolnym</a:t>
            </a:r>
            <a:r>
              <a:rPr lang="pl-PL" sz="2000" b="1" dirty="0"/>
              <a:t>, </a:t>
            </a:r>
            <a:r>
              <a:rPr lang="pl-PL" sz="2000" b="1" dirty="0" smtClean="0"/>
              <a:t>po ubiegłorocznej, pilotażowej edycji </a:t>
            </a:r>
            <a:r>
              <a:rPr lang="pl-PL" sz="2000" b="1" dirty="0"/>
              <a:t>przeprowadzana </a:t>
            </a:r>
            <a:r>
              <a:rPr lang="pl-PL" sz="2000" b="1" dirty="0" smtClean="0"/>
              <a:t>zostanie I edycja programu.</a:t>
            </a:r>
            <a:endParaRPr lang="pl-PL" sz="2000" b="1" dirty="0" smtClean="0"/>
          </a:p>
          <a:p>
            <a:endParaRPr lang="pl-PL" sz="2000" b="1" dirty="0" smtClean="0"/>
          </a:p>
          <a:p>
            <a:r>
              <a:rPr lang="pl-PL" sz="2000" dirty="0"/>
              <a:t>Okres przedszkolny jest niezmiernie ważnym etapem kształtowania się postaw determinujących aktualne i przyszłe zachowania dotyczące zdrowia. Dlatego też istotne jest edukowanie dzieci w zakresie prawidłowego żywienia już od najmłodszych lat. Utrwalone wówczas przyzwyczajenia zdrowotne i nawyki decydują o późniejszym stylu życia. Dodatkowo z badań wynika także, że żywność ekologiczna może mieć związek ze zdrowszym stylem życia. Konsumenci ekologiczni częściej dbają o dietę i aktywność fizyczną oraz cechuje ich istotnie mniejsze prawdopodobieństwo nadwagi i otyłości.</a:t>
            </a:r>
          </a:p>
          <a:p>
            <a:endParaRPr lang="pl-PL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2925" y="3429000"/>
            <a:ext cx="7839075" cy="561975"/>
          </a:xfrm>
          <a:custGeom>
            <a:avLst/>
            <a:gdLst/>
            <a:ahLst/>
            <a:cxnLst/>
            <a:rect l="l" t="t" r="r" b="b"/>
            <a:pathLst>
              <a:path w="7839075" h="561975">
                <a:moveTo>
                  <a:pt x="0" y="561975"/>
                </a:moveTo>
                <a:lnTo>
                  <a:pt x="7839075" y="561975"/>
                </a:lnTo>
                <a:lnTo>
                  <a:pt x="7839075" y="0"/>
                </a:lnTo>
                <a:lnTo>
                  <a:pt x="0" y="0"/>
                </a:lnTo>
                <a:lnTo>
                  <a:pt x="0" y="561975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57650" y="171450"/>
            <a:ext cx="4876800" cy="790575"/>
          </a:xfrm>
          <a:prstGeom prst="rect">
            <a:avLst/>
          </a:prstGeom>
          <a:solidFill>
            <a:srgbClr val="F4B083"/>
          </a:solidFill>
        </p:spPr>
        <p:txBody>
          <a:bodyPr vert="horz" wrap="square" lIns="0" tIns="233679" rIns="0" bIns="0" rtlCol="0">
            <a:spAutoFit/>
          </a:bodyPr>
          <a:lstStyle/>
          <a:p>
            <a:pPr marL="264795">
              <a:lnSpc>
                <a:spcPct val="100000"/>
              </a:lnSpc>
              <a:spcBef>
                <a:spcPts val="1839"/>
              </a:spcBef>
            </a:pPr>
            <a:r>
              <a:rPr spc="20" dirty="0"/>
              <a:t>Idea </a:t>
            </a:r>
            <a:r>
              <a:rPr spc="5" dirty="0"/>
              <a:t>wprowadzenia</a:t>
            </a:r>
            <a:r>
              <a:rPr spc="-195" dirty="0"/>
              <a:t> </a:t>
            </a:r>
            <a:r>
              <a:rPr spc="15" dirty="0"/>
              <a:t>programu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523874" y="1348422"/>
            <a:ext cx="11144250" cy="4662301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922395" marR="5080">
              <a:lnSpc>
                <a:spcPts val="1650"/>
              </a:lnSpc>
              <a:spcBef>
                <a:spcPts val="204"/>
              </a:spcBef>
            </a:pPr>
            <a:r>
              <a:rPr b="0" spc="15" dirty="0">
                <a:latin typeface="Verdana"/>
                <a:cs typeface="Verdana"/>
              </a:rPr>
              <a:t>Psychologowie</a:t>
            </a:r>
            <a:r>
              <a:rPr b="0" spc="-215" dirty="0">
                <a:latin typeface="Verdana"/>
                <a:cs typeface="Verdana"/>
              </a:rPr>
              <a:t> </a:t>
            </a:r>
            <a:r>
              <a:rPr b="0" spc="5" dirty="0">
                <a:latin typeface="Verdana"/>
                <a:cs typeface="Verdana"/>
              </a:rPr>
              <a:t>i</a:t>
            </a:r>
            <a:r>
              <a:rPr b="0" spc="-50" dirty="0">
                <a:latin typeface="Verdana"/>
                <a:cs typeface="Verdana"/>
              </a:rPr>
              <a:t> </a:t>
            </a:r>
            <a:r>
              <a:rPr b="0" spc="10" dirty="0">
                <a:latin typeface="Verdana"/>
                <a:cs typeface="Verdana"/>
              </a:rPr>
              <a:t>pedagodzy</a:t>
            </a:r>
            <a:r>
              <a:rPr b="0" spc="-130" dirty="0">
                <a:latin typeface="Verdana"/>
                <a:cs typeface="Verdana"/>
              </a:rPr>
              <a:t> </a:t>
            </a:r>
            <a:r>
              <a:rPr b="0" spc="10" dirty="0">
                <a:latin typeface="Verdana"/>
                <a:cs typeface="Verdana"/>
              </a:rPr>
              <a:t>z</a:t>
            </a:r>
            <a:r>
              <a:rPr b="0" spc="-30" dirty="0">
                <a:latin typeface="Verdana"/>
                <a:cs typeface="Verdana"/>
              </a:rPr>
              <a:t> </a:t>
            </a:r>
            <a:r>
              <a:rPr b="0" spc="10" dirty="0">
                <a:latin typeface="Verdana"/>
                <a:cs typeface="Verdana"/>
              </a:rPr>
              <a:t>całego</a:t>
            </a:r>
            <a:r>
              <a:rPr b="0" spc="-75" dirty="0">
                <a:latin typeface="Verdana"/>
                <a:cs typeface="Verdana"/>
              </a:rPr>
              <a:t> </a:t>
            </a:r>
            <a:r>
              <a:rPr b="0" spc="15" dirty="0">
                <a:latin typeface="Verdana"/>
                <a:cs typeface="Verdana"/>
              </a:rPr>
              <a:t>świata</a:t>
            </a:r>
            <a:r>
              <a:rPr b="0" spc="-140" dirty="0">
                <a:latin typeface="Verdana"/>
                <a:cs typeface="Verdana"/>
              </a:rPr>
              <a:t> </a:t>
            </a:r>
            <a:r>
              <a:rPr b="0" spc="15" dirty="0">
                <a:latin typeface="Verdana"/>
                <a:cs typeface="Verdana"/>
              </a:rPr>
              <a:t>podkreślają</a:t>
            </a:r>
            <a:r>
              <a:rPr b="0" spc="-140" dirty="0">
                <a:latin typeface="Verdana"/>
                <a:cs typeface="Verdana"/>
              </a:rPr>
              <a:t> </a:t>
            </a:r>
            <a:r>
              <a:rPr spc="20" dirty="0"/>
              <a:t>znaczenie</a:t>
            </a:r>
            <a:r>
              <a:rPr spc="-145" dirty="0"/>
              <a:t> </a:t>
            </a:r>
            <a:r>
              <a:rPr spc="5" dirty="0"/>
              <a:t>pierwszych  </a:t>
            </a:r>
            <a:r>
              <a:rPr spc="30" dirty="0"/>
              <a:t>lat</a:t>
            </a:r>
            <a:r>
              <a:rPr spc="-85" dirty="0"/>
              <a:t> </a:t>
            </a:r>
            <a:r>
              <a:rPr spc="15" dirty="0"/>
              <a:t>funkcjonowania</a:t>
            </a:r>
            <a:r>
              <a:rPr spc="-235" dirty="0"/>
              <a:t> </a:t>
            </a:r>
            <a:r>
              <a:rPr spc="15" dirty="0"/>
              <a:t>dziecka</a:t>
            </a:r>
            <a:r>
              <a:rPr spc="-160" dirty="0"/>
              <a:t> </a:t>
            </a:r>
            <a:r>
              <a:rPr spc="15" dirty="0"/>
              <a:t>dla</a:t>
            </a:r>
            <a:r>
              <a:rPr spc="-85" dirty="0"/>
              <a:t> </a:t>
            </a:r>
            <a:r>
              <a:rPr spc="20" dirty="0"/>
              <a:t>jego</a:t>
            </a:r>
            <a:r>
              <a:rPr spc="-110" dirty="0"/>
              <a:t> </a:t>
            </a:r>
            <a:r>
              <a:rPr spc="15" dirty="0"/>
              <a:t>całożyciowego</a:t>
            </a:r>
            <a:r>
              <a:rPr spc="-185" dirty="0"/>
              <a:t> </a:t>
            </a:r>
            <a:r>
              <a:rPr spc="25" dirty="0"/>
              <a:t>rozwoju</a:t>
            </a:r>
            <a:r>
              <a:rPr b="0" spc="25" dirty="0">
                <a:latin typeface="Verdana"/>
                <a:cs typeface="Verdana"/>
              </a:rPr>
              <a:t>.</a:t>
            </a:r>
          </a:p>
          <a:p>
            <a:pPr marL="3909695">
              <a:lnSpc>
                <a:spcPct val="100000"/>
              </a:lnSpc>
              <a:spcBef>
                <a:spcPts val="50"/>
              </a:spcBef>
            </a:pPr>
            <a:endParaRPr b="0" spc="25" dirty="0">
              <a:latin typeface="Verdana"/>
              <a:cs typeface="Verdana"/>
            </a:endParaRPr>
          </a:p>
          <a:p>
            <a:pPr marL="3922395" marR="166370">
              <a:lnSpc>
                <a:spcPct val="99500"/>
              </a:lnSpc>
            </a:pPr>
            <a:r>
              <a:rPr b="0" dirty="0">
                <a:latin typeface="Verdana"/>
                <a:cs typeface="Verdana"/>
              </a:rPr>
              <a:t>Okres</a:t>
            </a:r>
            <a:r>
              <a:rPr b="0" spc="-30" dirty="0">
                <a:latin typeface="Verdana"/>
                <a:cs typeface="Verdana"/>
              </a:rPr>
              <a:t> </a:t>
            </a:r>
            <a:r>
              <a:rPr b="0" spc="15" dirty="0">
                <a:latin typeface="Verdana"/>
                <a:cs typeface="Verdana"/>
              </a:rPr>
              <a:t>przedszkolny</a:t>
            </a:r>
            <a:r>
              <a:rPr b="0" spc="-185" dirty="0">
                <a:latin typeface="Verdana"/>
                <a:cs typeface="Verdana"/>
              </a:rPr>
              <a:t> </a:t>
            </a:r>
            <a:r>
              <a:rPr b="0" spc="10" dirty="0">
                <a:latin typeface="Verdana"/>
                <a:cs typeface="Verdana"/>
              </a:rPr>
              <a:t>jest</a:t>
            </a:r>
            <a:r>
              <a:rPr b="0" spc="-140" dirty="0">
                <a:latin typeface="Verdana"/>
                <a:cs typeface="Verdana"/>
              </a:rPr>
              <a:t> </a:t>
            </a:r>
            <a:r>
              <a:rPr b="0" spc="15" dirty="0">
                <a:latin typeface="Verdana"/>
                <a:cs typeface="Verdana"/>
              </a:rPr>
              <a:t>pierwszym</a:t>
            </a:r>
            <a:r>
              <a:rPr b="0" spc="-150" dirty="0">
                <a:latin typeface="Verdana"/>
                <a:cs typeface="Verdana"/>
              </a:rPr>
              <a:t> </a:t>
            </a:r>
            <a:r>
              <a:rPr b="0" spc="-5" dirty="0">
                <a:latin typeface="Verdana"/>
                <a:cs typeface="Verdana"/>
              </a:rPr>
              <a:t>etapem</a:t>
            </a:r>
            <a:r>
              <a:rPr b="0" spc="20" dirty="0">
                <a:latin typeface="Verdana"/>
                <a:cs typeface="Verdana"/>
              </a:rPr>
              <a:t> </a:t>
            </a:r>
            <a:r>
              <a:rPr b="0" spc="5" dirty="0">
                <a:latin typeface="Verdana"/>
                <a:cs typeface="Verdana"/>
              </a:rPr>
              <a:t>kształcenia,</a:t>
            </a:r>
            <a:r>
              <a:rPr b="0" spc="-105" dirty="0">
                <a:latin typeface="Verdana"/>
                <a:cs typeface="Verdana"/>
              </a:rPr>
              <a:t> </a:t>
            </a:r>
            <a:r>
              <a:rPr b="0" spc="-5" dirty="0">
                <a:latin typeface="Verdana"/>
                <a:cs typeface="Verdana"/>
              </a:rPr>
              <a:t>etapem</a:t>
            </a:r>
            <a:r>
              <a:rPr b="0" dirty="0">
                <a:latin typeface="Verdana"/>
                <a:cs typeface="Verdana"/>
              </a:rPr>
              <a:t> </a:t>
            </a:r>
            <a:r>
              <a:rPr b="0" spc="10" dirty="0">
                <a:latin typeface="Verdana"/>
                <a:cs typeface="Verdana"/>
              </a:rPr>
              <a:t>intensywnego  </a:t>
            </a:r>
            <a:r>
              <a:rPr b="0" spc="30" dirty="0">
                <a:latin typeface="Verdana"/>
                <a:cs typeface="Verdana"/>
              </a:rPr>
              <a:t>rozwoju </a:t>
            </a:r>
            <a:r>
              <a:rPr b="0" spc="5" dirty="0">
                <a:latin typeface="Verdana"/>
                <a:cs typeface="Verdana"/>
              </a:rPr>
              <a:t>psychofizycznego </a:t>
            </a:r>
            <a:r>
              <a:rPr b="0" spc="10" dirty="0">
                <a:latin typeface="Verdana"/>
                <a:cs typeface="Verdana"/>
              </a:rPr>
              <a:t>dziecka, jak </a:t>
            </a:r>
            <a:r>
              <a:rPr b="0" spc="25" dirty="0">
                <a:latin typeface="Verdana"/>
                <a:cs typeface="Verdana"/>
              </a:rPr>
              <a:t>również </a:t>
            </a:r>
            <a:r>
              <a:rPr spc="15" dirty="0"/>
              <a:t>kształtowania postaw  </a:t>
            </a:r>
            <a:r>
              <a:rPr spc="10" dirty="0"/>
              <a:t>prozdrowotnych</a:t>
            </a:r>
            <a:r>
              <a:rPr b="0" spc="10" dirty="0">
                <a:latin typeface="Verdana"/>
                <a:cs typeface="Verdana"/>
              </a:rPr>
              <a:t>. </a:t>
            </a:r>
            <a:r>
              <a:rPr b="0" spc="-5" dirty="0">
                <a:latin typeface="Verdana"/>
                <a:cs typeface="Verdana"/>
              </a:rPr>
              <a:t>Stąd </a:t>
            </a:r>
            <a:r>
              <a:rPr b="0" spc="15" dirty="0">
                <a:latin typeface="Verdana"/>
                <a:cs typeface="Verdana"/>
              </a:rPr>
              <a:t>szczególnie </a:t>
            </a:r>
            <a:r>
              <a:rPr b="0" spc="10" dirty="0">
                <a:latin typeface="Verdana"/>
                <a:cs typeface="Verdana"/>
              </a:rPr>
              <a:t>istotnym </a:t>
            </a:r>
            <a:r>
              <a:rPr b="0" spc="20" dirty="0">
                <a:latin typeface="Verdana"/>
                <a:cs typeface="Verdana"/>
              </a:rPr>
              <a:t>w </a:t>
            </a:r>
            <a:r>
              <a:rPr b="0" spc="-5" dirty="0">
                <a:latin typeface="Verdana"/>
                <a:cs typeface="Verdana"/>
              </a:rPr>
              <a:t>tym </a:t>
            </a:r>
            <a:r>
              <a:rPr b="0" spc="20" dirty="0">
                <a:latin typeface="Verdana"/>
                <a:cs typeface="Verdana"/>
              </a:rPr>
              <a:t>wieku </a:t>
            </a:r>
            <a:r>
              <a:rPr b="0" spc="10" dirty="0">
                <a:latin typeface="Verdana"/>
                <a:cs typeface="Verdana"/>
              </a:rPr>
              <a:t>jest </a:t>
            </a:r>
            <a:r>
              <a:rPr spc="15" dirty="0"/>
              <a:t>podjęcie  </a:t>
            </a:r>
            <a:r>
              <a:rPr spc="20" dirty="0"/>
              <a:t>działań w </a:t>
            </a:r>
            <a:r>
              <a:rPr spc="10" dirty="0"/>
              <a:t>ramach </a:t>
            </a:r>
            <a:r>
              <a:rPr spc="20" dirty="0"/>
              <a:t>edukacji </a:t>
            </a:r>
            <a:r>
              <a:rPr spc="15" dirty="0"/>
              <a:t>zdrowotnej</a:t>
            </a:r>
            <a:r>
              <a:rPr b="0" spc="15" dirty="0">
                <a:latin typeface="Verdana"/>
                <a:cs typeface="Verdana"/>
              </a:rPr>
              <a:t>, </a:t>
            </a:r>
            <a:r>
              <a:rPr b="0" spc="5" dirty="0">
                <a:latin typeface="Verdana"/>
                <a:cs typeface="Verdana"/>
              </a:rPr>
              <a:t>będącej </a:t>
            </a:r>
            <a:r>
              <a:rPr b="0" spc="10" dirty="0">
                <a:latin typeface="Verdana"/>
                <a:cs typeface="Verdana"/>
              </a:rPr>
              <a:t>niezbędnym,  </a:t>
            </a:r>
            <a:r>
              <a:rPr b="0" spc="5" dirty="0">
                <a:latin typeface="Verdana"/>
                <a:cs typeface="Verdana"/>
              </a:rPr>
              <a:t>komplementarnym </a:t>
            </a:r>
            <a:r>
              <a:rPr b="0" dirty="0">
                <a:latin typeface="Verdana"/>
                <a:cs typeface="Verdana"/>
              </a:rPr>
              <a:t>elementem </a:t>
            </a:r>
            <a:r>
              <a:rPr b="0" spc="20" dirty="0">
                <a:latin typeface="Verdana"/>
                <a:cs typeface="Verdana"/>
              </a:rPr>
              <a:t>promocji</a:t>
            </a:r>
            <a:r>
              <a:rPr b="0" spc="-310" dirty="0">
                <a:latin typeface="Verdana"/>
                <a:cs typeface="Verdana"/>
              </a:rPr>
              <a:t> </a:t>
            </a:r>
            <a:r>
              <a:rPr b="0" spc="20" dirty="0">
                <a:latin typeface="Verdana"/>
                <a:cs typeface="Verdana"/>
              </a:rPr>
              <a:t>zdrowia.</a:t>
            </a:r>
          </a:p>
          <a:p>
            <a:pPr marL="3909695">
              <a:lnSpc>
                <a:spcPct val="100000"/>
              </a:lnSpc>
            </a:pPr>
            <a:endParaRPr sz="2500" dirty="0">
              <a:latin typeface="Times New Roman"/>
              <a:cs typeface="Times New Roman"/>
            </a:endParaRPr>
          </a:p>
          <a:p>
            <a:pPr marL="3922395">
              <a:lnSpc>
                <a:spcPct val="100000"/>
              </a:lnSpc>
            </a:pPr>
            <a:r>
              <a:rPr sz="1200" b="0" i="1" dirty="0">
                <a:latin typeface="Verdana"/>
                <a:cs typeface="Verdana"/>
              </a:rPr>
              <a:t>Systematyczna </a:t>
            </a:r>
            <a:r>
              <a:rPr sz="1200" b="0" i="1" spc="15" dirty="0">
                <a:latin typeface="Verdana"/>
                <a:cs typeface="Verdana"/>
              </a:rPr>
              <a:t>współpraca </a:t>
            </a:r>
            <a:r>
              <a:rPr sz="1200" b="0" i="1" dirty="0">
                <a:latin typeface="Verdana"/>
                <a:cs typeface="Verdana"/>
              </a:rPr>
              <a:t>i </a:t>
            </a:r>
            <a:r>
              <a:rPr sz="1200" b="0" i="1" spc="-15" dirty="0">
                <a:latin typeface="Verdana"/>
                <a:cs typeface="Verdana"/>
              </a:rPr>
              <a:t>dobra komunikacja </a:t>
            </a:r>
            <a:r>
              <a:rPr sz="1200" b="0" i="1" spc="-5" dirty="0">
                <a:latin typeface="Verdana"/>
                <a:cs typeface="Verdana"/>
              </a:rPr>
              <a:t>między rodzicami </a:t>
            </a:r>
            <a:r>
              <a:rPr sz="1200" b="0" i="1" dirty="0">
                <a:latin typeface="Verdana"/>
                <a:cs typeface="Verdana"/>
              </a:rPr>
              <a:t>a</a:t>
            </a:r>
            <a:r>
              <a:rPr sz="1200" b="0" i="1" spc="-150" dirty="0">
                <a:latin typeface="Verdana"/>
                <a:cs typeface="Verdana"/>
              </a:rPr>
              <a:t> </a:t>
            </a:r>
            <a:r>
              <a:rPr sz="1200" b="0" i="1" spc="5" dirty="0">
                <a:latin typeface="Verdana"/>
                <a:cs typeface="Verdana"/>
              </a:rPr>
              <a:t>nauczycielami</a:t>
            </a:r>
            <a:endParaRPr sz="1200" dirty="0">
              <a:latin typeface="Verdana"/>
              <a:cs typeface="Verdana"/>
            </a:endParaRPr>
          </a:p>
          <a:p>
            <a:pPr marL="3922395">
              <a:lnSpc>
                <a:spcPct val="100000"/>
              </a:lnSpc>
              <a:spcBef>
                <a:spcPts val="65"/>
              </a:spcBef>
            </a:pPr>
            <a:r>
              <a:rPr sz="1200" b="0" i="1" dirty="0">
                <a:latin typeface="Verdana"/>
                <a:cs typeface="Verdana"/>
              </a:rPr>
              <a:t>- </a:t>
            </a:r>
            <a:r>
              <a:rPr sz="1200" b="0" i="1" spc="-5" dirty="0">
                <a:latin typeface="Verdana"/>
                <a:cs typeface="Verdana"/>
              </a:rPr>
              <a:t>kompleksowe </a:t>
            </a:r>
            <a:r>
              <a:rPr sz="1200" b="0" i="1" spc="15" dirty="0">
                <a:latin typeface="Verdana"/>
                <a:cs typeface="Verdana"/>
              </a:rPr>
              <a:t>wsparcie </a:t>
            </a:r>
            <a:r>
              <a:rPr sz="1200" b="0" i="1" spc="-5" dirty="0">
                <a:latin typeface="Verdana"/>
                <a:cs typeface="Verdana"/>
              </a:rPr>
              <a:t>dziecka </a:t>
            </a:r>
            <a:r>
              <a:rPr sz="1200" b="0" i="1" dirty="0">
                <a:latin typeface="Verdana"/>
                <a:cs typeface="Verdana"/>
              </a:rPr>
              <a:t>(Weissbrot-Koziarska,</a:t>
            </a:r>
            <a:r>
              <a:rPr sz="1200" b="0" i="1" spc="-245" dirty="0">
                <a:latin typeface="Verdana"/>
                <a:cs typeface="Verdana"/>
              </a:rPr>
              <a:t> </a:t>
            </a:r>
            <a:r>
              <a:rPr sz="1200" b="0" i="1" spc="-15" dirty="0">
                <a:latin typeface="Verdana"/>
                <a:cs typeface="Verdana"/>
              </a:rPr>
              <a:t>2018)</a:t>
            </a:r>
            <a:endParaRPr sz="1200" dirty="0">
              <a:latin typeface="Verdana"/>
              <a:cs typeface="Verdana"/>
            </a:endParaRPr>
          </a:p>
          <a:p>
            <a:pPr marL="3909695">
              <a:lnSpc>
                <a:spcPct val="100000"/>
              </a:lnSpc>
            </a:pPr>
            <a:endParaRPr sz="1200" dirty="0">
              <a:latin typeface="Verdana"/>
              <a:cs typeface="Verdana"/>
            </a:endParaRPr>
          </a:p>
          <a:p>
            <a:pPr marL="3909695">
              <a:lnSpc>
                <a:spcPct val="100000"/>
              </a:lnSpc>
              <a:spcBef>
                <a:spcPts val="4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3922395">
              <a:lnSpc>
                <a:spcPct val="100000"/>
              </a:lnSpc>
              <a:spcBef>
                <a:spcPts val="5"/>
              </a:spcBef>
            </a:pPr>
            <a:r>
              <a:rPr b="0" spc="15" dirty="0">
                <a:latin typeface="Verdana"/>
                <a:cs typeface="Verdana"/>
              </a:rPr>
              <a:t>Działalność</a:t>
            </a:r>
            <a:r>
              <a:rPr b="0" spc="-190" dirty="0">
                <a:latin typeface="Verdana"/>
                <a:cs typeface="Verdana"/>
              </a:rPr>
              <a:t> </a:t>
            </a:r>
            <a:r>
              <a:rPr b="0" spc="5" dirty="0">
                <a:latin typeface="Verdana"/>
                <a:cs typeface="Verdana"/>
              </a:rPr>
              <a:t>wychowawcza</a:t>
            </a:r>
            <a:r>
              <a:rPr b="0" spc="-229" dirty="0">
                <a:latin typeface="Verdana"/>
                <a:cs typeface="Verdana"/>
              </a:rPr>
              <a:t> </a:t>
            </a:r>
            <a:r>
              <a:rPr b="0" spc="15" dirty="0">
                <a:latin typeface="Verdana"/>
                <a:cs typeface="Verdana"/>
              </a:rPr>
              <a:t>przedszkola</a:t>
            </a:r>
            <a:r>
              <a:rPr b="0" spc="-220" dirty="0">
                <a:latin typeface="Verdana"/>
                <a:cs typeface="Verdana"/>
              </a:rPr>
              <a:t> </a:t>
            </a:r>
            <a:r>
              <a:rPr b="0" spc="30" dirty="0">
                <a:latin typeface="Verdana"/>
                <a:cs typeface="Verdana"/>
              </a:rPr>
              <a:t>powinna</a:t>
            </a:r>
            <a:r>
              <a:rPr b="0" spc="-225" dirty="0">
                <a:latin typeface="Verdana"/>
                <a:cs typeface="Verdana"/>
              </a:rPr>
              <a:t> </a:t>
            </a:r>
            <a:r>
              <a:rPr b="0" spc="10" dirty="0">
                <a:latin typeface="Verdana"/>
                <a:cs typeface="Verdana"/>
              </a:rPr>
              <a:t>być</a:t>
            </a:r>
            <a:r>
              <a:rPr b="0" spc="-110" dirty="0">
                <a:latin typeface="Verdana"/>
                <a:cs typeface="Verdana"/>
              </a:rPr>
              <a:t> </a:t>
            </a:r>
            <a:r>
              <a:rPr b="0" spc="10" dirty="0">
                <a:latin typeface="Verdana"/>
                <a:cs typeface="Verdana"/>
              </a:rPr>
              <a:t>wspomagana</a:t>
            </a:r>
            <a:r>
              <a:rPr b="0" spc="-155" dirty="0">
                <a:latin typeface="Verdana"/>
                <a:cs typeface="Verdana"/>
              </a:rPr>
              <a:t> </a:t>
            </a:r>
            <a:r>
              <a:rPr b="0" spc="5" dirty="0">
                <a:latin typeface="Verdana"/>
                <a:cs typeface="Verdana"/>
              </a:rPr>
              <a:t>przez</a:t>
            </a:r>
          </a:p>
          <a:p>
            <a:pPr marL="3922395">
              <a:lnSpc>
                <a:spcPts val="1664"/>
              </a:lnSpc>
              <a:spcBef>
                <a:spcPts val="45"/>
              </a:spcBef>
            </a:pPr>
            <a:r>
              <a:rPr spc="5" dirty="0"/>
              <a:t>rodziców</a:t>
            </a:r>
            <a:r>
              <a:rPr spc="-75" dirty="0"/>
              <a:t> </a:t>
            </a:r>
            <a:r>
              <a:rPr spc="25" dirty="0"/>
              <a:t>w</a:t>
            </a:r>
            <a:r>
              <a:rPr spc="5" dirty="0"/>
              <a:t> </a:t>
            </a:r>
            <a:r>
              <a:rPr spc="15" dirty="0"/>
              <a:t>domu</a:t>
            </a:r>
            <a:r>
              <a:rPr b="0" spc="15" dirty="0">
                <a:latin typeface="Verdana"/>
                <a:cs typeface="Verdana"/>
              </a:rPr>
              <a:t>.</a:t>
            </a:r>
            <a:r>
              <a:rPr b="0" spc="-110" dirty="0">
                <a:latin typeface="Verdana"/>
                <a:cs typeface="Verdana"/>
              </a:rPr>
              <a:t> </a:t>
            </a:r>
            <a:r>
              <a:rPr b="0" spc="-10" dirty="0">
                <a:latin typeface="Verdana"/>
                <a:cs typeface="Verdana"/>
              </a:rPr>
              <a:t>Tylko</a:t>
            </a:r>
            <a:r>
              <a:rPr b="0" spc="-80" dirty="0">
                <a:latin typeface="Verdana"/>
                <a:cs typeface="Verdana"/>
              </a:rPr>
              <a:t> </a:t>
            </a:r>
            <a:r>
              <a:rPr b="0" spc="5" dirty="0">
                <a:latin typeface="Verdana"/>
                <a:cs typeface="Verdana"/>
              </a:rPr>
              <a:t>wtedy</a:t>
            </a:r>
            <a:r>
              <a:rPr b="0" spc="-55" dirty="0">
                <a:latin typeface="Verdana"/>
                <a:cs typeface="Verdana"/>
              </a:rPr>
              <a:t> </a:t>
            </a:r>
            <a:r>
              <a:rPr b="0" spc="15" dirty="0">
                <a:latin typeface="Verdana"/>
                <a:cs typeface="Verdana"/>
              </a:rPr>
              <a:t>stworzone</a:t>
            </a:r>
            <a:r>
              <a:rPr b="0" spc="-220" dirty="0">
                <a:latin typeface="Verdana"/>
                <a:cs typeface="Verdana"/>
              </a:rPr>
              <a:t> </a:t>
            </a:r>
            <a:r>
              <a:rPr b="0" spc="5" dirty="0">
                <a:latin typeface="Verdana"/>
                <a:cs typeface="Verdana"/>
              </a:rPr>
              <a:t>zostaną</a:t>
            </a:r>
            <a:r>
              <a:rPr b="0" spc="-75" dirty="0">
                <a:latin typeface="Verdana"/>
                <a:cs typeface="Verdana"/>
              </a:rPr>
              <a:t> </a:t>
            </a:r>
            <a:r>
              <a:rPr b="0" spc="15" dirty="0">
                <a:latin typeface="Verdana"/>
                <a:cs typeface="Verdana"/>
              </a:rPr>
              <a:t>odpowiednie</a:t>
            </a:r>
            <a:r>
              <a:rPr b="0" spc="-215" dirty="0">
                <a:latin typeface="Verdana"/>
                <a:cs typeface="Verdana"/>
              </a:rPr>
              <a:t> </a:t>
            </a:r>
            <a:r>
              <a:rPr b="0" spc="5" dirty="0">
                <a:latin typeface="Verdana"/>
                <a:cs typeface="Verdana"/>
              </a:rPr>
              <a:t>warunki</a:t>
            </a:r>
            <a:r>
              <a:rPr b="0" spc="-130" dirty="0">
                <a:latin typeface="Verdana"/>
                <a:cs typeface="Verdana"/>
              </a:rPr>
              <a:t> </a:t>
            </a:r>
            <a:r>
              <a:rPr b="0" spc="25" dirty="0">
                <a:latin typeface="Verdana"/>
                <a:cs typeface="Verdana"/>
              </a:rPr>
              <a:t>do,</a:t>
            </a:r>
          </a:p>
          <a:p>
            <a:pPr marL="3922395" marR="53340">
              <a:lnSpc>
                <a:spcPts val="1650"/>
              </a:lnSpc>
              <a:spcBef>
                <a:spcPts val="65"/>
              </a:spcBef>
            </a:pPr>
            <a:r>
              <a:rPr b="0" spc="10" dirty="0">
                <a:latin typeface="Verdana"/>
                <a:cs typeface="Verdana"/>
              </a:rPr>
              <a:t>najlepszego</a:t>
            </a:r>
            <a:r>
              <a:rPr b="0" spc="-160" dirty="0">
                <a:latin typeface="Verdana"/>
                <a:cs typeface="Verdana"/>
              </a:rPr>
              <a:t> </a:t>
            </a:r>
            <a:r>
              <a:rPr b="0" spc="5" dirty="0">
                <a:latin typeface="Verdana"/>
                <a:cs typeface="Verdana"/>
              </a:rPr>
              <a:t>i</a:t>
            </a:r>
            <a:r>
              <a:rPr b="0" spc="-60" dirty="0">
                <a:latin typeface="Verdana"/>
                <a:cs typeface="Verdana"/>
              </a:rPr>
              <a:t> </a:t>
            </a:r>
            <a:r>
              <a:rPr b="0" spc="10" dirty="0">
                <a:latin typeface="Verdana"/>
                <a:cs typeface="Verdana"/>
              </a:rPr>
              <a:t>wszechstronnego</a:t>
            </a:r>
            <a:r>
              <a:rPr b="0" spc="-160" dirty="0">
                <a:latin typeface="Verdana"/>
                <a:cs typeface="Verdana"/>
              </a:rPr>
              <a:t> </a:t>
            </a:r>
            <a:r>
              <a:rPr b="0" spc="30" dirty="0">
                <a:latin typeface="Verdana"/>
                <a:cs typeface="Verdana"/>
              </a:rPr>
              <a:t>rozwoju</a:t>
            </a:r>
            <a:r>
              <a:rPr b="0" spc="-270" dirty="0">
                <a:latin typeface="Verdana"/>
                <a:cs typeface="Verdana"/>
              </a:rPr>
              <a:t> </a:t>
            </a:r>
            <a:r>
              <a:rPr b="0" spc="10" dirty="0">
                <a:latin typeface="Verdana"/>
                <a:cs typeface="Verdana"/>
              </a:rPr>
              <a:t>dziecka,</a:t>
            </a:r>
            <a:r>
              <a:rPr b="0" spc="-110" dirty="0">
                <a:latin typeface="Verdana"/>
                <a:cs typeface="Verdana"/>
              </a:rPr>
              <a:t> </a:t>
            </a:r>
            <a:r>
              <a:rPr b="0" spc="5" dirty="0">
                <a:latin typeface="Verdana"/>
                <a:cs typeface="Verdana"/>
              </a:rPr>
              <a:t>które</a:t>
            </a:r>
            <a:r>
              <a:rPr b="0" spc="-60" dirty="0">
                <a:latin typeface="Verdana"/>
                <a:cs typeface="Verdana"/>
              </a:rPr>
              <a:t> </a:t>
            </a:r>
            <a:r>
              <a:rPr b="0" spc="10" dirty="0">
                <a:latin typeface="Verdana"/>
                <a:cs typeface="Verdana"/>
              </a:rPr>
              <a:t>będą</a:t>
            </a:r>
            <a:r>
              <a:rPr b="0" spc="-70" dirty="0">
                <a:latin typeface="Verdana"/>
                <a:cs typeface="Verdana"/>
              </a:rPr>
              <a:t> </a:t>
            </a:r>
            <a:r>
              <a:rPr b="0" spc="10" dirty="0">
                <a:latin typeface="Verdana"/>
                <a:cs typeface="Verdana"/>
              </a:rPr>
              <a:t>gwarancją</a:t>
            </a:r>
            <a:r>
              <a:rPr b="0" spc="-140" dirty="0">
                <a:latin typeface="Verdana"/>
                <a:cs typeface="Verdana"/>
              </a:rPr>
              <a:t> </a:t>
            </a:r>
            <a:r>
              <a:rPr b="0" spc="10" dirty="0" err="1">
                <a:latin typeface="Verdana"/>
                <a:cs typeface="Verdana"/>
              </a:rPr>
              <a:t>radzenia</a:t>
            </a:r>
            <a:r>
              <a:rPr b="0" spc="10" dirty="0">
                <a:latin typeface="Verdana"/>
                <a:cs typeface="Verdana"/>
              </a:rPr>
              <a:t>  </a:t>
            </a:r>
            <a:r>
              <a:rPr b="0" spc="30" dirty="0" err="1" smtClean="0">
                <a:latin typeface="Verdana"/>
                <a:cs typeface="Verdana"/>
              </a:rPr>
              <a:t>sobie</a:t>
            </a:r>
            <a:r>
              <a:rPr lang="pl-PL" b="0" spc="30" dirty="0" smtClean="0">
                <a:latin typeface="Verdana"/>
                <a:cs typeface="Verdana"/>
              </a:rPr>
              <a:t> </a:t>
            </a:r>
            <a:r>
              <a:rPr b="0" spc="-355" dirty="0" smtClean="0">
                <a:latin typeface="Verdana"/>
                <a:cs typeface="Verdana"/>
              </a:rPr>
              <a:t> </a:t>
            </a:r>
            <a:r>
              <a:rPr b="0" spc="20" dirty="0">
                <a:latin typeface="Verdana"/>
                <a:cs typeface="Verdana"/>
              </a:rPr>
              <a:t>w </a:t>
            </a:r>
            <a:r>
              <a:rPr b="0" spc="10" dirty="0">
                <a:latin typeface="Verdana"/>
                <a:cs typeface="Verdana"/>
              </a:rPr>
              <a:t>dalszej edukacji.</a:t>
            </a:r>
          </a:p>
          <a:p>
            <a:pPr marL="3909695">
              <a:lnSpc>
                <a:spcPct val="100000"/>
              </a:lnSpc>
              <a:spcBef>
                <a:spcPts val="35"/>
              </a:spcBef>
            </a:pPr>
            <a:endParaRPr b="0" spc="10" dirty="0">
              <a:latin typeface="Verdana"/>
              <a:cs typeface="Verdana"/>
            </a:endParaRPr>
          </a:p>
          <a:p>
            <a:pPr marL="3922395" marR="67945">
              <a:lnSpc>
                <a:spcPct val="100600"/>
              </a:lnSpc>
            </a:pPr>
            <a:r>
              <a:rPr b="0" spc="20" dirty="0">
                <a:latin typeface="Verdana"/>
                <a:cs typeface="Verdana"/>
              </a:rPr>
              <a:t>Analiza </a:t>
            </a:r>
            <a:r>
              <a:rPr b="0" spc="25" dirty="0">
                <a:latin typeface="Verdana"/>
                <a:cs typeface="Verdana"/>
              </a:rPr>
              <a:t>wyników pięciu </a:t>
            </a:r>
            <a:r>
              <a:rPr b="0" spc="10" dirty="0">
                <a:latin typeface="Verdana"/>
                <a:cs typeface="Verdana"/>
              </a:rPr>
              <a:t>programów </a:t>
            </a:r>
            <a:r>
              <a:rPr b="0" spc="5" dirty="0">
                <a:latin typeface="Verdana"/>
                <a:cs typeface="Verdana"/>
              </a:rPr>
              <a:t>edukacyjnych </a:t>
            </a:r>
            <a:r>
              <a:rPr b="0" spc="30" dirty="0">
                <a:latin typeface="Verdana"/>
                <a:cs typeface="Verdana"/>
              </a:rPr>
              <a:t>dla </a:t>
            </a:r>
            <a:r>
              <a:rPr b="0" spc="15" dirty="0">
                <a:latin typeface="Verdana"/>
                <a:cs typeface="Verdana"/>
              </a:rPr>
              <a:t>dzieci </a:t>
            </a:r>
            <a:r>
              <a:rPr b="0" spc="20" dirty="0">
                <a:latin typeface="Verdana"/>
                <a:cs typeface="Verdana"/>
              </a:rPr>
              <a:t>w wieku </a:t>
            </a:r>
            <a:r>
              <a:rPr b="0" spc="35" dirty="0">
                <a:latin typeface="Verdana"/>
                <a:cs typeface="Verdana"/>
              </a:rPr>
              <a:t>5–6 </a:t>
            </a:r>
            <a:r>
              <a:rPr b="0" spc="20" dirty="0">
                <a:latin typeface="Verdana"/>
                <a:cs typeface="Verdana"/>
              </a:rPr>
              <a:t>lat  </a:t>
            </a:r>
            <a:r>
              <a:rPr b="0" spc="5" dirty="0">
                <a:latin typeface="Verdana"/>
                <a:cs typeface="Verdana"/>
              </a:rPr>
              <a:t>pokazała,</a:t>
            </a:r>
            <a:r>
              <a:rPr b="0" spc="-114" dirty="0">
                <a:latin typeface="Verdana"/>
                <a:cs typeface="Verdana"/>
              </a:rPr>
              <a:t> </a:t>
            </a:r>
            <a:r>
              <a:rPr b="0" spc="10" dirty="0">
                <a:latin typeface="Verdana"/>
                <a:cs typeface="Verdana"/>
              </a:rPr>
              <a:t>że</a:t>
            </a:r>
            <a:r>
              <a:rPr b="0" spc="-50" dirty="0">
                <a:latin typeface="Verdana"/>
                <a:cs typeface="Verdana"/>
              </a:rPr>
              <a:t> </a:t>
            </a:r>
            <a:r>
              <a:rPr spc="15" dirty="0"/>
              <a:t>poziom</a:t>
            </a:r>
            <a:r>
              <a:rPr spc="-35" dirty="0"/>
              <a:t> </a:t>
            </a:r>
            <a:r>
              <a:rPr spc="20" dirty="0"/>
              <a:t>wiedzy</a:t>
            </a:r>
            <a:r>
              <a:rPr spc="-200" dirty="0"/>
              <a:t> </a:t>
            </a:r>
            <a:r>
              <a:rPr spc="10" dirty="0"/>
              <a:t>dzieci</a:t>
            </a:r>
            <a:r>
              <a:rPr spc="-60" dirty="0"/>
              <a:t> </a:t>
            </a:r>
            <a:r>
              <a:rPr spc="-5" dirty="0"/>
              <a:t>był</a:t>
            </a:r>
            <a:r>
              <a:rPr dirty="0"/>
              <a:t> </a:t>
            </a:r>
            <a:r>
              <a:rPr spc="30" dirty="0"/>
              <a:t>istotnie</a:t>
            </a:r>
            <a:r>
              <a:rPr spc="-225" dirty="0"/>
              <a:t> </a:t>
            </a:r>
            <a:r>
              <a:rPr spc="5" dirty="0"/>
              <a:t>wyższy</a:t>
            </a:r>
            <a:r>
              <a:rPr spc="-50" dirty="0"/>
              <a:t> </a:t>
            </a:r>
            <a:r>
              <a:rPr spc="5" dirty="0"/>
              <a:t>po</a:t>
            </a:r>
            <a:r>
              <a:rPr spc="-25" dirty="0"/>
              <a:t> </a:t>
            </a:r>
            <a:r>
              <a:rPr spc="10" dirty="0"/>
              <a:t>przejściu</a:t>
            </a:r>
            <a:r>
              <a:rPr spc="-140" dirty="0"/>
              <a:t> </a:t>
            </a:r>
            <a:r>
              <a:rPr dirty="0"/>
              <a:t>przez  program </a:t>
            </a:r>
            <a:r>
              <a:rPr spc="20" dirty="0"/>
              <a:t>edukacyjny</a:t>
            </a:r>
            <a:r>
              <a:rPr spc="-355" dirty="0"/>
              <a:t> </a:t>
            </a:r>
            <a:r>
              <a:rPr sz="1200" b="0" i="1" spc="10" dirty="0">
                <a:latin typeface="Verdana"/>
                <a:cs typeface="Verdana"/>
              </a:rPr>
              <a:t>(Yardimici, </a:t>
            </a:r>
            <a:r>
              <a:rPr sz="1200" b="0" i="1" spc="-15" dirty="0">
                <a:latin typeface="Verdana"/>
                <a:cs typeface="Verdana"/>
              </a:rPr>
              <a:t>2015)</a:t>
            </a:r>
            <a:endParaRPr sz="1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0500" y="0"/>
            <a:ext cx="120015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14325"/>
            <a:ext cx="4876800" cy="790575"/>
          </a:xfrm>
          <a:custGeom>
            <a:avLst/>
            <a:gdLst/>
            <a:ahLst/>
            <a:cxnLst/>
            <a:rect l="l" t="t" r="r" b="b"/>
            <a:pathLst>
              <a:path w="4876800" h="790575">
                <a:moveTo>
                  <a:pt x="0" y="790575"/>
                </a:moveTo>
                <a:lnTo>
                  <a:pt x="4876800" y="790575"/>
                </a:lnTo>
                <a:lnTo>
                  <a:pt x="4876800" y="0"/>
                </a:lnTo>
                <a:lnTo>
                  <a:pt x="0" y="0"/>
                </a:lnTo>
                <a:lnTo>
                  <a:pt x="0" y="790575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8287" y="510857"/>
            <a:ext cx="436626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20" dirty="0"/>
              <a:t>Idea </a:t>
            </a:r>
            <a:r>
              <a:rPr spc="5" dirty="0"/>
              <a:t>wprowadzenia</a:t>
            </a:r>
            <a:r>
              <a:rPr spc="-215" dirty="0"/>
              <a:t> </a:t>
            </a:r>
            <a:r>
              <a:rPr spc="15" dirty="0"/>
              <a:t>programu</a:t>
            </a:r>
          </a:p>
        </p:txBody>
      </p:sp>
      <p:sp>
        <p:nvSpPr>
          <p:cNvPr id="6" name="object 6"/>
          <p:cNvSpPr/>
          <p:nvPr/>
        </p:nvSpPr>
        <p:spPr>
          <a:xfrm>
            <a:off x="95250" y="1314450"/>
            <a:ext cx="7924800" cy="561975"/>
          </a:xfrm>
          <a:custGeom>
            <a:avLst/>
            <a:gdLst/>
            <a:ahLst/>
            <a:cxnLst/>
            <a:rect l="l" t="t" r="r" b="b"/>
            <a:pathLst>
              <a:path w="7924800" h="561975">
                <a:moveTo>
                  <a:pt x="0" y="561975"/>
                </a:moveTo>
                <a:lnTo>
                  <a:pt x="7924800" y="561975"/>
                </a:lnTo>
                <a:lnTo>
                  <a:pt x="7924800" y="0"/>
                </a:lnTo>
                <a:lnTo>
                  <a:pt x="0" y="0"/>
                </a:lnTo>
                <a:lnTo>
                  <a:pt x="0" y="561975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250" y="3524250"/>
            <a:ext cx="7743825" cy="561975"/>
          </a:xfrm>
          <a:custGeom>
            <a:avLst/>
            <a:gdLst/>
            <a:ahLst/>
            <a:cxnLst/>
            <a:rect l="l" t="t" r="r" b="b"/>
            <a:pathLst>
              <a:path w="7743825" h="561975">
                <a:moveTo>
                  <a:pt x="0" y="561975"/>
                </a:moveTo>
                <a:lnTo>
                  <a:pt x="7743825" y="561975"/>
                </a:lnTo>
                <a:lnTo>
                  <a:pt x="7743825" y="0"/>
                </a:lnTo>
                <a:lnTo>
                  <a:pt x="0" y="0"/>
                </a:lnTo>
                <a:lnTo>
                  <a:pt x="0" y="561975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9545" y="1402397"/>
            <a:ext cx="7169150" cy="52578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231775">
              <a:lnSpc>
                <a:spcPts val="1430"/>
              </a:lnSpc>
              <a:spcBef>
                <a:spcPts val="155"/>
              </a:spcBef>
            </a:pPr>
            <a:r>
              <a:rPr sz="1200" i="1" spc="25" dirty="0">
                <a:solidFill>
                  <a:srgbClr val="404040"/>
                </a:solidFill>
                <a:latin typeface="Verdana"/>
                <a:cs typeface="Verdana"/>
              </a:rPr>
              <a:t>Właściwe</a:t>
            </a:r>
            <a:r>
              <a:rPr sz="1200" i="1" spc="-1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i="1" dirty="0">
                <a:solidFill>
                  <a:srgbClr val="404040"/>
                </a:solidFill>
                <a:latin typeface="Verdana"/>
                <a:cs typeface="Verdana"/>
              </a:rPr>
              <a:t>kompetencje</a:t>
            </a:r>
            <a:r>
              <a:rPr sz="1200" i="1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404040"/>
                </a:solidFill>
                <a:latin typeface="Verdana"/>
                <a:cs typeface="Verdana"/>
              </a:rPr>
              <a:t>prozdrowotne</a:t>
            </a:r>
            <a:r>
              <a:rPr sz="1200" i="1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i="1" spc="10" dirty="0">
                <a:solidFill>
                  <a:srgbClr val="404040"/>
                </a:solidFill>
                <a:latin typeface="Verdana"/>
                <a:cs typeface="Verdana"/>
              </a:rPr>
              <a:t>nauczycieli</a:t>
            </a:r>
            <a:r>
              <a:rPr sz="1200" i="1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i="1" dirty="0">
                <a:solidFill>
                  <a:srgbClr val="404040"/>
                </a:solidFill>
                <a:latin typeface="Verdana"/>
                <a:cs typeface="Verdana"/>
              </a:rPr>
              <a:t>ważnym</a:t>
            </a:r>
            <a:r>
              <a:rPr sz="1200" i="1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404040"/>
                </a:solidFill>
                <a:latin typeface="Verdana"/>
                <a:cs typeface="Verdana"/>
              </a:rPr>
              <a:t>czynnikiem </a:t>
            </a:r>
            <a:r>
              <a:rPr sz="1200" i="1" dirty="0">
                <a:solidFill>
                  <a:srgbClr val="404040"/>
                </a:solidFill>
                <a:latin typeface="Verdana"/>
                <a:cs typeface="Verdana"/>
              </a:rPr>
              <a:t>w</a:t>
            </a:r>
            <a:r>
              <a:rPr sz="1200" i="1" spc="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404040"/>
                </a:solidFill>
                <a:latin typeface="Verdana"/>
                <a:cs typeface="Verdana"/>
              </a:rPr>
              <a:t>kreowaniu</a:t>
            </a:r>
            <a:r>
              <a:rPr sz="1200" i="1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i="1" spc="-20" dirty="0">
                <a:solidFill>
                  <a:srgbClr val="404040"/>
                </a:solidFill>
                <a:latin typeface="Verdana"/>
                <a:cs typeface="Verdana"/>
              </a:rPr>
              <a:t>kultury  </a:t>
            </a:r>
            <a:r>
              <a:rPr sz="1200" i="1" spc="5" dirty="0">
                <a:solidFill>
                  <a:srgbClr val="404040"/>
                </a:solidFill>
                <a:latin typeface="Verdana"/>
                <a:cs typeface="Verdana"/>
              </a:rPr>
              <a:t>zdrowotnej </a:t>
            </a:r>
            <a:r>
              <a:rPr sz="1200" i="1" spc="10" dirty="0">
                <a:solidFill>
                  <a:srgbClr val="404040"/>
                </a:solidFill>
                <a:latin typeface="Verdana"/>
                <a:cs typeface="Verdana"/>
              </a:rPr>
              <a:t>(Matusiewicz </a:t>
            </a:r>
            <a:r>
              <a:rPr sz="1200" i="1" dirty="0">
                <a:solidFill>
                  <a:srgbClr val="404040"/>
                </a:solidFill>
                <a:latin typeface="Verdana"/>
                <a:cs typeface="Verdana"/>
              </a:rPr>
              <a:t>i </a:t>
            </a:r>
            <a:r>
              <a:rPr sz="1200" i="1" spc="25" dirty="0">
                <a:solidFill>
                  <a:srgbClr val="404040"/>
                </a:solidFill>
                <a:latin typeface="Verdana"/>
                <a:cs typeface="Verdana"/>
              </a:rPr>
              <a:t>wsp.,</a:t>
            </a:r>
            <a:r>
              <a:rPr sz="1200" i="1" spc="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i="1" spc="-15" dirty="0">
                <a:solidFill>
                  <a:srgbClr val="404040"/>
                </a:solidFill>
                <a:latin typeface="Verdana"/>
                <a:cs typeface="Verdana"/>
              </a:rPr>
              <a:t>2019)</a:t>
            </a:r>
            <a:endParaRPr sz="12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214629" marR="5080">
              <a:lnSpc>
                <a:spcPct val="100099"/>
              </a:lnSpc>
            </a:pPr>
            <a:r>
              <a:rPr sz="1400" dirty="0">
                <a:solidFill>
                  <a:srgbClr val="404040"/>
                </a:solidFill>
                <a:latin typeface="Verdana"/>
                <a:cs typeface="Verdana"/>
              </a:rPr>
              <a:t>Badani </a:t>
            </a:r>
            <a:r>
              <a:rPr sz="1400" spc="15" dirty="0">
                <a:solidFill>
                  <a:srgbClr val="404040"/>
                </a:solidFill>
                <a:latin typeface="Verdana"/>
                <a:cs typeface="Verdana"/>
              </a:rPr>
              <a:t>nauczyciele </a:t>
            </a:r>
            <a:r>
              <a:rPr sz="1400" spc="20" dirty="0">
                <a:solidFill>
                  <a:srgbClr val="404040"/>
                </a:solidFill>
                <a:latin typeface="Verdana"/>
                <a:cs typeface="Verdana"/>
              </a:rPr>
              <a:t>wychowania </a:t>
            </a:r>
            <a:r>
              <a:rPr sz="1400" spc="10" dirty="0">
                <a:solidFill>
                  <a:srgbClr val="404040"/>
                </a:solidFill>
                <a:latin typeface="Verdana"/>
                <a:cs typeface="Verdana"/>
              </a:rPr>
              <a:t>przedszkolnego </a:t>
            </a:r>
            <a:r>
              <a:rPr sz="1400" b="1" spc="5" dirty="0">
                <a:solidFill>
                  <a:srgbClr val="404040"/>
                </a:solidFill>
                <a:latin typeface="Verdana"/>
                <a:cs typeface="Verdana"/>
              </a:rPr>
              <a:t>wybiórczo </a:t>
            </a:r>
            <a:r>
              <a:rPr sz="1400" b="1" spc="20" dirty="0">
                <a:solidFill>
                  <a:srgbClr val="404040"/>
                </a:solidFill>
                <a:latin typeface="Verdana"/>
                <a:cs typeface="Verdana"/>
              </a:rPr>
              <a:t>podejmują  </a:t>
            </a:r>
            <a:r>
              <a:rPr sz="1400" b="1" spc="10" dirty="0">
                <a:solidFill>
                  <a:srgbClr val="404040"/>
                </a:solidFill>
                <a:latin typeface="Verdana"/>
                <a:cs typeface="Verdana"/>
              </a:rPr>
              <a:t>korzystne </a:t>
            </a:r>
            <a:r>
              <a:rPr sz="1400" b="1" spc="15" dirty="0">
                <a:solidFill>
                  <a:srgbClr val="404040"/>
                </a:solidFill>
                <a:latin typeface="Verdana"/>
                <a:cs typeface="Verdana"/>
              </a:rPr>
              <a:t>dla </a:t>
            </a:r>
            <a:r>
              <a:rPr sz="1400" b="1" spc="10" dirty="0">
                <a:solidFill>
                  <a:srgbClr val="404040"/>
                </a:solidFill>
                <a:latin typeface="Verdana"/>
                <a:cs typeface="Verdana"/>
              </a:rPr>
              <a:t>zdrowia </a:t>
            </a:r>
            <a:r>
              <a:rPr sz="1400" spc="15" dirty="0">
                <a:solidFill>
                  <a:srgbClr val="404040"/>
                </a:solidFill>
                <a:latin typeface="Verdana"/>
                <a:cs typeface="Verdana"/>
              </a:rPr>
              <a:t>działania, </a:t>
            </a:r>
            <a:r>
              <a:rPr sz="1400" spc="20" dirty="0">
                <a:solidFill>
                  <a:srgbClr val="404040"/>
                </a:solidFill>
                <a:latin typeface="Verdana"/>
                <a:cs typeface="Verdana"/>
              </a:rPr>
              <a:t>istnieje </a:t>
            </a:r>
            <a:r>
              <a:rPr sz="1400" spc="-5" dirty="0">
                <a:solidFill>
                  <a:srgbClr val="404040"/>
                </a:solidFill>
                <a:latin typeface="Verdana"/>
                <a:cs typeface="Verdana"/>
              </a:rPr>
              <a:t>zatem </a:t>
            </a:r>
            <a:r>
              <a:rPr sz="1400" spc="15" dirty="0">
                <a:solidFill>
                  <a:srgbClr val="404040"/>
                </a:solidFill>
                <a:latin typeface="Verdana"/>
                <a:cs typeface="Verdana"/>
              </a:rPr>
              <a:t>konieczność </a:t>
            </a:r>
            <a:r>
              <a:rPr sz="1400" spc="20" dirty="0">
                <a:solidFill>
                  <a:srgbClr val="404040"/>
                </a:solidFill>
                <a:latin typeface="Verdana"/>
                <a:cs typeface="Verdana"/>
              </a:rPr>
              <a:t>(chociażby  </a:t>
            </a:r>
            <a:r>
              <a:rPr sz="1400" spc="10" dirty="0">
                <a:solidFill>
                  <a:srgbClr val="404040"/>
                </a:solidFill>
                <a:latin typeface="Verdana"/>
                <a:cs typeface="Verdana"/>
              </a:rPr>
              <a:t>poprzez </a:t>
            </a:r>
            <a:r>
              <a:rPr sz="1400" spc="15" dirty="0">
                <a:solidFill>
                  <a:srgbClr val="404040"/>
                </a:solidFill>
                <a:latin typeface="Verdana"/>
                <a:cs typeface="Verdana"/>
              </a:rPr>
              <a:t>różne formy doskonalenia zawodowego) modyfikacji </a:t>
            </a:r>
            <a:r>
              <a:rPr sz="1400" spc="30" dirty="0">
                <a:solidFill>
                  <a:srgbClr val="404040"/>
                </a:solidFill>
                <a:latin typeface="Verdana"/>
                <a:cs typeface="Verdana"/>
              </a:rPr>
              <a:t>ich  </a:t>
            </a:r>
            <a:r>
              <a:rPr sz="1400" spc="10" dirty="0">
                <a:solidFill>
                  <a:srgbClr val="404040"/>
                </a:solidFill>
                <a:latin typeface="Verdana"/>
                <a:cs typeface="Verdana"/>
              </a:rPr>
              <a:t>prozdrowotnych</a:t>
            </a:r>
            <a:r>
              <a:rPr sz="1400" spc="-1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404040"/>
                </a:solidFill>
                <a:latin typeface="Verdana"/>
                <a:cs typeface="Verdana"/>
              </a:rPr>
              <a:t>zachowań,</a:t>
            </a:r>
            <a:r>
              <a:rPr sz="1400" spc="-1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404040"/>
                </a:solidFill>
                <a:latin typeface="Verdana"/>
                <a:cs typeface="Verdana"/>
              </a:rPr>
              <a:t>szczególnie</a:t>
            </a:r>
            <a:r>
              <a:rPr sz="1400" spc="-2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404040"/>
                </a:solidFill>
                <a:latin typeface="Verdana"/>
                <a:cs typeface="Verdana"/>
              </a:rPr>
              <a:t>w</a:t>
            </a:r>
            <a:r>
              <a:rPr sz="14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Verdana"/>
                <a:cs typeface="Verdana"/>
              </a:rPr>
              <a:t>tych</a:t>
            </a:r>
            <a:r>
              <a:rPr sz="14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Verdana"/>
                <a:cs typeface="Verdana"/>
              </a:rPr>
              <a:t>obszarach,</a:t>
            </a:r>
            <a:r>
              <a:rPr sz="14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Verdana"/>
                <a:cs typeface="Verdana"/>
              </a:rPr>
              <a:t>które</a:t>
            </a:r>
            <a:r>
              <a:rPr sz="1400" spc="-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404040"/>
                </a:solidFill>
                <a:latin typeface="Verdana"/>
                <a:cs typeface="Verdana"/>
              </a:rPr>
              <a:t>są</a:t>
            </a:r>
            <a:r>
              <a:rPr sz="14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Verdana"/>
                <a:cs typeface="Verdana"/>
              </a:rPr>
              <a:t>przez</a:t>
            </a:r>
            <a:r>
              <a:rPr sz="14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25" dirty="0">
                <a:solidFill>
                  <a:srgbClr val="404040"/>
                </a:solidFill>
                <a:latin typeface="Verdana"/>
                <a:cs typeface="Verdana"/>
              </a:rPr>
              <a:t>nich  </a:t>
            </a:r>
            <a:r>
              <a:rPr sz="1400" spc="10" dirty="0">
                <a:solidFill>
                  <a:srgbClr val="404040"/>
                </a:solidFill>
                <a:latin typeface="Verdana"/>
                <a:cs typeface="Verdana"/>
              </a:rPr>
              <a:t>najbardziej </a:t>
            </a:r>
            <a:r>
              <a:rPr sz="1400" spc="5" dirty="0">
                <a:solidFill>
                  <a:srgbClr val="404040"/>
                </a:solidFill>
                <a:latin typeface="Verdana"/>
                <a:cs typeface="Verdana"/>
              </a:rPr>
              <a:t>zaniedbane: </a:t>
            </a:r>
            <a:r>
              <a:rPr sz="1400" spc="15" dirty="0">
                <a:solidFill>
                  <a:srgbClr val="404040"/>
                </a:solidFill>
                <a:latin typeface="Verdana"/>
                <a:cs typeface="Verdana"/>
              </a:rPr>
              <a:t>codziennych </a:t>
            </a:r>
            <a:r>
              <a:rPr sz="1400" spc="-5" dirty="0">
                <a:solidFill>
                  <a:srgbClr val="404040"/>
                </a:solidFill>
                <a:latin typeface="Verdana"/>
                <a:cs typeface="Verdana"/>
              </a:rPr>
              <a:t>praktyk </a:t>
            </a:r>
            <a:r>
              <a:rPr sz="1400" spc="15" dirty="0">
                <a:solidFill>
                  <a:srgbClr val="404040"/>
                </a:solidFill>
                <a:latin typeface="Verdana"/>
                <a:cs typeface="Verdana"/>
              </a:rPr>
              <a:t>zdrowotnych </a:t>
            </a:r>
            <a:r>
              <a:rPr sz="1400" spc="5" dirty="0">
                <a:solidFill>
                  <a:srgbClr val="404040"/>
                </a:solidFill>
                <a:latin typeface="Verdana"/>
                <a:cs typeface="Verdana"/>
              </a:rPr>
              <a:t>i </a:t>
            </a:r>
            <a:r>
              <a:rPr sz="1400" spc="15" dirty="0">
                <a:solidFill>
                  <a:srgbClr val="404040"/>
                </a:solidFill>
                <a:latin typeface="Verdana"/>
                <a:cs typeface="Verdana"/>
              </a:rPr>
              <a:t>zachowań  </a:t>
            </a:r>
            <a:r>
              <a:rPr sz="1400" spc="10" dirty="0">
                <a:solidFill>
                  <a:srgbClr val="404040"/>
                </a:solidFill>
                <a:latin typeface="Verdana"/>
                <a:cs typeface="Verdana"/>
              </a:rPr>
              <a:t>profilaktycznych.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 marL="12700">
              <a:lnSpc>
                <a:spcPts val="1435"/>
              </a:lnSpc>
              <a:spcBef>
                <a:spcPts val="1145"/>
              </a:spcBef>
            </a:pPr>
            <a:r>
              <a:rPr sz="1200" i="1" spc="-5" dirty="0">
                <a:solidFill>
                  <a:srgbClr val="404040"/>
                </a:solidFill>
                <a:latin typeface="Verdana"/>
                <a:cs typeface="Verdana"/>
              </a:rPr>
              <a:t>Wiedza</a:t>
            </a:r>
            <a:r>
              <a:rPr sz="1200" i="1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i="1" spc="10" dirty="0">
                <a:solidFill>
                  <a:srgbClr val="404040"/>
                </a:solidFill>
                <a:latin typeface="Verdana"/>
                <a:cs typeface="Verdana"/>
              </a:rPr>
              <a:t>dotycząca</a:t>
            </a:r>
            <a:r>
              <a:rPr sz="1200" i="1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i="1" spc="30" dirty="0">
                <a:solidFill>
                  <a:srgbClr val="404040"/>
                </a:solidFill>
                <a:latin typeface="Verdana"/>
                <a:cs typeface="Verdana"/>
              </a:rPr>
              <a:t>cech</a:t>
            </a:r>
            <a:r>
              <a:rPr sz="1200" i="1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404040"/>
                </a:solidFill>
                <a:latin typeface="Verdana"/>
                <a:cs typeface="Verdana"/>
              </a:rPr>
              <a:t>konsumenta</a:t>
            </a:r>
            <a:r>
              <a:rPr sz="1200" i="1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i="1" spc="5" dirty="0">
                <a:solidFill>
                  <a:srgbClr val="404040"/>
                </a:solidFill>
                <a:latin typeface="Verdana"/>
                <a:cs typeface="Verdana"/>
              </a:rPr>
              <a:t>ekologicznego</a:t>
            </a:r>
            <a:r>
              <a:rPr sz="1200" i="1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i="1" spc="20" dirty="0">
                <a:solidFill>
                  <a:srgbClr val="404040"/>
                </a:solidFill>
                <a:latin typeface="Verdana"/>
                <a:cs typeface="Verdana"/>
              </a:rPr>
              <a:t>podstawą</a:t>
            </a:r>
            <a:r>
              <a:rPr sz="1200" i="1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404040"/>
                </a:solidFill>
                <a:latin typeface="Verdana"/>
                <a:cs typeface="Verdana"/>
              </a:rPr>
              <a:t>do</a:t>
            </a:r>
            <a:r>
              <a:rPr sz="1200" i="1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i="1" dirty="0">
                <a:solidFill>
                  <a:srgbClr val="404040"/>
                </a:solidFill>
                <a:latin typeface="Verdana"/>
                <a:cs typeface="Verdana"/>
              </a:rPr>
              <a:t>promowania</a:t>
            </a:r>
            <a:r>
              <a:rPr sz="1200" i="1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i="1" spc="5" dirty="0">
                <a:solidFill>
                  <a:srgbClr val="404040"/>
                </a:solidFill>
                <a:latin typeface="Verdana"/>
                <a:cs typeface="Verdana"/>
              </a:rPr>
              <a:t>ekologizacji</a:t>
            </a:r>
            <a:endParaRPr sz="1200" dirty="0">
              <a:latin typeface="Verdana"/>
              <a:cs typeface="Verdana"/>
            </a:endParaRPr>
          </a:p>
          <a:p>
            <a:pPr marL="12700">
              <a:lnSpc>
                <a:spcPts val="1435"/>
              </a:lnSpc>
            </a:pPr>
            <a:r>
              <a:rPr sz="1200" i="1" spc="-5" dirty="0">
                <a:solidFill>
                  <a:srgbClr val="404040"/>
                </a:solidFill>
                <a:latin typeface="Verdana"/>
                <a:cs typeface="Verdana"/>
              </a:rPr>
              <a:t>konsumpcji </a:t>
            </a:r>
            <a:r>
              <a:rPr sz="1200" i="1" dirty="0">
                <a:solidFill>
                  <a:srgbClr val="404040"/>
                </a:solidFill>
                <a:latin typeface="Verdana"/>
                <a:cs typeface="Verdana"/>
              </a:rPr>
              <a:t>i </a:t>
            </a:r>
            <a:r>
              <a:rPr sz="1200" i="1" spc="-5" dirty="0">
                <a:solidFill>
                  <a:srgbClr val="404040"/>
                </a:solidFill>
                <a:latin typeface="Verdana"/>
                <a:cs typeface="Verdana"/>
              </a:rPr>
              <a:t>szerzej</a:t>
            </a:r>
            <a:r>
              <a:rPr sz="1200" i="1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i="1" spc="20" dirty="0">
                <a:solidFill>
                  <a:srgbClr val="404040"/>
                </a:solidFill>
                <a:latin typeface="Verdana"/>
                <a:cs typeface="Verdana"/>
              </a:rPr>
              <a:t>pojętego</a:t>
            </a:r>
            <a:r>
              <a:rPr sz="1200" i="1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i="1" spc="5" dirty="0">
                <a:solidFill>
                  <a:srgbClr val="404040"/>
                </a:solidFill>
                <a:latin typeface="Verdana"/>
                <a:cs typeface="Verdana"/>
              </a:rPr>
              <a:t>zrównoważonego</a:t>
            </a:r>
            <a:r>
              <a:rPr sz="1200" i="1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i="1" spc="20" dirty="0">
                <a:solidFill>
                  <a:srgbClr val="404040"/>
                </a:solidFill>
                <a:latin typeface="Verdana"/>
                <a:cs typeface="Verdana"/>
              </a:rPr>
              <a:t>stylu</a:t>
            </a:r>
            <a:r>
              <a:rPr sz="1200" i="1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i="1" dirty="0">
                <a:solidFill>
                  <a:srgbClr val="404040"/>
                </a:solidFill>
                <a:latin typeface="Verdana"/>
                <a:cs typeface="Verdana"/>
              </a:rPr>
              <a:t>życia</a:t>
            </a:r>
            <a:r>
              <a:rPr sz="1200" i="1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i="1" dirty="0">
                <a:solidFill>
                  <a:srgbClr val="404040"/>
                </a:solidFill>
                <a:latin typeface="Verdana"/>
                <a:cs typeface="Verdana"/>
              </a:rPr>
              <a:t>(Średnicka-Tober</a:t>
            </a:r>
            <a:r>
              <a:rPr sz="1200" i="1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i="1" dirty="0">
                <a:solidFill>
                  <a:srgbClr val="404040"/>
                </a:solidFill>
                <a:latin typeface="Verdana"/>
                <a:cs typeface="Verdana"/>
              </a:rPr>
              <a:t>i</a:t>
            </a:r>
            <a:r>
              <a:rPr sz="1200" i="1" spc="-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i="1" spc="25" dirty="0">
                <a:solidFill>
                  <a:srgbClr val="404040"/>
                </a:solidFill>
                <a:latin typeface="Verdana"/>
                <a:cs typeface="Verdana"/>
              </a:rPr>
              <a:t>wsp.,</a:t>
            </a:r>
            <a:r>
              <a:rPr sz="1200" i="1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i="1" spc="-15" dirty="0">
                <a:solidFill>
                  <a:srgbClr val="404040"/>
                </a:solidFill>
                <a:latin typeface="Verdana"/>
                <a:cs typeface="Verdana"/>
              </a:rPr>
              <a:t>2016)</a:t>
            </a:r>
            <a:endParaRPr sz="1200" dirty="0">
              <a:latin typeface="Verdana"/>
              <a:cs typeface="Verdana"/>
            </a:endParaRPr>
          </a:p>
          <a:p>
            <a:pPr marL="214629" marR="71120">
              <a:lnSpc>
                <a:spcPct val="99500"/>
              </a:lnSpc>
              <a:spcBef>
                <a:spcPts val="775"/>
              </a:spcBef>
            </a:pPr>
            <a:r>
              <a:rPr sz="1400" dirty="0">
                <a:solidFill>
                  <a:srgbClr val="404040"/>
                </a:solidFill>
                <a:latin typeface="Verdana"/>
                <a:cs typeface="Verdana"/>
              </a:rPr>
              <a:t>Konsument</a:t>
            </a:r>
            <a:r>
              <a:rPr sz="14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404040"/>
                </a:solidFill>
                <a:latin typeface="Verdana"/>
                <a:cs typeface="Verdana"/>
              </a:rPr>
              <a:t>ekologiczny</a:t>
            </a:r>
            <a:r>
              <a:rPr sz="1400" spc="-2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404040"/>
                </a:solidFill>
                <a:latin typeface="Verdana"/>
                <a:cs typeface="Verdana"/>
              </a:rPr>
              <a:t>na</a:t>
            </a:r>
            <a:r>
              <a:rPr sz="14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30" dirty="0">
                <a:solidFill>
                  <a:srgbClr val="404040"/>
                </a:solidFill>
                <a:latin typeface="Verdana"/>
                <a:cs typeface="Verdana"/>
              </a:rPr>
              <a:t>ogół</a:t>
            </a:r>
            <a:r>
              <a:rPr sz="14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404040"/>
                </a:solidFill>
                <a:latin typeface="Verdana"/>
                <a:cs typeface="Verdana"/>
              </a:rPr>
              <a:t>jest</a:t>
            </a:r>
            <a:r>
              <a:rPr sz="14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404040"/>
                </a:solidFill>
                <a:latin typeface="Verdana"/>
                <a:cs typeface="Verdana"/>
              </a:rPr>
              <a:t>zdrowszy</a:t>
            </a:r>
            <a:r>
              <a:rPr sz="1400" spc="-2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30" dirty="0">
                <a:solidFill>
                  <a:srgbClr val="404040"/>
                </a:solidFill>
                <a:latin typeface="Verdana"/>
                <a:cs typeface="Verdana"/>
              </a:rPr>
              <a:t>nie</a:t>
            </a:r>
            <a:r>
              <a:rPr sz="14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Verdana"/>
                <a:cs typeface="Verdana"/>
              </a:rPr>
              <a:t>tylko</a:t>
            </a:r>
            <a:r>
              <a:rPr sz="1400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404040"/>
                </a:solidFill>
                <a:latin typeface="Verdana"/>
                <a:cs typeface="Verdana"/>
              </a:rPr>
              <a:t>dlatego,</a:t>
            </a:r>
            <a:r>
              <a:rPr sz="14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404040"/>
                </a:solidFill>
                <a:latin typeface="Verdana"/>
                <a:cs typeface="Verdana"/>
              </a:rPr>
              <a:t>że</a:t>
            </a:r>
            <a:r>
              <a:rPr sz="14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04040"/>
                </a:solidFill>
                <a:latin typeface="Verdana"/>
                <a:cs typeface="Verdana"/>
              </a:rPr>
              <a:t>ma</a:t>
            </a:r>
            <a:r>
              <a:rPr sz="14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404040"/>
                </a:solidFill>
                <a:latin typeface="Verdana"/>
                <a:cs typeface="Verdana"/>
              </a:rPr>
              <a:t>lepiej  </a:t>
            </a:r>
            <a:r>
              <a:rPr sz="1400" spc="10" dirty="0">
                <a:solidFill>
                  <a:srgbClr val="404040"/>
                </a:solidFill>
                <a:latin typeface="Verdana"/>
                <a:cs typeface="Verdana"/>
              </a:rPr>
              <a:t>skonstruowaną </a:t>
            </a:r>
            <a:r>
              <a:rPr sz="1400" spc="5" dirty="0">
                <a:solidFill>
                  <a:srgbClr val="404040"/>
                </a:solidFill>
                <a:latin typeface="Verdana"/>
                <a:cs typeface="Verdana"/>
              </a:rPr>
              <a:t>dietę, </a:t>
            </a:r>
            <a:r>
              <a:rPr sz="1400" spc="15" dirty="0">
                <a:solidFill>
                  <a:srgbClr val="404040"/>
                </a:solidFill>
                <a:latin typeface="Verdana"/>
                <a:cs typeface="Verdana"/>
              </a:rPr>
              <a:t>ale </a:t>
            </a:r>
            <a:r>
              <a:rPr sz="1400" spc="25" dirty="0">
                <a:solidFill>
                  <a:srgbClr val="404040"/>
                </a:solidFill>
                <a:latin typeface="Verdana"/>
                <a:cs typeface="Verdana"/>
              </a:rPr>
              <a:t>również </a:t>
            </a:r>
            <a:r>
              <a:rPr sz="1400" spc="10" dirty="0">
                <a:solidFill>
                  <a:srgbClr val="404040"/>
                </a:solidFill>
                <a:latin typeface="Verdana"/>
                <a:cs typeface="Verdana"/>
              </a:rPr>
              <a:t>dlatego, że </a:t>
            </a:r>
            <a:r>
              <a:rPr sz="1400" spc="15" dirty="0">
                <a:solidFill>
                  <a:srgbClr val="404040"/>
                </a:solidFill>
                <a:latin typeface="Verdana"/>
                <a:cs typeface="Verdana"/>
              </a:rPr>
              <a:t>prowadzi </a:t>
            </a:r>
            <a:r>
              <a:rPr sz="1400" spc="20" dirty="0">
                <a:solidFill>
                  <a:srgbClr val="404040"/>
                </a:solidFill>
                <a:latin typeface="Verdana"/>
                <a:cs typeface="Verdana"/>
              </a:rPr>
              <a:t>zdrowszy </a:t>
            </a:r>
            <a:r>
              <a:rPr sz="1400" spc="-5" dirty="0">
                <a:solidFill>
                  <a:srgbClr val="404040"/>
                </a:solidFill>
                <a:latin typeface="Verdana"/>
                <a:cs typeface="Verdana"/>
              </a:rPr>
              <a:t>styl </a:t>
            </a:r>
            <a:r>
              <a:rPr sz="1400" spc="10" dirty="0">
                <a:solidFill>
                  <a:srgbClr val="404040"/>
                </a:solidFill>
                <a:latin typeface="Verdana"/>
                <a:cs typeface="Verdana"/>
              </a:rPr>
              <a:t>życia,  </a:t>
            </a:r>
            <a:r>
              <a:rPr sz="1400" spc="20" dirty="0">
                <a:solidFill>
                  <a:srgbClr val="404040"/>
                </a:solidFill>
                <a:latin typeface="Verdana"/>
                <a:cs typeface="Verdana"/>
              </a:rPr>
              <a:t>w </a:t>
            </a:r>
            <a:r>
              <a:rPr sz="1400" spc="-5" dirty="0">
                <a:solidFill>
                  <a:srgbClr val="404040"/>
                </a:solidFill>
                <a:latin typeface="Verdana"/>
                <a:cs typeface="Verdana"/>
              </a:rPr>
              <a:t>tym </a:t>
            </a:r>
            <a:r>
              <a:rPr sz="1400" spc="10" dirty="0">
                <a:solidFill>
                  <a:srgbClr val="404040"/>
                </a:solidFill>
                <a:latin typeface="Verdana"/>
                <a:cs typeface="Verdana"/>
              </a:rPr>
              <a:t>regularną </a:t>
            </a:r>
            <a:r>
              <a:rPr sz="1400" spc="5" dirty="0">
                <a:solidFill>
                  <a:srgbClr val="404040"/>
                </a:solidFill>
                <a:latin typeface="Verdana"/>
                <a:cs typeface="Verdana"/>
              </a:rPr>
              <a:t>aktywność </a:t>
            </a:r>
            <a:r>
              <a:rPr sz="1400" spc="15" dirty="0">
                <a:solidFill>
                  <a:srgbClr val="404040"/>
                </a:solidFill>
                <a:latin typeface="Verdana"/>
                <a:cs typeface="Verdana"/>
              </a:rPr>
              <a:t>fizyczną </a:t>
            </a:r>
            <a:r>
              <a:rPr sz="1400" spc="5" dirty="0">
                <a:solidFill>
                  <a:srgbClr val="404040"/>
                </a:solidFill>
                <a:latin typeface="Verdana"/>
                <a:cs typeface="Verdana"/>
              </a:rPr>
              <a:t>oraz </a:t>
            </a:r>
            <a:r>
              <a:rPr sz="1400" spc="10" dirty="0">
                <a:solidFill>
                  <a:srgbClr val="404040"/>
                </a:solidFill>
                <a:latin typeface="Verdana"/>
                <a:cs typeface="Verdana"/>
              </a:rPr>
              <a:t>wykazuje </a:t>
            </a:r>
            <a:r>
              <a:rPr sz="1400" spc="15" dirty="0">
                <a:solidFill>
                  <a:srgbClr val="404040"/>
                </a:solidFill>
                <a:latin typeface="Verdana"/>
                <a:cs typeface="Verdana"/>
              </a:rPr>
              <a:t>mniejsze  </a:t>
            </a:r>
            <a:r>
              <a:rPr sz="1400" spc="10" dirty="0">
                <a:solidFill>
                  <a:srgbClr val="404040"/>
                </a:solidFill>
                <a:latin typeface="Verdana"/>
                <a:cs typeface="Verdana"/>
              </a:rPr>
              <a:t>prawdopodobieństwo </a:t>
            </a:r>
            <a:r>
              <a:rPr sz="1400" spc="15" dirty="0">
                <a:solidFill>
                  <a:srgbClr val="404040"/>
                </a:solidFill>
                <a:latin typeface="Verdana"/>
                <a:cs typeface="Verdana"/>
              </a:rPr>
              <a:t>wystąpienia </a:t>
            </a:r>
            <a:r>
              <a:rPr sz="1400" spc="10" dirty="0">
                <a:solidFill>
                  <a:srgbClr val="404040"/>
                </a:solidFill>
                <a:latin typeface="Verdana"/>
                <a:cs typeface="Verdana"/>
              </a:rPr>
              <a:t>nadwagi </a:t>
            </a:r>
            <a:r>
              <a:rPr sz="1400" spc="5" dirty="0">
                <a:solidFill>
                  <a:srgbClr val="404040"/>
                </a:solidFill>
                <a:latin typeface="Verdana"/>
                <a:cs typeface="Verdana"/>
              </a:rPr>
              <a:t>i </a:t>
            </a:r>
            <a:r>
              <a:rPr sz="1400" spc="20" dirty="0">
                <a:solidFill>
                  <a:srgbClr val="404040"/>
                </a:solidFill>
                <a:latin typeface="Verdana"/>
                <a:cs typeface="Verdana"/>
              </a:rPr>
              <a:t>otyłości, </a:t>
            </a:r>
            <a:r>
              <a:rPr sz="1400" spc="15" dirty="0">
                <a:solidFill>
                  <a:srgbClr val="404040"/>
                </a:solidFill>
                <a:latin typeface="Verdana"/>
                <a:cs typeface="Verdana"/>
              </a:rPr>
              <a:t>a </a:t>
            </a:r>
            <a:r>
              <a:rPr sz="1400" spc="-10" dirty="0">
                <a:solidFill>
                  <a:srgbClr val="404040"/>
                </a:solidFill>
                <a:latin typeface="Verdana"/>
                <a:cs typeface="Verdana"/>
              </a:rPr>
              <a:t>także </a:t>
            </a:r>
            <a:r>
              <a:rPr sz="1400" spc="10" dirty="0">
                <a:solidFill>
                  <a:srgbClr val="404040"/>
                </a:solidFill>
                <a:latin typeface="Verdana"/>
                <a:cs typeface="Verdana"/>
              </a:rPr>
              <a:t>rzadziej </a:t>
            </a:r>
            <a:r>
              <a:rPr sz="1400" spc="20" dirty="0">
                <a:solidFill>
                  <a:srgbClr val="404040"/>
                </a:solidFill>
                <a:latin typeface="Verdana"/>
                <a:cs typeface="Verdana"/>
              </a:rPr>
              <a:t>sięga  po wyroby</a:t>
            </a:r>
            <a:r>
              <a:rPr sz="1400" spc="-2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404040"/>
                </a:solidFill>
                <a:latin typeface="Verdana"/>
                <a:cs typeface="Verdana"/>
              </a:rPr>
              <a:t>tytoniowe.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 marL="214629" marR="110489">
              <a:lnSpc>
                <a:spcPct val="100600"/>
              </a:lnSpc>
              <a:spcBef>
                <a:spcPts val="1385"/>
              </a:spcBef>
            </a:pPr>
            <a:r>
              <a:rPr sz="1400" spc="5" dirty="0">
                <a:solidFill>
                  <a:srgbClr val="404040"/>
                </a:solidFill>
                <a:latin typeface="Verdana"/>
                <a:cs typeface="Verdana"/>
              </a:rPr>
              <a:t>Potrzebne</a:t>
            </a:r>
            <a:r>
              <a:rPr sz="14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404040"/>
                </a:solidFill>
                <a:latin typeface="Verdana"/>
                <a:cs typeface="Verdana"/>
              </a:rPr>
              <a:t>są</a:t>
            </a:r>
            <a:r>
              <a:rPr sz="14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404040"/>
                </a:solidFill>
                <a:latin typeface="Verdana"/>
                <a:cs typeface="Verdana"/>
              </a:rPr>
              <a:t>długofalowe</a:t>
            </a:r>
            <a:r>
              <a:rPr sz="1400" spc="-1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b="1" spc="25" dirty="0">
                <a:solidFill>
                  <a:srgbClr val="404040"/>
                </a:solidFill>
                <a:latin typeface="Verdana"/>
                <a:cs typeface="Verdana"/>
              </a:rPr>
              <a:t>działania</a:t>
            </a:r>
            <a:r>
              <a:rPr sz="1400" b="1" spc="-2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b="1" spc="25" dirty="0">
                <a:solidFill>
                  <a:srgbClr val="404040"/>
                </a:solidFill>
                <a:latin typeface="Verdana"/>
                <a:cs typeface="Verdana"/>
              </a:rPr>
              <a:t>w</a:t>
            </a:r>
            <a:r>
              <a:rPr sz="1400" b="1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b="1" spc="15" dirty="0">
                <a:solidFill>
                  <a:srgbClr val="404040"/>
                </a:solidFill>
                <a:latin typeface="Verdana"/>
                <a:cs typeface="Verdana"/>
              </a:rPr>
              <a:t>zakresie</a:t>
            </a:r>
            <a:r>
              <a:rPr sz="1400" b="1" spc="-1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b="1" spc="25" dirty="0">
                <a:solidFill>
                  <a:srgbClr val="404040"/>
                </a:solidFill>
                <a:latin typeface="Verdana"/>
                <a:cs typeface="Verdana"/>
              </a:rPr>
              <a:t>edukacji</a:t>
            </a:r>
            <a:r>
              <a:rPr sz="1400" b="1" spc="-2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b="1" spc="15" dirty="0">
                <a:solidFill>
                  <a:srgbClr val="404040"/>
                </a:solidFill>
                <a:latin typeface="Verdana"/>
                <a:cs typeface="Verdana"/>
              </a:rPr>
              <a:t>konsumentów,  </a:t>
            </a:r>
            <a:r>
              <a:rPr sz="1400" b="1" spc="30" dirty="0">
                <a:solidFill>
                  <a:srgbClr val="404040"/>
                </a:solidFill>
                <a:latin typeface="Verdana"/>
                <a:cs typeface="Verdana"/>
              </a:rPr>
              <a:t>już </a:t>
            </a:r>
            <a:r>
              <a:rPr sz="1400" b="1" spc="15" dirty="0">
                <a:solidFill>
                  <a:srgbClr val="404040"/>
                </a:solidFill>
                <a:latin typeface="Verdana"/>
                <a:cs typeface="Verdana"/>
              </a:rPr>
              <a:t>od </a:t>
            </a:r>
            <a:r>
              <a:rPr sz="1400" b="1" spc="10" dirty="0">
                <a:solidFill>
                  <a:srgbClr val="404040"/>
                </a:solidFill>
                <a:latin typeface="Verdana"/>
                <a:cs typeface="Verdana"/>
              </a:rPr>
              <a:t>najmłodszych </a:t>
            </a:r>
            <a:r>
              <a:rPr sz="1400" b="1" spc="35" dirty="0">
                <a:solidFill>
                  <a:srgbClr val="404040"/>
                </a:solidFill>
                <a:latin typeface="Verdana"/>
                <a:cs typeface="Verdana"/>
              </a:rPr>
              <a:t>lat</a:t>
            </a:r>
            <a:r>
              <a:rPr sz="1400" spc="35" dirty="0">
                <a:solidFill>
                  <a:srgbClr val="404040"/>
                </a:solidFill>
                <a:latin typeface="Verdana"/>
                <a:cs typeface="Verdana"/>
              </a:rPr>
              <a:t>, </a:t>
            </a:r>
            <a:r>
              <a:rPr sz="1400" spc="10" dirty="0">
                <a:solidFill>
                  <a:srgbClr val="404040"/>
                </a:solidFill>
                <a:latin typeface="Verdana"/>
                <a:cs typeface="Verdana"/>
              </a:rPr>
              <a:t>oraz </a:t>
            </a:r>
            <a:r>
              <a:rPr sz="1400" spc="5" dirty="0">
                <a:solidFill>
                  <a:srgbClr val="404040"/>
                </a:solidFill>
                <a:latin typeface="Verdana"/>
                <a:cs typeface="Verdana"/>
              </a:rPr>
              <a:t>rzetelne </a:t>
            </a:r>
            <a:r>
              <a:rPr sz="1400" spc="20" dirty="0">
                <a:solidFill>
                  <a:srgbClr val="404040"/>
                </a:solidFill>
                <a:latin typeface="Verdana"/>
                <a:cs typeface="Verdana"/>
              </a:rPr>
              <a:t>informowanie </a:t>
            </a:r>
            <a:r>
              <a:rPr sz="1400" spc="15" dirty="0">
                <a:solidFill>
                  <a:srgbClr val="404040"/>
                </a:solidFill>
                <a:latin typeface="Verdana"/>
                <a:cs typeface="Verdana"/>
              </a:rPr>
              <a:t>o właściwościach,  wyróżnikach</a:t>
            </a:r>
            <a:r>
              <a:rPr sz="1400" spc="-1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404040"/>
                </a:solidFill>
                <a:latin typeface="Verdana"/>
                <a:cs typeface="Verdana"/>
              </a:rPr>
              <a:t>ekożywności,</a:t>
            </a:r>
            <a:r>
              <a:rPr sz="1400" spc="-1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404040"/>
                </a:solidFill>
                <a:latin typeface="Verdana"/>
                <a:cs typeface="Verdana"/>
              </a:rPr>
              <a:t>procesie</a:t>
            </a:r>
            <a:r>
              <a:rPr sz="1400" spc="-2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404040"/>
                </a:solidFill>
                <a:latin typeface="Verdana"/>
                <a:cs typeface="Verdana"/>
              </a:rPr>
              <a:t>jej</a:t>
            </a:r>
            <a:r>
              <a:rPr sz="1400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Verdana"/>
                <a:cs typeface="Verdana"/>
              </a:rPr>
              <a:t>certyfikacji</a:t>
            </a:r>
            <a:r>
              <a:rPr sz="1400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404040"/>
                </a:solidFill>
                <a:latin typeface="Verdana"/>
                <a:cs typeface="Verdana"/>
              </a:rPr>
              <a:t>co</a:t>
            </a:r>
            <a:r>
              <a:rPr sz="14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25" dirty="0">
                <a:solidFill>
                  <a:srgbClr val="404040"/>
                </a:solidFill>
                <a:latin typeface="Verdana"/>
                <a:cs typeface="Verdana"/>
              </a:rPr>
              <a:t>pozwala</a:t>
            </a:r>
            <a:r>
              <a:rPr sz="1400" spc="-2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404040"/>
                </a:solidFill>
                <a:latin typeface="Verdana"/>
                <a:cs typeface="Verdana"/>
              </a:rPr>
              <a:t>na</a:t>
            </a:r>
            <a:endParaRPr sz="1400" dirty="0">
              <a:latin typeface="Verdana"/>
              <a:cs typeface="Verdana"/>
            </a:endParaRPr>
          </a:p>
          <a:p>
            <a:pPr marL="214629" marR="567690">
              <a:lnSpc>
                <a:spcPts val="1650"/>
              </a:lnSpc>
              <a:spcBef>
                <a:spcPts val="125"/>
              </a:spcBef>
            </a:pPr>
            <a:r>
              <a:rPr sz="1400" spc="15" dirty="0">
                <a:solidFill>
                  <a:srgbClr val="404040"/>
                </a:solidFill>
                <a:latin typeface="Verdana"/>
                <a:cs typeface="Verdana"/>
              </a:rPr>
              <a:t>rozpoznanie</a:t>
            </a:r>
            <a:r>
              <a:rPr sz="1400" spc="-2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404040"/>
                </a:solidFill>
                <a:latin typeface="Verdana"/>
                <a:cs typeface="Verdana"/>
              </a:rPr>
              <a:t>tej</a:t>
            </a:r>
            <a:r>
              <a:rPr sz="14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404040"/>
                </a:solidFill>
                <a:latin typeface="Verdana"/>
                <a:cs typeface="Verdana"/>
              </a:rPr>
              <a:t>żywności</a:t>
            </a:r>
            <a:r>
              <a:rPr sz="14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Verdana"/>
                <a:cs typeface="Verdana"/>
              </a:rPr>
              <a:t>i</a:t>
            </a:r>
            <a:r>
              <a:rPr sz="1400" spc="-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404040"/>
                </a:solidFill>
                <a:latin typeface="Verdana"/>
                <a:cs typeface="Verdana"/>
              </a:rPr>
              <a:t>świadomy</a:t>
            </a:r>
            <a:r>
              <a:rPr sz="1400" spc="-20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Verdana"/>
                <a:cs typeface="Verdana"/>
              </a:rPr>
              <a:t>wybór,</a:t>
            </a:r>
            <a:r>
              <a:rPr sz="1400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404040"/>
                </a:solidFill>
                <a:latin typeface="Verdana"/>
                <a:cs typeface="Verdana"/>
              </a:rPr>
              <a:t>zwiększa</a:t>
            </a:r>
            <a:r>
              <a:rPr sz="14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25" dirty="0">
                <a:solidFill>
                  <a:srgbClr val="404040"/>
                </a:solidFill>
                <a:latin typeface="Verdana"/>
                <a:cs typeface="Verdana"/>
              </a:rPr>
              <a:t>również</a:t>
            </a:r>
            <a:r>
              <a:rPr sz="1400" spc="-1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404040"/>
                </a:solidFill>
                <a:latin typeface="Verdana"/>
                <a:cs typeface="Verdana"/>
              </a:rPr>
              <a:t>zaufanie  </a:t>
            </a:r>
            <a:r>
              <a:rPr sz="1400" spc="15" dirty="0">
                <a:solidFill>
                  <a:srgbClr val="404040"/>
                </a:solidFill>
                <a:latin typeface="Verdana"/>
                <a:cs typeface="Verdana"/>
              </a:rPr>
              <a:t>do </a:t>
            </a:r>
            <a:r>
              <a:rPr sz="1400" spc="-15" dirty="0">
                <a:solidFill>
                  <a:srgbClr val="404040"/>
                </a:solidFill>
                <a:latin typeface="Verdana"/>
                <a:cs typeface="Verdana"/>
              </a:rPr>
              <a:t>tej </a:t>
            </a:r>
            <a:r>
              <a:rPr sz="1400" spc="15" dirty="0">
                <a:solidFill>
                  <a:srgbClr val="404040"/>
                </a:solidFill>
                <a:latin typeface="Verdana"/>
                <a:cs typeface="Verdana"/>
              </a:rPr>
              <a:t>żywności </a:t>
            </a:r>
            <a:r>
              <a:rPr sz="1200" i="1" spc="5" dirty="0">
                <a:solidFill>
                  <a:srgbClr val="404040"/>
                </a:solidFill>
                <a:latin typeface="Verdana"/>
                <a:cs typeface="Verdana"/>
              </a:rPr>
              <a:t>(Nestrowicz,</a:t>
            </a:r>
            <a:r>
              <a:rPr sz="1200" i="1" spc="-2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i="1" spc="-15" dirty="0">
                <a:solidFill>
                  <a:srgbClr val="404040"/>
                </a:solidFill>
                <a:latin typeface="Verdana"/>
                <a:cs typeface="Verdana"/>
              </a:rPr>
              <a:t>2018).</a:t>
            </a:r>
            <a:endParaRPr sz="1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5400" y="556260"/>
            <a:ext cx="367665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9584">
              <a:lnSpc>
                <a:spcPct val="100000"/>
              </a:lnSpc>
              <a:spcBef>
                <a:spcPts val="105"/>
              </a:spcBef>
            </a:pPr>
            <a:r>
              <a:rPr sz="2400" b="1" spc="-10" dirty="0">
                <a:latin typeface="Verdana"/>
                <a:cs typeface="Verdana"/>
              </a:rPr>
              <a:t>Cel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6164" y="1477645"/>
            <a:ext cx="5542280" cy="100012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3000"/>
              </a:lnSpc>
              <a:spcBef>
                <a:spcPts val="70"/>
              </a:spcBef>
            </a:pPr>
            <a:r>
              <a:rPr sz="1550" spc="15" dirty="0">
                <a:solidFill>
                  <a:srgbClr val="404040"/>
                </a:solidFill>
                <a:latin typeface="Verdana"/>
                <a:cs typeface="Verdana"/>
              </a:rPr>
              <a:t>Kształtowanie </a:t>
            </a:r>
            <a:r>
              <a:rPr sz="1550" spc="5" dirty="0">
                <a:solidFill>
                  <a:srgbClr val="404040"/>
                </a:solidFill>
                <a:latin typeface="Verdana"/>
                <a:cs typeface="Verdana"/>
              </a:rPr>
              <a:t>prozdrowotnych nawyków </a:t>
            </a:r>
            <a:r>
              <a:rPr sz="1550" spc="15" dirty="0">
                <a:solidFill>
                  <a:srgbClr val="404040"/>
                </a:solidFill>
                <a:latin typeface="Verdana"/>
                <a:cs typeface="Verdana"/>
              </a:rPr>
              <a:t>wśród dzieci  poprzez </a:t>
            </a:r>
            <a:r>
              <a:rPr sz="1550" spc="10" dirty="0">
                <a:solidFill>
                  <a:srgbClr val="404040"/>
                </a:solidFill>
                <a:latin typeface="Verdana"/>
                <a:cs typeface="Verdana"/>
              </a:rPr>
              <a:t>promocję </a:t>
            </a:r>
            <a:r>
              <a:rPr sz="1550" spc="15" dirty="0">
                <a:solidFill>
                  <a:srgbClr val="404040"/>
                </a:solidFill>
                <a:latin typeface="Verdana"/>
                <a:cs typeface="Verdana"/>
              </a:rPr>
              <a:t>zbilansowanej </a:t>
            </a:r>
            <a:r>
              <a:rPr sz="1550" spc="5" dirty="0">
                <a:solidFill>
                  <a:srgbClr val="404040"/>
                </a:solidFill>
                <a:latin typeface="Verdana"/>
                <a:cs typeface="Verdana"/>
              </a:rPr>
              <a:t>i </a:t>
            </a:r>
            <a:r>
              <a:rPr sz="1550" spc="15" dirty="0">
                <a:solidFill>
                  <a:srgbClr val="404040"/>
                </a:solidFill>
                <a:latin typeface="Verdana"/>
                <a:cs typeface="Verdana"/>
              </a:rPr>
              <a:t>urozmaiconej </a:t>
            </a:r>
            <a:r>
              <a:rPr sz="1550" spc="-20" dirty="0">
                <a:solidFill>
                  <a:srgbClr val="404040"/>
                </a:solidFill>
                <a:latin typeface="Verdana"/>
                <a:cs typeface="Verdana"/>
              </a:rPr>
              <a:t>diety,  </a:t>
            </a:r>
            <a:r>
              <a:rPr sz="1550" spc="10" dirty="0">
                <a:solidFill>
                  <a:srgbClr val="404040"/>
                </a:solidFill>
                <a:latin typeface="Verdana"/>
                <a:cs typeface="Verdana"/>
              </a:rPr>
              <a:t>niskoprzetworzonej, </a:t>
            </a:r>
            <a:r>
              <a:rPr sz="1550" spc="15" dirty="0">
                <a:solidFill>
                  <a:srgbClr val="404040"/>
                </a:solidFill>
                <a:latin typeface="Verdana"/>
                <a:cs typeface="Verdana"/>
              </a:rPr>
              <a:t>ekologicznej </a:t>
            </a:r>
            <a:r>
              <a:rPr sz="1550" spc="5" dirty="0">
                <a:solidFill>
                  <a:srgbClr val="404040"/>
                </a:solidFill>
                <a:latin typeface="Verdana"/>
                <a:cs typeface="Verdana"/>
              </a:rPr>
              <a:t>żywności</a:t>
            </a:r>
            <a:r>
              <a:rPr sz="1550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spc="20" dirty="0">
                <a:solidFill>
                  <a:srgbClr val="404040"/>
                </a:solidFill>
                <a:latin typeface="Verdana"/>
                <a:cs typeface="Verdana"/>
              </a:rPr>
              <a:t>oraz</a:t>
            </a:r>
            <a:endParaRPr sz="1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10" dirty="0">
                <a:solidFill>
                  <a:srgbClr val="404040"/>
                </a:solidFill>
                <a:latin typeface="Verdana"/>
                <a:cs typeface="Verdana"/>
              </a:rPr>
              <a:t>właściwych </a:t>
            </a:r>
            <a:r>
              <a:rPr sz="1550" spc="5" dirty="0">
                <a:solidFill>
                  <a:srgbClr val="404040"/>
                </a:solidFill>
                <a:latin typeface="Verdana"/>
                <a:cs typeface="Verdana"/>
              </a:rPr>
              <a:t>nawyków </a:t>
            </a:r>
            <a:r>
              <a:rPr sz="1550" spc="20" dirty="0">
                <a:solidFill>
                  <a:srgbClr val="404040"/>
                </a:solidFill>
                <a:latin typeface="Verdana"/>
                <a:cs typeface="Verdana"/>
              </a:rPr>
              <a:t>w </a:t>
            </a:r>
            <a:r>
              <a:rPr sz="1550" spc="15" dirty="0">
                <a:solidFill>
                  <a:srgbClr val="404040"/>
                </a:solidFill>
                <a:latin typeface="Verdana"/>
                <a:cs typeface="Verdana"/>
              </a:rPr>
              <a:t>zakresie</a:t>
            </a:r>
            <a:r>
              <a:rPr sz="1550" spc="3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404040"/>
                </a:solidFill>
                <a:latin typeface="Verdana"/>
                <a:cs typeface="Verdana"/>
              </a:rPr>
              <a:t>higieny.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05400" y="3190875"/>
            <a:ext cx="3676650" cy="790575"/>
          </a:xfrm>
          <a:custGeom>
            <a:avLst/>
            <a:gdLst/>
            <a:ahLst/>
            <a:cxnLst/>
            <a:rect l="l" t="t" r="r" b="b"/>
            <a:pathLst>
              <a:path w="3676650" h="790575">
                <a:moveTo>
                  <a:pt x="0" y="790575"/>
                </a:moveTo>
                <a:lnTo>
                  <a:pt x="3676650" y="790575"/>
                </a:lnTo>
                <a:lnTo>
                  <a:pt x="3676650" y="0"/>
                </a:lnTo>
                <a:lnTo>
                  <a:pt x="0" y="0"/>
                </a:lnTo>
                <a:lnTo>
                  <a:pt x="0" y="790575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05400" y="3413061"/>
            <a:ext cx="4476750" cy="25793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12115">
              <a:lnSpc>
                <a:spcPct val="100000"/>
              </a:lnSpc>
              <a:spcBef>
                <a:spcPts val="125"/>
              </a:spcBef>
            </a:pPr>
            <a:r>
              <a:rPr sz="2000" b="1" dirty="0">
                <a:latin typeface="Verdana"/>
                <a:cs typeface="Verdana"/>
              </a:rPr>
              <a:t>Do </a:t>
            </a:r>
            <a:r>
              <a:rPr sz="2000" b="1" spc="25" dirty="0">
                <a:latin typeface="Verdana"/>
                <a:cs typeface="Verdana"/>
              </a:rPr>
              <a:t>kogo </a:t>
            </a:r>
            <a:r>
              <a:rPr sz="2000" b="1" spc="5" dirty="0">
                <a:latin typeface="Verdana"/>
                <a:cs typeface="Verdana"/>
              </a:rPr>
              <a:t>skierowany</a:t>
            </a:r>
            <a:r>
              <a:rPr sz="2000" b="1" spc="-195" dirty="0">
                <a:latin typeface="Verdana"/>
                <a:cs typeface="Verdana"/>
              </a:rPr>
              <a:t> </a:t>
            </a:r>
            <a:r>
              <a:rPr sz="2000" b="1" spc="15" dirty="0">
                <a:latin typeface="Verdana"/>
                <a:cs typeface="Verdana"/>
              </a:rPr>
              <a:t>?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383540" indent="-286385">
              <a:lnSpc>
                <a:spcPct val="100000"/>
              </a:lnSpc>
              <a:spcBef>
                <a:spcPts val="1565"/>
              </a:spcBef>
              <a:buClr>
                <a:srgbClr val="EC7C30"/>
              </a:buClr>
              <a:buFont typeface="Wingdings"/>
              <a:buChar char=""/>
              <a:tabLst>
                <a:tab pos="382905" algn="l"/>
                <a:tab pos="383540" algn="l"/>
              </a:tabLst>
            </a:pPr>
            <a:r>
              <a:rPr sz="1550" spc="15" dirty="0">
                <a:solidFill>
                  <a:srgbClr val="404040"/>
                </a:solidFill>
                <a:latin typeface="Verdana"/>
                <a:cs typeface="Verdana"/>
              </a:rPr>
              <a:t>dzieci </a:t>
            </a:r>
            <a:r>
              <a:rPr sz="1550" spc="20" dirty="0">
                <a:solidFill>
                  <a:srgbClr val="404040"/>
                </a:solidFill>
                <a:latin typeface="Verdana"/>
                <a:cs typeface="Verdana"/>
              </a:rPr>
              <a:t>w </a:t>
            </a:r>
            <a:r>
              <a:rPr sz="1550" spc="15" dirty="0">
                <a:solidFill>
                  <a:srgbClr val="404040"/>
                </a:solidFill>
                <a:latin typeface="Verdana"/>
                <a:cs typeface="Verdana"/>
              </a:rPr>
              <a:t>wieku </a:t>
            </a:r>
            <a:r>
              <a:rPr sz="1550" spc="-5" dirty="0">
                <a:solidFill>
                  <a:srgbClr val="404040"/>
                </a:solidFill>
                <a:latin typeface="Verdana"/>
                <a:cs typeface="Verdana"/>
              </a:rPr>
              <a:t>5–6 </a:t>
            </a:r>
            <a:r>
              <a:rPr sz="1550" spc="15" dirty="0">
                <a:solidFill>
                  <a:srgbClr val="404040"/>
                </a:solidFill>
                <a:latin typeface="Verdana"/>
                <a:cs typeface="Verdana"/>
              </a:rPr>
              <a:t>lat- </a:t>
            </a:r>
            <a:r>
              <a:rPr sz="1550" spc="20" dirty="0">
                <a:solidFill>
                  <a:srgbClr val="404040"/>
                </a:solidFill>
                <a:latin typeface="Verdana"/>
                <a:cs typeface="Verdana"/>
              </a:rPr>
              <a:t>w</a:t>
            </a:r>
            <a:r>
              <a:rPr sz="1550" spc="20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spc="15" dirty="0">
                <a:solidFill>
                  <a:srgbClr val="404040"/>
                </a:solidFill>
                <a:latin typeface="Verdana"/>
                <a:cs typeface="Verdana"/>
              </a:rPr>
              <a:t>przedszkolach</a:t>
            </a:r>
            <a:endParaRPr sz="15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EC7C30"/>
              </a:buClr>
              <a:buFont typeface="Wingdings"/>
              <a:buChar char=""/>
            </a:pPr>
            <a:endParaRPr sz="1700">
              <a:latin typeface="Times New Roman"/>
              <a:cs typeface="Times New Roman"/>
            </a:endParaRPr>
          </a:p>
          <a:p>
            <a:pPr marL="383540" indent="-286385">
              <a:lnSpc>
                <a:spcPct val="100000"/>
              </a:lnSpc>
              <a:buClr>
                <a:srgbClr val="EC7C30"/>
              </a:buClr>
              <a:buFont typeface="Wingdings"/>
              <a:buChar char=""/>
              <a:tabLst>
                <a:tab pos="382905" algn="l"/>
                <a:tab pos="383540" algn="l"/>
              </a:tabLst>
            </a:pPr>
            <a:r>
              <a:rPr sz="1550" spc="10" dirty="0">
                <a:solidFill>
                  <a:srgbClr val="404040"/>
                </a:solidFill>
                <a:latin typeface="Verdana"/>
                <a:cs typeface="Verdana"/>
              </a:rPr>
              <a:t>nauczyciele</a:t>
            </a:r>
            <a:r>
              <a:rPr sz="1550" spc="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spc="10" dirty="0">
                <a:solidFill>
                  <a:srgbClr val="404040"/>
                </a:solidFill>
                <a:latin typeface="Verdana"/>
                <a:cs typeface="Verdana"/>
              </a:rPr>
              <a:t>przedszkolni</a:t>
            </a:r>
            <a:endParaRPr sz="15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EC7C30"/>
              </a:buClr>
              <a:buFont typeface="Wingdings"/>
              <a:buChar char=""/>
            </a:pPr>
            <a:endParaRPr sz="1700">
              <a:latin typeface="Times New Roman"/>
              <a:cs typeface="Times New Roman"/>
            </a:endParaRPr>
          </a:p>
          <a:p>
            <a:pPr marL="383540" indent="-286385">
              <a:lnSpc>
                <a:spcPct val="100000"/>
              </a:lnSpc>
              <a:spcBef>
                <a:spcPts val="5"/>
              </a:spcBef>
              <a:buClr>
                <a:srgbClr val="EC7C30"/>
              </a:buClr>
              <a:buFont typeface="Wingdings"/>
              <a:buChar char=""/>
              <a:tabLst>
                <a:tab pos="382905" algn="l"/>
                <a:tab pos="383540" algn="l"/>
              </a:tabLst>
            </a:pPr>
            <a:r>
              <a:rPr sz="1550" spc="15" dirty="0">
                <a:solidFill>
                  <a:srgbClr val="404040"/>
                </a:solidFill>
                <a:latin typeface="Verdana"/>
                <a:cs typeface="Verdana"/>
              </a:rPr>
              <a:t>rodzice </a:t>
            </a:r>
            <a:r>
              <a:rPr sz="1550" spc="5" dirty="0">
                <a:solidFill>
                  <a:srgbClr val="404040"/>
                </a:solidFill>
                <a:latin typeface="Verdana"/>
                <a:cs typeface="Verdana"/>
              </a:rPr>
              <a:t>i </a:t>
            </a:r>
            <a:r>
              <a:rPr sz="1550" spc="10" dirty="0">
                <a:solidFill>
                  <a:srgbClr val="404040"/>
                </a:solidFill>
                <a:latin typeface="Verdana"/>
                <a:cs typeface="Verdana"/>
              </a:rPr>
              <a:t>opiekunowie</a:t>
            </a:r>
            <a:r>
              <a:rPr sz="1550" spc="2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spc="15" dirty="0">
                <a:solidFill>
                  <a:srgbClr val="404040"/>
                </a:solidFill>
                <a:latin typeface="Verdana"/>
                <a:cs typeface="Verdana"/>
              </a:rPr>
              <a:t>dzieci</a:t>
            </a:r>
            <a:endParaRPr sz="15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EC7C30"/>
              </a:buClr>
              <a:buFont typeface="Wingdings"/>
              <a:buChar char=""/>
            </a:pPr>
            <a:endParaRPr sz="1700">
              <a:latin typeface="Times New Roman"/>
              <a:cs typeface="Times New Roman"/>
            </a:endParaRPr>
          </a:p>
          <a:p>
            <a:pPr marL="383540" indent="-286385">
              <a:lnSpc>
                <a:spcPct val="100000"/>
              </a:lnSpc>
              <a:buClr>
                <a:srgbClr val="EC7C30"/>
              </a:buClr>
              <a:buFont typeface="Wingdings"/>
              <a:buChar char=""/>
              <a:tabLst>
                <a:tab pos="382905" algn="l"/>
                <a:tab pos="383540" algn="l"/>
              </a:tabLst>
            </a:pPr>
            <a:r>
              <a:rPr sz="1550" spc="15" dirty="0">
                <a:solidFill>
                  <a:srgbClr val="404040"/>
                </a:solidFill>
                <a:latin typeface="Verdana"/>
                <a:cs typeface="Verdana"/>
              </a:rPr>
              <a:t>pracownicy </a:t>
            </a:r>
            <a:r>
              <a:rPr sz="1550" spc="-5" dirty="0">
                <a:solidFill>
                  <a:srgbClr val="404040"/>
                </a:solidFill>
                <a:latin typeface="Verdana"/>
                <a:cs typeface="Verdana"/>
              </a:rPr>
              <a:t>PIS </a:t>
            </a:r>
            <a:r>
              <a:rPr sz="1550" spc="15" dirty="0">
                <a:solidFill>
                  <a:srgbClr val="404040"/>
                </a:solidFill>
                <a:latin typeface="Verdana"/>
                <a:cs typeface="Verdana"/>
              </a:rPr>
              <a:t>danego</a:t>
            </a:r>
            <a:r>
              <a:rPr sz="1550" spc="2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spc="10" dirty="0">
                <a:solidFill>
                  <a:srgbClr val="404040"/>
                </a:solidFill>
                <a:latin typeface="Verdana"/>
                <a:cs typeface="Verdana"/>
              </a:rPr>
              <a:t>województwa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7239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020550" cy="6724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14800" y="386140"/>
            <a:ext cx="6858000" cy="545662"/>
          </a:xfrm>
          <a:prstGeom prst="rect">
            <a:avLst/>
          </a:prstGeom>
          <a:solidFill>
            <a:srgbClr val="F4B083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484505">
              <a:lnSpc>
                <a:spcPct val="100000"/>
              </a:lnSpc>
            </a:pPr>
            <a:r>
              <a:rPr sz="1800" spc="-5" dirty="0" err="1">
                <a:solidFill>
                  <a:srgbClr val="FFFFFF"/>
                </a:solidFill>
              </a:rPr>
              <a:t>Materiały</a:t>
            </a:r>
            <a:r>
              <a:rPr sz="1800" spc="5" dirty="0">
                <a:solidFill>
                  <a:srgbClr val="FFFFFF"/>
                </a:solidFill>
              </a:rPr>
              <a:t> </a:t>
            </a:r>
            <a:r>
              <a:rPr sz="1800" dirty="0" err="1" smtClean="0">
                <a:solidFill>
                  <a:srgbClr val="FFFFFF"/>
                </a:solidFill>
              </a:rPr>
              <a:t>edukacyjne</a:t>
            </a:r>
            <a:r>
              <a:rPr lang="pl-PL" sz="1800" dirty="0" smtClean="0">
                <a:solidFill>
                  <a:srgbClr val="FFFFFF"/>
                </a:solidFill>
              </a:rPr>
              <a:t> (forma elektroniczna)</a:t>
            </a:r>
            <a:endParaRPr sz="1800" dirty="0"/>
          </a:p>
        </p:txBody>
      </p:sp>
      <p:sp>
        <p:nvSpPr>
          <p:cNvPr id="4" name="object 4"/>
          <p:cNvSpPr txBox="1"/>
          <p:nvPr/>
        </p:nvSpPr>
        <p:spPr>
          <a:xfrm>
            <a:off x="4394200" y="1348422"/>
            <a:ext cx="7043420" cy="514985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55600" marR="1452880" indent="-342900">
              <a:lnSpc>
                <a:spcPct val="105000"/>
              </a:lnSpc>
              <a:spcBef>
                <a:spcPts val="3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550" b="1" dirty="0">
                <a:solidFill>
                  <a:srgbClr val="404040"/>
                </a:solidFill>
                <a:latin typeface="Verdana"/>
                <a:cs typeface="Verdana"/>
              </a:rPr>
              <a:t>Publikacja </a:t>
            </a:r>
            <a:r>
              <a:rPr sz="1550" b="1" spc="15" dirty="0">
                <a:solidFill>
                  <a:srgbClr val="404040"/>
                </a:solidFill>
                <a:latin typeface="Verdana"/>
                <a:cs typeface="Verdana"/>
              </a:rPr>
              <a:t>dla dzieci </a:t>
            </a:r>
            <a:r>
              <a:rPr sz="1550" b="1" spc="10" dirty="0">
                <a:solidFill>
                  <a:srgbClr val="404040"/>
                </a:solidFill>
                <a:latin typeface="Verdana"/>
                <a:cs typeface="Verdana"/>
              </a:rPr>
              <a:t>„Skąd </a:t>
            </a:r>
            <a:r>
              <a:rPr sz="1550" b="1" spc="-5" dirty="0">
                <a:solidFill>
                  <a:srgbClr val="404040"/>
                </a:solidFill>
                <a:latin typeface="Verdana"/>
                <a:cs typeface="Verdana"/>
              </a:rPr>
              <a:t>się </a:t>
            </a:r>
            <a:r>
              <a:rPr sz="1550" b="1" dirty="0">
                <a:solidFill>
                  <a:srgbClr val="404040"/>
                </a:solidFill>
                <a:latin typeface="Verdana"/>
                <a:cs typeface="Verdana"/>
              </a:rPr>
              <a:t>biorą </a:t>
            </a:r>
            <a:r>
              <a:rPr sz="1550" b="1" spc="10" dirty="0">
                <a:solidFill>
                  <a:srgbClr val="404040"/>
                </a:solidFill>
                <a:latin typeface="Verdana"/>
                <a:cs typeface="Verdana"/>
              </a:rPr>
              <a:t>produkty  </a:t>
            </a:r>
            <a:r>
              <a:rPr sz="1550" b="1" spc="5" dirty="0">
                <a:solidFill>
                  <a:srgbClr val="404040"/>
                </a:solidFill>
                <a:latin typeface="Verdana"/>
                <a:cs typeface="Verdana"/>
              </a:rPr>
              <a:t>ekologiczne”</a:t>
            </a:r>
            <a:endParaRPr sz="15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404040"/>
              </a:buClr>
              <a:buFont typeface="Arial"/>
              <a:buChar char="•"/>
            </a:pPr>
            <a:endParaRPr sz="17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550" b="1" spc="20" dirty="0">
                <a:solidFill>
                  <a:srgbClr val="404040"/>
                </a:solidFill>
                <a:latin typeface="Verdana"/>
                <a:cs typeface="Verdana"/>
              </a:rPr>
              <a:t>12 </a:t>
            </a:r>
            <a:r>
              <a:rPr sz="1550" b="1" spc="15" dirty="0">
                <a:solidFill>
                  <a:srgbClr val="404040"/>
                </a:solidFill>
                <a:latin typeface="Verdana"/>
                <a:cs typeface="Verdana"/>
              </a:rPr>
              <a:t>minutowy </a:t>
            </a:r>
            <a:r>
              <a:rPr sz="1550" b="1" spc="5" dirty="0">
                <a:solidFill>
                  <a:srgbClr val="404040"/>
                </a:solidFill>
                <a:latin typeface="Verdana"/>
                <a:cs typeface="Verdana"/>
              </a:rPr>
              <a:t>film </a:t>
            </a:r>
            <a:r>
              <a:rPr sz="1550" b="1" spc="10" dirty="0">
                <a:solidFill>
                  <a:srgbClr val="404040"/>
                </a:solidFill>
                <a:latin typeface="Verdana"/>
                <a:cs typeface="Verdana"/>
              </a:rPr>
              <a:t>animowany „Skąd </a:t>
            </a:r>
            <a:r>
              <a:rPr sz="1550" b="1" spc="-5" dirty="0">
                <a:solidFill>
                  <a:srgbClr val="404040"/>
                </a:solidFill>
                <a:latin typeface="Verdana"/>
                <a:cs typeface="Verdana"/>
              </a:rPr>
              <a:t>się </a:t>
            </a:r>
            <a:r>
              <a:rPr sz="1550" b="1" dirty="0">
                <a:solidFill>
                  <a:srgbClr val="404040"/>
                </a:solidFill>
                <a:latin typeface="Verdana"/>
                <a:cs typeface="Verdana"/>
              </a:rPr>
              <a:t>biorą</a:t>
            </a:r>
            <a:r>
              <a:rPr sz="1550" b="1" spc="3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b="1" spc="10" dirty="0">
                <a:solidFill>
                  <a:srgbClr val="404040"/>
                </a:solidFill>
                <a:latin typeface="Verdana"/>
                <a:cs typeface="Verdana"/>
              </a:rPr>
              <a:t>produkty</a:t>
            </a:r>
            <a:endParaRPr sz="1550" dirty="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sz="1550" b="1" spc="5" dirty="0">
                <a:solidFill>
                  <a:srgbClr val="404040"/>
                </a:solidFill>
                <a:latin typeface="Verdana"/>
                <a:cs typeface="Verdana"/>
              </a:rPr>
              <a:t>ekologiczne”</a:t>
            </a:r>
            <a:endParaRPr sz="15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 marR="212090">
              <a:lnSpc>
                <a:spcPct val="103000"/>
              </a:lnSpc>
              <a:tabLst>
                <a:tab pos="2942590" algn="l"/>
              </a:tabLst>
            </a:pPr>
            <a:r>
              <a:rPr sz="1550" spc="10" dirty="0">
                <a:solidFill>
                  <a:srgbClr val="404040"/>
                </a:solidFill>
                <a:latin typeface="Verdana"/>
                <a:cs typeface="Verdana"/>
              </a:rPr>
              <a:t>edukujące </a:t>
            </a:r>
            <a:r>
              <a:rPr sz="1550" spc="20" dirty="0">
                <a:solidFill>
                  <a:srgbClr val="404040"/>
                </a:solidFill>
                <a:latin typeface="Verdana"/>
                <a:cs typeface="Verdana"/>
              </a:rPr>
              <a:t>w </a:t>
            </a:r>
            <a:r>
              <a:rPr sz="1550" spc="15" dirty="0">
                <a:solidFill>
                  <a:srgbClr val="404040"/>
                </a:solidFill>
                <a:latin typeface="Verdana"/>
                <a:cs typeface="Verdana"/>
              </a:rPr>
              <a:t>zakresie oznakowania </a:t>
            </a:r>
            <a:r>
              <a:rPr sz="1550" spc="20" dirty="0">
                <a:solidFill>
                  <a:srgbClr val="404040"/>
                </a:solidFill>
                <a:latin typeface="Verdana"/>
                <a:cs typeface="Verdana"/>
              </a:rPr>
              <a:t>logo </a:t>
            </a:r>
            <a:r>
              <a:rPr sz="1550" spc="10" dirty="0">
                <a:solidFill>
                  <a:srgbClr val="404040"/>
                </a:solidFill>
                <a:latin typeface="Verdana"/>
                <a:cs typeface="Verdana"/>
              </a:rPr>
              <a:t>„Rolnictwo </a:t>
            </a:r>
            <a:r>
              <a:rPr sz="1550" spc="5" dirty="0">
                <a:solidFill>
                  <a:srgbClr val="404040"/>
                </a:solidFill>
                <a:latin typeface="Verdana"/>
                <a:cs typeface="Verdana"/>
              </a:rPr>
              <a:t>ekologiczne”,  produkcji</a:t>
            </a:r>
            <a:r>
              <a:rPr sz="1550" spc="2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spc="15" dirty="0">
                <a:solidFill>
                  <a:srgbClr val="404040"/>
                </a:solidFill>
                <a:latin typeface="Verdana"/>
                <a:cs typeface="Verdana"/>
              </a:rPr>
              <a:t>ekologicznej</a:t>
            </a:r>
            <a:r>
              <a:rPr sz="1550" spc="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spc="25" dirty="0">
                <a:solidFill>
                  <a:srgbClr val="404040"/>
                </a:solidFill>
                <a:latin typeface="Verdana"/>
                <a:cs typeface="Verdana"/>
              </a:rPr>
              <a:t>oraz	</a:t>
            </a:r>
            <a:r>
              <a:rPr sz="1550" spc="10" dirty="0">
                <a:solidFill>
                  <a:srgbClr val="404040"/>
                </a:solidFill>
                <a:latin typeface="Verdana"/>
                <a:cs typeface="Verdana"/>
              </a:rPr>
              <a:t>kształtowania umiejętności </a:t>
            </a:r>
            <a:r>
              <a:rPr sz="1550" spc="5" dirty="0">
                <a:solidFill>
                  <a:srgbClr val="404040"/>
                </a:solidFill>
                <a:latin typeface="Verdana"/>
                <a:cs typeface="Verdana"/>
              </a:rPr>
              <a:t>wyboru  zdrowych, </a:t>
            </a:r>
            <a:r>
              <a:rPr sz="1550" spc="10" dirty="0">
                <a:solidFill>
                  <a:srgbClr val="404040"/>
                </a:solidFill>
                <a:latin typeface="Verdana"/>
                <a:cs typeface="Verdana"/>
              </a:rPr>
              <a:t>wartościowych produktów ekologicznych,</a:t>
            </a:r>
            <a:r>
              <a:rPr sz="1550" spc="1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spc="15" dirty="0">
                <a:solidFill>
                  <a:srgbClr val="404040"/>
                </a:solidFill>
                <a:latin typeface="Verdana"/>
                <a:cs typeface="Verdana"/>
              </a:rPr>
              <a:t>propagowania</a:t>
            </a:r>
            <a:endParaRPr sz="1550" dirty="0">
              <a:latin typeface="Verdana"/>
              <a:cs typeface="Verdana"/>
            </a:endParaRPr>
          </a:p>
          <a:p>
            <a:pPr marL="12700" marR="5080">
              <a:lnSpc>
                <a:spcPct val="101000"/>
              </a:lnSpc>
              <a:spcBef>
                <a:spcPts val="75"/>
              </a:spcBef>
              <a:tabLst>
                <a:tab pos="279400" algn="l"/>
              </a:tabLst>
            </a:pPr>
            <a:r>
              <a:rPr sz="1550" spc="15" dirty="0">
                <a:solidFill>
                  <a:srgbClr val="404040"/>
                </a:solidFill>
                <a:latin typeface="Verdana"/>
                <a:cs typeface="Verdana"/>
              </a:rPr>
              <a:t>zdrowego </a:t>
            </a:r>
            <a:r>
              <a:rPr sz="1550" spc="5" dirty="0">
                <a:solidFill>
                  <a:srgbClr val="404040"/>
                </a:solidFill>
                <a:latin typeface="Verdana"/>
                <a:cs typeface="Verdana"/>
              </a:rPr>
              <a:t>stylu życia </a:t>
            </a:r>
            <a:r>
              <a:rPr sz="1550" spc="25" dirty="0">
                <a:solidFill>
                  <a:srgbClr val="404040"/>
                </a:solidFill>
                <a:latin typeface="Verdana"/>
                <a:cs typeface="Verdana"/>
              </a:rPr>
              <a:t>oraz </a:t>
            </a:r>
            <a:r>
              <a:rPr sz="1550" spc="20" dirty="0">
                <a:solidFill>
                  <a:srgbClr val="404040"/>
                </a:solidFill>
                <a:latin typeface="Verdana"/>
                <a:cs typeface="Verdana"/>
              </a:rPr>
              <a:t>podniesienie </a:t>
            </a:r>
            <a:r>
              <a:rPr sz="1550" spc="15" dirty="0">
                <a:solidFill>
                  <a:srgbClr val="404040"/>
                </a:solidFill>
                <a:latin typeface="Verdana"/>
                <a:cs typeface="Verdana"/>
              </a:rPr>
              <a:t>świadomości przedszkolaków  o	</a:t>
            </a:r>
            <a:r>
              <a:rPr sz="1550" spc="5" dirty="0">
                <a:solidFill>
                  <a:srgbClr val="404040"/>
                </a:solidFill>
                <a:latin typeface="Verdana"/>
                <a:cs typeface="Verdana"/>
              </a:rPr>
              <a:t>nawykach</a:t>
            </a:r>
            <a:r>
              <a:rPr sz="1550" spc="1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spc="10" dirty="0">
                <a:solidFill>
                  <a:srgbClr val="404040"/>
                </a:solidFill>
                <a:latin typeface="Verdana"/>
                <a:cs typeface="Verdana"/>
              </a:rPr>
              <a:t>higieniczno-zdrowotnych</a:t>
            </a:r>
            <a:endParaRPr sz="15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1550" b="1" spc="25" dirty="0">
                <a:solidFill>
                  <a:srgbClr val="404040"/>
                </a:solidFill>
                <a:latin typeface="Verdana"/>
                <a:cs typeface="Verdana"/>
              </a:rPr>
              <a:t>wytyczne do </a:t>
            </a:r>
            <a:r>
              <a:rPr sz="1550" b="1" spc="15" dirty="0">
                <a:solidFill>
                  <a:srgbClr val="404040"/>
                </a:solidFill>
                <a:latin typeface="Verdana"/>
                <a:cs typeface="Verdana"/>
              </a:rPr>
              <a:t>przeprowadzenia</a:t>
            </a:r>
            <a:r>
              <a:rPr sz="1550" b="1" spc="1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b="1" spc="5" dirty="0">
                <a:solidFill>
                  <a:srgbClr val="404040"/>
                </a:solidFill>
                <a:latin typeface="Verdana"/>
                <a:cs typeface="Verdana"/>
              </a:rPr>
              <a:t>programu</a:t>
            </a:r>
            <a:endParaRPr sz="15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404040"/>
              </a:buClr>
              <a:buFont typeface="Arial"/>
              <a:buChar char="•"/>
            </a:pPr>
            <a:endParaRPr sz="1700" dirty="0">
              <a:latin typeface="Times New Roman"/>
              <a:cs typeface="Times New Roman"/>
            </a:endParaRPr>
          </a:p>
          <a:p>
            <a:pPr marL="355600" marR="206375" indent="-342900">
              <a:lnSpc>
                <a:spcPct val="103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550" spc="15" dirty="0">
                <a:solidFill>
                  <a:srgbClr val="404040"/>
                </a:solidFill>
                <a:latin typeface="Verdana"/>
                <a:cs typeface="Verdana"/>
              </a:rPr>
              <a:t>Dodatek </a:t>
            </a:r>
            <a:r>
              <a:rPr sz="1550" spc="10" dirty="0">
                <a:solidFill>
                  <a:srgbClr val="404040"/>
                </a:solidFill>
                <a:latin typeface="Verdana"/>
                <a:cs typeface="Verdana"/>
              </a:rPr>
              <a:t>- </a:t>
            </a:r>
            <a:r>
              <a:rPr sz="1550" spc="15" dirty="0">
                <a:solidFill>
                  <a:srgbClr val="404040"/>
                </a:solidFill>
                <a:latin typeface="Verdana"/>
                <a:cs typeface="Verdana"/>
              </a:rPr>
              <a:t>webinaria </a:t>
            </a:r>
            <a:r>
              <a:rPr sz="1550" b="1" spc="10" dirty="0">
                <a:solidFill>
                  <a:srgbClr val="404040"/>
                </a:solidFill>
                <a:latin typeface="Verdana"/>
                <a:cs typeface="Verdana"/>
              </a:rPr>
              <a:t>„po1profilaktyka” </a:t>
            </a:r>
            <a:r>
              <a:rPr sz="1550" b="1" spc="20" dirty="0">
                <a:solidFill>
                  <a:srgbClr val="404040"/>
                </a:solidFill>
                <a:latin typeface="Verdana"/>
                <a:cs typeface="Verdana"/>
              </a:rPr>
              <a:t>Jak </a:t>
            </a:r>
            <a:r>
              <a:rPr sz="1550" b="1" spc="15" dirty="0">
                <a:solidFill>
                  <a:srgbClr val="404040"/>
                </a:solidFill>
                <a:latin typeface="Verdana"/>
                <a:cs typeface="Verdana"/>
              </a:rPr>
              <a:t>prowadzić  dziecko </a:t>
            </a:r>
            <a:r>
              <a:rPr sz="1550" b="1" spc="10" dirty="0">
                <a:solidFill>
                  <a:srgbClr val="404040"/>
                </a:solidFill>
                <a:latin typeface="Verdana"/>
                <a:cs typeface="Verdana"/>
              </a:rPr>
              <a:t>ku </a:t>
            </a:r>
            <a:r>
              <a:rPr sz="1550" b="1" spc="15" dirty="0">
                <a:solidFill>
                  <a:srgbClr val="404040"/>
                </a:solidFill>
                <a:latin typeface="Verdana"/>
                <a:cs typeface="Verdana"/>
              </a:rPr>
              <a:t>zdrowiu?, </a:t>
            </a:r>
            <a:r>
              <a:rPr sz="1550" b="1" spc="20" dirty="0">
                <a:solidFill>
                  <a:srgbClr val="404040"/>
                </a:solidFill>
                <a:latin typeface="Verdana"/>
                <a:cs typeface="Verdana"/>
              </a:rPr>
              <a:t>Jak </a:t>
            </a:r>
            <a:r>
              <a:rPr sz="1550" b="1" spc="10" dirty="0">
                <a:solidFill>
                  <a:srgbClr val="404040"/>
                </a:solidFill>
                <a:latin typeface="Verdana"/>
                <a:cs typeface="Verdana"/>
              </a:rPr>
              <a:t>skutecznie </a:t>
            </a:r>
            <a:r>
              <a:rPr sz="1550" b="1" spc="15" dirty="0">
                <a:solidFill>
                  <a:srgbClr val="404040"/>
                </a:solidFill>
                <a:latin typeface="Verdana"/>
                <a:cs typeface="Verdana"/>
              </a:rPr>
              <a:t>prowadzić </a:t>
            </a:r>
            <a:r>
              <a:rPr sz="1550" b="1" spc="5" dirty="0">
                <a:solidFill>
                  <a:srgbClr val="404040"/>
                </a:solidFill>
                <a:latin typeface="Verdana"/>
                <a:cs typeface="Verdana"/>
              </a:rPr>
              <a:t>edukację  </a:t>
            </a:r>
            <a:r>
              <a:rPr sz="1550" b="1" spc="15" dirty="0">
                <a:solidFill>
                  <a:srgbClr val="404040"/>
                </a:solidFill>
                <a:latin typeface="Verdana"/>
                <a:cs typeface="Verdana"/>
              </a:rPr>
              <a:t>zdrowotną?</a:t>
            </a:r>
            <a:endParaRPr sz="15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50" spc="15" dirty="0">
                <a:solidFill>
                  <a:srgbClr val="404040"/>
                </a:solidFill>
                <a:latin typeface="Verdana"/>
                <a:cs typeface="Verdana"/>
              </a:rPr>
              <a:t>dla </a:t>
            </a:r>
            <a:r>
              <a:rPr sz="1550" spc="20" dirty="0">
                <a:solidFill>
                  <a:srgbClr val="404040"/>
                </a:solidFill>
                <a:latin typeface="Verdana"/>
                <a:cs typeface="Verdana"/>
              </a:rPr>
              <a:t>rodziców </a:t>
            </a:r>
            <a:r>
              <a:rPr sz="1550" spc="5" dirty="0">
                <a:solidFill>
                  <a:srgbClr val="404040"/>
                </a:solidFill>
                <a:latin typeface="Verdana"/>
                <a:cs typeface="Verdana"/>
              </a:rPr>
              <a:t>i </a:t>
            </a:r>
            <a:r>
              <a:rPr sz="1550" spc="10" dirty="0">
                <a:solidFill>
                  <a:srgbClr val="404040"/>
                </a:solidFill>
                <a:latin typeface="Verdana"/>
                <a:cs typeface="Verdana"/>
              </a:rPr>
              <a:t>nauczycieli </a:t>
            </a:r>
            <a:r>
              <a:rPr sz="1550" spc="15" dirty="0">
                <a:solidFill>
                  <a:srgbClr val="404040"/>
                </a:solidFill>
                <a:latin typeface="Verdana"/>
                <a:cs typeface="Verdana"/>
              </a:rPr>
              <a:t>mające </a:t>
            </a:r>
            <a:r>
              <a:rPr sz="1550" dirty="0">
                <a:solidFill>
                  <a:srgbClr val="404040"/>
                </a:solidFill>
                <a:latin typeface="Verdana"/>
                <a:cs typeface="Verdana"/>
              </a:rPr>
              <a:t>na </a:t>
            </a:r>
            <a:r>
              <a:rPr sz="1550" spc="25" dirty="0">
                <a:solidFill>
                  <a:srgbClr val="404040"/>
                </a:solidFill>
                <a:latin typeface="Verdana"/>
                <a:cs typeface="Verdana"/>
              </a:rPr>
              <a:t>celu</a:t>
            </a:r>
            <a:r>
              <a:rPr sz="1550" spc="3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spc="10" dirty="0">
                <a:solidFill>
                  <a:srgbClr val="404040"/>
                </a:solidFill>
                <a:latin typeface="Verdana"/>
                <a:cs typeface="Verdana"/>
              </a:rPr>
              <a:t>sformułowanie</a:t>
            </a:r>
            <a:endParaRPr sz="1550" dirty="0">
              <a:latin typeface="Verdana"/>
              <a:cs typeface="Verdana"/>
            </a:endParaRPr>
          </a:p>
          <a:p>
            <a:pPr marL="12700" marR="221615">
              <a:lnSpc>
                <a:spcPct val="100899"/>
              </a:lnSpc>
              <a:spcBef>
                <a:spcPts val="75"/>
              </a:spcBef>
            </a:pPr>
            <a:r>
              <a:rPr sz="1550" spc="10" dirty="0">
                <a:solidFill>
                  <a:srgbClr val="404040"/>
                </a:solidFill>
                <a:latin typeface="Verdana"/>
                <a:cs typeface="Verdana"/>
              </a:rPr>
              <a:t>rekomendacji umożliwiających </a:t>
            </a:r>
            <a:r>
              <a:rPr sz="1550" spc="5" dirty="0">
                <a:solidFill>
                  <a:srgbClr val="404040"/>
                </a:solidFill>
                <a:latin typeface="Verdana"/>
                <a:cs typeface="Verdana"/>
              </a:rPr>
              <a:t>skuteczne i efektywne </a:t>
            </a:r>
            <a:r>
              <a:rPr sz="1550" spc="20" dirty="0">
                <a:solidFill>
                  <a:srgbClr val="404040"/>
                </a:solidFill>
                <a:latin typeface="Verdana"/>
                <a:cs typeface="Verdana"/>
              </a:rPr>
              <a:t>realizowanie  działań</a:t>
            </a:r>
            <a:r>
              <a:rPr sz="1550" spc="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spc="5" dirty="0">
                <a:solidFill>
                  <a:srgbClr val="404040"/>
                </a:solidFill>
                <a:latin typeface="Verdana"/>
                <a:cs typeface="Verdana"/>
              </a:rPr>
              <a:t>profilaktycznych</a:t>
            </a:r>
            <a:endParaRPr sz="15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401" y="1676400"/>
            <a:ext cx="6705600" cy="3077766"/>
          </a:xfrm>
        </p:spPr>
        <p:txBody>
          <a:bodyPr/>
          <a:lstStyle/>
          <a:p>
            <a:r>
              <a:rPr lang="pl-PL" dirty="0" smtClean="0"/>
              <a:t>- 174 </a:t>
            </a:r>
            <a:r>
              <a:rPr lang="pl-PL" dirty="0"/>
              <a:t>przedszkoli (zrealizowało 139</a:t>
            </a:r>
            <a:r>
              <a:rPr lang="pl-PL" dirty="0" smtClean="0"/>
              <a:t>)</a:t>
            </a:r>
            <a:br>
              <a:rPr lang="pl-PL" dirty="0" smtClean="0"/>
            </a:br>
            <a:r>
              <a:rPr lang="pl-PL" dirty="0" smtClean="0"/>
              <a:t>- 4 094 dzieci</a:t>
            </a:r>
            <a:br>
              <a:rPr lang="pl-PL" dirty="0" smtClean="0"/>
            </a:br>
            <a:r>
              <a:rPr lang="pl-PL" dirty="0" smtClean="0"/>
              <a:t>- 250 nauczycieli</a:t>
            </a:r>
            <a:br>
              <a:rPr lang="pl-PL" dirty="0" smtClean="0"/>
            </a:br>
            <a:r>
              <a:rPr lang="pl-PL" dirty="0" smtClean="0"/>
              <a:t>- 20 powiatowych koordynatorów</a:t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sz="half" idx="2"/>
          </p:nvPr>
        </p:nvSpPr>
        <p:spPr>
          <a:xfrm>
            <a:off x="609600" y="3657600"/>
            <a:ext cx="5303520" cy="166199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0" dirty="0" smtClean="0"/>
              <a:t>WSSE w Lublinie zorganizowało </a:t>
            </a:r>
            <a:r>
              <a:rPr lang="pl-PL" sz="1800" dirty="0" smtClean="0"/>
              <a:t>1 </a:t>
            </a:r>
            <a:r>
              <a:rPr lang="pl-PL" sz="1800" dirty="0" smtClean="0"/>
              <a:t>szkolenie (w Lubelskim Urzędzie Wojewódzkim) </a:t>
            </a:r>
            <a:r>
              <a:rPr lang="pl-PL" sz="1800" b="0" dirty="0" smtClean="0"/>
              <a:t>w którym wzięło 175 uczestników.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0" dirty="0" smtClean="0"/>
              <a:t>Koordynatorzy z PSSE przeprowadzili </a:t>
            </a:r>
            <a:r>
              <a:rPr lang="pl-PL" sz="1800" dirty="0" smtClean="0"/>
              <a:t>39 szkoleń dla 65 osób.</a:t>
            </a:r>
            <a:endParaRPr lang="pl-PL" sz="1800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609600"/>
            <a:ext cx="7467599" cy="6155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pl-PL" kern="0" dirty="0" smtClean="0"/>
              <a:t>W </a:t>
            </a:r>
            <a:r>
              <a:rPr lang="pl-PL" kern="0" dirty="0" smtClean="0"/>
              <a:t>edycji </a:t>
            </a:r>
            <a:r>
              <a:rPr lang="pl-PL" kern="0" dirty="0" smtClean="0"/>
              <a:t>pilotażowej programu </a:t>
            </a:r>
            <a:r>
              <a:rPr lang="pl-PL" kern="0" dirty="0" smtClean="0"/>
              <a:t>w roku szkolnym 2019/2020 w woj. lubelskim wzięło udział:</a:t>
            </a:r>
            <a:endParaRPr lang="pl-PL" kern="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429000"/>
            <a:ext cx="4905645" cy="32766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765" y="228600"/>
            <a:ext cx="4600414" cy="307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39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609600"/>
            <a:ext cx="12166091" cy="381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pl-PL" sz="2400" dirty="0" smtClean="0"/>
              <a:t>W </a:t>
            </a:r>
            <a:r>
              <a:rPr lang="pl-PL" sz="2400" dirty="0" smtClean="0"/>
              <a:t>program zaangażowało się </a:t>
            </a:r>
            <a:r>
              <a:rPr lang="pl-PL" sz="2400" u="sng" dirty="0" smtClean="0"/>
              <a:t>2 </a:t>
            </a:r>
            <a:r>
              <a:rPr lang="pl-PL" sz="2400" u="sng" dirty="0" smtClean="0"/>
              <a:t>524</a:t>
            </a:r>
            <a:r>
              <a:rPr lang="pl-PL" sz="2400" u="sng" dirty="0" smtClean="0"/>
              <a:t> </a:t>
            </a:r>
            <a:r>
              <a:rPr lang="pl-PL" sz="2400" dirty="0" smtClean="0"/>
              <a:t>rodziców</a:t>
            </a:r>
            <a:endParaRPr lang="pl-PL" sz="2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3400" y="1025434"/>
            <a:ext cx="7096126" cy="5062924"/>
          </a:xfrm>
        </p:spPr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</a:pPr>
            <a:endParaRPr lang="pl-PL" sz="2000" dirty="0" smtClean="0"/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l-PL" sz="2000" dirty="0" smtClean="0"/>
              <a:t>Działania realizowane w ramach programu                   w których brali udział rodzice oraz opiekunowie: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pl-PL" b="0" dirty="0"/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l-PL" sz="1500" b="0" dirty="0"/>
              <a:t>u</a:t>
            </a:r>
            <a:r>
              <a:rPr lang="pl-PL" sz="1500" b="0" dirty="0" smtClean="0"/>
              <a:t>dział w spotkaniu inicjującym program (prezentacja programu oraz emisja filmików programowych),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l-PL" sz="1500" b="0" dirty="0"/>
              <a:t>o</a:t>
            </a:r>
            <a:r>
              <a:rPr lang="pl-PL" sz="1500" b="0" dirty="0" smtClean="0"/>
              <a:t>rganizacja warsztatów (w tym wykonanie m.in.: soków owocowo-warzywnych, kukiełek z warzyw, kanapek z produktów ekologicznych, śniadań bez produktów przetworzonych, przygotowanie sałatki owocowej, pieczenie chleba oraz ciasteczek),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l-PL" sz="1500" b="0" dirty="0"/>
              <a:t>z</a:t>
            </a:r>
            <a:r>
              <a:rPr lang="pl-PL" sz="1500" b="0" dirty="0" smtClean="0"/>
              <a:t>ałożenie ogródka warzywnego,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l-PL" sz="1500" b="0" dirty="0"/>
              <a:t>p</a:t>
            </a:r>
            <a:r>
              <a:rPr lang="pl-PL" sz="1500" b="0" dirty="0" smtClean="0"/>
              <a:t>ogadanka na temat miodu oraz jego walorów,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l-PL" sz="1500" b="0" dirty="0"/>
              <a:t>s</a:t>
            </a:r>
            <a:r>
              <a:rPr lang="pl-PL" sz="1500" b="0" dirty="0" smtClean="0"/>
              <a:t>potkanie z rolnikiem (zapoznanie się z jego pracą oraz rozmowa na temat ekologicznych upraw),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l-PL" sz="1500" b="0" dirty="0"/>
              <a:t>o</a:t>
            </a:r>
            <a:r>
              <a:rPr lang="pl-PL" sz="1500" b="0" dirty="0" smtClean="0"/>
              <a:t>rganizacja zabaw np.: rozpoznanie ziół stosowanych w kuchni, warsztaty plastyczne,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l-PL" sz="1500" b="0" dirty="0"/>
              <a:t>z</a:t>
            </a:r>
            <a:r>
              <a:rPr lang="pl-PL" sz="1500" b="0" dirty="0" smtClean="0"/>
              <a:t>akup owoców i warzyw,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l-PL" sz="1500" b="0" dirty="0"/>
              <a:t>w</a:t>
            </a:r>
            <a:r>
              <a:rPr lang="pl-PL" sz="1500" b="0" dirty="0" smtClean="0"/>
              <a:t>spólne zakupy z dziećmi w sklepie z ekologiczną żywnością,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l-PL" sz="1500" b="0" dirty="0"/>
              <a:t>w</a:t>
            </a:r>
            <a:r>
              <a:rPr lang="pl-PL" sz="1500" b="0" dirty="0" smtClean="0"/>
              <a:t>spólne wycieczki do gospodarstw, ogrodów, sadów,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l-PL" sz="1500" b="0" dirty="0"/>
              <a:t>p</a:t>
            </a:r>
            <a:r>
              <a:rPr lang="pl-PL" sz="1500" b="0" dirty="0" smtClean="0"/>
              <a:t>rzeprowadzenie rozmowy z dziećmi na temat zdrowego stylu życia oraz nawyków żywieniowych</a:t>
            </a:r>
            <a:r>
              <a:rPr lang="pl-PL" sz="1500" b="0" dirty="0" smtClean="0"/>
              <a:t>,</a:t>
            </a:r>
            <a:endParaRPr lang="pl-PL" sz="1500" b="0" dirty="0" smtClean="0"/>
          </a:p>
        </p:txBody>
      </p:sp>
      <p:pic>
        <p:nvPicPr>
          <p:cNvPr id="2050" name="Picture 2" descr="C:\Users\mrozek.mak\Desktop\uid_cd843047eb59eb6554f87ab8571ba39a1571230854168_width__height_350_play_0_pos_0_gs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600200"/>
            <a:ext cx="4720225" cy="265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8310214" y="4572000"/>
            <a:ext cx="34290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związku z realizacją programu przeprowadzono                         z rodzicami </a:t>
            </a:r>
            <a: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105 spotkań </a:t>
            </a:r>
            <a:r>
              <a:rPr lang="pl-P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informacyjnych.     </a:t>
            </a:r>
          </a:p>
        </p:txBody>
      </p:sp>
    </p:spTree>
    <p:extLst>
      <p:ext uri="{BB962C8B-B14F-4D97-AF65-F5344CB8AC3E}">
        <p14:creationId xmlns:p14="http://schemas.microsoft.com/office/powerpoint/2010/main" val="2710966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5001" y="1295401"/>
            <a:ext cx="6172200" cy="61555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l"/>
            <a:r>
              <a:rPr lang="pl-PL" dirty="0" smtClean="0"/>
              <a:t>W 79 przedszkolach program został rozszerzony o </a:t>
            </a:r>
            <a:r>
              <a:rPr lang="pl-PL" dirty="0"/>
              <a:t>d</a:t>
            </a:r>
            <a:r>
              <a:rPr lang="pl-PL" dirty="0" smtClean="0"/>
              <a:t>odatkowe działania m.in.: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1" y="3071212"/>
            <a:ext cx="11049000" cy="581697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pl-PL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sz="1600" dirty="0" smtClean="0"/>
          </a:p>
          <a:p>
            <a:endParaRPr lang="pl-PL" sz="1600" b="0" dirty="0" smtClean="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pl-PL" sz="1600" b="0" dirty="0" smtClean="0"/>
              <a:t>organizacja warsztatów kulinarnych,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pl-PL" sz="1600" b="0" dirty="0" smtClean="0"/>
              <a:t>zabawy tematyczne (np.: układanie </a:t>
            </a:r>
            <a:r>
              <a:rPr lang="pl-PL" sz="1600" b="0" dirty="0"/>
              <a:t>piosenek, </a:t>
            </a:r>
            <a:r>
              <a:rPr lang="pl-PL" sz="1600" b="0" dirty="0" smtClean="0"/>
              <a:t>quizy </a:t>
            </a:r>
            <a:r>
              <a:rPr lang="pl-PL" sz="1600" b="0" dirty="0"/>
              <a:t>wiedzy, wykonywanie prac </a:t>
            </a:r>
            <a:r>
              <a:rPr lang="pl-PL" sz="1600" b="0" dirty="0" smtClean="0"/>
              <a:t>plastycznych, </a:t>
            </a:r>
            <a:r>
              <a:rPr lang="pl-PL" sz="1600" b="0" dirty="0"/>
              <a:t>organizacja </a:t>
            </a:r>
            <a:r>
              <a:rPr lang="pl-PL" sz="1600" b="0" dirty="0" smtClean="0"/>
              <a:t>„Dnia Zdrowego Jedzenia i Gotowania”, w ramach którego przeprowadzono zajęcia praktyczne z zakresu zdrowego odżywiania),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pl-PL" sz="1600" b="0" dirty="0" smtClean="0"/>
              <a:t>wycieczki do warzywniaka, piekarni, sklepu zielarskiego, gospodarstwa rolnego, lasu,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pl-PL" sz="1600" b="0" dirty="0" smtClean="0"/>
              <a:t>zajęcia biblioteczne na temat zdrowego stylu życia w literaturze,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pl-PL" sz="1600" b="0" dirty="0"/>
              <a:t>u</a:t>
            </a:r>
            <a:r>
              <a:rPr lang="pl-PL" sz="1600" b="0" dirty="0" smtClean="0"/>
              <a:t>kładanie jadłospisu,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pl-PL" sz="1600" b="0" dirty="0" smtClean="0"/>
              <a:t>wykonanie gazetki,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pl-PL" sz="1600" b="0" dirty="0" smtClean="0"/>
              <a:t>organizacja </a:t>
            </a:r>
            <a:r>
              <a:rPr lang="pl-PL" sz="1600" b="0" dirty="0" smtClean="0"/>
              <a:t>teatrzyku </a:t>
            </a:r>
            <a:r>
              <a:rPr lang="pl-PL" sz="1600" b="0" dirty="0" smtClean="0"/>
              <a:t>kukiełkowego w wykonaniu nauczycieli,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pl-PL" sz="1600" b="0" dirty="0"/>
              <a:t>e</a:t>
            </a:r>
            <a:r>
              <a:rPr lang="pl-PL" sz="1600" b="0" dirty="0" smtClean="0"/>
              <a:t>misja filmów edukacyjnych,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pl-PL" sz="1600" b="0" dirty="0"/>
              <a:t>s</a:t>
            </a:r>
            <a:r>
              <a:rPr lang="pl-PL" sz="1600" b="0" dirty="0" smtClean="0"/>
              <a:t>potkanie z przedstawicielem służby zdrowia, dietetykiem, pszczelarzem</a:t>
            </a:r>
            <a:r>
              <a:rPr lang="pl-PL" sz="1600" b="0" dirty="0"/>
              <a:t> </a:t>
            </a:r>
            <a:r>
              <a:rPr lang="pl-PL" sz="1600" b="0" dirty="0" smtClean="0"/>
              <a:t>oraz kucharzem.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dirty="0" smtClean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762000"/>
            <a:ext cx="4267200" cy="2842612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219200" y="485001"/>
            <a:ext cx="5486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Inauguracja programu w Działyniu, na szczeblu krajowym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099482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1293</Words>
  <Application>Microsoft Office PowerPoint</Application>
  <PresentationFormat>Panoramiczny</PresentationFormat>
  <Paragraphs>145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Verdana</vt:lpstr>
      <vt:lpstr>Wingdings</vt:lpstr>
      <vt:lpstr>Office Theme</vt:lpstr>
      <vt:lpstr>NOWY PROGRAM EDUKACYJNY „Skąd się biorą produkty ekologiczne”</vt:lpstr>
      <vt:lpstr>Prezentacja programu PowerPoint</vt:lpstr>
      <vt:lpstr>Idea wprowadzenia programu</vt:lpstr>
      <vt:lpstr>Idea wprowadzenia programu</vt:lpstr>
      <vt:lpstr>Prezentacja programu PowerPoint</vt:lpstr>
      <vt:lpstr> Materiały edukacyjne (forma elektroniczna)</vt:lpstr>
      <vt:lpstr>- 174 przedszkoli (zrealizowało 139) - 4 094 dzieci - 250 nauczycieli - 20 powiatowych koordynatorów      </vt:lpstr>
      <vt:lpstr>W program zaangażowało się 2 524 rodziców</vt:lpstr>
      <vt:lpstr>W 79 przedszkolach program został rozszerzony o dodatkowe działania m.in.: </vt:lpstr>
      <vt:lpstr>Dodatkowe wsparcie lokalne przy realizacji  programu nawiązano z 31 partnerami, byli to m.in.:</vt:lpstr>
      <vt:lpstr>W I edycji programu w roku szkolnym 2020/2021 111 placówek deklaruje chęć udziału w programie</vt:lpstr>
      <vt:lpstr>Prezentacja programu PowerPoint</vt:lpstr>
      <vt:lpstr>DZIĘKUJĘ ZA UWAGĘ!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Marcin Szczupak</dc:creator>
  <cp:lastModifiedBy>Magdalena Kaproń</cp:lastModifiedBy>
  <cp:revision>50</cp:revision>
  <cp:lastPrinted>2020-09-10T07:34:37Z</cp:lastPrinted>
  <dcterms:created xsi:type="dcterms:W3CDTF">2019-12-02T07:30:50Z</dcterms:created>
  <dcterms:modified xsi:type="dcterms:W3CDTF">2020-09-10T09:04:46Z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2019-09-18T00:00:00Z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2019-12-02T00:00:00Z</vt:filetime>
  </property>
</Properties>
</file>