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9" r:id="rId6"/>
    <p:sldId id="260" r:id="rId7"/>
    <p:sldId id="262" r:id="rId8"/>
    <p:sldId id="280" r:id="rId9"/>
    <p:sldId id="282" r:id="rId10"/>
    <p:sldId id="261" r:id="rId11"/>
    <p:sldId id="283" r:id="rId12"/>
    <p:sldId id="284" r:id="rId13"/>
    <p:sldId id="272" r:id="rId14"/>
    <p:sldId id="264" r:id="rId15"/>
    <p:sldId id="269" r:id="rId16"/>
    <p:sldId id="271" r:id="rId17"/>
    <p:sldId id="281" r:id="rId18"/>
    <p:sldId id="266" r:id="rId19"/>
    <p:sldId id="277" r:id="rId20"/>
    <p:sldId id="276" r:id="rId21"/>
    <p:sldId id="286" r:id="rId22"/>
    <p:sldId id="285" r:id="rId23"/>
    <p:sldId id="267" r:id="rId24"/>
    <p:sldId id="258" r:id="rId25"/>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8" autoAdjust="0"/>
    <p:restoredTop sz="97440" autoAdjust="0"/>
  </p:normalViewPr>
  <p:slideViewPr>
    <p:cSldViewPr snapToGrid="0">
      <p:cViewPr varScale="1">
        <p:scale>
          <a:sx n="89" d="100"/>
          <a:sy n="89" d="100"/>
        </p:scale>
        <p:origin x="442" y="53"/>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Zeszyt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555555555555555E-2"/>
          <c:y val="4.6296296296296294E-2"/>
          <c:w val="0.70833333333333337"/>
          <c:h val="0.73577136191309422"/>
        </c:manualLayout>
      </c:layout>
      <c:barChart>
        <c:barDir val="col"/>
        <c:grouping val="clustered"/>
        <c:varyColors val="0"/>
        <c:ser>
          <c:idx val="0"/>
          <c:order val="0"/>
          <c:tx>
            <c:strRef>
              <c:f>Arkusz1!$B$6</c:f>
              <c:strCache>
                <c:ptCount val="1"/>
                <c:pt idx="0">
                  <c:v>ogółem</c:v>
                </c:pt>
              </c:strCache>
            </c:strRef>
          </c:tx>
          <c:spPr>
            <a:solidFill>
              <a:srgbClr val="0070C0"/>
            </a:solidFill>
            <a:ln w="9525" cap="flat" cmpd="sng" algn="ctr">
              <a:solidFill>
                <a:schemeClr val="lt1">
                  <a:alpha val="50000"/>
                </a:schemeClr>
              </a:solidFill>
              <a:round/>
            </a:ln>
            <a:effectLst/>
          </c:spPr>
          <c:invertIfNegative val="0"/>
          <c:dLbls>
            <c:dLbl>
              <c:idx val="0"/>
              <c:layout>
                <c:manualLayout>
                  <c:x val="0"/>
                  <c:y val="0.42618921751949168"/>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77CA-4488-80BE-25220E3FF511}"/>
                </c:ext>
                <c:ext xmlns:c15="http://schemas.microsoft.com/office/drawing/2012/chart" uri="{CE6537A1-D6FC-4f65-9D91-7224C49458BB}"/>
              </c:extLst>
            </c:dLbl>
            <c:dLbl>
              <c:idx val="1"/>
              <c:layout>
                <c:manualLayout>
                  <c:x val="0"/>
                  <c:y val="0.41851635919851859"/>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77CA-4488-80BE-25220E3FF511}"/>
                </c:ext>
                <c:ext xmlns:c15="http://schemas.microsoft.com/office/drawing/2012/chart" uri="{CE6537A1-D6FC-4f65-9D91-7224C49458BB}"/>
              </c:extLst>
            </c:dLbl>
            <c:numFmt formatCode="#,##0.00\ &quot;zł&quot;" sourceLinked="0"/>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lt1"/>
                    </a:solidFill>
                    <a:latin typeface="+mn-lt"/>
                    <a:ea typeface="+mn-ea"/>
                    <a:cs typeface="+mn-cs"/>
                  </a:defRPr>
                </a:pPr>
                <a:endParaRPr lang="pl-PL"/>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Arkusz1!$C$5:$D$5</c:f>
              <c:strCache>
                <c:ptCount val="2"/>
                <c:pt idx="0">
                  <c:v>Planowane</c:v>
                </c:pt>
                <c:pt idx="1">
                  <c:v>Faktyczne</c:v>
                </c:pt>
              </c:strCache>
            </c:strRef>
          </c:cat>
          <c:val>
            <c:numRef>
              <c:f>Arkusz1!$C$6:$D$6</c:f>
              <c:numCache>
                <c:formatCode>#\ ##0.00\ "zł"</c:formatCode>
                <c:ptCount val="2"/>
                <c:pt idx="0">
                  <c:v>3499198.06</c:v>
                </c:pt>
                <c:pt idx="1">
                  <c:v>3489749.54</c:v>
                </c:pt>
              </c:numCache>
            </c:numRef>
          </c:val>
          <c:extLst xmlns:c16r2="http://schemas.microsoft.com/office/drawing/2015/06/chart">
            <c:ext xmlns:c16="http://schemas.microsoft.com/office/drawing/2014/chart" uri="{C3380CC4-5D6E-409C-BE32-E72D297353CC}">
              <c16:uniqueId val="{00000002-77CA-4488-80BE-25220E3FF511}"/>
            </c:ext>
          </c:extLst>
        </c:ser>
        <c:ser>
          <c:idx val="1"/>
          <c:order val="1"/>
          <c:tx>
            <c:strRef>
              <c:f>Arkusz1!$B$7</c:f>
              <c:strCache>
                <c:ptCount val="1"/>
                <c:pt idx="0">
                  <c:v>w tym środki UE</c:v>
                </c:pt>
              </c:strCache>
            </c:strRef>
          </c:tx>
          <c:spPr>
            <a:solidFill>
              <a:srgbClr val="FF33CC"/>
            </a:solidFill>
            <a:ln w="9525" cap="flat" cmpd="sng" algn="ctr">
              <a:solidFill>
                <a:srgbClr val="FF33CC"/>
              </a:solidFill>
              <a:round/>
            </a:ln>
            <a:effectLst/>
          </c:spPr>
          <c:invertIfNegative val="0"/>
          <c:dLbls>
            <c:dLbl>
              <c:idx val="0"/>
              <c:layout>
                <c:manualLayout>
                  <c:x val="-5.0925337632079971E-17"/>
                  <c:y val="0.33411491766781359"/>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77CA-4488-80BE-25220E3FF511}"/>
                </c:ext>
                <c:ext xmlns:c15="http://schemas.microsoft.com/office/drawing/2012/chart" uri="{CE6537A1-D6FC-4f65-9D91-7224C49458BB}"/>
              </c:extLst>
            </c:dLbl>
            <c:dLbl>
              <c:idx val="1"/>
              <c:layout>
                <c:manualLayout>
                  <c:x val="-1.0185067526415994E-16"/>
                  <c:y val="0.3187692010258672"/>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77CA-4488-80BE-25220E3FF511}"/>
                </c:ext>
                <c:ext xmlns:c15="http://schemas.microsoft.com/office/drawing/2012/chart" uri="{CE6537A1-D6FC-4f65-9D91-7224C49458BB}"/>
              </c:extLst>
            </c:dLbl>
            <c:numFmt formatCode="#,##0.00\ &quot;zł&quot;" sourceLinked="0"/>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lt1"/>
                    </a:solidFill>
                    <a:latin typeface="+mn-lt"/>
                    <a:ea typeface="+mn-ea"/>
                    <a:cs typeface="+mn-cs"/>
                  </a:defRPr>
                </a:pPr>
                <a:endParaRPr lang="pl-PL"/>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Arkusz1!$C$5:$D$5</c:f>
              <c:strCache>
                <c:ptCount val="2"/>
                <c:pt idx="0">
                  <c:v>Planowane</c:v>
                </c:pt>
                <c:pt idx="1">
                  <c:v>Faktyczne</c:v>
                </c:pt>
              </c:strCache>
            </c:strRef>
          </c:cat>
          <c:val>
            <c:numRef>
              <c:f>Arkusz1!$C$7:$D$7</c:f>
              <c:numCache>
                <c:formatCode>#\ ##0.00\ "zł"</c:formatCode>
                <c:ptCount val="2"/>
                <c:pt idx="0">
                  <c:v>2961371.32</c:v>
                </c:pt>
                <c:pt idx="1">
                  <c:v>2887522.07</c:v>
                </c:pt>
              </c:numCache>
            </c:numRef>
          </c:val>
          <c:extLst xmlns:c16r2="http://schemas.microsoft.com/office/drawing/2015/06/chart">
            <c:ext xmlns:c16="http://schemas.microsoft.com/office/drawing/2014/chart" uri="{C3380CC4-5D6E-409C-BE32-E72D297353CC}">
              <c16:uniqueId val="{00000005-77CA-4488-80BE-25220E3FF511}"/>
            </c:ext>
          </c:extLst>
        </c:ser>
        <c:dLbls>
          <c:dLblPos val="inEnd"/>
          <c:showLegendKey val="0"/>
          <c:showVal val="1"/>
          <c:showCatName val="0"/>
          <c:showSerName val="0"/>
          <c:showPercent val="0"/>
          <c:showBubbleSize val="0"/>
        </c:dLbls>
        <c:gapWidth val="40"/>
        <c:axId val="541237784"/>
        <c:axId val="541240136"/>
      </c:barChart>
      <c:catAx>
        <c:axId val="54123778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1" i="0" u="none" strike="noStrike" kern="1200" cap="all" baseline="0">
                <a:solidFill>
                  <a:schemeClr val="dk1">
                    <a:lumMod val="75000"/>
                    <a:lumOff val="25000"/>
                  </a:schemeClr>
                </a:solidFill>
                <a:latin typeface="+mn-lt"/>
                <a:ea typeface="+mn-ea"/>
                <a:cs typeface="+mn-cs"/>
              </a:defRPr>
            </a:pPr>
            <a:endParaRPr lang="pl-PL"/>
          </a:p>
        </c:txPr>
        <c:crossAx val="541240136"/>
        <c:crosses val="autoZero"/>
        <c:auto val="1"/>
        <c:lblAlgn val="ctr"/>
        <c:lblOffset val="100"/>
        <c:noMultiLvlLbl val="0"/>
      </c:catAx>
      <c:valAx>
        <c:axId val="54124013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 ##0.00\ &quot;zł&quot;" sourceLinked="1"/>
        <c:majorTickMark val="none"/>
        <c:minorTickMark val="none"/>
        <c:tickLblPos val="nextTo"/>
        <c:crossAx val="541237784"/>
        <c:crosses val="autoZero"/>
        <c:crossBetween val="between"/>
      </c:valAx>
      <c:spPr>
        <a:noFill/>
        <a:ln>
          <a:noFill/>
        </a:ln>
        <a:effectLst/>
      </c:spPr>
    </c:plotArea>
    <c:legend>
      <c:legendPos val="b"/>
      <c:layout>
        <c:manualLayout>
          <c:xMode val="edge"/>
          <c:yMode val="edge"/>
          <c:x val="0.85113639424156395"/>
          <c:y val="0.36568402912561576"/>
          <c:w val="0.1127721393801293"/>
          <c:h val="0.24300037814219516"/>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dk1">
                  <a:lumMod val="75000"/>
                  <a:lumOff val="25000"/>
                </a:schemeClr>
              </a:solidFill>
              <a:latin typeface="+mn-lt"/>
              <a:ea typeface="+mn-ea"/>
              <a:cs typeface="+mn-cs"/>
            </a:defRPr>
          </a:pPr>
          <a:endParaRPr lang="pl-PL"/>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pPr>
      <a:endParaRPr lang="pl-P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1CEFC2A4-6552-4628-8FBD-E88797993A2F}" type="datetimeFigureOut">
              <a:rPr lang="pl-PL" smtClean="0"/>
              <a:pPr/>
              <a:t>08.07.2021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pPr/>
              <a:t>‹#›</a:t>
            </a:fld>
            <a:endParaRPr lang="pl-PL"/>
          </a:p>
        </p:txBody>
      </p:sp>
    </p:spTree>
    <p:extLst>
      <p:ext uri="{BB962C8B-B14F-4D97-AF65-F5344CB8AC3E}">
        <p14:creationId xmlns:p14="http://schemas.microsoft.com/office/powerpoint/2010/main" val="2254441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1CEFC2A4-6552-4628-8FBD-E88797993A2F}" type="datetimeFigureOut">
              <a:rPr lang="pl-PL" smtClean="0"/>
              <a:pPr/>
              <a:t>08.07.2021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pPr/>
              <a:t>‹#›</a:t>
            </a:fld>
            <a:endParaRPr lang="pl-PL"/>
          </a:p>
        </p:txBody>
      </p:sp>
    </p:spTree>
    <p:extLst>
      <p:ext uri="{BB962C8B-B14F-4D97-AF65-F5344CB8AC3E}">
        <p14:creationId xmlns:p14="http://schemas.microsoft.com/office/powerpoint/2010/main" val="1886698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1CEFC2A4-6552-4628-8FBD-E88797993A2F}" type="datetimeFigureOut">
              <a:rPr lang="pl-PL" smtClean="0"/>
              <a:pPr/>
              <a:t>08.07.2021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pPr/>
              <a:t>‹#›</a:t>
            </a:fld>
            <a:endParaRPr lang="pl-PL"/>
          </a:p>
        </p:txBody>
      </p:sp>
    </p:spTree>
    <p:extLst>
      <p:ext uri="{BB962C8B-B14F-4D97-AF65-F5344CB8AC3E}">
        <p14:creationId xmlns:p14="http://schemas.microsoft.com/office/powerpoint/2010/main" val="923800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1CEFC2A4-6552-4628-8FBD-E88797993A2F}" type="datetimeFigureOut">
              <a:rPr lang="pl-PL" smtClean="0"/>
              <a:pPr/>
              <a:t>08.07.2021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pPr/>
              <a:t>‹#›</a:t>
            </a:fld>
            <a:endParaRPr lang="pl-PL"/>
          </a:p>
        </p:txBody>
      </p:sp>
    </p:spTree>
    <p:extLst>
      <p:ext uri="{BB962C8B-B14F-4D97-AF65-F5344CB8AC3E}">
        <p14:creationId xmlns:p14="http://schemas.microsoft.com/office/powerpoint/2010/main" val="3147925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1CEFC2A4-6552-4628-8FBD-E88797993A2F}" type="datetimeFigureOut">
              <a:rPr lang="pl-PL" smtClean="0"/>
              <a:pPr/>
              <a:t>08.07.2021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pPr/>
              <a:t>‹#›</a:t>
            </a:fld>
            <a:endParaRPr lang="pl-PL"/>
          </a:p>
        </p:txBody>
      </p:sp>
    </p:spTree>
    <p:extLst>
      <p:ext uri="{BB962C8B-B14F-4D97-AF65-F5344CB8AC3E}">
        <p14:creationId xmlns:p14="http://schemas.microsoft.com/office/powerpoint/2010/main" val="4123720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1CEFC2A4-6552-4628-8FBD-E88797993A2F}" type="datetimeFigureOut">
              <a:rPr lang="pl-PL" smtClean="0"/>
              <a:pPr/>
              <a:t>08.07.2021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B0656B5-E990-4EE0-841A-EB418F635245}" type="slidenum">
              <a:rPr lang="pl-PL" smtClean="0"/>
              <a:pPr/>
              <a:t>‹#›</a:t>
            </a:fld>
            <a:endParaRPr lang="pl-PL"/>
          </a:p>
        </p:txBody>
      </p:sp>
    </p:spTree>
    <p:extLst>
      <p:ext uri="{BB962C8B-B14F-4D97-AF65-F5344CB8AC3E}">
        <p14:creationId xmlns:p14="http://schemas.microsoft.com/office/powerpoint/2010/main" val="480331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1CEFC2A4-6552-4628-8FBD-E88797993A2F}" type="datetimeFigureOut">
              <a:rPr lang="pl-PL" smtClean="0"/>
              <a:pPr/>
              <a:t>08.07.2021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B0656B5-E990-4EE0-841A-EB418F635245}" type="slidenum">
              <a:rPr lang="pl-PL" smtClean="0"/>
              <a:pPr/>
              <a:t>‹#›</a:t>
            </a:fld>
            <a:endParaRPr lang="pl-PL"/>
          </a:p>
        </p:txBody>
      </p:sp>
    </p:spTree>
    <p:extLst>
      <p:ext uri="{BB962C8B-B14F-4D97-AF65-F5344CB8AC3E}">
        <p14:creationId xmlns:p14="http://schemas.microsoft.com/office/powerpoint/2010/main" val="1036979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1CEFC2A4-6552-4628-8FBD-E88797993A2F}" type="datetimeFigureOut">
              <a:rPr lang="pl-PL" smtClean="0"/>
              <a:pPr/>
              <a:t>08.07.2021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B0656B5-E990-4EE0-841A-EB418F635245}" type="slidenum">
              <a:rPr lang="pl-PL" smtClean="0"/>
              <a:pPr/>
              <a:t>‹#›</a:t>
            </a:fld>
            <a:endParaRPr lang="pl-PL"/>
          </a:p>
        </p:txBody>
      </p:sp>
    </p:spTree>
    <p:extLst>
      <p:ext uri="{BB962C8B-B14F-4D97-AF65-F5344CB8AC3E}">
        <p14:creationId xmlns:p14="http://schemas.microsoft.com/office/powerpoint/2010/main" val="2400105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1CEFC2A4-6552-4628-8FBD-E88797993A2F}" type="datetimeFigureOut">
              <a:rPr lang="pl-PL" smtClean="0"/>
              <a:pPr/>
              <a:t>08.07.2021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B0656B5-E990-4EE0-841A-EB418F635245}" type="slidenum">
              <a:rPr lang="pl-PL" smtClean="0"/>
              <a:pPr/>
              <a:t>‹#›</a:t>
            </a:fld>
            <a:endParaRPr lang="pl-PL"/>
          </a:p>
        </p:txBody>
      </p:sp>
    </p:spTree>
    <p:extLst>
      <p:ext uri="{BB962C8B-B14F-4D97-AF65-F5344CB8AC3E}">
        <p14:creationId xmlns:p14="http://schemas.microsoft.com/office/powerpoint/2010/main" val="941592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1CEFC2A4-6552-4628-8FBD-E88797993A2F}" type="datetimeFigureOut">
              <a:rPr lang="pl-PL" smtClean="0"/>
              <a:pPr/>
              <a:t>08.07.2021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B0656B5-E990-4EE0-841A-EB418F635245}" type="slidenum">
              <a:rPr lang="pl-PL" smtClean="0"/>
              <a:pPr/>
              <a:t>‹#›</a:t>
            </a:fld>
            <a:endParaRPr lang="pl-PL"/>
          </a:p>
        </p:txBody>
      </p:sp>
    </p:spTree>
    <p:extLst>
      <p:ext uri="{BB962C8B-B14F-4D97-AF65-F5344CB8AC3E}">
        <p14:creationId xmlns:p14="http://schemas.microsoft.com/office/powerpoint/2010/main" val="1243460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1CEFC2A4-6552-4628-8FBD-E88797993A2F}" type="datetimeFigureOut">
              <a:rPr lang="pl-PL" smtClean="0"/>
              <a:pPr/>
              <a:t>08.07.2021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B0656B5-E990-4EE0-841A-EB418F635245}" type="slidenum">
              <a:rPr lang="pl-PL" smtClean="0"/>
              <a:pPr/>
              <a:t>‹#›</a:t>
            </a:fld>
            <a:endParaRPr lang="pl-PL"/>
          </a:p>
        </p:txBody>
      </p:sp>
    </p:spTree>
    <p:extLst>
      <p:ext uri="{BB962C8B-B14F-4D97-AF65-F5344CB8AC3E}">
        <p14:creationId xmlns:p14="http://schemas.microsoft.com/office/powerpoint/2010/main" val="3143801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FC2A4-6552-4628-8FBD-E88797993A2F}" type="datetimeFigureOut">
              <a:rPr lang="pl-PL" smtClean="0"/>
              <a:pPr/>
              <a:t>08.07.2021</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0656B5-E990-4EE0-841A-EB418F635245}" type="slidenum">
              <a:rPr lang="pl-PL" smtClean="0"/>
              <a:pPr/>
              <a:t>‹#›</a:t>
            </a:fld>
            <a:endParaRPr lang="pl-PL"/>
          </a:p>
        </p:txBody>
      </p:sp>
    </p:spTree>
    <p:extLst>
      <p:ext uri="{BB962C8B-B14F-4D97-AF65-F5344CB8AC3E}">
        <p14:creationId xmlns:p14="http://schemas.microsoft.com/office/powerpoint/2010/main" val="1031307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108" name="pole tekstowe 107"/>
          <p:cNvSpPr txBox="1"/>
          <p:nvPr/>
        </p:nvSpPr>
        <p:spPr>
          <a:xfrm>
            <a:off x="814078" y="1867369"/>
            <a:ext cx="10982396" cy="2677656"/>
          </a:xfrm>
          <a:prstGeom prst="rect">
            <a:avLst/>
          </a:prstGeom>
          <a:noFill/>
        </p:spPr>
        <p:txBody>
          <a:bodyPr wrap="square" rtlCol="0" anchor="t">
            <a:spAutoFit/>
          </a:bodyPr>
          <a:lstStyle/>
          <a:p>
            <a:r>
              <a:rPr lang="pl-PL" sz="7200" b="1" dirty="0">
                <a:solidFill>
                  <a:schemeClr val="bg1"/>
                </a:solidFill>
              </a:rPr>
              <a:t>REJA24</a:t>
            </a:r>
          </a:p>
          <a:p>
            <a:r>
              <a:rPr lang="pl-PL" sz="4800" b="1" dirty="0">
                <a:solidFill>
                  <a:schemeClr val="bg1"/>
                </a:solidFill>
              </a:rPr>
              <a:t>Elektroniczny rejestr jachtów i innych jednostek pływających o długości do 24 m</a:t>
            </a:r>
            <a:endParaRPr lang="pl-PL" sz="4800" b="1" dirty="0">
              <a:solidFill>
                <a:schemeClr val="bg1"/>
              </a:solidFill>
              <a:cs typeface="Calibri"/>
            </a:endParaRPr>
          </a:p>
        </p:txBody>
      </p:sp>
      <p:cxnSp>
        <p:nvCxnSpPr>
          <p:cNvPr id="67" name="Łącznik prosty ze strzałką 66"/>
          <p:cNvCxnSpPr>
            <a:cxnSpLocks/>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5" name="Obraz 4">
            <a:extLst>
              <a:ext uri="{FF2B5EF4-FFF2-40B4-BE49-F238E27FC236}">
                <a16:creationId xmlns="" xmlns:a16="http://schemas.microsoft.com/office/drawing/2014/main" id="{7BEDC6D1-459E-48FC-A98F-81ECE112A7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7210" y="4778960"/>
            <a:ext cx="1743269" cy="1743269"/>
          </a:xfrm>
          <a:prstGeom prst="rect">
            <a:avLst/>
          </a:prstGeom>
        </p:spPr>
      </p:pic>
    </p:spTree>
    <p:extLst>
      <p:ext uri="{BB962C8B-B14F-4D97-AF65-F5344CB8AC3E}">
        <p14:creationId xmlns:p14="http://schemas.microsoft.com/office/powerpoint/2010/main" val="3598284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Podtytuł 2"/>
          <p:cNvSpPr>
            <a:spLocks noGrp="1"/>
          </p:cNvSpPr>
          <p:nvPr>
            <p:ph type="subTitle" idx="1"/>
          </p:nvPr>
        </p:nvSpPr>
        <p:spPr>
          <a:xfrm>
            <a:off x="1775522" y="1484784"/>
            <a:ext cx="8509677" cy="750596"/>
          </a:xfrm>
        </p:spPr>
        <p:txBody>
          <a:bodyPr>
            <a:noAutofit/>
          </a:bodyPr>
          <a:lstStyle/>
          <a:p>
            <a:pPr>
              <a:spcAft>
                <a:spcPts val="1200"/>
              </a:spcAft>
            </a:pPr>
            <a:r>
              <a:rPr lang="pl-PL" sz="4000" b="1" dirty="0">
                <a:solidFill>
                  <a:srgbClr val="002060"/>
                </a:solidFill>
                <a:cs typeface="Times New Roman" pitchFamily="18" charset="0"/>
              </a:rPr>
              <a:t>PRODUKTY PROJEKTU</a:t>
            </a:r>
            <a:endParaRPr lang="pl-PL" b="1" dirty="0">
              <a:solidFill>
                <a:srgbClr val="002060"/>
              </a:solidFill>
              <a:cs typeface="Times New Roman" pitchFamily="18" charset="0"/>
            </a:endParaRPr>
          </a:p>
        </p:txBody>
      </p:sp>
      <p:graphicFrame>
        <p:nvGraphicFramePr>
          <p:cNvPr id="11" name="Tabela 10"/>
          <p:cNvGraphicFramePr>
            <a:graphicFrameLocks noGrp="1"/>
          </p:cNvGraphicFramePr>
          <p:nvPr>
            <p:extLst>
              <p:ext uri="{D42A27DB-BD31-4B8C-83A1-F6EECF244321}">
                <p14:modId xmlns:p14="http://schemas.microsoft.com/office/powerpoint/2010/main" val="3352069212"/>
              </p:ext>
            </p:extLst>
          </p:nvPr>
        </p:nvGraphicFramePr>
        <p:xfrm>
          <a:off x="301925" y="2235386"/>
          <a:ext cx="11494549" cy="4358196"/>
        </p:xfrm>
        <a:graphic>
          <a:graphicData uri="http://schemas.openxmlformats.org/drawingml/2006/table">
            <a:tbl>
              <a:tblPr firstRow="1" firstCol="1" bandRow="1">
                <a:tableStyleId>{5C22544A-7EE6-4342-B048-85BDC9FD1C3A}</a:tableStyleId>
              </a:tblPr>
              <a:tblGrid>
                <a:gridCol w="6681728">
                  <a:extLst>
                    <a:ext uri="{9D8B030D-6E8A-4147-A177-3AD203B41FA5}">
                      <a16:colId xmlns="" xmlns:a16="http://schemas.microsoft.com/office/drawing/2014/main" val="20000"/>
                    </a:ext>
                  </a:extLst>
                </a:gridCol>
                <a:gridCol w="1045994">
                  <a:extLst>
                    <a:ext uri="{9D8B030D-6E8A-4147-A177-3AD203B41FA5}">
                      <a16:colId xmlns="" xmlns:a16="http://schemas.microsoft.com/office/drawing/2014/main" val="20001"/>
                    </a:ext>
                  </a:extLst>
                </a:gridCol>
                <a:gridCol w="1058448">
                  <a:extLst>
                    <a:ext uri="{9D8B030D-6E8A-4147-A177-3AD203B41FA5}">
                      <a16:colId xmlns="" xmlns:a16="http://schemas.microsoft.com/office/drawing/2014/main" val="20002"/>
                    </a:ext>
                  </a:extLst>
                </a:gridCol>
                <a:gridCol w="2708379">
                  <a:extLst>
                    <a:ext uri="{9D8B030D-6E8A-4147-A177-3AD203B41FA5}">
                      <a16:colId xmlns="" xmlns:a16="http://schemas.microsoft.com/office/drawing/2014/main" val="20003"/>
                    </a:ext>
                  </a:extLst>
                </a:gridCol>
              </a:tblGrid>
              <a:tr h="682485">
                <a:tc>
                  <a:txBody>
                    <a:bodyPr/>
                    <a:lstStyle/>
                    <a:p>
                      <a:pPr algn="ctr">
                        <a:lnSpc>
                          <a:spcPct val="107000"/>
                        </a:lnSpc>
                        <a:spcAft>
                          <a:spcPts val="0"/>
                        </a:spcAft>
                      </a:pPr>
                      <a:r>
                        <a:rPr lang="pl-PL" sz="1400" b="1" dirty="0">
                          <a:solidFill>
                            <a:schemeClr val="bg1"/>
                          </a:solidFill>
                          <a:effectLst/>
                          <a:latin typeface="+mn-lt"/>
                        </a:rPr>
                        <a:t>Nazwa produktu</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Planowany termin wdrożenia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Faktyczny termin wdrożenia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smtClean="0">
                          <a:solidFill>
                            <a:schemeClr val="bg1"/>
                          </a:solidFill>
                          <a:effectLst/>
                          <a:latin typeface="+mn-lt"/>
                          <a:ea typeface="Calibri" panose="020F0502020204030204" pitchFamily="34" charset="0"/>
                          <a:cs typeface="Times New Roman" panose="02020603050405020304" pitchFamily="18" charset="0"/>
                        </a:rPr>
                        <a:t>Uwagi</a:t>
                      </a:r>
                      <a:endParaRPr lang="pl-PL" sz="1400"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 xmlns:a16="http://schemas.microsoft.com/office/drawing/2014/main" val="10000"/>
                  </a:ext>
                </a:extLst>
              </a:tr>
              <a:tr h="281703">
                <a:tc>
                  <a:txBody>
                    <a:bodyPr/>
                    <a:lstStyle/>
                    <a:p>
                      <a:pPr marL="0" marR="0" lvl="0" indent="0" algn="just"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lang="pl-PL" sz="1200" b="0" i="1" kern="1200" baseline="0" dirty="0">
                          <a:solidFill>
                            <a:srgbClr val="0070C0"/>
                          </a:solidFill>
                          <a:effectLst/>
                          <a:latin typeface="+mn-lt"/>
                          <a:ea typeface="+mn-ea"/>
                          <a:cs typeface="+mn-cs"/>
                        </a:rPr>
                        <a:t>Środowisko produkcyjne, testowe, szkoleniowe i </a:t>
                      </a:r>
                      <a:r>
                        <a:rPr lang="pl-PL" sz="1200" b="0" i="1" kern="1200" baseline="0" dirty="0" err="1">
                          <a:solidFill>
                            <a:srgbClr val="0070C0"/>
                          </a:solidFill>
                          <a:effectLst/>
                          <a:latin typeface="+mn-lt"/>
                          <a:ea typeface="+mn-ea"/>
                          <a:cs typeface="+mn-cs"/>
                        </a:rPr>
                        <a:t>backup’u</a:t>
                      </a:r>
                      <a:r>
                        <a:rPr lang="pl-PL" sz="1200" b="0" i="1" kern="1200" baseline="0" dirty="0">
                          <a:solidFill>
                            <a:srgbClr val="0070C0"/>
                          </a:solidFill>
                          <a:effectLst/>
                          <a:latin typeface="+mn-lt"/>
                          <a:ea typeface="+mn-ea"/>
                          <a:cs typeface="+mn-cs"/>
                        </a:rPr>
                        <a:t> Systemu REJA24</a:t>
                      </a:r>
                    </a:p>
                    <a:p>
                      <a:pPr marL="457200" marR="0" lvl="1" indent="0" algn="just"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lang="pl-PL" sz="1200" b="0" i="1" kern="1200" baseline="0" dirty="0">
                          <a:solidFill>
                            <a:srgbClr val="0070C0"/>
                          </a:solidFill>
                          <a:effectLst/>
                          <a:latin typeface="+mn-lt"/>
                          <a:ea typeface="+mn-ea"/>
                          <a:cs typeface="+mn-cs"/>
                        </a:rPr>
                        <a:t>Rozbudowa eksploatowanej infrastruktury techniczno-systemowej Urzędu Morskiego </a:t>
                      </a:r>
                      <a:r>
                        <a:rPr lang="pl-PL" sz="1200" b="0" i="1" kern="1200" baseline="0" dirty="0" smtClean="0">
                          <a:solidFill>
                            <a:srgbClr val="0070C0"/>
                          </a:solidFill>
                          <a:effectLst/>
                          <a:latin typeface="+mn-lt"/>
                          <a:ea typeface="+mn-ea"/>
                          <a:cs typeface="+mn-cs"/>
                        </a:rPr>
                        <a:t/>
                      </a:r>
                      <a:br>
                        <a:rPr lang="pl-PL" sz="1200" b="0" i="1" kern="1200" baseline="0" dirty="0" smtClean="0">
                          <a:solidFill>
                            <a:srgbClr val="0070C0"/>
                          </a:solidFill>
                          <a:effectLst/>
                          <a:latin typeface="+mn-lt"/>
                          <a:ea typeface="+mn-ea"/>
                          <a:cs typeface="+mn-cs"/>
                        </a:rPr>
                      </a:br>
                      <a:r>
                        <a:rPr lang="pl-PL" sz="1200" b="0" i="1" kern="1200" baseline="0" dirty="0" smtClean="0">
                          <a:solidFill>
                            <a:srgbClr val="0070C0"/>
                          </a:solidFill>
                          <a:effectLst/>
                          <a:latin typeface="+mn-lt"/>
                          <a:ea typeface="+mn-ea"/>
                          <a:cs typeface="+mn-cs"/>
                        </a:rPr>
                        <a:t>w </a:t>
                      </a:r>
                      <a:r>
                        <a:rPr lang="pl-PL" sz="1200" b="0" i="1" kern="1200" baseline="0" dirty="0">
                          <a:solidFill>
                            <a:srgbClr val="0070C0"/>
                          </a:solidFill>
                          <a:effectLst/>
                          <a:latin typeface="+mn-lt"/>
                          <a:ea typeface="+mn-ea"/>
                          <a:cs typeface="+mn-cs"/>
                        </a:rPr>
                        <a:t>Szczecinie pozyskanej w ramach realizacji projektu „Modernizacja infrastruktury zapewniającej dostęp do portów w Świnoujściu i Szczecinie - oznakowanie nawigacyjne” (</a:t>
                      </a:r>
                      <a:r>
                        <a:rPr lang="pl-PL" sz="1200" b="0" i="1" kern="1200" baseline="0" dirty="0" err="1">
                          <a:solidFill>
                            <a:srgbClr val="0070C0"/>
                          </a:solidFill>
                          <a:effectLst/>
                          <a:latin typeface="+mn-lt"/>
                          <a:ea typeface="+mn-ea"/>
                          <a:cs typeface="+mn-cs"/>
                        </a:rPr>
                        <a:t>POIiŚ</a:t>
                      </a:r>
                      <a:r>
                        <a:rPr lang="pl-PL" sz="1200" b="0" i="1" kern="1200" baseline="0" dirty="0">
                          <a:solidFill>
                            <a:srgbClr val="0070C0"/>
                          </a:solidFill>
                          <a:effectLst/>
                          <a:latin typeface="+mn-lt"/>
                          <a:ea typeface="+mn-ea"/>
                          <a:cs typeface="+mn-cs"/>
                        </a:rPr>
                        <a:t> 2007-2013) w celu wytworzenia środowiska działania Systemu REJA24. Zakup wraz z usługą wdrożenia serwerów blade oraz półek dyskowych do macierzy dyskowych.</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7000"/>
                        </a:lnSpc>
                        <a:spcAft>
                          <a:spcPts val="0"/>
                        </a:spcAft>
                      </a:pPr>
                      <a:r>
                        <a:rPr lang="pl-PL" sz="12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2019-03-15</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7000"/>
                        </a:lnSpc>
                        <a:spcAft>
                          <a:spcPts val="0"/>
                        </a:spcAft>
                      </a:pPr>
                      <a:r>
                        <a:rPr lang="pl-PL" sz="12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2019-07-15</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just" defTabSz="914400" rtl="0" eaLnBrk="1" latinLnBrk="0" hangingPunct="1">
                        <a:lnSpc>
                          <a:spcPct val="107000"/>
                        </a:lnSpc>
                        <a:spcAft>
                          <a:spcPts val="0"/>
                        </a:spcAft>
                      </a:pPr>
                      <a:endParaRPr lang="pl-PL" sz="1200" i="1"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281703">
                <a:tc>
                  <a:txBody>
                    <a:bodyPr/>
                    <a:lstStyle/>
                    <a:p>
                      <a:pPr algn="just">
                        <a:lnSpc>
                          <a:spcPct val="107000"/>
                        </a:lnSpc>
                        <a:spcAft>
                          <a:spcPts val="0"/>
                        </a:spcAft>
                      </a:pPr>
                      <a:r>
                        <a:rPr lang="pl-PL" sz="1200" b="0" i="1" kern="1200" baseline="0" dirty="0">
                          <a:solidFill>
                            <a:srgbClr val="0070C0"/>
                          </a:solidFill>
                          <a:effectLst/>
                          <a:latin typeface="+mn-lt"/>
                          <a:ea typeface="+mn-ea"/>
                          <a:cs typeface="+mn-cs"/>
                        </a:rPr>
                        <a:t>Infrastruktura dla zespołu projektowego</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7000"/>
                        </a:lnSpc>
                        <a:spcAft>
                          <a:spcPts val="0"/>
                        </a:spcAft>
                      </a:pPr>
                      <a:r>
                        <a:rPr lang="pl-PL" sz="1200" b="0" i="1" kern="1200" baseline="0" dirty="0">
                          <a:solidFill>
                            <a:srgbClr val="0070C0"/>
                          </a:solidFill>
                          <a:effectLst/>
                          <a:latin typeface="+mn-lt"/>
                          <a:ea typeface="+mn-ea"/>
                          <a:cs typeface="+mn-cs"/>
                        </a:rPr>
                        <a:t>2019-04-30</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7000"/>
                        </a:lnSpc>
                        <a:spcAft>
                          <a:spcPts val="0"/>
                        </a:spcAft>
                      </a:pPr>
                      <a:r>
                        <a:rPr lang="pl-PL" sz="1200" b="0" i="1" kern="1200" baseline="0" dirty="0">
                          <a:solidFill>
                            <a:srgbClr val="0070C0"/>
                          </a:solidFill>
                          <a:effectLst/>
                          <a:latin typeface="+mn-lt"/>
                          <a:ea typeface="+mn-ea"/>
                          <a:cs typeface="+mn-cs"/>
                        </a:rPr>
                        <a:t>2019-12-19</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lnSpc>
                          <a:spcPct val="107000"/>
                        </a:lnSpc>
                        <a:spcAft>
                          <a:spcPts val="0"/>
                        </a:spcAft>
                      </a:pPr>
                      <a:endParaRPr lang="pl-PL" sz="1200" i="1"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176323">
                <a:tc>
                  <a:txBody>
                    <a:bodyPr/>
                    <a:lstStyle/>
                    <a:p>
                      <a:pPr algn="just">
                        <a:lnSpc>
                          <a:spcPct val="107000"/>
                        </a:lnSpc>
                        <a:spcAft>
                          <a:spcPts val="0"/>
                        </a:spcAft>
                      </a:pPr>
                      <a:r>
                        <a:rPr lang="pl-PL" sz="1200" b="0" i="1" kern="1200" baseline="0" dirty="0">
                          <a:solidFill>
                            <a:srgbClr val="0070C0"/>
                          </a:solidFill>
                          <a:effectLst/>
                          <a:latin typeface="+mn-lt"/>
                          <a:ea typeface="+mn-ea"/>
                          <a:cs typeface="+mn-cs"/>
                        </a:rPr>
                        <a:t>Sprzętowy moduł bezpieczeństwa  (HSM)</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pl-PL" sz="12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2020-07-31</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pl-PL" sz="12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2020-07-31</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lnSpc>
                          <a:spcPct val="107000"/>
                        </a:lnSpc>
                        <a:spcAft>
                          <a:spcPts val="0"/>
                        </a:spcAft>
                      </a:pPr>
                      <a:r>
                        <a:rPr lang="pl-PL" sz="1050" b="0" i="1" kern="1200" baseline="0" dirty="0">
                          <a:solidFill>
                            <a:srgbClr val="0070C0"/>
                          </a:solidFill>
                          <a:effectLst/>
                          <a:latin typeface="+mn-lt"/>
                          <a:ea typeface="+mn-ea"/>
                          <a:cs typeface="+mn-cs"/>
                        </a:rPr>
                        <a:t>Zakup w ramach rozszerzonego zakresu rzeczowego projektu</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4"/>
                  </a:ext>
                </a:extLst>
              </a:tr>
              <a:tr h="0">
                <a:tc>
                  <a:txBody>
                    <a:bodyPr/>
                    <a:lstStyle/>
                    <a:p>
                      <a:pPr algn="just">
                        <a:lnSpc>
                          <a:spcPct val="107000"/>
                        </a:lnSpc>
                        <a:spcAft>
                          <a:spcPts val="0"/>
                        </a:spcAft>
                      </a:pPr>
                      <a:r>
                        <a:rPr lang="pl-PL" sz="1200" b="0" i="1" kern="1200" baseline="0" dirty="0">
                          <a:solidFill>
                            <a:srgbClr val="0070C0"/>
                          </a:solidFill>
                          <a:effectLst/>
                          <a:latin typeface="+mn-lt"/>
                          <a:ea typeface="+mn-ea"/>
                          <a:cs typeface="+mn-cs"/>
                        </a:rPr>
                        <a:t>Radiolinia - połączenie z siecią OST 112 i Krajowym Systemem Informacyjnym Policji (KSIP)</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pl-PL" sz="12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2020-07-31</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pl-PL" sz="12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2020-07-31</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pl-PL" sz="1050" b="0" i="1" kern="1200" baseline="0" dirty="0">
                          <a:solidFill>
                            <a:srgbClr val="0070C0"/>
                          </a:solidFill>
                          <a:effectLst/>
                          <a:latin typeface="+mn-lt"/>
                          <a:ea typeface="+mn-ea"/>
                          <a:cs typeface="+mn-cs"/>
                        </a:rPr>
                        <a:t>Zakup w ramach rozszerzonego zakresu rzeczowego projektu</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5"/>
                  </a:ext>
                </a:extLst>
              </a:tr>
              <a:tr h="186219">
                <a:tc>
                  <a:txBody>
                    <a:bodyPr/>
                    <a:lstStyle/>
                    <a:p>
                      <a:pPr algn="just">
                        <a:lnSpc>
                          <a:spcPct val="107000"/>
                        </a:lnSpc>
                        <a:spcAft>
                          <a:spcPts val="0"/>
                        </a:spcAft>
                      </a:pPr>
                      <a:r>
                        <a:rPr lang="pl-PL" sz="1200" b="0" i="1" kern="1200" baseline="0" dirty="0">
                          <a:solidFill>
                            <a:srgbClr val="0070C0"/>
                          </a:solidFill>
                          <a:effectLst/>
                          <a:latin typeface="+mn-lt"/>
                          <a:ea typeface="+mn-ea"/>
                          <a:cs typeface="+mn-cs"/>
                        </a:rPr>
                        <a:t>Szkolenia zespołu projektowego </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7000"/>
                        </a:lnSpc>
                        <a:spcAft>
                          <a:spcPts val="0"/>
                        </a:spcAft>
                      </a:pPr>
                      <a:r>
                        <a:rPr lang="pl-PL" sz="1200" b="0" i="1" kern="1200" baseline="0" dirty="0">
                          <a:solidFill>
                            <a:srgbClr val="0070C0"/>
                          </a:solidFill>
                          <a:effectLst/>
                          <a:latin typeface="+mn-lt"/>
                          <a:ea typeface="+mn-ea"/>
                          <a:cs typeface="+mn-cs"/>
                        </a:rPr>
                        <a:t>2018-12-31</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7000"/>
                        </a:lnSpc>
                        <a:spcAft>
                          <a:spcPts val="0"/>
                        </a:spcAft>
                      </a:pPr>
                      <a:r>
                        <a:rPr lang="pl-PL" sz="1200" b="0" i="1" kern="1200" baseline="0">
                          <a:solidFill>
                            <a:srgbClr val="0070C0"/>
                          </a:solidFill>
                          <a:effectLst/>
                          <a:latin typeface="+mn-lt"/>
                          <a:ea typeface="+mn-ea"/>
                          <a:cs typeface="+mn-cs"/>
                        </a:rPr>
                        <a:t>2019-01-17</a:t>
                      </a:r>
                      <a:endParaRPr lang="pl-PL" sz="1200" b="0" i="1" kern="1200" baseline="0" dirty="0">
                        <a:solidFill>
                          <a:srgbClr val="0070C0"/>
                        </a:solidFill>
                        <a:effectLst/>
                        <a:latin typeface="+mn-lt"/>
                        <a:ea typeface="+mn-ea"/>
                        <a:cs typeface="+mn-cs"/>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pl-PL" sz="1050" b="0" i="1" kern="1200" baseline="0" dirty="0">
                        <a:solidFill>
                          <a:srgbClr val="0070C0"/>
                        </a:solidFill>
                        <a:effectLst/>
                        <a:latin typeface="+mn-lt"/>
                        <a:ea typeface="+mn-ea"/>
                        <a:cs typeface="+mn-cs"/>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6"/>
                  </a:ext>
                </a:extLst>
              </a:tr>
              <a:tr h="281703">
                <a:tc>
                  <a:txBody>
                    <a:bodyPr/>
                    <a:lstStyle/>
                    <a:p>
                      <a:pPr marL="0" indent="0" algn="just">
                        <a:lnSpc>
                          <a:spcPct val="107000"/>
                        </a:lnSpc>
                        <a:spcAft>
                          <a:spcPts val="0"/>
                        </a:spcAft>
                        <a:buFont typeface="Arial" panose="020B0604020202020204" pitchFamily="34" charset="0"/>
                        <a:buNone/>
                      </a:pPr>
                      <a:r>
                        <a:rPr lang="pl-PL" sz="1200" b="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Szkolenia Administratorów i Help </a:t>
                      </a:r>
                      <a:r>
                        <a:rPr lang="pl-PL" sz="1200" b="0" i="1"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Desk</a:t>
                      </a:r>
                      <a:endParaRPr lang="pl-PL" sz="1200" b="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7000"/>
                        </a:lnSpc>
                        <a:spcAft>
                          <a:spcPts val="0"/>
                        </a:spcAft>
                      </a:pPr>
                      <a:r>
                        <a:rPr lang="pl-PL" sz="12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2019-09-30</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7000"/>
                        </a:lnSpc>
                        <a:spcAft>
                          <a:spcPts val="0"/>
                        </a:spcAft>
                      </a:pPr>
                      <a:r>
                        <a:rPr lang="pl-PL" sz="12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2020-07-24</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pl-PL" sz="1050" b="0" i="1" kern="1200" baseline="0" dirty="0">
                        <a:solidFill>
                          <a:srgbClr val="0070C0"/>
                        </a:solidFill>
                        <a:effectLst/>
                        <a:latin typeface="+mn-lt"/>
                        <a:ea typeface="+mn-ea"/>
                        <a:cs typeface="+mn-cs"/>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53988128"/>
                  </a:ext>
                </a:extLst>
              </a:tr>
              <a:tr h="281703">
                <a:tc>
                  <a:txBody>
                    <a:bodyPr/>
                    <a:lstStyle/>
                    <a:p>
                      <a:pPr algn="just">
                        <a:lnSpc>
                          <a:spcPct val="107000"/>
                        </a:lnSpc>
                        <a:spcAft>
                          <a:spcPts val="0"/>
                        </a:spcAft>
                      </a:pPr>
                      <a:r>
                        <a:rPr lang="pl-PL" sz="1200" b="0" i="1" kern="1200" baseline="0" dirty="0">
                          <a:solidFill>
                            <a:srgbClr val="0070C0"/>
                          </a:solidFill>
                          <a:effectLst/>
                          <a:latin typeface="+mn-lt"/>
                          <a:ea typeface="+mn-ea"/>
                          <a:cs typeface="+mn-cs"/>
                        </a:rPr>
                        <a:t>Szkolenia użytkowników końcowych (pracownicy organów rejestrujących)</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7000"/>
                        </a:lnSpc>
                        <a:spcAft>
                          <a:spcPts val="0"/>
                        </a:spcAft>
                      </a:pPr>
                      <a:r>
                        <a:rPr lang="pl-PL" sz="1200" b="0" i="1" kern="1200" baseline="0" dirty="0">
                          <a:solidFill>
                            <a:srgbClr val="0070C0"/>
                          </a:solidFill>
                          <a:effectLst/>
                          <a:latin typeface="+mn-lt"/>
                          <a:ea typeface="+mn-ea"/>
                          <a:cs typeface="+mn-cs"/>
                        </a:rPr>
                        <a:t>2019-12-31</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7000"/>
                        </a:lnSpc>
                        <a:spcAft>
                          <a:spcPts val="0"/>
                        </a:spcAft>
                      </a:pPr>
                      <a:r>
                        <a:rPr lang="pl-PL" sz="1200" b="0" i="1" kern="1200" baseline="0" dirty="0">
                          <a:solidFill>
                            <a:srgbClr val="0070C0"/>
                          </a:solidFill>
                          <a:effectLst/>
                          <a:latin typeface="+mn-lt"/>
                          <a:ea typeface="+mn-ea"/>
                          <a:cs typeface="+mn-cs"/>
                        </a:rPr>
                        <a:t>2020-09-11</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pl-PL" sz="1200" i="1"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Po uruchomieniu rejestru przeprowadzono szkolenia uzupełniające celem osiągniecia wskaźnika produktu</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633717908"/>
                  </a:ext>
                </a:extLst>
              </a:tr>
            </a:tbl>
          </a:graphicData>
        </a:graphic>
      </p:graphicFrame>
    </p:spTree>
    <p:extLst>
      <p:ext uri="{BB962C8B-B14F-4D97-AF65-F5344CB8AC3E}">
        <p14:creationId xmlns:p14="http://schemas.microsoft.com/office/powerpoint/2010/main" val="376384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Podtytuł 2"/>
          <p:cNvSpPr>
            <a:spLocks noGrp="1"/>
          </p:cNvSpPr>
          <p:nvPr>
            <p:ph type="subTitle" idx="1"/>
          </p:nvPr>
        </p:nvSpPr>
        <p:spPr>
          <a:xfrm>
            <a:off x="1775522" y="1324525"/>
            <a:ext cx="8640961" cy="750596"/>
          </a:xfrm>
        </p:spPr>
        <p:txBody>
          <a:bodyPr>
            <a:noAutofit/>
          </a:bodyPr>
          <a:lstStyle/>
          <a:p>
            <a:r>
              <a:rPr lang="pl-PL" sz="4000" b="1" dirty="0">
                <a:solidFill>
                  <a:srgbClr val="002060"/>
                </a:solidFill>
                <a:cs typeface="Times New Roman" pitchFamily="18" charset="0"/>
              </a:rPr>
              <a:t>PRODUKTY PROJEKTU </a:t>
            </a:r>
            <a:r>
              <a:rPr lang="pl-PL" b="1" dirty="0">
                <a:solidFill>
                  <a:srgbClr val="002060"/>
                </a:solidFill>
                <a:cs typeface="Times New Roman" pitchFamily="18" charset="0"/>
              </a:rPr>
              <a:t>– interoperacyjność</a:t>
            </a:r>
          </a:p>
          <a:p>
            <a:pPr>
              <a:spcBef>
                <a:spcPts val="0"/>
              </a:spcBef>
            </a:pPr>
            <a:r>
              <a:rPr lang="pl-PL" b="1" dirty="0">
                <a:solidFill>
                  <a:srgbClr val="002060"/>
                </a:solidFill>
                <a:cs typeface="Times New Roman" pitchFamily="18" charset="0"/>
              </a:rPr>
              <a:t>(widok kooperacji aplikacji)</a:t>
            </a:r>
            <a:endParaRPr lang="pl-PL" dirty="0"/>
          </a:p>
        </p:txBody>
      </p:sp>
      <p:grpSp>
        <p:nvGrpSpPr>
          <p:cNvPr id="2" name="Grupa 1">
            <a:extLst>
              <a:ext uri="{FF2B5EF4-FFF2-40B4-BE49-F238E27FC236}">
                <a16:creationId xmlns="" xmlns:a16="http://schemas.microsoft.com/office/drawing/2014/main" id="{AEB7642F-3BF6-4112-BDCF-A22CC2AEB3C0}"/>
              </a:ext>
            </a:extLst>
          </p:cNvPr>
          <p:cNvGrpSpPr/>
          <p:nvPr/>
        </p:nvGrpSpPr>
        <p:grpSpPr>
          <a:xfrm>
            <a:off x="10330719" y="5288641"/>
            <a:ext cx="1777437" cy="1441805"/>
            <a:chOff x="8711054" y="2486800"/>
            <a:chExt cx="1777437" cy="1441805"/>
          </a:xfrm>
        </p:grpSpPr>
        <p:sp>
          <p:nvSpPr>
            <p:cNvPr id="84" name="pole tekstowe 83"/>
            <p:cNvSpPr txBox="1"/>
            <p:nvPr/>
          </p:nvSpPr>
          <p:spPr>
            <a:xfrm>
              <a:off x="8711054" y="2486800"/>
              <a:ext cx="1777437" cy="1441805"/>
            </a:xfrm>
            <a:prstGeom prst="rect">
              <a:avLst/>
            </a:prstGeom>
            <a:noFill/>
          </p:spPr>
          <p:txBody>
            <a:bodyPr wrap="square" rtlCol="0">
              <a:spAutoFit/>
            </a:bodyPr>
            <a:lstStyle/>
            <a:p>
              <a:pPr>
                <a:lnSpc>
                  <a:spcPct val="105000"/>
                </a:lnSpc>
              </a:pPr>
              <a:r>
                <a:rPr lang="pl-PL" sz="1200" dirty="0">
                  <a:solidFill>
                    <a:schemeClr val="tx2"/>
                  </a:solidFill>
                </a:rPr>
                <a:t>Oznaczenia powiązanych </a:t>
              </a:r>
            </a:p>
            <a:p>
              <a:pPr>
                <a:lnSpc>
                  <a:spcPct val="105000"/>
                </a:lnSpc>
              </a:pPr>
              <a:r>
                <a:rPr lang="pl-PL" sz="1200" dirty="0">
                  <a:solidFill>
                    <a:schemeClr val="tx2"/>
                  </a:solidFill>
                </a:rPr>
                <a:t>systemów:</a:t>
              </a:r>
            </a:p>
            <a:p>
              <a:pPr>
                <a:lnSpc>
                  <a:spcPct val="105000"/>
                </a:lnSpc>
              </a:pPr>
              <a:r>
                <a:rPr lang="pl-PL" sz="1200" dirty="0">
                  <a:solidFill>
                    <a:schemeClr val="tx2"/>
                  </a:solidFill>
                </a:rPr>
                <a:t>        planowany</a:t>
              </a:r>
            </a:p>
            <a:p>
              <a:pPr>
                <a:lnSpc>
                  <a:spcPct val="105000"/>
                </a:lnSpc>
              </a:pPr>
              <a:r>
                <a:rPr lang="pl-PL" sz="1200" dirty="0">
                  <a:solidFill>
                    <a:schemeClr val="tx2"/>
                  </a:solidFill>
                </a:rPr>
                <a:t>        modyfikowany</a:t>
              </a:r>
            </a:p>
            <a:p>
              <a:pPr>
                <a:lnSpc>
                  <a:spcPct val="105000"/>
                </a:lnSpc>
              </a:pPr>
              <a:r>
                <a:rPr lang="pl-PL" sz="1200" dirty="0">
                  <a:solidFill>
                    <a:schemeClr val="tx2"/>
                  </a:solidFill>
                </a:rPr>
                <a:t>        istniejący</a:t>
              </a:r>
            </a:p>
            <a:p>
              <a:pPr>
                <a:lnSpc>
                  <a:spcPct val="105000"/>
                </a:lnSpc>
              </a:pPr>
              <a:r>
                <a:rPr lang="pl-PL" sz="1200" dirty="0">
                  <a:solidFill>
                    <a:schemeClr val="tx2"/>
                  </a:solidFill>
                </a:rPr>
                <a:t>dot. systemów własnych oraz innych jednostek</a:t>
              </a:r>
              <a:endParaRPr lang="pl-PL" dirty="0">
                <a:solidFill>
                  <a:schemeClr val="tx2"/>
                </a:solidFill>
              </a:endParaRPr>
            </a:p>
          </p:txBody>
        </p:sp>
        <p:sp>
          <p:nvSpPr>
            <p:cNvPr id="85" name="Prostokąt 84"/>
            <p:cNvSpPr/>
            <p:nvPr/>
          </p:nvSpPr>
          <p:spPr>
            <a:xfrm>
              <a:off x="8832304" y="2924944"/>
              <a:ext cx="144016" cy="144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6" name="Prostokąt 85"/>
            <p:cNvSpPr/>
            <p:nvPr/>
          </p:nvSpPr>
          <p:spPr>
            <a:xfrm>
              <a:off x="8832304" y="3114000"/>
              <a:ext cx="144016" cy="144000"/>
            </a:xfrm>
            <a:prstGeom prst="rect">
              <a:avLst/>
            </a:prstGeom>
            <a:solidFill>
              <a:srgbClr val="0071E2"/>
            </a:solidFill>
            <a:ln>
              <a:solidFill>
                <a:srgbClr val="0071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7" name="Prostokąt 86"/>
            <p:cNvSpPr/>
            <p:nvPr/>
          </p:nvSpPr>
          <p:spPr>
            <a:xfrm>
              <a:off x="8832304" y="3301200"/>
              <a:ext cx="144016" cy="144000"/>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grpSp>
      <p:grpSp>
        <p:nvGrpSpPr>
          <p:cNvPr id="38" name="Grupa 37">
            <a:extLst>
              <a:ext uri="{FF2B5EF4-FFF2-40B4-BE49-F238E27FC236}">
                <a16:creationId xmlns="" xmlns:a16="http://schemas.microsoft.com/office/drawing/2014/main" id="{10C56DA9-2D9C-4BE1-8BD5-D9EED42290E7}"/>
              </a:ext>
            </a:extLst>
          </p:cNvPr>
          <p:cNvGrpSpPr/>
          <p:nvPr/>
        </p:nvGrpSpPr>
        <p:grpSpPr>
          <a:xfrm>
            <a:off x="342860" y="2006586"/>
            <a:ext cx="9293900" cy="4746378"/>
            <a:chOff x="342860" y="2006586"/>
            <a:chExt cx="9293900" cy="4746378"/>
          </a:xfrm>
        </p:grpSpPr>
        <p:sp>
          <p:nvSpPr>
            <p:cNvPr id="45" name="Prostokąt 44"/>
            <p:cNvSpPr/>
            <p:nvPr/>
          </p:nvSpPr>
          <p:spPr>
            <a:xfrm>
              <a:off x="2627201" y="2977156"/>
              <a:ext cx="1494000" cy="7920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900" b="1" i="1" dirty="0">
                  <a:solidFill>
                    <a:schemeClr val="tx2"/>
                  </a:solidFill>
                </a:rPr>
                <a:t>Aplikacja</a:t>
              </a:r>
            </a:p>
            <a:p>
              <a:pPr algn="ctr"/>
              <a:r>
                <a:rPr lang="pl-PL" sz="900" b="1" i="1" dirty="0">
                  <a:solidFill>
                    <a:schemeClr val="tx2"/>
                  </a:solidFill>
                </a:rPr>
                <a:t>Konto Interesanta</a:t>
              </a:r>
            </a:p>
          </p:txBody>
        </p:sp>
        <p:sp>
          <p:nvSpPr>
            <p:cNvPr id="27" name="Prostokąt 26">
              <a:extLst>
                <a:ext uri="{FF2B5EF4-FFF2-40B4-BE49-F238E27FC236}">
                  <a16:creationId xmlns="" xmlns:a16="http://schemas.microsoft.com/office/drawing/2014/main" id="{9A057BC4-0D4E-4D68-A81D-E57A94554DD1}"/>
                </a:ext>
              </a:extLst>
            </p:cNvPr>
            <p:cNvSpPr/>
            <p:nvPr/>
          </p:nvSpPr>
          <p:spPr>
            <a:xfrm>
              <a:off x="4390916" y="2968261"/>
              <a:ext cx="1494000" cy="7920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900" b="1" i="1" dirty="0">
                  <a:solidFill>
                    <a:schemeClr val="tx2"/>
                  </a:solidFill>
                </a:rPr>
                <a:t>Aplikacja</a:t>
              </a:r>
            </a:p>
            <a:p>
              <a:pPr algn="ctr"/>
              <a:r>
                <a:rPr lang="pl-PL" sz="900" b="1" i="1" dirty="0">
                  <a:solidFill>
                    <a:schemeClr val="tx2"/>
                  </a:solidFill>
                </a:rPr>
                <a:t>Organ Rejestrujący</a:t>
              </a:r>
            </a:p>
          </p:txBody>
        </p:sp>
        <p:sp>
          <p:nvSpPr>
            <p:cNvPr id="28" name="Prostokąt 27">
              <a:extLst>
                <a:ext uri="{FF2B5EF4-FFF2-40B4-BE49-F238E27FC236}">
                  <a16:creationId xmlns="" xmlns:a16="http://schemas.microsoft.com/office/drawing/2014/main" id="{E89DA07A-CDAE-4341-BA02-E8AA0110EAAC}"/>
                </a:ext>
              </a:extLst>
            </p:cNvPr>
            <p:cNvSpPr/>
            <p:nvPr/>
          </p:nvSpPr>
          <p:spPr>
            <a:xfrm>
              <a:off x="6154631" y="2968261"/>
              <a:ext cx="1494000" cy="7920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900" b="1" i="1" dirty="0">
                  <a:solidFill>
                    <a:schemeClr val="tx2"/>
                  </a:solidFill>
                </a:rPr>
                <a:t>Aplikacja</a:t>
              </a:r>
            </a:p>
            <a:p>
              <a:pPr algn="ctr"/>
              <a:r>
                <a:rPr lang="pl-PL" sz="900" b="1" i="1" dirty="0">
                  <a:solidFill>
                    <a:schemeClr val="tx2"/>
                  </a:solidFill>
                </a:rPr>
                <a:t>Uprawniony Organ</a:t>
              </a:r>
            </a:p>
          </p:txBody>
        </p:sp>
        <p:sp>
          <p:nvSpPr>
            <p:cNvPr id="29" name="Prostokąt 28">
              <a:extLst>
                <a:ext uri="{FF2B5EF4-FFF2-40B4-BE49-F238E27FC236}">
                  <a16:creationId xmlns="" xmlns:a16="http://schemas.microsoft.com/office/drawing/2014/main" id="{36EE90DE-B25F-4DC8-8E68-940F03C19BF6}"/>
                </a:ext>
              </a:extLst>
            </p:cNvPr>
            <p:cNvSpPr/>
            <p:nvPr/>
          </p:nvSpPr>
          <p:spPr>
            <a:xfrm>
              <a:off x="4390916" y="4386836"/>
              <a:ext cx="1494000" cy="7920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900" b="1" i="1" dirty="0">
                  <a:solidFill>
                    <a:schemeClr val="tx2"/>
                  </a:solidFill>
                </a:rPr>
                <a:t>REJA_WS</a:t>
              </a:r>
            </a:p>
            <a:p>
              <a:pPr algn="ctr"/>
              <a:endParaRPr lang="pl-PL" sz="900" b="1" i="1" dirty="0">
                <a:solidFill>
                  <a:schemeClr val="tx2"/>
                </a:solidFill>
              </a:endParaRPr>
            </a:p>
            <a:p>
              <a:pPr algn="ctr"/>
              <a:r>
                <a:rPr lang="pl-PL" sz="900" b="1" i="1" dirty="0">
                  <a:solidFill>
                    <a:schemeClr val="tx2"/>
                  </a:solidFill>
                </a:rPr>
                <a:t>Interfejs integracyjny</a:t>
              </a:r>
            </a:p>
          </p:txBody>
        </p:sp>
        <p:sp>
          <p:nvSpPr>
            <p:cNvPr id="31" name="Prostokąt 30">
              <a:extLst>
                <a:ext uri="{FF2B5EF4-FFF2-40B4-BE49-F238E27FC236}">
                  <a16:creationId xmlns="" xmlns:a16="http://schemas.microsoft.com/office/drawing/2014/main" id="{49CE3B71-3AF9-4531-B745-BEFAD39D3B83}"/>
                </a:ext>
              </a:extLst>
            </p:cNvPr>
            <p:cNvSpPr/>
            <p:nvPr/>
          </p:nvSpPr>
          <p:spPr>
            <a:xfrm>
              <a:off x="4390916" y="5726785"/>
              <a:ext cx="1513089" cy="1003661"/>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b="1" i="1" dirty="0">
                  <a:solidFill>
                    <a:schemeClr val="bg1"/>
                  </a:solidFill>
                </a:rPr>
                <a:t>KSIP (KG Policji)</a:t>
              </a:r>
            </a:p>
            <a:p>
              <a:pPr algn="ctr"/>
              <a:endParaRPr lang="pl-PL" sz="1000" i="1" dirty="0">
                <a:solidFill>
                  <a:schemeClr val="bg1"/>
                </a:solidFill>
              </a:endParaRPr>
            </a:p>
            <a:p>
              <a:pPr algn="ctr"/>
              <a:r>
                <a:rPr lang="pl-PL" sz="1000" i="1" dirty="0">
                  <a:solidFill>
                    <a:schemeClr val="bg1"/>
                  </a:solidFill>
                </a:rPr>
                <a:t>Pobieranie danych referencyjnych jednostek</a:t>
              </a:r>
            </a:p>
            <a:p>
              <a:pPr algn="ctr"/>
              <a:r>
                <a:rPr lang="pl-PL" sz="1000" i="1" dirty="0">
                  <a:solidFill>
                    <a:schemeClr val="bg1"/>
                  </a:solidFill>
                </a:rPr>
                <a:t>Przekazywanie danych nt. zarejestrowanych utrat </a:t>
              </a:r>
              <a:endParaRPr lang="pl-PL" sz="1000" dirty="0">
                <a:solidFill>
                  <a:schemeClr val="bg1"/>
                </a:solidFill>
              </a:endParaRPr>
            </a:p>
          </p:txBody>
        </p:sp>
        <p:sp>
          <p:nvSpPr>
            <p:cNvPr id="32" name="Prostokąt 31">
              <a:extLst>
                <a:ext uri="{FF2B5EF4-FFF2-40B4-BE49-F238E27FC236}">
                  <a16:creationId xmlns="" xmlns:a16="http://schemas.microsoft.com/office/drawing/2014/main" id="{5194B5E5-CDE1-4A78-B027-FE791062BD32}"/>
                </a:ext>
              </a:extLst>
            </p:cNvPr>
            <p:cNvSpPr/>
            <p:nvPr/>
          </p:nvSpPr>
          <p:spPr>
            <a:xfrm>
              <a:off x="6154631" y="5726786"/>
              <a:ext cx="1494124" cy="1026178"/>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b="1" dirty="0">
                  <a:solidFill>
                    <a:schemeClr val="bg1"/>
                  </a:solidFill>
                </a:rPr>
                <a:t>Aplikacje dziedzinowe uprawnionych organów</a:t>
              </a:r>
            </a:p>
            <a:p>
              <a:pPr algn="ctr"/>
              <a:endParaRPr lang="pl-PL" sz="1000" dirty="0">
                <a:solidFill>
                  <a:schemeClr val="bg1"/>
                </a:solidFill>
              </a:endParaRPr>
            </a:p>
            <a:p>
              <a:pPr algn="ctr"/>
              <a:r>
                <a:rPr lang="pl-PL" sz="1000" dirty="0">
                  <a:solidFill>
                    <a:schemeClr val="bg1"/>
                  </a:solidFill>
                </a:rPr>
                <a:t>Dostęp do danych zamieszczonych w rejestrze</a:t>
              </a:r>
            </a:p>
          </p:txBody>
        </p:sp>
        <p:sp>
          <p:nvSpPr>
            <p:cNvPr id="33" name="Prostokąt 32">
              <a:extLst>
                <a:ext uri="{FF2B5EF4-FFF2-40B4-BE49-F238E27FC236}">
                  <a16:creationId xmlns="" xmlns:a16="http://schemas.microsoft.com/office/drawing/2014/main" id="{91E49B48-014C-4B2C-A185-40C275FB4BA2}"/>
                </a:ext>
              </a:extLst>
            </p:cNvPr>
            <p:cNvSpPr/>
            <p:nvPr/>
          </p:nvSpPr>
          <p:spPr>
            <a:xfrm>
              <a:off x="351379" y="2961534"/>
              <a:ext cx="1493999" cy="792088"/>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b="1" i="1" dirty="0">
                  <a:solidFill>
                    <a:schemeClr val="bg1"/>
                  </a:solidFill>
                </a:rPr>
                <a:t>Profil Zaufany</a:t>
              </a:r>
            </a:p>
            <a:p>
              <a:pPr algn="ctr"/>
              <a:endParaRPr lang="pl-PL" sz="1000" i="1" dirty="0">
                <a:solidFill>
                  <a:schemeClr val="bg1"/>
                </a:solidFill>
              </a:endParaRPr>
            </a:p>
            <a:p>
              <a:pPr algn="ctr"/>
              <a:r>
                <a:rPr lang="pl-PL" sz="1000" i="1" dirty="0">
                  <a:solidFill>
                    <a:schemeClr val="bg1"/>
                  </a:solidFill>
                </a:rPr>
                <a:t>Podpisywanie dokumentów elektronicznych PZ</a:t>
              </a:r>
              <a:endParaRPr lang="pl-PL" sz="1000" dirty="0">
                <a:solidFill>
                  <a:schemeClr val="bg1"/>
                </a:solidFill>
              </a:endParaRPr>
            </a:p>
          </p:txBody>
        </p:sp>
        <p:sp>
          <p:nvSpPr>
            <p:cNvPr id="34" name="Prostokąt 33">
              <a:extLst>
                <a:ext uri="{FF2B5EF4-FFF2-40B4-BE49-F238E27FC236}">
                  <a16:creationId xmlns="" xmlns:a16="http://schemas.microsoft.com/office/drawing/2014/main" id="{D16E8FE8-A8BD-46D0-ACDB-0137AA2A7E47}"/>
                </a:ext>
              </a:extLst>
            </p:cNvPr>
            <p:cNvSpPr/>
            <p:nvPr/>
          </p:nvSpPr>
          <p:spPr>
            <a:xfrm>
              <a:off x="351311" y="2006586"/>
              <a:ext cx="1493999" cy="792088"/>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b="1" i="1" dirty="0">
                  <a:solidFill>
                    <a:schemeClr val="bg1"/>
                  </a:solidFill>
                </a:rPr>
                <a:t>WK / Login.gov.pl</a:t>
              </a:r>
            </a:p>
            <a:p>
              <a:pPr algn="ctr"/>
              <a:endParaRPr lang="pl-PL" sz="1000" i="1" dirty="0">
                <a:solidFill>
                  <a:schemeClr val="bg1"/>
                </a:solidFill>
              </a:endParaRPr>
            </a:p>
            <a:p>
              <a:pPr algn="ctr"/>
              <a:r>
                <a:rPr lang="pl-PL" sz="1000" i="1" dirty="0">
                  <a:solidFill>
                    <a:schemeClr val="bg1"/>
                  </a:solidFill>
                </a:rPr>
                <a:t>Uwierzytelnianie Interesantów</a:t>
              </a:r>
              <a:endParaRPr lang="pl-PL" sz="1000" dirty="0">
                <a:solidFill>
                  <a:schemeClr val="bg1"/>
                </a:solidFill>
              </a:endParaRPr>
            </a:p>
          </p:txBody>
        </p:sp>
        <p:sp>
          <p:nvSpPr>
            <p:cNvPr id="35" name="Prostokąt 34">
              <a:extLst>
                <a:ext uri="{FF2B5EF4-FFF2-40B4-BE49-F238E27FC236}">
                  <a16:creationId xmlns="" xmlns:a16="http://schemas.microsoft.com/office/drawing/2014/main" id="{91A1E7A4-99B0-4695-8ECD-FE7439E99CE5}"/>
                </a:ext>
              </a:extLst>
            </p:cNvPr>
            <p:cNvSpPr/>
            <p:nvPr/>
          </p:nvSpPr>
          <p:spPr>
            <a:xfrm>
              <a:off x="2627201" y="5726785"/>
              <a:ext cx="1493999" cy="981144"/>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b="1" i="1" dirty="0">
                  <a:solidFill>
                    <a:schemeClr val="bg1"/>
                  </a:solidFill>
                </a:rPr>
                <a:t>REGON (GUS)</a:t>
              </a:r>
            </a:p>
            <a:p>
              <a:pPr algn="ctr"/>
              <a:endParaRPr lang="pl-PL" sz="1000" i="1" dirty="0">
                <a:solidFill>
                  <a:schemeClr val="bg1"/>
                </a:solidFill>
              </a:endParaRPr>
            </a:p>
            <a:p>
              <a:pPr algn="ctr"/>
              <a:r>
                <a:rPr lang="pl-PL" sz="1000" i="1" dirty="0">
                  <a:solidFill>
                    <a:schemeClr val="bg1"/>
                  </a:solidFill>
                </a:rPr>
                <a:t>Pobieranie danych celem automatycznego wypełniania wniosków</a:t>
              </a:r>
              <a:endParaRPr lang="pl-PL" sz="1000" dirty="0">
                <a:solidFill>
                  <a:schemeClr val="bg1"/>
                </a:solidFill>
              </a:endParaRPr>
            </a:p>
          </p:txBody>
        </p:sp>
        <p:sp>
          <p:nvSpPr>
            <p:cNvPr id="3" name="Prostokąt 2">
              <a:extLst>
                <a:ext uri="{FF2B5EF4-FFF2-40B4-BE49-F238E27FC236}">
                  <a16:creationId xmlns="" xmlns:a16="http://schemas.microsoft.com/office/drawing/2014/main" id="{3B4D8886-488C-448F-B7AE-BD07C5FE0905}"/>
                </a:ext>
              </a:extLst>
            </p:cNvPr>
            <p:cNvSpPr/>
            <p:nvPr/>
          </p:nvSpPr>
          <p:spPr>
            <a:xfrm>
              <a:off x="2416195" y="2513086"/>
              <a:ext cx="7148603" cy="2955147"/>
            </a:xfrm>
            <a:prstGeom prst="rect">
              <a:avLst/>
            </a:prstGeom>
            <a:noFill/>
            <a:ln w="31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ole tekstowe 4">
              <a:extLst>
                <a:ext uri="{FF2B5EF4-FFF2-40B4-BE49-F238E27FC236}">
                  <a16:creationId xmlns="" xmlns:a16="http://schemas.microsoft.com/office/drawing/2014/main" id="{AA274D07-F19D-4EFA-9A0E-A00F6A8C962E}"/>
                </a:ext>
              </a:extLst>
            </p:cNvPr>
            <p:cNvSpPr txBox="1"/>
            <p:nvPr/>
          </p:nvSpPr>
          <p:spPr>
            <a:xfrm>
              <a:off x="4750006" y="2545246"/>
              <a:ext cx="1607363" cy="369332"/>
            </a:xfrm>
            <a:prstGeom prst="rect">
              <a:avLst/>
            </a:prstGeom>
            <a:noFill/>
          </p:spPr>
          <p:txBody>
            <a:bodyPr wrap="none" rtlCol="0">
              <a:spAutoFit/>
            </a:bodyPr>
            <a:lstStyle/>
            <a:p>
              <a:r>
                <a:rPr lang="pl-PL" b="1" dirty="0"/>
                <a:t>System REJA24</a:t>
              </a:r>
            </a:p>
          </p:txBody>
        </p:sp>
        <p:cxnSp>
          <p:nvCxnSpPr>
            <p:cNvPr id="7" name="Łącznik prosty ze strzałką 6">
              <a:extLst>
                <a:ext uri="{FF2B5EF4-FFF2-40B4-BE49-F238E27FC236}">
                  <a16:creationId xmlns="" xmlns:a16="http://schemas.microsoft.com/office/drawing/2014/main" id="{A71CC66B-0A54-4B18-9589-69250EA512F0}"/>
                </a:ext>
              </a:extLst>
            </p:cNvPr>
            <p:cNvCxnSpPr>
              <a:cxnSpLocks/>
            </p:cNvCxnSpPr>
            <p:nvPr/>
          </p:nvCxnSpPr>
          <p:spPr>
            <a:xfrm flipV="1">
              <a:off x="5047499" y="5178924"/>
              <a:ext cx="0" cy="5478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Łącznik prosty ze strzałką 39">
              <a:extLst>
                <a:ext uri="{FF2B5EF4-FFF2-40B4-BE49-F238E27FC236}">
                  <a16:creationId xmlns="" xmlns:a16="http://schemas.microsoft.com/office/drawing/2014/main" id="{099A46B6-AED8-468C-9E5E-9644DEC7B7F1}"/>
                </a:ext>
              </a:extLst>
            </p:cNvPr>
            <p:cNvCxnSpPr>
              <a:cxnSpLocks/>
              <a:stCxn id="29" idx="2"/>
              <a:endCxn id="31" idx="0"/>
            </p:cNvCxnSpPr>
            <p:nvPr/>
          </p:nvCxnSpPr>
          <p:spPr>
            <a:xfrm>
              <a:off x="5137916" y="5178924"/>
              <a:ext cx="9545" cy="5478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Łącznik: łamany 8">
              <a:extLst>
                <a:ext uri="{FF2B5EF4-FFF2-40B4-BE49-F238E27FC236}">
                  <a16:creationId xmlns="" xmlns:a16="http://schemas.microsoft.com/office/drawing/2014/main" id="{C0AC3F95-8BB9-49DC-9ADB-5E69F25B4082}"/>
                </a:ext>
              </a:extLst>
            </p:cNvPr>
            <p:cNvCxnSpPr>
              <a:cxnSpLocks/>
              <a:stCxn id="35" idx="0"/>
            </p:cNvCxnSpPr>
            <p:nvPr/>
          </p:nvCxnSpPr>
          <p:spPr>
            <a:xfrm rot="5400000" flipH="1" flipV="1">
              <a:off x="3562343" y="4898211"/>
              <a:ext cx="640433" cy="1016716"/>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Łącznik: łamany 14">
              <a:extLst>
                <a:ext uri="{FF2B5EF4-FFF2-40B4-BE49-F238E27FC236}">
                  <a16:creationId xmlns="" xmlns:a16="http://schemas.microsoft.com/office/drawing/2014/main" id="{6D9955FA-FF62-4D1A-9DE3-D68B6F83CA52}"/>
                </a:ext>
              </a:extLst>
            </p:cNvPr>
            <p:cNvCxnSpPr>
              <a:cxnSpLocks/>
              <a:endCxn id="32" idx="0"/>
            </p:cNvCxnSpPr>
            <p:nvPr/>
          </p:nvCxnSpPr>
          <p:spPr>
            <a:xfrm>
              <a:off x="5884915" y="5086350"/>
              <a:ext cx="1016778" cy="640436"/>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Łącznik prosty ze strzałką 17">
              <a:extLst>
                <a:ext uri="{FF2B5EF4-FFF2-40B4-BE49-F238E27FC236}">
                  <a16:creationId xmlns="" xmlns:a16="http://schemas.microsoft.com/office/drawing/2014/main" id="{7637EDA9-8206-4E4B-96A5-F22A10F0C5C5}"/>
                </a:ext>
              </a:extLst>
            </p:cNvPr>
            <p:cNvCxnSpPr/>
            <p:nvPr/>
          </p:nvCxnSpPr>
          <p:spPr>
            <a:xfrm flipH="1" flipV="1">
              <a:off x="1845310" y="2209800"/>
              <a:ext cx="781891" cy="9347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Łącznik prosty ze strzałką 61">
              <a:extLst>
                <a:ext uri="{FF2B5EF4-FFF2-40B4-BE49-F238E27FC236}">
                  <a16:creationId xmlns="" xmlns:a16="http://schemas.microsoft.com/office/drawing/2014/main" id="{2FEF3ECB-B08C-4C4D-ADB7-5D346529D919}"/>
                </a:ext>
              </a:extLst>
            </p:cNvPr>
            <p:cNvCxnSpPr>
              <a:cxnSpLocks/>
            </p:cNvCxnSpPr>
            <p:nvPr/>
          </p:nvCxnSpPr>
          <p:spPr>
            <a:xfrm rot="10800000" flipH="1" flipV="1">
              <a:off x="1833548" y="2378407"/>
              <a:ext cx="781891" cy="9347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Łącznik prosty ze strzałką 19">
              <a:extLst>
                <a:ext uri="{FF2B5EF4-FFF2-40B4-BE49-F238E27FC236}">
                  <a16:creationId xmlns="" xmlns:a16="http://schemas.microsoft.com/office/drawing/2014/main" id="{074D14F9-17FE-4E3C-ADE5-FDEC75EE5640}"/>
                </a:ext>
              </a:extLst>
            </p:cNvPr>
            <p:cNvCxnSpPr/>
            <p:nvPr/>
          </p:nvCxnSpPr>
          <p:spPr>
            <a:xfrm flipH="1">
              <a:off x="1845310" y="3515360"/>
              <a:ext cx="78189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Łącznik prosty ze strzałką 21">
              <a:extLst>
                <a:ext uri="{FF2B5EF4-FFF2-40B4-BE49-F238E27FC236}">
                  <a16:creationId xmlns="" xmlns:a16="http://schemas.microsoft.com/office/drawing/2014/main" id="{72065CD4-EFEE-44AB-AE9C-84D420DE2465}"/>
                </a:ext>
              </a:extLst>
            </p:cNvPr>
            <p:cNvCxnSpPr/>
            <p:nvPr/>
          </p:nvCxnSpPr>
          <p:spPr>
            <a:xfrm>
              <a:off x="1833547" y="3611880"/>
              <a:ext cx="78189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3" name="Prostokąt 62">
              <a:extLst>
                <a:ext uri="{FF2B5EF4-FFF2-40B4-BE49-F238E27FC236}">
                  <a16:creationId xmlns="" xmlns:a16="http://schemas.microsoft.com/office/drawing/2014/main" id="{6679A603-CDE2-408A-BB1E-2196966729BF}"/>
                </a:ext>
              </a:extLst>
            </p:cNvPr>
            <p:cNvSpPr/>
            <p:nvPr/>
          </p:nvSpPr>
          <p:spPr>
            <a:xfrm>
              <a:off x="342860" y="4375793"/>
              <a:ext cx="1493999" cy="792088"/>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b="1" i="1" dirty="0" err="1">
                  <a:solidFill>
                    <a:schemeClr val="bg1"/>
                  </a:solidFill>
                </a:rPr>
                <a:t>PayBayNet</a:t>
              </a:r>
              <a:r>
                <a:rPr lang="pl-PL" sz="1000" b="1" i="1" dirty="0">
                  <a:solidFill>
                    <a:schemeClr val="bg1"/>
                  </a:solidFill>
                </a:rPr>
                <a:t> (KIR)</a:t>
              </a:r>
            </a:p>
            <a:p>
              <a:pPr algn="ctr"/>
              <a:endParaRPr lang="pl-PL" sz="1000" i="1" dirty="0">
                <a:solidFill>
                  <a:schemeClr val="bg1"/>
                </a:solidFill>
              </a:endParaRPr>
            </a:p>
            <a:p>
              <a:pPr algn="ctr"/>
              <a:r>
                <a:rPr lang="pl-PL" sz="1000" i="1" dirty="0">
                  <a:solidFill>
                    <a:schemeClr val="bg1"/>
                  </a:solidFill>
                </a:rPr>
                <a:t>Wnoszenie opłat administracyjnych </a:t>
              </a:r>
              <a:endParaRPr lang="pl-PL" sz="1000" dirty="0">
                <a:solidFill>
                  <a:schemeClr val="bg1"/>
                </a:solidFill>
              </a:endParaRPr>
            </a:p>
          </p:txBody>
        </p:sp>
        <p:sp>
          <p:nvSpPr>
            <p:cNvPr id="64" name="Prostokąt 63">
              <a:extLst>
                <a:ext uri="{FF2B5EF4-FFF2-40B4-BE49-F238E27FC236}">
                  <a16:creationId xmlns="" xmlns:a16="http://schemas.microsoft.com/office/drawing/2014/main" id="{BB4D468B-2009-4C7A-93C4-BE18B051F1B6}"/>
                </a:ext>
              </a:extLst>
            </p:cNvPr>
            <p:cNvSpPr/>
            <p:nvPr/>
          </p:nvSpPr>
          <p:spPr>
            <a:xfrm>
              <a:off x="773013" y="5726785"/>
              <a:ext cx="1682876" cy="982206"/>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b="1" i="1" dirty="0">
                  <a:solidFill>
                    <a:schemeClr val="bg1"/>
                  </a:solidFill>
                </a:rPr>
                <a:t>PZZ (PWPW)</a:t>
              </a:r>
            </a:p>
            <a:p>
              <a:pPr algn="ctr"/>
              <a:endParaRPr lang="pl-PL" sz="1000" i="1" dirty="0">
                <a:solidFill>
                  <a:schemeClr val="bg1"/>
                </a:solidFill>
              </a:endParaRPr>
            </a:p>
            <a:p>
              <a:pPr algn="ctr"/>
              <a:r>
                <a:rPr lang="pl-PL" sz="1000" i="1" dirty="0">
                  <a:solidFill>
                    <a:schemeClr val="bg1"/>
                  </a:solidFill>
                </a:rPr>
                <a:t>Przekazywanie zamówień produkcji dokumentów rejestracyjnych, śledzenie procesu produkcji </a:t>
              </a:r>
              <a:endParaRPr lang="pl-PL" sz="1000" dirty="0">
                <a:solidFill>
                  <a:schemeClr val="bg1"/>
                </a:solidFill>
              </a:endParaRPr>
            </a:p>
          </p:txBody>
        </p:sp>
        <p:sp>
          <p:nvSpPr>
            <p:cNvPr id="65" name="Prostokąt 64">
              <a:extLst>
                <a:ext uri="{FF2B5EF4-FFF2-40B4-BE49-F238E27FC236}">
                  <a16:creationId xmlns="" xmlns:a16="http://schemas.microsoft.com/office/drawing/2014/main" id="{227626DA-FA7E-437E-A257-F835567CA412}"/>
                </a:ext>
              </a:extLst>
            </p:cNvPr>
            <p:cNvSpPr/>
            <p:nvPr/>
          </p:nvSpPr>
          <p:spPr>
            <a:xfrm>
              <a:off x="7918470" y="5726784"/>
              <a:ext cx="1718290" cy="1007532"/>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b="1" dirty="0">
                  <a:solidFill>
                    <a:schemeClr val="bg1"/>
                  </a:solidFill>
                </a:rPr>
                <a:t>Zarządzanie bezpieczeństwem żeglugi</a:t>
              </a:r>
            </a:p>
            <a:p>
              <a:pPr algn="ctr"/>
              <a:endParaRPr lang="pl-PL" sz="1000" dirty="0">
                <a:solidFill>
                  <a:schemeClr val="bg1"/>
                </a:solidFill>
              </a:endParaRPr>
            </a:p>
            <a:p>
              <a:pPr algn="ctr"/>
              <a:r>
                <a:rPr lang="pl-PL" sz="1000" dirty="0">
                  <a:solidFill>
                    <a:schemeClr val="bg1"/>
                  </a:solidFill>
                </a:rPr>
                <a:t>Moduły: Przeglądy techniczne, Inspekcje, Wypadki i incydenty, Nadzór</a:t>
              </a:r>
            </a:p>
          </p:txBody>
        </p:sp>
        <p:cxnSp>
          <p:nvCxnSpPr>
            <p:cNvPr id="66" name="Łącznik: łamany 14">
              <a:extLst>
                <a:ext uri="{FF2B5EF4-FFF2-40B4-BE49-F238E27FC236}">
                  <a16:creationId xmlns="" xmlns:a16="http://schemas.microsoft.com/office/drawing/2014/main" id="{28487F80-4523-4B48-9577-C8DD2A033B90}"/>
                </a:ext>
              </a:extLst>
            </p:cNvPr>
            <p:cNvCxnSpPr>
              <a:cxnSpLocks/>
            </p:cNvCxnSpPr>
            <p:nvPr/>
          </p:nvCxnSpPr>
          <p:spPr>
            <a:xfrm>
              <a:off x="5883997" y="5019675"/>
              <a:ext cx="2511693" cy="707107"/>
            </a:xfrm>
            <a:prstGeom prst="bentConnector3">
              <a:avLst>
                <a:gd name="adj1" fmla="val 9996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6" name="Łącznik prosty ze strzałką 75">
              <a:extLst>
                <a:ext uri="{FF2B5EF4-FFF2-40B4-BE49-F238E27FC236}">
                  <a16:creationId xmlns="" xmlns:a16="http://schemas.microsoft.com/office/drawing/2014/main" id="{E749B480-C2DB-4D7F-A681-1B43A8B136E8}"/>
                </a:ext>
              </a:extLst>
            </p:cNvPr>
            <p:cNvCxnSpPr/>
            <p:nvPr/>
          </p:nvCxnSpPr>
          <p:spPr>
            <a:xfrm>
              <a:off x="1821786" y="4559300"/>
              <a:ext cx="256649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Łącznik prosty ze strzałką 77">
              <a:extLst>
                <a:ext uri="{FF2B5EF4-FFF2-40B4-BE49-F238E27FC236}">
                  <a16:creationId xmlns="" xmlns:a16="http://schemas.microsoft.com/office/drawing/2014/main" id="{B2F19436-D8FC-486A-902F-E476082141C0}"/>
                </a:ext>
              </a:extLst>
            </p:cNvPr>
            <p:cNvCxnSpPr>
              <a:cxnSpLocks/>
            </p:cNvCxnSpPr>
            <p:nvPr/>
          </p:nvCxnSpPr>
          <p:spPr>
            <a:xfrm flipH="1">
              <a:off x="1833547" y="4648200"/>
              <a:ext cx="25547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1" name="Łącznik prosty ze strzałką 80">
              <a:extLst>
                <a:ext uri="{FF2B5EF4-FFF2-40B4-BE49-F238E27FC236}">
                  <a16:creationId xmlns="" xmlns:a16="http://schemas.microsoft.com/office/drawing/2014/main" id="{E11FAC60-4E4D-40DC-BB6F-E8A1E04049F8}"/>
                </a:ext>
              </a:extLst>
            </p:cNvPr>
            <p:cNvCxnSpPr>
              <a:cxnSpLocks/>
              <a:endCxn id="29" idx="1"/>
            </p:cNvCxnSpPr>
            <p:nvPr/>
          </p:nvCxnSpPr>
          <p:spPr>
            <a:xfrm flipV="1">
              <a:off x="1877048" y="4782880"/>
              <a:ext cx="2513868" cy="923096"/>
            </a:xfrm>
            <a:prstGeom prst="curvedConnector3">
              <a:avLst>
                <a:gd name="adj1" fmla="val 996"/>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8" name="Łącznik prosty ze strzałką 87">
              <a:extLst>
                <a:ext uri="{FF2B5EF4-FFF2-40B4-BE49-F238E27FC236}">
                  <a16:creationId xmlns="" xmlns:a16="http://schemas.microsoft.com/office/drawing/2014/main" id="{AE0D9C80-1694-4CE5-A55D-0ADADF2FFC0A}"/>
                </a:ext>
              </a:extLst>
            </p:cNvPr>
            <p:cNvCxnSpPr>
              <a:cxnSpLocks/>
            </p:cNvCxnSpPr>
            <p:nvPr/>
          </p:nvCxnSpPr>
          <p:spPr>
            <a:xfrm rot="10800000" flipV="1">
              <a:off x="1963359" y="4905145"/>
              <a:ext cx="2408467" cy="821637"/>
            </a:xfrm>
            <a:prstGeom prst="curvedConnector3">
              <a:avLst>
                <a:gd name="adj1" fmla="val 9930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1" name="Łącznik prosty ze strzałką 110">
              <a:extLst>
                <a:ext uri="{FF2B5EF4-FFF2-40B4-BE49-F238E27FC236}">
                  <a16:creationId xmlns="" xmlns:a16="http://schemas.microsoft.com/office/drawing/2014/main" id="{D442ADDD-A7F0-41D4-8D8E-69A184E69801}"/>
                </a:ext>
              </a:extLst>
            </p:cNvPr>
            <p:cNvCxnSpPr>
              <a:cxnSpLocks/>
            </p:cNvCxnSpPr>
            <p:nvPr/>
          </p:nvCxnSpPr>
          <p:spPr>
            <a:xfrm rot="10800000">
              <a:off x="5881356" y="4905146"/>
              <a:ext cx="2595175" cy="821637"/>
            </a:xfrm>
            <a:prstGeom prst="bentConnector3">
              <a:avLst>
                <a:gd name="adj1" fmla="val -99"/>
              </a:avLst>
            </a:prstGeom>
            <a:ln>
              <a:prstDash val="lgDash"/>
              <a:tailEnd type="triangle"/>
            </a:ln>
          </p:spPr>
          <p:style>
            <a:lnRef idx="1">
              <a:schemeClr val="accent1"/>
            </a:lnRef>
            <a:fillRef idx="0">
              <a:schemeClr val="accent1"/>
            </a:fillRef>
            <a:effectRef idx="0">
              <a:schemeClr val="accent1"/>
            </a:effectRef>
            <a:fontRef idx="minor">
              <a:schemeClr val="tx1"/>
            </a:fontRef>
          </p:style>
        </p:cxnSp>
        <p:sp>
          <p:nvSpPr>
            <p:cNvPr id="6" name="Walec 5">
              <a:extLst>
                <a:ext uri="{FF2B5EF4-FFF2-40B4-BE49-F238E27FC236}">
                  <a16:creationId xmlns="" xmlns:a16="http://schemas.microsoft.com/office/drawing/2014/main" id="{975F84EB-FB91-452A-99DD-B690984119E3}"/>
                </a:ext>
              </a:extLst>
            </p:cNvPr>
            <p:cNvSpPr/>
            <p:nvPr/>
          </p:nvSpPr>
          <p:spPr>
            <a:xfrm rot="16200000">
              <a:off x="5039985" y="1954789"/>
              <a:ext cx="211437" cy="43154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pl-PL" sz="1200" dirty="0"/>
                <a:t>Szyna usług (Integracyjna)</a:t>
              </a:r>
            </a:p>
          </p:txBody>
        </p:sp>
        <p:cxnSp>
          <p:nvCxnSpPr>
            <p:cNvPr id="10" name="Łącznik prosty ze strzałką 9">
              <a:extLst>
                <a:ext uri="{FF2B5EF4-FFF2-40B4-BE49-F238E27FC236}">
                  <a16:creationId xmlns="" xmlns:a16="http://schemas.microsoft.com/office/drawing/2014/main" id="{64B1F14A-28DB-4010-9EAF-90423AAF422D}"/>
                </a:ext>
              </a:extLst>
            </p:cNvPr>
            <p:cNvCxnSpPr>
              <a:cxnSpLocks/>
            </p:cNvCxnSpPr>
            <p:nvPr/>
          </p:nvCxnSpPr>
          <p:spPr>
            <a:xfrm flipV="1">
              <a:off x="3318680" y="3767213"/>
              <a:ext cx="0" cy="2395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Łącznik prosty ze strzałką 11">
              <a:extLst>
                <a:ext uri="{FF2B5EF4-FFF2-40B4-BE49-F238E27FC236}">
                  <a16:creationId xmlns="" xmlns:a16="http://schemas.microsoft.com/office/drawing/2014/main" id="{A534BADB-0DAC-443F-95F6-2B85C47EA6E3}"/>
                </a:ext>
              </a:extLst>
            </p:cNvPr>
            <p:cNvCxnSpPr/>
            <p:nvPr/>
          </p:nvCxnSpPr>
          <p:spPr>
            <a:xfrm>
              <a:off x="3437434" y="3769244"/>
              <a:ext cx="0" cy="2375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Łącznik prosty ze strzałką 42">
              <a:extLst>
                <a:ext uri="{FF2B5EF4-FFF2-40B4-BE49-F238E27FC236}">
                  <a16:creationId xmlns="" xmlns:a16="http://schemas.microsoft.com/office/drawing/2014/main" id="{49B745FC-75BF-4CB8-870E-850DA75C68AD}"/>
                </a:ext>
              </a:extLst>
            </p:cNvPr>
            <p:cNvCxnSpPr>
              <a:cxnSpLocks/>
            </p:cNvCxnSpPr>
            <p:nvPr/>
          </p:nvCxnSpPr>
          <p:spPr>
            <a:xfrm flipV="1">
              <a:off x="5073504" y="3767213"/>
              <a:ext cx="0" cy="2395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Łącznik prosty ze strzałką 43">
              <a:extLst>
                <a:ext uri="{FF2B5EF4-FFF2-40B4-BE49-F238E27FC236}">
                  <a16:creationId xmlns="" xmlns:a16="http://schemas.microsoft.com/office/drawing/2014/main" id="{1CC48075-0FD9-4699-92DB-E8398089832D}"/>
                </a:ext>
              </a:extLst>
            </p:cNvPr>
            <p:cNvCxnSpPr/>
            <p:nvPr/>
          </p:nvCxnSpPr>
          <p:spPr>
            <a:xfrm>
              <a:off x="5192258" y="3769244"/>
              <a:ext cx="0" cy="2375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Łącznik prosty ze strzałką 45">
              <a:extLst>
                <a:ext uri="{FF2B5EF4-FFF2-40B4-BE49-F238E27FC236}">
                  <a16:creationId xmlns="" xmlns:a16="http://schemas.microsoft.com/office/drawing/2014/main" id="{2743CCBB-93A6-4B1A-8181-3A9305F7489B}"/>
                </a:ext>
              </a:extLst>
            </p:cNvPr>
            <p:cNvCxnSpPr>
              <a:cxnSpLocks/>
            </p:cNvCxnSpPr>
            <p:nvPr/>
          </p:nvCxnSpPr>
          <p:spPr>
            <a:xfrm flipV="1">
              <a:off x="6816737" y="3765182"/>
              <a:ext cx="0" cy="2395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Łącznik prosty ze strzałką 46">
              <a:extLst>
                <a:ext uri="{FF2B5EF4-FFF2-40B4-BE49-F238E27FC236}">
                  <a16:creationId xmlns="" xmlns:a16="http://schemas.microsoft.com/office/drawing/2014/main" id="{1FCB9082-0F13-4421-9D3B-8F6483F92359}"/>
                </a:ext>
              </a:extLst>
            </p:cNvPr>
            <p:cNvCxnSpPr/>
            <p:nvPr/>
          </p:nvCxnSpPr>
          <p:spPr>
            <a:xfrm>
              <a:off x="6935491" y="3767213"/>
              <a:ext cx="0" cy="2375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Łącznik prosty ze strzałką 47">
              <a:extLst>
                <a:ext uri="{FF2B5EF4-FFF2-40B4-BE49-F238E27FC236}">
                  <a16:creationId xmlns="" xmlns:a16="http://schemas.microsoft.com/office/drawing/2014/main" id="{E3ED7540-86F6-45F8-965F-27DE27877C41}"/>
                </a:ext>
              </a:extLst>
            </p:cNvPr>
            <p:cNvCxnSpPr>
              <a:cxnSpLocks/>
            </p:cNvCxnSpPr>
            <p:nvPr/>
          </p:nvCxnSpPr>
          <p:spPr>
            <a:xfrm flipV="1">
              <a:off x="5054633" y="4205774"/>
              <a:ext cx="0" cy="1810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Łącznik prosty ze strzałką 48">
              <a:extLst>
                <a:ext uri="{FF2B5EF4-FFF2-40B4-BE49-F238E27FC236}">
                  <a16:creationId xmlns="" xmlns:a16="http://schemas.microsoft.com/office/drawing/2014/main" id="{079A5460-3F27-43EF-8F92-7FB150AFACE4}"/>
                </a:ext>
              </a:extLst>
            </p:cNvPr>
            <p:cNvCxnSpPr>
              <a:cxnSpLocks/>
            </p:cNvCxnSpPr>
            <p:nvPr/>
          </p:nvCxnSpPr>
          <p:spPr>
            <a:xfrm>
              <a:off x="5185461" y="4218209"/>
              <a:ext cx="0" cy="1686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4" name="Prostokąt 53">
              <a:extLst>
                <a:ext uri="{FF2B5EF4-FFF2-40B4-BE49-F238E27FC236}">
                  <a16:creationId xmlns="" xmlns:a16="http://schemas.microsoft.com/office/drawing/2014/main" id="{61F2F9F7-DA3D-464A-8C1C-121C97420E27}"/>
                </a:ext>
              </a:extLst>
            </p:cNvPr>
            <p:cNvSpPr/>
            <p:nvPr/>
          </p:nvSpPr>
          <p:spPr>
            <a:xfrm>
              <a:off x="7918346" y="2968261"/>
              <a:ext cx="1494000" cy="7920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900" b="1" i="1" dirty="0">
                  <a:solidFill>
                    <a:schemeClr val="tx2"/>
                  </a:solidFill>
                </a:rPr>
                <a:t>Portal Publiczny</a:t>
              </a:r>
            </a:p>
          </p:txBody>
        </p:sp>
        <p:sp>
          <p:nvSpPr>
            <p:cNvPr id="55" name="Prostokąt 54">
              <a:extLst>
                <a:ext uri="{FF2B5EF4-FFF2-40B4-BE49-F238E27FC236}">
                  <a16:creationId xmlns="" xmlns:a16="http://schemas.microsoft.com/office/drawing/2014/main" id="{BF8AC83E-4147-4C4B-9412-AE2741563FC9}"/>
                </a:ext>
              </a:extLst>
            </p:cNvPr>
            <p:cNvSpPr/>
            <p:nvPr/>
          </p:nvSpPr>
          <p:spPr>
            <a:xfrm>
              <a:off x="7951546" y="3942911"/>
              <a:ext cx="1494000" cy="7920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900" b="1" i="1" dirty="0">
                  <a:solidFill>
                    <a:schemeClr val="tx2"/>
                  </a:solidFill>
                </a:rPr>
                <a:t>Platforma Szkoleniowa</a:t>
              </a:r>
            </a:p>
          </p:txBody>
        </p:sp>
        <p:cxnSp>
          <p:nvCxnSpPr>
            <p:cNvPr id="36" name="Łącznik: łamany 35">
              <a:extLst>
                <a:ext uri="{FF2B5EF4-FFF2-40B4-BE49-F238E27FC236}">
                  <a16:creationId xmlns="" xmlns:a16="http://schemas.microsoft.com/office/drawing/2014/main" id="{F33A0BDD-298D-4696-811E-6B7EF17D5D63}"/>
                </a:ext>
              </a:extLst>
            </p:cNvPr>
            <p:cNvCxnSpPr>
              <a:endCxn id="55" idx="1"/>
            </p:cNvCxnSpPr>
            <p:nvPr/>
          </p:nvCxnSpPr>
          <p:spPr>
            <a:xfrm>
              <a:off x="6816737" y="4218208"/>
              <a:ext cx="1134809" cy="120747"/>
            </a:xfrm>
            <a:prstGeom prst="bentConnector3">
              <a:avLst>
                <a:gd name="adj1" fmla="val 5934"/>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25167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Podtytuł 2"/>
          <p:cNvSpPr>
            <a:spLocks noGrp="1"/>
          </p:cNvSpPr>
          <p:nvPr>
            <p:ph type="subTitle" idx="1"/>
          </p:nvPr>
        </p:nvSpPr>
        <p:spPr>
          <a:xfrm>
            <a:off x="1775522" y="1484784"/>
            <a:ext cx="8509677" cy="750596"/>
          </a:xfrm>
        </p:spPr>
        <p:txBody>
          <a:bodyPr>
            <a:noAutofit/>
          </a:bodyPr>
          <a:lstStyle/>
          <a:p>
            <a:pPr>
              <a:spcAft>
                <a:spcPts val="1200"/>
              </a:spcAft>
            </a:pPr>
            <a:r>
              <a:rPr lang="pl-PL" sz="4000" b="1" dirty="0">
                <a:solidFill>
                  <a:srgbClr val="002060"/>
                </a:solidFill>
                <a:cs typeface="Times New Roman" pitchFamily="18" charset="0"/>
              </a:rPr>
              <a:t>WSKAŹNIKI EFEKTYWNOŚCI PROJEKTU</a:t>
            </a:r>
            <a:endParaRPr lang="pl-PL" b="1" dirty="0">
              <a:solidFill>
                <a:srgbClr val="002060"/>
              </a:solidFill>
              <a:cs typeface="Times New Roman" pitchFamily="18" charset="0"/>
            </a:endParaRPr>
          </a:p>
        </p:txBody>
      </p:sp>
      <p:graphicFrame>
        <p:nvGraphicFramePr>
          <p:cNvPr id="11" name="Tabela 10"/>
          <p:cNvGraphicFramePr>
            <a:graphicFrameLocks noGrp="1"/>
          </p:cNvGraphicFramePr>
          <p:nvPr>
            <p:extLst>
              <p:ext uri="{D42A27DB-BD31-4B8C-83A1-F6EECF244321}">
                <p14:modId xmlns:p14="http://schemas.microsoft.com/office/powerpoint/2010/main" val="916803097"/>
              </p:ext>
            </p:extLst>
          </p:nvPr>
        </p:nvGraphicFramePr>
        <p:xfrm>
          <a:off x="695401" y="2347558"/>
          <a:ext cx="10749037" cy="3906123"/>
        </p:xfrm>
        <a:graphic>
          <a:graphicData uri="http://schemas.openxmlformats.org/drawingml/2006/table">
            <a:tbl>
              <a:tblPr firstRow="1" firstCol="1" bandRow="1">
                <a:tableStyleId>{5C22544A-7EE6-4342-B048-85BDC9FD1C3A}</a:tableStyleId>
              </a:tblPr>
              <a:tblGrid>
                <a:gridCol w="4001727">
                  <a:extLst>
                    <a:ext uri="{9D8B030D-6E8A-4147-A177-3AD203B41FA5}">
                      <a16:colId xmlns="" xmlns:a16="http://schemas.microsoft.com/office/drawing/2014/main" val="20000"/>
                    </a:ext>
                  </a:extLst>
                </a:gridCol>
                <a:gridCol w="2387066">
                  <a:extLst>
                    <a:ext uri="{9D8B030D-6E8A-4147-A177-3AD203B41FA5}">
                      <a16:colId xmlns="" xmlns:a16="http://schemas.microsoft.com/office/drawing/2014/main" val="20001"/>
                    </a:ext>
                  </a:extLst>
                </a:gridCol>
                <a:gridCol w="2281187">
                  <a:extLst>
                    <a:ext uri="{9D8B030D-6E8A-4147-A177-3AD203B41FA5}">
                      <a16:colId xmlns="" xmlns:a16="http://schemas.microsoft.com/office/drawing/2014/main" val="20002"/>
                    </a:ext>
                  </a:extLst>
                </a:gridCol>
                <a:gridCol w="2079057">
                  <a:extLst>
                    <a:ext uri="{9D8B030D-6E8A-4147-A177-3AD203B41FA5}">
                      <a16:colId xmlns="" xmlns:a16="http://schemas.microsoft.com/office/drawing/2014/main" val="20003"/>
                    </a:ext>
                  </a:extLst>
                </a:gridCol>
              </a:tblGrid>
              <a:tr h="341386">
                <a:tc>
                  <a:txBody>
                    <a:bodyPr/>
                    <a:lstStyle/>
                    <a:p>
                      <a:pPr algn="just">
                        <a:lnSpc>
                          <a:spcPct val="107000"/>
                        </a:lnSpc>
                        <a:spcAft>
                          <a:spcPts val="0"/>
                        </a:spcAft>
                      </a:pPr>
                      <a:r>
                        <a:rPr lang="pl-PL" sz="1400" b="1" dirty="0">
                          <a:solidFill>
                            <a:schemeClr val="bg1"/>
                          </a:solidFill>
                          <a:effectLst/>
                          <a:latin typeface="+mn-lt"/>
                        </a:rPr>
                        <a:t>Nazwa wskaźnika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Jednostka miary</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Wartość</a:t>
                      </a:r>
                      <a:r>
                        <a:rPr lang="pl-PL" sz="1400" b="1" baseline="0" dirty="0">
                          <a:solidFill>
                            <a:schemeClr val="bg1"/>
                          </a:solidFill>
                          <a:effectLst/>
                          <a:latin typeface="+mn-lt"/>
                        </a:rPr>
                        <a:t> </a:t>
                      </a:r>
                      <a:r>
                        <a:rPr lang="pl-PL" sz="1400" b="1" dirty="0">
                          <a:solidFill>
                            <a:schemeClr val="bg1"/>
                          </a:solidFill>
                          <a:effectLst/>
                          <a:latin typeface="+mn-lt"/>
                        </a:rPr>
                        <a:t>docelowa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pl-PL" sz="1400" b="1" dirty="0">
                          <a:solidFill>
                            <a:schemeClr val="bg1"/>
                          </a:solidFill>
                          <a:effectLst/>
                          <a:latin typeface="+mn-lt"/>
                          <a:ea typeface="Calibri" panose="020F0502020204030204" pitchFamily="34" charset="0"/>
                          <a:cs typeface="Times New Roman" panose="02020603050405020304" pitchFamily="18" charset="0"/>
                        </a:rPr>
                        <a:t>Wartość osiągnięta</a:t>
                      </a: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 xmlns:a16="http://schemas.microsoft.com/office/drawing/2014/main" val="10000"/>
                  </a:ext>
                </a:extLst>
              </a:tr>
              <a:tr h="239427">
                <a:tc>
                  <a:txBody>
                    <a:bodyPr/>
                    <a:lstStyle/>
                    <a:p>
                      <a:pPr algn="just">
                        <a:lnSpc>
                          <a:spcPct val="107000"/>
                        </a:lnSpc>
                        <a:spcAft>
                          <a:spcPts val="0"/>
                        </a:spcAft>
                      </a:pPr>
                      <a:r>
                        <a:rPr lang="pl-PL" sz="1100" b="0" i="1" kern="1200" dirty="0">
                          <a:solidFill>
                            <a:srgbClr val="0070C0"/>
                          </a:solidFill>
                          <a:effectLst/>
                          <a:latin typeface="+mn-lt"/>
                          <a:ea typeface="+mn-ea"/>
                          <a:cs typeface="+mn-cs"/>
                        </a:rPr>
                        <a:t>Przestrzeń dyskowa serwerowni </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b="0" i="1" kern="1200" dirty="0">
                          <a:solidFill>
                            <a:srgbClr val="0070C0"/>
                          </a:solidFill>
                          <a:effectLst/>
                          <a:latin typeface="+mn-lt"/>
                          <a:ea typeface="+mn-ea"/>
                          <a:cs typeface="+mn-cs"/>
                        </a:rPr>
                        <a:t>TB</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b="0" i="1" kern="1200" dirty="0">
                          <a:solidFill>
                            <a:srgbClr val="0070C0"/>
                          </a:solidFill>
                          <a:effectLst/>
                          <a:latin typeface="+mn-lt"/>
                          <a:ea typeface="+mn-ea"/>
                          <a:cs typeface="+mn-cs"/>
                        </a:rPr>
                        <a:t>98,4</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b="0" i="1" kern="1200" dirty="0">
                          <a:solidFill>
                            <a:srgbClr val="0070C0"/>
                          </a:solidFill>
                          <a:effectLst/>
                          <a:latin typeface="+mn-lt"/>
                          <a:ea typeface="+mn-ea"/>
                          <a:cs typeface="+mn-cs"/>
                        </a:rPr>
                        <a:t>98,4</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402805">
                <a:tc>
                  <a:txBody>
                    <a:bodyPr/>
                    <a:lstStyle/>
                    <a:p>
                      <a:pPr algn="just">
                        <a:lnSpc>
                          <a:spcPct val="107000"/>
                        </a:lnSpc>
                        <a:spcAft>
                          <a:spcPts val="0"/>
                        </a:spcAft>
                      </a:pPr>
                      <a:r>
                        <a:rPr lang="pl-PL" sz="1100" b="0" i="1" kern="1200" dirty="0">
                          <a:solidFill>
                            <a:srgbClr val="0070C0"/>
                          </a:solidFill>
                          <a:effectLst/>
                          <a:latin typeface="+mn-lt"/>
                          <a:ea typeface="+mn-ea"/>
                          <a:cs typeface="+mn-cs"/>
                        </a:rPr>
                        <a:t>Uruchomione systemy teleinformatyczne w podmiotach wykonujących zadania publiczne</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b="0" i="1" kern="1200" dirty="0">
                          <a:solidFill>
                            <a:srgbClr val="0070C0"/>
                          </a:solidFill>
                          <a:effectLst/>
                          <a:latin typeface="+mn-lt"/>
                          <a:ea typeface="+mn-ea"/>
                          <a:cs typeface="+mn-cs"/>
                        </a:rPr>
                        <a:t>liczba</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b="0" i="1" kern="1200" dirty="0">
                          <a:solidFill>
                            <a:srgbClr val="0070C0"/>
                          </a:solidFill>
                          <a:effectLst/>
                          <a:latin typeface="+mn-lt"/>
                          <a:ea typeface="+mn-ea"/>
                          <a:cs typeface="+mn-cs"/>
                        </a:rPr>
                        <a:t>1</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b="0" i="1" kern="1200" dirty="0">
                          <a:solidFill>
                            <a:srgbClr val="0070C0"/>
                          </a:solidFill>
                          <a:effectLst/>
                          <a:latin typeface="+mn-lt"/>
                          <a:ea typeface="+mn-ea"/>
                          <a:cs typeface="+mn-cs"/>
                        </a:rPr>
                        <a:t>1</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239427">
                <a:tc>
                  <a:txBody>
                    <a:bodyPr/>
                    <a:lstStyle/>
                    <a:p>
                      <a:pPr algn="just">
                        <a:lnSpc>
                          <a:spcPct val="107000"/>
                        </a:lnSpc>
                        <a:spcAft>
                          <a:spcPts val="0"/>
                        </a:spcAft>
                      </a:pPr>
                      <a:r>
                        <a:rPr lang="pl-PL" sz="1100" b="0" i="1" kern="1200" dirty="0">
                          <a:solidFill>
                            <a:srgbClr val="0070C0"/>
                          </a:solidFill>
                          <a:effectLst/>
                          <a:latin typeface="+mn-lt"/>
                          <a:ea typeface="+mn-ea"/>
                          <a:cs typeface="+mn-cs"/>
                        </a:rPr>
                        <a:t>Udostępnienie usług publicznych on-line o stopniu dojrzałości 3</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b="0" i="1" kern="1200" dirty="0">
                          <a:solidFill>
                            <a:srgbClr val="0070C0"/>
                          </a:solidFill>
                          <a:effectLst/>
                          <a:latin typeface="+mn-lt"/>
                          <a:ea typeface="+mn-ea"/>
                          <a:cs typeface="+mn-cs"/>
                        </a:rPr>
                        <a:t>liczba usług </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b="0" i="1" kern="1200" dirty="0">
                          <a:solidFill>
                            <a:srgbClr val="0070C0"/>
                          </a:solidFill>
                          <a:effectLst/>
                          <a:latin typeface="+mn-lt"/>
                          <a:ea typeface="+mn-ea"/>
                          <a:cs typeface="+mn-cs"/>
                        </a:rPr>
                        <a:t>2</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b="0" i="1" kern="1200" dirty="0">
                          <a:solidFill>
                            <a:srgbClr val="0070C0"/>
                          </a:solidFill>
                          <a:effectLst/>
                          <a:latin typeface="+mn-lt"/>
                          <a:ea typeface="+mn-ea"/>
                          <a:cs typeface="+mn-cs"/>
                        </a:rPr>
                        <a:t>2</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402805">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pl-PL" sz="1100" b="0" i="1" kern="1200" dirty="0">
                          <a:solidFill>
                            <a:srgbClr val="0070C0"/>
                          </a:solidFill>
                          <a:effectLst/>
                          <a:latin typeface="+mn-lt"/>
                          <a:ea typeface="+mn-ea"/>
                          <a:cs typeface="+mn-cs"/>
                        </a:rPr>
                        <a:t>Udostępnienie usług publicznych on-line o stopniu dojrzałości co najmniej 4</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pl-PL" sz="1100" b="0" i="1" kern="1200" dirty="0">
                          <a:solidFill>
                            <a:srgbClr val="0070C0"/>
                          </a:solidFill>
                          <a:effectLst/>
                          <a:latin typeface="+mn-lt"/>
                          <a:ea typeface="+mn-ea"/>
                          <a:cs typeface="+mn-cs"/>
                        </a:rPr>
                        <a:t>liczba usług </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b="0" i="1" kern="1200" dirty="0">
                          <a:solidFill>
                            <a:srgbClr val="0070C0"/>
                          </a:solidFill>
                          <a:effectLst/>
                          <a:latin typeface="+mn-lt"/>
                          <a:ea typeface="+mn-ea"/>
                          <a:cs typeface="+mn-cs"/>
                        </a:rPr>
                        <a:t>3</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b="0" i="1" kern="1200" dirty="0">
                          <a:solidFill>
                            <a:srgbClr val="0070C0"/>
                          </a:solidFill>
                          <a:effectLst/>
                          <a:latin typeface="+mn-lt"/>
                          <a:ea typeface="+mn-ea"/>
                          <a:cs typeface="+mn-cs"/>
                        </a:rPr>
                        <a:t>3</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4"/>
                  </a:ext>
                </a:extLst>
              </a:tr>
              <a:tr h="239427">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pl-PL" sz="1100" b="0" i="1" kern="1200" dirty="0" smtClean="0">
                          <a:solidFill>
                            <a:srgbClr val="0070C0"/>
                          </a:solidFill>
                          <a:effectLst/>
                          <a:latin typeface="+mn-lt"/>
                          <a:ea typeface="+mn-ea"/>
                          <a:cs typeface="+mn-cs"/>
                        </a:rPr>
                        <a:t>Udostępnienie </a:t>
                      </a:r>
                      <a:r>
                        <a:rPr lang="pl-PL" sz="1100" b="0" i="1" kern="1200" dirty="0">
                          <a:solidFill>
                            <a:srgbClr val="0070C0"/>
                          </a:solidFill>
                          <a:effectLst/>
                          <a:latin typeface="+mn-lt"/>
                          <a:ea typeface="+mn-ea"/>
                          <a:cs typeface="+mn-cs"/>
                        </a:rPr>
                        <a:t>usług wewnątrzadministracyjnych (A2A)</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pl-PL" sz="1100" b="0" i="1" kern="1200" dirty="0">
                          <a:solidFill>
                            <a:srgbClr val="0070C0"/>
                          </a:solidFill>
                          <a:effectLst/>
                          <a:latin typeface="+mn-lt"/>
                          <a:ea typeface="+mn-ea"/>
                          <a:cs typeface="+mn-cs"/>
                        </a:rPr>
                        <a:t>liczba usług</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b="0" i="1" kern="1200" dirty="0">
                          <a:solidFill>
                            <a:srgbClr val="0070C0"/>
                          </a:solidFill>
                          <a:effectLst/>
                          <a:latin typeface="+mn-lt"/>
                          <a:ea typeface="+mn-ea"/>
                          <a:cs typeface="+mn-cs"/>
                        </a:rPr>
                        <a:t>2</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b="0" i="1" kern="1200" dirty="0">
                          <a:solidFill>
                            <a:srgbClr val="0070C0"/>
                          </a:solidFill>
                          <a:effectLst/>
                          <a:latin typeface="+mn-lt"/>
                          <a:ea typeface="+mn-ea"/>
                          <a:cs typeface="+mn-cs"/>
                        </a:rPr>
                        <a:t>2</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923113082"/>
                  </a:ext>
                </a:extLst>
              </a:tr>
              <a:tr h="402805">
                <a:tc>
                  <a:txBody>
                    <a:bodyPr/>
                    <a:lstStyle/>
                    <a:p>
                      <a:pPr algn="just">
                        <a:lnSpc>
                          <a:spcPct val="107000"/>
                        </a:lnSpc>
                        <a:spcAft>
                          <a:spcPts val="0"/>
                        </a:spcAft>
                      </a:pPr>
                      <a:r>
                        <a:rPr lang="pl-PL" sz="1100" b="0" i="1" kern="1200" dirty="0">
                          <a:solidFill>
                            <a:srgbClr val="0070C0"/>
                          </a:solidFill>
                          <a:effectLst/>
                          <a:latin typeface="+mn-lt"/>
                          <a:ea typeface="+mn-ea"/>
                          <a:cs typeface="+mn-cs"/>
                        </a:rPr>
                        <a:t>Pracownicy podmiotów wykonujących zadania publiczne objętych wsparciem szkoleniowym</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pl-PL" sz="1100" b="0" i="1" kern="1200" dirty="0">
                          <a:solidFill>
                            <a:srgbClr val="0070C0"/>
                          </a:solidFill>
                          <a:effectLst/>
                          <a:latin typeface="+mn-lt"/>
                          <a:ea typeface="+mn-ea"/>
                          <a:cs typeface="+mn-cs"/>
                        </a:rPr>
                        <a:t>liczba osób</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pl-PL" sz="1100" b="0" i="1" kern="1200" dirty="0">
                          <a:solidFill>
                            <a:srgbClr val="0070C0"/>
                          </a:solidFill>
                          <a:effectLst/>
                          <a:latin typeface="+mn-lt"/>
                          <a:ea typeface="+mn-ea"/>
                          <a:cs typeface="+mn-cs"/>
                        </a:rPr>
                        <a:t>800</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pl-PL" sz="1100" b="0" i="1" kern="1200" dirty="0">
                          <a:solidFill>
                            <a:srgbClr val="0070C0"/>
                          </a:solidFill>
                          <a:effectLst/>
                          <a:latin typeface="+mn-lt"/>
                          <a:ea typeface="+mn-ea"/>
                          <a:cs typeface="+mn-cs"/>
                        </a:rPr>
                        <a:t>854</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4038445904"/>
                  </a:ext>
                </a:extLst>
              </a:tr>
              <a:tr h="239427">
                <a:tc>
                  <a:txBody>
                    <a:bodyPr/>
                    <a:lstStyle/>
                    <a:p>
                      <a:pPr marL="628650" lvl="1" indent="-171450" algn="just">
                        <a:lnSpc>
                          <a:spcPct val="107000"/>
                        </a:lnSpc>
                        <a:spcAft>
                          <a:spcPts val="0"/>
                        </a:spcAft>
                        <a:buFont typeface="Arial" panose="020B0604020202020204" pitchFamily="34" charset="0"/>
                        <a:buChar char="•"/>
                      </a:pPr>
                      <a:r>
                        <a:rPr lang="pl-PL" sz="1100" b="0" i="1" kern="1200" dirty="0">
                          <a:solidFill>
                            <a:srgbClr val="0070C0"/>
                          </a:solidFill>
                          <a:effectLst/>
                          <a:latin typeface="+mn-lt"/>
                          <a:ea typeface="+mn-ea"/>
                          <a:cs typeface="+mn-cs"/>
                        </a:rPr>
                        <a:t>w tym kobiety</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pl-PL" sz="1100" b="0" i="1" kern="1200" dirty="0">
                          <a:solidFill>
                            <a:srgbClr val="0070C0"/>
                          </a:solidFill>
                          <a:effectLst/>
                          <a:latin typeface="+mn-lt"/>
                          <a:ea typeface="+mn-ea"/>
                          <a:cs typeface="+mn-cs"/>
                        </a:rPr>
                        <a:t>liczba osób</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pl-PL" sz="1100" b="0" i="1" kern="1200" dirty="0">
                          <a:solidFill>
                            <a:srgbClr val="0070C0"/>
                          </a:solidFill>
                          <a:effectLst/>
                          <a:latin typeface="+mn-lt"/>
                          <a:ea typeface="+mn-ea"/>
                          <a:cs typeface="+mn-cs"/>
                        </a:rPr>
                        <a:t>540</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b="0" i="1" kern="1200" dirty="0">
                          <a:solidFill>
                            <a:srgbClr val="0070C0"/>
                          </a:solidFill>
                          <a:effectLst/>
                          <a:latin typeface="+mn-lt"/>
                          <a:ea typeface="+mn-ea"/>
                          <a:cs typeface="+mn-cs"/>
                        </a:rPr>
                        <a:t>561</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5"/>
                  </a:ext>
                </a:extLst>
              </a:tr>
              <a:tr h="239427">
                <a:tc>
                  <a:txBody>
                    <a:bodyPr/>
                    <a:lstStyle/>
                    <a:p>
                      <a:pPr marL="628650" marR="0" lvl="1" indent="-171450" algn="just"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pl-PL" sz="1100" b="0" i="1" kern="1200" dirty="0">
                          <a:solidFill>
                            <a:srgbClr val="0070C0"/>
                          </a:solidFill>
                          <a:effectLst/>
                          <a:latin typeface="+mn-lt"/>
                          <a:ea typeface="+mn-ea"/>
                          <a:cs typeface="+mn-cs"/>
                        </a:rPr>
                        <a:t>w tym mężczyźni</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pl-PL" sz="1100" b="0" i="1" kern="1200" dirty="0">
                          <a:solidFill>
                            <a:srgbClr val="0070C0"/>
                          </a:solidFill>
                          <a:effectLst/>
                          <a:latin typeface="+mn-lt"/>
                          <a:ea typeface="+mn-ea"/>
                          <a:cs typeface="+mn-cs"/>
                        </a:rPr>
                        <a:t>liczba osób</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b="0" i="1" kern="1200" dirty="0">
                          <a:solidFill>
                            <a:srgbClr val="0070C0"/>
                          </a:solidFill>
                          <a:effectLst/>
                          <a:latin typeface="+mn-lt"/>
                          <a:ea typeface="+mn-ea"/>
                          <a:cs typeface="+mn-cs"/>
                        </a:rPr>
                        <a:t>260</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b="0" i="1" kern="1200" dirty="0">
                          <a:solidFill>
                            <a:srgbClr val="0070C0"/>
                          </a:solidFill>
                          <a:effectLst/>
                          <a:latin typeface="+mn-lt"/>
                          <a:ea typeface="+mn-ea"/>
                          <a:cs typeface="+mn-cs"/>
                        </a:rPr>
                        <a:t>293</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4078964101"/>
                  </a:ext>
                </a:extLst>
              </a:tr>
              <a:tr h="409737">
                <a:tc>
                  <a:txBody>
                    <a:bodyPr/>
                    <a:lstStyle/>
                    <a:p>
                      <a:pPr algn="just">
                        <a:lnSpc>
                          <a:spcPct val="107000"/>
                        </a:lnSpc>
                        <a:spcAft>
                          <a:spcPts val="0"/>
                        </a:spcAft>
                      </a:pPr>
                      <a:r>
                        <a:rPr lang="pl-PL" sz="1100" b="0" i="1" kern="1200" dirty="0">
                          <a:solidFill>
                            <a:srgbClr val="0070C0"/>
                          </a:solidFill>
                          <a:effectLst/>
                          <a:latin typeface="+mn-lt"/>
                          <a:ea typeface="+mn-ea"/>
                          <a:cs typeface="+mn-cs"/>
                        </a:rPr>
                        <a:t>Liczba załatwionych spraw poprzez udostępnioną on-line usługę publiczną </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b="0" i="1" kern="1200" dirty="0">
                          <a:solidFill>
                            <a:srgbClr val="0070C0"/>
                          </a:solidFill>
                          <a:effectLst/>
                          <a:latin typeface="+mn-lt"/>
                          <a:ea typeface="+mn-ea"/>
                          <a:cs typeface="+mn-cs"/>
                        </a:rPr>
                        <a:t>liczba</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b="0" i="1" kern="1200" dirty="0">
                          <a:solidFill>
                            <a:srgbClr val="0070C0"/>
                          </a:solidFill>
                          <a:effectLst/>
                          <a:latin typeface="+mn-lt"/>
                          <a:ea typeface="+mn-ea"/>
                          <a:cs typeface="+mn-cs"/>
                        </a:rPr>
                        <a:t>4 000</a:t>
                      </a:r>
                      <a:r>
                        <a:rPr lang="pl-PL" sz="1100" b="0" i="1" kern="1200" baseline="0" dirty="0">
                          <a:solidFill>
                            <a:srgbClr val="0070C0"/>
                          </a:solidFill>
                          <a:effectLst/>
                          <a:latin typeface="+mn-lt"/>
                          <a:ea typeface="+mn-ea"/>
                          <a:cs typeface="+mn-cs"/>
                        </a:rPr>
                        <a:t> (po 12 miesiącach) </a:t>
                      </a:r>
                      <a:endParaRPr lang="pl-PL" sz="1100" b="0" i="1" kern="1200" dirty="0">
                        <a:solidFill>
                          <a:srgbClr val="0070C0"/>
                        </a:solidFill>
                        <a:effectLst/>
                        <a:latin typeface="+mn-lt"/>
                        <a:ea typeface="+mn-ea"/>
                        <a:cs typeface="+mn-cs"/>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b="0" i="1" kern="1200" dirty="0">
                          <a:solidFill>
                            <a:srgbClr val="0070C0"/>
                          </a:solidFill>
                          <a:effectLst/>
                          <a:latin typeface="+mn-lt"/>
                          <a:ea typeface="+mn-ea"/>
                          <a:cs typeface="+mn-cs"/>
                        </a:rPr>
                        <a:t>9 126 (po 10 miesiącach)</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6"/>
                  </a:ext>
                </a:extLst>
              </a:tr>
              <a:tr h="409737">
                <a:tc>
                  <a:txBody>
                    <a:bodyPr/>
                    <a:lstStyle/>
                    <a:p>
                      <a:pPr algn="just">
                        <a:lnSpc>
                          <a:spcPct val="107000"/>
                        </a:lnSpc>
                        <a:spcAft>
                          <a:spcPts val="0"/>
                        </a:spcAft>
                      </a:pPr>
                      <a:r>
                        <a:rPr lang="pl-PL" sz="1100" b="0" i="1" kern="1200" dirty="0">
                          <a:solidFill>
                            <a:srgbClr val="0070C0"/>
                          </a:solidFill>
                          <a:effectLst/>
                          <a:latin typeface="+mn-lt"/>
                          <a:ea typeface="+mn-ea"/>
                          <a:cs typeface="+mn-cs"/>
                        </a:rPr>
                        <a:t>Rejestry publiczne o poprawionej interoperacyjności</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b="0" i="1" kern="1200" dirty="0">
                          <a:solidFill>
                            <a:srgbClr val="0070C0"/>
                          </a:solidFill>
                          <a:effectLst/>
                          <a:latin typeface="+mn-lt"/>
                          <a:ea typeface="+mn-ea"/>
                          <a:cs typeface="+mn-cs"/>
                        </a:rPr>
                        <a:t>liczba</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b="0" i="1" kern="1200" dirty="0">
                          <a:solidFill>
                            <a:srgbClr val="0070C0"/>
                          </a:solidFill>
                          <a:effectLst/>
                          <a:latin typeface="+mn-lt"/>
                          <a:ea typeface="+mn-ea"/>
                          <a:cs typeface="+mn-cs"/>
                        </a:rPr>
                        <a:t>1</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b="0" i="1" kern="1200" dirty="0">
                          <a:solidFill>
                            <a:srgbClr val="0070C0"/>
                          </a:solidFill>
                          <a:effectLst/>
                          <a:latin typeface="+mn-lt"/>
                          <a:ea typeface="+mn-ea"/>
                          <a:cs typeface="+mn-cs"/>
                        </a:rPr>
                        <a:t>1</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478668646"/>
                  </a:ext>
                </a:extLst>
              </a:tr>
            </a:tbl>
          </a:graphicData>
        </a:graphic>
      </p:graphicFrame>
    </p:spTree>
    <p:extLst>
      <p:ext uri="{BB962C8B-B14F-4D97-AF65-F5344CB8AC3E}">
        <p14:creationId xmlns:p14="http://schemas.microsoft.com/office/powerpoint/2010/main" val="4053969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Podtytuł 2"/>
          <p:cNvSpPr>
            <a:spLocks noGrp="1"/>
          </p:cNvSpPr>
          <p:nvPr>
            <p:ph type="subTitle" idx="1"/>
          </p:nvPr>
        </p:nvSpPr>
        <p:spPr>
          <a:xfrm>
            <a:off x="1775522" y="1389898"/>
            <a:ext cx="8509677" cy="750596"/>
          </a:xfrm>
        </p:spPr>
        <p:txBody>
          <a:bodyPr>
            <a:noAutofit/>
          </a:bodyPr>
          <a:lstStyle/>
          <a:p>
            <a:pPr>
              <a:spcAft>
                <a:spcPts val="1200"/>
              </a:spcAft>
            </a:pPr>
            <a:r>
              <a:rPr lang="pl-PL" sz="4000" b="1" dirty="0">
                <a:solidFill>
                  <a:srgbClr val="002060"/>
                </a:solidFill>
                <a:cs typeface="Times New Roman" pitchFamily="18" charset="0"/>
              </a:rPr>
              <a:t>KORZYŚCI Z PROJEKTU</a:t>
            </a:r>
            <a:endParaRPr lang="pl-PL" b="1" dirty="0">
              <a:solidFill>
                <a:srgbClr val="002060"/>
              </a:solidFill>
              <a:cs typeface="Times New Roman" pitchFamily="18" charset="0"/>
            </a:endParaRPr>
          </a:p>
        </p:txBody>
      </p:sp>
      <p:graphicFrame>
        <p:nvGraphicFramePr>
          <p:cNvPr id="11" name="Tabela 10"/>
          <p:cNvGraphicFramePr>
            <a:graphicFrameLocks noGrp="1"/>
          </p:cNvGraphicFramePr>
          <p:nvPr>
            <p:extLst>
              <p:ext uri="{D42A27DB-BD31-4B8C-83A1-F6EECF244321}">
                <p14:modId xmlns:p14="http://schemas.microsoft.com/office/powerpoint/2010/main" val="4140444821"/>
              </p:ext>
            </p:extLst>
          </p:nvPr>
        </p:nvGraphicFramePr>
        <p:xfrm>
          <a:off x="695400" y="2116184"/>
          <a:ext cx="10826040" cy="4233275"/>
        </p:xfrm>
        <a:graphic>
          <a:graphicData uri="http://schemas.openxmlformats.org/drawingml/2006/table">
            <a:tbl>
              <a:tblPr firstRow="1" firstCol="1" bandRow="1">
                <a:tableStyleId>{5C22544A-7EE6-4342-B048-85BDC9FD1C3A}</a:tableStyleId>
              </a:tblPr>
              <a:tblGrid>
                <a:gridCol w="5436824">
                  <a:extLst>
                    <a:ext uri="{9D8B030D-6E8A-4147-A177-3AD203B41FA5}">
                      <a16:colId xmlns="" xmlns:a16="http://schemas.microsoft.com/office/drawing/2014/main" val="20000"/>
                    </a:ext>
                  </a:extLst>
                </a:gridCol>
                <a:gridCol w="5389216">
                  <a:extLst>
                    <a:ext uri="{9D8B030D-6E8A-4147-A177-3AD203B41FA5}">
                      <a16:colId xmlns="" xmlns:a16="http://schemas.microsoft.com/office/drawing/2014/main" val="20001"/>
                    </a:ext>
                  </a:extLst>
                </a:gridCol>
              </a:tblGrid>
              <a:tr h="602134">
                <a:tc>
                  <a:txBody>
                    <a:bodyPr/>
                    <a:lstStyle/>
                    <a:p>
                      <a:pPr algn="ctr">
                        <a:lnSpc>
                          <a:spcPct val="107000"/>
                        </a:lnSpc>
                        <a:spcAft>
                          <a:spcPts val="0"/>
                        </a:spcAft>
                      </a:pPr>
                      <a:r>
                        <a:rPr lang="pl-PL" sz="1400" b="1" dirty="0">
                          <a:solidFill>
                            <a:schemeClr val="bg1"/>
                          </a:solidFill>
                          <a:effectLst/>
                          <a:latin typeface="+mn-lt"/>
                        </a:rPr>
                        <a:t>Nazwa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Opis</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 xmlns:a16="http://schemas.microsoft.com/office/drawing/2014/main" val="10000"/>
                  </a:ext>
                </a:extLst>
              </a:tr>
              <a:tr h="682375">
                <a:tc>
                  <a:txBody>
                    <a:bodyPr/>
                    <a:lstStyle/>
                    <a:p>
                      <a:pPr algn="just">
                        <a:lnSpc>
                          <a:spcPct val="107000"/>
                        </a:lnSpc>
                        <a:spcAft>
                          <a:spcPts val="0"/>
                        </a:spcAft>
                      </a:pPr>
                      <a:r>
                        <a:rPr lang="pl-PL" sz="1200" b="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Umożliwiono obywatelom i przedsiębiorcom</a:t>
                      </a:r>
                      <a:r>
                        <a:rPr lang="pl-PL" sz="1200" b="0" i="1" baseline="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pl-PL" sz="1200" b="0" i="1" baseline="0"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realizację </a:t>
                      </a:r>
                      <a:r>
                        <a:rPr lang="pl-PL" sz="1200" b="0" i="1" baseline="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obowiązku rejestracji oraz </a:t>
                      </a:r>
                      <a:r>
                        <a:rPr lang="pl-PL" sz="1200" b="0" i="1" baseline="0"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aktualizację </a:t>
                      </a:r>
                      <a:r>
                        <a:rPr lang="pl-PL" sz="1200" b="0" i="1" baseline="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danych jachtów i innych jednostek pływających o długości do 24 m drogą elektroniczną</a:t>
                      </a:r>
                      <a:endParaRPr lang="pl-PL" sz="1200" b="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7000"/>
                        </a:lnSpc>
                        <a:spcAft>
                          <a:spcPts val="0"/>
                        </a:spcAft>
                      </a:pPr>
                      <a:r>
                        <a:rPr lang="pl-PL" sz="1200" b="0" i="1" dirty="0">
                          <a:solidFill>
                            <a:srgbClr val="0070C0"/>
                          </a:solidFill>
                          <a:effectLst/>
                          <a:latin typeface="+mn-lt"/>
                          <a:ea typeface="Calibri" panose="020F0502020204030204" pitchFamily="34" charset="0"/>
                          <a:cs typeface="Times New Roman" panose="02020603050405020304" pitchFamily="18" charset="0"/>
                        </a:rPr>
                        <a:t>Główny cel projektu – umożliwienie realizacji obowiązków</a:t>
                      </a:r>
                      <a:r>
                        <a:rPr lang="pl-PL" sz="1200" b="0" i="1" baseline="0" dirty="0">
                          <a:solidFill>
                            <a:srgbClr val="0070C0"/>
                          </a:solidFill>
                          <a:effectLst/>
                          <a:latin typeface="+mn-lt"/>
                          <a:ea typeface="Calibri" panose="020F0502020204030204" pitchFamily="34" charset="0"/>
                          <a:cs typeface="Times New Roman" panose="02020603050405020304" pitchFamily="18" charset="0"/>
                        </a:rPr>
                        <a:t> ustawowych, elektronizacja procesu rejestracji</a:t>
                      </a:r>
                      <a:endParaRPr lang="pl-PL" sz="1200" b="0" i="1" dirty="0">
                        <a:solidFill>
                          <a:srgbClr val="0070C0"/>
                        </a:solidFill>
                        <a:effectLst/>
                        <a:latin typeface="+mn-lt"/>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860763">
                <a:tc>
                  <a:txBody>
                    <a:bodyPr/>
                    <a:lstStyle/>
                    <a:p>
                      <a:pPr algn="just">
                        <a:lnSpc>
                          <a:spcPct val="107000"/>
                        </a:lnSpc>
                        <a:spcAft>
                          <a:spcPts val="0"/>
                        </a:spcAft>
                      </a:pPr>
                      <a:r>
                        <a:rPr lang="pl-PL" sz="1200" b="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Stworzenie jednego rejestru (elektronicznej bazy danych) jachtów i innych </a:t>
                      </a:r>
                    </a:p>
                    <a:p>
                      <a:pPr algn="just">
                        <a:lnSpc>
                          <a:spcPct val="107000"/>
                        </a:lnSpc>
                        <a:spcAft>
                          <a:spcPts val="0"/>
                        </a:spcAft>
                      </a:pPr>
                      <a:r>
                        <a:rPr lang="pl-PL" sz="1200" b="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jednostek pływających o długości do 24 m</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7000"/>
                        </a:lnSpc>
                        <a:spcAft>
                          <a:spcPts val="0"/>
                        </a:spcAft>
                      </a:pPr>
                      <a:r>
                        <a:rPr lang="pl-PL" sz="1200" b="0" i="1" dirty="0">
                          <a:solidFill>
                            <a:srgbClr val="0070C0"/>
                          </a:solidFill>
                          <a:effectLst/>
                          <a:latin typeface="+mn-lt"/>
                        </a:rPr>
                        <a:t>Powstał jeden, jednolity rejestr jachtów oraz innych jednostek pływających o długości do 24 m,</a:t>
                      </a:r>
                      <a:r>
                        <a:rPr lang="pl-PL" sz="1200" b="0" i="1" baseline="0" dirty="0">
                          <a:solidFill>
                            <a:srgbClr val="0070C0"/>
                          </a:solidFill>
                          <a:effectLst/>
                          <a:latin typeface="+mn-lt"/>
                        </a:rPr>
                        <a:t> u</a:t>
                      </a:r>
                      <a:r>
                        <a:rPr lang="pl-PL" sz="1200" b="0" i="1" dirty="0">
                          <a:solidFill>
                            <a:srgbClr val="0070C0"/>
                          </a:solidFill>
                          <a:effectLst/>
                          <a:latin typeface="+mn-lt"/>
                        </a:rPr>
                        <a:t>możliwiający rejestrację jednostki pływającej bez względu na jej cechy, przeznaczenie lub sposób eksploatacji, w jednym systemie (rejestrze),</a:t>
                      </a:r>
                      <a:r>
                        <a:rPr lang="pl-PL" sz="1200" b="0" i="1" baseline="0" dirty="0">
                          <a:solidFill>
                            <a:srgbClr val="0070C0"/>
                          </a:solidFill>
                          <a:effectLst/>
                          <a:latin typeface="+mn-lt"/>
                        </a:rPr>
                        <a:t> zastępując </a:t>
                      </a:r>
                      <a:r>
                        <a:rPr lang="pl-PL" sz="1200" b="0" i="1" baseline="0" dirty="0" smtClean="0">
                          <a:solidFill>
                            <a:srgbClr val="0070C0"/>
                          </a:solidFill>
                          <a:effectLst/>
                          <a:latin typeface="+mn-lt"/>
                        </a:rPr>
                        <a:t/>
                      </a:r>
                      <a:br>
                        <a:rPr lang="pl-PL" sz="1200" b="0" i="1" baseline="0" dirty="0" smtClean="0">
                          <a:solidFill>
                            <a:srgbClr val="0070C0"/>
                          </a:solidFill>
                          <a:effectLst/>
                          <a:latin typeface="+mn-lt"/>
                        </a:rPr>
                      </a:br>
                      <a:r>
                        <a:rPr lang="pl-PL" sz="1200" b="0" i="1" baseline="0" dirty="0" smtClean="0">
                          <a:solidFill>
                            <a:srgbClr val="0070C0"/>
                          </a:solidFill>
                          <a:effectLst/>
                          <a:latin typeface="+mn-lt"/>
                        </a:rPr>
                        <a:t>w </a:t>
                      </a:r>
                      <a:r>
                        <a:rPr lang="pl-PL" sz="1200" b="0" i="1" baseline="0" dirty="0">
                          <a:solidFill>
                            <a:srgbClr val="0070C0"/>
                          </a:solidFill>
                          <a:effectLst/>
                          <a:latin typeface="+mn-lt"/>
                        </a:rPr>
                        <a:t>tym zakresie 6 rozproszonych działających wcześniej rejestrów.</a:t>
                      </a:r>
                      <a:endParaRPr lang="pl-PL" sz="1200" b="0" i="1" dirty="0">
                        <a:solidFill>
                          <a:srgbClr val="0070C0"/>
                        </a:solidFill>
                        <a:effectLst/>
                        <a:latin typeface="+mn-lt"/>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691171">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pl-PL" sz="1200" b="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Stworzenie referencyjnego rejestru jachtów oraz innych jednostek pływających </a:t>
                      </a:r>
                      <a:r>
                        <a:rPr lang="pl-PL" sz="1200" b="0" i="1"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r>
                      <a:br>
                        <a:rPr lang="pl-PL" sz="1200" b="0" i="1"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pl-PL" sz="1200" b="0" i="1"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o </a:t>
                      </a:r>
                      <a:r>
                        <a:rPr lang="pl-PL" sz="1200" b="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długości do 24 metrów</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pl-PL" sz="1200" b="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Uruchomienie mechanizmów udostępniania danych zawartych w rejestrze jako zbioru danych referencyjnych dla innych systemów teleinformatycznych.</a:t>
                      </a:r>
                    </a:p>
                    <a:p>
                      <a:pPr marL="0" marR="0" lvl="0" indent="0" algn="just" defTabSz="914400" rtl="0" eaLnBrk="1" fontAlgn="auto" latinLnBrk="0" hangingPunct="1">
                        <a:lnSpc>
                          <a:spcPct val="107000"/>
                        </a:lnSpc>
                        <a:spcBef>
                          <a:spcPts val="0"/>
                        </a:spcBef>
                        <a:spcAft>
                          <a:spcPts val="0"/>
                        </a:spcAft>
                        <a:buClrTx/>
                        <a:buSzTx/>
                        <a:buFontTx/>
                        <a:buNone/>
                        <a:tabLst/>
                        <a:defRPr/>
                      </a:pPr>
                      <a:r>
                        <a:rPr lang="pl-PL" sz="1200" b="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Np. integracja z KSIP w celu pobrania danych jednostki w celu zarejestrowania w KSIP  informacji nt. utraty </a:t>
                      </a:r>
                      <a:r>
                        <a:rPr lang="pl-PL" sz="1200" b="0" i="1"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jednostki </a:t>
                      </a:r>
                      <a:r>
                        <a:rPr lang="pl-PL" sz="1200" b="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lub jej silnika.   </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521669">
                <a:tc>
                  <a:txBody>
                    <a:bodyPr/>
                    <a:lstStyle/>
                    <a:p>
                      <a:pPr algn="just">
                        <a:lnSpc>
                          <a:spcPct val="107000"/>
                        </a:lnSpc>
                        <a:spcAft>
                          <a:spcPts val="0"/>
                        </a:spcAft>
                      </a:pPr>
                      <a:r>
                        <a:rPr lang="pl-PL" sz="1200" b="0" i="1"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Stworzenie przejrzystego i przyjaznego dla odbiorcy systemu rejestracji</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7000"/>
                        </a:lnSpc>
                        <a:spcAft>
                          <a:spcPts val="0"/>
                        </a:spcAft>
                      </a:pPr>
                      <a:r>
                        <a:rPr lang="pl-PL" sz="1200" b="0" i="1" kern="1200" dirty="0">
                          <a:solidFill>
                            <a:srgbClr val="0070C0"/>
                          </a:solidFill>
                          <a:effectLst/>
                          <a:latin typeface="+mn-lt"/>
                          <a:ea typeface="+mn-ea"/>
                          <a:cs typeface="+mn-cs"/>
                        </a:rPr>
                        <a:t>Rejestr zapewnia łatwy dostęp obywateli do punktów rejestracji, tj. możliwość składania wniosku drogą elektroniczną lub rejestracji w starostwach i związkach sportowych (PZŻ, </a:t>
                      </a:r>
                      <a:r>
                        <a:rPr lang="pl-PL" sz="1200" b="0" i="1" kern="1200" dirty="0" err="1">
                          <a:solidFill>
                            <a:srgbClr val="0070C0"/>
                          </a:solidFill>
                          <a:effectLst/>
                          <a:latin typeface="+mn-lt"/>
                          <a:ea typeface="+mn-ea"/>
                          <a:cs typeface="+mn-cs"/>
                        </a:rPr>
                        <a:t>PZMiNW</a:t>
                      </a:r>
                      <a:r>
                        <a:rPr lang="pl-PL" sz="1200" b="0" i="1" kern="1200" dirty="0">
                          <a:solidFill>
                            <a:srgbClr val="0070C0"/>
                          </a:solidFill>
                          <a:effectLst/>
                          <a:latin typeface="+mn-lt"/>
                          <a:ea typeface="+mn-ea"/>
                          <a:cs typeface="+mn-cs"/>
                        </a:rPr>
                        <a:t>).</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4"/>
                  </a:ext>
                </a:extLst>
              </a:tr>
              <a:tr h="521669">
                <a:tc>
                  <a:txBody>
                    <a:bodyPr/>
                    <a:lstStyle/>
                    <a:p>
                      <a:pPr algn="just">
                        <a:lnSpc>
                          <a:spcPct val="107000"/>
                        </a:lnSpc>
                        <a:spcAft>
                          <a:spcPts val="0"/>
                        </a:spcAft>
                      </a:pPr>
                      <a:r>
                        <a:rPr lang="pl-PL" sz="1200" b="0" i="1"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Ustanowienie jednego wzoru dokumentu rejestracyjnego</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7000"/>
                        </a:lnSpc>
                        <a:spcAft>
                          <a:spcPts val="0"/>
                        </a:spcAft>
                      </a:pPr>
                      <a:r>
                        <a:rPr lang="pl-PL" sz="1200" b="0" i="1" kern="1200" dirty="0">
                          <a:solidFill>
                            <a:srgbClr val="0070C0"/>
                          </a:solidFill>
                          <a:effectLst/>
                          <a:latin typeface="+mn-lt"/>
                          <a:ea typeface="+mn-ea"/>
                          <a:cs typeface="+mn-cs"/>
                        </a:rPr>
                        <a:t>Wprowadzono jeden wzór dokumentu rejestracyjnego, stanowiącego jednocześnie dowód własności jednostki oraz dowód polskiej przynależności państwowej. </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4243738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Podtytuł 2"/>
          <p:cNvSpPr>
            <a:spLocks noGrp="1"/>
          </p:cNvSpPr>
          <p:nvPr>
            <p:ph type="subTitle" idx="1"/>
          </p:nvPr>
        </p:nvSpPr>
        <p:spPr>
          <a:xfrm>
            <a:off x="1775522" y="1484784"/>
            <a:ext cx="8509677" cy="750596"/>
          </a:xfrm>
        </p:spPr>
        <p:txBody>
          <a:bodyPr>
            <a:noAutofit/>
          </a:bodyPr>
          <a:lstStyle/>
          <a:p>
            <a:pPr>
              <a:spcAft>
                <a:spcPts val="1200"/>
              </a:spcAft>
            </a:pPr>
            <a:r>
              <a:rPr lang="pl-PL" sz="4000" b="1" dirty="0">
                <a:solidFill>
                  <a:srgbClr val="002060"/>
                </a:solidFill>
                <a:cs typeface="Times New Roman" pitchFamily="18" charset="0"/>
              </a:rPr>
              <a:t>KORZYŚCI Z PROJEKTU</a:t>
            </a:r>
            <a:endParaRPr lang="pl-PL" b="1" dirty="0">
              <a:solidFill>
                <a:srgbClr val="002060"/>
              </a:solidFill>
              <a:cs typeface="Times New Roman" pitchFamily="18" charset="0"/>
            </a:endParaRPr>
          </a:p>
        </p:txBody>
      </p:sp>
      <p:graphicFrame>
        <p:nvGraphicFramePr>
          <p:cNvPr id="11" name="Tabela 10"/>
          <p:cNvGraphicFramePr>
            <a:graphicFrameLocks noGrp="1"/>
          </p:cNvGraphicFramePr>
          <p:nvPr>
            <p:extLst>
              <p:ext uri="{D42A27DB-BD31-4B8C-83A1-F6EECF244321}">
                <p14:modId xmlns:p14="http://schemas.microsoft.com/office/powerpoint/2010/main" val="3385706676"/>
              </p:ext>
            </p:extLst>
          </p:nvPr>
        </p:nvGraphicFramePr>
        <p:xfrm>
          <a:off x="695400" y="2262831"/>
          <a:ext cx="10826040" cy="3993653"/>
        </p:xfrm>
        <a:graphic>
          <a:graphicData uri="http://schemas.openxmlformats.org/drawingml/2006/table">
            <a:tbl>
              <a:tblPr firstRow="1" firstCol="1" bandRow="1">
                <a:tableStyleId>{5C22544A-7EE6-4342-B048-85BDC9FD1C3A}</a:tableStyleId>
              </a:tblPr>
              <a:tblGrid>
                <a:gridCol w="5436824">
                  <a:extLst>
                    <a:ext uri="{9D8B030D-6E8A-4147-A177-3AD203B41FA5}">
                      <a16:colId xmlns="" xmlns:a16="http://schemas.microsoft.com/office/drawing/2014/main" val="20000"/>
                    </a:ext>
                  </a:extLst>
                </a:gridCol>
                <a:gridCol w="5389216">
                  <a:extLst>
                    <a:ext uri="{9D8B030D-6E8A-4147-A177-3AD203B41FA5}">
                      <a16:colId xmlns="" xmlns:a16="http://schemas.microsoft.com/office/drawing/2014/main" val="20001"/>
                    </a:ext>
                  </a:extLst>
                </a:gridCol>
              </a:tblGrid>
              <a:tr h="602134">
                <a:tc>
                  <a:txBody>
                    <a:bodyPr/>
                    <a:lstStyle/>
                    <a:p>
                      <a:pPr algn="ctr">
                        <a:lnSpc>
                          <a:spcPct val="107000"/>
                        </a:lnSpc>
                        <a:spcAft>
                          <a:spcPts val="0"/>
                        </a:spcAft>
                      </a:pPr>
                      <a:r>
                        <a:rPr lang="pl-PL" sz="1400" b="1" dirty="0">
                          <a:solidFill>
                            <a:schemeClr val="bg1"/>
                          </a:solidFill>
                          <a:effectLst/>
                          <a:latin typeface="+mn-lt"/>
                        </a:rPr>
                        <a:t>Nazwa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Opis</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 xmlns:a16="http://schemas.microsoft.com/office/drawing/2014/main" val="10000"/>
                  </a:ext>
                </a:extLst>
              </a:tr>
              <a:tr h="951595">
                <a:tc>
                  <a:txBody>
                    <a:bodyPr/>
                    <a:lstStyle/>
                    <a:p>
                      <a:pPr algn="just">
                        <a:lnSpc>
                          <a:spcPct val="107000"/>
                        </a:lnSpc>
                        <a:spcAft>
                          <a:spcPts val="0"/>
                        </a:spcAft>
                      </a:pPr>
                      <a:r>
                        <a:rPr lang="pl-PL" sz="1200" b="0" i="1"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Stały elektroniczny dostęp do danych (24/7) dla służb ratunkowych, administracji państwowej oraz innych uprawnionych</a:t>
                      </a:r>
                      <a:r>
                        <a:rPr lang="pl-PL" sz="1200" b="0" i="1" kern="1200" baseline="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organów</a:t>
                      </a:r>
                      <a:endParaRPr lang="pl-PL" sz="1200" b="0" i="1"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7000"/>
                        </a:lnSpc>
                        <a:spcAft>
                          <a:spcPts val="0"/>
                        </a:spcAft>
                      </a:pPr>
                      <a:r>
                        <a:rPr lang="pl-PL" sz="1200" b="0" i="1" kern="1200" dirty="0">
                          <a:solidFill>
                            <a:srgbClr val="0070C0"/>
                          </a:solidFill>
                          <a:effectLst/>
                          <a:latin typeface="+mn-lt"/>
                          <a:ea typeface="+mn-ea"/>
                          <a:cs typeface="+mn-cs"/>
                        </a:rPr>
                        <a:t>Zapewniono ciągły dostęp do danych zamieszczonych w rejestrze dla służb</a:t>
                      </a:r>
                      <a:r>
                        <a:rPr lang="pl-PL" sz="1200" b="0" i="1" kern="1200" baseline="0" dirty="0">
                          <a:solidFill>
                            <a:srgbClr val="0070C0"/>
                          </a:solidFill>
                          <a:effectLst/>
                          <a:latin typeface="+mn-lt"/>
                          <a:ea typeface="+mn-ea"/>
                          <a:cs typeface="+mn-cs"/>
                        </a:rPr>
                        <a:t> ratunkowych, administracji państwowej oraz uprawnionych organów niezbędny do realizacji ich zadań wynikających z ustawy o rejestracji jachtów i innych jednostek pływających o długości do 24 </a:t>
                      </a:r>
                      <a:r>
                        <a:rPr lang="pl-PL" sz="1200" b="0" i="1" kern="1200" baseline="0" dirty="0" smtClean="0">
                          <a:solidFill>
                            <a:srgbClr val="0070C0"/>
                          </a:solidFill>
                          <a:effectLst/>
                          <a:latin typeface="+mn-lt"/>
                          <a:ea typeface="+mn-ea"/>
                          <a:cs typeface="+mn-cs"/>
                        </a:rPr>
                        <a:t>m </a:t>
                      </a:r>
                      <a:r>
                        <a:rPr lang="pl-PL" sz="1200" b="0" i="1" kern="1200" baseline="0" dirty="0">
                          <a:solidFill>
                            <a:srgbClr val="0070C0"/>
                          </a:solidFill>
                          <a:effectLst/>
                          <a:latin typeface="+mn-lt"/>
                          <a:ea typeface="+mn-ea"/>
                          <a:cs typeface="+mn-cs"/>
                        </a:rPr>
                        <a:t>oraz innych aktów przepisów odrębnych.</a:t>
                      </a:r>
                      <a:endParaRPr lang="pl-PL" sz="1200" b="0" i="1" kern="1200" dirty="0">
                        <a:solidFill>
                          <a:srgbClr val="0070C0"/>
                        </a:solidFill>
                        <a:effectLst/>
                        <a:latin typeface="+mn-lt"/>
                        <a:ea typeface="+mn-ea"/>
                        <a:cs typeface="+mn-cs"/>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860763">
                <a:tc>
                  <a:txBody>
                    <a:bodyPr/>
                    <a:lstStyle/>
                    <a:p>
                      <a:pPr algn="just">
                        <a:lnSpc>
                          <a:spcPct val="107000"/>
                        </a:lnSpc>
                        <a:spcAft>
                          <a:spcPts val="0"/>
                        </a:spcAft>
                      </a:pPr>
                      <a:r>
                        <a:rPr lang="pl-PL" sz="1200" b="0" i="1"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Przeciwdziałanie</a:t>
                      </a:r>
                      <a:r>
                        <a:rPr lang="pl-PL" sz="1200" b="0" i="1" kern="1200" baseline="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legalizacji skradzionych jednostek pływających i ich silników</a:t>
                      </a:r>
                      <a:endParaRPr lang="pl-PL" sz="1200" b="0" i="1"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7000"/>
                        </a:lnSpc>
                        <a:spcAft>
                          <a:spcPts val="0"/>
                        </a:spcAft>
                      </a:pPr>
                      <a:r>
                        <a:rPr lang="pl-PL" sz="1200" b="0" i="1" kern="1200" dirty="0">
                          <a:solidFill>
                            <a:srgbClr val="0070C0"/>
                          </a:solidFill>
                          <a:effectLst/>
                          <a:latin typeface="+mn-lt"/>
                          <a:ea typeface="+mn-ea"/>
                          <a:cs typeface="+mn-cs"/>
                        </a:rPr>
                        <a:t>Rejestr zawiera dane dotyczące zarejestrowanych na terenie Polski zgłoszeń utraty jednostek pływających lub silników jednostek pływających (poprzez integrację </a:t>
                      </a:r>
                      <a:r>
                        <a:rPr lang="pl-PL" sz="1200" b="0" i="1" kern="1200" dirty="0" smtClean="0">
                          <a:solidFill>
                            <a:srgbClr val="0070C0"/>
                          </a:solidFill>
                          <a:effectLst/>
                          <a:latin typeface="+mn-lt"/>
                          <a:ea typeface="+mn-ea"/>
                          <a:cs typeface="+mn-cs"/>
                        </a:rPr>
                        <a:t/>
                      </a:r>
                      <a:br>
                        <a:rPr lang="pl-PL" sz="1200" b="0" i="1" kern="1200" dirty="0" smtClean="0">
                          <a:solidFill>
                            <a:srgbClr val="0070C0"/>
                          </a:solidFill>
                          <a:effectLst/>
                          <a:latin typeface="+mn-lt"/>
                          <a:ea typeface="+mn-ea"/>
                          <a:cs typeface="+mn-cs"/>
                        </a:rPr>
                      </a:br>
                      <a:r>
                        <a:rPr lang="pl-PL" sz="1200" b="0" i="1" kern="1200" dirty="0" smtClean="0">
                          <a:solidFill>
                            <a:srgbClr val="0070C0"/>
                          </a:solidFill>
                          <a:effectLst/>
                          <a:latin typeface="+mn-lt"/>
                          <a:ea typeface="+mn-ea"/>
                          <a:cs typeface="+mn-cs"/>
                        </a:rPr>
                        <a:t>z </a:t>
                      </a:r>
                      <a:r>
                        <a:rPr lang="pl-PL" sz="1200" b="0" i="1" kern="1200" dirty="0">
                          <a:solidFill>
                            <a:srgbClr val="0070C0"/>
                          </a:solidFill>
                          <a:effectLst/>
                          <a:latin typeface="+mn-lt"/>
                          <a:ea typeface="+mn-ea"/>
                          <a:cs typeface="+mn-cs"/>
                        </a:rPr>
                        <a:t>Krajowym Systemem Informacyjnym Policji). Dane przekazywane przez Policję z KSIP  są udostępniane organom rejestrującym co ogranicza możliwość ich legalizacji poprzez ponowną rejestrację.</a:t>
                      </a:r>
                    </a:p>
                    <a:p>
                      <a:pPr algn="just">
                        <a:lnSpc>
                          <a:spcPct val="107000"/>
                        </a:lnSpc>
                        <a:spcAft>
                          <a:spcPts val="0"/>
                        </a:spcAft>
                      </a:pPr>
                      <a:endParaRPr lang="pl-PL" sz="1200" b="0" i="1" kern="1200" dirty="0">
                        <a:solidFill>
                          <a:srgbClr val="0070C0"/>
                        </a:solidFill>
                        <a:effectLst/>
                        <a:latin typeface="+mn-lt"/>
                        <a:ea typeface="+mn-ea"/>
                        <a:cs typeface="+mn-cs"/>
                      </a:endParaRPr>
                    </a:p>
                    <a:p>
                      <a:pPr algn="just">
                        <a:lnSpc>
                          <a:spcPct val="107000"/>
                        </a:lnSpc>
                        <a:spcAft>
                          <a:spcPts val="0"/>
                        </a:spcAft>
                      </a:pPr>
                      <a:r>
                        <a:rPr lang="pl-PL" sz="1200" b="0" i="1" kern="1200" dirty="0">
                          <a:solidFill>
                            <a:srgbClr val="0070C0"/>
                          </a:solidFill>
                          <a:effectLst/>
                          <a:latin typeface="+mn-lt"/>
                          <a:ea typeface="+mn-ea"/>
                          <a:cs typeface="+mn-cs"/>
                        </a:rPr>
                        <a:t>Po przeprowadzeniu dodatkowych zmian system REJA24 może umożliwić sprawdzenie przez pracowników organów rejestrujących, czy dany środek transportu (jednostka pływająca) jest poszukiwany na potrzeby zajęcia w państwach członkowskich UE. Zagadnienie dotyczy pakietu legislacyjnego SIS (tzw. SIS </a:t>
                      </a:r>
                      <a:r>
                        <a:rPr lang="pl-PL" sz="1200" b="0" i="1" kern="1200" dirty="0" err="1">
                          <a:solidFill>
                            <a:srgbClr val="0070C0"/>
                          </a:solidFill>
                          <a:effectLst/>
                          <a:latin typeface="+mn-lt"/>
                          <a:ea typeface="+mn-ea"/>
                          <a:cs typeface="+mn-cs"/>
                        </a:rPr>
                        <a:t>Recast</a:t>
                      </a:r>
                      <a:r>
                        <a:rPr lang="pl-PL" sz="1200" b="0" i="1" kern="1200" dirty="0">
                          <a:solidFill>
                            <a:srgbClr val="0070C0"/>
                          </a:solidFill>
                          <a:effectLst/>
                          <a:latin typeface="+mn-lt"/>
                          <a:ea typeface="+mn-ea"/>
                          <a:cs typeface="+mn-cs"/>
                        </a:rPr>
                        <a:t>). Aktualnie trwają konsultacje z MSWiA w zakresie ustanowienia organu pośredniczącego oraz sposobu obsługi.</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2504683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Podtytuł 2"/>
          <p:cNvSpPr txBox="1">
            <a:spLocks/>
          </p:cNvSpPr>
          <p:nvPr/>
        </p:nvSpPr>
        <p:spPr>
          <a:xfrm>
            <a:off x="1775522" y="1329511"/>
            <a:ext cx="8509677"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4000" b="1" dirty="0">
                <a:solidFill>
                  <a:srgbClr val="002060"/>
                </a:solidFill>
                <a:cs typeface="Times New Roman" pitchFamily="18" charset="0"/>
              </a:rPr>
              <a:t>REALIZACJA ZALECEŃ KRMC</a:t>
            </a:r>
            <a:endParaRPr lang="pl-PL" dirty="0"/>
          </a:p>
        </p:txBody>
      </p:sp>
      <p:graphicFrame>
        <p:nvGraphicFramePr>
          <p:cNvPr id="5" name="Tabela 4"/>
          <p:cNvGraphicFramePr>
            <a:graphicFrameLocks noGrp="1"/>
          </p:cNvGraphicFramePr>
          <p:nvPr>
            <p:extLst>
              <p:ext uri="{D42A27DB-BD31-4B8C-83A1-F6EECF244321}">
                <p14:modId xmlns:p14="http://schemas.microsoft.com/office/powerpoint/2010/main" val="351814818"/>
              </p:ext>
            </p:extLst>
          </p:nvPr>
        </p:nvGraphicFramePr>
        <p:xfrm>
          <a:off x="695399" y="2235380"/>
          <a:ext cx="10801199" cy="4363540"/>
        </p:xfrm>
        <a:graphic>
          <a:graphicData uri="http://schemas.openxmlformats.org/drawingml/2006/table">
            <a:tbl>
              <a:tblPr firstRow="1" bandRow="1">
                <a:tableStyleId>{5C22544A-7EE6-4342-B048-85BDC9FD1C3A}</a:tableStyleId>
              </a:tblPr>
              <a:tblGrid>
                <a:gridCol w="3494262">
                  <a:extLst>
                    <a:ext uri="{9D8B030D-6E8A-4147-A177-3AD203B41FA5}">
                      <a16:colId xmlns="" xmlns:a16="http://schemas.microsoft.com/office/drawing/2014/main" val="20000"/>
                    </a:ext>
                  </a:extLst>
                </a:gridCol>
                <a:gridCol w="2664106">
                  <a:extLst>
                    <a:ext uri="{9D8B030D-6E8A-4147-A177-3AD203B41FA5}">
                      <a16:colId xmlns="" xmlns:a16="http://schemas.microsoft.com/office/drawing/2014/main" val="20001"/>
                    </a:ext>
                  </a:extLst>
                </a:gridCol>
                <a:gridCol w="4642831">
                  <a:extLst>
                    <a:ext uri="{9D8B030D-6E8A-4147-A177-3AD203B41FA5}">
                      <a16:colId xmlns="" xmlns:a16="http://schemas.microsoft.com/office/drawing/2014/main" val="20002"/>
                    </a:ext>
                  </a:extLst>
                </a:gridCol>
              </a:tblGrid>
              <a:tr h="584020">
                <a:tc>
                  <a:txBody>
                    <a:bodyPr/>
                    <a:lstStyle/>
                    <a:p>
                      <a:pPr algn="ctr"/>
                      <a:r>
                        <a:rPr lang="pl-PL" sz="1600" dirty="0">
                          <a:solidFill>
                            <a:schemeClr val="bg1"/>
                          </a:solidFill>
                        </a:rPr>
                        <a:t>Zalecenie KRMC</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tc>
                  <a:txBody>
                    <a:bodyPr/>
                    <a:lstStyle/>
                    <a:p>
                      <a:pPr algn="ctr"/>
                      <a:r>
                        <a:rPr lang="pl-PL" sz="1600" dirty="0">
                          <a:solidFill>
                            <a:schemeClr val="bg1"/>
                          </a:solidFill>
                        </a:rPr>
                        <a:t>Poziom wykonania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tc>
                  <a:txBody>
                    <a:bodyPr/>
                    <a:lstStyle/>
                    <a:p>
                      <a:pPr algn="ctr"/>
                      <a:r>
                        <a:rPr lang="pl-PL" sz="1600" dirty="0">
                          <a:solidFill>
                            <a:schemeClr val="bg1"/>
                          </a:solidFill>
                        </a:rPr>
                        <a:t>Wyjaśnienia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extLst>
                  <a:ext uri="{0D108BD9-81ED-4DB2-BD59-A6C34878D82A}">
                    <a16:rowId xmlns="" xmlns:a16="http://schemas.microsoft.com/office/drawing/2014/main" val="10000"/>
                  </a:ext>
                </a:extLst>
              </a:tr>
              <a:tr h="385234">
                <a:tc>
                  <a:txBody>
                    <a:bodyPr/>
                    <a:lstStyle/>
                    <a:p>
                      <a:pPr algn="just"/>
                      <a:r>
                        <a:rPr lang="pl-PL" sz="1100" b="0" i="1" u="none" kern="1200" dirty="0">
                          <a:solidFill>
                            <a:srgbClr val="0070C0"/>
                          </a:solidFill>
                          <a:effectLst/>
                          <a:latin typeface="+mn-lt"/>
                          <a:ea typeface="+mn-ea"/>
                          <a:cs typeface="+mn-cs"/>
                        </a:rPr>
                        <a:t>Wykorzystanie danych referencyjnych</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pl-PL" sz="1100" b="0" i="1" u="none" kern="1200" dirty="0">
                          <a:solidFill>
                            <a:srgbClr val="0070C0"/>
                          </a:solidFill>
                          <a:effectLst/>
                          <a:latin typeface="+mn-lt"/>
                          <a:ea typeface="+mn-ea"/>
                          <a:cs typeface="+mn-cs"/>
                        </a:rPr>
                        <a:t>Wykonano w całości</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just" defTabSz="914400" rtl="0" eaLnBrk="1" latinLnBrk="0" hangingPunct="1"/>
                      <a:r>
                        <a:rPr lang="pl-PL" sz="1100" b="0" i="1" u="none" kern="1200" dirty="0">
                          <a:solidFill>
                            <a:srgbClr val="0070C0"/>
                          </a:solidFill>
                          <a:effectLst/>
                          <a:latin typeface="+mn-lt"/>
                          <a:ea typeface="+mn-ea"/>
                          <a:cs typeface="+mn-cs"/>
                        </a:rPr>
                        <a:t>Wdrożono integrację z GUS (REGON), KSIP oraz Węzłem Krajowym: Login.gov.pl, Profil zaufany, e-Dowód</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415714">
                <a:tc>
                  <a:txBody>
                    <a:bodyPr/>
                    <a:lstStyle/>
                    <a:p>
                      <a:pPr marL="0" algn="just" defTabSz="914400" rtl="0" eaLnBrk="1" latinLnBrk="0" hangingPunct="1"/>
                      <a:r>
                        <a:rPr lang="pl-PL" sz="1100" b="0" i="1" u="none" kern="1200" dirty="0">
                          <a:solidFill>
                            <a:srgbClr val="0070C0"/>
                          </a:solidFill>
                          <a:effectLst/>
                          <a:latin typeface="+mn-lt"/>
                          <a:ea typeface="+mn-ea"/>
                          <a:cs typeface="+mn-cs"/>
                        </a:rPr>
                        <a:t>Pełna elektronizacja procesu rejestracji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just" defTabSz="914400" rtl="0" eaLnBrk="1" latinLnBrk="0" hangingPunct="1"/>
                      <a:r>
                        <a:rPr lang="pl-PL" sz="1100" b="0" i="1" u="none" kern="1200" dirty="0">
                          <a:solidFill>
                            <a:srgbClr val="0070C0"/>
                          </a:solidFill>
                          <a:effectLst/>
                          <a:latin typeface="+mn-lt"/>
                          <a:ea typeface="+mn-ea"/>
                          <a:cs typeface="+mn-cs"/>
                        </a:rPr>
                        <a:t>Wykonano w całości</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pl-PL" sz="1100" b="0" i="1" u="none" kern="1200" dirty="0">
                          <a:solidFill>
                            <a:srgbClr val="0070C0"/>
                          </a:solidFill>
                          <a:effectLst/>
                          <a:latin typeface="+mn-lt"/>
                          <a:ea typeface="+mn-ea"/>
                          <a:cs typeface="+mn-cs"/>
                        </a:rPr>
                        <a:t>Wizyta w urzędzie wymagana jest jedynie w celu odbioru dokumentu rejestracyjnego</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248074">
                <a:tc>
                  <a:txBody>
                    <a:bodyPr/>
                    <a:lstStyle/>
                    <a:p>
                      <a:pPr marL="0" algn="just" defTabSz="914400" rtl="0" eaLnBrk="1" latinLnBrk="0" hangingPunct="1"/>
                      <a:r>
                        <a:rPr lang="pl-PL" sz="1100" b="0" i="1" u="none" kern="1200" dirty="0">
                          <a:solidFill>
                            <a:srgbClr val="0070C0"/>
                          </a:solidFill>
                          <a:effectLst/>
                          <a:latin typeface="+mn-lt"/>
                          <a:ea typeface="+mn-ea"/>
                          <a:cs typeface="+mn-cs"/>
                        </a:rPr>
                        <a:t>Uzupełnienie KPI o liczbę transakcji</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just" defTabSz="914400" rtl="0" eaLnBrk="1" latinLnBrk="0" hangingPunct="1"/>
                      <a:r>
                        <a:rPr lang="pl-PL" sz="1100" b="0" i="1" u="none" kern="1200" dirty="0">
                          <a:solidFill>
                            <a:srgbClr val="0070C0"/>
                          </a:solidFill>
                          <a:effectLst/>
                          <a:latin typeface="+mn-lt"/>
                          <a:ea typeface="+mn-ea"/>
                          <a:cs typeface="+mn-cs"/>
                        </a:rPr>
                        <a:t>Wykonano w całości</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pl-PL" dirty="0">
                        <a:solidFill>
                          <a:srgbClr val="002060"/>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3"/>
                  </a:ext>
                </a:extLst>
              </a:tr>
              <a:tr h="149014">
                <a:tc>
                  <a:txBody>
                    <a:bodyPr/>
                    <a:lstStyle/>
                    <a:p>
                      <a:pPr algn="just"/>
                      <a:r>
                        <a:rPr lang="pl-PL" sz="1100" b="0" i="1" u="none" kern="1200" dirty="0">
                          <a:solidFill>
                            <a:srgbClr val="0070C0"/>
                          </a:solidFill>
                          <a:effectLst/>
                          <a:latin typeface="+mn-lt"/>
                          <a:ea typeface="+mn-ea"/>
                          <a:cs typeface="+mn-cs"/>
                        </a:rPr>
                        <a:t>Ocena dojrzałości e-usług</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pl-PL" sz="1100" b="0" i="1" u="none" kern="1200" dirty="0">
                          <a:solidFill>
                            <a:srgbClr val="0070C0"/>
                          </a:solidFill>
                          <a:effectLst/>
                          <a:latin typeface="+mn-lt"/>
                          <a:ea typeface="+mn-ea"/>
                          <a:cs typeface="+mn-cs"/>
                        </a:rPr>
                        <a:t>Wykonano w całości</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pl-PL" dirty="0">
                        <a:solidFill>
                          <a:srgbClr val="002060"/>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4"/>
                  </a:ext>
                </a:extLst>
              </a:tr>
              <a:tr h="612536">
                <a:tc>
                  <a:txBody>
                    <a:bodyPr/>
                    <a:lstStyle/>
                    <a:p>
                      <a:pPr algn="just"/>
                      <a:r>
                        <a:rPr lang="pl-PL" sz="1100" b="0" i="1" u="none" kern="1200" dirty="0">
                          <a:solidFill>
                            <a:srgbClr val="0070C0"/>
                          </a:solidFill>
                          <a:effectLst/>
                          <a:latin typeface="+mn-lt"/>
                          <a:ea typeface="+mn-ea"/>
                          <a:cs typeface="+mn-cs"/>
                        </a:rPr>
                        <a:t>Opcja uruchomienia forum dyskusyjnego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pl-PL" sz="1100" b="0" i="1" u="none" kern="1200" dirty="0">
                          <a:solidFill>
                            <a:srgbClr val="0070C0"/>
                          </a:solidFill>
                          <a:effectLst/>
                          <a:latin typeface="+mn-lt"/>
                          <a:ea typeface="+mn-ea"/>
                          <a:cs typeface="+mn-cs"/>
                        </a:rPr>
                        <a:t>Nie wykonano</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100" b="0" i="1" u="none" kern="1200" dirty="0">
                          <a:solidFill>
                            <a:srgbClr val="0070C0"/>
                          </a:solidFill>
                          <a:effectLst/>
                          <a:latin typeface="+mn-lt"/>
                          <a:ea typeface="+mn-ea"/>
                          <a:cs typeface="+mn-cs"/>
                        </a:rPr>
                        <a:t>Udostępniono interesariuszom projektu adres kontaktowy zespołu Help </a:t>
                      </a:r>
                      <a:r>
                        <a:rPr lang="pl-PL" sz="1100" b="0" i="1" u="none" kern="1200" dirty="0" err="1">
                          <a:solidFill>
                            <a:srgbClr val="0070C0"/>
                          </a:solidFill>
                          <a:effectLst/>
                          <a:latin typeface="+mn-lt"/>
                          <a:ea typeface="+mn-ea"/>
                          <a:cs typeface="+mn-cs"/>
                        </a:rPr>
                        <a:t>Desk</a:t>
                      </a:r>
                      <a:r>
                        <a:rPr lang="pl-PL" sz="1100" b="0" i="1" u="none" kern="1200" dirty="0">
                          <a:solidFill>
                            <a:srgbClr val="0070C0"/>
                          </a:solidFill>
                          <a:effectLst/>
                          <a:latin typeface="+mn-lt"/>
                          <a:ea typeface="+mn-ea"/>
                          <a:cs typeface="+mn-cs"/>
                        </a:rPr>
                        <a:t> </a:t>
                      </a:r>
                      <a:r>
                        <a:rPr lang="pl-PL" sz="1100" b="0" i="1" u="none" kern="1200" dirty="0" smtClean="0">
                          <a:solidFill>
                            <a:srgbClr val="0070C0"/>
                          </a:solidFill>
                          <a:effectLst/>
                          <a:latin typeface="+mn-lt"/>
                          <a:ea typeface="+mn-ea"/>
                          <a:cs typeface="+mn-cs"/>
                        </a:rPr>
                        <a:t/>
                      </a:r>
                      <a:br>
                        <a:rPr lang="pl-PL" sz="1100" b="0" i="1" u="none" kern="1200" dirty="0" smtClean="0">
                          <a:solidFill>
                            <a:srgbClr val="0070C0"/>
                          </a:solidFill>
                          <a:effectLst/>
                          <a:latin typeface="+mn-lt"/>
                          <a:ea typeface="+mn-ea"/>
                          <a:cs typeface="+mn-cs"/>
                        </a:rPr>
                      </a:br>
                      <a:r>
                        <a:rPr lang="pl-PL" sz="1100" b="0" i="1" u="none" kern="1200" dirty="0" smtClean="0">
                          <a:solidFill>
                            <a:srgbClr val="0070C0"/>
                          </a:solidFill>
                          <a:effectLst/>
                          <a:latin typeface="+mn-lt"/>
                          <a:ea typeface="+mn-ea"/>
                          <a:cs typeface="+mn-cs"/>
                        </a:rPr>
                        <a:t>w </a:t>
                      </a:r>
                      <a:r>
                        <a:rPr lang="pl-PL" sz="1100" b="0" i="1" u="none" kern="1200" dirty="0">
                          <a:solidFill>
                            <a:srgbClr val="0070C0"/>
                          </a:solidFill>
                          <a:effectLst/>
                          <a:latin typeface="+mn-lt"/>
                          <a:ea typeface="+mn-ea"/>
                          <a:cs typeface="+mn-cs"/>
                        </a:rPr>
                        <a:t>celu bieżących konsultacji na etapie realizacji projektu oraz wsparcia użytkowników podczas obsługi systemu po jego uruchomieniu.</a:t>
                      </a:r>
                    </a:p>
                    <a:p>
                      <a:pPr marL="0" marR="0" lvl="0" indent="0" algn="just" defTabSz="914400" rtl="0" eaLnBrk="1" fontAlgn="auto" latinLnBrk="0" hangingPunct="1">
                        <a:lnSpc>
                          <a:spcPct val="100000"/>
                        </a:lnSpc>
                        <a:spcBef>
                          <a:spcPts val="0"/>
                        </a:spcBef>
                        <a:spcAft>
                          <a:spcPts val="0"/>
                        </a:spcAft>
                        <a:buClrTx/>
                        <a:buSzTx/>
                        <a:buFontTx/>
                        <a:buNone/>
                        <a:tabLst/>
                        <a:defRPr/>
                      </a:pPr>
                      <a:r>
                        <a:rPr lang="pl-PL" sz="1100" b="0" i="1" u="none" kern="1200" dirty="0">
                          <a:solidFill>
                            <a:srgbClr val="0070C0"/>
                          </a:solidFill>
                          <a:effectLst/>
                          <a:latin typeface="+mn-lt"/>
                          <a:ea typeface="+mn-ea"/>
                          <a:cs typeface="+mn-cs"/>
                        </a:rPr>
                        <a:t>Przeprowadzono cykl spotkań uzgodnieniowych z głównymi interesariuszami Systemu REJA24 (Organy rejestrujące, UKE, ULC, KG Policji).</a:t>
                      </a:r>
                    </a:p>
                    <a:p>
                      <a:pPr marL="0" algn="just" defTabSz="914400" rtl="0" eaLnBrk="1" latinLnBrk="0" hangingPunct="1"/>
                      <a:r>
                        <a:rPr lang="pl-PL" sz="1100" b="0" i="1" u="none" kern="1200" dirty="0">
                          <a:solidFill>
                            <a:srgbClr val="0070C0"/>
                          </a:solidFill>
                          <a:effectLst/>
                          <a:latin typeface="+mn-lt"/>
                          <a:ea typeface="+mn-ea"/>
                          <a:cs typeface="+mn-cs"/>
                        </a:rPr>
                        <a:t>Udostępniono organom rejestrującym zasoby Portalu Publicznego oraz Platformy Szkoleniowej zawierające materiały informacyjne, szkoleniowe oraz filmy instruktażowe</a:t>
                      </a:r>
                      <a:r>
                        <a:rPr lang="pl-PL" sz="1100" b="0" i="1" u="none" kern="1200" dirty="0" smtClean="0">
                          <a:solidFill>
                            <a:srgbClr val="0070C0"/>
                          </a:solidFill>
                          <a:effectLst/>
                          <a:latin typeface="+mn-lt"/>
                          <a:ea typeface="+mn-ea"/>
                          <a:cs typeface="+mn-cs"/>
                        </a:rPr>
                        <a:t>.</a:t>
                      </a:r>
                      <a:endParaRPr lang="pl-PL" sz="1100" b="0" i="1" u="none" kern="1200" dirty="0">
                        <a:solidFill>
                          <a:srgbClr val="0070C0"/>
                        </a:solidFill>
                        <a:effectLst/>
                        <a:latin typeface="+mn-lt"/>
                        <a:ea typeface="+mn-ea"/>
                        <a:cs typeface="+mn-cs"/>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928188492"/>
                  </a:ext>
                </a:extLst>
              </a:tr>
              <a:tr h="612536">
                <a:tc>
                  <a:txBody>
                    <a:bodyPr/>
                    <a:lstStyle/>
                    <a:p>
                      <a:pPr marL="0" algn="just" defTabSz="914400" rtl="0" eaLnBrk="1" latinLnBrk="0" hangingPunct="1"/>
                      <a:r>
                        <a:rPr lang="pl-PL" sz="1100" b="0" i="1" u="none" kern="1200" dirty="0">
                          <a:solidFill>
                            <a:srgbClr val="0070C0"/>
                          </a:solidFill>
                          <a:effectLst/>
                          <a:latin typeface="+mn-lt"/>
                          <a:ea typeface="+mn-ea"/>
                          <a:cs typeface="+mn-cs"/>
                        </a:rPr>
                        <a:t>Migracja danych z różnych systemów</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100" b="0" i="1" u="none" kern="1200" dirty="0">
                          <a:solidFill>
                            <a:srgbClr val="0070C0"/>
                          </a:solidFill>
                          <a:effectLst/>
                          <a:latin typeface="+mn-lt"/>
                          <a:ea typeface="+mn-ea"/>
                          <a:cs typeface="+mn-cs"/>
                        </a:rPr>
                        <a:t>Nie wykonano</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pl-PL" sz="1100" b="0" i="1" u="none" kern="1200" dirty="0">
                          <a:solidFill>
                            <a:srgbClr val="0070C0"/>
                          </a:solidFill>
                          <a:effectLst/>
                          <a:latin typeface="+mn-lt"/>
                          <a:ea typeface="+mn-ea"/>
                          <a:cs typeface="+mn-cs"/>
                        </a:rPr>
                        <a:t>Dotychczas działające rejestry nie </a:t>
                      </a:r>
                      <a:r>
                        <a:rPr lang="pl-PL" sz="1100" b="0" i="1" u="none" kern="1200" dirty="0" smtClean="0">
                          <a:solidFill>
                            <a:srgbClr val="0070C0"/>
                          </a:solidFill>
                          <a:effectLst/>
                          <a:latin typeface="+mn-lt"/>
                          <a:ea typeface="+mn-ea"/>
                          <a:cs typeface="+mn-cs"/>
                        </a:rPr>
                        <a:t>były </a:t>
                      </a:r>
                      <a:r>
                        <a:rPr lang="pl-PL" sz="1100" b="0" i="1" u="none" kern="1200" dirty="0">
                          <a:solidFill>
                            <a:srgbClr val="0070C0"/>
                          </a:solidFill>
                          <a:effectLst/>
                          <a:latin typeface="+mn-lt"/>
                          <a:ea typeface="+mn-ea"/>
                          <a:cs typeface="+mn-cs"/>
                        </a:rPr>
                        <a:t>zelektronizowane oraz były rozproszone w ramach prowadzonych je organów rejestrujących. Informację w tym zakresie po przeprowadzeniu analizy wykonalności zawarto w OSR dla ustawy </a:t>
                      </a:r>
                      <a:r>
                        <a:rPr lang="pl-PL" sz="1100" b="0" i="1" u="none" kern="1200" dirty="0" smtClean="0">
                          <a:solidFill>
                            <a:srgbClr val="0070C0"/>
                          </a:solidFill>
                          <a:effectLst/>
                          <a:latin typeface="+mn-lt"/>
                          <a:ea typeface="+mn-ea"/>
                          <a:cs typeface="+mn-cs"/>
                        </a:rPr>
                        <a:t/>
                      </a:r>
                      <a:br>
                        <a:rPr lang="pl-PL" sz="1100" b="0" i="1" u="none" kern="1200" dirty="0" smtClean="0">
                          <a:solidFill>
                            <a:srgbClr val="0070C0"/>
                          </a:solidFill>
                          <a:effectLst/>
                          <a:latin typeface="+mn-lt"/>
                          <a:ea typeface="+mn-ea"/>
                          <a:cs typeface="+mn-cs"/>
                        </a:rPr>
                      </a:br>
                      <a:r>
                        <a:rPr lang="pl-PL" sz="1100" b="0" i="1" u="none" kern="1200" dirty="0" smtClean="0">
                          <a:solidFill>
                            <a:srgbClr val="0070C0"/>
                          </a:solidFill>
                          <a:effectLst/>
                          <a:latin typeface="+mn-lt"/>
                          <a:ea typeface="+mn-ea"/>
                          <a:cs typeface="+mn-cs"/>
                        </a:rPr>
                        <a:t>o </a:t>
                      </a:r>
                      <a:r>
                        <a:rPr lang="pl-PL" sz="1100" b="0" i="1" u="none" kern="1200" dirty="0">
                          <a:solidFill>
                            <a:srgbClr val="0070C0"/>
                          </a:solidFill>
                          <a:effectLst/>
                          <a:latin typeface="+mn-lt"/>
                          <a:ea typeface="+mn-ea"/>
                          <a:cs typeface="+mn-cs"/>
                        </a:rPr>
                        <a:t>rejestracji jachtów i innych jednostek pływających o długości do 24 metrów</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702817778"/>
                  </a:ext>
                </a:extLst>
              </a:tr>
            </a:tbl>
          </a:graphicData>
        </a:graphic>
      </p:graphicFrame>
    </p:spTree>
    <p:extLst>
      <p:ext uri="{BB962C8B-B14F-4D97-AF65-F5344CB8AC3E}">
        <p14:creationId xmlns:p14="http://schemas.microsoft.com/office/powerpoint/2010/main" val="31394449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Podtytuł 2"/>
          <p:cNvSpPr txBox="1">
            <a:spLocks/>
          </p:cNvSpPr>
          <p:nvPr/>
        </p:nvSpPr>
        <p:spPr>
          <a:xfrm>
            <a:off x="1775522" y="1398524"/>
            <a:ext cx="8509677"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4000" b="1" dirty="0">
                <a:solidFill>
                  <a:srgbClr val="002060"/>
                </a:solidFill>
                <a:cs typeface="Times New Roman" pitchFamily="18" charset="0"/>
              </a:rPr>
              <a:t>REALIZACJA ZALECEŃ KRMC</a:t>
            </a:r>
            <a:endParaRPr lang="pl-PL" dirty="0"/>
          </a:p>
        </p:txBody>
      </p:sp>
      <p:graphicFrame>
        <p:nvGraphicFramePr>
          <p:cNvPr id="5" name="Tabela 4"/>
          <p:cNvGraphicFramePr>
            <a:graphicFrameLocks noGrp="1"/>
          </p:cNvGraphicFramePr>
          <p:nvPr>
            <p:extLst>
              <p:ext uri="{D42A27DB-BD31-4B8C-83A1-F6EECF244321}">
                <p14:modId xmlns:p14="http://schemas.microsoft.com/office/powerpoint/2010/main" val="2999280415"/>
              </p:ext>
            </p:extLst>
          </p:nvPr>
        </p:nvGraphicFramePr>
        <p:xfrm>
          <a:off x="695399" y="2235380"/>
          <a:ext cx="10801199" cy="4294635"/>
        </p:xfrm>
        <a:graphic>
          <a:graphicData uri="http://schemas.openxmlformats.org/drawingml/2006/table">
            <a:tbl>
              <a:tblPr firstRow="1" bandRow="1">
                <a:tableStyleId>{5C22544A-7EE6-4342-B048-85BDC9FD1C3A}</a:tableStyleId>
              </a:tblPr>
              <a:tblGrid>
                <a:gridCol w="3494262">
                  <a:extLst>
                    <a:ext uri="{9D8B030D-6E8A-4147-A177-3AD203B41FA5}">
                      <a16:colId xmlns="" xmlns:a16="http://schemas.microsoft.com/office/drawing/2014/main" val="20000"/>
                    </a:ext>
                  </a:extLst>
                </a:gridCol>
                <a:gridCol w="2651406">
                  <a:extLst>
                    <a:ext uri="{9D8B030D-6E8A-4147-A177-3AD203B41FA5}">
                      <a16:colId xmlns="" xmlns:a16="http://schemas.microsoft.com/office/drawing/2014/main" val="20001"/>
                    </a:ext>
                  </a:extLst>
                </a:gridCol>
                <a:gridCol w="4655531">
                  <a:extLst>
                    <a:ext uri="{9D8B030D-6E8A-4147-A177-3AD203B41FA5}">
                      <a16:colId xmlns="" xmlns:a16="http://schemas.microsoft.com/office/drawing/2014/main" val="20002"/>
                    </a:ext>
                  </a:extLst>
                </a:gridCol>
              </a:tblGrid>
              <a:tr h="564970">
                <a:tc>
                  <a:txBody>
                    <a:bodyPr/>
                    <a:lstStyle/>
                    <a:p>
                      <a:pPr algn="ctr"/>
                      <a:r>
                        <a:rPr lang="pl-PL" sz="1600" dirty="0">
                          <a:solidFill>
                            <a:schemeClr val="bg1"/>
                          </a:solidFill>
                        </a:rPr>
                        <a:t>Zalecenie KRMC</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tc>
                  <a:txBody>
                    <a:bodyPr/>
                    <a:lstStyle/>
                    <a:p>
                      <a:pPr algn="ctr"/>
                      <a:r>
                        <a:rPr lang="pl-PL" sz="1600" dirty="0">
                          <a:solidFill>
                            <a:schemeClr val="bg1"/>
                          </a:solidFill>
                        </a:rPr>
                        <a:t>Poziom wykonania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tc>
                  <a:txBody>
                    <a:bodyPr/>
                    <a:lstStyle/>
                    <a:p>
                      <a:pPr algn="ctr"/>
                      <a:r>
                        <a:rPr lang="pl-PL" sz="1600" dirty="0">
                          <a:solidFill>
                            <a:schemeClr val="bg1"/>
                          </a:solidFill>
                        </a:rPr>
                        <a:t>Wyjaśnienia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extLst>
                  <a:ext uri="{0D108BD9-81ED-4DB2-BD59-A6C34878D82A}">
                    <a16:rowId xmlns="" xmlns:a16="http://schemas.microsoft.com/office/drawing/2014/main" val="10000"/>
                  </a:ext>
                </a:extLst>
              </a:tr>
              <a:tr h="697971">
                <a:tc>
                  <a:txBody>
                    <a:bodyPr/>
                    <a:lstStyle/>
                    <a:p>
                      <a:pPr marL="0" algn="just" defTabSz="914400" rtl="0" eaLnBrk="1" latinLnBrk="0" hangingPunct="1"/>
                      <a:r>
                        <a:rPr lang="pl-PL" sz="1100" b="0" i="1" u="none" kern="1200" dirty="0">
                          <a:solidFill>
                            <a:srgbClr val="0070C0"/>
                          </a:solidFill>
                          <a:effectLst/>
                          <a:latin typeface="+mn-lt"/>
                          <a:ea typeface="+mn-ea"/>
                          <a:cs typeface="+mn-cs"/>
                        </a:rPr>
                        <a:t>Opcja</a:t>
                      </a:r>
                      <a:r>
                        <a:rPr lang="pl-PL" sz="1100" b="0" i="1" u="none" kern="1200" baseline="0" dirty="0">
                          <a:solidFill>
                            <a:srgbClr val="0070C0"/>
                          </a:solidFill>
                          <a:effectLst/>
                          <a:latin typeface="+mn-lt"/>
                          <a:ea typeface="+mn-ea"/>
                          <a:cs typeface="+mn-cs"/>
                        </a:rPr>
                        <a:t> rezygnacji ze szkoleń bezpośrednich na rzecz udostepnienia materiałów instruktażowych </a:t>
                      </a:r>
                      <a:endParaRPr lang="pl-PL" sz="1100" b="0" i="1" u="none" kern="1200" dirty="0">
                        <a:solidFill>
                          <a:srgbClr val="0070C0"/>
                        </a:solidFill>
                        <a:effectLst/>
                        <a:latin typeface="+mn-lt"/>
                        <a:ea typeface="+mn-ea"/>
                        <a:cs typeface="+mn-cs"/>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just" defTabSz="914400" rtl="0" eaLnBrk="1" latinLnBrk="0" hangingPunct="1"/>
                      <a:r>
                        <a:rPr lang="pl-PL" sz="1100" b="0" i="1" u="none" kern="1200" dirty="0">
                          <a:solidFill>
                            <a:srgbClr val="0070C0"/>
                          </a:solidFill>
                          <a:effectLst/>
                          <a:latin typeface="+mn-lt"/>
                          <a:ea typeface="+mn-ea"/>
                          <a:cs typeface="+mn-cs"/>
                        </a:rPr>
                        <a:t>Wykonano częściowo</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just" defTabSz="914400" rtl="0" eaLnBrk="1" latinLnBrk="0" hangingPunct="1"/>
                      <a:r>
                        <a:rPr lang="pl-PL" sz="1100" b="0" i="1" u="none" kern="1200" dirty="0">
                          <a:solidFill>
                            <a:srgbClr val="0070C0"/>
                          </a:solidFill>
                          <a:effectLst/>
                          <a:latin typeface="+mn-lt"/>
                          <a:ea typeface="+mn-ea"/>
                          <a:cs typeface="+mn-cs"/>
                        </a:rPr>
                        <a:t>Udostępniono materiały szkoleniowe i filmy instruktażowe, jak </a:t>
                      </a:r>
                      <a:r>
                        <a:rPr lang="pl-PL" sz="1100" b="0" i="1" u="none" kern="1200" dirty="0" smtClean="0">
                          <a:solidFill>
                            <a:srgbClr val="0070C0"/>
                          </a:solidFill>
                          <a:effectLst/>
                          <a:latin typeface="+mn-lt"/>
                          <a:ea typeface="+mn-ea"/>
                          <a:cs typeface="+mn-cs"/>
                        </a:rPr>
                        <a:t>też </a:t>
                      </a:r>
                      <a:r>
                        <a:rPr lang="pl-PL" sz="1100" b="0" i="1" u="none" kern="1200" dirty="0">
                          <a:solidFill>
                            <a:srgbClr val="0070C0"/>
                          </a:solidFill>
                          <a:effectLst/>
                          <a:latin typeface="+mn-lt"/>
                          <a:ea typeface="+mn-ea"/>
                          <a:cs typeface="+mn-cs"/>
                        </a:rPr>
                        <a:t>przeprowadzono szkolenia bezpośrednie przy wykorzystaniu platformy wideokonferencyjnej oraz udostępnionej uczestnikom szkoleń instancji szkoleniowej Systemu REJA24.</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517024">
                <a:tc>
                  <a:txBody>
                    <a:bodyPr/>
                    <a:lstStyle/>
                    <a:p>
                      <a:pPr algn="just"/>
                      <a:r>
                        <a:rPr lang="pl-PL" sz="1100" b="0" i="1" u="none" kern="1200" dirty="0">
                          <a:solidFill>
                            <a:srgbClr val="0070C0"/>
                          </a:solidFill>
                          <a:effectLst/>
                          <a:latin typeface="+mn-lt"/>
                          <a:ea typeface="+mn-ea"/>
                          <a:cs typeface="+mn-cs"/>
                        </a:rPr>
                        <a:t>Cross - </a:t>
                      </a:r>
                      <a:r>
                        <a:rPr lang="pl-PL" sz="1100" b="0" i="1" u="none" kern="1200" dirty="0" err="1">
                          <a:solidFill>
                            <a:srgbClr val="0070C0"/>
                          </a:solidFill>
                          <a:effectLst/>
                          <a:latin typeface="+mn-lt"/>
                          <a:ea typeface="+mn-ea"/>
                          <a:cs typeface="+mn-cs"/>
                        </a:rPr>
                        <a:t>financing</a:t>
                      </a:r>
                      <a:endParaRPr lang="pl-PL" sz="1100" b="0" i="1" u="none" kern="1200" dirty="0">
                        <a:solidFill>
                          <a:srgbClr val="0070C0"/>
                        </a:solidFill>
                        <a:effectLst/>
                        <a:latin typeface="+mn-lt"/>
                        <a:ea typeface="+mn-ea"/>
                        <a:cs typeface="+mn-cs"/>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pl-PL" sz="1100" b="0" i="1" u="none" kern="1200" dirty="0">
                          <a:solidFill>
                            <a:srgbClr val="0070C0"/>
                          </a:solidFill>
                          <a:effectLst/>
                          <a:latin typeface="+mn-lt"/>
                          <a:ea typeface="+mn-ea"/>
                          <a:cs typeface="+mn-cs"/>
                        </a:rPr>
                        <a:t>Wykonano w całości</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just" defTabSz="914400" rtl="0" eaLnBrk="1" latinLnBrk="0" hangingPunct="1"/>
                      <a:r>
                        <a:rPr lang="pl-PL" sz="1100" b="0" i="1" u="none" kern="1200" dirty="0">
                          <a:solidFill>
                            <a:srgbClr val="0070C0"/>
                          </a:solidFill>
                          <a:effectLst/>
                          <a:latin typeface="+mn-lt"/>
                          <a:ea typeface="+mn-ea"/>
                          <a:cs typeface="+mn-cs"/>
                        </a:rPr>
                        <a:t>Zweryfikowano procentowy udział kosztów szkoleń</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694377">
                <a:tc>
                  <a:txBody>
                    <a:bodyPr/>
                    <a:lstStyle/>
                    <a:p>
                      <a:pPr algn="just"/>
                      <a:r>
                        <a:rPr lang="pl-PL" sz="1100" b="0" i="1" u="none" kern="1200" dirty="0">
                          <a:solidFill>
                            <a:srgbClr val="0070C0"/>
                          </a:solidFill>
                          <a:effectLst/>
                          <a:latin typeface="+mn-lt"/>
                          <a:ea typeface="+mn-ea"/>
                          <a:cs typeface="+mn-cs"/>
                        </a:rPr>
                        <a:t>Plan testów</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pl-PL" sz="1100" b="0" i="1" u="none" kern="1200" dirty="0">
                          <a:solidFill>
                            <a:srgbClr val="0070C0"/>
                          </a:solidFill>
                          <a:effectLst/>
                          <a:latin typeface="+mn-lt"/>
                          <a:ea typeface="+mn-ea"/>
                          <a:cs typeface="+mn-cs"/>
                        </a:rPr>
                        <a:t>Wykonano w całości</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just" defTabSz="914400" rtl="0" eaLnBrk="1" latinLnBrk="0" hangingPunct="1"/>
                      <a:r>
                        <a:rPr lang="pl-PL" sz="1100" b="0" i="1" u="none" kern="1200" dirty="0">
                          <a:solidFill>
                            <a:srgbClr val="0070C0"/>
                          </a:solidFill>
                          <a:effectLst/>
                          <a:latin typeface="+mn-lt"/>
                          <a:ea typeface="+mn-ea"/>
                          <a:cs typeface="+mn-cs"/>
                        </a:rPr>
                        <a:t>Zaplanowano</a:t>
                      </a:r>
                      <a:r>
                        <a:rPr lang="pl-PL" sz="1100" b="0" i="1" u="none" kern="1200" baseline="0" dirty="0">
                          <a:solidFill>
                            <a:srgbClr val="0070C0"/>
                          </a:solidFill>
                          <a:effectLst/>
                          <a:latin typeface="+mn-lt"/>
                          <a:ea typeface="+mn-ea"/>
                          <a:cs typeface="+mn-cs"/>
                        </a:rPr>
                        <a:t> i przeprowadzono szereg testów funkcjonalnych i bezpieczeństwa Systemu REJA24 oraz jego komponentów w toku prowadzonych prac implementacyjnych oraz przed uruchomieniem produkcyjnym. Testy były wykonywane w toku prac weryfikacyjno-odbiorowych wspólnie przez pracowników beneficjenta, przedstawicieli wykonawców przy współudziale Inżyniera Kontraktu.</a:t>
                      </a:r>
                    </a:p>
                    <a:p>
                      <a:pPr marL="0" algn="just" defTabSz="914400" rtl="0" eaLnBrk="1" latinLnBrk="0" hangingPunct="1"/>
                      <a:r>
                        <a:rPr lang="pl-PL" sz="1100" b="0" i="1" u="none" kern="1200" baseline="0" dirty="0">
                          <a:solidFill>
                            <a:srgbClr val="0070C0"/>
                          </a:solidFill>
                          <a:effectLst/>
                          <a:latin typeface="+mn-lt"/>
                          <a:ea typeface="+mn-ea"/>
                          <a:cs typeface="+mn-cs"/>
                        </a:rPr>
                        <a:t>Przed uruchomieniem produkcyjnym System REJA24 poddano audytowi bezpieczeństwa i zgodności z WCAG. Audyt został przeprowadzony przez zewnętrzny podmiot. Generalny Wykonawca wdrożył wszystkie wskazane przez audytora zalecenia pokontrolne.</a:t>
                      </a:r>
                      <a:endParaRPr lang="pl-PL" sz="1100" b="0" i="1" u="none" kern="1200" dirty="0">
                        <a:solidFill>
                          <a:srgbClr val="0070C0"/>
                        </a:solidFill>
                        <a:effectLst/>
                        <a:latin typeface="+mn-lt"/>
                        <a:ea typeface="+mn-ea"/>
                        <a:cs typeface="+mn-cs"/>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3"/>
                  </a:ext>
                </a:extLst>
              </a:tr>
              <a:tr h="682801">
                <a:tc>
                  <a:txBody>
                    <a:bodyPr/>
                    <a:lstStyle/>
                    <a:p>
                      <a:pPr marL="0" algn="just" defTabSz="914400" rtl="0" eaLnBrk="1" latinLnBrk="0" hangingPunct="1"/>
                      <a:r>
                        <a:rPr lang="pl-PL" sz="1100" b="0" i="1" u="none" kern="1200" dirty="0">
                          <a:solidFill>
                            <a:srgbClr val="0070C0"/>
                          </a:solidFill>
                          <a:effectLst/>
                          <a:latin typeface="+mn-lt"/>
                          <a:ea typeface="+mn-ea"/>
                          <a:cs typeface="+mn-cs"/>
                        </a:rPr>
                        <a:t>Mitygowanie ryzyka kosztów wydatków majątkowych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pl-PL" sz="1100" b="0" i="1" u="none" kern="1200" dirty="0">
                          <a:solidFill>
                            <a:srgbClr val="0070C0"/>
                          </a:solidFill>
                          <a:effectLst/>
                          <a:latin typeface="+mn-lt"/>
                          <a:ea typeface="+mn-ea"/>
                          <a:cs typeface="+mn-cs"/>
                        </a:rPr>
                        <a:t>Wykonano w całości</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pl-PL" sz="1100" b="0" i="1" u="none" kern="1200" dirty="0">
                        <a:solidFill>
                          <a:srgbClr val="0070C0"/>
                        </a:solidFill>
                        <a:effectLst/>
                        <a:latin typeface="+mn-lt"/>
                        <a:ea typeface="+mn-ea"/>
                        <a:cs typeface="+mn-cs"/>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7927731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Podtytuł 2"/>
          <p:cNvSpPr txBox="1">
            <a:spLocks/>
          </p:cNvSpPr>
          <p:nvPr/>
        </p:nvSpPr>
        <p:spPr>
          <a:xfrm>
            <a:off x="1775522" y="1295006"/>
            <a:ext cx="8509677"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Font typeface="Arial" pitchFamily="34" charset="0"/>
              <a:buNone/>
            </a:pPr>
            <a:r>
              <a:rPr lang="pl-PL" sz="4000" b="1" dirty="0">
                <a:solidFill>
                  <a:srgbClr val="002060"/>
                </a:solidFill>
                <a:cs typeface="Times New Roman" pitchFamily="18" charset="0"/>
              </a:rPr>
              <a:t>BEZPIECZEŃSTWO SYSTEMU I DANYCH</a:t>
            </a:r>
            <a:endParaRPr lang="pl-PL" dirty="0">
              <a:solidFill>
                <a:prstClr val="black"/>
              </a:solidFill>
            </a:endParaRPr>
          </a:p>
        </p:txBody>
      </p:sp>
      <p:graphicFrame>
        <p:nvGraphicFramePr>
          <p:cNvPr id="5" name="Tabela 4"/>
          <p:cNvGraphicFramePr>
            <a:graphicFrameLocks noGrp="1"/>
          </p:cNvGraphicFramePr>
          <p:nvPr>
            <p:extLst>
              <p:ext uri="{D42A27DB-BD31-4B8C-83A1-F6EECF244321}">
                <p14:modId xmlns:p14="http://schemas.microsoft.com/office/powerpoint/2010/main" val="2923661714"/>
              </p:ext>
            </p:extLst>
          </p:nvPr>
        </p:nvGraphicFramePr>
        <p:xfrm>
          <a:off x="695400" y="2196609"/>
          <a:ext cx="10801199" cy="3947160"/>
        </p:xfrm>
        <a:graphic>
          <a:graphicData uri="http://schemas.openxmlformats.org/drawingml/2006/table">
            <a:tbl>
              <a:tblPr firstRow="1" bandRow="1">
                <a:tableStyleId>{5C22544A-7EE6-4342-B048-85BDC9FD1C3A}</a:tableStyleId>
              </a:tblPr>
              <a:tblGrid>
                <a:gridCol w="3027093">
                  <a:extLst>
                    <a:ext uri="{9D8B030D-6E8A-4147-A177-3AD203B41FA5}">
                      <a16:colId xmlns="" xmlns:a16="http://schemas.microsoft.com/office/drawing/2014/main" val="20000"/>
                    </a:ext>
                  </a:extLst>
                </a:gridCol>
                <a:gridCol w="7774106">
                  <a:extLst>
                    <a:ext uri="{9D8B030D-6E8A-4147-A177-3AD203B41FA5}">
                      <a16:colId xmlns="" xmlns:a16="http://schemas.microsoft.com/office/drawing/2014/main" val="20001"/>
                    </a:ext>
                  </a:extLst>
                </a:gridCol>
              </a:tblGrid>
              <a:tr h="282527">
                <a:tc>
                  <a:txBody>
                    <a:bodyPr/>
                    <a:lstStyle/>
                    <a:p>
                      <a:pPr algn="ctr"/>
                      <a:r>
                        <a:rPr lang="pl-PL" sz="1600" dirty="0">
                          <a:solidFill>
                            <a:schemeClr val="bg1"/>
                          </a:solidFill>
                        </a:rPr>
                        <a:t>Nazwa produktu</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tc>
                  <a:txBody>
                    <a:bodyPr/>
                    <a:lstStyle/>
                    <a:p>
                      <a:pPr algn="ctr"/>
                      <a:r>
                        <a:rPr lang="pl-PL" sz="1600" dirty="0">
                          <a:solidFill>
                            <a:schemeClr val="bg1"/>
                          </a:solidFill>
                        </a:rPr>
                        <a:t>Poziom bezpieczeństwa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extLst>
                  <a:ext uri="{0D108BD9-81ED-4DB2-BD59-A6C34878D82A}">
                    <a16:rowId xmlns="" xmlns:a16="http://schemas.microsoft.com/office/drawing/2014/main" val="10000"/>
                  </a:ext>
                </a:extLst>
              </a:tr>
              <a:tr h="2640961">
                <a:tc>
                  <a:txBody>
                    <a:bodyPr/>
                    <a:lstStyle/>
                    <a:p>
                      <a:pPr marL="0" indent="0" algn="l" defTabSz="914400" rtl="0" eaLnBrk="1" latinLnBrk="0" hangingPunct="1">
                        <a:lnSpc>
                          <a:spcPct val="107000"/>
                        </a:lnSpc>
                        <a:spcAft>
                          <a:spcPts val="0"/>
                        </a:spcAft>
                        <a:buFontTx/>
                        <a:buNone/>
                      </a:pPr>
                      <a:r>
                        <a:rPr lang="pl-PL" sz="1100" b="1" i="1" u="none" kern="1200" dirty="0">
                          <a:solidFill>
                            <a:srgbClr val="0070C0"/>
                          </a:solidFill>
                          <a:effectLst/>
                          <a:latin typeface="+mn-lt"/>
                          <a:ea typeface="+mn-ea"/>
                          <a:cs typeface="+mn-cs"/>
                        </a:rPr>
                        <a:t>System REJA24</a:t>
                      </a:r>
                    </a:p>
                    <a:p>
                      <a:pPr marL="0" indent="0" algn="l" defTabSz="914400" rtl="0" eaLnBrk="1" latinLnBrk="0" hangingPunct="1">
                        <a:lnSpc>
                          <a:spcPct val="107000"/>
                        </a:lnSpc>
                        <a:spcAft>
                          <a:spcPts val="0"/>
                        </a:spcAft>
                        <a:buFontTx/>
                        <a:buNone/>
                      </a:pPr>
                      <a:endParaRPr lang="pl-PL" sz="1100" b="0" i="1" u="none" kern="1200" dirty="0">
                        <a:solidFill>
                          <a:srgbClr val="0070C0"/>
                        </a:solidFill>
                        <a:effectLst/>
                        <a:latin typeface="+mn-lt"/>
                        <a:ea typeface="+mn-ea"/>
                        <a:cs typeface="+mn-cs"/>
                      </a:endParaRPr>
                    </a:p>
                    <a:p>
                      <a:pPr marL="0" indent="0" algn="just" defTabSz="914400" rtl="0" eaLnBrk="1" latinLnBrk="0" hangingPunct="1">
                        <a:lnSpc>
                          <a:spcPct val="107000"/>
                        </a:lnSpc>
                        <a:spcAft>
                          <a:spcPts val="0"/>
                        </a:spcAft>
                        <a:buFontTx/>
                        <a:buNone/>
                      </a:pPr>
                      <a:r>
                        <a:rPr lang="pl-PL" sz="1100" b="0" i="1" u="none" kern="1200" dirty="0">
                          <a:solidFill>
                            <a:srgbClr val="0070C0"/>
                          </a:solidFill>
                          <a:effectLst/>
                          <a:latin typeface="+mn-lt"/>
                          <a:ea typeface="+mn-ea"/>
                          <a:cs typeface="+mn-cs"/>
                        </a:rPr>
                        <a:t>Oprogramowanie dedykowane (system teleinformatyczny) służącego do prowadzenia rejestru jachtów oraz innych jednostek pływających o długości do </a:t>
                      </a:r>
                      <a:r>
                        <a:rPr lang="pl-PL" sz="1100" b="0" i="1" u="none" kern="1200" dirty="0" smtClean="0">
                          <a:solidFill>
                            <a:srgbClr val="0070C0"/>
                          </a:solidFill>
                          <a:effectLst/>
                          <a:latin typeface="+mn-lt"/>
                          <a:ea typeface="+mn-ea"/>
                          <a:cs typeface="+mn-cs"/>
                        </a:rPr>
                        <a:t>24 m</a:t>
                      </a:r>
                      <a:endParaRPr lang="pl-PL" sz="1100" b="0" i="1" u="none" kern="1200" dirty="0">
                        <a:solidFill>
                          <a:srgbClr val="0070C0"/>
                        </a:solidFill>
                        <a:effectLst/>
                        <a:latin typeface="+mn-lt"/>
                        <a:ea typeface="+mn-ea"/>
                        <a:cs typeface="+mn-cs"/>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just">
                        <a:buFontTx/>
                        <a:buNone/>
                      </a:pPr>
                      <a:r>
                        <a:rPr lang="pl-PL" sz="1100" dirty="0">
                          <a:solidFill>
                            <a:srgbClr val="0070C0"/>
                          </a:solidFill>
                        </a:rPr>
                        <a:t>Na etapie planowania realizacji budowy Systemu REJA24 przeprowadzono ogólną analizę ryzyka i ocenę skutków dla ochrony danych osobowych. Analizę przeprowadzono w oparciu o metodykę zalecaną przez Urząd Ochrony Danych Osobowych. Wynik przeprowadzonej analizy uwzględniono na etapie projektowania oraz implementacji systemu. Po zakończeniu jego budowy poddano go zewnętrznemu audytowi pod kontem bezpieczeństwa teleinformatycznego oraz ochrony danych osobowych. Wszystkie zalecenie pokontrolne zostały uwzględnione przez Generalnego Wykonawcę. Urząd Morski w Szczecinie podjął działania zapewniające, że osoby zaangażowane w proces przetwarzania informacji posiadają stosowne uprawnienia.</a:t>
                      </a:r>
                    </a:p>
                    <a:p>
                      <a:pPr marL="0" indent="0" algn="just">
                        <a:buFontTx/>
                        <a:buNone/>
                      </a:pPr>
                      <a:endParaRPr lang="pl-PL" sz="1100" dirty="0">
                        <a:solidFill>
                          <a:srgbClr val="0070C0"/>
                        </a:solidFill>
                      </a:endParaRPr>
                    </a:p>
                    <a:p>
                      <a:pPr marL="0" indent="0" algn="just">
                        <a:buFontTx/>
                        <a:buNone/>
                      </a:pPr>
                      <a:r>
                        <a:rPr lang="pl-PL" sz="1100" dirty="0">
                          <a:solidFill>
                            <a:srgbClr val="0070C0"/>
                          </a:solidFill>
                        </a:rPr>
                        <a:t>System REJA24 zaprojektowano zgodnie z wytycznymi w zakresie poziomu bezpieczeństwa wymaganego dla systemów administracji publicznej przetwarzającego dane osobowe, poziom ten obejmuje m.in..:</a:t>
                      </a:r>
                    </a:p>
                    <a:p>
                      <a:pPr marL="628650" lvl="1" indent="-171450" algn="just">
                        <a:buFont typeface="Arial" panose="020B0604020202020204" pitchFamily="34" charset="0"/>
                        <a:buChar char="•"/>
                      </a:pPr>
                      <a:r>
                        <a:rPr lang="pl-PL" sz="1100" dirty="0">
                          <a:solidFill>
                            <a:srgbClr val="0070C0"/>
                          </a:solidFill>
                        </a:rPr>
                        <a:t>środki techniczne ochrony danych osobowych:</a:t>
                      </a:r>
                    </a:p>
                    <a:p>
                      <a:pPr marL="1085850" lvl="2" indent="-171450" algn="just">
                        <a:buFont typeface="Arial" panose="020B0604020202020204" pitchFamily="34" charset="0"/>
                        <a:buChar char="•"/>
                      </a:pPr>
                      <a:r>
                        <a:rPr lang="pl-PL" sz="1100" dirty="0">
                          <a:solidFill>
                            <a:srgbClr val="0070C0"/>
                          </a:solidFill>
                        </a:rPr>
                        <a:t>wykorzystanie protokołu HTTPS z szyfrowaniem SSL w ramach całego Systemu,</a:t>
                      </a:r>
                    </a:p>
                    <a:p>
                      <a:pPr marL="1085850" lvl="2" indent="-171450" algn="just">
                        <a:buFont typeface="Arial" panose="020B0604020202020204" pitchFamily="34" charset="0"/>
                        <a:buChar char="•"/>
                      </a:pPr>
                      <a:r>
                        <a:rPr lang="pl-PL" sz="1100" dirty="0">
                          <a:solidFill>
                            <a:srgbClr val="0070C0"/>
                          </a:solidFill>
                        </a:rPr>
                        <a:t>zabezpieczenia dotyczące fizycznego bezpieczeństwa serwerowni Urzędu Morskiego w Szczecinie,</a:t>
                      </a:r>
                    </a:p>
                    <a:p>
                      <a:pPr marL="628650" lvl="1" indent="-171450" algn="just">
                        <a:buFont typeface="Arial" panose="020B0604020202020204" pitchFamily="34" charset="0"/>
                        <a:buChar char="•"/>
                      </a:pPr>
                      <a:r>
                        <a:rPr lang="pl-PL" sz="1100" dirty="0">
                          <a:solidFill>
                            <a:srgbClr val="0070C0"/>
                          </a:solidFill>
                        </a:rPr>
                        <a:t>zdolność do ciągłego zapewnienia poufności, integralności, dostępności i odporności systemów i usług przetwarzania,</a:t>
                      </a:r>
                    </a:p>
                    <a:p>
                      <a:pPr marL="628650" lvl="1" indent="-171450" algn="just">
                        <a:buFont typeface="Arial" panose="020B0604020202020204" pitchFamily="34" charset="0"/>
                        <a:buChar char="•"/>
                      </a:pPr>
                      <a:r>
                        <a:rPr lang="pl-PL" sz="1100" dirty="0">
                          <a:solidFill>
                            <a:srgbClr val="0070C0"/>
                          </a:solidFill>
                        </a:rPr>
                        <a:t>zdolność do szybkiego przywrócenia dostępności danych osobowych i dostępu do nich w razie incydentu fizycznego lub technicznego.</a:t>
                      </a:r>
                    </a:p>
                    <a:p>
                      <a:pPr marL="0" indent="0" algn="just">
                        <a:buFontTx/>
                        <a:buNone/>
                      </a:pPr>
                      <a:endParaRPr lang="pl-PL" sz="1100" dirty="0">
                        <a:solidFill>
                          <a:srgbClr val="0070C0"/>
                        </a:solidFill>
                      </a:endParaRPr>
                    </a:p>
                    <a:p>
                      <a:pPr marL="0" indent="0" algn="just">
                        <a:buFontTx/>
                        <a:buNone/>
                      </a:pPr>
                      <a:r>
                        <a:rPr lang="pl-PL" sz="1100" dirty="0">
                          <a:solidFill>
                            <a:srgbClr val="0070C0"/>
                          </a:solidFill>
                        </a:rPr>
                        <a:t>System REJA24 spełnia wytyczne standardu WCAG 2.1 zgodnie z przepisami ustawy z dnia 4.04.20219 r. o dostępności cyfrowej stron internetowych i aplikacji mobilnych podmiotów publicznych (Dz.U. 2019 poz. 848). System spełnia wymogi standardu WCAG 2.1 na poziomie AA (wszystkie kryteria poziomu) i AAA (kryteria: 2.2.4 Zakłócenia, 2.2.5 Ponowne potwierdzenie autentyczności, 2.3.2 Trzy błyski, 3.1.3 Nietypowe słowa). Zgodność ta została potwierdzona audytem wykonanym przez zewnętrznego audytora oraz dodatkowo przez audytorów wskazanych przez Centrum Projektów Polska Cyfrowa.</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3129926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Podtytuł 2"/>
          <p:cNvSpPr txBox="1">
            <a:spLocks/>
          </p:cNvSpPr>
          <p:nvPr/>
        </p:nvSpPr>
        <p:spPr>
          <a:xfrm>
            <a:off x="1775522" y="1433028"/>
            <a:ext cx="8509677" cy="750596"/>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Font typeface="Arial" pitchFamily="34" charset="0"/>
              <a:buNone/>
            </a:pPr>
            <a:r>
              <a:rPr lang="pl-PL" sz="4000" b="1" dirty="0">
                <a:solidFill>
                  <a:srgbClr val="002060"/>
                </a:solidFill>
                <a:cs typeface="Times New Roman" pitchFamily="18" charset="0"/>
              </a:rPr>
              <a:t>BEZPIECZEŃSTWO SYSTEMU I DANYCH cd.</a:t>
            </a:r>
            <a:endParaRPr lang="pl-PL" dirty="0">
              <a:solidFill>
                <a:prstClr val="black"/>
              </a:solidFill>
            </a:endParaRPr>
          </a:p>
        </p:txBody>
      </p:sp>
      <p:graphicFrame>
        <p:nvGraphicFramePr>
          <p:cNvPr id="5" name="Tabela 4"/>
          <p:cNvGraphicFramePr>
            <a:graphicFrameLocks noGrp="1"/>
          </p:cNvGraphicFramePr>
          <p:nvPr>
            <p:extLst>
              <p:ext uri="{D42A27DB-BD31-4B8C-83A1-F6EECF244321}">
                <p14:modId xmlns:p14="http://schemas.microsoft.com/office/powerpoint/2010/main" val="3894436725"/>
              </p:ext>
            </p:extLst>
          </p:nvPr>
        </p:nvGraphicFramePr>
        <p:xfrm>
          <a:off x="695400" y="2196609"/>
          <a:ext cx="10801199" cy="4450080"/>
        </p:xfrm>
        <a:graphic>
          <a:graphicData uri="http://schemas.openxmlformats.org/drawingml/2006/table">
            <a:tbl>
              <a:tblPr firstRow="1" bandRow="1">
                <a:tableStyleId>{5C22544A-7EE6-4342-B048-85BDC9FD1C3A}</a:tableStyleId>
              </a:tblPr>
              <a:tblGrid>
                <a:gridCol w="2850112">
                  <a:extLst>
                    <a:ext uri="{9D8B030D-6E8A-4147-A177-3AD203B41FA5}">
                      <a16:colId xmlns="" xmlns:a16="http://schemas.microsoft.com/office/drawing/2014/main" val="20000"/>
                    </a:ext>
                  </a:extLst>
                </a:gridCol>
                <a:gridCol w="7951087">
                  <a:extLst>
                    <a:ext uri="{9D8B030D-6E8A-4147-A177-3AD203B41FA5}">
                      <a16:colId xmlns="" xmlns:a16="http://schemas.microsoft.com/office/drawing/2014/main" val="20001"/>
                    </a:ext>
                  </a:extLst>
                </a:gridCol>
              </a:tblGrid>
              <a:tr h="282527">
                <a:tc>
                  <a:txBody>
                    <a:bodyPr/>
                    <a:lstStyle/>
                    <a:p>
                      <a:pPr algn="ctr"/>
                      <a:r>
                        <a:rPr lang="pl-PL" sz="1600" dirty="0">
                          <a:solidFill>
                            <a:schemeClr val="bg1"/>
                          </a:solidFill>
                        </a:rPr>
                        <a:t>Nazwa produktu</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tc>
                  <a:txBody>
                    <a:bodyPr/>
                    <a:lstStyle/>
                    <a:p>
                      <a:pPr algn="ctr"/>
                      <a:r>
                        <a:rPr lang="pl-PL" sz="1600" dirty="0">
                          <a:solidFill>
                            <a:schemeClr val="bg1"/>
                          </a:solidFill>
                        </a:rPr>
                        <a:t>Poziom bezpieczeństwa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extLst>
                  <a:ext uri="{0D108BD9-81ED-4DB2-BD59-A6C34878D82A}">
                    <a16:rowId xmlns="" xmlns:a16="http://schemas.microsoft.com/office/drawing/2014/main" val="10000"/>
                  </a:ext>
                </a:extLst>
              </a:tr>
              <a:tr h="2640961">
                <a:tc>
                  <a:txBody>
                    <a:bodyPr/>
                    <a:lstStyle/>
                    <a:p>
                      <a:pPr marL="0" indent="0" algn="just" defTabSz="914400" rtl="0" eaLnBrk="1" latinLnBrk="0" hangingPunct="1">
                        <a:lnSpc>
                          <a:spcPct val="107000"/>
                        </a:lnSpc>
                        <a:spcAft>
                          <a:spcPts val="0"/>
                        </a:spcAft>
                        <a:buFontTx/>
                        <a:buNone/>
                      </a:pPr>
                      <a:r>
                        <a:rPr lang="pl-PL" sz="1100" b="1" i="1" u="none" kern="1200" dirty="0">
                          <a:solidFill>
                            <a:srgbClr val="0070C0"/>
                          </a:solidFill>
                          <a:effectLst/>
                          <a:latin typeface="+mn-lt"/>
                          <a:ea typeface="+mn-ea"/>
                          <a:cs typeface="+mn-cs"/>
                        </a:rPr>
                        <a:t>System REJA24</a:t>
                      </a:r>
                    </a:p>
                    <a:p>
                      <a:pPr marL="0" indent="0" algn="just" defTabSz="914400" rtl="0" eaLnBrk="1" latinLnBrk="0" hangingPunct="1">
                        <a:lnSpc>
                          <a:spcPct val="107000"/>
                        </a:lnSpc>
                        <a:spcAft>
                          <a:spcPts val="0"/>
                        </a:spcAft>
                        <a:buFontTx/>
                        <a:buNone/>
                      </a:pPr>
                      <a:endParaRPr lang="pl-PL" sz="1100" b="0" i="1" u="none" kern="1200" dirty="0">
                        <a:solidFill>
                          <a:srgbClr val="0070C0"/>
                        </a:solidFill>
                        <a:effectLst/>
                        <a:latin typeface="+mn-lt"/>
                        <a:ea typeface="+mn-ea"/>
                        <a:cs typeface="+mn-cs"/>
                      </a:endParaRPr>
                    </a:p>
                    <a:p>
                      <a:pPr marL="0" indent="0" algn="just" defTabSz="914400" rtl="0" eaLnBrk="1" latinLnBrk="0" hangingPunct="1">
                        <a:lnSpc>
                          <a:spcPct val="107000"/>
                        </a:lnSpc>
                        <a:spcAft>
                          <a:spcPts val="0"/>
                        </a:spcAft>
                        <a:buFontTx/>
                        <a:buNone/>
                      </a:pPr>
                      <a:r>
                        <a:rPr lang="pl-PL" sz="1100" b="0" i="1" u="none" kern="1200" dirty="0">
                          <a:solidFill>
                            <a:srgbClr val="0070C0"/>
                          </a:solidFill>
                          <a:effectLst/>
                          <a:latin typeface="+mn-lt"/>
                          <a:ea typeface="+mn-ea"/>
                          <a:cs typeface="+mn-cs"/>
                        </a:rPr>
                        <a:t>Oprogramowanie dedykowane (system teleinformatyczny) służącego do prowadzenia rejestru jachtów oraz innych jednostek pływających o długości do 24 metrów</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100" dirty="0">
                          <a:solidFill>
                            <a:srgbClr val="0070C0"/>
                          </a:solidFill>
                        </a:rPr>
                        <a:t>System REJA24 został zbudowany w architekturze wielowarstwowej z wydzieloną warstwą bazy danych, logiki biznesowej oraz prezentacji. Warstwy </a:t>
                      </a:r>
                      <a:r>
                        <a:rPr lang="pl-PL" sz="1100" dirty="0" err="1">
                          <a:solidFill>
                            <a:srgbClr val="0070C0"/>
                          </a:solidFill>
                        </a:rPr>
                        <a:t>backendowa</a:t>
                      </a:r>
                      <a:r>
                        <a:rPr lang="pl-PL" sz="1100" dirty="0">
                          <a:solidFill>
                            <a:srgbClr val="0070C0"/>
                          </a:solidFill>
                        </a:rPr>
                        <a:t> oraz </a:t>
                      </a:r>
                      <a:r>
                        <a:rPr lang="pl-PL" sz="1100" dirty="0" err="1">
                          <a:solidFill>
                            <a:srgbClr val="0070C0"/>
                          </a:solidFill>
                        </a:rPr>
                        <a:t>frontendowa</a:t>
                      </a:r>
                      <a:r>
                        <a:rPr lang="pl-PL" sz="1100" dirty="0">
                          <a:solidFill>
                            <a:srgbClr val="0070C0"/>
                          </a:solidFill>
                        </a:rPr>
                        <a:t> zostały w całości rozdzielone. Komunikacja pomiędzy nimi odbywa się wyłącznie poprzez API oparte o http zgodne z REST i/lub </a:t>
                      </a:r>
                      <a:r>
                        <a:rPr lang="pl-PL" sz="1100" dirty="0" err="1">
                          <a:solidFill>
                            <a:srgbClr val="0070C0"/>
                          </a:solidFill>
                        </a:rPr>
                        <a:t>WebSocket</a:t>
                      </a:r>
                      <a:r>
                        <a:rPr lang="pl-PL" sz="1100" dirty="0">
                          <a:solidFill>
                            <a:srgbClr val="0070C0"/>
                          </a:solidFill>
                        </a:rPr>
                        <a:t> za pomocą formatu JSON/XML.</a:t>
                      </a:r>
                    </a:p>
                    <a:p>
                      <a:pPr marL="0" marR="0" lvl="0" indent="0" algn="just" defTabSz="914400" rtl="0" eaLnBrk="1" fontAlgn="auto" latinLnBrk="0" hangingPunct="1">
                        <a:lnSpc>
                          <a:spcPct val="100000"/>
                        </a:lnSpc>
                        <a:spcBef>
                          <a:spcPts val="0"/>
                        </a:spcBef>
                        <a:spcAft>
                          <a:spcPts val="0"/>
                        </a:spcAft>
                        <a:buClrTx/>
                        <a:buSzTx/>
                        <a:buFontTx/>
                        <a:buNone/>
                        <a:tabLst/>
                        <a:defRPr/>
                      </a:pPr>
                      <a:r>
                        <a:rPr lang="pl-PL" sz="1100" dirty="0">
                          <a:solidFill>
                            <a:srgbClr val="0070C0"/>
                          </a:solidFill>
                        </a:rPr>
                        <a:t>System REJA24 ma budowę komponentową. Do poszczególnych Aplikacji wydzielono funkcje dedykowane dla określonych grup interesariuszy:</a:t>
                      </a:r>
                    </a:p>
                    <a:p>
                      <a:pPr marL="628650" marR="0" lvl="1"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sz="1100" dirty="0">
                          <a:solidFill>
                            <a:srgbClr val="0070C0"/>
                          </a:solidFill>
                        </a:rPr>
                        <a:t>Konto Interesanta;</a:t>
                      </a:r>
                    </a:p>
                    <a:p>
                      <a:pPr marL="628650" marR="0" lvl="1"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sz="1100" dirty="0">
                          <a:solidFill>
                            <a:srgbClr val="0070C0"/>
                          </a:solidFill>
                        </a:rPr>
                        <a:t>Organ Rejestrujący;</a:t>
                      </a:r>
                    </a:p>
                    <a:p>
                      <a:pPr marL="628650" marR="0" lvl="1"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sz="1100" dirty="0">
                          <a:solidFill>
                            <a:srgbClr val="0070C0"/>
                          </a:solidFill>
                        </a:rPr>
                        <a:t>Uprawniony Organ;</a:t>
                      </a:r>
                    </a:p>
                    <a:p>
                      <a:pPr marL="628650" marR="0" lvl="1"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sz="1100" dirty="0">
                          <a:solidFill>
                            <a:srgbClr val="0070C0"/>
                          </a:solidFill>
                        </a:rPr>
                        <a:t>Administracja;</a:t>
                      </a:r>
                    </a:p>
                    <a:p>
                      <a:pPr marL="628650" marR="0" lvl="1"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sz="1100" dirty="0">
                          <a:solidFill>
                            <a:srgbClr val="0070C0"/>
                          </a:solidFill>
                        </a:rPr>
                        <a:t>REJA_WS.</a:t>
                      </a:r>
                    </a:p>
                    <a:p>
                      <a:pPr marL="0" marR="0" lvl="0" indent="0" algn="just" defTabSz="914400" rtl="0" eaLnBrk="1" fontAlgn="auto" latinLnBrk="0" hangingPunct="1">
                        <a:lnSpc>
                          <a:spcPct val="100000"/>
                        </a:lnSpc>
                        <a:spcBef>
                          <a:spcPts val="0"/>
                        </a:spcBef>
                        <a:spcAft>
                          <a:spcPts val="0"/>
                        </a:spcAft>
                        <a:buClrTx/>
                        <a:buSzTx/>
                        <a:buFontTx/>
                        <a:buNone/>
                        <a:tabLst/>
                        <a:defRPr/>
                      </a:pPr>
                      <a:r>
                        <a:rPr lang="pl-PL" sz="1100" dirty="0">
                          <a:solidFill>
                            <a:srgbClr val="0070C0"/>
                          </a:solidFill>
                        </a:rPr>
                        <a:t>Komunikacja pomiędzy komponentami odbywa się za pomocą szyny integracyjnej (Szyny Usług).</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100" dirty="0">
                        <a:solidFill>
                          <a:srgbClr val="0070C0"/>
                        </a:solidFill>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pl-PL" sz="1100" dirty="0">
                          <a:solidFill>
                            <a:srgbClr val="0070C0"/>
                          </a:solidFill>
                        </a:rPr>
                        <a:t>Integracja systemów zewnętrznych przy wykorzystaniu interfejsu integracyjnego REJA_WS</a:t>
                      </a:r>
                    </a:p>
                    <a:p>
                      <a:pPr marL="0" marR="0" lvl="0" indent="0" algn="just" defTabSz="914400" rtl="0" eaLnBrk="1" fontAlgn="auto" latinLnBrk="0" hangingPunct="1">
                        <a:lnSpc>
                          <a:spcPct val="100000"/>
                        </a:lnSpc>
                        <a:spcBef>
                          <a:spcPts val="0"/>
                        </a:spcBef>
                        <a:spcAft>
                          <a:spcPts val="0"/>
                        </a:spcAft>
                        <a:buClrTx/>
                        <a:buSzTx/>
                        <a:buFontTx/>
                        <a:buNone/>
                        <a:tabLst/>
                        <a:defRPr/>
                      </a:pPr>
                      <a:r>
                        <a:rPr lang="pl-PL" sz="1100" dirty="0">
                          <a:solidFill>
                            <a:srgbClr val="0070C0"/>
                          </a:solidFill>
                        </a:rPr>
                        <a:t>Teleinformatyczny system dziedzinowy organu uprawnionego musi implementować standard WS-Security z policy </a:t>
                      </a:r>
                      <a:r>
                        <a:rPr lang="pl-PL" sz="1100" dirty="0" err="1">
                          <a:solidFill>
                            <a:srgbClr val="0070C0"/>
                          </a:solidFill>
                        </a:rPr>
                        <a:t>username</a:t>
                      </a:r>
                      <a:r>
                        <a:rPr lang="pl-PL" sz="1100" dirty="0">
                          <a:solidFill>
                            <a:srgbClr val="0070C0"/>
                          </a:solidFill>
                        </a:rPr>
                        <a:t> </a:t>
                      </a:r>
                      <a:r>
                        <a:rPr lang="pl-PL" sz="1100" dirty="0" err="1">
                          <a:solidFill>
                            <a:srgbClr val="0070C0"/>
                          </a:solidFill>
                        </a:rPr>
                        <a:t>token</a:t>
                      </a:r>
                      <a:r>
                        <a:rPr lang="pl-PL" sz="1100" dirty="0">
                          <a:solidFill>
                            <a:srgbClr val="0070C0"/>
                          </a:solidFill>
                        </a:rPr>
                        <a:t> </a:t>
                      </a:r>
                      <a:r>
                        <a:rPr lang="pl-PL" sz="1100" dirty="0" err="1">
                          <a:solidFill>
                            <a:srgbClr val="0070C0"/>
                          </a:solidFill>
                        </a:rPr>
                        <a:t>authentication</a:t>
                      </a:r>
                      <a:r>
                        <a:rPr lang="pl-PL" sz="1100" dirty="0">
                          <a:solidFill>
                            <a:srgbClr val="0070C0"/>
                          </a:solidFill>
                        </a:rPr>
                        <a:t>, aby przekazać zgodnie ze standardem </a:t>
                      </a:r>
                      <a:r>
                        <a:rPr lang="pl-PL" sz="1100" smtClean="0">
                          <a:solidFill>
                            <a:srgbClr val="0070C0"/>
                          </a:solidFill>
                        </a:rPr>
                        <a:t>dane</a:t>
                      </a:r>
                      <a:r>
                        <a:rPr lang="pl-PL" sz="1100" baseline="0" smtClean="0">
                          <a:solidFill>
                            <a:srgbClr val="0070C0"/>
                          </a:solidFill>
                        </a:rPr>
                        <a:t> uwierzytelniające </a:t>
                      </a:r>
                      <a:r>
                        <a:rPr lang="pl-PL" sz="1100" smtClean="0">
                          <a:solidFill>
                            <a:srgbClr val="0070C0"/>
                          </a:solidFill>
                        </a:rPr>
                        <a:t>login </a:t>
                      </a:r>
                      <a:r>
                        <a:rPr lang="pl-PL" sz="1100" dirty="0">
                          <a:solidFill>
                            <a:srgbClr val="0070C0"/>
                          </a:solidFill>
                        </a:rPr>
                        <a:t>i hasło.</a:t>
                      </a:r>
                    </a:p>
                    <a:p>
                      <a:pPr marL="0" marR="0" lvl="0" indent="0" algn="just" defTabSz="914400" rtl="0" eaLnBrk="1" fontAlgn="auto" latinLnBrk="0" hangingPunct="1">
                        <a:lnSpc>
                          <a:spcPct val="100000"/>
                        </a:lnSpc>
                        <a:spcBef>
                          <a:spcPts val="0"/>
                        </a:spcBef>
                        <a:spcAft>
                          <a:spcPts val="0"/>
                        </a:spcAft>
                        <a:buClrTx/>
                        <a:buSzTx/>
                        <a:buFontTx/>
                        <a:buNone/>
                        <a:tabLst/>
                        <a:defRPr/>
                      </a:pPr>
                      <a:r>
                        <a:rPr lang="pl-PL" sz="1100" dirty="0">
                          <a:solidFill>
                            <a:srgbClr val="0070C0"/>
                          </a:solidFill>
                        </a:rPr>
                        <a:t>W toku postępowania o udzielenie dostępu on-line do Rejestru przy wykorzystaniu API integracyjnego REJA_WS bada uprawnienie Wnioskodawcy tj. czy uzyskanie dostępu do przeglądania danych i ew. ich edycji jest uzasadnione specyfiką, zakresem wykonywanych zadań lub prowadzonej działalności oraz spełnienia wymagań technicznych dotyczących:</a:t>
                      </a:r>
                    </a:p>
                    <a:p>
                      <a:pPr marL="628650" marR="0" lvl="1"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sz="1100" dirty="0">
                          <a:solidFill>
                            <a:srgbClr val="0070C0"/>
                          </a:solidFill>
                        </a:rPr>
                        <a:t>wymogu posiadania urządzeń i/lub systemów teleinformatycznych, przeznaczonych do komunikowania się pomiędzy uprawnionymi podmiotami a Rejestrem, umożliwiających identyfikację osoby uzyskującej dane, zakres oraz datę ich uzyskania;</a:t>
                      </a:r>
                    </a:p>
                    <a:p>
                      <a:pPr marL="628650" marR="0" lvl="1"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sz="1100" dirty="0">
                          <a:solidFill>
                            <a:srgbClr val="0070C0"/>
                          </a:solidFill>
                        </a:rPr>
                        <a:t>wymogu posiadania zabezpieczeń technicznych i organizacyjnych właściwych dla przetwarzania danych osobowych, </a:t>
                      </a:r>
                      <a:r>
                        <a:rPr lang="pl-PL" sz="1100" dirty="0" smtClean="0">
                          <a:solidFill>
                            <a:srgbClr val="0070C0"/>
                          </a:solidFill>
                        </a:rPr>
                        <a:t/>
                      </a:r>
                      <a:br>
                        <a:rPr lang="pl-PL" sz="1100" dirty="0" smtClean="0">
                          <a:solidFill>
                            <a:srgbClr val="0070C0"/>
                          </a:solidFill>
                        </a:rPr>
                      </a:br>
                      <a:r>
                        <a:rPr lang="pl-PL" sz="1100" dirty="0" smtClean="0">
                          <a:solidFill>
                            <a:srgbClr val="0070C0"/>
                          </a:solidFill>
                        </a:rPr>
                        <a:t>w </a:t>
                      </a:r>
                      <a:r>
                        <a:rPr lang="pl-PL" sz="1100" dirty="0">
                          <a:solidFill>
                            <a:srgbClr val="0070C0"/>
                          </a:solidFill>
                        </a:rPr>
                        <a:t>szczególności uniemożliwiających dostęp osób nieuprawnionych do przetwarzania danych osobowych i wykorzystanie danych niezgodnie z celem ich uzyskania, w tym posiadanie polityki bezpieczeństwa danych osobowych oraz instrukcji zarządzania systemem informatycznym służącym do przetwarzania danych osobowych).</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1587385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Podtytuł 2"/>
          <p:cNvSpPr txBox="1">
            <a:spLocks/>
          </p:cNvSpPr>
          <p:nvPr/>
        </p:nvSpPr>
        <p:spPr>
          <a:xfrm>
            <a:off x="1775522" y="1433028"/>
            <a:ext cx="8509677" cy="750596"/>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Font typeface="Arial" pitchFamily="34" charset="0"/>
              <a:buNone/>
            </a:pPr>
            <a:r>
              <a:rPr lang="pl-PL" sz="4000" b="1" dirty="0">
                <a:solidFill>
                  <a:srgbClr val="002060"/>
                </a:solidFill>
                <a:cs typeface="Times New Roman" pitchFamily="18" charset="0"/>
              </a:rPr>
              <a:t>BEZPIECZEŃSTWO SYSTEMU I DANYCH cd.</a:t>
            </a:r>
            <a:endParaRPr lang="pl-PL" dirty="0">
              <a:solidFill>
                <a:prstClr val="black"/>
              </a:solidFill>
            </a:endParaRPr>
          </a:p>
        </p:txBody>
      </p:sp>
      <p:graphicFrame>
        <p:nvGraphicFramePr>
          <p:cNvPr id="5" name="Tabela 4"/>
          <p:cNvGraphicFramePr>
            <a:graphicFrameLocks noGrp="1"/>
          </p:cNvGraphicFramePr>
          <p:nvPr>
            <p:extLst>
              <p:ext uri="{D42A27DB-BD31-4B8C-83A1-F6EECF244321}">
                <p14:modId xmlns:p14="http://schemas.microsoft.com/office/powerpoint/2010/main" val="3297777482"/>
              </p:ext>
            </p:extLst>
          </p:nvPr>
        </p:nvGraphicFramePr>
        <p:xfrm>
          <a:off x="695400" y="2196610"/>
          <a:ext cx="10801199" cy="3108960"/>
        </p:xfrm>
        <a:graphic>
          <a:graphicData uri="http://schemas.openxmlformats.org/drawingml/2006/table">
            <a:tbl>
              <a:tblPr firstRow="1" bandRow="1">
                <a:tableStyleId>{5C22544A-7EE6-4342-B048-85BDC9FD1C3A}</a:tableStyleId>
              </a:tblPr>
              <a:tblGrid>
                <a:gridCol w="2897307">
                  <a:extLst>
                    <a:ext uri="{9D8B030D-6E8A-4147-A177-3AD203B41FA5}">
                      <a16:colId xmlns="" xmlns:a16="http://schemas.microsoft.com/office/drawing/2014/main" val="20000"/>
                    </a:ext>
                  </a:extLst>
                </a:gridCol>
                <a:gridCol w="7903892">
                  <a:extLst>
                    <a:ext uri="{9D8B030D-6E8A-4147-A177-3AD203B41FA5}">
                      <a16:colId xmlns="" xmlns:a16="http://schemas.microsoft.com/office/drawing/2014/main" val="20001"/>
                    </a:ext>
                  </a:extLst>
                </a:gridCol>
              </a:tblGrid>
              <a:tr h="181863">
                <a:tc>
                  <a:txBody>
                    <a:bodyPr/>
                    <a:lstStyle/>
                    <a:p>
                      <a:pPr algn="ctr"/>
                      <a:r>
                        <a:rPr lang="pl-PL" sz="1600" dirty="0">
                          <a:solidFill>
                            <a:schemeClr val="bg1"/>
                          </a:solidFill>
                        </a:rPr>
                        <a:t>Nazwa produktu</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tc>
                  <a:txBody>
                    <a:bodyPr/>
                    <a:lstStyle/>
                    <a:p>
                      <a:pPr algn="ctr"/>
                      <a:r>
                        <a:rPr lang="pl-PL" sz="1600" dirty="0">
                          <a:solidFill>
                            <a:schemeClr val="bg1"/>
                          </a:solidFill>
                        </a:rPr>
                        <a:t>Poziom bezpieczeństwa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extLst>
                  <a:ext uri="{0D108BD9-81ED-4DB2-BD59-A6C34878D82A}">
                    <a16:rowId xmlns="" xmlns:a16="http://schemas.microsoft.com/office/drawing/2014/main" val="10000"/>
                  </a:ext>
                </a:extLst>
              </a:tr>
              <a:tr h="1432511">
                <a:tc>
                  <a:txBody>
                    <a:bodyPr/>
                    <a:lstStyle/>
                    <a:p>
                      <a:pPr marL="0" indent="0" algn="just" defTabSz="914400" rtl="0" eaLnBrk="1" latinLnBrk="0" hangingPunct="1">
                        <a:lnSpc>
                          <a:spcPct val="107000"/>
                        </a:lnSpc>
                        <a:spcAft>
                          <a:spcPts val="0"/>
                        </a:spcAft>
                        <a:buFontTx/>
                        <a:buNone/>
                      </a:pPr>
                      <a:r>
                        <a:rPr lang="pl-PL" sz="1100" b="1" i="1" u="none" kern="1200" dirty="0">
                          <a:solidFill>
                            <a:srgbClr val="0070C0"/>
                          </a:solidFill>
                          <a:effectLst/>
                          <a:latin typeface="+mn-lt"/>
                          <a:ea typeface="+mn-ea"/>
                          <a:cs typeface="+mn-cs"/>
                        </a:rPr>
                        <a:t>System REJA24</a:t>
                      </a:r>
                    </a:p>
                    <a:p>
                      <a:pPr marL="0" indent="0" algn="just" defTabSz="914400" rtl="0" eaLnBrk="1" latinLnBrk="0" hangingPunct="1">
                        <a:lnSpc>
                          <a:spcPct val="107000"/>
                        </a:lnSpc>
                        <a:spcAft>
                          <a:spcPts val="0"/>
                        </a:spcAft>
                        <a:buFontTx/>
                        <a:buNone/>
                      </a:pPr>
                      <a:endParaRPr lang="pl-PL" sz="1100" b="0" i="1" u="none" kern="1200" dirty="0">
                        <a:solidFill>
                          <a:srgbClr val="0070C0"/>
                        </a:solidFill>
                        <a:effectLst/>
                        <a:latin typeface="+mn-lt"/>
                        <a:ea typeface="+mn-ea"/>
                        <a:cs typeface="+mn-cs"/>
                      </a:endParaRPr>
                    </a:p>
                    <a:p>
                      <a:pPr marL="0" indent="0" algn="just" defTabSz="914400" rtl="0" eaLnBrk="1" latinLnBrk="0" hangingPunct="1">
                        <a:lnSpc>
                          <a:spcPct val="107000"/>
                        </a:lnSpc>
                        <a:spcAft>
                          <a:spcPts val="0"/>
                        </a:spcAft>
                        <a:buFontTx/>
                        <a:buNone/>
                      </a:pPr>
                      <a:r>
                        <a:rPr lang="pl-PL" sz="1100" b="0" i="1" u="none" kern="1200" dirty="0">
                          <a:solidFill>
                            <a:srgbClr val="0070C0"/>
                          </a:solidFill>
                          <a:effectLst/>
                          <a:latin typeface="+mn-lt"/>
                          <a:ea typeface="+mn-ea"/>
                          <a:cs typeface="+mn-cs"/>
                        </a:rPr>
                        <a:t>Oprogramowanie dedykowane (system teleinformatyczny) służącego do prowadzenia rejestru jachtów oraz innych jednostek pływających o długości do 24 metrów</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100" dirty="0">
                          <a:solidFill>
                            <a:srgbClr val="0070C0"/>
                          </a:solidFill>
                        </a:rPr>
                        <a:t>Dla potrzeb uwierzytelnianie Interesantów wykorzystuje się wyłącznie mechanizmy dostarczane przez zewnętrzne centra autoryzacji, tj. usługi platformy Login.gov.pl (Profil Zaufany, e-dowód, </a:t>
                      </a:r>
                      <a:r>
                        <a:rPr lang="pl-PL" sz="1100" dirty="0" err="1">
                          <a:solidFill>
                            <a:srgbClr val="0070C0"/>
                          </a:solidFill>
                        </a:rPr>
                        <a:t>mojeID</a:t>
                      </a:r>
                      <a:r>
                        <a:rPr lang="pl-PL" sz="1100" dirty="0">
                          <a:solidFill>
                            <a:srgbClr val="0070C0"/>
                          </a:solidFill>
                        </a:rPr>
                        <a:t>) oraz podpis kwalifikowany.</a:t>
                      </a:r>
                    </a:p>
                    <a:p>
                      <a:pPr marL="0" indent="0" algn="just">
                        <a:buFontTx/>
                        <a:buNone/>
                      </a:pPr>
                      <a:endParaRPr lang="pl-PL" sz="1100" dirty="0">
                        <a:solidFill>
                          <a:srgbClr val="0070C0"/>
                        </a:solidFill>
                      </a:endParaRPr>
                    </a:p>
                    <a:p>
                      <a:pPr marL="0" indent="0" algn="just">
                        <a:buFontTx/>
                        <a:buNone/>
                      </a:pPr>
                      <a:r>
                        <a:rPr lang="pl-PL" sz="1100" dirty="0">
                          <a:solidFill>
                            <a:srgbClr val="0070C0"/>
                          </a:solidFill>
                        </a:rPr>
                        <a:t>W celu zapewnienia ciągłości bezpieczeństwa i danych Urząd Morski w Szczecinie stosuje:</a:t>
                      </a:r>
                    </a:p>
                    <a:p>
                      <a:pPr marL="171450" indent="-171450" algn="just">
                        <a:buFont typeface="Arial" panose="020B0604020202020204" pitchFamily="34" charset="0"/>
                        <a:buChar char="•"/>
                      </a:pPr>
                      <a:r>
                        <a:rPr lang="pl-PL" sz="1100" dirty="0">
                          <a:solidFill>
                            <a:srgbClr val="0070C0"/>
                          </a:solidFill>
                        </a:rPr>
                        <a:t>mechanizmy ciągłego monitorowania dostępności zasobów systemu oraz świadczonych przez niego e-usług,</a:t>
                      </a:r>
                    </a:p>
                    <a:p>
                      <a:pPr marL="171450" indent="-171450" algn="just">
                        <a:buFont typeface="Arial" panose="020B0604020202020204" pitchFamily="34" charset="0"/>
                        <a:buChar char="•"/>
                      </a:pPr>
                      <a:r>
                        <a:rPr lang="pl-PL" sz="1100" dirty="0">
                          <a:solidFill>
                            <a:srgbClr val="0070C0"/>
                          </a:solidFill>
                        </a:rPr>
                        <a:t>okresowe przeprowadzanie analiz ryzyka utraty integralności, dostępności lub poufności informacji oraz podejmowania działań minimalizujących to ryzyko, stosownie do wyników przeprowadzonej analizy,</a:t>
                      </a:r>
                    </a:p>
                    <a:p>
                      <a:pPr marL="171450" indent="-171450" algn="just">
                        <a:buFont typeface="Arial" panose="020B0604020202020204" pitchFamily="34" charset="0"/>
                        <a:buChar char="•"/>
                      </a:pPr>
                      <a:r>
                        <a:rPr lang="pl-PL" sz="1100" dirty="0">
                          <a:solidFill>
                            <a:srgbClr val="0070C0"/>
                          </a:solidFill>
                        </a:rPr>
                        <a:t>automatyczne wykonywanie kopii bezpieczeństwa baz danych, maszyn wirtualnych oraz okresowe ich odtwarzanie celem weryfikacji poprawności ich wykonania zgodnie z opracowaną polityką backupu i archiwizacji,</a:t>
                      </a:r>
                    </a:p>
                    <a:p>
                      <a:pPr marL="171450" indent="-171450" algn="just">
                        <a:buFont typeface="Arial" panose="020B0604020202020204" pitchFamily="34" charset="0"/>
                        <a:buChar char="•"/>
                      </a:pPr>
                      <a:r>
                        <a:rPr lang="pl-PL" sz="1100" dirty="0">
                          <a:solidFill>
                            <a:srgbClr val="0070C0"/>
                          </a:solidFill>
                        </a:rPr>
                        <a:t>utrzymywanie aktualności inwentaryzacji sprzętu i oprogramowania,</a:t>
                      </a:r>
                    </a:p>
                    <a:p>
                      <a:pPr marL="171450" indent="-171450" algn="just">
                        <a:buFont typeface="Arial" panose="020B0604020202020204" pitchFamily="34" charset="0"/>
                        <a:buChar char="•"/>
                      </a:pPr>
                      <a:r>
                        <a:rPr lang="pl-PL" sz="1100" dirty="0">
                          <a:solidFill>
                            <a:srgbClr val="0070C0"/>
                          </a:solidFill>
                        </a:rPr>
                        <a:t>zapewnienia ochrony przetwarzanych informacji przed ich kradzieżą, nieuprawnionym dostępem, uszkodzeniami lub zakłóceniami,</a:t>
                      </a:r>
                    </a:p>
                    <a:p>
                      <a:pPr marL="171450" indent="-171450" algn="just">
                        <a:buFont typeface="Arial" panose="020B0604020202020204" pitchFamily="34" charset="0"/>
                        <a:buChar char="•"/>
                      </a:pPr>
                      <a:r>
                        <a:rPr lang="pl-PL" sz="1100" dirty="0">
                          <a:solidFill>
                            <a:srgbClr val="0070C0"/>
                          </a:solidFill>
                        </a:rPr>
                        <a:t>dbałości o aktualizację oprogramowania, stosowaniu mechanizmów kryptograficznych, zapewnieniu bezpieczeństwa plików systemowych,</a:t>
                      </a:r>
                    </a:p>
                    <a:p>
                      <a:pPr marL="171450" indent="-171450" algn="just">
                        <a:buFont typeface="Arial" panose="020B0604020202020204" pitchFamily="34" charset="0"/>
                        <a:buChar char="•"/>
                      </a:pPr>
                      <a:r>
                        <a:rPr lang="pl-PL" sz="1100" dirty="0">
                          <a:solidFill>
                            <a:srgbClr val="0070C0"/>
                          </a:solidFill>
                        </a:rPr>
                        <a:t>kontrolę zgodności systemu teleinformatycznego z odpowiednimi normami i politykami bezpieczeństwa,</a:t>
                      </a:r>
                    </a:p>
                    <a:p>
                      <a:pPr marL="171450" indent="-171450" algn="just">
                        <a:buFont typeface="Arial" panose="020B0604020202020204" pitchFamily="34" charset="0"/>
                        <a:buChar char="•"/>
                      </a:pPr>
                      <a:r>
                        <a:rPr lang="pl-PL" sz="1100" dirty="0">
                          <a:solidFill>
                            <a:srgbClr val="0070C0"/>
                          </a:solidFill>
                        </a:rPr>
                        <a:t>bezzwłoczne zgłaszanie incydentów naruszenia bezpieczeństwa informacji w określony i z góry ustalony sposób, umożliwiający szybkie podjęcie działań korygujących.</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2247018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Podtytuł 2"/>
          <p:cNvSpPr>
            <a:spLocks noGrp="1"/>
          </p:cNvSpPr>
          <p:nvPr>
            <p:ph type="subTitle" idx="1"/>
          </p:nvPr>
        </p:nvSpPr>
        <p:spPr>
          <a:xfrm>
            <a:off x="1471750" y="1453963"/>
            <a:ext cx="8734696" cy="1224137"/>
          </a:xfrm>
        </p:spPr>
        <p:txBody>
          <a:bodyPr>
            <a:normAutofit fontScale="62500" lnSpcReduction="20000"/>
          </a:bodyPr>
          <a:lstStyle/>
          <a:p>
            <a:pPr>
              <a:spcAft>
                <a:spcPts val="1200"/>
              </a:spcAft>
            </a:pPr>
            <a:r>
              <a:rPr lang="pl-PL" sz="4000" dirty="0"/>
              <a:t>Wdrożenie innowacyjnych e-usług o wysokim poziomie dojrzałości w zakresie rejestracji jachtów i innych jednostek pływających </a:t>
            </a:r>
            <a:r>
              <a:rPr lang="pl-PL" sz="4000" dirty="0" smtClean="0"/>
              <a:t/>
            </a:r>
            <a:br>
              <a:rPr lang="pl-PL" sz="4000" dirty="0" smtClean="0"/>
            </a:br>
            <a:r>
              <a:rPr lang="pl-PL" sz="4000" dirty="0" smtClean="0"/>
              <a:t>o </a:t>
            </a:r>
            <a:r>
              <a:rPr lang="pl-PL" sz="4000" dirty="0"/>
              <a:t>długości do 24 m” (Projekt nr POPC.02.01.00-00-0084/18-00)</a:t>
            </a:r>
          </a:p>
        </p:txBody>
      </p:sp>
      <p:sp>
        <p:nvSpPr>
          <p:cNvPr id="5" name="pole tekstowe 4"/>
          <p:cNvSpPr txBox="1"/>
          <p:nvPr/>
        </p:nvSpPr>
        <p:spPr>
          <a:xfrm>
            <a:off x="624276" y="2468880"/>
            <a:ext cx="11172197" cy="2062103"/>
          </a:xfrm>
          <a:prstGeom prst="rect">
            <a:avLst/>
          </a:prstGeom>
          <a:noFill/>
        </p:spPr>
        <p:txBody>
          <a:bodyPr wrap="square" rtlCol="0">
            <a:spAutoFit/>
          </a:bodyPr>
          <a:lstStyle/>
          <a:p>
            <a:pPr marL="269875" indent="-269875">
              <a:spcBef>
                <a:spcPts val="800"/>
              </a:spcBef>
              <a:buFont typeface="Wingdings" panose="05000000000000000000" pitchFamily="2" charset="2"/>
              <a:buChar char="§"/>
            </a:pPr>
            <a:r>
              <a:rPr lang="pl-PL" dirty="0">
                <a:solidFill>
                  <a:srgbClr val="002060"/>
                </a:solidFill>
              </a:rPr>
              <a:t>Wnioskodawca: </a:t>
            </a:r>
            <a:r>
              <a:rPr lang="pl-PL" dirty="0" smtClean="0">
                <a:solidFill>
                  <a:srgbClr val="002060"/>
                </a:solidFill>
              </a:rPr>
              <a:t>Minister </a:t>
            </a:r>
            <a:r>
              <a:rPr lang="pl-PL" dirty="0" smtClean="0">
                <a:solidFill>
                  <a:srgbClr val="002060"/>
                </a:solidFill>
              </a:rPr>
              <a:t>Infrastruktury</a:t>
            </a:r>
            <a:endParaRPr lang="pl-PL" dirty="0">
              <a:solidFill>
                <a:srgbClr val="002060"/>
              </a:solidFill>
            </a:endParaRPr>
          </a:p>
          <a:p>
            <a:pPr marL="269875" indent="-269875">
              <a:spcBef>
                <a:spcPts val="800"/>
              </a:spcBef>
              <a:buFont typeface="Wingdings" panose="05000000000000000000" pitchFamily="2" charset="2"/>
              <a:buChar char="§"/>
            </a:pPr>
            <a:r>
              <a:rPr lang="pl-PL" dirty="0">
                <a:solidFill>
                  <a:srgbClr val="002060"/>
                </a:solidFill>
              </a:rPr>
              <a:t>Beneficjent: Urząd Morski w Szczecinie</a:t>
            </a:r>
          </a:p>
          <a:p>
            <a:pPr marL="269875" indent="-269875">
              <a:spcBef>
                <a:spcPts val="800"/>
              </a:spcBef>
              <a:buFont typeface="Wingdings" panose="05000000000000000000" pitchFamily="2" charset="2"/>
              <a:buChar char="§"/>
            </a:pPr>
            <a:r>
              <a:rPr lang="pl-PL" dirty="0">
                <a:solidFill>
                  <a:srgbClr val="002060"/>
                </a:solidFill>
              </a:rPr>
              <a:t>Partnerzy: Brak</a:t>
            </a:r>
          </a:p>
          <a:p>
            <a:pPr marL="269875" indent="-269875" algn="just">
              <a:spcBef>
                <a:spcPts val="800"/>
              </a:spcBef>
              <a:buFont typeface="Wingdings" panose="05000000000000000000" pitchFamily="2" charset="2"/>
              <a:buChar char="§"/>
            </a:pPr>
            <a:r>
              <a:rPr lang="pl-PL" dirty="0">
                <a:solidFill>
                  <a:srgbClr val="002060"/>
                </a:solidFill>
              </a:rPr>
              <a:t>Źródło finansowania: Program Operacyjny Polska Cyfrowa na lata 2014-2020, Oś Priorytetowa nr 2 „E-administracja i otwarty rząd”, Działanie nr 2.1 „Wysoka dostępność i jakość e-usług publicznych”. Projekt współfinansowany </a:t>
            </a:r>
            <a:r>
              <a:rPr lang="pl-PL" dirty="0" smtClean="0">
                <a:solidFill>
                  <a:srgbClr val="002060"/>
                </a:solidFill>
              </a:rPr>
              <a:t/>
            </a:r>
            <a:br>
              <a:rPr lang="pl-PL" dirty="0" smtClean="0">
                <a:solidFill>
                  <a:srgbClr val="002060"/>
                </a:solidFill>
              </a:rPr>
            </a:br>
            <a:r>
              <a:rPr lang="pl-PL" dirty="0" smtClean="0">
                <a:solidFill>
                  <a:srgbClr val="002060"/>
                </a:solidFill>
              </a:rPr>
              <a:t>z budżetu </a:t>
            </a:r>
            <a:r>
              <a:rPr lang="pl-PL" dirty="0">
                <a:solidFill>
                  <a:srgbClr val="002060"/>
                </a:solidFill>
              </a:rPr>
              <a:t>państwa w części </a:t>
            </a:r>
            <a:r>
              <a:rPr lang="pl-PL" dirty="0" smtClean="0">
                <a:solidFill>
                  <a:srgbClr val="002060"/>
                </a:solidFill>
              </a:rPr>
              <a:t>21</a:t>
            </a:r>
            <a:endParaRPr lang="pl-PL" dirty="0"/>
          </a:p>
        </p:txBody>
      </p:sp>
      <p:sp>
        <p:nvSpPr>
          <p:cNvPr id="6" name="Podtytuł 2"/>
          <p:cNvSpPr txBox="1">
            <a:spLocks/>
          </p:cNvSpPr>
          <p:nvPr/>
        </p:nvSpPr>
        <p:spPr>
          <a:xfrm>
            <a:off x="0" y="4519744"/>
            <a:ext cx="12192000" cy="74893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4000" b="1" dirty="0">
                <a:solidFill>
                  <a:srgbClr val="002060"/>
                </a:solidFill>
                <a:cs typeface="Times New Roman" pitchFamily="18" charset="0"/>
              </a:rPr>
              <a:t>CEL PROJEKTU</a:t>
            </a:r>
            <a:endParaRPr lang="pl-PL" dirty="0"/>
          </a:p>
        </p:txBody>
      </p:sp>
      <p:sp>
        <p:nvSpPr>
          <p:cNvPr id="7" name="pole tekstowe 6"/>
          <p:cNvSpPr txBox="1"/>
          <p:nvPr/>
        </p:nvSpPr>
        <p:spPr>
          <a:xfrm>
            <a:off x="624277" y="5272112"/>
            <a:ext cx="10949414" cy="1077218"/>
          </a:xfrm>
          <a:prstGeom prst="rect">
            <a:avLst/>
          </a:prstGeom>
          <a:noFill/>
        </p:spPr>
        <p:txBody>
          <a:bodyPr wrap="square" rtlCol="0">
            <a:spAutoFit/>
          </a:bodyPr>
          <a:lstStyle/>
          <a:p>
            <a:pPr algn="just"/>
            <a:r>
              <a:rPr lang="pl-PL" sz="1600" i="1" dirty="0">
                <a:solidFill>
                  <a:srgbClr val="0070C0"/>
                </a:solidFill>
                <a:ea typeface="Times New Roman" panose="02020603050405020304" pitchFamily="18" charset="0"/>
              </a:rPr>
              <a:t>Usprawnienie procesów związanych z </a:t>
            </a:r>
            <a:r>
              <a:rPr lang="pl-PL" sz="1600" i="1" dirty="0" smtClean="0">
                <a:solidFill>
                  <a:srgbClr val="0070C0"/>
                </a:solidFill>
                <a:ea typeface="Times New Roman" panose="02020603050405020304" pitchFamily="18" charset="0"/>
              </a:rPr>
              <a:t>rejestracją </a:t>
            </a:r>
            <a:r>
              <a:rPr lang="pl-PL" sz="1600" i="1" dirty="0">
                <a:solidFill>
                  <a:srgbClr val="0070C0"/>
                </a:solidFill>
                <a:ea typeface="Times New Roman" panose="02020603050405020304" pitchFamily="18" charset="0"/>
              </a:rPr>
              <a:t>oraz </a:t>
            </a:r>
            <a:r>
              <a:rPr lang="pl-PL" sz="1600" i="1" dirty="0" smtClean="0">
                <a:solidFill>
                  <a:srgbClr val="0070C0"/>
                </a:solidFill>
                <a:ea typeface="Times New Roman" panose="02020603050405020304" pitchFamily="18" charset="0"/>
              </a:rPr>
              <a:t>aktualizacją </a:t>
            </a:r>
            <a:r>
              <a:rPr lang="pl-PL" sz="1600" i="1" dirty="0">
                <a:solidFill>
                  <a:srgbClr val="0070C0"/>
                </a:solidFill>
                <a:ea typeface="Times New Roman" panose="02020603050405020304" pitchFamily="18" charset="0"/>
              </a:rPr>
              <a:t>danych jednostek pływających poprzez stworzenie przejrzystego i przyjaznego dla odbiorcy systemu rejestracji, ustanowienie jednego wzoru dokumentu rejestracyjnego, będącego jednocześnie dowodem własności jednostki, a także umożliwienia stałego dostępu do danych (24/7) dla służb ratunkowych </a:t>
            </a:r>
            <a:r>
              <a:rPr lang="pl-PL" sz="1600" i="1" dirty="0" smtClean="0">
                <a:solidFill>
                  <a:srgbClr val="0070C0"/>
                </a:solidFill>
                <a:ea typeface="Times New Roman" panose="02020603050405020304" pitchFamily="18" charset="0"/>
              </a:rPr>
              <a:t>i </a:t>
            </a:r>
            <a:r>
              <a:rPr lang="pl-PL" sz="1600" i="1" dirty="0">
                <a:solidFill>
                  <a:srgbClr val="0070C0"/>
                </a:solidFill>
                <a:ea typeface="Times New Roman" panose="02020603050405020304" pitchFamily="18" charset="0"/>
              </a:rPr>
              <a:t>administracji państwowej. </a:t>
            </a:r>
            <a:endParaRPr lang="pl-PL" sz="1600" i="1" dirty="0">
              <a:solidFill>
                <a:srgbClr val="0070C0"/>
              </a:solidFill>
            </a:endParaRPr>
          </a:p>
        </p:txBody>
      </p:sp>
    </p:spTree>
    <p:extLst>
      <p:ext uri="{BB962C8B-B14F-4D97-AF65-F5344CB8AC3E}">
        <p14:creationId xmlns:p14="http://schemas.microsoft.com/office/powerpoint/2010/main" val="1511560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Podtytuł 2"/>
          <p:cNvSpPr txBox="1">
            <a:spLocks/>
          </p:cNvSpPr>
          <p:nvPr/>
        </p:nvSpPr>
        <p:spPr>
          <a:xfrm>
            <a:off x="1775522" y="1484784"/>
            <a:ext cx="8509677"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4000" b="1" dirty="0">
                <a:solidFill>
                  <a:srgbClr val="002060"/>
                </a:solidFill>
                <a:cs typeface="Times New Roman" pitchFamily="18" charset="0"/>
              </a:rPr>
              <a:t>TRWAŁOŚĆ PROJEKTU</a:t>
            </a:r>
            <a:endParaRPr lang="pl-PL" dirty="0"/>
          </a:p>
        </p:txBody>
      </p:sp>
      <p:sp>
        <p:nvSpPr>
          <p:cNvPr id="5" name="pole tekstowe 4"/>
          <p:cNvSpPr txBox="1"/>
          <p:nvPr/>
        </p:nvSpPr>
        <p:spPr>
          <a:xfrm>
            <a:off x="695400" y="2264239"/>
            <a:ext cx="10186610" cy="1405513"/>
          </a:xfrm>
          <a:prstGeom prst="rect">
            <a:avLst/>
          </a:prstGeom>
          <a:noFill/>
        </p:spPr>
        <p:txBody>
          <a:bodyPr wrap="square" rtlCol="0">
            <a:spAutoFit/>
          </a:bodyPr>
          <a:lstStyle/>
          <a:p>
            <a:pPr marL="269875" indent="-269875" algn="just">
              <a:spcBef>
                <a:spcPts val="800"/>
              </a:spcBef>
              <a:buFont typeface="Wingdings" panose="05000000000000000000" pitchFamily="2" charset="2"/>
              <a:buChar char="§"/>
            </a:pPr>
            <a:r>
              <a:rPr lang="pl-PL" dirty="0">
                <a:solidFill>
                  <a:srgbClr val="002060"/>
                </a:solidFill>
              </a:rPr>
              <a:t>Okres trwałości: 09/2026</a:t>
            </a:r>
          </a:p>
          <a:p>
            <a:pPr marL="269875" indent="-269875" algn="just">
              <a:spcBef>
                <a:spcPts val="800"/>
              </a:spcBef>
              <a:buFont typeface="Wingdings" panose="05000000000000000000" pitchFamily="2" charset="2"/>
              <a:buChar char="§"/>
            </a:pPr>
            <a:r>
              <a:rPr lang="pl-PL" dirty="0">
                <a:solidFill>
                  <a:srgbClr val="002060"/>
                </a:solidFill>
              </a:rPr>
              <a:t>Źródło finansowania utrzymania produktów projektu: prawa gwarancyjne wynikające z zawartych umów z wykonawcami + budżet własny beneficjenta</a:t>
            </a:r>
          </a:p>
          <a:p>
            <a:pPr marL="269875" indent="-269875" algn="just">
              <a:spcBef>
                <a:spcPts val="800"/>
              </a:spcBef>
              <a:buFont typeface="Wingdings" panose="05000000000000000000" pitchFamily="2" charset="2"/>
              <a:buChar char="§"/>
            </a:pPr>
            <a:r>
              <a:rPr lang="pl-PL" dirty="0">
                <a:solidFill>
                  <a:srgbClr val="002060"/>
                </a:solidFill>
              </a:rPr>
              <a:t>Najważniejsze ryzyka:</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505521806"/>
              </p:ext>
            </p:extLst>
          </p:nvPr>
        </p:nvGraphicFramePr>
        <p:xfrm>
          <a:off x="767405" y="4078202"/>
          <a:ext cx="10729194" cy="2316480"/>
        </p:xfrm>
        <a:graphic>
          <a:graphicData uri="http://schemas.openxmlformats.org/drawingml/2006/table">
            <a:tbl>
              <a:tblPr firstRow="1" bandRow="1">
                <a:tableStyleId>{5C22544A-7EE6-4342-B048-85BDC9FD1C3A}</a:tableStyleId>
              </a:tblPr>
              <a:tblGrid>
                <a:gridCol w="3574393">
                  <a:extLst>
                    <a:ext uri="{9D8B030D-6E8A-4147-A177-3AD203B41FA5}">
                      <a16:colId xmlns="" xmlns:a16="http://schemas.microsoft.com/office/drawing/2014/main" val="20000"/>
                    </a:ext>
                  </a:extLst>
                </a:gridCol>
                <a:gridCol w="1854132">
                  <a:extLst>
                    <a:ext uri="{9D8B030D-6E8A-4147-A177-3AD203B41FA5}">
                      <a16:colId xmlns="" xmlns:a16="http://schemas.microsoft.com/office/drawing/2014/main" val="20001"/>
                    </a:ext>
                  </a:extLst>
                </a:gridCol>
                <a:gridCol w="2688491">
                  <a:extLst>
                    <a:ext uri="{9D8B030D-6E8A-4147-A177-3AD203B41FA5}">
                      <a16:colId xmlns="" xmlns:a16="http://schemas.microsoft.com/office/drawing/2014/main" val="20002"/>
                    </a:ext>
                  </a:extLst>
                </a:gridCol>
                <a:gridCol w="2612178">
                  <a:extLst>
                    <a:ext uri="{9D8B030D-6E8A-4147-A177-3AD203B41FA5}">
                      <a16:colId xmlns="" xmlns:a16="http://schemas.microsoft.com/office/drawing/2014/main" val="20003"/>
                    </a:ext>
                  </a:extLst>
                </a:gridCol>
              </a:tblGrid>
              <a:tr h="528890">
                <a:tc>
                  <a:txBody>
                    <a:bodyPr/>
                    <a:lstStyle/>
                    <a:p>
                      <a:pPr algn="just"/>
                      <a:r>
                        <a:rPr lang="pl-PL" sz="1600" dirty="0"/>
                        <a:t>Nazwa ryzyka</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just"/>
                      <a:r>
                        <a:rPr lang="pl-PL" sz="1600" dirty="0"/>
                        <a:t>Siła oddziaływania </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just"/>
                      <a:r>
                        <a:rPr lang="pl-PL" sz="1600" dirty="0"/>
                        <a:t>Prawdopodobieństwo wystąpienia ryzyka</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just"/>
                      <a:r>
                        <a:rPr lang="pl-PL" sz="1600" dirty="0"/>
                        <a:t>Reakcja na ryzyko</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 xmlns:a16="http://schemas.microsoft.com/office/drawing/2014/main" val="10000"/>
                  </a:ext>
                </a:extLst>
              </a:tr>
              <a:tr h="584562">
                <a:tc>
                  <a:txBody>
                    <a:bodyPr/>
                    <a:lstStyle/>
                    <a:p>
                      <a:pPr marL="0" algn="just" defTabSz="914400" rtl="0" eaLnBrk="1" latinLnBrk="0" hangingPunct="1">
                        <a:lnSpc>
                          <a:spcPct val="107000"/>
                        </a:lnSpc>
                        <a:spcAft>
                          <a:spcPts val="0"/>
                        </a:spcAft>
                      </a:pPr>
                      <a:r>
                        <a:rPr lang="pl-PL" sz="1200" b="0" i="1"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Ryzyko braku zabezpieczenia środków finansowych na utrzymanie projektu </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r>
                        <a:rPr lang="pl-PL" sz="1200" b="0" i="1"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małe</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just" defTabSz="914400" rtl="0" eaLnBrk="1" latinLnBrk="0" hangingPunct="1"/>
                      <a:r>
                        <a:rPr lang="pl-PL" sz="1200" b="0" i="1"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średnie</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just" defTabSz="914400" rtl="0" eaLnBrk="1" latinLnBrk="0" hangingPunct="1"/>
                      <a:r>
                        <a:rPr lang="pl-PL" sz="1200" b="0" i="1"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Monitorowanie kosztów utrzymania systemu i zabezpieczenie odpowiednich środków w budżecie beneficjenta</a:t>
                      </a:r>
                    </a:p>
                    <a:p>
                      <a:pPr marL="0" algn="just" defTabSz="914400" rtl="0" eaLnBrk="1" latinLnBrk="0" hangingPunct="1"/>
                      <a:r>
                        <a:rPr lang="pl-PL" sz="1200" b="0" i="1"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Część opłaty rejestracyjnej wnoszonej przez właścicieli jednostek pływających jest przekazywana przez organy rejestracyjne do budżetu państwa i ma stanowić źródło finansowe dla utrzymania i rozwoju Systemu REJA24</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26376324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108" name="pole tekstowe 107"/>
          <p:cNvSpPr txBox="1"/>
          <p:nvPr/>
        </p:nvSpPr>
        <p:spPr>
          <a:xfrm>
            <a:off x="801591" y="2807179"/>
            <a:ext cx="8040291" cy="830997"/>
          </a:xfrm>
          <a:prstGeom prst="rect">
            <a:avLst/>
          </a:prstGeom>
          <a:noFill/>
        </p:spPr>
        <p:txBody>
          <a:bodyPr wrap="square" rtlCol="0" anchor="t">
            <a:spAutoFit/>
          </a:bodyPr>
          <a:lstStyle/>
          <a:p>
            <a:r>
              <a:rPr lang="pl-PL" sz="4800" b="1">
                <a:solidFill>
                  <a:schemeClr val="bg1"/>
                </a:solidFill>
              </a:rPr>
              <a:t>Dziękuję za uwagę</a:t>
            </a:r>
            <a:endParaRPr lang="pl-PL"/>
          </a:p>
        </p:txBody>
      </p:sp>
      <p:cxnSp>
        <p:nvCxnSpPr>
          <p:cNvPr id="67" name="Łącznik prosty ze strzałką 66"/>
          <p:cNvCxnSpPr>
            <a:cxnSpLocks/>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459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Podtytuł 2"/>
          <p:cNvSpPr txBox="1">
            <a:spLocks/>
          </p:cNvSpPr>
          <p:nvPr/>
        </p:nvSpPr>
        <p:spPr>
          <a:xfrm>
            <a:off x="1834798" y="1395292"/>
            <a:ext cx="8509677"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4000" b="1" dirty="0">
                <a:solidFill>
                  <a:srgbClr val="002060"/>
                </a:solidFill>
                <a:cs typeface="Times New Roman" pitchFamily="18" charset="0"/>
              </a:rPr>
              <a:t>OKRES REALIZACJI PROJEKTU</a:t>
            </a:r>
            <a:endParaRPr lang="pl-PL" dirty="0"/>
          </a:p>
        </p:txBody>
      </p:sp>
      <p:graphicFrame>
        <p:nvGraphicFramePr>
          <p:cNvPr id="10" name="Tabela 9"/>
          <p:cNvGraphicFramePr>
            <a:graphicFrameLocks noGrp="1"/>
          </p:cNvGraphicFramePr>
          <p:nvPr>
            <p:extLst>
              <p:ext uri="{D42A27DB-BD31-4B8C-83A1-F6EECF244321}">
                <p14:modId xmlns:p14="http://schemas.microsoft.com/office/powerpoint/2010/main" val="236916386"/>
              </p:ext>
            </p:extLst>
          </p:nvPr>
        </p:nvGraphicFramePr>
        <p:xfrm>
          <a:off x="635726" y="2132856"/>
          <a:ext cx="10946674" cy="1098069"/>
        </p:xfrm>
        <a:graphic>
          <a:graphicData uri="http://schemas.openxmlformats.org/drawingml/2006/table">
            <a:tbl>
              <a:tblPr firstRow="1" bandRow="1">
                <a:tableStyleId>{5C22544A-7EE6-4342-B048-85BDC9FD1C3A}</a:tableStyleId>
              </a:tblPr>
              <a:tblGrid>
                <a:gridCol w="1683527">
                  <a:extLst>
                    <a:ext uri="{9D8B030D-6E8A-4147-A177-3AD203B41FA5}">
                      <a16:colId xmlns="" xmlns:a16="http://schemas.microsoft.com/office/drawing/2014/main" val="20000"/>
                    </a:ext>
                  </a:extLst>
                </a:gridCol>
                <a:gridCol w="4596371">
                  <a:extLst>
                    <a:ext uri="{9D8B030D-6E8A-4147-A177-3AD203B41FA5}">
                      <a16:colId xmlns="" xmlns:a16="http://schemas.microsoft.com/office/drawing/2014/main" val="20001"/>
                    </a:ext>
                  </a:extLst>
                </a:gridCol>
                <a:gridCol w="4666776">
                  <a:extLst>
                    <a:ext uri="{9D8B030D-6E8A-4147-A177-3AD203B41FA5}">
                      <a16:colId xmlns="" xmlns:a16="http://schemas.microsoft.com/office/drawing/2014/main" val="20002"/>
                    </a:ext>
                  </a:extLst>
                </a:gridCol>
              </a:tblGrid>
              <a:tr h="554360">
                <a:tc>
                  <a:txBody>
                    <a:bodyPr/>
                    <a:lstStyle/>
                    <a:p>
                      <a:r>
                        <a:rPr lang="pl-PL" b="1" dirty="0">
                          <a:solidFill>
                            <a:schemeClr val="bg1"/>
                          </a:solidFill>
                        </a:rPr>
                        <a:t>Planowany: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600" b="0" i="1" dirty="0">
                          <a:solidFill>
                            <a:srgbClr val="0070C0"/>
                          </a:solidFill>
                        </a:rPr>
                        <a:t>2018.07.01 r.    </a:t>
                      </a:r>
                      <a:endParaRPr lang="pl-PL" sz="1600" b="0" dirty="0">
                        <a:solidFill>
                          <a:schemeClr val="accent6"/>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600" b="0" i="1" dirty="0">
                          <a:solidFill>
                            <a:srgbClr val="0070C0"/>
                          </a:solidFill>
                        </a:rPr>
                        <a:t>2019.12.31 r.</a:t>
                      </a:r>
                      <a:endParaRPr lang="pl-PL" sz="1600" b="0" dirty="0">
                        <a:solidFill>
                          <a:schemeClr val="accent6"/>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543709">
                <a:tc>
                  <a:txBody>
                    <a:bodyPr/>
                    <a:lstStyle/>
                    <a:p>
                      <a:r>
                        <a:rPr lang="pl-PL" b="1" dirty="0">
                          <a:solidFill>
                            <a:schemeClr val="bg1"/>
                          </a:solidFill>
                        </a:rPr>
                        <a:t>Faktyczny: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600" b="0" i="1" dirty="0">
                          <a:solidFill>
                            <a:srgbClr val="0070C0"/>
                          </a:solidFill>
                        </a:rPr>
                        <a:t>2018.07.01 r. </a:t>
                      </a:r>
                      <a:endParaRPr lang="pl-PL" sz="1600" b="0" dirty="0">
                        <a:solidFill>
                          <a:schemeClr val="accent6"/>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600" b="0" i="1" dirty="0">
                          <a:solidFill>
                            <a:srgbClr val="0070C0"/>
                          </a:solidFill>
                        </a:rPr>
                        <a:t>2020.12.29 r. </a:t>
                      </a:r>
                      <a:endParaRPr lang="pl-PL" sz="1600" b="0" dirty="0">
                        <a:solidFill>
                          <a:schemeClr val="accent6"/>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bl>
          </a:graphicData>
        </a:graphic>
      </p:graphicFrame>
      <p:sp>
        <p:nvSpPr>
          <p:cNvPr id="11" name="Podtytuł 2"/>
          <p:cNvSpPr txBox="1">
            <a:spLocks/>
          </p:cNvSpPr>
          <p:nvPr/>
        </p:nvSpPr>
        <p:spPr>
          <a:xfrm>
            <a:off x="0" y="3573016"/>
            <a:ext cx="12192000"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4000" b="1" dirty="0">
                <a:solidFill>
                  <a:srgbClr val="002060"/>
                </a:solidFill>
                <a:cs typeface="Times New Roman" pitchFamily="18" charset="0"/>
              </a:rPr>
              <a:t>KOSZT REALIZACJI PROJEKTU</a:t>
            </a:r>
            <a:endParaRPr lang="pl-PL" sz="4000" dirty="0"/>
          </a:p>
        </p:txBody>
      </p:sp>
      <p:graphicFrame>
        <p:nvGraphicFramePr>
          <p:cNvPr id="8" name="Wykres 7">
            <a:extLst>
              <a:ext uri="{FF2B5EF4-FFF2-40B4-BE49-F238E27FC236}">
                <a16:creationId xmlns="" xmlns:a16="http://schemas.microsoft.com/office/drawing/2014/main" id="{B341DDDF-B255-4E2E-8C25-AF69252EF865}"/>
              </a:ext>
            </a:extLst>
          </p:cNvPr>
          <p:cNvGraphicFramePr>
            <a:graphicFrameLocks/>
          </p:cNvGraphicFramePr>
          <p:nvPr>
            <p:extLst>
              <p:ext uri="{D42A27DB-BD31-4B8C-83A1-F6EECF244321}">
                <p14:modId xmlns:p14="http://schemas.microsoft.com/office/powerpoint/2010/main" val="3234222267"/>
              </p:ext>
            </p:extLst>
          </p:nvPr>
        </p:nvGraphicFramePr>
        <p:xfrm>
          <a:off x="2087592" y="4175186"/>
          <a:ext cx="7646553" cy="26828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71248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Podtytuł 2"/>
          <p:cNvSpPr txBox="1">
            <a:spLocks/>
          </p:cNvSpPr>
          <p:nvPr/>
        </p:nvSpPr>
        <p:spPr>
          <a:xfrm>
            <a:off x="0" y="1484784"/>
            <a:ext cx="12192000" cy="648816"/>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4000" b="1" dirty="0">
                <a:solidFill>
                  <a:srgbClr val="002060"/>
                </a:solidFill>
                <a:cs typeface="Times New Roman" pitchFamily="18" charset="0"/>
              </a:rPr>
              <a:t>ZAKRES PROJEKTU</a:t>
            </a:r>
            <a:endParaRPr lang="pl-PL" dirty="0"/>
          </a:p>
        </p:txBody>
      </p:sp>
      <p:sp>
        <p:nvSpPr>
          <p:cNvPr id="5" name="pole tekstowe 4"/>
          <p:cNvSpPr txBox="1"/>
          <p:nvPr/>
        </p:nvSpPr>
        <p:spPr>
          <a:xfrm>
            <a:off x="559850" y="1964035"/>
            <a:ext cx="10379676" cy="4524315"/>
          </a:xfrm>
          <a:prstGeom prst="rect">
            <a:avLst/>
          </a:prstGeom>
          <a:noFill/>
        </p:spPr>
        <p:txBody>
          <a:bodyPr wrap="square" rtlCol="0">
            <a:spAutoFit/>
          </a:bodyPr>
          <a:lstStyle/>
          <a:p>
            <a:endParaRPr lang="pl-PL" i="1" dirty="0">
              <a:solidFill>
                <a:schemeClr val="accent6"/>
              </a:solidFill>
            </a:endParaRPr>
          </a:p>
          <a:p>
            <a:r>
              <a:rPr lang="pl-PL" dirty="0">
                <a:solidFill>
                  <a:srgbClr val="002060"/>
                </a:solidFill>
              </a:rPr>
              <a:t>Projekt podzielono na zadania uwzględniając specyfikę dostarczanych w toku ich realizacji produktów oraz ich zależność:</a:t>
            </a:r>
          </a:p>
          <a:p>
            <a:pPr marL="800100" lvl="1" indent="-342900" algn="just">
              <a:buFont typeface="+mj-lt"/>
              <a:buAutoNum type="arabicPeriod"/>
            </a:pPr>
            <a:r>
              <a:rPr lang="pl-PL" dirty="0">
                <a:solidFill>
                  <a:srgbClr val="002060"/>
                </a:solidFill>
              </a:rPr>
              <a:t>Przygotowanie projektu (dokumentacja aplikacyjna)</a:t>
            </a:r>
          </a:p>
          <a:p>
            <a:pPr marL="800100" lvl="1" indent="-342900" algn="just">
              <a:buFont typeface="+mj-lt"/>
              <a:buAutoNum type="arabicPeriod"/>
            </a:pPr>
            <a:r>
              <a:rPr lang="pl-PL" dirty="0">
                <a:solidFill>
                  <a:srgbClr val="002060"/>
                </a:solidFill>
              </a:rPr>
              <a:t>Nadzór ekspercki (Inżynier Kontraktu)</a:t>
            </a:r>
          </a:p>
          <a:p>
            <a:pPr marL="800100" lvl="1" indent="-342900" algn="just">
              <a:buFont typeface="+mj-lt"/>
              <a:buAutoNum type="arabicPeriod"/>
            </a:pPr>
            <a:r>
              <a:rPr lang="pl-PL" dirty="0">
                <a:solidFill>
                  <a:srgbClr val="002060"/>
                </a:solidFill>
              </a:rPr>
              <a:t>Wytworzenie oprogramowania dedykowanego - System REJA24</a:t>
            </a:r>
          </a:p>
          <a:p>
            <a:pPr marL="800100" lvl="1" indent="-342900" algn="just">
              <a:buFont typeface="+mj-lt"/>
              <a:buAutoNum type="arabicPeriod"/>
            </a:pPr>
            <a:r>
              <a:rPr lang="pl-PL" dirty="0">
                <a:solidFill>
                  <a:srgbClr val="002060"/>
                </a:solidFill>
              </a:rPr>
              <a:t>Zakup licencji oprogramowania standardowego (środowisko pracy systemu, narzędzia dla zespołu projektowego)</a:t>
            </a:r>
          </a:p>
          <a:p>
            <a:pPr marL="800100" lvl="1" indent="-342900" algn="just">
              <a:buFont typeface="+mj-lt"/>
              <a:buAutoNum type="arabicPeriod"/>
            </a:pPr>
            <a:r>
              <a:rPr lang="pl-PL" dirty="0">
                <a:solidFill>
                  <a:srgbClr val="002060"/>
                </a:solidFill>
              </a:rPr>
              <a:t>Zakup infrastruktury teleinformatycznej:</a:t>
            </a:r>
          </a:p>
          <a:p>
            <a:pPr marL="1257300" lvl="2" indent="-342900" algn="just">
              <a:buFont typeface="+mj-lt"/>
              <a:buAutoNum type="arabicPeriod"/>
            </a:pPr>
            <a:r>
              <a:rPr lang="pl-PL" dirty="0">
                <a:solidFill>
                  <a:srgbClr val="002060"/>
                </a:solidFill>
              </a:rPr>
              <a:t>stworzenie środowiska produkcyjnego / testowego / szkoleniowego / </a:t>
            </a:r>
            <a:r>
              <a:rPr lang="pl-PL" dirty="0" err="1">
                <a:solidFill>
                  <a:srgbClr val="002060"/>
                </a:solidFill>
              </a:rPr>
              <a:t>back’upu</a:t>
            </a:r>
            <a:endParaRPr lang="pl-PL" dirty="0">
              <a:solidFill>
                <a:srgbClr val="002060"/>
              </a:solidFill>
            </a:endParaRPr>
          </a:p>
          <a:p>
            <a:pPr marL="1257300" lvl="2" indent="-342900" algn="just">
              <a:buFont typeface="+mj-lt"/>
              <a:buAutoNum type="arabicPeriod"/>
            </a:pPr>
            <a:r>
              <a:rPr lang="pl-PL" dirty="0">
                <a:solidFill>
                  <a:srgbClr val="002060"/>
                </a:solidFill>
              </a:rPr>
              <a:t>zakup narzędzi dla zespołu projektowego</a:t>
            </a:r>
          </a:p>
          <a:p>
            <a:pPr marL="1257300" lvl="2" indent="-342900" algn="just">
              <a:buFont typeface="+mj-lt"/>
              <a:buAutoNum type="arabicPeriod"/>
            </a:pPr>
            <a:r>
              <a:rPr lang="pl-PL" dirty="0">
                <a:solidFill>
                  <a:srgbClr val="002060"/>
                </a:solidFill>
              </a:rPr>
              <a:t>sprzętowy moduł bezpieczeństwa HSM</a:t>
            </a:r>
          </a:p>
          <a:p>
            <a:pPr marL="1257300" lvl="2" indent="-342900" algn="just">
              <a:buFont typeface="+mj-lt"/>
              <a:buAutoNum type="arabicPeriod"/>
            </a:pPr>
            <a:r>
              <a:rPr lang="pl-PL" dirty="0">
                <a:solidFill>
                  <a:srgbClr val="002060"/>
                </a:solidFill>
              </a:rPr>
              <a:t>radiolinia - podłączenie środowiska produkcyjnego REJA24 do sieci OST 112 / systemu KSIP</a:t>
            </a:r>
          </a:p>
          <a:p>
            <a:pPr marL="800100" lvl="1" indent="-342900" algn="just">
              <a:buFont typeface="+mj-lt"/>
              <a:buAutoNum type="arabicPeriod"/>
            </a:pPr>
            <a:r>
              <a:rPr lang="pl-PL" dirty="0">
                <a:solidFill>
                  <a:srgbClr val="002060"/>
                </a:solidFill>
              </a:rPr>
              <a:t>Testy akceptacyjne, audyt bezpieczeństwa informacji / WCAG</a:t>
            </a:r>
          </a:p>
          <a:p>
            <a:pPr marL="800100" lvl="1" indent="-342900" algn="just">
              <a:buFont typeface="+mj-lt"/>
              <a:buAutoNum type="arabicPeriod"/>
            </a:pPr>
            <a:r>
              <a:rPr lang="pl-PL" dirty="0">
                <a:solidFill>
                  <a:srgbClr val="002060"/>
                </a:solidFill>
              </a:rPr>
              <a:t>Szkolenia (zespół projektowy, administratorzy, Help Desk, pracownicy organów rejestrujących)</a:t>
            </a:r>
          </a:p>
          <a:p>
            <a:pPr marL="800100" lvl="1" indent="-342900" algn="just">
              <a:buFont typeface="+mj-lt"/>
              <a:buAutoNum type="arabicPeriod"/>
            </a:pPr>
            <a:r>
              <a:rPr lang="pl-PL" dirty="0">
                <a:solidFill>
                  <a:srgbClr val="002060"/>
                </a:solidFill>
              </a:rPr>
              <a:t>Promocja</a:t>
            </a:r>
          </a:p>
        </p:txBody>
      </p:sp>
    </p:spTree>
    <p:extLst>
      <p:ext uri="{BB962C8B-B14F-4D97-AF65-F5344CB8AC3E}">
        <p14:creationId xmlns:p14="http://schemas.microsoft.com/office/powerpoint/2010/main" val="2458101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Podtytuł 2"/>
          <p:cNvSpPr txBox="1">
            <a:spLocks/>
          </p:cNvSpPr>
          <p:nvPr/>
        </p:nvSpPr>
        <p:spPr>
          <a:xfrm>
            <a:off x="0" y="1484784"/>
            <a:ext cx="12192000" cy="648816"/>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4000" b="1" dirty="0">
                <a:solidFill>
                  <a:srgbClr val="002060"/>
                </a:solidFill>
                <a:cs typeface="Times New Roman" pitchFamily="18" charset="0"/>
              </a:rPr>
              <a:t>ZAKRES PROJEKTU cd.</a:t>
            </a:r>
            <a:endParaRPr lang="pl-PL" dirty="0"/>
          </a:p>
        </p:txBody>
      </p:sp>
      <p:sp>
        <p:nvSpPr>
          <p:cNvPr id="5" name="pole tekstowe 4"/>
          <p:cNvSpPr txBox="1"/>
          <p:nvPr/>
        </p:nvSpPr>
        <p:spPr>
          <a:xfrm>
            <a:off x="559850" y="1951927"/>
            <a:ext cx="10379676" cy="5078313"/>
          </a:xfrm>
          <a:prstGeom prst="rect">
            <a:avLst/>
          </a:prstGeom>
          <a:noFill/>
        </p:spPr>
        <p:txBody>
          <a:bodyPr wrap="square" rtlCol="0">
            <a:spAutoFit/>
          </a:bodyPr>
          <a:lstStyle/>
          <a:p>
            <a:endParaRPr lang="pl-PL" i="1" dirty="0">
              <a:solidFill>
                <a:schemeClr val="accent6"/>
              </a:solidFill>
            </a:endParaRPr>
          </a:p>
          <a:p>
            <a:r>
              <a:rPr lang="pl-PL" dirty="0">
                <a:solidFill>
                  <a:srgbClr val="002060"/>
                </a:solidFill>
              </a:rPr>
              <a:t>W toku realizacji projektu:</a:t>
            </a:r>
          </a:p>
          <a:p>
            <a:pPr marL="285750" indent="-285750" algn="just">
              <a:buFont typeface="Arial" panose="020B0604020202020204" pitchFamily="34" charset="0"/>
              <a:buChar char="•"/>
            </a:pPr>
            <a:r>
              <a:rPr lang="pl-PL" dirty="0">
                <a:solidFill>
                  <a:srgbClr val="002060"/>
                </a:solidFill>
              </a:rPr>
              <a:t>Powołano dedykowany, interdyscyplinarny zespół składający się z pracowników beneficjenta (Urząd Morski w Szczecinie)</a:t>
            </a:r>
          </a:p>
          <a:p>
            <a:pPr marL="285750" indent="-285750" algn="just">
              <a:buFont typeface="Arial" panose="020B0604020202020204" pitchFamily="34" charset="0"/>
              <a:buChar char="•"/>
            </a:pPr>
            <a:r>
              <a:rPr lang="pl-PL" dirty="0">
                <a:solidFill>
                  <a:srgbClr val="002060"/>
                </a:solidFill>
              </a:rPr>
              <a:t>Wyłoniono Inżyniera Kontraktu odpowiedzialnego za pomoc w przygotowaniu dokumentacji przetargowej dla zdań oraz nadzór ekspercki nad ich realizacją</a:t>
            </a:r>
          </a:p>
          <a:p>
            <a:pPr marL="285750" indent="-285750" algn="just">
              <a:buFont typeface="Arial" panose="020B0604020202020204" pitchFamily="34" charset="0"/>
              <a:buChar char="•"/>
            </a:pPr>
            <a:r>
              <a:rPr lang="pl-PL" dirty="0">
                <a:solidFill>
                  <a:srgbClr val="002060"/>
                </a:solidFill>
              </a:rPr>
              <a:t>Przeprowadzono i rozstrzygnięto przetargi na realizację poszczególnych zadań</a:t>
            </a:r>
          </a:p>
          <a:p>
            <a:pPr marL="285750" indent="-285750" algn="just">
              <a:buFont typeface="Arial" panose="020B0604020202020204" pitchFamily="34" charset="0"/>
              <a:buChar char="•"/>
            </a:pPr>
            <a:r>
              <a:rPr lang="pl-PL" dirty="0">
                <a:solidFill>
                  <a:srgbClr val="002060"/>
                </a:solidFill>
              </a:rPr>
              <a:t>Przeprowadzono szereg spotkań konsultacyjnych z wykonawcami i interesariuszami projektu (ok. 200)</a:t>
            </a:r>
          </a:p>
          <a:p>
            <a:pPr marL="285750" indent="-285750" algn="just">
              <a:buFont typeface="Arial" panose="020B0604020202020204" pitchFamily="34" charset="0"/>
              <a:buChar char="•"/>
            </a:pPr>
            <a:r>
              <a:rPr lang="pl-PL" dirty="0">
                <a:solidFill>
                  <a:srgbClr val="002060"/>
                </a:solidFill>
              </a:rPr>
              <a:t>Przeorganizowano pracę zespołu projektowego i formy współpracy z wykonawcami, wykorzystując intensywnie zdalne połączenia telekonferencyjne, dostosowując się do ograniczeń epidemicznych</a:t>
            </a:r>
          </a:p>
          <a:p>
            <a:pPr marL="285750" indent="-285750" algn="just">
              <a:buFont typeface="Arial" panose="020B0604020202020204" pitchFamily="34" charset="0"/>
              <a:buChar char="•"/>
            </a:pPr>
            <a:r>
              <a:rPr lang="pl-PL" dirty="0">
                <a:solidFill>
                  <a:srgbClr val="002060"/>
                </a:solidFill>
              </a:rPr>
              <a:t>Zmieniono zakładaną formułę przeprowadzenia szkoleń pracowników organów rejestrujących z uwagi na warunki epidemiczne</a:t>
            </a:r>
          </a:p>
          <a:p>
            <a:pPr marL="285750" indent="-285750" algn="just">
              <a:buFont typeface="Arial" panose="020B0604020202020204" pitchFamily="34" charset="0"/>
              <a:buChar char="•"/>
            </a:pPr>
            <a:r>
              <a:rPr lang="pl-PL" dirty="0">
                <a:solidFill>
                  <a:srgbClr val="002060"/>
                </a:solidFill>
              </a:rPr>
              <a:t>Udostępniono w wymaganym terminie ustawowym – 1.08.2020 r. - dedykowany system teleinformatyczny do prowadzenia rejestru jachtów i innych jednostek pływających o długości do 24 m oraz </a:t>
            </a:r>
            <a:r>
              <a:rPr lang="pl-PL" dirty="0" smtClean="0">
                <a:solidFill>
                  <a:srgbClr val="002060"/>
                </a:solidFill>
              </a:rPr>
              <a:t>świadczone </a:t>
            </a:r>
            <a:br>
              <a:rPr lang="pl-PL" dirty="0" smtClean="0">
                <a:solidFill>
                  <a:srgbClr val="002060"/>
                </a:solidFill>
              </a:rPr>
            </a:br>
            <a:r>
              <a:rPr lang="pl-PL" dirty="0" smtClean="0">
                <a:solidFill>
                  <a:srgbClr val="002060"/>
                </a:solidFill>
              </a:rPr>
              <a:t>w ramach </a:t>
            </a:r>
            <a:r>
              <a:rPr lang="pl-PL" dirty="0">
                <a:solidFill>
                  <a:srgbClr val="002060"/>
                </a:solidFill>
              </a:rPr>
              <a:t>niego e-usługi </a:t>
            </a:r>
          </a:p>
          <a:p>
            <a:pPr marL="285750" indent="-285750" algn="just">
              <a:buFont typeface="Arial" panose="020B0604020202020204" pitchFamily="34" charset="0"/>
              <a:buChar char="•"/>
            </a:pPr>
            <a:r>
              <a:rPr lang="pl-PL" dirty="0">
                <a:solidFill>
                  <a:srgbClr val="002060"/>
                </a:solidFill>
              </a:rPr>
              <a:t>Osiągnięto wszystkie zakładane wskaźniki produktów projektu, natomiast wskaźnik rezultatu został znacząco przekroczony.  </a:t>
            </a:r>
          </a:p>
          <a:p>
            <a:pPr marL="800100" lvl="1" indent="-342900">
              <a:buFont typeface="+mj-lt"/>
              <a:buAutoNum type="arabicPeriod"/>
            </a:pPr>
            <a:endParaRPr lang="pl-PL" dirty="0">
              <a:solidFill>
                <a:srgbClr val="002060"/>
              </a:solidFill>
            </a:endParaRPr>
          </a:p>
        </p:txBody>
      </p:sp>
    </p:spTree>
    <p:extLst>
      <p:ext uri="{BB962C8B-B14F-4D97-AF65-F5344CB8AC3E}">
        <p14:creationId xmlns:p14="http://schemas.microsoft.com/office/powerpoint/2010/main" val="3645235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Podtytuł 2"/>
          <p:cNvSpPr txBox="1">
            <a:spLocks/>
          </p:cNvSpPr>
          <p:nvPr/>
        </p:nvSpPr>
        <p:spPr>
          <a:xfrm>
            <a:off x="0" y="1484784"/>
            <a:ext cx="12192000" cy="648816"/>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4000" b="1" dirty="0">
                <a:solidFill>
                  <a:srgbClr val="002060"/>
                </a:solidFill>
                <a:cs typeface="Times New Roman" pitchFamily="18" charset="0"/>
              </a:rPr>
              <a:t>ZAKRES PROJEKTU cd.</a:t>
            </a:r>
            <a:endParaRPr lang="pl-PL" dirty="0"/>
          </a:p>
        </p:txBody>
      </p:sp>
      <p:sp>
        <p:nvSpPr>
          <p:cNvPr id="5" name="pole tekstowe 4"/>
          <p:cNvSpPr txBox="1"/>
          <p:nvPr/>
        </p:nvSpPr>
        <p:spPr>
          <a:xfrm>
            <a:off x="559850" y="1988260"/>
            <a:ext cx="10379676" cy="4524315"/>
          </a:xfrm>
          <a:prstGeom prst="rect">
            <a:avLst/>
          </a:prstGeom>
          <a:noFill/>
        </p:spPr>
        <p:txBody>
          <a:bodyPr wrap="square" rtlCol="0">
            <a:spAutoFit/>
          </a:bodyPr>
          <a:lstStyle/>
          <a:p>
            <a:pPr algn="just"/>
            <a:r>
              <a:rPr lang="pl-PL" dirty="0" smtClean="0">
                <a:solidFill>
                  <a:srgbClr val="002060"/>
                </a:solidFill>
              </a:rPr>
              <a:t>W </a:t>
            </a:r>
            <a:r>
              <a:rPr lang="pl-PL" dirty="0">
                <a:solidFill>
                  <a:srgbClr val="002060"/>
                </a:solidFill>
              </a:rPr>
              <a:t>toku realizacji projektu przesunięto termin jego zakończenia z dnia 31.12.2019 r. na dzień 29.12.2020 r</a:t>
            </a:r>
            <a:r>
              <a:rPr lang="pl-PL" dirty="0" smtClean="0">
                <a:solidFill>
                  <a:srgbClr val="002060"/>
                </a:solidFill>
              </a:rPr>
              <a:t>. ze względu na:</a:t>
            </a:r>
            <a:endParaRPr lang="pl-PL" dirty="0">
              <a:solidFill>
                <a:srgbClr val="002060"/>
              </a:solidFill>
            </a:endParaRPr>
          </a:p>
          <a:p>
            <a:pPr marL="742950" lvl="1" indent="-285750" algn="just">
              <a:buFont typeface="Arial" panose="020B0604020202020204" pitchFamily="34" charset="0"/>
              <a:buChar char="•"/>
            </a:pPr>
            <a:r>
              <a:rPr lang="pl-PL" dirty="0" smtClean="0">
                <a:solidFill>
                  <a:srgbClr val="002060"/>
                </a:solidFill>
              </a:rPr>
              <a:t>zmianę </a:t>
            </a:r>
            <a:r>
              <a:rPr lang="pl-PL" dirty="0">
                <a:solidFill>
                  <a:srgbClr val="002060"/>
                </a:solidFill>
              </a:rPr>
              <a:t>daty wejścia w życie przepisów </a:t>
            </a:r>
            <a:r>
              <a:rPr lang="pl-PL" i="1" dirty="0">
                <a:solidFill>
                  <a:srgbClr val="002060"/>
                </a:solidFill>
              </a:rPr>
              <a:t>ustawy </a:t>
            </a:r>
            <a:r>
              <a:rPr lang="pl-PL" i="1" dirty="0" smtClean="0">
                <a:solidFill>
                  <a:srgbClr val="002060"/>
                </a:solidFill>
              </a:rPr>
              <a:t>z dnia 12 kwietnia 2018 r. o </a:t>
            </a:r>
            <a:r>
              <a:rPr lang="pl-PL" i="1" dirty="0">
                <a:solidFill>
                  <a:srgbClr val="002060"/>
                </a:solidFill>
              </a:rPr>
              <a:t>rejestracji jachtów i innych jednostek </a:t>
            </a:r>
            <a:r>
              <a:rPr lang="pl-PL" i="1" dirty="0" smtClean="0">
                <a:solidFill>
                  <a:srgbClr val="002060"/>
                </a:solidFill>
              </a:rPr>
              <a:t>pływających o długości do 24 m </a:t>
            </a:r>
            <a:r>
              <a:rPr lang="pl-PL" dirty="0" smtClean="0">
                <a:solidFill>
                  <a:srgbClr val="002060"/>
                </a:solidFill>
              </a:rPr>
              <a:t>z </a:t>
            </a:r>
            <a:r>
              <a:rPr lang="pl-PL" dirty="0">
                <a:solidFill>
                  <a:srgbClr val="002060"/>
                </a:solidFill>
              </a:rPr>
              <a:t>dnia 1.01.2020 r. ma dzień 1.08.2020 </a:t>
            </a:r>
            <a:r>
              <a:rPr lang="pl-PL" dirty="0" smtClean="0">
                <a:solidFill>
                  <a:srgbClr val="002060"/>
                </a:solidFill>
              </a:rPr>
              <a:t>r., a tym samym zmianę daty uruchomienia produkcyjnego </a:t>
            </a:r>
            <a:r>
              <a:rPr lang="pl-PL" dirty="0">
                <a:solidFill>
                  <a:srgbClr val="002060"/>
                </a:solidFill>
              </a:rPr>
              <a:t>nowego rejestru oraz </a:t>
            </a:r>
            <a:r>
              <a:rPr lang="pl-PL" dirty="0" smtClean="0">
                <a:solidFill>
                  <a:srgbClr val="002060"/>
                </a:solidFill>
              </a:rPr>
              <a:t>potrzebę dostosowania </a:t>
            </a:r>
            <a:r>
              <a:rPr lang="pl-PL" dirty="0">
                <a:solidFill>
                  <a:srgbClr val="002060"/>
                </a:solidFill>
              </a:rPr>
              <a:t>harmonogramu realizacji projektu do nowych realiów, w szczególności związanych z przygotowaniem organów rejestrujących do obsługi nowego rejestru (np. szkolenia poprzedzające jego uruchomienie),</a:t>
            </a:r>
          </a:p>
          <a:p>
            <a:pPr marL="742950" lvl="1" indent="-285750" algn="just">
              <a:buFont typeface="Arial" panose="020B0604020202020204" pitchFamily="34" charset="0"/>
              <a:buChar char="•"/>
            </a:pPr>
            <a:r>
              <a:rPr lang="pl-PL" dirty="0" smtClean="0">
                <a:solidFill>
                  <a:srgbClr val="002060"/>
                </a:solidFill>
              </a:rPr>
              <a:t>ujawnienie </a:t>
            </a:r>
            <a:r>
              <a:rPr lang="pl-PL" dirty="0">
                <a:solidFill>
                  <a:srgbClr val="002060"/>
                </a:solidFill>
              </a:rPr>
              <a:t>w trakcie realizacji projektu okoliczności mających wpływ na sposób budowy nowego rejestru:</a:t>
            </a:r>
          </a:p>
          <a:p>
            <a:pPr marL="1200150" lvl="2" indent="-285750" algn="just">
              <a:buFont typeface="Arial" panose="020B0604020202020204" pitchFamily="34" charset="0"/>
              <a:buChar char="•"/>
            </a:pPr>
            <a:r>
              <a:rPr lang="pl-PL" dirty="0">
                <a:solidFill>
                  <a:srgbClr val="002060"/>
                </a:solidFill>
              </a:rPr>
              <a:t>implementacja Elektronicznej Skrzynki Podawczej oraz zapewnienie infrastruktury sprzętowego modułu bezpieczeństwa (HSM),</a:t>
            </a:r>
          </a:p>
          <a:p>
            <a:pPr marL="1200150" lvl="2" indent="-285750" algn="just">
              <a:buFont typeface="Arial" panose="020B0604020202020204" pitchFamily="34" charset="0"/>
              <a:buChar char="•"/>
            </a:pPr>
            <a:r>
              <a:rPr lang="pl-PL" dirty="0">
                <a:solidFill>
                  <a:srgbClr val="002060"/>
                </a:solidFill>
              </a:rPr>
              <a:t>połączenie z Krajowym Systemem Informacyjnym Policji (KSIP) za pomocą sieci teleinformatycznej OST 112.</a:t>
            </a:r>
          </a:p>
          <a:p>
            <a:pPr algn="just"/>
            <a:endParaRPr lang="pl-PL" dirty="0">
              <a:solidFill>
                <a:srgbClr val="002060"/>
              </a:solidFill>
            </a:endParaRPr>
          </a:p>
          <a:p>
            <a:pPr algn="just"/>
            <a:r>
              <a:rPr lang="pl-PL" dirty="0">
                <a:solidFill>
                  <a:srgbClr val="002060"/>
                </a:solidFill>
              </a:rPr>
              <a:t>Zmiana zakresu rzeczowego realizacji projektu została sfinansowana w ramach oszczędności uzyskanych </a:t>
            </a:r>
            <a:r>
              <a:rPr lang="pl-PL" dirty="0" smtClean="0">
                <a:solidFill>
                  <a:srgbClr val="002060"/>
                </a:solidFill>
              </a:rPr>
              <a:t/>
            </a:r>
            <a:br>
              <a:rPr lang="pl-PL" dirty="0" smtClean="0">
                <a:solidFill>
                  <a:srgbClr val="002060"/>
                </a:solidFill>
              </a:rPr>
            </a:br>
            <a:r>
              <a:rPr lang="pl-PL" dirty="0" smtClean="0">
                <a:solidFill>
                  <a:srgbClr val="002060"/>
                </a:solidFill>
              </a:rPr>
              <a:t>w </a:t>
            </a:r>
            <a:r>
              <a:rPr lang="pl-PL" dirty="0">
                <a:solidFill>
                  <a:srgbClr val="002060"/>
                </a:solidFill>
              </a:rPr>
              <a:t>toku przeprowadzanych zamówień publicznych na pozostałych zadaniach.</a:t>
            </a:r>
          </a:p>
        </p:txBody>
      </p:sp>
    </p:spTree>
    <p:extLst>
      <p:ext uri="{BB962C8B-B14F-4D97-AF65-F5344CB8AC3E}">
        <p14:creationId xmlns:p14="http://schemas.microsoft.com/office/powerpoint/2010/main" val="2175969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Podtytuł 2"/>
          <p:cNvSpPr>
            <a:spLocks noGrp="1"/>
          </p:cNvSpPr>
          <p:nvPr>
            <p:ph type="subTitle" idx="1"/>
          </p:nvPr>
        </p:nvSpPr>
        <p:spPr>
          <a:xfrm>
            <a:off x="1775522" y="1484784"/>
            <a:ext cx="8509677" cy="750596"/>
          </a:xfrm>
        </p:spPr>
        <p:txBody>
          <a:bodyPr>
            <a:noAutofit/>
          </a:bodyPr>
          <a:lstStyle/>
          <a:p>
            <a:pPr>
              <a:spcAft>
                <a:spcPts val="1200"/>
              </a:spcAft>
            </a:pPr>
            <a:r>
              <a:rPr lang="pl-PL" sz="4000" b="1" dirty="0">
                <a:solidFill>
                  <a:srgbClr val="002060"/>
                </a:solidFill>
                <a:cs typeface="Times New Roman" pitchFamily="18" charset="0"/>
              </a:rPr>
              <a:t>PRODUKTY PROJEKTU</a:t>
            </a:r>
            <a:endParaRPr lang="pl-PL" b="1" dirty="0">
              <a:solidFill>
                <a:srgbClr val="002060"/>
              </a:solidFill>
              <a:cs typeface="Times New Roman" pitchFamily="18" charset="0"/>
            </a:endParaRPr>
          </a:p>
        </p:txBody>
      </p:sp>
      <p:graphicFrame>
        <p:nvGraphicFramePr>
          <p:cNvPr id="11" name="Tabela 10"/>
          <p:cNvGraphicFramePr>
            <a:graphicFrameLocks noGrp="1"/>
          </p:cNvGraphicFramePr>
          <p:nvPr>
            <p:extLst>
              <p:ext uri="{D42A27DB-BD31-4B8C-83A1-F6EECF244321}">
                <p14:modId xmlns:p14="http://schemas.microsoft.com/office/powerpoint/2010/main" val="2543414751"/>
              </p:ext>
            </p:extLst>
          </p:nvPr>
        </p:nvGraphicFramePr>
        <p:xfrm>
          <a:off x="439947" y="2168436"/>
          <a:ext cx="11055879" cy="4103307"/>
        </p:xfrm>
        <a:graphic>
          <a:graphicData uri="http://schemas.openxmlformats.org/drawingml/2006/table">
            <a:tbl>
              <a:tblPr firstRow="1" firstCol="1" bandRow="1">
                <a:tableStyleId>{5C22544A-7EE6-4342-B048-85BDC9FD1C3A}</a:tableStyleId>
              </a:tblPr>
              <a:tblGrid>
                <a:gridCol w="7583173">
                  <a:extLst>
                    <a:ext uri="{9D8B030D-6E8A-4147-A177-3AD203B41FA5}">
                      <a16:colId xmlns="" xmlns:a16="http://schemas.microsoft.com/office/drawing/2014/main" val="20000"/>
                    </a:ext>
                  </a:extLst>
                </a:gridCol>
                <a:gridCol w="1114433">
                  <a:extLst>
                    <a:ext uri="{9D8B030D-6E8A-4147-A177-3AD203B41FA5}">
                      <a16:colId xmlns="" xmlns:a16="http://schemas.microsoft.com/office/drawing/2014/main" val="20001"/>
                    </a:ext>
                  </a:extLst>
                </a:gridCol>
                <a:gridCol w="1238261">
                  <a:extLst>
                    <a:ext uri="{9D8B030D-6E8A-4147-A177-3AD203B41FA5}">
                      <a16:colId xmlns="" xmlns:a16="http://schemas.microsoft.com/office/drawing/2014/main" val="20002"/>
                    </a:ext>
                  </a:extLst>
                </a:gridCol>
                <a:gridCol w="1120012">
                  <a:extLst>
                    <a:ext uri="{9D8B030D-6E8A-4147-A177-3AD203B41FA5}">
                      <a16:colId xmlns="" xmlns:a16="http://schemas.microsoft.com/office/drawing/2014/main" val="20003"/>
                    </a:ext>
                  </a:extLst>
                </a:gridCol>
              </a:tblGrid>
              <a:tr h="633431">
                <a:tc>
                  <a:txBody>
                    <a:bodyPr/>
                    <a:lstStyle/>
                    <a:p>
                      <a:pPr algn="ctr">
                        <a:lnSpc>
                          <a:spcPct val="107000"/>
                        </a:lnSpc>
                        <a:spcAft>
                          <a:spcPts val="0"/>
                        </a:spcAft>
                      </a:pPr>
                      <a:r>
                        <a:rPr lang="pl-PL" sz="1400" b="1" dirty="0">
                          <a:solidFill>
                            <a:schemeClr val="bg1"/>
                          </a:solidFill>
                          <a:effectLst/>
                          <a:latin typeface="+mn-lt"/>
                        </a:rPr>
                        <a:t>Nazwa produktu</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Planowany termin wdrożenia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Faktyczny termin wdrożenia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smtClean="0">
                          <a:solidFill>
                            <a:schemeClr val="bg1"/>
                          </a:solidFill>
                          <a:effectLst/>
                          <a:latin typeface="+mn-lt"/>
                          <a:ea typeface="Calibri" panose="020F0502020204030204" pitchFamily="34" charset="0"/>
                          <a:cs typeface="Times New Roman" panose="02020603050405020304" pitchFamily="18" charset="0"/>
                        </a:rPr>
                        <a:t>Uwagi</a:t>
                      </a:r>
                      <a:endParaRPr lang="pl-PL" sz="1400"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 xmlns:a16="http://schemas.microsoft.com/office/drawing/2014/main" val="10000"/>
                  </a:ext>
                </a:extLst>
              </a:tr>
              <a:tr h="1914959">
                <a:tc>
                  <a:txBody>
                    <a:bodyPr/>
                    <a:lstStyle/>
                    <a:p>
                      <a:pPr marL="0" indent="0" algn="just">
                        <a:lnSpc>
                          <a:spcPct val="107000"/>
                        </a:lnSpc>
                        <a:spcAft>
                          <a:spcPts val="0"/>
                        </a:spcAft>
                        <a:buFont typeface="Arial" panose="020B0604020202020204" pitchFamily="34" charset="0"/>
                        <a:buNone/>
                      </a:pPr>
                      <a:r>
                        <a:rPr lang="pl-PL" sz="1200" b="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Wytworzone oprogramowania dedykowanego (systemu teleinformatycznego) służącego do prowadzenia rejestru jachtów oraz innych jednostek pływających o długości do 24 metrów (System REJA24).</a:t>
                      </a:r>
                    </a:p>
                    <a:p>
                      <a:pPr marL="0" indent="0" algn="just">
                        <a:lnSpc>
                          <a:spcPct val="107000"/>
                        </a:lnSpc>
                        <a:spcAft>
                          <a:spcPts val="0"/>
                        </a:spcAft>
                        <a:buFont typeface="Arial" panose="020B0604020202020204" pitchFamily="34" charset="0"/>
                        <a:buNone/>
                      </a:pPr>
                      <a:r>
                        <a:rPr lang="pl-PL" sz="1200" b="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Realizowane e-usługi:</a:t>
                      </a:r>
                    </a:p>
                    <a:p>
                      <a:pPr marL="171450" indent="-171450" algn="just">
                        <a:lnSpc>
                          <a:spcPct val="107000"/>
                        </a:lnSpc>
                        <a:spcAft>
                          <a:spcPts val="0"/>
                        </a:spcAft>
                        <a:buFont typeface="Arial" panose="020B0604020202020204" pitchFamily="34" charset="0"/>
                        <a:buChar char="•"/>
                      </a:pPr>
                      <a:r>
                        <a:rPr lang="pl-PL" sz="1200" b="1" i="1" kern="1200" baseline="0" dirty="0">
                          <a:solidFill>
                            <a:srgbClr val="0070C0"/>
                          </a:solidFill>
                          <a:effectLst/>
                          <a:latin typeface="+mn-lt"/>
                          <a:ea typeface="+mn-ea"/>
                          <a:cs typeface="+mn-cs"/>
                        </a:rPr>
                        <a:t>Rejestracja jednostek</a:t>
                      </a:r>
                      <a:r>
                        <a:rPr lang="pl-PL" sz="1200" b="0" i="1" kern="1200" baseline="0" dirty="0">
                          <a:solidFill>
                            <a:srgbClr val="0070C0"/>
                          </a:solidFill>
                          <a:effectLst/>
                          <a:latin typeface="+mn-lt"/>
                          <a:ea typeface="+mn-ea"/>
                          <a:cs typeface="+mn-cs"/>
                        </a:rPr>
                        <a:t> – poziom dojrzałości </a:t>
                      </a:r>
                      <a:r>
                        <a:rPr lang="pl-PL" sz="1200" b="1" i="1" kern="1200" baseline="0" dirty="0">
                          <a:solidFill>
                            <a:srgbClr val="0070C0"/>
                          </a:solidFill>
                          <a:effectLst/>
                          <a:latin typeface="+mn-lt"/>
                          <a:ea typeface="+mn-ea"/>
                          <a:cs typeface="+mn-cs"/>
                        </a:rPr>
                        <a:t>4</a:t>
                      </a:r>
                    </a:p>
                    <a:p>
                      <a:pPr marL="457200" lvl="1" indent="0" algn="just">
                        <a:lnSpc>
                          <a:spcPct val="107000"/>
                        </a:lnSpc>
                        <a:spcAft>
                          <a:spcPts val="0"/>
                        </a:spcAft>
                        <a:buFontTx/>
                        <a:buNone/>
                      </a:pPr>
                      <a:r>
                        <a:rPr lang="pl-PL" sz="1200" b="0" i="1" kern="1200" baseline="0" dirty="0">
                          <a:solidFill>
                            <a:srgbClr val="0070C0"/>
                          </a:solidFill>
                          <a:effectLst/>
                          <a:latin typeface="+mn-lt"/>
                          <a:ea typeface="+mn-ea"/>
                          <a:cs typeface="+mn-cs"/>
                        </a:rPr>
                        <a:t>W pełni elektroniczna obsługa rejestracji jednostki pływającej dokonywanej przez interesanta przy wykorzystaniu dedykowanej Aplikacji Konto Interesanta. Jedynie odbiór dokumentu rejestracyjnego wymaga wizyty w siedzibie organu rejestrującego.</a:t>
                      </a:r>
                    </a:p>
                    <a:p>
                      <a:pPr marL="171450" indent="-171450" algn="just">
                        <a:lnSpc>
                          <a:spcPct val="107000"/>
                        </a:lnSpc>
                        <a:spcAft>
                          <a:spcPts val="0"/>
                        </a:spcAft>
                        <a:buFont typeface="Arial" panose="020B0604020202020204" pitchFamily="34" charset="0"/>
                        <a:buChar char="•"/>
                      </a:pPr>
                      <a:r>
                        <a:rPr lang="pl-PL" sz="1200" b="1" i="1" kern="1200" baseline="0" dirty="0">
                          <a:solidFill>
                            <a:srgbClr val="0070C0"/>
                          </a:solidFill>
                          <a:effectLst/>
                          <a:latin typeface="+mn-lt"/>
                          <a:ea typeface="+mn-ea"/>
                          <a:cs typeface="+mn-cs"/>
                        </a:rPr>
                        <a:t>Wydawanie odpisu/wyciągu </a:t>
                      </a:r>
                      <a:r>
                        <a:rPr lang="pl-PL" sz="1200" b="0" i="1" kern="1200" baseline="0" dirty="0">
                          <a:solidFill>
                            <a:srgbClr val="0070C0"/>
                          </a:solidFill>
                          <a:effectLst/>
                          <a:latin typeface="+mn-lt"/>
                          <a:ea typeface="+mn-ea"/>
                          <a:cs typeface="+mn-cs"/>
                        </a:rPr>
                        <a:t>– poziom dojrzałości </a:t>
                      </a:r>
                      <a:r>
                        <a:rPr lang="pl-PL" sz="1200" b="1" i="1" kern="1200" baseline="0" dirty="0">
                          <a:solidFill>
                            <a:srgbClr val="0070C0"/>
                          </a:solidFill>
                          <a:effectLst/>
                          <a:latin typeface="+mn-lt"/>
                          <a:ea typeface="+mn-ea"/>
                          <a:cs typeface="+mn-cs"/>
                        </a:rPr>
                        <a:t>5</a:t>
                      </a:r>
                    </a:p>
                    <a:p>
                      <a:pPr marL="457200" lvl="1" indent="0" algn="just">
                        <a:lnSpc>
                          <a:spcPct val="107000"/>
                        </a:lnSpc>
                        <a:spcAft>
                          <a:spcPts val="0"/>
                        </a:spcAft>
                        <a:buFont typeface="Arial" panose="020B0604020202020204" pitchFamily="34" charset="0"/>
                        <a:buNone/>
                      </a:pPr>
                      <a:r>
                        <a:rPr lang="pl-PL" sz="1200" b="0" i="1" kern="1200" baseline="0" dirty="0">
                          <a:solidFill>
                            <a:srgbClr val="0070C0"/>
                          </a:solidFill>
                          <a:effectLst/>
                          <a:latin typeface="+mn-lt"/>
                          <a:ea typeface="+mn-ea"/>
                          <a:cs typeface="+mn-cs"/>
                        </a:rPr>
                        <a:t>Wydanie odpisu/wyciągu danych rejestrowych zamieszczonych w rejestrze realizowane elektronicznie poprzez Aplikację Konto Interesanta. Weryfikacja tożsamości za pomocą Profilu Zaufanego, kwalifikowanego podpisu elektronicznego lub podpisu osobistego (e-Dowód).</a:t>
                      </a:r>
                    </a:p>
                    <a:p>
                      <a:pPr marL="171450" indent="-171450" algn="just">
                        <a:lnSpc>
                          <a:spcPct val="107000"/>
                        </a:lnSpc>
                        <a:spcAft>
                          <a:spcPts val="0"/>
                        </a:spcAft>
                        <a:buFont typeface="Arial" panose="020B0604020202020204" pitchFamily="34" charset="0"/>
                        <a:buChar char="•"/>
                      </a:pPr>
                      <a:r>
                        <a:rPr lang="pl-PL" sz="1200" b="1" i="1" kern="1200" baseline="0" dirty="0">
                          <a:solidFill>
                            <a:srgbClr val="0070C0"/>
                          </a:solidFill>
                          <a:effectLst/>
                          <a:latin typeface="+mn-lt"/>
                          <a:ea typeface="+mn-ea"/>
                          <a:cs typeface="+mn-cs"/>
                        </a:rPr>
                        <a:t>Aktualizacja danych rejestrowych</a:t>
                      </a:r>
                      <a:r>
                        <a:rPr lang="pl-PL" sz="1200" b="0" i="1" kern="1200" baseline="0" dirty="0">
                          <a:solidFill>
                            <a:srgbClr val="0070C0"/>
                          </a:solidFill>
                          <a:effectLst/>
                          <a:latin typeface="+mn-lt"/>
                          <a:ea typeface="+mn-ea"/>
                          <a:cs typeface="+mn-cs"/>
                        </a:rPr>
                        <a:t> – poziom dojrzałości </a:t>
                      </a:r>
                      <a:r>
                        <a:rPr lang="pl-PL" sz="1200" b="1" i="1" kern="1200" baseline="0" dirty="0">
                          <a:solidFill>
                            <a:srgbClr val="0070C0"/>
                          </a:solidFill>
                          <a:effectLst/>
                          <a:latin typeface="+mn-lt"/>
                          <a:ea typeface="+mn-ea"/>
                          <a:cs typeface="+mn-cs"/>
                        </a:rPr>
                        <a:t>5</a:t>
                      </a:r>
                    </a:p>
                    <a:p>
                      <a:pPr marL="457200" lvl="1" indent="0" algn="just">
                        <a:lnSpc>
                          <a:spcPct val="107000"/>
                        </a:lnSpc>
                        <a:spcAft>
                          <a:spcPts val="0"/>
                        </a:spcAft>
                        <a:buFontTx/>
                        <a:buNone/>
                      </a:pPr>
                      <a:r>
                        <a:rPr lang="pl-PL" sz="1200" b="0" i="1" kern="1200" baseline="0" dirty="0">
                          <a:solidFill>
                            <a:srgbClr val="0070C0"/>
                          </a:solidFill>
                          <a:effectLst/>
                          <a:latin typeface="+mn-lt"/>
                          <a:ea typeface="+mn-ea"/>
                          <a:cs typeface="+mn-cs"/>
                        </a:rPr>
                        <a:t>Aktualizacja danych jednostki pływającej zamieszczonych w rejestrze, w tym przekazywanie do rejestru danych dobrowolnych służących zwiększeniu skuteczności prowadzonych akcji ratowniczych oraz przeciwdziałania legalizacji skradzionych jednostek i/lub ich silników realizowana elektronicznie poprzez Aplikację Konto Interesanta. Weryfikacja tożsamości za pomocą Profilu Zaufanego, kwalifikowanego podpisu elektronicznego lub podpisu osobistego (e-Dowód).</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2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2019-12-15</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2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2020-07-31</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endParaRPr lang="pl-PL" sz="11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925160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Podtytuł 2"/>
          <p:cNvSpPr>
            <a:spLocks noGrp="1"/>
          </p:cNvSpPr>
          <p:nvPr>
            <p:ph type="subTitle" idx="1"/>
          </p:nvPr>
        </p:nvSpPr>
        <p:spPr>
          <a:xfrm>
            <a:off x="1775522" y="1484784"/>
            <a:ext cx="8509677" cy="750596"/>
          </a:xfrm>
        </p:spPr>
        <p:txBody>
          <a:bodyPr>
            <a:noAutofit/>
          </a:bodyPr>
          <a:lstStyle/>
          <a:p>
            <a:pPr>
              <a:spcAft>
                <a:spcPts val="1200"/>
              </a:spcAft>
            </a:pPr>
            <a:r>
              <a:rPr lang="pl-PL" sz="4000" b="1" dirty="0">
                <a:solidFill>
                  <a:srgbClr val="002060"/>
                </a:solidFill>
                <a:cs typeface="Times New Roman" pitchFamily="18" charset="0"/>
              </a:rPr>
              <a:t>PRODUKTY PROJEKTU</a:t>
            </a:r>
            <a:endParaRPr lang="pl-PL" b="1" dirty="0">
              <a:solidFill>
                <a:srgbClr val="002060"/>
              </a:solidFill>
              <a:cs typeface="Times New Roman" pitchFamily="18" charset="0"/>
            </a:endParaRPr>
          </a:p>
        </p:txBody>
      </p:sp>
      <p:graphicFrame>
        <p:nvGraphicFramePr>
          <p:cNvPr id="11" name="Tabela 10"/>
          <p:cNvGraphicFramePr>
            <a:graphicFrameLocks noGrp="1"/>
          </p:cNvGraphicFramePr>
          <p:nvPr>
            <p:extLst>
              <p:ext uri="{D42A27DB-BD31-4B8C-83A1-F6EECF244321}">
                <p14:modId xmlns:p14="http://schemas.microsoft.com/office/powerpoint/2010/main" val="916059296"/>
              </p:ext>
            </p:extLst>
          </p:nvPr>
        </p:nvGraphicFramePr>
        <p:xfrm>
          <a:off x="712818" y="2168436"/>
          <a:ext cx="10783008" cy="3320479"/>
        </p:xfrm>
        <a:graphic>
          <a:graphicData uri="http://schemas.openxmlformats.org/drawingml/2006/table">
            <a:tbl>
              <a:tblPr firstRow="1" firstCol="1" bandRow="1">
                <a:tableStyleId>{5C22544A-7EE6-4342-B048-85BDC9FD1C3A}</a:tableStyleId>
              </a:tblPr>
              <a:tblGrid>
                <a:gridCol w="7430518">
                  <a:extLst>
                    <a:ext uri="{9D8B030D-6E8A-4147-A177-3AD203B41FA5}">
                      <a16:colId xmlns="" xmlns:a16="http://schemas.microsoft.com/office/drawing/2014/main" val="20000"/>
                    </a:ext>
                  </a:extLst>
                </a:gridCol>
                <a:gridCol w="1086928">
                  <a:extLst>
                    <a:ext uri="{9D8B030D-6E8A-4147-A177-3AD203B41FA5}">
                      <a16:colId xmlns="" xmlns:a16="http://schemas.microsoft.com/office/drawing/2014/main" val="20001"/>
                    </a:ext>
                  </a:extLst>
                </a:gridCol>
                <a:gridCol w="1112808">
                  <a:extLst>
                    <a:ext uri="{9D8B030D-6E8A-4147-A177-3AD203B41FA5}">
                      <a16:colId xmlns="" xmlns:a16="http://schemas.microsoft.com/office/drawing/2014/main" val="20002"/>
                    </a:ext>
                  </a:extLst>
                </a:gridCol>
                <a:gridCol w="1152754">
                  <a:extLst>
                    <a:ext uri="{9D8B030D-6E8A-4147-A177-3AD203B41FA5}">
                      <a16:colId xmlns="" xmlns:a16="http://schemas.microsoft.com/office/drawing/2014/main" val="20003"/>
                    </a:ext>
                  </a:extLst>
                </a:gridCol>
              </a:tblGrid>
              <a:tr h="633431">
                <a:tc>
                  <a:txBody>
                    <a:bodyPr/>
                    <a:lstStyle/>
                    <a:p>
                      <a:pPr algn="ctr">
                        <a:lnSpc>
                          <a:spcPct val="107000"/>
                        </a:lnSpc>
                        <a:spcAft>
                          <a:spcPts val="0"/>
                        </a:spcAft>
                      </a:pPr>
                      <a:r>
                        <a:rPr lang="pl-PL" sz="1400" b="1" dirty="0">
                          <a:solidFill>
                            <a:schemeClr val="bg1"/>
                          </a:solidFill>
                          <a:effectLst/>
                          <a:latin typeface="+mn-lt"/>
                        </a:rPr>
                        <a:t>Nazwa produktu</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Planowany termin wdrożenia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Faktyczny termin wdrożenia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smtClean="0">
                          <a:solidFill>
                            <a:schemeClr val="bg1"/>
                          </a:solidFill>
                          <a:effectLst/>
                          <a:latin typeface="+mn-lt"/>
                          <a:ea typeface="Calibri" panose="020F0502020204030204" pitchFamily="34" charset="0"/>
                          <a:cs typeface="Times New Roman" panose="02020603050405020304" pitchFamily="18" charset="0"/>
                        </a:rPr>
                        <a:t>Uwagi</a:t>
                      </a:r>
                      <a:endParaRPr lang="pl-PL" sz="1400"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 xmlns:a16="http://schemas.microsoft.com/office/drawing/2014/main" val="10000"/>
                  </a:ext>
                </a:extLst>
              </a:tr>
              <a:tr h="1914959">
                <a:tc>
                  <a:txBody>
                    <a:bodyPr/>
                    <a:lstStyle/>
                    <a:p>
                      <a:pPr marL="0" marR="0" lvl="0" indent="0" algn="just"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lang="pl-PL" sz="1200" b="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Realizowane e-usługi cd.:</a:t>
                      </a:r>
                    </a:p>
                    <a:p>
                      <a:pPr marL="0" indent="0" algn="just">
                        <a:lnSpc>
                          <a:spcPct val="107000"/>
                        </a:lnSpc>
                        <a:spcAft>
                          <a:spcPts val="0"/>
                        </a:spcAft>
                        <a:buFont typeface="Arial" panose="020B0604020202020204" pitchFamily="34" charset="0"/>
                        <a:buNone/>
                      </a:pPr>
                      <a:endParaRPr lang="pl-PL" sz="1200" b="1" i="1" kern="1200" baseline="0" dirty="0">
                        <a:solidFill>
                          <a:srgbClr val="0070C0"/>
                        </a:solidFill>
                        <a:effectLst/>
                        <a:latin typeface="+mn-lt"/>
                        <a:ea typeface="+mn-ea"/>
                        <a:cs typeface="+mn-cs"/>
                      </a:endParaRPr>
                    </a:p>
                    <a:p>
                      <a:pPr marL="171450" indent="-171450" algn="just">
                        <a:lnSpc>
                          <a:spcPct val="107000"/>
                        </a:lnSpc>
                        <a:spcAft>
                          <a:spcPts val="0"/>
                        </a:spcAft>
                        <a:buFont typeface="Arial" panose="020B0604020202020204" pitchFamily="34" charset="0"/>
                        <a:buChar char="•"/>
                      </a:pPr>
                      <a:r>
                        <a:rPr lang="pl-PL" sz="1200" b="1" i="1" kern="1200" baseline="0" dirty="0">
                          <a:solidFill>
                            <a:srgbClr val="0070C0"/>
                          </a:solidFill>
                          <a:effectLst/>
                          <a:latin typeface="+mn-lt"/>
                          <a:ea typeface="+mn-ea"/>
                          <a:cs typeface="+mn-cs"/>
                        </a:rPr>
                        <a:t>Udostępnianie danych rejestrowych</a:t>
                      </a:r>
                      <a:r>
                        <a:rPr lang="pl-PL" sz="1200" b="0" i="1" kern="1200" baseline="0" dirty="0">
                          <a:solidFill>
                            <a:srgbClr val="0070C0"/>
                          </a:solidFill>
                          <a:effectLst/>
                          <a:latin typeface="+mn-lt"/>
                          <a:ea typeface="+mn-ea"/>
                          <a:cs typeface="+mn-cs"/>
                        </a:rPr>
                        <a:t> – poziom dojrzałości </a:t>
                      </a:r>
                      <a:r>
                        <a:rPr lang="pl-PL" sz="1200" b="1" i="1" kern="1200" baseline="0" dirty="0">
                          <a:solidFill>
                            <a:srgbClr val="0070C0"/>
                          </a:solidFill>
                          <a:effectLst/>
                          <a:latin typeface="+mn-lt"/>
                          <a:ea typeface="+mn-ea"/>
                          <a:cs typeface="+mn-cs"/>
                        </a:rPr>
                        <a:t>3</a:t>
                      </a:r>
                    </a:p>
                    <a:p>
                      <a:pPr marL="457200" lvl="1" indent="0" algn="just">
                        <a:lnSpc>
                          <a:spcPct val="107000"/>
                        </a:lnSpc>
                        <a:spcAft>
                          <a:spcPts val="0"/>
                        </a:spcAft>
                        <a:buFontTx/>
                        <a:buNone/>
                      </a:pPr>
                      <a:r>
                        <a:rPr lang="pl-PL" sz="1200" b="0" i="1" kern="1200" baseline="0" dirty="0">
                          <a:solidFill>
                            <a:srgbClr val="0070C0"/>
                          </a:solidFill>
                          <a:effectLst/>
                          <a:latin typeface="+mn-lt"/>
                          <a:ea typeface="+mn-ea"/>
                          <a:cs typeface="+mn-cs"/>
                        </a:rPr>
                        <a:t>Usługa zapewniająca:</a:t>
                      </a:r>
                    </a:p>
                    <a:p>
                      <a:pPr marL="457200" lvl="1" indent="0" algn="just">
                        <a:lnSpc>
                          <a:spcPct val="107000"/>
                        </a:lnSpc>
                        <a:spcAft>
                          <a:spcPts val="0"/>
                        </a:spcAft>
                        <a:buFontTx/>
                        <a:buNone/>
                      </a:pPr>
                      <a:r>
                        <a:rPr lang="pl-PL" sz="1200" b="0" i="1" kern="1200" baseline="0" dirty="0">
                          <a:solidFill>
                            <a:srgbClr val="0070C0"/>
                          </a:solidFill>
                          <a:effectLst/>
                          <a:latin typeface="+mn-lt"/>
                          <a:ea typeface="+mn-ea"/>
                          <a:cs typeface="+mn-cs"/>
                        </a:rPr>
                        <a:t>(i) bezpłatne elektroniczne udostępnianie osobom zainteresowanym danych zamieszczonych w rejestrze zgodnie z treścią Art. 15 ust. 4 ustawy z dnia 12 kwietnia 2018 r. o rejestracji jachtów oraz innych jednostek pływających o długości do 24 m (</a:t>
                      </a:r>
                      <a:r>
                        <a:rPr lang="pl-PL" sz="1200" b="0" i="1" kern="1200" baseline="0" dirty="0" err="1">
                          <a:solidFill>
                            <a:srgbClr val="0070C0"/>
                          </a:solidFill>
                          <a:effectLst/>
                          <a:latin typeface="+mn-lt"/>
                          <a:ea typeface="+mn-ea"/>
                          <a:cs typeface="+mn-cs"/>
                        </a:rPr>
                        <a:t>t.j</a:t>
                      </a:r>
                      <a:r>
                        <a:rPr lang="pl-PL" sz="1200" b="0" i="1" kern="1200" baseline="0" dirty="0">
                          <a:solidFill>
                            <a:srgbClr val="0070C0"/>
                          </a:solidFill>
                          <a:effectLst/>
                          <a:latin typeface="+mn-lt"/>
                          <a:ea typeface="+mn-ea"/>
                          <a:cs typeface="+mn-cs"/>
                        </a:rPr>
                        <a:t>. Dz.U. z 2020 r., poz. 1500),</a:t>
                      </a:r>
                    </a:p>
                    <a:p>
                      <a:pPr marL="457200" lvl="1" indent="0" algn="just">
                        <a:lnSpc>
                          <a:spcPct val="107000"/>
                        </a:lnSpc>
                        <a:spcAft>
                          <a:spcPts val="0"/>
                        </a:spcAft>
                        <a:buFontTx/>
                        <a:buNone/>
                      </a:pPr>
                      <a:r>
                        <a:rPr lang="pl-PL" sz="1200" b="0" i="1" kern="1200" baseline="0" dirty="0">
                          <a:solidFill>
                            <a:srgbClr val="0070C0"/>
                          </a:solidFill>
                          <a:effectLst/>
                          <a:latin typeface="+mn-lt"/>
                          <a:ea typeface="+mn-ea"/>
                          <a:cs typeface="+mn-cs"/>
                        </a:rPr>
                        <a:t>(ii) udostępnianie danych oraz informacji sektora publicznego oraz zapewniająca </a:t>
                      </a:r>
                      <a:r>
                        <a:rPr lang="pl-PL" sz="1200" b="0" i="1" kern="1200" baseline="0" dirty="0" err="1">
                          <a:solidFill>
                            <a:srgbClr val="0070C0"/>
                          </a:solidFill>
                          <a:effectLst/>
                          <a:latin typeface="+mn-lt"/>
                          <a:ea typeface="+mn-ea"/>
                          <a:cs typeface="+mn-cs"/>
                        </a:rPr>
                        <a:t>reużywalność</a:t>
                      </a:r>
                      <a:r>
                        <a:rPr lang="pl-PL" sz="1200" b="0" i="1" kern="1200" baseline="0" dirty="0">
                          <a:solidFill>
                            <a:srgbClr val="0070C0"/>
                          </a:solidFill>
                          <a:effectLst/>
                          <a:latin typeface="+mn-lt"/>
                          <a:ea typeface="+mn-ea"/>
                          <a:cs typeface="+mn-cs"/>
                        </a:rPr>
                        <a:t> danych </a:t>
                      </a:r>
                      <a:r>
                        <a:rPr lang="pl-PL" sz="1200" b="0" i="1" kern="1200" baseline="0" dirty="0" smtClean="0">
                          <a:solidFill>
                            <a:srgbClr val="0070C0"/>
                          </a:solidFill>
                          <a:effectLst/>
                          <a:latin typeface="+mn-lt"/>
                          <a:ea typeface="+mn-ea"/>
                          <a:cs typeface="+mn-cs"/>
                        </a:rPr>
                        <a:t/>
                      </a:r>
                      <a:br>
                        <a:rPr lang="pl-PL" sz="1200" b="0" i="1" kern="1200" baseline="0" dirty="0" smtClean="0">
                          <a:solidFill>
                            <a:srgbClr val="0070C0"/>
                          </a:solidFill>
                          <a:effectLst/>
                          <a:latin typeface="+mn-lt"/>
                          <a:ea typeface="+mn-ea"/>
                          <a:cs typeface="+mn-cs"/>
                        </a:rPr>
                      </a:br>
                      <a:r>
                        <a:rPr lang="pl-PL" sz="1200" b="0" i="1" kern="1200" baseline="0" dirty="0" smtClean="0">
                          <a:solidFill>
                            <a:srgbClr val="0070C0"/>
                          </a:solidFill>
                          <a:effectLst/>
                          <a:latin typeface="+mn-lt"/>
                          <a:ea typeface="+mn-ea"/>
                          <a:cs typeface="+mn-cs"/>
                        </a:rPr>
                        <a:t>i </a:t>
                      </a:r>
                      <a:r>
                        <a:rPr lang="pl-PL" sz="1200" b="0" i="1" kern="1200" baseline="0" dirty="0">
                          <a:solidFill>
                            <a:srgbClr val="0070C0"/>
                          </a:solidFill>
                          <a:effectLst/>
                          <a:latin typeface="+mn-lt"/>
                          <a:ea typeface="+mn-ea"/>
                          <a:cs typeface="+mn-cs"/>
                        </a:rPr>
                        <a:t>powszechność dostępu do nich bez udziału i angażowania organów rejestrujących.</a:t>
                      </a:r>
                    </a:p>
                    <a:p>
                      <a:pPr marL="457200" lvl="1" indent="0" algn="just">
                        <a:lnSpc>
                          <a:spcPct val="107000"/>
                        </a:lnSpc>
                        <a:spcAft>
                          <a:spcPts val="0"/>
                        </a:spcAft>
                        <a:buFontTx/>
                        <a:buNone/>
                      </a:pPr>
                      <a:endParaRPr lang="pl-PL" sz="1200" b="0" i="1" kern="1200" baseline="0" dirty="0">
                        <a:solidFill>
                          <a:srgbClr val="0070C0"/>
                        </a:solidFill>
                        <a:effectLst/>
                        <a:latin typeface="+mn-lt"/>
                        <a:ea typeface="+mn-ea"/>
                        <a:cs typeface="+mn-cs"/>
                      </a:endParaRPr>
                    </a:p>
                    <a:p>
                      <a:pPr marL="171450" indent="-171450" algn="just">
                        <a:lnSpc>
                          <a:spcPct val="107000"/>
                        </a:lnSpc>
                        <a:spcAft>
                          <a:spcPts val="0"/>
                        </a:spcAft>
                        <a:buFont typeface="Arial" panose="020B0604020202020204" pitchFamily="34" charset="0"/>
                        <a:buChar char="•"/>
                      </a:pPr>
                      <a:r>
                        <a:rPr lang="pl-PL" sz="1200" b="1" i="1" kern="1200" baseline="0" dirty="0">
                          <a:solidFill>
                            <a:srgbClr val="0070C0"/>
                          </a:solidFill>
                          <a:effectLst/>
                          <a:latin typeface="+mn-lt"/>
                          <a:ea typeface="+mn-ea"/>
                          <a:cs typeface="+mn-cs"/>
                        </a:rPr>
                        <a:t>Moduł szkoleniowy</a:t>
                      </a:r>
                      <a:r>
                        <a:rPr lang="pl-PL" sz="1200" b="0" i="1" kern="1200" baseline="0" dirty="0">
                          <a:solidFill>
                            <a:srgbClr val="0070C0"/>
                          </a:solidFill>
                          <a:effectLst/>
                          <a:latin typeface="+mn-lt"/>
                          <a:ea typeface="+mn-ea"/>
                          <a:cs typeface="+mn-cs"/>
                        </a:rPr>
                        <a:t> – poziom dojrzałości </a:t>
                      </a:r>
                      <a:r>
                        <a:rPr lang="pl-PL" sz="1200" b="1" i="1" kern="1200" baseline="0" dirty="0">
                          <a:solidFill>
                            <a:srgbClr val="0070C0"/>
                          </a:solidFill>
                          <a:effectLst/>
                          <a:latin typeface="+mn-lt"/>
                          <a:ea typeface="+mn-ea"/>
                          <a:cs typeface="+mn-cs"/>
                        </a:rPr>
                        <a:t>3</a:t>
                      </a:r>
                    </a:p>
                    <a:p>
                      <a:pPr lvl="1" algn="just">
                        <a:lnSpc>
                          <a:spcPct val="107000"/>
                        </a:lnSpc>
                        <a:spcAft>
                          <a:spcPts val="0"/>
                        </a:spcAft>
                      </a:pPr>
                      <a:r>
                        <a:rPr lang="pl-PL" sz="1200" b="0" i="1" kern="1200" baseline="0" dirty="0">
                          <a:solidFill>
                            <a:srgbClr val="0070C0"/>
                          </a:solidFill>
                          <a:effectLst/>
                          <a:latin typeface="+mn-lt"/>
                          <a:ea typeface="+mn-ea"/>
                          <a:cs typeface="+mn-cs"/>
                        </a:rPr>
                        <a:t>Usługa umożliwiająca wykorzystanie i pobieranie treści szkoleniowych oraz informacyjnych sprofilowanych dla poszczególnych typów użytkowników Systemu REJA24.</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2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2019-12-15</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2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2020-07-31</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endParaRPr lang="pl-PL" sz="11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084198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Podtytuł 2"/>
          <p:cNvSpPr>
            <a:spLocks noGrp="1"/>
          </p:cNvSpPr>
          <p:nvPr>
            <p:ph type="subTitle" idx="1"/>
          </p:nvPr>
        </p:nvSpPr>
        <p:spPr>
          <a:xfrm>
            <a:off x="1775522" y="1484784"/>
            <a:ext cx="8509677" cy="750596"/>
          </a:xfrm>
        </p:spPr>
        <p:txBody>
          <a:bodyPr>
            <a:noAutofit/>
          </a:bodyPr>
          <a:lstStyle/>
          <a:p>
            <a:pPr>
              <a:spcAft>
                <a:spcPts val="1200"/>
              </a:spcAft>
            </a:pPr>
            <a:r>
              <a:rPr lang="pl-PL" sz="4000" b="1" dirty="0">
                <a:solidFill>
                  <a:srgbClr val="002060"/>
                </a:solidFill>
                <a:cs typeface="Times New Roman" pitchFamily="18" charset="0"/>
              </a:rPr>
              <a:t>PRODUKTY PROJEKTU</a:t>
            </a:r>
            <a:endParaRPr lang="pl-PL" b="1" dirty="0">
              <a:solidFill>
                <a:srgbClr val="002060"/>
              </a:solidFill>
              <a:cs typeface="Times New Roman" pitchFamily="18" charset="0"/>
            </a:endParaRPr>
          </a:p>
        </p:txBody>
      </p:sp>
      <p:graphicFrame>
        <p:nvGraphicFramePr>
          <p:cNvPr id="11" name="Tabela 10"/>
          <p:cNvGraphicFramePr>
            <a:graphicFrameLocks noGrp="1"/>
          </p:cNvGraphicFramePr>
          <p:nvPr>
            <p:extLst>
              <p:ext uri="{D42A27DB-BD31-4B8C-83A1-F6EECF244321}">
                <p14:modId xmlns:p14="http://schemas.microsoft.com/office/powerpoint/2010/main" val="923328860"/>
              </p:ext>
            </p:extLst>
          </p:nvPr>
        </p:nvGraphicFramePr>
        <p:xfrm>
          <a:off x="712818" y="2168436"/>
          <a:ext cx="10783008" cy="4290378"/>
        </p:xfrm>
        <a:graphic>
          <a:graphicData uri="http://schemas.openxmlformats.org/drawingml/2006/table">
            <a:tbl>
              <a:tblPr firstRow="1" firstCol="1" bandRow="1">
                <a:tableStyleId>{5C22544A-7EE6-4342-B048-85BDC9FD1C3A}</a:tableStyleId>
              </a:tblPr>
              <a:tblGrid>
                <a:gridCol w="7499529">
                  <a:extLst>
                    <a:ext uri="{9D8B030D-6E8A-4147-A177-3AD203B41FA5}">
                      <a16:colId xmlns="" xmlns:a16="http://schemas.microsoft.com/office/drawing/2014/main" val="20000"/>
                    </a:ext>
                  </a:extLst>
                </a:gridCol>
                <a:gridCol w="1164566">
                  <a:extLst>
                    <a:ext uri="{9D8B030D-6E8A-4147-A177-3AD203B41FA5}">
                      <a16:colId xmlns="" xmlns:a16="http://schemas.microsoft.com/office/drawing/2014/main" val="20001"/>
                    </a:ext>
                  </a:extLst>
                </a:gridCol>
                <a:gridCol w="957532">
                  <a:extLst>
                    <a:ext uri="{9D8B030D-6E8A-4147-A177-3AD203B41FA5}">
                      <a16:colId xmlns="" xmlns:a16="http://schemas.microsoft.com/office/drawing/2014/main" val="20002"/>
                    </a:ext>
                  </a:extLst>
                </a:gridCol>
                <a:gridCol w="1161381">
                  <a:extLst>
                    <a:ext uri="{9D8B030D-6E8A-4147-A177-3AD203B41FA5}">
                      <a16:colId xmlns="" xmlns:a16="http://schemas.microsoft.com/office/drawing/2014/main" val="20003"/>
                    </a:ext>
                  </a:extLst>
                </a:gridCol>
              </a:tblGrid>
              <a:tr h="633431">
                <a:tc>
                  <a:txBody>
                    <a:bodyPr/>
                    <a:lstStyle/>
                    <a:p>
                      <a:pPr algn="ctr">
                        <a:lnSpc>
                          <a:spcPct val="107000"/>
                        </a:lnSpc>
                        <a:spcAft>
                          <a:spcPts val="0"/>
                        </a:spcAft>
                      </a:pPr>
                      <a:r>
                        <a:rPr lang="pl-PL" sz="1400" b="1" dirty="0">
                          <a:solidFill>
                            <a:schemeClr val="bg1"/>
                          </a:solidFill>
                          <a:effectLst/>
                          <a:latin typeface="+mn-lt"/>
                        </a:rPr>
                        <a:t>Nazwa produktu</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Planowany termin wdrożenia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Faktyczny termin wdrożenia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smtClean="0">
                          <a:solidFill>
                            <a:schemeClr val="bg1"/>
                          </a:solidFill>
                          <a:effectLst/>
                          <a:latin typeface="+mn-lt"/>
                          <a:ea typeface="Calibri" panose="020F0502020204030204" pitchFamily="34" charset="0"/>
                          <a:cs typeface="Times New Roman" panose="02020603050405020304" pitchFamily="18" charset="0"/>
                        </a:rPr>
                        <a:t>Uwagi</a:t>
                      </a:r>
                      <a:endParaRPr lang="pl-PL" sz="1400"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 xmlns:a16="http://schemas.microsoft.com/office/drawing/2014/main" val="10000"/>
                  </a:ext>
                </a:extLst>
              </a:tr>
              <a:tr h="1914959">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pl-PL" sz="1200" b="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Realizowane e-usługi cd.:</a:t>
                      </a:r>
                    </a:p>
                    <a:p>
                      <a:pPr>
                        <a:lnSpc>
                          <a:spcPct val="107000"/>
                        </a:lnSpc>
                        <a:spcAft>
                          <a:spcPts val="0"/>
                        </a:spcAft>
                      </a:pPr>
                      <a:endParaRPr lang="pl-PL" sz="1200" b="1" i="1" u="sng" kern="1200" baseline="0" dirty="0">
                        <a:solidFill>
                          <a:srgbClr val="0070C0"/>
                        </a:solidFill>
                        <a:effectLst/>
                        <a:latin typeface="+mn-lt"/>
                        <a:ea typeface="+mn-ea"/>
                        <a:cs typeface="+mn-cs"/>
                      </a:endParaRPr>
                    </a:p>
                    <a:p>
                      <a:pPr algn="just">
                        <a:lnSpc>
                          <a:spcPct val="107000"/>
                        </a:lnSpc>
                        <a:spcAft>
                          <a:spcPts val="0"/>
                        </a:spcAft>
                      </a:pPr>
                      <a:r>
                        <a:rPr lang="pl-PL" sz="1200" b="1" i="1" u="sng" kern="1200" baseline="0" dirty="0">
                          <a:solidFill>
                            <a:srgbClr val="0070C0"/>
                          </a:solidFill>
                          <a:effectLst/>
                          <a:latin typeface="+mn-lt"/>
                          <a:ea typeface="+mn-ea"/>
                          <a:cs typeface="+mn-cs"/>
                        </a:rPr>
                        <a:t>Usługi A2A</a:t>
                      </a:r>
                    </a:p>
                    <a:p>
                      <a:pPr algn="just">
                        <a:lnSpc>
                          <a:spcPct val="107000"/>
                        </a:lnSpc>
                        <a:spcAft>
                          <a:spcPts val="0"/>
                        </a:spcAft>
                      </a:pPr>
                      <a:endParaRPr lang="pl-PL" sz="1200" b="1" i="1" u="sng" kern="1200" baseline="0" dirty="0">
                        <a:solidFill>
                          <a:srgbClr val="0070C0"/>
                        </a:solidFill>
                        <a:effectLst/>
                        <a:latin typeface="+mn-lt"/>
                        <a:ea typeface="+mn-ea"/>
                        <a:cs typeface="+mn-cs"/>
                      </a:endParaRPr>
                    </a:p>
                    <a:p>
                      <a:pPr marL="171450" indent="-171450" algn="just">
                        <a:lnSpc>
                          <a:spcPct val="107000"/>
                        </a:lnSpc>
                        <a:spcAft>
                          <a:spcPts val="0"/>
                        </a:spcAft>
                        <a:buFont typeface="Arial" panose="020B0604020202020204" pitchFamily="34" charset="0"/>
                        <a:buChar char="•"/>
                      </a:pPr>
                      <a:r>
                        <a:rPr lang="pl-PL" sz="1200" b="0" i="1" kern="1200" baseline="0" dirty="0">
                          <a:solidFill>
                            <a:srgbClr val="0070C0"/>
                          </a:solidFill>
                          <a:effectLst/>
                          <a:latin typeface="+mn-lt"/>
                          <a:ea typeface="+mn-ea"/>
                          <a:cs typeface="+mn-cs"/>
                        </a:rPr>
                        <a:t> </a:t>
                      </a:r>
                      <a:r>
                        <a:rPr lang="pl-PL" sz="1200" b="1" i="1" kern="1200" baseline="0" dirty="0">
                          <a:solidFill>
                            <a:srgbClr val="0070C0"/>
                          </a:solidFill>
                          <a:effectLst/>
                          <a:latin typeface="+mn-lt"/>
                          <a:ea typeface="+mn-ea"/>
                          <a:cs typeface="+mn-cs"/>
                        </a:rPr>
                        <a:t>Udostępnienie danych dla uprawnionych organów za pomocą usług sieciowych (API integracyjne)</a:t>
                      </a:r>
                      <a:r>
                        <a:rPr lang="pl-PL" sz="1200" b="0" i="1" kern="1200" baseline="0" dirty="0">
                          <a:solidFill>
                            <a:srgbClr val="0070C0"/>
                          </a:solidFill>
                          <a:effectLst/>
                          <a:latin typeface="+mn-lt"/>
                          <a:ea typeface="+mn-ea"/>
                          <a:cs typeface="+mn-cs"/>
                        </a:rPr>
                        <a:t> – poziom dojrzałości – nie dotyczy</a:t>
                      </a:r>
                    </a:p>
                    <a:p>
                      <a:pPr marL="457200" lvl="1" indent="0" algn="just">
                        <a:lnSpc>
                          <a:spcPct val="107000"/>
                        </a:lnSpc>
                        <a:spcAft>
                          <a:spcPts val="0"/>
                        </a:spcAft>
                        <a:buFontTx/>
                        <a:buNone/>
                      </a:pPr>
                      <a:r>
                        <a:rPr lang="pl-PL" sz="1200" b="0" i="1" kern="1200" baseline="0" dirty="0">
                          <a:solidFill>
                            <a:srgbClr val="0070C0"/>
                          </a:solidFill>
                          <a:effectLst/>
                          <a:latin typeface="+mn-lt"/>
                          <a:ea typeface="+mn-ea"/>
                          <a:cs typeface="+mn-cs"/>
                        </a:rPr>
                        <a:t>Udostępnianie organom administracji publicznej oraz innym upoważnionym podmiotom interfejsu integracyjnego API (Web Services) umożliwiającego dostęp do danych zamieszczonych w rejestrze </a:t>
                      </a:r>
                      <a:r>
                        <a:rPr lang="pl-PL" sz="1200" b="0" i="1" kern="1200" baseline="0" dirty="0" smtClean="0">
                          <a:solidFill>
                            <a:srgbClr val="0070C0"/>
                          </a:solidFill>
                          <a:effectLst/>
                          <a:latin typeface="+mn-lt"/>
                          <a:ea typeface="+mn-ea"/>
                          <a:cs typeface="+mn-cs"/>
                        </a:rPr>
                        <a:t/>
                      </a:r>
                      <a:br>
                        <a:rPr lang="pl-PL" sz="1200" b="0" i="1" kern="1200" baseline="0" dirty="0" smtClean="0">
                          <a:solidFill>
                            <a:srgbClr val="0070C0"/>
                          </a:solidFill>
                          <a:effectLst/>
                          <a:latin typeface="+mn-lt"/>
                          <a:ea typeface="+mn-ea"/>
                          <a:cs typeface="+mn-cs"/>
                        </a:rPr>
                      </a:br>
                      <a:r>
                        <a:rPr lang="pl-PL" sz="1200" b="0" i="1" kern="1200" baseline="0" dirty="0" smtClean="0">
                          <a:solidFill>
                            <a:srgbClr val="0070C0"/>
                          </a:solidFill>
                          <a:effectLst/>
                          <a:latin typeface="+mn-lt"/>
                          <a:ea typeface="+mn-ea"/>
                          <a:cs typeface="+mn-cs"/>
                        </a:rPr>
                        <a:t>z </a:t>
                      </a:r>
                      <a:r>
                        <a:rPr lang="pl-PL" sz="1200" b="0" i="1" kern="1200" baseline="0" dirty="0">
                          <a:solidFill>
                            <a:srgbClr val="0070C0"/>
                          </a:solidFill>
                          <a:effectLst/>
                          <a:latin typeface="+mn-lt"/>
                          <a:ea typeface="+mn-ea"/>
                          <a:cs typeface="+mn-cs"/>
                        </a:rPr>
                        <a:t>poziomu ich systemów dziedzinowych w zakresie niezbędnym do realizacji ich zadań określonych </a:t>
                      </a:r>
                      <a:r>
                        <a:rPr lang="pl-PL" sz="1200" b="0" i="1" kern="1200" baseline="0" dirty="0" smtClean="0">
                          <a:solidFill>
                            <a:srgbClr val="0070C0"/>
                          </a:solidFill>
                          <a:effectLst/>
                          <a:latin typeface="+mn-lt"/>
                          <a:ea typeface="+mn-ea"/>
                          <a:cs typeface="+mn-cs"/>
                        </a:rPr>
                        <a:t/>
                      </a:r>
                      <a:br>
                        <a:rPr lang="pl-PL" sz="1200" b="0" i="1" kern="1200" baseline="0" dirty="0" smtClean="0">
                          <a:solidFill>
                            <a:srgbClr val="0070C0"/>
                          </a:solidFill>
                          <a:effectLst/>
                          <a:latin typeface="+mn-lt"/>
                          <a:ea typeface="+mn-ea"/>
                          <a:cs typeface="+mn-cs"/>
                        </a:rPr>
                      </a:br>
                      <a:r>
                        <a:rPr lang="pl-PL" sz="1200" b="0" i="1" kern="1200" baseline="0" dirty="0" smtClean="0">
                          <a:solidFill>
                            <a:srgbClr val="0070C0"/>
                          </a:solidFill>
                          <a:effectLst/>
                          <a:latin typeface="+mn-lt"/>
                          <a:ea typeface="+mn-ea"/>
                          <a:cs typeface="+mn-cs"/>
                        </a:rPr>
                        <a:t>w </a:t>
                      </a:r>
                      <a:r>
                        <a:rPr lang="pl-PL" sz="1200" b="0" i="1" kern="1200" baseline="0" dirty="0">
                          <a:solidFill>
                            <a:srgbClr val="0070C0"/>
                          </a:solidFill>
                          <a:effectLst/>
                          <a:latin typeface="+mn-lt"/>
                          <a:ea typeface="+mn-ea"/>
                          <a:cs typeface="+mn-cs"/>
                        </a:rPr>
                        <a:t>ustawie z dnia 12 kwietnia 2018 r. o rejestracji jachtów oraz innych jednostek pływających o długości do 24 m (</a:t>
                      </a:r>
                      <a:r>
                        <a:rPr lang="pl-PL" sz="1200" b="0" i="1" kern="1200" baseline="0" dirty="0" err="1">
                          <a:solidFill>
                            <a:srgbClr val="0070C0"/>
                          </a:solidFill>
                          <a:effectLst/>
                          <a:latin typeface="+mn-lt"/>
                          <a:ea typeface="+mn-ea"/>
                          <a:cs typeface="+mn-cs"/>
                        </a:rPr>
                        <a:t>t.j</a:t>
                      </a:r>
                      <a:r>
                        <a:rPr lang="pl-PL" sz="1200" b="0" i="1" kern="1200" baseline="0" dirty="0">
                          <a:solidFill>
                            <a:srgbClr val="0070C0"/>
                          </a:solidFill>
                          <a:effectLst/>
                          <a:latin typeface="+mn-lt"/>
                          <a:ea typeface="+mn-ea"/>
                          <a:cs typeface="+mn-cs"/>
                        </a:rPr>
                        <a:t>. Dz.U. z 2020 r., poz. 1500) oraz w przepisach odrębnych.</a:t>
                      </a:r>
                    </a:p>
                    <a:p>
                      <a:pPr marL="457200" lvl="1" indent="0" algn="just">
                        <a:lnSpc>
                          <a:spcPct val="107000"/>
                        </a:lnSpc>
                        <a:spcAft>
                          <a:spcPts val="0"/>
                        </a:spcAft>
                        <a:buFontTx/>
                        <a:buNone/>
                      </a:pPr>
                      <a:endParaRPr lang="pl-PL" sz="1200" b="0" i="1" kern="1200" baseline="0" dirty="0">
                        <a:solidFill>
                          <a:srgbClr val="0070C0"/>
                        </a:solidFill>
                        <a:effectLst/>
                        <a:latin typeface="+mn-lt"/>
                        <a:ea typeface="+mn-ea"/>
                        <a:cs typeface="+mn-cs"/>
                      </a:endParaRPr>
                    </a:p>
                    <a:p>
                      <a:pPr marL="171450" indent="-171450" algn="just">
                        <a:lnSpc>
                          <a:spcPct val="107000"/>
                        </a:lnSpc>
                        <a:spcAft>
                          <a:spcPts val="0"/>
                        </a:spcAft>
                        <a:buFont typeface="Arial" panose="020B0604020202020204" pitchFamily="34" charset="0"/>
                        <a:buChar char="•"/>
                      </a:pPr>
                      <a:r>
                        <a:rPr lang="pl-PL" sz="1200" b="1" i="1" kern="1200" baseline="0" dirty="0">
                          <a:solidFill>
                            <a:srgbClr val="0070C0"/>
                          </a:solidFill>
                          <a:effectLst/>
                          <a:latin typeface="+mn-lt"/>
                          <a:ea typeface="+mn-ea"/>
                          <a:cs typeface="+mn-cs"/>
                        </a:rPr>
                        <a:t>Obsługa rejestracji </a:t>
                      </a:r>
                      <a:r>
                        <a:rPr lang="pl-PL" sz="1200" b="0" i="1" kern="1200" baseline="0" dirty="0">
                          <a:solidFill>
                            <a:srgbClr val="0070C0"/>
                          </a:solidFill>
                          <a:effectLst/>
                          <a:latin typeface="+mn-lt"/>
                          <a:ea typeface="+mn-ea"/>
                          <a:cs typeface="+mn-cs"/>
                        </a:rPr>
                        <a:t>– poziom dojrzałości – nie dotyczy</a:t>
                      </a:r>
                    </a:p>
                    <a:p>
                      <a:pPr marL="457200" lvl="1" indent="0" algn="just">
                        <a:lnSpc>
                          <a:spcPct val="107000"/>
                        </a:lnSpc>
                        <a:spcAft>
                          <a:spcPts val="0"/>
                        </a:spcAft>
                        <a:buFont typeface="Arial" panose="020B0604020202020204" pitchFamily="34" charset="0"/>
                        <a:buNone/>
                      </a:pPr>
                      <a:r>
                        <a:rPr lang="pl-PL" sz="1200" b="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Zbiór usług zapewniających realizację procesów wewnątrzadministracyjnych niezbędnych do funkcjonowania </a:t>
                      </a:r>
                      <a:r>
                        <a:rPr lang="pl-PL" sz="1200" b="0" i="1"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e-usług </a:t>
                      </a:r>
                      <a:r>
                        <a:rPr lang="pl-PL" sz="1200" b="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publicznych A2C / A2B przy wykorzystaniu dedykowanych Aplikacji:</a:t>
                      </a:r>
                    </a:p>
                    <a:p>
                      <a:pPr marL="628650" lvl="1" indent="-171450" algn="just">
                        <a:lnSpc>
                          <a:spcPct val="107000"/>
                        </a:lnSpc>
                        <a:spcAft>
                          <a:spcPts val="0"/>
                        </a:spcAft>
                        <a:buFont typeface="Arial" panose="020B0604020202020204" pitchFamily="34" charset="0"/>
                        <a:buChar char="•"/>
                      </a:pPr>
                      <a:r>
                        <a:rPr lang="pl-PL" sz="1200" b="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Organ Rejestrujący - starostowie albo właściwe polskie związki sportowe</a:t>
                      </a:r>
                    </a:p>
                    <a:p>
                      <a:pPr marL="628650" lvl="1" indent="-171450" algn="just">
                        <a:lnSpc>
                          <a:spcPct val="107000"/>
                        </a:lnSpc>
                        <a:spcAft>
                          <a:spcPts val="0"/>
                        </a:spcAft>
                        <a:buFont typeface="Arial" panose="020B0604020202020204" pitchFamily="34" charset="0"/>
                        <a:buChar char="•"/>
                      </a:pPr>
                      <a:r>
                        <a:rPr lang="pl-PL" sz="1200" b="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Uprawniony Organ – Urząd Komunikacji Elektronicznej, Urząd Lotnictwa Cywilnego</a:t>
                      </a:r>
                    </a:p>
                    <a:p>
                      <a:pPr marL="628650" lvl="1" indent="-171450">
                        <a:lnSpc>
                          <a:spcPct val="107000"/>
                        </a:lnSpc>
                        <a:spcAft>
                          <a:spcPts val="0"/>
                        </a:spcAft>
                        <a:buFont typeface="Arial" panose="020B0604020202020204" pitchFamily="34" charset="0"/>
                        <a:buChar char="•"/>
                      </a:pPr>
                      <a:endParaRPr lang="pl-PL" sz="1200" b="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2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2019-12-16</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2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2020-07-31</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endParaRPr lang="pl-PL" sz="11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4091635420"/>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2A0F86658914CB4B80809DCDA8479AE9" ma:contentTypeVersion="11" ma:contentTypeDescription="Utwórz nowy dokument." ma:contentTypeScope="" ma:versionID="c04a8f917ae432799b65c28e2f3309c1">
  <xsd:schema xmlns:xsd="http://www.w3.org/2001/XMLSchema" xmlns:xs="http://www.w3.org/2001/XMLSchema" xmlns:p="http://schemas.microsoft.com/office/2006/metadata/properties" xmlns:ns2="9affde3b-50dd-4e74-9e2c-6b9654ae514a" xmlns:ns3="5df3a10b-8748-402e-bef4-aee373db4dbb" targetNamespace="http://schemas.microsoft.com/office/2006/metadata/properties" ma:root="true" ma:fieldsID="aee99c735deaede188f95562412e745f" ns2:_="" ns3:_="">
    <xsd:import namespace="9affde3b-50dd-4e74-9e2c-6b9654ae514a"/>
    <xsd:import namespace="5df3a10b-8748-402e-bef4-aee373db4db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ffde3b-50dd-4e74-9e2c-6b9654ae51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df3a10b-8748-402e-bef4-aee373db4dbb" elementFormDefault="qualified">
    <xsd:import namespace="http://schemas.microsoft.com/office/2006/documentManagement/types"/>
    <xsd:import namespace="http://schemas.microsoft.com/office/infopath/2007/PartnerControls"/>
    <xsd:element name="SharedWithUsers" ma:index="14" nillable="true" ma:displayName="Udostępniani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Udostępnione dla — szczegóły"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75806B2-E0D8-4DA6-91AA-1D6F1E7B486A}">
  <ds:schemaRefs>
    <ds:schemaRef ds:uri="5df3a10b-8748-402e-bef4-aee373db4dbb"/>
    <ds:schemaRef ds:uri="9affde3b-50dd-4e74-9e2c-6b9654ae514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6E28105-763F-4193-B043-C170AA0A0327}">
  <ds:schemaRefs>
    <ds:schemaRef ds:uri="http://purl.org/dc/terms/"/>
    <ds:schemaRef ds:uri="5df3a10b-8748-402e-bef4-aee373db4dbb"/>
    <ds:schemaRef ds:uri="http://schemas.microsoft.com/office/2006/documentManagement/types"/>
    <ds:schemaRef ds:uri="9affde3b-50dd-4e74-9e2c-6b9654ae514a"/>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447DFC41-DFC4-4E70-80DB-DCB0526E92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2729</TotalTime>
  <Words>2594</Words>
  <Application>Microsoft Office PowerPoint</Application>
  <PresentationFormat>Panoramiczny</PresentationFormat>
  <Paragraphs>350</Paragraphs>
  <Slides>21</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21</vt:i4>
      </vt:variant>
    </vt:vector>
  </HeadingPairs>
  <TitlesOfParts>
    <vt:vector size="27" baseType="lpstr">
      <vt:lpstr>Arial</vt:lpstr>
      <vt:lpstr>Calibri</vt:lpstr>
      <vt:lpstr>Calibri Light</vt:lpstr>
      <vt:lpstr>Times New Roman</vt:lpstr>
      <vt:lpstr>Wingdings</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Ministerstwo Cyfryzacji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Buraczyński Łukasz</dc:creator>
  <cp:lastModifiedBy>Anna Gałązka</cp:lastModifiedBy>
  <cp:revision>204</cp:revision>
  <dcterms:created xsi:type="dcterms:W3CDTF">2017-01-27T12:50:17Z</dcterms:created>
  <dcterms:modified xsi:type="dcterms:W3CDTF">2021-07-08T09:21:51Z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0x0101002A0F86658914CB4B80809DCDA8479AE9</vt:lpwstr>
  </property>
</Properties>
</file>