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308" r:id="rId3"/>
    <p:sldId id="303" r:id="rId4"/>
    <p:sldId id="305" r:id="rId5"/>
    <p:sldId id="302" r:id="rId6"/>
    <p:sldId id="290" r:id="rId7"/>
    <p:sldId id="309" r:id="rId8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zykładowe układy" id="{1C0E0556-707B-402C-89B2-18709031A7AC}">
          <p14:sldIdLst>
            <p14:sldId id="267"/>
            <p14:sldId id="308"/>
            <p14:sldId id="303"/>
            <p14:sldId id="305"/>
            <p14:sldId id="302"/>
            <p14:sldId id="290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EE3E5"/>
    <a:srgbClr val="1D9BF0"/>
    <a:srgbClr val="FE0000"/>
    <a:srgbClr val="0077B7"/>
    <a:srgbClr val="0F90F3"/>
    <a:srgbClr val="DF983E"/>
    <a:srgbClr val="C42F63"/>
    <a:srgbClr val="7124C3"/>
    <a:srgbClr val="9C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399" autoAdjust="0"/>
  </p:normalViewPr>
  <p:slideViewPr>
    <p:cSldViewPr snapToGrid="0">
      <p:cViewPr varScale="1">
        <p:scale>
          <a:sx n="41" d="100"/>
          <a:sy n="41" d="100"/>
        </p:scale>
        <p:origin x="12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C26E4-025A-414F-ADAB-6922779B57FB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EF10D2C7-0AED-4FC1-B221-C2FC1E940130}">
      <dgm:prSet phldrT="[Tekst]" custT="1"/>
      <dgm:spPr/>
      <dgm:t>
        <a:bodyPr/>
        <a:lstStyle/>
        <a:p>
          <a:r>
            <a:rPr lang="pl-PL" sz="2000" b="1" dirty="0">
              <a:latin typeface="+mn-lt"/>
              <a:cs typeface="Calibri" panose="020F0502020204030204" pitchFamily="34" charset="0"/>
            </a:rPr>
            <a:t>11 marca – 10 kwietnia</a:t>
          </a:r>
        </a:p>
      </dgm:t>
    </dgm:pt>
    <dgm:pt modelId="{D6A350BE-7842-4E23-AFB2-3589E4AC3D1F}" type="parTrans" cxnId="{4809704C-4ADE-4DED-B6C0-B2D9A103F04A}">
      <dgm:prSet/>
      <dgm:spPr/>
      <dgm:t>
        <a:bodyPr/>
        <a:lstStyle/>
        <a:p>
          <a:endParaRPr lang="pl-PL"/>
        </a:p>
      </dgm:t>
    </dgm:pt>
    <dgm:pt modelId="{073FCEE2-315A-4E46-BFA6-11DE546159F8}" type="sibTrans" cxnId="{4809704C-4ADE-4DED-B6C0-B2D9A103F04A}">
      <dgm:prSet/>
      <dgm:spPr/>
      <dgm:t>
        <a:bodyPr/>
        <a:lstStyle/>
        <a:p>
          <a:endParaRPr lang="pl-PL"/>
        </a:p>
      </dgm:t>
    </dgm:pt>
    <dgm:pt modelId="{A1120114-A01D-4F9E-9724-D3FFDF20CBEB}">
      <dgm:prSet phldrT="[Tekst]" custT="1"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(MC) zbieranie w SIDUSIS informacji o istniejącej infrastrukturze i inwestycjach celem ustalenia białych plam</a:t>
          </a:r>
        </a:p>
      </dgm:t>
    </dgm:pt>
    <dgm:pt modelId="{02198B3F-F206-4F7F-8A7F-B3B5C3568EAE}" type="sibTrans" cxnId="{9D4C676E-4498-442B-85F4-DCA1BDE2CDF1}">
      <dgm:prSet/>
      <dgm:spPr/>
      <dgm:t>
        <a:bodyPr/>
        <a:lstStyle/>
        <a:p>
          <a:endParaRPr lang="pl-PL"/>
        </a:p>
      </dgm:t>
    </dgm:pt>
    <dgm:pt modelId="{F9D89D27-4C00-4EE9-9309-3444E90026E2}" type="parTrans" cxnId="{9D4C676E-4498-442B-85F4-DCA1BDE2CDF1}">
      <dgm:prSet/>
      <dgm:spPr/>
      <dgm:t>
        <a:bodyPr/>
        <a:lstStyle/>
        <a:p>
          <a:endParaRPr lang="pl-PL"/>
        </a:p>
      </dgm:t>
    </dgm:pt>
    <dgm:pt modelId="{B2F951B8-D6DE-4CCB-B2E9-2DF0330EC1C2}">
      <dgm:prSet phldrT="[Tekst]" custT="1"/>
      <dgm:spPr/>
      <dgm:t>
        <a:bodyPr/>
        <a:lstStyle/>
        <a:p>
          <a:r>
            <a:rPr lang="pl-PL" sz="2000" b="1" dirty="0">
              <a:latin typeface="+mn-lt"/>
              <a:cs typeface="Calibri" panose="020F0502020204030204" pitchFamily="34" charset="0"/>
            </a:rPr>
            <a:t>kwiecień</a:t>
          </a:r>
        </a:p>
      </dgm:t>
    </dgm:pt>
    <dgm:pt modelId="{87A38B0D-9122-42E7-9BF2-04D9E30C503F}" type="sibTrans" cxnId="{2F73E8E9-30D4-440D-93CB-A3797E0BD012}">
      <dgm:prSet/>
      <dgm:spPr/>
      <dgm:t>
        <a:bodyPr/>
        <a:lstStyle/>
        <a:p>
          <a:endParaRPr lang="pl-PL"/>
        </a:p>
      </dgm:t>
    </dgm:pt>
    <dgm:pt modelId="{D8D8405C-7A3C-47B5-BE63-ED8844BF9768}" type="parTrans" cxnId="{2F73E8E9-30D4-440D-93CB-A3797E0BD012}">
      <dgm:prSet/>
      <dgm:spPr/>
      <dgm:t>
        <a:bodyPr/>
        <a:lstStyle/>
        <a:p>
          <a:endParaRPr lang="pl-PL"/>
        </a:p>
      </dgm:t>
    </dgm:pt>
    <dgm:pt modelId="{CB4F9C6F-9706-4D5A-8D53-135997EAD1FC}">
      <dgm:prSet phldrT="[Tekst]" custT="1"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(UKE) tzw. trasowanie w Modelu Kosztowo-Popytowym – wyliczenie kosztów budowy sieci oraz dofinansowania</a:t>
          </a:r>
        </a:p>
      </dgm:t>
    </dgm:pt>
    <dgm:pt modelId="{1F4B5A95-7986-4A57-8366-52C915A380F7}" type="sibTrans" cxnId="{2E995274-4E2F-451A-86BD-7C6EA7D6B3E5}">
      <dgm:prSet/>
      <dgm:spPr/>
      <dgm:t>
        <a:bodyPr/>
        <a:lstStyle/>
        <a:p>
          <a:endParaRPr lang="pl-PL"/>
        </a:p>
      </dgm:t>
    </dgm:pt>
    <dgm:pt modelId="{25787C3A-83C3-4A70-9F8C-AB52701EFC05}" type="parTrans" cxnId="{2E995274-4E2F-451A-86BD-7C6EA7D6B3E5}">
      <dgm:prSet/>
      <dgm:spPr/>
      <dgm:t>
        <a:bodyPr/>
        <a:lstStyle/>
        <a:p>
          <a:endParaRPr lang="pl-PL"/>
        </a:p>
      </dgm:t>
    </dgm:pt>
    <dgm:pt modelId="{1E46A83F-EA75-42D5-91DA-F2E127AF7130}">
      <dgm:prSet custT="1"/>
      <dgm:spPr/>
      <dgm:t>
        <a:bodyPr/>
        <a:lstStyle/>
        <a:p>
          <a:r>
            <a:rPr lang="pl-PL" sz="2000" b="1" dirty="0">
              <a:latin typeface="+mn-lt"/>
              <a:cs typeface="Calibri" panose="020F0502020204030204" pitchFamily="34" charset="0"/>
            </a:rPr>
            <a:t>do 6 maja</a:t>
          </a:r>
        </a:p>
      </dgm:t>
    </dgm:pt>
    <dgm:pt modelId="{80306708-AD7A-46F8-8B15-025C9FCD4C41}" type="sibTrans" cxnId="{15855D58-9A62-433B-A9FD-BDAE71049456}">
      <dgm:prSet/>
      <dgm:spPr/>
      <dgm:t>
        <a:bodyPr/>
        <a:lstStyle/>
        <a:p>
          <a:endParaRPr lang="pl-PL"/>
        </a:p>
      </dgm:t>
    </dgm:pt>
    <dgm:pt modelId="{1DAECC26-92E9-469B-AE36-E777D150CE34}" type="parTrans" cxnId="{15855D58-9A62-433B-A9FD-BDAE71049456}">
      <dgm:prSet/>
      <dgm:spPr/>
      <dgm:t>
        <a:bodyPr/>
        <a:lstStyle/>
        <a:p>
          <a:endParaRPr lang="pl-PL"/>
        </a:p>
      </dgm:t>
    </dgm:pt>
    <dgm:pt modelId="{FA8F09CC-0D69-4476-8F29-5B30CCC6E11D}">
      <dgm:prSet custT="1"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(UKE, CPPC, MC) wyznaczenie obszarów konkursowych</a:t>
          </a:r>
        </a:p>
      </dgm:t>
    </dgm:pt>
    <dgm:pt modelId="{1BD29865-50F5-4F4D-B441-FB8E611AF2AA}" type="sibTrans" cxnId="{7AF86037-9662-49B8-9639-4756DB475FB9}">
      <dgm:prSet/>
      <dgm:spPr/>
      <dgm:t>
        <a:bodyPr/>
        <a:lstStyle/>
        <a:p>
          <a:endParaRPr lang="pl-PL"/>
        </a:p>
      </dgm:t>
    </dgm:pt>
    <dgm:pt modelId="{193240EB-BCEB-41A7-804C-479D288F3711}" type="parTrans" cxnId="{7AF86037-9662-49B8-9639-4756DB475FB9}">
      <dgm:prSet/>
      <dgm:spPr/>
      <dgm:t>
        <a:bodyPr/>
        <a:lstStyle/>
        <a:p>
          <a:endParaRPr lang="pl-PL"/>
        </a:p>
      </dgm:t>
    </dgm:pt>
    <dgm:pt modelId="{43A876A8-873F-489C-8439-162730C68354}">
      <dgm:prSet custT="1"/>
      <dgm:spPr/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+mn-ea"/>
              <a:cs typeface="Calibri" panose="020F0502020204030204" pitchFamily="34" charset="0"/>
            </a:rPr>
            <a:t>połowa maja</a:t>
          </a:r>
        </a:p>
      </dgm:t>
    </dgm:pt>
    <dgm:pt modelId="{3952CB96-D905-421C-A766-C6CC2334D7B3}" type="parTrans" cxnId="{AF449BD2-742A-43D7-87A1-598AB969CAF1}">
      <dgm:prSet/>
      <dgm:spPr/>
      <dgm:t>
        <a:bodyPr/>
        <a:lstStyle/>
        <a:p>
          <a:endParaRPr lang="pl-PL"/>
        </a:p>
      </dgm:t>
    </dgm:pt>
    <dgm:pt modelId="{0B5017B0-B653-4266-9BCE-C95BE5944141}" type="sibTrans" cxnId="{AF449BD2-742A-43D7-87A1-598AB969CAF1}">
      <dgm:prSet/>
      <dgm:spPr/>
      <dgm:t>
        <a:bodyPr/>
        <a:lstStyle/>
        <a:p>
          <a:endParaRPr lang="pl-PL"/>
        </a:p>
      </dgm:t>
    </dgm:pt>
    <dgm:pt modelId="{BC4E96EC-6CEE-4CA0-A104-A1F8650BF44C}">
      <dgm:prSet custT="1"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(CPPC) ogłoszenie o naborze</a:t>
          </a:r>
        </a:p>
      </dgm:t>
    </dgm:pt>
    <dgm:pt modelId="{CE431313-CA7C-49B4-89C2-3B42A68A7D4F}" type="parTrans" cxnId="{B4757D45-A684-4C1A-9E7A-6A61E701C978}">
      <dgm:prSet/>
      <dgm:spPr/>
      <dgm:t>
        <a:bodyPr/>
        <a:lstStyle/>
        <a:p>
          <a:endParaRPr lang="pl-PL"/>
        </a:p>
      </dgm:t>
    </dgm:pt>
    <dgm:pt modelId="{4F095AB8-F4B3-4176-B5FD-50A7454FAEBC}" type="sibTrans" cxnId="{B4757D45-A684-4C1A-9E7A-6A61E701C978}">
      <dgm:prSet/>
      <dgm:spPr/>
      <dgm:t>
        <a:bodyPr/>
        <a:lstStyle/>
        <a:p>
          <a:endParaRPr lang="pl-PL"/>
        </a:p>
      </dgm:t>
    </dgm:pt>
    <dgm:pt modelId="{80DB6123-C13C-4D89-90D6-FBD7B5540AB1}">
      <dgm:prSet custT="1"/>
      <dgm:spPr/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+mn-ea"/>
              <a:cs typeface="Calibri" panose="020F0502020204030204" pitchFamily="34" charset="0"/>
            </a:rPr>
            <a:t>do połowy lipca</a:t>
          </a:r>
        </a:p>
      </dgm:t>
    </dgm:pt>
    <dgm:pt modelId="{FF7C6D03-EF83-4B33-8A77-82C4EE02EFEC}" type="parTrans" cxnId="{DFE3C446-610A-44F6-880A-95E83DE7A2D1}">
      <dgm:prSet/>
      <dgm:spPr/>
      <dgm:t>
        <a:bodyPr/>
        <a:lstStyle/>
        <a:p>
          <a:endParaRPr lang="pl-PL"/>
        </a:p>
      </dgm:t>
    </dgm:pt>
    <dgm:pt modelId="{ABEB9971-2A8D-44DA-A1E8-9F3D2FF63B16}" type="sibTrans" cxnId="{DFE3C446-610A-44F6-880A-95E83DE7A2D1}">
      <dgm:prSet/>
      <dgm:spPr/>
      <dgm:t>
        <a:bodyPr/>
        <a:lstStyle/>
        <a:p>
          <a:endParaRPr lang="pl-PL"/>
        </a:p>
      </dgm:t>
    </dgm:pt>
    <dgm:pt modelId="{FE178CC0-0193-4762-89F6-5E089EE85ABC}">
      <dgm:prSet custT="1"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(CPPC) nabór wniosków o dofinansowanie</a:t>
          </a:r>
        </a:p>
      </dgm:t>
    </dgm:pt>
    <dgm:pt modelId="{05E010D9-AC06-475D-A03B-2E9D8A5C5CB8}" type="parTrans" cxnId="{EDD84F0E-5BD0-4A29-A564-91859C50BF1E}">
      <dgm:prSet/>
      <dgm:spPr/>
      <dgm:t>
        <a:bodyPr/>
        <a:lstStyle/>
        <a:p>
          <a:endParaRPr lang="pl-PL"/>
        </a:p>
      </dgm:t>
    </dgm:pt>
    <dgm:pt modelId="{FFFEF0F8-8055-44A0-B75B-BB56A76F3BA9}" type="sibTrans" cxnId="{EDD84F0E-5BD0-4A29-A564-91859C50BF1E}">
      <dgm:prSet/>
      <dgm:spPr/>
      <dgm:t>
        <a:bodyPr/>
        <a:lstStyle/>
        <a:p>
          <a:endParaRPr lang="pl-PL"/>
        </a:p>
      </dgm:t>
    </dgm:pt>
    <dgm:pt modelId="{042737D2-3EEA-40A1-8E0F-89CF8F2AFD81}">
      <dgm:prSet custT="1"/>
      <dgm:spPr/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+mn-ea"/>
              <a:cs typeface="Calibri" panose="020F0502020204030204" pitchFamily="34" charset="0"/>
            </a:rPr>
            <a:t>sierpień - wrzesień</a:t>
          </a:r>
        </a:p>
      </dgm:t>
    </dgm:pt>
    <dgm:pt modelId="{86D89208-C5EE-4AA1-911B-3C21CF2930B5}" type="parTrans" cxnId="{AFD3D069-87D9-4B15-A3A1-CDB351F9DEB6}">
      <dgm:prSet/>
      <dgm:spPr/>
      <dgm:t>
        <a:bodyPr/>
        <a:lstStyle/>
        <a:p>
          <a:endParaRPr lang="pl-PL"/>
        </a:p>
      </dgm:t>
    </dgm:pt>
    <dgm:pt modelId="{9B656E9C-D8FE-495F-A52A-7DF6DEA38FA5}" type="sibTrans" cxnId="{AFD3D069-87D9-4B15-A3A1-CDB351F9DEB6}">
      <dgm:prSet/>
      <dgm:spPr/>
      <dgm:t>
        <a:bodyPr/>
        <a:lstStyle/>
        <a:p>
          <a:endParaRPr lang="pl-PL"/>
        </a:p>
      </dgm:t>
    </dgm:pt>
    <dgm:pt modelId="{1C2BF47F-D180-412F-B3C6-F5690B8AE54F}">
      <dgm:prSet custT="1"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(CPPC, UKE) ocena wniosków o dofinansowanie</a:t>
          </a:r>
        </a:p>
      </dgm:t>
    </dgm:pt>
    <dgm:pt modelId="{FA1E5FDC-91BF-4AA1-A024-46FD5FDCAB5D}" type="parTrans" cxnId="{46596362-A3C7-4FDF-A318-2299F336165B}">
      <dgm:prSet/>
      <dgm:spPr/>
      <dgm:t>
        <a:bodyPr/>
        <a:lstStyle/>
        <a:p>
          <a:endParaRPr lang="pl-PL"/>
        </a:p>
      </dgm:t>
    </dgm:pt>
    <dgm:pt modelId="{FA6F2B4B-86F7-4FBF-A312-67FF4018D0EC}" type="sibTrans" cxnId="{46596362-A3C7-4FDF-A318-2299F336165B}">
      <dgm:prSet/>
      <dgm:spPr/>
      <dgm:t>
        <a:bodyPr/>
        <a:lstStyle/>
        <a:p>
          <a:endParaRPr lang="pl-PL"/>
        </a:p>
      </dgm:t>
    </dgm:pt>
    <dgm:pt modelId="{7363E3E5-3B4D-4CA6-8189-D9DBC86D01FE}">
      <dgm:prSet custT="1"/>
      <dgm:spPr/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+mn-ea"/>
              <a:cs typeface="Calibri" panose="020F0502020204030204" pitchFamily="34" charset="0"/>
            </a:rPr>
            <a:t>wrzesień - październik</a:t>
          </a:r>
        </a:p>
      </dgm:t>
    </dgm:pt>
    <dgm:pt modelId="{475808B8-6F03-41E1-9616-6026650AFEE5}" type="parTrans" cxnId="{8A561351-B8A7-4DE3-B5BA-4F7321E96B66}">
      <dgm:prSet/>
      <dgm:spPr/>
      <dgm:t>
        <a:bodyPr/>
        <a:lstStyle/>
        <a:p>
          <a:endParaRPr lang="pl-PL"/>
        </a:p>
      </dgm:t>
    </dgm:pt>
    <dgm:pt modelId="{4BF576B4-79AC-4081-BDFF-6A921A133A3C}" type="sibTrans" cxnId="{8A561351-B8A7-4DE3-B5BA-4F7321E96B66}">
      <dgm:prSet/>
      <dgm:spPr/>
      <dgm:t>
        <a:bodyPr/>
        <a:lstStyle/>
        <a:p>
          <a:endParaRPr lang="pl-PL"/>
        </a:p>
      </dgm:t>
    </dgm:pt>
    <dgm:pt modelId="{0B6E1AF3-FF5B-4D82-9748-AA15F9F3DDCE}">
      <dgm:prSet custT="1"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(CPPC) podpisanie umów</a:t>
          </a:r>
        </a:p>
      </dgm:t>
    </dgm:pt>
    <dgm:pt modelId="{D260CD13-95BE-46D4-B2E9-D0CB5D952ABA}" type="parTrans" cxnId="{DD29A397-103D-4B21-995C-695D4902242E}">
      <dgm:prSet/>
      <dgm:spPr/>
      <dgm:t>
        <a:bodyPr/>
        <a:lstStyle/>
        <a:p>
          <a:endParaRPr lang="pl-PL"/>
        </a:p>
      </dgm:t>
    </dgm:pt>
    <dgm:pt modelId="{FF7C507B-1371-4B16-AE27-C1976E3ABE1E}" type="sibTrans" cxnId="{DD29A397-103D-4B21-995C-695D4902242E}">
      <dgm:prSet/>
      <dgm:spPr/>
      <dgm:t>
        <a:bodyPr/>
        <a:lstStyle/>
        <a:p>
          <a:endParaRPr lang="pl-PL"/>
        </a:p>
      </dgm:t>
    </dgm:pt>
    <dgm:pt modelId="{4EC7BE55-777F-4EBA-9648-80BBA1F48216}">
      <dgm:prSet custT="1"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(CPPC) dostosowanie dokumentacji konkursowej</a:t>
          </a:r>
        </a:p>
      </dgm:t>
    </dgm:pt>
    <dgm:pt modelId="{95A9C08B-5F8A-484F-B3FD-C08A1BC05842}" type="parTrans" cxnId="{80D50604-F84C-4119-BCE5-BEA74111F538}">
      <dgm:prSet/>
      <dgm:spPr/>
      <dgm:t>
        <a:bodyPr/>
        <a:lstStyle/>
        <a:p>
          <a:endParaRPr lang="pl-PL"/>
        </a:p>
      </dgm:t>
    </dgm:pt>
    <dgm:pt modelId="{0055317D-75A3-46A7-BE37-CBB322053D3E}" type="sibTrans" cxnId="{80D50604-F84C-4119-BCE5-BEA74111F538}">
      <dgm:prSet/>
      <dgm:spPr/>
      <dgm:t>
        <a:bodyPr/>
        <a:lstStyle/>
        <a:p>
          <a:endParaRPr lang="pl-PL"/>
        </a:p>
      </dgm:t>
    </dgm:pt>
    <dgm:pt modelId="{81F404F4-6937-4D86-BAD5-4D7C0D618DF7}">
      <dgm:prSet custT="1"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(MC, CPPC) konsultacje rynkowe założeń konkursów</a:t>
          </a:r>
        </a:p>
      </dgm:t>
    </dgm:pt>
    <dgm:pt modelId="{F874CE93-5020-4213-91D6-42799D439BD5}" type="parTrans" cxnId="{48109052-B78D-42FE-B10A-F242D510A1FC}">
      <dgm:prSet/>
      <dgm:spPr/>
      <dgm:t>
        <a:bodyPr/>
        <a:lstStyle/>
        <a:p>
          <a:endParaRPr lang="pl-PL"/>
        </a:p>
      </dgm:t>
    </dgm:pt>
    <dgm:pt modelId="{8030E677-22DD-4159-BF14-36C9634A0D5C}" type="sibTrans" cxnId="{48109052-B78D-42FE-B10A-F242D510A1FC}">
      <dgm:prSet/>
      <dgm:spPr/>
      <dgm:t>
        <a:bodyPr/>
        <a:lstStyle/>
        <a:p>
          <a:endParaRPr lang="pl-PL"/>
        </a:p>
      </dgm:t>
    </dgm:pt>
    <dgm:pt modelId="{E958197D-31CB-4395-94BD-0036EC3B1E4F}" type="pres">
      <dgm:prSet presAssocID="{AD8C26E4-025A-414F-ADAB-6922779B57FB}" presName="Name0" presStyleCnt="0">
        <dgm:presLayoutVars>
          <dgm:dir/>
          <dgm:animLvl val="lvl"/>
          <dgm:resizeHandles val="exact"/>
        </dgm:presLayoutVars>
      </dgm:prSet>
      <dgm:spPr/>
    </dgm:pt>
    <dgm:pt modelId="{99DED42F-0212-43B5-89EB-3E766E2FD51C}" type="pres">
      <dgm:prSet presAssocID="{EF10D2C7-0AED-4FC1-B221-C2FC1E940130}" presName="linNode" presStyleCnt="0"/>
      <dgm:spPr/>
    </dgm:pt>
    <dgm:pt modelId="{591D6F23-28BC-457F-9C1C-D7654D9F63D1}" type="pres">
      <dgm:prSet presAssocID="{EF10D2C7-0AED-4FC1-B221-C2FC1E940130}" presName="parentText" presStyleLbl="node1" presStyleIdx="0" presStyleCnt="7" custScaleX="98686" custScaleY="116014" custLinFactNeighborX="-20" custLinFactNeighborY="-11916">
        <dgm:presLayoutVars>
          <dgm:chMax val="1"/>
          <dgm:bulletEnabled val="1"/>
        </dgm:presLayoutVars>
      </dgm:prSet>
      <dgm:spPr/>
    </dgm:pt>
    <dgm:pt modelId="{C7938B31-C202-4F97-BF22-78E11E8E0A46}" type="pres">
      <dgm:prSet presAssocID="{EF10D2C7-0AED-4FC1-B221-C2FC1E940130}" presName="descendantText" presStyleLbl="alignAccFollowNode1" presStyleIdx="0" presStyleCnt="7" custScaleX="98686" custScaleY="142007" custLinFactNeighborX="-102" custLinFactNeighborY="-1950">
        <dgm:presLayoutVars>
          <dgm:bulletEnabled val="1"/>
        </dgm:presLayoutVars>
      </dgm:prSet>
      <dgm:spPr>
        <a:prstGeom prst="roundRect">
          <a:avLst/>
        </a:prstGeom>
      </dgm:spPr>
    </dgm:pt>
    <dgm:pt modelId="{7F12734A-4BDB-415F-9EBE-F7BBBA455F65}" type="pres">
      <dgm:prSet presAssocID="{073FCEE2-315A-4E46-BFA6-11DE546159F8}" presName="sp" presStyleCnt="0"/>
      <dgm:spPr/>
    </dgm:pt>
    <dgm:pt modelId="{5F7B97AF-13AB-4BA1-9F8A-ABBAF4DC1465}" type="pres">
      <dgm:prSet presAssocID="{B2F951B8-D6DE-4CCB-B2E9-2DF0330EC1C2}" presName="linNode" presStyleCnt="0"/>
      <dgm:spPr/>
    </dgm:pt>
    <dgm:pt modelId="{E26D8EAB-0DE9-4045-9C0A-363B8D0502F3}" type="pres">
      <dgm:prSet presAssocID="{B2F951B8-D6DE-4CCB-B2E9-2DF0330EC1C2}" presName="parentText" presStyleLbl="node1" presStyleIdx="1" presStyleCnt="7" custScaleX="98686" custScaleY="112612" custLinFactNeighborX="-14" custLinFactNeighborY="2921">
        <dgm:presLayoutVars>
          <dgm:chMax val="1"/>
          <dgm:bulletEnabled val="1"/>
        </dgm:presLayoutVars>
      </dgm:prSet>
      <dgm:spPr/>
    </dgm:pt>
    <dgm:pt modelId="{4FDE4689-3406-4A96-9D33-A72AA8E5A877}" type="pres">
      <dgm:prSet presAssocID="{B2F951B8-D6DE-4CCB-B2E9-2DF0330EC1C2}" presName="descendantText" presStyleLbl="alignAccFollowNode1" presStyleIdx="1" presStyleCnt="7" custScaleX="98686" custScaleY="144964">
        <dgm:presLayoutVars>
          <dgm:bulletEnabled val="1"/>
        </dgm:presLayoutVars>
      </dgm:prSet>
      <dgm:spPr>
        <a:prstGeom prst="roundRect">
          <a:avLst/>
        </a:prstGeom>
      </dgm:spPr>
    </dgm:pt>
    <dgm:pt modelId="{7C723857-3F56-4D6E-81CB-9F086C77CE6D}" type="pres">
      <dgm:prSet presAssocID="{87A38B0D-9122-42E7-9BF2-04D9E30C503F}" presName="sp" presStyleCnt="0"/>
      <dgm:spPr/>
    </dgm:pt>
    <dgm:pt modelId="{DC9A4CF3-FF10-4E18-81D8-5ABCDEB0F23B}" type="pres">
      <dgm:prSet presAssocID="{1E46A83F-EA75-42D5-91DA-F2E127AF7130}" presName="linNode" presStyleCnt="0"/>
      <dgm:spPr/>
    </dgm:pt>
    <dgm:pt modelId="{576F0D79-6369-4F63-AF92-B37FFB48AD87}" type="pres">
      <dgm:prSet presAssocID="{1E46A83F-EA75-42D5-91DA-F2E127AF7130}" presName="parentText" presStyleLbl="node1" presStyleIdx="2" presStyleCnt="7" custScaleX="98686" custScaleY="155668">
        <dgm:presLayoutVars>
          <dgm:chMax val="1"/>
          <dgm:bulletEnabled val="1"/>
        </dgm:presLayoutVars>
      </dgm:prSet>
      <dgm:spPr/>
    </dgm:pt>
    <dgm:pt modelId="{BDC0A634-423B-46CE-B495-A5EE720E65C6}" type="pres">
      <dgm:prSet presAssocID="{1E46A83F-EA75-42D5-91DA-F2E127AF7130}" presName="descendantText" presStyleLbl="alignAccFollowNode1" presStyleIdx="2" presStyleCnt="7" custScaleX="99050" custScaleY="186617" custLinFactNeighborX="-818" custLinFactNeighborY="0">
        <dgm:presLayoutVars>
          <dgm:bulletEnabled val="1"/>
        </dgm:presLayoutVars>
      </dgm:prSet>
      <dgm:spPr>
        <a:prstGeom prst="roundRect">
          <a:avLst/>
        </a:prstGeom>
      </dgm:spPr>
    </dgm:pt>
    <dgm:pt modelId="{D231F287-6BB6-4C49-950E-2FB9E79A70CA}" type="pres">
      <dgm:prSet presAssocID="{80306708-AD7A-46F8-8B15-025C9FCD4C41}" presName="sp" presStyleCnt="0"/>
      <dgm:spPr/>
    </dgm:pt>
    <dgm:pt modelId="{5457004E-054F-4296-8F56-D5830BD6DB7D}" type="pres">
      <dgm:prSet presAssocID="{43A876A8-873F-489C-8439-162730C68354}" presName="linNode" presStyleCnt="0"/>
      <dgm:spPr/>
    </dgm:pt>
    <dgm:pt modelId="{5159CF3E-D0A5-4FB2-86FC-E6220A3E75CA}" type="pres">
      <dgm:prSet presAssocID="{43A876A8-873F-489C-8439-162730C68354}" presName="parentText" presStyleLbl="node1" presStyleIdx="3" presStyleCnt="7" custScaleX="98590" custScaleY="80075">
        <dgm:presLayoutVars>
          <dgm:chMax val="1"/>
          <dgm:bulletEnabled val="1"/>
        </dgm:presLayoutVars>
      </dgm:prSet>
      <dgm:spPr>
        <a:xfrm>
          <a:off x="0" y="3440184"/>
          <a:ext cx="4585069" cy="627009"/>
        </a:xfrm>
        <a:prstGeom prst="roundRect">
          <a:avLst/>
        </a:prstGeom>
      </dgm:spPr>
    </dgm:pt>
    <dgm:pt modelId="{77D9519E-9A6D-4E7C-8C57-FB30DF5F58F6}" type="pres">
      <dgm:prSet presAssocID="{43A876A8-873F-489C-8439-162730C68354}" presName="descendantText" presStyleLbl="alignAccFollowNode1" presStyleIdx="3" presStyleCnt="7" custScaleX="97779" custLinFactNeighborX="805" custLinFactNeighborY="-1913">
        <dgm:presLayoutVars>
          <dgm:bulletEnabled val="1"/>
        </dgm:presLayoutVars>
      </dgm:prSet>
      <dgm:spPr/>
    </dgm:pt>
    <dgm:pt modelId="{3A4B421F-651E-4C61-AEEC-D72F17F791BC}" type="pres">
      <dgm:prSet presAssocID="{0B5017B0-B653-4266-9BCE-C95BE5944141}" presName="sp" presStyleCnt="0"/>
      <dgm:spPr/>
    </dgm:pt>
    <dgm:pt modelId="{92F20A26-F411-4B28-B7D0-E81C213BE7D3}" type="pres">
      <dgm:prSet presAssocID="{80DB6123-C13C-4D89-90D6-FBD7B5540AB1}" presName="linNode" presStyleCnt="0"/>
      <dgm:spPr/>
    </dgm:pt>
    <dgm:pt modelId="{BB0A0D0E-2228-440B-8A48-6B4C6FBAA3E8}" type="pres">
      <dgm:prSet presAssocID="{80DB6123-C13C-4D89-90D6-FBD7B5540AB1}" presName="parentText" presStyleLbl="node1" presStyleIdx="4" presStyleCnt="7" custScaleX="98590" custScaleY="78858">
        <dgm:presLayoutVars>
          <dgm:chMax val="1"/>
          <dgm:bulletEnabled val="1"/>
        </dgm:presLayoutVars>
      </dgm:prSet>
      <dgm:spPr>
        <a:xfrm>
          <a:off x="0" y="4098544"/>
          <a:ext cx="4540937" cy="627009"/>
        </a:xfrm>
        <a:prstGeom prst="roundRect">
          <a:avLst/>
        </a:prstGeom>
      </dgm:spPr>
    </dgm:pt>
    <dgm:pt modelId="{1F158ED3-FF58-467C-8854-A38C2D640BEE}" type="pres">
      <dgm:prSet presAssocID="{80DB6123-C13C-4D89-90D6-FBD7B5540AB1}" presName="descendantText" presStyleLbl="alignAccFollowNode1" presStyleIdx="4" presStyleCnt="7" custScaleX="98590">
        <dgm:presLayoutVars>
          <dgm:bulletEnabled val="1"/>
        </dgm:presLayoutVars>
      </dgm:prSet>
      <dgm:spPr/>
    </dgm:pt>
    <dgm:pt modelId="{4EFF7E51-6987-4054-9DB7-9F5273C6A108}" type="pres">
      <dgm:prSet presAssocID="{ABEB9971-2A8D-44DA-A1E8-9F3D2FF63B16}" presName="sp" presStyleCnt="0"/>
      <dgm:spPr/>
    </dgm:pt>
    <dgm:pt modelId="{A11EAACF-488B-4371-B0B0-C6C5A03A16AE}" type="pres">
      <dgm:prSet presAssocID="{042737D2-3EEA-40A1-8E0F-89CF8F2AFD81}" presName="linNode" presStyleCnt="0"/>
      <dgm:spPr/>
    </dgm:pt>
    <dgm:pt modelId="{87C7EEF0-1A3B-4CA2-8C51-D4079302DE64}" type="pres">
      <dgm:prSet presAssocID="{042737D2-3EEA-40A1-8E0F-89CF8F2AFD81}" presName="parentText" presStyleLbl="node1" presStyleIdx="5" presStyleCnt="7" custScaleX="98590" custScaleY="88283">
        <dgm:presLayoutVars>
          <dgm:chMax val="1"/>
          <dgm:bulletEnabled val="1"/>
        </dgm:presLayoutVars>
      </dgm:prSet>
      <dgm:spPr>
        <a:xfrm>
          <a:off x="0" y="4756903"/>
          <a:ext cx="4540937" cy="627009"/>
        </a:xfrm>
        <a:prstGeom prst="roundRect">
          <a:avLst/>
        </a:prstGeom>
      </dgm:spPr>
    </dgm:pt>
    <dgm:pt modelId="{2E79A3C6-570D-438F-9A1A-5184921209C5}" type="pres">
      <dgm:prSet presAssocID="{042737D2-3EEA-40A1-8E0F-89CF8F2AFD81}" presName="descendantText" presStyleLbl="alignAccFollowNode1" presStyleIdx="5" presStyleCnt="7" custScaleX="98590">
        <dgm:presLayoutVars>
          <dgm:bulletEnabled val="1"/>
        </dgm:presLayoutVars>
      </dgm:prSet>
      <dgm:spPr/>
    </dgm:pt>
    <dgm:pt modelId="{BBB22726-C35E-4F71-B623-FC880668EA08}" type="pres">
      <dgm:prSet presAssocID="{9B656E9C-D8FE-495F-A52A-7DF6DEA38FA5}" presName="sp" presStyleCnt="0"/>
      <dgm:spPr/>
    </dgm:pt>
    <dgm:pt modelId="{A1130E89-EAAE-498C-ADCF-2C5D55460B1C}" type="pres">
      <dgm:prSet presAssocID="{7363E3E5-3B4D-4CA6-8189-D9DBC86D01FE}" presName="linNode" presStyleCnt="0"/>
      <dgm:spPr/>
    </dgm:pt>
    <dgm:pt modelId="{3466F58B-3922-405B-90FB-B4A8EEC9B45F}" type="pres">
      <dgm:prSet presAssocID="{7363E3E5-3B4D-4CA6-8189-D9DBC86D01FE}" presName="parentText" presStyleLbl="node1" presStyleIdx="6" presStyleCnt="7" custScaleX="98590" custScaleY="74668">
        <dgm:presLayoutVars>
          <dgm:chMax val="1"/>
          <dgm:bulletEnabled val="1"/>
        </dgm:presLayoutVars>
      </dgm:prSet>
      <dgm:spPr>
        <a:xfrm>
          <a:off x="0" y="5415263"/>
          <a:ext cx="4540937" cy="627009"/>
        </a:xfrm>
        <a:prstGeom prst="roundRect">
          <a:avLst/>
        </a:prstGeom>
      </dgm:spPr>
    </dgm:pt>
    <dgm:pt modelId="{71B13291-6A1B-47BE-9F4A-51D722189B1C}" type="pres">
      <dgm:prSet presAssocID="{7363E3E5-3B4D-4CA6-8189-D9DBC86D01FE}" presName="descendantText" presStyleLbl="alignAccFollowNode1" presStyleIdx="6" presStyleCnt="7" custScaleX="98590">
        <dgm:presLayoutVars>
          <dgm:bulletEnabled val="1"/>
        </dgm:presLayoutVars>
      </dgm:prSet>
      <dgm:spPr/>
    </dgm:pt>
  </dgm:ptLst>
  <dgm:cxnLst>
    <dgm:cxn modelId="{861C6200-D9B7-46B4-B5FF-4ABDEE68E296}" type="presOf" srcId="{A1120114-A01D-4F9E-9724-D3FFDF20CBEB}" destId="{C7938B31-C202-4F97-BF22-78E11E8E0A46}" srcOrd="0" destOrd="0" presId="urn:microsoft.com/office/officeart/2005/8/layout/vList5"/>
    <dgm:cxn modelId="{80D50604-F84C-4119-BCE5-BEA74111F538}" srcId="{1E46A83F-EA75-42D5-91DA-F2E127AF7130}" destId="{4EC7BE55-777F-4EBA-9648-80BBA1F48216}" srcOrd="2" destOrd="0" parTransId="{95A9C08B-5F8A-484F-B3FD-C08A1BC05842}" sibTransId="{0055317D-75A3-46A7-BE37-CBB322053D3E}"/>
    <dgm:cxn modelId="{87B9F405-3D4F-4826-913C-FBC2208ADAC4}" type="presOf" srcId="{0B6E1AF3-FF5B-4D82-9748-AA15F9F3DDCE}" destId="{71B13291-6A1B-47BE-9F4A-51D722189B1C}" srcOrd="0" destOrd="0" presId="urn:microsoft.com/office/officeart/2005/8/layout/vList5"/>
    <dgm:cxn modelId="{0F3DFB09-BF4B-4F89-BC5C-6CB539A04E15}" type="presOf" srcId="{CB4F9C6F-9706-4D5A-8D53-135997EAD1FC}" destId="{4FDE4689-3406-4A96-9D33-A72AA8E5A877}" srcOrd="0" destOrd="0" presId="urn:microsoft.com/office/officeart/2005/8/layout/vList5"/>
    <dgm:cxn modelId="{EDD84F0E-5BD0-4A29-A564-91859C50BF1E}" srcId="{80DB6123-C13C-4D89-90D6-FBD7B5540AB1}" destId="{FE178CC0-0193-4762-89F6-5E089EE85ABC}" srcOrd="0" destOrd="0" parTransId="{05E010D9-AC06-475D-A03B-2E9D8A5C5CB8}" sibTransId="{FFFEF0F8-8055-44A0-B75B-BB56A76F3BA9}"/>
    <dgm:cxn modelId="{7AF86037-9662-49B8-9639-4756DB475FB9}" srcId="{1E46A83F-EA75-42D5-91DA-F2E127AF7130}" destId="{FA8F09CC-0D69-4476-8F29-5B30CCC6E11D}" srcOrd="0" destOrd="0" parTransId="{193240EB-BCEB-41A7-804C-479D288F3711}" sibTransId="{1BD29865-50F5-4F4D-B441-FB8E611AF2AA}"/>
    <dgm:cxn modelId="{46596362-A3C7-4FDF-A318-2299F336165B}" srcId="{042737D2-3EEA-40A1-8E0F-89CF8F2AFD81}" destId="{1C2BF47F-D180-412F-B3C6-F5690B8AE54F}" srcOrd="0" destOrd="0" parTransId="{FA1E5FDC-91BF-4AA1-A024-46FD5FDCAB5D}" sibTransId="{FA6F2B4B-86F7-4FBF-A312-67FF4018D0EC}"/>
    <dgm:cxn modelId="{B4757D45-A684-4C1A-9E7A-6A61E701C978}" srcId="{43A876A8-873F-489C-8439-162730C68354}" destId="{BC4E96EC-6CEE-4CA0-A104-A1F8650BF44C}" srcOrd="0" destOrd="0" parTransId="{CE431313-CA7C-49B4-89C2-3B42A68A7D4F}" sibTransId="{4F095AB8-F4B3-4176-B5FD-50A7454FAEBC}"/>
    <dgm:cxn modelId="{DFE3C446-610A-44F6-880A-95E83DE7A2D1}" srcId="{AD8C26E4-025A-414F-ADAB-6922779B57FB}" destId="{80DB6123-C13C-4D89-90D6-FBD7B5540AB1}" srcOrd="4" destOrd="0" parTransId="{FF7C6D03-EF83-4B33-8A77-82C4EE02EFEC}" sibTransId="{ABEB9971-2A8D-44DA-A1E8-9F3D2FF63B16}"/>
    <dgm:cxn modelId="{AFD3D069-87D9-4B15-A3A1-CDB351F9DEB6}" srcId="{AD8C26E4-025A-414F-ADAB-6922779B57FB}" destId="{042737D2-3EEA-40A1-8E0F-89CF8F2AFD81}" srcOrd="5" destOrd="0" parTransId="{86D89208-C5EE-4AA1-911B-3C21CF2930B5}" sibTransId="{9B656E9C-D8FE-495F-A52A-7DF6DEA38FA5}"/>
    <dgm:cxn modelId="{6491404B-32DA-44B7-AB24-0E07AE406AB3}" type="presOf" srcId="{80DB6123-C13C-4D89-90D6-FBD7B5540AB1}" destId="{BB0A0D0E-2228-440B-8A48-6B4C6FBAA3E8}" srcOrd="0" destOrd="0" presId="urn:microsoft.com/office/officeart/2005/8/layout/vList5"/>
    <dgm:cxn modelId="{F7787C6B-2647-4752-A412-B778EF963046}" type="presOf" srcId="{EF10D2C7-0AED-4FC1-B221-C2FC1E940130}" destId="{591D6F23-28BC-457F-9C1C-D7654D9F63D1}" srcOrd="0" destOrd="0" presId="urn:microsoft.com/office/officeart/2005/8/layout/vList5"/>
    <dgm:cxn modelId="{4809704C-4ADE-4DED-B6C0-B2D9A103F04A}" srcId="{AD8C26E4-025A-414F-ADAB-6922779B57FB}" destId="{EF10D2C7-0AED-4FC1-B221-C2FC1E940130}" srcOrd="0" destOrd="0" parTransId="{D6A350BE-7842-4E23-AFB2-3589E4AC3D1F}" sibTransId="{073FCEE2-315A-4E46-BFA6-11DE546159F8}"/>
    <dgm:cxn modelId="{9D4C676E-4498-442B-85F4-DCA1BDE2CDF1}" srcId="{EF10D2C7-0AED-4FC1-B221-C2FC1E940130}" destId="{A1120114-A01D-4F9E-9724-D3FFDF20CBEB}" srcOrd="0" destOrd="0" parTransId="{F9D89D27-4C00-4EE9-9309-3444E90026E2}" sibTransId="{02198B3F-F206-4F7F-8A7F-B3B5C3568EAE}"/>
    <dgm:cxn modelId="{8A561351-B8A7-4DE3-B5BA-4F7321E96B66}" srcId="{AD8C26E4-025A-414F-ADAB-6922779B57FB}" destId="{7363E3E5-3B4D-4CA6-8189-D9DBC86D01FE}" srcOrd="6" destOrd="0" parTransId="{475808B8-6F03-41E1-9616-6026650AFEE5}" sibTransId="{4BF576B4-79AC-4081-BDFF-6A921A133A3C}"/>
    <dgm:cxn modelId="{48109052-B78D-42FE-B10A-F242D510A1FC}" srcId="{1E46A83F-EA75-42D5-91DA-F2E127AF7130}" destId="{81F404F4-6937-4D86-BAD5-4D7C0D618DF7}" srcOrd="1" destOrd="0" parTransId="{F874CE93-5020-4213-91D6-42799D439BD5}" sibTransId="{8030E677-22DD-4159-BF14-36C9634A0D5C}"/>
    <dgm:cxn modelId="{2E995274-4E2F-451A-86BD-7C6EA7D6B3E5}" srcId="{B2F951B8-D6DE-4CCB-B2E9-2DF0330EC1C2}" destId="{CB4F9C6F-9706-4D5A-8D53-135997EAD1FC}" srcOrd="0" destOrd="0" parTransId="{25787C3A-83C3-4A70-9F8C-AB52701EFC05}" sibTransId="{1F4B5A95-7986-4A57-8366-52C915A380F7}"/>
    <dgm:cxn modelId="{15855D58-9A62-433B-A9FD-BDAE71049456}" srcId="{AD8C26E4-025A-414F-ADAB-6922779B57FB}" destId="{1E46A83F-EA75-42D5-91DA-F2E127AF7130}" srcOrd="2" destOrd="0" parTransId="{1DAECC26-92E9-469B-AE36-E777D150CE34}" sibTransId="{80306708-AD7A-46F8-8B15-025C9FCD4C41}"/>
    <dgm:cxn modelId="{56BE6759-3931-48F6-B93C-55200E6C0780}" type="presOf" srcId="{43A876A8-873F-489C-8439-162730C68354}" destId="{5159CF3E-D0A5-4FB2-86FC-E6220A3E75CA}" srcOrd="0" destOrd="0" presId="urn:microsoft.com/office/officeart/2005/8/layout/vList5"/>
    <dgm:cxn modelId="{A49D327E-7C68-4A3A-BE5E-7F027DF02B6C}" type="presOf" srcId="{AD8C26E4-025A-414F-ADAB-6922779B57FB}" destId="{E958197D-31CB-4395-94BD-0036EC3B1E4F}" srcOrd="0" destOrd="0" presId="urn:microsoft.com/office/officeart/2005/8/layout/vList5"/>
    <dgm:cxn modelId="{42049F83-D47B-4CF3-9FC5-9BB2DC05B727}" type="presOf" srcId="{81F404F4-6937-4D86-BAD5-4D7C0D618DF7}" destId="{BDC0A634-423B-46CE-B495-A5EE720E65C6}" srcOrd="0" destOrd="1" presId="urn:microsoft.com/office/officeart/2005/8/layout/vList5"/>
    <dgm:cxn modelId="{B6F83884-6B5C-4B9D-B27B-B88F3F8F8D68}" type="presOf" srcId="{B2F951B8-D6DE-4CCB-B2E9-2DF0330EC1C2}" destId="{E26D8EAB-0DE9-4045-9C0A-363B8D0502F3}" srcOrd="0" destOrd="0" presId="urn:microsoft.com/office/officeart/2005/8/layout/vList5"/>
    <dgm:cxn modelId="{53962985-063F-4ABB-BEAC-B4B180947533}" type="presOf" srcId="{FA8F09CC-0D69-4476-8F29-5B30CCC6E11D}" destId="{BDC0A634-423B-46CE-B495-A5EE720E65C6}" srcOrd="0" destOrd="0" presId="urn:microsoft.com/office/officeart/2005/8/layout/vList5"/>
    <dgm:cxn modelId="{C93FE18B-2509-45F8-9C04-56528735F2E4}" type="presOf" srcId="{7363E3E5-3B4D-4CA6-8189-D9DBC86D01FE}" destId="{3466F58B-3922-405B-90FB-B4A8EEC9B45F}" srcOrd="0" destOrd="0" presId="urn:microsoft.com/office/officeart/2005/8/layout/vList5"/>
    <dgm:cxn modelId="{48E92196-04DE-44F5-9FA8-0F80516DF979}" type="presOf" srcId="{BC4E96EC-6CEE-4CA0-A104-A1F8650BF44C}" destId="{77D9519E-9A6D-4E7C-8C57-FB30DF5F58F6}" srcOrd="0" destOrd="0" presId="urn:microsoft.com/office/officeart/2005/8/layout/vList5"/>
    <dgm:cxn modelId="{DD29A397-103D-4B21-995C-695D4902242E}" srcId="{7363E3E5-3B4D-4CA6-8189-D9DBC86D01FE}" destId="{0B6E1AF3-FF5B-4D82-9748-AA15F9F3DDCE}" srcOrd="0" destOrd="0" parTransId="{D260CD13-95BE-46D4-B2E9-D0CB5D952ABA}" sibTransId="{FF7C507B-1371-4B16-AE27-C1976E3ABE1E}"/>
    <dgm:cxn modelId="{484FABA4-AEA9-4B84-AFC2-D217ACCAD139}" type="presOf" srcId="{1C2BF47F-D180-412F-B3C6-F5690B8AE54F}" destId="{2E79A3C6-570D-438F-9A1A-5184921209C5}" srcOrd="0" destOrd="0" presId="urn:microsoft.com/office/officeart/2005/8/layout/vList5"/>
    <dgm:cxn modelId="{55F9E9A5-8C9B-4217-B0C4-B3C38987653D}" type="presOf" srcId="{1E46A83F-EA75-42D5-91DA-F2E127AF7130}" destId="{576F0D79-6369-4F63-AF92-B37FFB48AD87}" srcOrd="0" destOrd="0" presId="urn:microsoft.com/office/officeart/2005/8/layout/vList5"/>
    <dgm:cxn modelId="{6CF21FB7-4A77-4A8F-865B-E16766CC13A1}" type="presOf" srcId="{4EC7BE55-777F-4EBA-9648-80BBA1F48216}" destId="{BDC0A634-423B-46CE-B495-A5EE720E65C6}" srcOrd="0" destOrd="2" presId="urn:microsoft.com/office/officeart/2005/8/layout/vList5"/>
    <dgm:cxn modelId="{AF449BD2-742A-43D7-87A1-598AB969CAF1}" srcId="{AD8C26E4-025A-414F-ADAB-6922779B57FB}" destId="{43A876A8-873F-489C-8439-162730C68354}" srcOrd="3" destOrd="0" parTransId="{3952CB96-D905-421C-A766-C6CC2334D7B3}" sibTransId="{0B5017B0-B653-4266-9BCE-C95BE5944141}"/>
    <dgm:cxn modelId="{B97573D3-1EFF-4DAD-9D05-CCC8B2F82131}" type="presOf" srcId="{042737D2-3EEA-40A1-8E0F-89CF8F2AFD81}" destId="{87C7EEF0-1A3B-4CA2-8C51-D4079302DE64}" srcOrd="0" destOrd="0" presId="urn:microsoft.com/office/officeart/2005/8/layout/vList5"/>
    <dgm:cxn modelId="{72A4FCE5-2508-4BEE-A88E-8D312771952B}" type="presOf" srcId="{FE178CC0-0193-4762-89F6-5E089EE85ABC}" destId="{1F158ED3-FF58-467C-8854-A38C2D640BEE}" srcOrd="0" destOrd="0" presId="urn:microsoft.com/office/officeart/2005/8/layout/vList5"/>
    <dgm:cxn modelId="{2F73E8E9-30D4-440D-93CB-A3797E0BD012}" srcId="{AD8C26E4-025A-414F-ADAB-6922779B57FB}" destId="{B2F951B8-D6DE-4CCB-B2E9-2DF0330EC1C2}" srcOrd="1" destOrd="0" parTransId="{D8D8405C-7A3C-47B5-BE63-ED8844BF9768}" sibTransId="{87A38B0D-9122-42E7-9BF2-04D9E30C503F}"/>
    <dgm:cxn modelId="{37B20A08-B829-4470-8649-42D11983CDE7}" type="presParOf" srcId="{E958197D-31CB-4395-94BD-0036EC3B1E4F}" destId="{99DED42F-0212-43B5-89EB-3E766E2FD51C}" srcOrd="0" destOrd="0" presId="urn:microsoft.com/office/officeart/2005/8/layout/vList5"/>
    <dgm:cxn modelId="{680E0E28-D33F-4F99-BD35-C1AC8B411E41}" type="presParOf" srcId="{99DED42F-0212-43B5-89EB-3E766E2FD51C}" destId="{591D6F23-28BC-457F-9C1C-D7654D9F63D1}" srcOrd="0" destOrd="0" presId="urn:microsoft.com/office/officeart/2005/8/layout/vList5"/>
    <dgm:cxn modelId="{7AD387F8-DEEE-4D09-9AA1-9501236A1729}" type="presParOf" srcId="{99DED42F-0212-43B5-89EB-3E766E2FD51C}" destId="{C7938B31-C202-4F97-BF22-78E11E8E0A46}" srcOrd="1" destOrd="0" presId="urn:microsoft.com/office/officeart/2005/8/layout/vList5"/>
    <dgm:cxn modelId="{AB72407A-496F-41B4-85AE-EAC65C3C6C64}" type="presParOf" srcId="{E958197D-31CB-4395-94BD-0036EC3B1E4F}" destId="{7F12734A-4BDB-415F-9EBE-F7BBBA455F65}" srcOrd="1" destOrd="0" presId="urn:microsoft.com/office/officeart/2005/8/layout/vList5"/>
    <dgm:cxn modelId="{FEF19CB9-B20E-4C48-A381-CCD33812A8C4}" type="presParOf" srcId="{E958197D-31CB-4395-94BD-0036EC3B1E4F}" destId="{5F7B97AF-13AB-4BA1-9F8A-ABBAF4DC1465}" srcOrd="2" destOrd="0" presId="urn:microsoft.com/office/officeart/2005/8/layout/vList5"/>
    <dgm:cxn modelId="{DECC7AEF-DA20-4274-94F3-414243C3D6D6}" type="presParOf" srcId="{5F7B97AF-13AB-4BA1-9F8A-ABBAF4DC1465}" destId="{E26D8EAB-0DE9-4045-9C0A-363B8D0502F3}" srcOrd="0" destOrd="0" presId="urn:microsoft.com/office/officeart/2005/8/layout/vList5"/>
    <dgm:cxn modelId="{C09D2296-C9C9-43EF-A0F1-DADE6818DDE6}" type="presParOf" srcId="{5F7B97AF-13AB-4BA1-9F8A-ABBAF4DC1465}" destId="{4FDE4689-3406-4A96-9D33-A72AA8E5A877}" srcOrd="1" destOrd="0" presId="urn:microsoft.com/office/officeart/2005/8/layout/vList5"/>
    <dgm:cxn modelId="{D88EF568-7EAC-47DB-9290-E676B3C6B10F}" type="presParOf" srcId="{E958197D-31CB-4395-94BD-0036EC3B1E4F}" destId="{7C723857-3F56-4D6E-81CB-9F086C77CE6D}" srcOrd="3" destOrd="0" presId="urn:microsoft.com/office/officeart/2005/8/layout/vList5"/>
    <dgm:cxn modelId="{FD7FB471-0F41-41BB-A4F1-EB3A6B11F9A1}" type="presParOf" srcId="{E958197D-31CB-4395-94BD-0036EC3B1E4F}" destId="{DC9A4CF3-FF10-4E18-81D8-5ABCDEB0F23B}" srcOrd="4" destOrd="0" presId="urn:microsoft.com/office/officeart/2005/8/layout/vList5"/>
    <dgm:cxn modelId="{994F4C92-6D9D-4FF7-B4E6-BE3F2B0C5E79}" type="presParOf" srcId="{DC9A4CF3-FF10-4E18-81D8-5ABCDEB0F23B}" destId="{576F0D79-6369-4F63-AF92-B37FFB48AD87}" srcOrd="0" destOrd="0" presId="urn:microsoft.com/office/officeart/2005/8/layout/vList5"/>
    <dgm:cxn modelId="{10953A9B-4A62-4F39-BB87-7C3B79DB840D}" type="presParOf" srcId="{DC9A4CF3-FF10-4E18-81D8-5ABCDEB0F23B}" destId="{BDC0A634-423B-46CE-B495-A5EE720E65C6}" srcOrd="1" destOrd="0" presId="urn:microsoft.com/office/officeart/2005/8/layout/vList5"/>
    <dgm:cxn modelId="{89035916-C70B-4A17-999A-91F864F2E901}" type="presParOf" srcId="{E958197D-31CB-4395-94BD-0036EC3B1E4F}" destId="{D231F287-6BB6-4C49-950E-2FB9E79A70CA}" srcOrd="5" destOrd="0" presId="urn:microsoft.com/office/officeart/2005/8/layout/vList5"/>
    <dgm:cxn modelId="{3689E9ED-16C0-4928-AF62-1431ADF3A9F1}" type="presParOf" srcId="{E958197D-31CB-4395-94BD-0036EC3B1E4F}" destId="{5457004E-054F-4296-8F56-D5830BD6DB7D}" srcOrd="6" destOrd="0" presId="urn:microsoft.com/office/officeart/2005/8/layout/vList5"/>
    <dgm:cxn modelId="{74B7C886-6809-4951-ADA9-782AFFA82040}" type="presParOf" srcId="{5457004E-054F-4296-8F56-D5830BD6DB7D}" destId="{5159CF3E-D0A5-4FB2-86FC-E6220A3E75CA}" srcOrd="0" destOrd="0" presId="urn:microsoft.com/office/officeart/2005/8/layout/vList5"/>
    <dgm:cxn modelId="{54CE9B98-035D-43D7-A800-6A10679892CE}" type="presParOf" srcId="{5457004E-054F-4296-8F56-D5830BD6DB7D}" destId="{77D9519E-9A6D-4E7C-8C57-FB30DF5F58F6}" srcOrd="1" destOrd="0" presId="urn:microsoft.com/office/officeart/2005/8/layout/vList5"/>
    <dgm:cxn modelId="{42F48DDB-4ADD-40AA-B078-034A53196769}" type="presParOf" srcId="{E958197D-31CB-4395-94BD-0036EC3B1E4F}" destId="{3A4B421F-651E-4C61-AEEC-D72F17F791BC}" srcOrd="7" destOrd="0" presId="urn:microsoft.com/office/officeart/2005/8/layout/vList5"/>
    <dgm:cxn modelId="{BF7573AC-37E2-4AED-960F-E04BBEDF62C3}" type="presParOf" srcId="{E958197D-31CB-4395-94BD-0036EC3B1E4F}" destId="{92F20A26-F411-4B28-B7D0-E81C213BE7D3}" srcOrd="8" destOrd="0" presId="urn:microsoft.com/office/officeart/2005/8/layout/vList5"/>
    <dgm:cxn modelId="{B1D636DC-465A-401F-90F3-00E7CBD9D314}" type="presParOf" srcId="{92F20A26-F411-4B28-B7D0-E81C213BE7D3}" destId="{BB0A0D0E-2228-440B-8A48-6B4C6FBAA3E8}" srcOrd="0" destOrd="0" presId="urn:microsoft.com/office/officeart/2005/8/layout/vList5"/>
    <dgm:cxn modelId="{A4F9366A-A118-404B-8BF7-9A6A8D7CFB4D}" type="presParOf" srcId="{92F20A26-F411-4B28-B7D0-E81C213BE7D3}" destId="{1F158ED3-FF58-467C-8854-A38C2D640BEE}" srcOrd="1" destOrd="0" presId="urn:microsoft.com/office/officeart/2005/8/layout/vList5"/>
    <dgm:cxn modelId="{39B3DD73-2F10-4A26-8A32-67BE33AEF883}" type="presParOf" srcId="{E958197D-31CB-4395-94BD-0036EC3B1E4F}" destId="{4EFF7E51-6987-4054-9DB7-9F5273C6A108}" srcOrd="9" destOrd="0" presId="urn:microsoft.com/office/officeart/2005/8/layout/vList5"/>
    <dgm:cxn modelId="{B8AF848B-40E1-4AD2-AB33-2E2E5C7F37EE}" type="presParOf" srcId="{E958197D-31CB-4395-94BD-0036EC3B1E4F}" destId="{A11EAACF-488B-4371-B0B0-C6C5A03A16AE}" srcOrd="10" destOrd="0" presId="urn:microsoft.com/office/officeart/2005/8/layout/vList5"/>
    <dgm:cxn modelId="{BF1599A9-154B-4F0F-A1D6-0BB57E1ED2F8}" type="presParOf" srcId="{A11EAACF-488B-4371-B0B0-C6C5A03A16AE}" destId="{87C7EEF0-1A3B-4CA2-8C51-D4079302DE64}" srcOrd="0" destOrd="0" presId="urn:microsoft.com/office/officeart/2005/8/layout/vList5"/>
    <dgm:cxn modelId="{E14EBE26-C23E-4986-985B-25E7E7BAE24A}" type="presParOf" srcId="{A11EAACF-488B-4371-B0B0-C6C5A03A16AE}" destId="{2E79A3C6-570D-438F-9A1A-5184921209C5}" srcOrd="1" destOrd="0" presId="urn:microsoft.com/office/officeart/2005/8/layout/vList5"/>
    <dgm:cxn modelId="{334F329C-570E-4B43-99BB-D9AB31150A6D}" type="presParOf" srcId="{E958197D-31CB-4395-94BD-0036EC3B1E4F}" destId="{BBB22726-C35E-4F71-B623-FC880668EA08}" srcOrd="11" destOrd="0" presId="urn:microsoft.com/office/officeart/2005/8/layout/vList5"/>
    <dgm:cxn modelId="{BB133014-D2C8-47D7-9CB2-E36B75ACEA4F}" type="presParOf" srcId="{E958197D-31CB-4395-94BD-0036EC3B1E4F}" destId="{A1130E89-EAAE-498C-ADCF-2C5D55460B1C}" srcOrd="12" destOrd="0" presId="urn:microsoft.com/office/officeart/2005/8/layout/vList5"/>
    <dgm:cxn modelId="{EE017A44-3F47-4EF7-86B5-9231DEAC6004}" type="presParOf" srcId="{A1130E89-EAAE-498C-ADCF-2C5D55460B1C}" destId="{3466F58B-3922-405B-90FB-B4A8EEC9B45F}" srcOrd="0" destOrd="0" presId="urn:microsoft.com/office/officeart/2005/8/layout/vList5"/>
    <dgm:cxn modelId="{ECF10790-279A-4772-9005-B917A190022D}" type="presParOf" srcId="{A1130E89-EAAE-498C-ADCF-2C5D55460B1C}" destId="{71B13291-6A1B-47BE-9F4A-51D722189B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8B31-C202-4F97-BF22-78E11E8E0A46}">
      <dsp:nvSpPr>
        <dsp:cNvPr id="0" name=""/>
        <dsp:cNvSpPr/>
      </dsp:nvSpPr>
      <dsp:spPr>
        <a:xfrm rot="5400000">
          <a:off x="8723219" y="-3809223"/>
          <a:ext cx="983725" cy="8602172"/>
        </a:xfrm>
        <a:prstGeom prst="roundRect">
          <a:avLst/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(MC) zbieranie w SIDUSIS informacji o istniejącej infrastrukturze i inwestycjach celem ustalenia białych plam</a:t>
          </a:r>
        </a:p>
      </dsp:txBody>
      <dsp:txXfrm rot="-5400000">
        <a:off x="4962017" y="48021"/>
        <a:ext cx="8506130" cy="887683"/>
      </dsp:txXfrm>
    </dsp:sp>
    <dsp:sp modelId="{591D6F23-28BC-457F-9C1C-D7654D9F63D1}">
      <dsp:nvSpPr>
        <dsp:cNvPr id="0" name=""/>
        <dsp:cNvSpPr/>
      </dsp:nvSpPr>
      <dsp:spPr>
        <a:xfrm>
          <a:off x="78531" y="0"/>
          <a:ext cx="4838721" cy="10045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cs typeface="Calibri" panose="020F0502020204030204" pitchFamily="34" charset="0"/>
            </a:rPr>
            <a:t>11 marca – 10 kwietnia</a:t>
          </a:r>
        </a:p>
      </dsp:txBody>
      <dsp:txXfrm>
        <a:off x="127571" y="49040"/>
        <a:ext cx="4740641" cy="906500"/>
      </dsp:txXfrm>
    </dsp:sp>
    <dsp:sp modelId="{4FDE4689-3406-4A96-9D33-A72AA8E5A877}">
      <dsp:nvSpPr>
        <dsp:cNvPr id="0" name=""/>
        <dsp:cNvSpPr/>
      </dsp:nvSpPr>
      <dsp:spPr>
        <a:xfrm rot="5400000">
          <a:off x="8717978" y="-2750791"/>
          <a:ext cx="1004209" cy="8602172"/>
        </a:xfrm>
        <a:prstGeom prst="roundRect">
          <a:avLst/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(UKE) tzw. trasowanie w Modelu Kosztowo-Popytowym – wyliczenie kosztów budowy sieci oraz dofinansowania</a:t>
          </a:r>
        </a:p>
      </dsp:txBody>
      <dsp:txXfrm rot="-5400000">
        <a:off x="4968018" y="1097211"/>
        <a:ext cx="8504130" cy="906167"/>
      </dsp:txXfrm>
    </dsp:sp>
    <dsp:sp modelId="{E26D8EAB-0DE9-4045-9C0A-363B8D0502F3}">
      <dsp:nvSpPr>
        <dsp:cNvPr id="0" name=""/>
        <dsp:cNvSpPr/>
      </dsp:nvSpPr>
      <dsp:spPr>
        <a:xfrm>
          <a:off x="79054" y="1088027"/>
          <a:ext cx="4838721" cy="9751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cs typeface="Calibri" panose="020F0502020204030204" pitchFamily="34" charset="0"/>
            </a:rPr>
            <a:t>kwiecień</a:t>
          </a:r>
        </a:p>
      </dsp:txBody>
      <dsp:txXfrm>
        <a:off x="126655" y="1135628"/>
        <a:ext cx="4743519" cy="879919"/>
      </dsp:txXfrm>
    </dsp:sp>
    <dsp:sp modelId="{BDC0A634-423B-46CE-B495-A5EE720E65C6}">
      <dsp:nvSpPr>
        <dsp:cNvPr id="0" name=""/>
        <dsp:cNvSpPr/>
      </dsp:nvSpPr>
      <dsp:spPr>
        <a:xfrm rot="5400000">
          <a:off x="8549463" y="-1547280"/>
          <a:ext cx="1292752" cy="8633901"/>
        </a:xfrm>
        <a:prstGeom prst="roundRect">
          <a:avLst/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(UKE, CPPC, MC) wyznaczenie obszarów konkursowych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(MC, CPPC) konsultacje rynkowe założeń konkursów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(CPPC) dostosowanie dokumentacji konkursowej</a:t>
          </a:r>
        </a:p>
      </dsp:txBody>
      <dsp:txXfrm rot="-5400000">
        <a:off x="4941996" y="2186401"/>
        <a:ext cx="8507687" cy="1166538"/>
      </dsp:txXfrm>
    </dsp:sp>
    <dsp:sp modelId="{576F0D79-6369-4F63-AF92-B37FFB48AD87}">
      <dsp:nvSpPr>
        <dsp:cNvPr id="0" name=""/>
        <dsp:cNvSpPr/>
      </dsp:nvSpPr>
      <dsp:spPr>
        <a:xfrm>
          <a:off x="80274" y="2095695"/>
          <a:ext cx="4838721" cy="13479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cs typeface="Calibri" panose="020F0502020204030204" pitchFamily="34" charset="0"/>
            </a:rPr>
            <a:t>do 6 maja</a:t>
          </a:r>
        </a:p>
      </dsp:txBody>
      <dsp:txXfrm>
        <a:off x="146075" y="2161496"/>
        <a:ext cx="4707119" cy="1216347"/>
      </dsp:txXfrm>
    </dsp:sp>
    <dsp:sp modelId="{77D9519E-9A6D-4E7C-8C57-FB30DF5F58F6}">
      <dsp:nvSpPr>
        <dsp:cNvPr id="0" name=""/>
        <dsp:cNvSpPr/>
      </dsp:nvSpPr>
      <dsp:spPr>
        <a:xfrm rot="5400000">
          <a:off x="8877880" y="-445343"/>
          <a:ext cx="692730" cy="8531443"/>
        </a:xfrm>
        <a:prstGeom prst="round2SameRect">
          <a:avLst/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(CPPC) ogłoszenie o naborze</a:t>
          </a:r>
        </a:p>
      </dsp:txBody>
      <dsp:txXfrm rot="-5400000">
        <a:off x="4958524" y="3507829"/>
        <a:ext cx="8497627" cy="625098"/>
      </dsp:txXfrm>
    </dsp:sp>
    <dsp:sp modelId="{5159CF3E-D0A5-4FB2-86FC-E6220A3E75CA}">
      <dsp:nvSpPr>
        <dsp:cNvPr id="0" name=""/>
        <dsp:cNvSpPr/>
      </dsp:nvSpPr>
      <dsp:spPr>
        <a:xfrm>
          <a:off x="80274" y="3486939"/>
          <a:ext cx="4838740" cy="6933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+mn-ea"/>
              <a:cs typeface="Calibri" panose="020F0502020204030204" pitchFamily="34" charset="0"/>
            </a:rPr>
            <a:t>połowa maja</a:t>
          </a:r>
        </a:p>
      </dsp:txBody>
      <dsp:txXfrm>
        <a:off x="114122" y="3520787"/>
        <a:ext cx="4771044" cy="625683"/>
      </dsp:txXfrm>
    </dsp:sp>
    <dsp:sp modelId="{1F158ED3-FF58-467C-8854-A38C2D640BEE}">
      <dsp:nvSpPr>
        <dsp:cNvPr id="0" name=""/>
        <dsp:cNvSpPr/>
      </dsp:nvSpPr>
      <dsp:spPr>
        <a:xfrm rot="5400000">
          <a:off x="8873752" y="268877"/>
          <a:ext cx="692730" cy="8602204"/>
        </a:xfrm>
        <a:prstGeom prst="round2SameRect">
          <a:avLst/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(CPPC) nabór wniosków o dofinansowanie</a:t>
          </a:r>
        </a:p>
      </dsp:txBody>
      <dsp:txXfrm rot="-5400000">
        <a:off x="4919015" y="4257430"/>
        <a:ext cx="8568388" cy="625098"/>
      </dsp:txXfrm>
    </dsp:sp>
    <dsp:sp modelId="{BB0A0D0E-2228-440B-8A48-6B4C6FBAA3E8}">
      <dsp:nvSpPr>
        <dsp:cNvPr id="0" name=""/>
        <dsp:cNvSpPr/>
      </dsp:nvSpPr>
      <dsp:spPr>
        <a:xfrm>
          <a:off x="80274" y="4228559"/>
          <a:ext cx="4838740" cy="6828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+mn-ea"/>
              <a:cs typeface="Calibri" panose="020F0502020204030204" pitchFamily="34" charset="0"/>
            </a:rPr>
            <a:t>do połowy lipca</a:t>
          </a:r>
        </a:p>
      </dsp:txBody>
      <dsp:txXfrm>
        <a:off x="113608" y="4261893"/>
        <a:ext cx="4772072" cy="616173"/>
      </dsp:txXfrm>
    </dsp:sp>
    <dsp:sp modelId="{2E79A3C6-570D-438F-9A1A-5184921209C5}">
      <dsp:nvSpPr>
        <dsp:cNvPr id="0" name=""/>
        <dsp:cNvSpPr/>
      </dsp:nvSpPr>
      <dsp:spPr>
        <a:xfrm rot="5400000">
          <a:off x="8873752" y="1040765"/>
          <a:ext cx="692730" cy="8602204"/>
        </a:xfrm>
        <a:prstGeom prst="round2SameRect">
          <a:avLst/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(CPPC, UKE) ocena wniosków o dofinansowanie</a:t>
          </a:r>
        </a:p>
      </dsp:txBody>
      <dsp:txXfrm rot="-5400000">
        <a:off x="4919015" y="5029318"/>
        <a:ext cx="8568388" cy="625098"/>
      </dsp:txXfrm>
    </dsp:sp>
    <dsp:sp modelId="{87C7EEF0-1A3B-4CA2-8C51-D4079302DE64}">
      <dsp:nvSpPr>
        <dsp:cNvPr id="0" name=""/>
        <dsp:cNvSpPr/>
      </dsp:nvSpPr>
      <dsp:spPr>
        <a:xfrm>
          <a:off x="80274" y="4959641"/>
          <a:ext cx="4838740" cy="7644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+mn-ea"/>
              <a:cs typeface="Calibri" panose="020F0502020204030204" pitchFamily="34" charset="0"/>
            </a:rPr>
            <a:t>sierpień - wrzesień</a:t>
          </a:r>
        </a:p>
      </dsp:txBody>
      <dsp:txXfrm>
        <a:off x="117592" y="4996959"/>
        <a:ext cx="4764104" cy="689817"/>
      </dsp:txXfrm>
    </dsp:sp>
    <dsp:sp modelId="{71B13291-6A1B-47BE-9F4A-51D722189B1C}">
      <dsp:nvSpPr>
        <dsp:cNvPr id="0" name=""/>
        <dsp:cNvSpPr/>
      </dsp:nvSpPr>
      <dsp:spPr>
        <a:xfrm rot="5400000">
          <a:off x="8873752" y="1812653"/>
          <a:ext cx="692730" cy="8602204"/>
        </a:xfrm>
        <a:prstGeom prst="round2SameRect">
          <a:avLst/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(CPPC) podpisanie umów</a:t>
          </a:r>
        </a:p>
      </dsp:txBody>
      <dsp:txXfrm rot="-5400000">
        <a:off x="4919015" y="5801206"/>
        <a:ext cx="8568388" cy="625098"/>
      </dsp:txXfrm>
    </dsp:sp>
    <dsp:sp modelId="{3466F58B-3922-405B-90FB-B4A8EEC9B45F}">
      <dsp:nvSpPr>
        <dsp:cNvPr id="0" name=""/>
        <dsp:cNvSpPr/>
      </dsp:nvSpPr>
      <dsp:spPr>
        <a:xfrm>
          <a:off x="80274" y="5790475"/>
          <a:ext cx="4838740" cy="6465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+mn-ea"/>
              <a:cs typeface="Calibri" panose="020F0502020204030204" pitchFamily="34" charset="0"/>
            </a:rPr>
            <a:t>wrzesień - październik</a:t>
          </a:r>
        </a:p>
      </dsp:txBody>
      <dsp:txXfrm>
        <a:off x="111836" y="5822037"/>
        <a:ext cx="4775616" cy="583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08.04.2024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0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08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3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67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51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7278B-536F-9E76-25D2-B2403B25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702" y="3055172"/>
            <a:ext cx="12389153" cy="2114427"/>
          </a:xfrm>
        </p:spPr>
        <p:txBody>
          <a:bodyPr/>
          <a:lstStyle/>
          <a:p>
            <a:r>
              <a:rPr lang="pl-PL" sz="4400" b="1"/>
              <a:t>Założenia konkursu </a:t>
            </a:r>
            <a:r>
              <a:rPr lang="pl-PL" sz="4400" b="1" dirty="0"/>
              <a:t>na dofinansowanie budowy sieci z KPO 2024</a:t>
            </a:r>
            <a:br>
              <a:rPr lang="pl-PL" sz="4400" b="1" dirty="0"/>
            </a:br>
            <a:br>
              <a:rPr lang="pl-PL" sz="4400" b="1" dirty="0"/>
            </a:br>
            <a:r>
              <a:rPr lang="pl-PL" sz="4400" b="1" dirty="0"/>
              <a:t>5 kwietnia 2024 r.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16508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48" y="1083365"/>
            <a:ext cx="13424056" cy="35151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600" dirty="0"/>
              <a:t>(</a:t>
            </a:r>
            <a:r>
              <a:rPr lang="pl-PL" sz="2600" dirty="0">
                <a:solidFill>
                  <a:srgbClr val="FF0000"/>
                </a:solidFill>
              </a:rPr>
              <a:t>bez zmian</a:t>
            </a:r>
            <a:r>
              <a:rPr lang="pl-PL" sz="2600" dirty="0"/>
              <a:t>) dofinansowanie </a:t>
            </a:r>
            <a:r>
              <a:rPr lang="pl-PL" sz="2600" b="1" dirty="0"/>
              <a:t>stawki jednostkowej </a:t>
            </a:r>
            <a:r>
              <a:rPr lang="pl-PL" sz="2600" dirty="0"/>
              <a:t>za objęcie adresu zasięgiem sieci (koszt CAPEX)</a:t>
            </a:r>
            <a:br>
              <a:rPr lang="pl-PL" sz="2600" dirty="0"/>
            </a:br>
            <a:br>
              <a:rPr lang="pl-PL" sz="2600" dirty="0"/>
            </a:br>
            <a:r>
              <a:rPr lang="pl-PL" sz="2600" dirty="0"/>
              <a:t>(</a:t>
            </a:r>
            <a:r>
              <a:rPr lang="pl-PL" sz="2600" dirty="0">
                <a:solidFill>
                  <a:srgbClr val="FF0000"/>
                </a:solidFill>
              </a:rPr>
              <a:t>bez zmian</a:t>
            </a:r>
            <a:r>
              <a:rPr lang="pl-PL" sz="2600" dirty="0"/>
              <a:t>/</a:t>
            </a:r>
            <a:r>
              <a:rPr lang="pl-PL" sz="2600" dirty="0">
                <a:solidFill>
                  <a:srgbClr val="00B050"/>
                </a:solidFill>
              </a:rPr>
              <a:t>nowe</a:t>
            </a:r>
            <a:r>
              <a:rPr lang="pl-PL" sz="2600" dirty="0"/>
              <a:t>) poziom dofinansowania </a:t>
            </a:r>
            <a:r>
              <a:rPr lang="pl-PL" sz="2600" b="1" dirty="0"/>
              <a:t>co najmniej 90% </a:t>
            </a:r>
            <a:r>
              <a:rPr lang="pl-PL" sz="2600" dirty="0"/>
              <a:t>stawki</a:t>
            </a:r>
            <a:br>
              <a:rPr lang="pl-PL" sz="2600" b="1" dirty="0"/>
            </a:br>
            <a:br>
              <a:rPr lang="pl-PL" sz="2600" b="1" dirty="0"/>
            </a:br>
            <a:r>
              <a:rPr lang="pl-PL" sz="2600" dirty="0"/>
              <a:t>(</a:t>
            </a:r>
            <a:r>
              <a:rPr lang="pl-PL" sz="2600" dirty="0">
                <a:solidFill>
                  <a:srgbClr val="FF0000"/>
                </a:solidFill>
              </a:rPr>
              <a:t>bez zmian</a:t>
            </a:r>
            <a:r>
              <a:rPr lang="pl-PL" sz="2600" dirty="0"/>
              <a:t>) </a:t>
            </a:r>
            <a:r>
              <a:rPr lang="pl-PL" sz="2600" b="1" dirty="0"/>
              <a:t>bezwarunkowa waloryzacja dofinansowania</a:t>
            </a:r>
            <a:r>
              <a:rPr lang="pl-PL" sz="2600" dirty="0"/>
              <a:t> o wskaźnik inflacji dla inwestycji telekomunikacyjnych</a:t>
            </a:r>
            <a:endParaRPr lang="pl-PL" sz="2400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1263649" y="0"/>
            <a:ext cx="12657333" cy="9699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Proponowane warunki konkursowe - finansowanie</a:t>
            </a:r>
          </a:p>
        </p:txBody>
      </p:sp>
      <p:pic>
        <p:nvPicPr>
          <p:cNvPr id="5" name="Grafika 4" descr="Monety z wypełnieniem pełnym">
            <a:extLst>
              <a:ext uri="{FF2B5EF4-FFF2-40B4-BE49-F238E27FC236}">
                <a16:creationId xmlns:a16="http://schemas.microsoft.com/office/drawing/2014/main" id="{66F69FB6-529A-DDD6-EB4E-015CC747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55859" y="2289616"/>
            <a:ext cx="1765123" cy="17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969962"/>
            <a:ext cx="13207726" cy="534473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600" dirty="0"/>
              <a:t>(</a:t>
            </a:r>
            <a:r>
              <a:rPr lang="pl-PL" sz="2600" dirty="0">
                <a:solidFill>
                  <a:schemeClr val="accent1"/>
                </a:solidFill>
              </a:rPr>
              <a:t>bez zmian</a:t>
            </a:r>
            <a:r>
              <a:rPr lang="pl-PL" sz="2600" dirty="0"/>
              <a:t>) </a:t>
            </a:r>
            <a:r>
              <a:rPr lang="pl-PL" sz="2800" dirty="0"/>
              <a:t>adresy bez dostępu do usług </a:t>
            </a:r>
            <a:r>
              <a:rPr lang="pl-PL" sz="2800" b="1" dirty="0"/>
              <a:t>co najmniej 100 </a:t>
            </a:r>
            <a:r>
              <a:rPr lang="pl-PL" sz="2800" b="1" dirty="0" err="1"/>
              <a:t>Mb</a:t>
            </a:r>
            <a:r>
              <a:rPr lang="pl-PL" sz="2800" b="1" dirty="0"/>
              <a:t>/s</a:t>
            </a:r>
            <a:br>
              <a:rPr lang="pl-PL" sz="2800" dirty="0"/>
            </a:br>
            <a:br>
              <a:rPr lang="pl-PL" sz="2800" b="1" dirty="0"/>
            </a:br>
            <a:r>
              <a:rPr lang="pl-PL" sz="2800" dirty="0"/>
              <a:t>(</a:t>
            </a:r>
            <a:r>
              <a:rPr lang="pl-PL" sz="2800" dirty="0">
                <a:solidFill>
                  <a:schemeClr val="accent4"/>
                </a:solidFill>
              </a:rPr>
              <a:t>nowe</a:t>
            </a:r>
            <a:r>
              <a:rPr lang="pl-PL" sz="2800" dirty="0"/>
              <a:t>) wielkość obszaru </a:t>
            </a:r>
            <a:r>
              <a:rPr lang="pl-PL" sz="2800" b="1" dirty="0"/>
              <a:t>– gmina lub kilka gmin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2800" dirty="0"/>
              <a:t>(</a:t>
            </a:r>
            <a:r>
              <a:rPr lang="pl-PL" sz="2800" dirty="0">
                <a:solidFill>
                  <a:schemeClr val="accent4"/>
                </a:solidFill>
              </a:rPr>
              <a:t>nowe</a:t>
            </a:r>
            <a:r>
              <a:rPr lang="pl-PL" sz="2800" dirty="0"/>
              <a:t>) </a:t>
            </a:r>
            <a:r>
              <a:rPr lang="pl-PL" sz="2800" b="1" dirty="0"/>
              <a:t>obniżona </a:t>
            </a:r>
            <a:r>
              <a:rPr lang="pl-PL" sz="2800" dirty="0"/>
              <a:t>maksymalna kwota dofinansowanej stawki jednostkowej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>
                <a:solidFill>
                  <a:schemeClr val="accent4"/>
                </a:solidFill>
              </a:rPr>
              <a:t>„nowe”</a:t>
            </a:r>
            <a:r>
              <a:rPr lang="pl-PL" sz="2800" dirty="0"/>
              <a:t>) zobowiązanie pokryciowe </a:t>
            </a:r>
            <a:r>
              <a:rPr lang="pl-PL" sz="2800" b="1" dirty="0"/>
              <a:t>minimum 80% </a:t>
            </a:r>
            <a:r>
              <a:rPr lang="pl-PL" sz="2800" dirty="0"/>
              <a:t>gospodarstw domowych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>
                <a:solidFill>
                  <a:schemeClr val="accent4"/>
                </a:solidFill>
              </a:rPr>
              <a:t>(„nowe”</a:t>
            </a:r>
            <a:r>
              <a:rPr lang="pl-PL" sz="2800" dirty="0"/>
              <a:t>) możliwość </a:t>
            </a:r>
            <a:r>
              <a:rPr lang="pl-PL" sz="2800" b="1" dirty="0"/>
              <a:t>wymiany </a:t>
            </a:r>
            <a:r>
              <a:rPr lang="pl-PL" sz="2800" dirty="0"/>
              <a:t>punktów adresowych </a:t>
            </a:r>
            <a:r>
              <a:rPr lang="pl-PL" sz="2800" b="1" dirty="0"/>
              <a:t>bez konieczności wykazywania barier inwestycyjnych</a:t>
            </a:r>
            <a:br>
              <a:rPr lang="pl-PL" sz="2600" dirty="0"/>
            </a:br>
            <a:endParaRPr lang="pl-PL" sz="2600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1263649" y="0"/>
            <a:ext cx="12657333" cy="9699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Proponowane warunki konkursowe - obszary</a:t>
            </a:r>
          </a:p>
        </p:txBody>
      </p:sp>
      <p:pic>
        <p:nvPicPr>
          <p:cNvPr id="3" name="Grafika 2" descr="Mapa z pinezką z wypełnieniem pełnym">
            <a:extLst>
              <a:ext uri="{FF2B5EF4-FFF2-40B4-BE49-F238E27FC236}">
                <a16:creationId xmlns:a16="http://schemas.microsoft.com/office/drawing/2014/main" id="{63FDD2C5-B379-AC8A-05DF-490F54609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14658" y="1480299"/>
            <a:ext cx="2301935" cy="23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6" y="1166189"/>
            <a:ext cx="14180023" cy="65311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2500" dirty="0"/>
              <a:t>(</a:t>
            </a:r>
            <a:r>
              <a:rPr lang="pl-PL" sz="2500" dirty="0">
                <a:solidFill>
                  <a:schemeClr val="accent1"/>
                </a:solidFill>
              </a:rPr>
              <a:t>bez zmian/</a:t>
            </a:r>
            <a:r>
              <a:rPr lang="pl-PL" sz="2500" dirty="0">
                <a:solidFill>
                  <a:schemeClr val="accent4"/>
                </a:solidFill>
              </a:rPr>
              <a:t>nowe</a:t>
            </a:r>
            <a:r>
              <a:rPr lang="pl-PL" sz="2500" dirty="0"/>
              <a:t>) </a:t>
            </a:r>
            <a:r>
              <a:rPr lang="pl-PL" sz="2500" b="1" dirty="0"/>
              <a:t>obniżanie wnioskowanej kwoty dofinansowania o maksymalnie 20% </a:t>
            </a:r>
            <a:r>
              <a:rPr lang="pl-PL" sz="2500" dirty="0"/>
              <a:t>stawki referencyjnej (punktowane)</a:t>
            </a:r>
            <a:br>
              <a:rPr lang="pl-PL" sz="2500" dirty="0"/>
            </a:br>
            <a:br>
              <a:rPr lang="pl-PL" sz="2500" dirty="0"/>
            </a:br>
            <a:r>
              <a:rPr lang="pl-PL" sz="2500" dirty="0"/>
              <a:t>(</a:t>
            </a:r>
            <a:r>
              <a:rPr lang="pl-PL" sz="2500" dirty="0">
                <a:solidFill>
                  <a:schemeClr val="accent4"/>
                </a:solidFill>
              </a:rPr>
              <a:t>nowe</a:t>
            </a:r>
            <a:r>
              <a:rPr lang="pl-PL" sz="2500" dirty="0"/>
              <a:t>) </a:t>
            </a:r>
            <a:r>
              <a:rPr lang="pl-PL" sz="2500" b="1" dirty="0"/>
              <a:t>zwiększanie zobowiązania pokryciowego do nie więcej niż 90%</a:t>
            </a:r>
            <a:r>
              <a:rPr lang="pl-PL" sz="2500" dirty="0"/>
              <a:t> gospodarstw domowych na danym obszarze. </a:t>
            </a:r>
            <a:r>
              <a:rPr lang="pl-PL" sz="2500" b="1" dirty="0"/>
              <a:t>Dodatkowe gospodarstwa domowe będą podlegać dofinansowaniu </a:t>
            </a:r>
            <a:r>
              <a:rPr lang="pl-PL" sz="2500" dirty="0"/>
              <a:t>(punktowane)</a:t>
            </a:r>
            <a:br>
              <a:rPr lang="pl-PL" sz="2500" dirty="0"/>
            </a:br>
            <a:br>
              <a:rPr lang="pl-PL" sz="2500" dirty="0"/>
            </a:br>
            <a:r>
              <a:rPr lang="pl-PL" sz="2500" dirty="0"/>
              <a:t>(</a:t>
            </a:r>
            <a:r>
              <a:rPr lang="pl-PL" sz="2500" dirty="0">
                <a:solidFill>
                  <a:schemeClr val="accent4"/>
                </a:solidFill>
              </a:rPr>
              <a:t>nowe</a:t>
            </a:r>
            <a:r>
              <a:rPr lang="pl-PL" sz="2500" dirty="0"/>
              <a:t>)</a:t>
            </a:r>
            <a:r>
              <a:rPr lang="pl-PL" sz="2500" b="1" dirty="0"/>
              <a:t>doświadczenie inwestycyjne </a:t>
            </a:r>
            <a:r>
              <a:rPr lang="pl-PL" sz="2500" dirty="0"/>
              <a:t>badane w odniesieniu do </a:t>
            </a:r>
            <a:r>
              <a:rPr lang="pl-PL" sz="2500" b="1" dirty="0"/>
              <a:t>sumy </a:t>
            </a:r>
            <a:br>
              <a:rPr lang="pl-PL" sz="2500" b="1" dirty="0"/>
            </a:br>
            <a:r>
              <a:rPr lang="pl-PL" sz="2500" b="1" dirty="0"/>
              <a:t>dofinansowania wnioskowanego </a:t>
            </a:r>
            <a:r>
              <a:rPr lang="pl-PL" sz="2500" dirty="0"/>
              <a:t>przez wnioskodawcę na </a:t>
            </a:r>
            <a:r>
              <a:rPr lang="pl-PL" sz="2500" b="1" dirty="0"/>
              <a:t>wszystkich </a:t>
            </a:r>
            <a:br>
              <a:rPr lang="pl-PL" sz="2500" b="1" dirty="0"/>
            </a:br>
            <a:r>
              <a:rPr lang="pl-PL" sz="2500" b="1" dirty="0"/>
              <a:t>obszarach konkursowych</a:t>
            </a:r>
            <a:r>
              <a:rPr lang="pl-PL" sz="2500" dirty="0"/>
              <a:t> (punktowane)</a:t>
            </a:r>
            <a:br>
              <a:rPr lang="pl-PL" sz="2500" dirty="0"/>
            </a:br>
            <a:br>
              <a:rPr lang="pl-PL" sz="2500" dirty="0"/>
            </a:br>
            <a:r>
              <a:rPr lang="pl-PL" sz="2500" dirty="0"/>
              <a:t>(</a:t>
            </a:r>
            <a:r>
              <a:rPr lang="pl-PL" sz="2500" dirty="0">
                <a:solidFill>
                  <a:schemeClr val="accent4"/>
                </a:solidFill>
              </a:rPr>
              <a:t>nowe</a:t>
            </a:r>
            <a:r>
              <a:rPr lang="pl-PL" sz="2500" dirty="0"/>
              <a:t>) </a:t>
            </a:r>
            <a:r>
              <a:rPr lang="pl-PL" sz="2500" b="1" dirty="0"/>
              <a:t>potencjał finansowy do realizacji projektów </a:t>
            </a:r>
            <a:r>
              <a:rPr lang="pl-PL" sz="2500" dirty="0"/>
              <a:t>badany w odniesieniu </a:t>
            </a:r>
            <a:r>
              <a:rPr lang="pl-PL" sz="2500" b="1" dirty="0"/>
              <a:t>do sumy dofinansowania wnioskowanego </a:t>
            </a:r>
            <a:r>
              <a:rPr lang="pl-PL" sz="2500" dirty="0"/>
              <a:t>przez wnioskodawcę na </a:t>
            </a:r>
            <a:r>
              <a:rPr lang="pl-PL" sz="2500" b="1" dirty="0"/>
              <a:t>wszystkich obszarach konkursowych</a:t>
            </a:r>
            <a:r>
              <a:rPr lang="pl-PL" sz="2500" dirty="0"/>
              <a:t> oraz z</a:t>
            </a:r>
            <a:r>
              <a:rPr lang="pl-PL" sz="2500" b="1" dirty="0"/>
              <a:t> konsekwencjami dla wszystkich wniosków wnioskodawcy </a:t>
            </a:r>
            <a:r>
              <a:rPr lang="pl-PL" sz="2500" dirty="0"/>
              <a:t>(0-1)</a:t>
            </a:r>
            <a:br>
              <a:rPr lang="pl-PL" sz="2500" dirty="0"/>
            </a:br>
            <a:br>
              <a:rPr lang="pl-PL" sz="2500" dirty="0"/>
            </a:br>
            <a:r>
              <a:rPr lang="pl-PL" sz="2500" dirty="0"/>
              <a:t>(</a:t>
            </a:r>
            <a:r>
              <a:rPr lang="pl-PL" sz="2500" dirty="0">
                <a:solidFill>
                  <a:schemeClr val="accent4"/>
                </a:solidFill>
              </a:rPr>
              <a:t>nowe</a:t>
            </a:r>
            <a:r>
              <a:rPr lang="pl-PL" sz="2500" dirty="0"/>
              <a:t>) </a:t>
            </a:r>
            <a:r>
              <a:rPr lang="pl-PL" sz="2500" b="1" dirty="0"/>
              <a:t>wiarygodność wnioskodawcy</a:t>
            </a:r>
            <a:r>
              <a:rPr lang="pl-PL" sz="2500" dirty="0"/>
              <a:t> jako uczestnika dotychczasowych konkursów (punktowane)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668741" y="0"/>
            <a:ext cx="13252242" cy="9699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Proponowane warunki konkursowe – kryteria wyboru</a:t>
            </a:r>
          </a:p>
        </p:txBody>
      </p:sp>
      <p:pic>
        <p:nvPicPr>
          <p:cNvPr id="3" name="Grafika 2" descr="Podium kontur">
            <a:extLst>
              <a:ext uri="{FF2B5EF4-FFF2-40B4-BE49-F238E27FC236}">
                <a16:creationId xmlns:a16="http://schemas.microsoft.com/office/drawing/2014/main" id="{0CCB559B-FA13-5DE8-DBAE-1154E1D60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9426" y="3021684"/>
            <a:ext cx="2491031" cy="24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0" y="1288080"/>
            <a:ext cx="13596343" cy="639885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dirty="0"/>
              <a:t>(</a:t>
            </a:r>
            <a:r>
              <a:rPr lang="pl-PL" sz="2800" dirty="0">
                <a:solidFill>
                  <a:schemeClr val="accent4"/>
                </a:solidFill>
              </a:rPr>
              <a:t>nowe</a:t>
            </a:r>
            <a:r>
              <a:rPr lang="pl-PL" sz="2800" dirty="0"/>
              <a:t>) </a:t>
            </a:r>
            <a:r>
              <a:rPr lang="pl-PL" sz="2800" b="1" dirty="0"/>
              <a:t>wadium dla wnioskodawców</a:t>
            </a:r>
            <a:r>
              <a:rPr lang="pl-PL" sz="2800" dirty="0"/>
              <a:t>, którzy:</a:t>
            </a:r>
            <a:br>
              <a:rPr lang="pl-PL" sz="2800" dirty="0"/>
            </a:br>
            <a:r>
              <a:rPr lang="pl-PL" sz="2800" dirty="0"/>
              <a:t>✓ składają </a:t>
            </a:r>
            <a:r>
              <a:rPr lang="pl-PL" sz="2800" b="1" dirty="0"/>
              <a:t>wnioski na co najmniej 3 obszarach </a:t>
            </a:r>
            <a:r>
              <a:rPr lang="pl-PL" sz="2800" dirty="0"/>
              <a:t>konkursowych, lub</a:t>
            </a:r>
            <a:br>
              <a:rPr lang="pl-PL" sz="2800" dirty="0"/>
            </a:br>
            <a:r>
              <a:rPr lang="pl-PL" sz="2800" dirty="0"/>
              <a:t>✓ w którymkolwiek z konkursów KPO/FERC </a:t>
            </a:r>
            <a:r>
              <a:rPr lang="pl-PL" sz="2800" b="1" dirty="0"/>
              <a:t>odstąpili od zawarcia umowy </a:t>
            </a:r>
            <a:r>
              <a:rPr lang="pl-PL" sz="2800" dirty="0"/>
              <a:t>o dofinansowanie lub </a:t>
            </a:r>
            <a:r>
              <a:rPr lang="pl-PL" sz="2800" b="1" dirty="0"/>
              <a:t>rozwiązali zawartą umowę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>
                <a:solidFill>
                  <a:schemeClr val="accent4"/>
                </a:solidFill>
              </a:rPr>
              <a:t>nowe</a:t>
            </a:r>
            <a:r>
              <a:rPr lang="pl-PL" sz="2800" dirty="0"/>
              <a:t>) </a:t>
            </a:r>
            <a:r>
              <a:rPr lang="pl-PL" sz="2800" b="1" dirty="0"/>
              <a:t>brak limitu </a:t>
            </a:r>
            <a:r>
              <a:rPr lang="pl-PL" sz="2800" dirty="0"/>
              <a:t>dofinansowania na grupę kapitałową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>
                <a:solidFill>
                  <a:schemeClr val="accent1"/>
                </a:solidFill>
              </a:rPr>
              <a:t>bez zmian</a:t>
            </a:r>
            <a:r>
              <a:rPr lang="pl-PL" sz="2800" dirty="0"/>
              <a:t>/</a:t>
            </a:r>
            <a:r>
              <a:rPr lang="pl-PL" sz="2800" dirty="0">
                <a:solidFill>
                  <a:schemeClr val="accent4"/>
                </a:solidFill>
              </a:rPr>
              <a:t>nowe</a:t>
            </a:r>
            <a:r>
              <a:rPr lang="pl-PL" sz="2800" dirty="0"/>
              <a:t>) </a:t>
            </a:r>
            <a:r>
              <a:rPr lang="pl-PL" sz="2800" b="1" dirty="0"/>
              <a:t>wymagania techniczne bardzo zbliżone </a:t>
            </a:r>
            <a:r>
              <a:rPr lang="pl-PL" sz="2800" dirty="0"/>
              <a:t>do znanych z pierwszych konkursów KPO i FERC (zachowany wymóg zapewnienia usług o przepustowości co najmniej 300 </a:t>
            </a:r>
            <a:r>
              <a:rPr lang="pl-PL" sz="2800" dirty="0" err="1"/>
              <a:t>Mb</a:t>
            </a:r>
            <a:r>
              <a:rPr lang="pl-PL" sz="2800" dirty="0"/>
              <a:t>/s, ale dopuszczalne inne modyfikacje)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>
                <a:solidFill>
                  <a:schemeClr val="accent1"/>
                </a:solidFill>
              </a:rPr>
              <a:t>bez zmian</a:t>
            </a:r>
            <a:r>
              <a:rPr lang="pl-PL" sz="2800" dirty="0">
                <a:solidFill>
                  <a:schemeClr val="accent4"/>
                </a:solidFill>
              </a:rPr>
              <a:t>*</a:t>
            </a:r>
            <a:r>
              <a:rPr lang="pl-PL" sz="2800" dirty="0"/>
              <a:t>) </a:t>
            </a:r>
            <a:r>
              <a:rPr lang="pl-PL" sz="2800" b="1" dirty="0"/>
              <a:t>obowiązki hurtowe </a:t>
            </a:r>
            <a:r>
              <a:rPr lang="pl-PL" sz="2800" dirty="0"/>
              <a:t>zgodne z GBER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(</a:t>
            </a:r>
            <a:r>
              <a:rPr lang="pl-PL" sz="2800" dirty="0">
                <a:solidFill>
                  <a:schemeClr val="accent1"/>
                </a:solidFill>
              </a:rPr>
              <a:t>bez zmian</a:t>
            </a:r>
            <a:r>
              <a:rPr lang="pl-PL" sz="2800" dirty="0"/>
              <a:t>) </a:t>
            </a:r>
            <a:r>
              <a:rPr lang="pl-PL" sz="2800" b="1" dirty="0"/>
              <a:t>wypłata zaliczek </a:t>
            </a:r>
            <a:r>
              <a:rPr lang="pl-PL" sz="2800" dirty="0"/>
              <a:t>na dotychczasowych warunkach KPO i FERC</a:t>
            </a:r>
            <a:br>
              <a:rPr lang="pl-PL" sz="2800" dirty="0"/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1263649" y="0"/>
            <a:ext cx="12657333" cy="9699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Proponowane warunki konkursowe – pozostałe:</a:t>
            </a:r>
          </a:p>
        </p:txBody>
      </p:sp>
      <p:pic>
        <p:nvPicPr>
          <p:cNvPr id="3" name="Grafika 2" descr="Dzwoniący budzik z wypełnieniem pełnym">
            <a:extLst>
              <a:ext uri="{FF2B5EF4-FFF2-40B4-BE49-F238E27FC236}">
                <a16:creationId xmlns:a16="http://schemas.microsoft.com/office/drawing/2014/main" id="{98EFE949-E2CC-B631-547A-CF0455269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39892" y="2556991"/>
            <a:ext cx="2073422" cy="20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7202" y="780194"/>
            <a:ext cx="12657333" cy="531771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Harmonogram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322271"/>
              </p:ext>
            </p:extLst>
          </p:nvPr>
        </p:nvGraphicFramePr>
        <p:xfrm>
          <a:off x="824949" y="1311965"/>
          <a:ext cx="13633173" cy="646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69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4A7A2-E4CA-1D52-DB46-7DD041529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  <a:br>
              <a:rPr lang="pl-PL" dirty="0"/>
            </a:br>
            <a:br>
              <a:rPr lang="pl-PL" dirty="0"/>
            </a:br>
            <a:r>
              <a:rPr lang="pl-PL" sz="2800" dirty="0"/>
              <a:t>Marcin Łukasiewicz</a:t>
            </a:r>
            <a:br>
              <a:rPr lang="pl-PL" sz="2800" dirty="0"/>
            </a:br>
            <a:r>
              <a:rPr lang="pl-PL" sz="2800" dirty="0"/>
              <a:t>Zastępca Dyrektora</a:t>
            </a:r>
            <a:br>
              <a:rPr lang="pl-PL" sz="2800" dirty="0"/>
            </a:br>
            <a:r>
              <a:rPr lang="pl-PL" sz="2800" dirty="0"/>
              <a:t>Departamentu Telekomunikacji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2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ystem ds. przemocy domowej_ spotkanie z MRiPS.potx" id="{3742D2A8-0F4D-48EE-A4F0-123089BE4C59}" vid="{17739A0C-A779-4D28-8F78-09A47861646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MC_system ds. przemocy domowej_ spotkanie z MRiPS</Template>
  <TotalTime>5905</TotalTime>
  <Words>511</Words>
  <Application>Microsoft Office PowerPoint</Application>
  <PresentationFormat>Niestandardowy</PresentationFormat>
  <Paragraphs>32</Paragraphs>
  <Slides>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MC</vt:lpstr>
      <vt:lpstr>Założenia konkursu na dofinansowanie budowy sieci z KPO 2024  5 kwietnia 2024 r.</vt:lpstr>
      <vt:lpstr>(bez zmian) dofinansowanie stawki jednostkowej za objęcie adresu zasięgiem sieci (koszt CAPEX)  (bez zmian/nowe) poziom dofinansowania co najmniej 90% stawki  (bez zmian) bezwarunkowa waloryzacja dofinansowania o wskaźnik inflacji dla inwestycji telekomunikacyjnych</vt:lpstr>
      <vt:lpstr>(bez zmian) adresy bez dostępu do usług co najmniej 100 Mb/s  (nowe) wielkość obszaru – gmina lub kilka gmin  (nowe) obniżona maksymalna kwota dofinansowanej stawki jednostkowej  („nowe”) zobowiązanie pokryciowe minimum 80% gospodarstw domowych  („nowe”) możliwość wymiany punktów adresowych bez konieczności wykazywania barier inwestycyjnych </vt:lpstr>
      <vt:lpstr>(bez zmian/nowe) obniżanie wnioskowanej kwoty dofinansowania o maksymalnie 20% stawki referencyjnej (punktowane)  (nowe) zwiększanie zobowiązania pokryciowego do nie więcej niż 90% gospodarstw domowych na danym obszarze. Dodatkowe gospodarstwa domowe będą podlegać dofinansowaniu (punktowane)  (nowe)doświadczenie inwestycyjne badane w odniesieniu do sumy  dofinansowania wnioskowanego przez wnioskodawcę na wszystkich  obszarach konkursowych (punktowane)  (nowe) potencjał finansowy do realizacji projektów badany w odniesieniu do sumy dofinansowania wnioskowanego przez wnioskodawcę na wszystkich obszarach konkursowych oraz z konsekwencjami dla wszystkich wniosków wnioskodawcy (0-1)  (nowe) wiarygodność wnioskodawcy jako uczestnika dotychczasowych konkursów (punktowane)</vt:lpstr>
      <vt:lpstr>(nowe) wadium dla wnioskodawców, którzy: ✓ składają wnioski na co najmniej 3 obszarach konkursowych, lub ✓ w którymkolwiek z konkursów KPO/FERC odstąpili od zawarcia umowy o dofinansowanie lub rozwiązali zawartą umowę  (nowe) brak limitu dofinansowania na grupę kapitałową  (bez zmian/nowe) wymagania techniczne bardzo zbliżone do znanych z pierwszych konkursów KPO i FERC (zachowany wymóg zapewnienia usług o przepustowości co najmniej 300 Mb/s, ale dopuszczalne inne modyfikacje)  (bez zmian*) obowiązki hurtowe zgodne z GBER  (bez zmian) wypłata zaliczek na dotychczasowych warunkach KPO i FERC  </vt:lpstr>
      <vt:lpstr>Harmonogram </vt:lpstr>
      <vt:lpstr>Dziękuję za uwagę  Marcin Łukasiewicz Zastępca Dyrektora Departamentu Telekomunikacji </vt:lpstr>
    </vt:vector>
  </TitlesOfParts>
  <Company>Kancelaria Prezesa Rady Ministrow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teleinformatyczny do obsługi spraw związanych z przemocą domową</dc:title>
  <dc:creator>Pojawa Beata</dc:creator>
  <cp:lastModifiedBy>Ilona Goździewska</cp:lastModifiedBy>
  <cp:revision>127</cp:revision>
  <dcterms:created xsi:type="dcterms:W3CDTF">2023-06-28T10:06:39Z</dcterms:created>
  <dcterms:modified xsi:type="dcterms:W3CDTF">2024-04-08T06:59:29Z</dcterms:modified>
</cp:coreProperties>
</file>