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 id="2147483662" r:id="rId2"/>
  </p:sldMasterIdLst>
  <p:notesMasterIdLst>
    <p:notesMasterId r:id="rId93"/>
  </p:notesMasterIdLst>
  <p:sldIdLst>
    <p:sldId id="256" r:id="rId3"/>
    <p:sldId id="257" r:id="rId4"/>
    <p:sldId id="294" r:id="rId5"/>
    <p:sldId id="295" r:id="rId6"/>
    <p:sldId id="298" r:id="rId7"/>
    <p:sldId id="300" r:id="rId8"/>
    <p:sldId id="296" r:id="rId9"/>
    <p:sldId id="299" r:id="rId10"/>
    <p:sldId id="297" r:id="rId11"/>
    <p:sldId id="303" r:id="rId12"/>
    <p:sldId id="304" r:id="rId13"/>
    <p:sldId id="333" r:id="rId14"/>
    <p:sldId id="305" r:id="rId15"/>
    <p:sldId id="306" r:id="rId16"/>
    <p:sldId id="309" r:id="rId17"/>
    <p:sldId id="307" r:id="rId18"/>
    <p:sldId id="334" r:id="rId19"/>
    <p:sldId id="335" r:id="rId20"/>
    <p:sldId id="336" r:id="rId21"/>
    <p:sldId id="337" r:id="rId22"/>
    <p:sldId id="338" r:id="rId23"/>
    <p:sldId id="339" r:id="rId24"/>
    <p:sldId id="310" r:id="rId25"/>
    <p:sldId id="311" r:id="rId26"/>
    <p:sldId id="316" r:id="rId27"/>
    <p:sldId id="340" r:id="rId28"/>
    <p:sldId id="317" r:id="rId29"/>
    <p:sldId id="318" r:id="rId30"/>
    <p:sldId id="319" r:id="rId31"/>
    <p:sldId id="320" r:id="rId32"/>
    <p:sldId id="342" r:id="rId33"/>
    <p:sldId id="341" r:id="rId34"/>
    <p:sldId id="384" r:id="rId35"/>
    <p:sldId id="323" r:id="rId36"/>
    <p:sldId id="324" r:id="rId37"/>
    <p:sldId id="325" r:id="rId38"/>
    <p:sldId id="326" r:id="rId39"/>
    <p:sldId id="327" r:id="rId40"/>
    <p:sldId id="328" r:id="rId41"/>
    <p:sldId id="329" r:id="rId42"/>
    <p:sldId id="331" r:id="rId43"/>
    <p:sldId id="33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61" r:id="rId63"/>
    <p:sldId id="364" r:id="rId64"/>
    <p:sldId id="368" r:id="rId65"/>
    <p:sldId id="385" r:id="rId66"/>
    <p:sldId id="367" r:id="rId67"/>
    <p:sldId id="369" r:id="rId68"/>
    <p:sldId id="370" r:id="rId69"/>
    <p:sldId id="371" r:id="rId70"/>
    <p:sldId id="372" r:id="rId71"/>
    <p:sldId id="365" r:id="rId72"/>
    <p:sldId id="366" r:id="rId73"/>
    <p:sldId id="375" r:id="rId74"/>
    <p:sldId id="389" r:id="rId75"/>
    <p:sldId id="383" r:id="rId76"/>
    <p:sldId id="387" r:id="rId77"/>
    <p:sldId id="388" r:id="rId78"/>
    <p:sldId id="390" r:id="rId79"/>
    <p:sldId id="391" r:id="rId80"/>
    <p:sldId id="373" r:id="rId81"/>
    <p:sldId id="376" r:id="rId82"/>
    <p:sldId id="374" r:id="rId83"/>
    <p:sldId id="386" r:id="rId84"/>
    <p:sldId id="379" r:id="rId85"/>
    <p:sldId id="380" r:id="rId86"/>
    <p:sldId id="381" r:id="rId87"/>
    <p:sldId id="382" r:id="rId88"/>
    <p:sldId id="393" r:id="rId89"/>
    <p:sldId id="312" r:id="rId90"/>
    <p:sldId id="313" r:id="rId91"/>
    <p:sldId id="392" r:id="rId92"/>
  </p:sldIdLst>
  <p:sldSz cx="9144000" cy="6858000" type="screen4x3"/>
  <p:notesSz cx="6858000" cy="9144000"/>
  <p:embeddedFontLst>
    <p:embeddedFont>
      <p:font typeface="Calibri" panose="020F0502020204030204" pitchFamily="34" charset="0"/>
      <p:regular r:id="rId94"/>
      <p:bold r:id="rId95"/>
      <p:italic r:id="rId96"/>
      <p:boldItalic r:id="rId97"/>
    </p:embeddedFont>
    <p:embeddedFont>
      <p:font typeface="Arial Black" panose="020B0A04020102020204" pitchFamily="34" charset="0"/>
      <p:bold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6666FF"/>
    <a:srgbClr val="3366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9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font" Target="fonts/font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98"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1.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778831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lt1"/>
              </a:solidFill>
              <a:latin typeface="Calibri"/>
              <a:ea typeface="Calibri"/>
              <a:cs typeface="Calibri"/>
              <a:sym typeface="Calibri"/>
            </a:endParaRPr>
          </a:p>
        </p:txBody>
      </p:sp>
      <p:sp>
        <p:nvSpPr>
          <p:cNvPr id="123" name="Shape 12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1</a:t>
            </a:fld>
            <a:endParaRPr lang="pl-PL"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26418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1161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562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0837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8632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6970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193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4676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2307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9524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9411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5651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5753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91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7941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5" name="Shape 1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560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9" name="Shape 2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9974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356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4582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6606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9830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5756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198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3778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1" name="Shape 2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4973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1" name="Shape 2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6227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424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0779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7810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0893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6785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1006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6178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3367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0334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18090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5226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9406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4941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16782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7673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7170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07432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7710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2248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76716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71599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9928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46040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45929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15571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95837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51335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50742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7083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1" name="Shape 1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15143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61505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39306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39762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19330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57749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75402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79124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31648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3089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2807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82450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40860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16665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81777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55130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30179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02972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62227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10075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24108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9388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56603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76979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63769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93511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29689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8" name="Shape 4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39" name="Shape 4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94668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8" name="Shape 4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39" name="Shape 4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42630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0" name="Shape 4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51" name="Shape 4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86552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0" name="Shape 4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51" name="Shape 4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90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3886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1031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Shape 17"/>
        <p:cNvGrpSpPr/>
        <p:nvPr/>
      </p:nvGrpSpPr>
      <p:grpSpPr>
        <a:xfrm>
          <a:off x="0" y="0"/>
          <a:ext cx="0" cy="0"/>
          <a:chOff x="0" y="0"/>
          <a:chExt cx="0" cy="0"/>
        </a:xfrm>
      </p:grpSpPr>
      <p:sp>
        <p:nvSpPr>
          <p:cNvPr id="18" name="Shape 18"/>
          <p:cNvSpPr/>
          <p:nvPr/>
        </p:nvSpPr>
        <p:spPr>
          <a:xfrm>
            <a:off x="0" y="0"/>
            <a:ext cx="9143998" cy="5135429"/>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9" name="Shape 19"/>
          <p:cNvSpPr txBox="1">
            <a:spLocks noGrp="1"/>
          </p:cNvSpPr>
          <p:nvPr>
            <p:ph type="ctrTitle"/>
          </p:nvPr>
        </p:nvSpPr>
        <p:spPr>
          <a:xfrm>
            <a:off x="685800" y="3355848"/>
            <a:ext cx="8077199" cy="1673352"/>
          </a:xfrm>
          <a:prstGeom prst="rect">
            <a:avLst/>
          </a:prstGeom>
          <a:noFill/>
          <a:ln>
            <a:noFill/>
          </a:ln>
        </p:spPr>
        <p:txBody>
          <a:bodyPr lIns="91425" tIns="91425" rIns="91425" bIns="91425" anchor="t" anchorCtr="0"/>
          <a:lstStyle>
            <a:lvl1pPr marL="0" marR="0" lvl="0" indent="0" algn="l" rtl="0">
              <a:spcBef>
                <a:spcPts val="0"/>
              </a:spcBef>
              <a:buClr>
                <a:srgbClr val="FFC700"/>
              </a:buClr>
              <a:buFont typeface="Calibri"/>
              <a:buNone/>
              <a:defRPr sz="47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85800" y="1828800"/>
            <a:ext cx="8077199" cy="1499615"/>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Noto Sans Symbols"/>
              <a:buNone/>
              <a:defRPr sz="2000" b="0" i="0" u="none" strike="noStrike" cap="none">
                <a:solidFill>
                  <a:srgbClr val="FFFFFF"/>
                </a:solidFill>
                <a:latin typeface="Calibri"/>
                <a:ea typeface="Calibri"/>
                <a:cs typeface="Calibri"/>
                <a:sym typeface="Calibri"/>
              </a:defRPr>
            </a:lvl1pPr>
            <a:lvl2pPr marL="457200" marR="0" lvl="1" indent="0" algn="ctr" rtl="0">
              <a:spcBef>
                <a:spcPts val="560"/>
              </a:spcBef>
              <a:buClr>
                <a:schemeClr val="accent2"/>
              </a:buClr>
              <a:buFont typeface="Noto Sans Symbols"/>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accent3"/>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accent4"/>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accent5"/>
              </a:buClr>
              <a:buFont typeface="Noto Sans Symbols"/>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accent6"/>
              </a:buClr>
              <a:buFont typeface="Noto Sans Symbols"/>
              <a:buNone/>
              <a:defRPr sz="2000" b="0" i="0" u="none" strike="noStrike" cap="none">
                <a:solidFill>
                  <a:schemeClr val="lt1"/>
                </a:solidFill>
                <a:latin typeface="Calibri"/>
                <a:ea typeface="Calibri"/>
                <a:cs typeface="Calibri"/>
                <a:sym typeface="Calibri"/>
              </a:defRPr>
            </a:lvl6pPr>
            <a:lvl7pPr marL="2743200" marR="0" lvl="6" indent="0" algn="ctr" rtl="0">
              <a:spcBef>
                <a:spcPts val="360"/>
              </a:spcBef>
              <a:buClr>
                <a:schemeClr val="accent1"/>
              </a:buClr>
              <a:buFont typeface="Noto Sans Symbols"/>
              <a:buNone/>
              <a:defRPr sz="1800" b="0" i="0" u="none" strike="noStrike" cap="none">
                <a:solidFill>
                  <a:schemeClr val="lt1"/>
                </a:solidFill>
                <a:latin typeface="Calibri"/>
                <a:ea typeface="Calibri"/>
                <a:cs typeface="Calibri"/>
                <a:sym typeface="Calibri"/>
              </a:defRPr>
            </a:lvl7pPr>
            <a:lvl8pPr marL="3200400" marR="0" lvl="7" indent="0" algn="ctr" rtl="0">
              <a:spcBef>
                <a:spcPts val="360"/>
              </a:spcBef>
              <a:buClr>
                <a:schemeClr val="accent2"/>
              </a:buClr>
              <a:buFont typeface="Noto Sans Symbols"/>
              <a:buNone/>
              <a:defRPr sz="1800" b="0" i="0" u="none" strike="noStrike" cap="none">
                <a:solidFill>
                  <a:schemeClr val="lt1"/>
                </a:solidFill>
                <a:latin typeface="Calibri"/>
                <a:ea typeface="Calibri"/>
                <a:cs typeface="Calibri"/>
                <a:sym typeface="Calibri"/>
              </a:defRPr>
            </a:lvl8pPr>
            <a:lvl9pPr marL="3657600" marR="0" lvl="8" indent="0" algn="ctr" rtl="0">
              <a:spcBef>
                <a:spcPts val="360"/>
              </a:spcBef>
              <a:buClr>
                <a:schemeClr val="accent3"/>
              </a:buClr>
              <a:buFont typeface="Noto Sans Symbols"/>
              <a:buNone/>
              <a:defRPr sz="18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2" name="Shape 22"/>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24" name="Shape 24"/>
          <p:cNvSpPr/>
          <p:nvPr/>
        </p:nvSpPr>
        <p:spPr>
          <a:xfrm>
            <a:off x="0" y="5128333"/>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245225"/>
            <a:ext cx="2133599" cy="47624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Nagłówek sekcji">
    <p:spTree>
      <p:nvGrpSpPr>
        <p:cNvPr id="1" name="Shape 55"/>
        <p:cNvGrpSpPr/>
        <p:nvPr/>
      </p:nvGrpSpPr>
      <p:grpSpPr>
        <a:xfrm>
          <a:off x="0" y="0"/>
          <a:ext cx="0" cy="0"/>
          <a:chOff x="0" y="0"/>
          <a:chExt cx="0" cy="0"/>
        </a:xfrm>
      </p:grpSpPr>
      <p:sp>
        <p:nvSpPr>
          <p:cNvPr id="56" name="Shape 56"/>
          <p:cNvSpPr/>
          <p:nvPr/>
        </p:nvSpPr>
        <p:spPr>
          <a:xfrm>
            <a:off x="0" y="0"/>
            <a:ext cx="9144000" cy="2602520"/>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7" name="Shape 57"/>
          <p:cNvSpPr/>
          <p:nvPr/>
        </p:nvSpPr>
        <p:spPr>
          <a:xfrm>
            <a:off x="0" y="2602519"/>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8" name="Shape 58"/>
          <p:cNvSpPr txBox="1">
            <a:spLocks noGrp="1"/>
          </p:cNvSpPr>
          <p:nvPr>
            <p:ph type="title"/>
          </p:nvPr>
        </p:nvSpPr>
        <p:spPr>
          <a:xfrm>
            <a:off x="749808" y="118871"/>
            <a:ext cx="8013191" cy="1636776"/>
          </a:xfrm>
          <a:prstGeom prst="rect">
            <a:avLst/>
          </a:prstGeom>
          <a:noFill/>
          <a:ln>
            <a:noFill/>
          </a:ln>
        </p:spPr>
        <p:txBody>
          <a:bodyPr lIns="91425" tIns="91425" rIns="91425" bIns="91425" anchor="b" anchorCtr="0"/>
          <a:lstStyle>
            <a:lvl1pPr marL="0" marR="0" lvl="0" indent="0" algn="l" rtl="0">
              <a:spcBef>
                <a:spcPts val="0"/>
              </a:spcBef>
              <a:buClr>
                <a:srgbClr val="FFC700"/>
              </a:buClr>
              <a:buFont typeface="Calibri"/>
              <a:buNone/>
              <a:defRPr sz="47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9" name="Shape 59"/>
          <p:cNvSpPr txBox="1">
            <a:spLocks noGrp="1"/>
          </p:cNvSpPr>
          <p:nvPr>
            <p:ph type="body" idx="1"/>
          </p:nvPr>
        </p:nvSpPr>
        <p:spPr>
          <a:xfrm>
            <a:off x="740664" y="1828800"/>
            <a:ext cx="8022336" cy="685799"/>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Noto Sans Symbols"/>
              <a:buNone/>
              <a:defRPr sz="2000" b="0" i="0" u="none" strike="noStrike" cap="none">
                <a:solidFill>
                  <a:srgbClr val="FFFFFF"/>
                </a:solidFill>
                <a:latin typeface="Calibri"/>
                <a:ea typeface="Calibri"/>
                <a:cs typeface="Calibri"/>
                <a:sym typeface="Calibri"/>
              </a:defRPr>
            </a:lvl1pPr>
            <a:lvl2pPr marL="457200" marR="0" lvl="1" indent="0" algn="l" rtl="0">
              <a:spcBef>
                <a:spcPts val="360"/>
              </a:spcBef>
              <a:buClr>
                <a:schemeClr val="accent2"/>
              </a:buClr>
              <a:buFont typeface="Noto Sans Symbols"/>
              <a:buNone/>
              <a:defRPr sz="1800" b="0" i="0" u="none" strike="noStrike" cap="none">
                <a:solidFill>
                  <a:schemeClr val="lt1"/>
                </a:solidFill>
                <a:latin typeface="Calibri"/>
                <a:ea typeface="Calibri"/>
                <a:cs typeface="Calibri"/>
                <a:sym typeface="Calibri"/>
              </a:defRPr>
            </a:lvl2pPr>
            <a:lvl3pPr marL="914400" marR="0" lvl="2" indent="0" algn="l" rtl="0">
              <a:spcBef>
                <a:spcPts val="320"/>
              </a:spcBef>
              <a:buClr>
                <a:schemeClr val="accent3"/>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spcBef>
                <a:spcPts val="280"/>
              </a:spcBef>
              <a:buClr>
                <a:schemeClr val="accent4"/>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spcBef>
                <a:spcPts val="280"/>
              </a:spcBef>
              <a:buClr>
                <a:schemeClr val="accent5"/>
              </a:buClr>
              <a:buFont typeface="Noto Sans Symbols"/>
              <a:buNone/>
              <a:defRPr sz="1400" b="0" i="0" u="none" strike="noStrike" cap="none">
                <a:solidFill>
                  <a:schemeClr val="lt1"/>
                </a:solidFill>
                <a:latin typeface="Calibri"/>
                <a:ea typeface="Calibri"/>
                <a:cs typeface="Calibri"/>
                <a:sym typeface="Calibri"/>
              </a:defRPr>
            </a:lvl5pPr>
            <a:lvl6pPr marL="2286000" marR="0" lvl="5" indent="0" algn="l" rtl="0">
              <a:spcBef>
                <a:spcPts val="280"/>
              </a:spcBef>
              <a:buClr>
                <a:schemeClr val="accent6"/>
              </a:buClr>
              <a:buFont typeface="Noto Sans Symbols"/>
              <a:buNone/>
              <a:defRPr sz="1400" b="0" i="0" u="none" strike="noStrike" cap="none">
                <a:solidFill>
                  <a:schemeClr val="lt1"/>
                </a:solidFill>
                <a:latin typeface="Calibri"/>
                <a:ea typeface="Calibri"/>
                <a:cs typeface="Calibri"/>
                <a:sym typeface="Calibri"/>
              </a:defRPr>
            </a:lvl6pPr>
            <a:lvl7pPr marL="2743200" marR="0" lvl="6" indent="0" algn="l" rtl="0">
              <a:spcBef>
                <a:spcPts val="280"/>
              </a:spcBef>
              <a:buClr>
                <a:schemeClr val="accent1"/>
              </a:buClr>
              <a:buFont typeface="Noto Sans Symbols"/>
              <a:buNone/>
              <a:defRPr sz="1400" b="0" i="0" u="none" strike="noStrike" cap="none">
                <a:solidFill>
                  <a:schemeClr val="lt1"/>
                </a:solidFill>
                <a:latin typeface="Calibri"/>
                <a:ea typeface="Calibri"/>
                <a:cs typeface="Calibri"/>
                <a:sym typeface="Calibri"/>
              </a:defRPr>
            </a:lvl7pPr>
            <a:lvl8pPr marL="3200400" marR="0" lvl="7" indent="0" algn="l" rtl="0">
              <a:spcBef>
                <a:spcPts val="280"/>
              </a:spcBef>
              <a:buClr>
                <a:schemeClr val="accent2"/>
              </a:buClr>
              <a:buFont typeface="Noto Sans Symbols"/>
              <a:buNone/>
              <a:defRPr sz="1400" b="0" i="0" u="none" strike="noStrike" cap="none">
                <a:solidFill>
                  <a:schemeClr val="lt1"/>
                </a:solidFill>
                <a:latin typeface="Calibri"/>
                <a:ea typeface="Calibri"/>
                <a:cs typeface="Calibri"/>
                <a:sym typeface="Calibri"/>
              </a:defRPr>
            </a:lvl8pPr>
            <a:lvl9pPr marL="3657600" marR="0" lvl="8" indent="0" algn="l" rtl="0">
              <a:spcBef>
                <a:spcPts val="280"/>
              </a:spcBef>
              <a:buClr>
                <a:schemeClr val="accent3"/>
              </a:buClr>
              <a:buFont typeface="Noto Sans Symbols"/>
              <a:buNone/>
              <a:defRPr sz="1400" b="0" i="0" u="none" strike="noStrike" cap="none">
                <a:solidFill>
                  <a:schemeClr val="lt1"/>
                </a:solidFill>
                <a:latin typeface="Calibri"/>
                <a:ea typeface="Calibri"/>
                <a:cs typeface="Calibri"/>
                <a:sym typeface="Calibri"/>
              </a:defRPr>
            </a:lvl9pPr>
          </a:lstStyle>
          <a:p>
            <a:endParaRPr/>
          </a:p>
        </p:txBody>
      </p:sp>
      <p:sp>
        <p:nvSpPr>
          <p:cNvPr id="60" name="Shape 60"/>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2" name="Shape 62"/>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chemeClr val="lt1"/>
                </a:solidFill>
                <a:latin typeface="Calibri"/>
                <a:ea typeface="Calibri"/>
                <a:cs typeface="Calibri"/>
                <a:sym typeface="Calibri"/>
              </a:rPr>
              <a:t>‹#›</a:t>
            </a:fld>
            <a:endParaRPr lang="pl-PL" sz="12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ylko tytuł">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1" name="Shape 81"/>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ytuł i tekst pionowy">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8" name="Shape 108"/>
          <p:cNvSpPr txBox="1">
            <a:spLocks noGrp="1"/>
          </p:cNvSpPr>
          <p:nvPr>
            <p:ph type="body" idx="1"/>
          </p:nvPr>
        </p:nvSpPr>
        <p:spPr>
          <a:xfrm rot="5400000">
            <a:off x="2259195" y="-26804"/>
            <a:ext cx="4625608" cy="8229600"/>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cSld name="Tytuł pionowy i tekst">
    <p:spTree>
      <p:nvGrpSpPr>
        <p:cNvPr id="1" name="Shape 112"/>
        <p:cNvGrpSpPr/>
        <p:nvPr/>
      </p:nvGrpSpPr>
      <p:grpSpPr>
        <a:xfrm>
          <a:off x="0" y="0"/>
          <a:ext cx="0" cy="0"/>
          <a:chOff x="0" y="0"/>
          <a:chExt cx="0" cy="0"/>
        </a:xfrm>
      </p:grpSpPr>
      <p:sp>
        <p:nvSpPr>
          <p:cNvPr id="113" name="Shape 113"/>
          <p:cNvSpPr/>
          <p:nvPr/>
        </p:nvSpPr>
        <p:spPr>
          <a:xfrm>
            <a:off x="6598920"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4" name="Shape 114"/>
          <p:cNvSpPr/>
          <p:nvPr/>
        </p:nvSpPr>
        <p:spPr>
          <a:xfrm>
            <a:off x="6647686" y="0"/>
            <a:ext cx="2514600" cy="6858000"/>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5" name="Shape 115"/>
          <p:cNvSpPr txBox="1">
            <a:spLocks noGrp="1"/>
          </p:cNvSpPr>
          <p:nvPr>
            <p:ph type="title"/>
          </p:nvPr>
        </p:nvSpPr>
        <p:spPr>
          <a:xfrm rot="5400000">
            <a:off x="4808537" y="2247902"/>
            <a:ext cx="5851525" cy="1904999"/>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6" name="Shape 116"/>
          <p:cNvSpPr txBox="1">
            <a:spLocks noGrp="1"/>
          </p:cNvSpPr>
          <p:nvPr>
            <p:ph type="body" idx="1"/>
          </p:nvPr>
        </p:nvSpPr>
        <p:spPr>
          <a:xfrm rot="5400000">
            <a:off x="541337" y="220662"/>
            <a:ext cx="5851525" cy="6019799"/>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ftr" idx="11"/>
          </p:nvPr>
        </p:nvSpPr>
        <p:spPr>
          <a:xfrm>
            <a:off x="2640597" y="6377458"/>
            <a:ext cx="3836403"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1435895"/>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1" name="Shape 11"/>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2" name="Shape 12"/>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lt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lt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lt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lt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lt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lt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lt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lt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5"/>
        <p:cNvGrpSpPr/>
        <p:nvPr/>
      </p:nvGrpSpPr>
      <p:grpSpPr>
        <a:xfrm>
          <a:off x="0" y="0"/>
          <a:ext cx="0" cy="0"/>
          <a:chOff x="0" y="0"/>
          <a:chExt cx="0" cy="0"/>
        </a:xfrm>
      </p:grpSpPr>
      <p:sp>
        <p:nvSpPr>
          <p:cNvPr id="26" name="Shape 26"/>
          <p:cNvSpPr/>
          <p:nvPr/>
        </p:nvSpPr>
        <p:spPr>
          <a:xfrm>
            <a:off x="0" y="1435895"/>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7" name="Shape 27"/>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8" name="Shape 28"/>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5" r:id="rId3"/>
    <p:sldLayoutId id="2147483659" r:id="rId4"/>
    <p:sldLayoutId id="2147483660"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33.jpeg"/><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kartyratownicze.pl/"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8" Type="http://schemas.openxmlformats.org/officeDocument/2006/relationships/hyperlink" Target="http://kurierkolejowy.eu/aktualnosci/13244/Nowy-przetarg-SKM-Trojmiasto-na-21-EZT-ow.html" TargetMode="External"/><Relationship Id="rId13" Type="http://schemas.openxmlformats.org/officeDocument/2006/relationships/hyperlink" Target="http://www.kolej.db.hostdmk.net/mk/kolejnictwo.htm" TargetMode="External"/><Relationship Id="rId3" Type="http://schemas.openxmlformats.org/officeDocument/2006/relationships/hyperlink" Target="http://krosno112.pl/aktualnosci/wypadki-kolizje/item/354-dk28-wypadek-dwoch-samochodow-w-miejscu-piastowym" TargetMode="External"/><Relationship Id="rId7" Type="http://schemas.openxmlformats.org/officeDocument/2006/relationships/hyperlink" Target="https://szlach.flog.pl/archiwum/tag/przewozy-regionalne" TargetMode="External"/><Relationship Id="rId12" Type="http://schemas.openxmlformats.org/officeDocument/2006/relationships/hyperlink" Target="http://www.lokomodel.hb.pl/produkte_neu.php?page=57" TargetMode="External"/><Relationship Id="rId2" Type="http://schemas.openxmlformats.org/officeDocument/2006/relationships/notesSlide" Target="../notesSlides/notesSlide86.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mundek.krakow.pl/szynobusy/szynobusy/sa133/sa133-016" TargetMode="External"/><Relationship Id="rId11" Type="http://schemas.openxmlformats.org/officeDocument/2006/relationships/hyperlink" Target="https://kolej99.flog.pl/archiwum/albumy/95798/spalinowoz-st44/wgdaty/4" TargetMode="External"/><Relationship Id="rId5" Type="http://schemas.openxmlformats.org/officeDocument/2006/relationships/hyperlink" Target="http://olsztyn.wm.pl/284468,Kolejne-tramwaje-w-Olsztynie-Wysoki-komfort-pasazera-ale-jakim-kosztem.html#axzz44t2KmVbC" TargetMode="External"/><Relationship Id="rId15" Type="http://schemas.openxmlformats.org/officeDocument/2006/relationships/hyperlink" Target="http://logistykakolejowa.pl/html/terminy_kolejowe.html" TargetMode="External"/><Relationship Id="rId10" Type="http://schemas.openxmlformats.org/officeDocument/2006/relationships/hyperlink" Target="http://parowozy.net/parowozy/pm36" TargetMode="External"/><Relationship Id="rId4" Type="http://schemas.openxmlformats.org/officeDocument/2006/relationships/hyperlink" Target="http://www.osp.malyn.pl/" TargetMode="External"/><Relationship Id="rId9" Type="http://schemas.openxmlformats.org/officeDocument/2006/relationships/hyperlink" Target="http://blogtransportowy.blox.pl/2012/09/Grupa-Stadler-Rail-InnoTrans-2012.html" TargetMode="External"/><Relationship Id="rId14" Type="http://schemas.openxmlformats.org/officeDocument/2006/relationships/hyperlink" Target="http://www.nettg.pl/news/129854/inwestycje-pkp-cargo-bedzie-producentem-wagono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8" Type="http://schemas.openxmlformats.org/officeDocument/2006/relationships/hyperlink" Target="https://remiza.com.pl/nowe-lotnisko-nowa-pantera/" TargetMode="External"/><Relationship Id="rId3" Type="http://schemas.openxmlformats.org/officeDocument/2006/relationships/hyperlink" Target="http://wiki.gbbkolejka.pl/tiki-index.php?page=Roco:+wagony+towarowe+PKP" TargetMode="External"/><Relationship Id="rId7" Type="http://schemas.openxmlformats.org/officeDocument/2006/relationships/hyperlink" Target="http://wiadomosci.onet.pl/olsztyn/nowy-port-lotniczy-olsztyn-mazury/xgvvrn"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hyperlink" Target="https://pl.wikipedia.org/wiki/Wagon_osobowy" TargetMode="External"/><Relationship Id="rId5" Type="http://schemas.openxmlformats.org/officeDocument/2006/relationships/hyperlink" Target="http://www.covalus.ovh.org/bhp/3/1.html" TargetMode="External"/><Relationship Id="rId10" Type="http://schemas.openxmlformats.org/officeDocument/2006/relationships/image" Target="../media/image2.png"/><Relationship Id="rId4" Type="http://schemas.openxmlformats.org/officeDocument/2006/relationships/hyperlink" Target="http://www.osp.malyn.pl/" TargetMode="External"/><Relationship Id="rId9" Type="http://schemas.openxmlformats.org/officeDocument/2006/relationships/hyperlink" Target="http://ro.com.pl/wp-content/uploads/2015/05/DSC02026.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ctrTitle"/>
          </p:nvPr>
        </p:nvSpPr>
        <p:spPr>
          <a:xfrm>
            <a:off x="17883" y="2492896"/>
            <a:ext cx="9144000" cy="1800200"/>
          </a:xfrm>
          <a:prstGeom prst="rect">
            <a:avLst/>
          </a:prstGeom>
          <a:noFill/>
          <a:ln>
            <a:noFill/>
          </a:ln>
        </p:spPr>
        <p:txBody>
          <a:bodyPr lIns="91425" tIns="0" rIns="45700" bIns="0" anchor="ctr" anchorCtr="0">
            <a:noAutofit/>
          </a:bodyPr>
          <a:lstStyle/>
          <a:p>
            <a:pPr algn="ctr">
              <a:buSzPct val="25000"/>
            </a:pPr>
            <a:r>
              <a:rPr lang="pl-PL" sz="2880" b="1" i="0" u="none" strike="noStrike" cap="none" dirty="0">
                <a:solidFill>
                  <a:srgbClr val="FFC700"/>
                </a:solidFill>
                <a:latin typeface="Arial Black"/>
                <a:ea typeface="Arial Black"/>
                <a:cs typeface="Arial Black"/>
                <a:sym typeface="Arial Black"/>
              </a:rPr>
              <a:t>TEMAT </a:t>
            </a:r>
            <a:r>
              <a:rPr lang="pl-PL" sz="2880" dirty="0">
                <a:latin typeface="Arial Black"/>
                <a:ea typeface="Arial Black"/>
                <a:cs typeface="Arial Black"/>
                <a:sym typeface="Arial Black"/>
              </a:rPr>
              <a:t>6</a:t>
            </a:r>
            <a:r>
              <a:rPr lang="pl-PL" sz="2880" b="1" i="0" u="none" strike="noStrike" cap="none" dirty="0" smtClean="0">
                <a:solidFill>
                  <a:srgbClr val="FFC700"/>
                </a:solidFill>
                <a:latin typeface="Arial Black"/>
                <a:ea typeface="Arial Black"/>
                <a:cs typeface="Arial Black"/>
                <a:sym typeface="Arial Black"/>
              </a:rPr>
              <a:t>: </a:t>
            </a:r>
            <a:r>
              <a:rPr lang="pl-PL" sz="2880" dirty="0">
                <a:ea typeface="Arial Black"/>
                <a:cs typeface="Arial Black"/>
              </a:rPr>
              <a:t/>
            </a:r>
            <a:br>
              <a:rPr lang="pl-PL" sz="2880" dirty="0">
                <a:ea typeface="Arial Black"/>
                <a:cs typeface="Arial Black"/>
              </a:rPr>
            </a:br>
            <a:r>
              <a:rPr lang="pl-PL" sz="3200" dirty="0" smtClean="0"/>
              <a:t/>
            </a:r>
            <a:br>
              <a:rPr lang="pl-PL" sz="3200" dirty="0" smtClean="0"/>
            </a:br>
            <a:r>
              <a:rPr lang="pl-PL" sz="3200" dirty="0"/>
              <a:t>Rozpoznanie i organizacja działań ratowniczych w transporcie drogowym, szynowym, lotniczym</a:t>
            </a:r>
            <a:br>
              <a:rPr lang="pl-PL" sz="3200" dirty="0"/>
            </a:br>
            <a:endParaRPr lang="pl-PL" sz="2880" b="1" i="0" u="none" strike="noStrike" cap="none" dirty="0">
              <a:solidFill>
                <a:srgbClr val="FFC700"/>
              </a:solidFill>
              <a:latin typeface="Calibri"/>
              <a:ea typeface="Calibri"/>
              <a:cs typeface="Calibri"/>
              <a:sym typeface="Calibri"/>
            </a:endParaRPr>
          </a:p>
        </p:txBody>
      </p:sp>
      <p:sp>
        <p:nvSpPr>
          <p:cNvPr id="126" name="Shape 126"/>
          <p:cNvSpPr txBox="1">
            <a:spLocks noGrp="1"/>
          </p:cNvSpPr>
          <p:nvPr>
            <p:ph type="subTitle" idx="1"/>
          </p:nvPr>
        </p:nvSpPr>
        <p:spPr>
          <a:xfrm>
            <a:off x="5436096" y="5301207"/>
            <a:ext cx="3707903" cy="336129"/>
          </a:xfrm>
          <a:prstGeom prst="rect">
            <a:avLst/>
          </a:prstGeom>
          <a:noFill/>
          <a:ln>
            <a:noFill/>
          </a:ln>
        </p:spPr>
        <p:txBody>
          <a:bodyPr lIns="118850" tIns="0" rIns="45700" bIns="0" anchor="b" anchorCtr="0">
            <a:noAutofit/>
          </a:bodyPr>
          <a:lstStyle/>
          <a:p>
            <a:pPr marL="0" marR="0" lvl="0" indent="0" algn="l" rtl="0">
              <a:spcBef>
                <a:spcPts val="0"/>
              </a:spcBef>
              <a:buClr>
                <a:schemeClr val="accent1"/>
              </a:buClr>
              <a:buSzPct val="25000"/>
              <a:buFont typeface="Noto Sans Symbols"/>
              <a:buNone/>
            </a:pPr>
            <a:r>
              <a:rPr lang="pl-PL" sz="1600" b="1" i="1" u="none" strike="noStrike" cap="none" dirty="0">
                <a:solidFill>
                  <a:srgbClr val="FFFFFF"/>
                </a:solidFill>
                <a:latin typeface="Calibri"/>
                <a:ea typeface="Calibri"/>
                <a:cs typeface="Calibri"/>
                <a:sym typeface="Calibri"/>
              </a:rPr>
              <a:t>autor:  </a:t>
            </a:r>
            <a:r>
              <a:rPr lang="pl-PL" b="1" dirty="0" smtClean="0"/>
              <a:t>Zbigniew Stasiłojć</a:t>
            </a:r>
            <a:endParaRPr lang="pl-PL" sz="2000" b="1" i="0" u="none" strike="noStrike" cap="none" dirty="0">
              <a:solidFill>
                <a:srgbClr val="FFFFFF"/>
              </a:solidFill>
              <a:latin typeface="Calibri"/>
              <a:ea typeface="Calibri"/>
              <a:cs typeface="Calibri"/>
              <a:sym typeface="Calibri"/>
            </a:endParaRPr>
          </a:p>
        </p:txBody>
      </p:sp>
      <p:pic>
        <p:nvPicPr>
          <p:cNvPr id="127" name="Shape 127"/>
          <p:cNvPicPr preferRelativeResize="0"/>
          <p:nvPr/>
        </p:nvPicPr>
        <p:blipFill rotWithShape="1">
          <a:blip r:embed="rId3">
            <a:alphaModFix/>
          </a:blip>
          <a:srcRect/>
          <a:stretch/>
        </p:blipFill>
        <p:spPr>
          <a:xfrm>
            <a:off x="577516" y="152493"/>
            <a:ext cx="1368151" cy="1557001"/>
          </a:xfrm>
          <a:prstGeom prst="rect">
            <a:avLst/>
          </a:prstGeom>
          <a:noFill/>
          <a:ln>
            <a:noFill/>
          </a:ln>
        </p:spPr>
      </p:pic>
      <p:sp>
        <p:nvSpPr>
          <p:cNvPr id="128" name="Shape 128"/>
          <p:cNvSpPr txBox="1"/>
          <p:nvPr/>
        </p:nvSpPr>
        <p:spPr>
          <a:xfrm>
            <a:off x="2025948" y="404768"/>
            <a:ext cx="6984776" cy="1512064"/>
          </a:xfrm>
          <a:prstGeom prst="rect">
            <a:avLst/>
          </a:prstGeom>
          <a:noFill/>
          <a:ln>
            <a:noFill/>
          </a:ln>
        </p:spPr>
        <p:txBody>
          <a:bodyPr lIns="91425" tIns="0" rIns="45700" bIns="0" anchor="ctr" anchorCtr="0">
            <a:noAutofit/>
          </a:bodyPr>
          <a:lstStyle/>
          <a:p>
            <a:pPr marL="0" marR="0" lvl="0" indent="0" algn="l" rtl="0">
              <a:spcBef>
                <a:spcPts val="0"/>
              </a:spcBef>
              <a:buClr>
                <a:srgbClr val="FFC700"/>
              </a:buClr>
              <a:buSzPct val="25000"/>
              <a:buFont typeface="Calibri"/>
              <a:buNone/>
            </a:pPr>
            <a:r>
              <a:rPr lang="pl-PL" sz="3330" b="1" i="0" u="none" strike="noStrike" cap="none" dirty="0" smtClean="0">
                <a:solidFill>
                  <a:srgbClr val="FFC700"/>
                </a:solidFill>
                <a:latin typeface="Calibri"/>
                <a:ea typeface="Calibri"/>
                <a:cs typeface="Calibri"/>
                <a:sym typeface="Calibri"/>
              </a:rPr>
              <a:t>    </a:t>
            </a:r>
            <a:r>
              <a:rPr lang="pl-PL" sz="3330" b="1" i="0" u="none" strike="noStrike" cap="none" dirty="0" smtClean="0">
                <a:solidFill>
                  <a:srgbClr val="FFC700"/>
                </a:solidFill>
                <a:latin typeface="Calibri"/>
                <a:ea typeface="Calibri"/>
                <a:cs typeface="Calibri"/>
                <a:sym typeface="Calibri"/>
              </a:rPr>
              <a:t>Szkolenie kierujących działaniem ratowniczym dla członków OSP</a:t>
            </a:r>
          </a:p>
          <a:p>
            <a:pPr marL="0" marR="0" lvl="0" indent="0" algn="l" rtl="0">
              <a:spcBef>
                <a:spcPts val="0"/>
              </a:spcBef>
              <a:buClr>
                <a:srgbClr val="FFC700"/>
              </a:buClr>
              <a:buSzPct val="25000"/>
              <a:buFont typeface="Calibri"/>
              <a:buNone/>
            </a:pPr>
            <a:r>
              <a:rPr lang="pl-PL" sz="3330" b="1" dirty="0">
                <a:solidFill>
                  <a:srgbClr val="FFC700"/>
                </a:solidFill>
                <a:latin typeface="Calibri"/>
                <a:ea typeface="Calibri"/>
                <a:cs typeface="Calibri"/>
                <a:sym typeface="Calibri"/>
              </a:rPr>
              <a:t> </a:t>
            </a:r>
            <a:r>
              <a:rPr lang="pl-PL" sz="3330" b="1" dirty="0" smtClean="0">
                <a:solidFill>
                  <a:srgbClr val="FFC700"/>
                </a:solidFill>
                <a:latin typeface="Calibri"/>
                <a:ea typeface="Calibri"/>
                <a:cs typeface="Calibri"/>
                <a:sym typeface="Calibri"/>
              </a:rPr>
              <a:t>     (</a:t>
            </a:r>
            <a:r>
              <a:rPr lang="pl-PL" sz="2800" b="1" i="0" u="none" strike="noStrike" cap="none" dirty="0" smtClean="0">
                <a:solidFill>
                  <a:srgbClr val="FFC700"/>
                </a:solidFill>
                <a:latin typeface="Calibri"/>
                <a:ea typeface="Calibri"/>
                <a:cs typeface="Calibri"/>
                <a:sym typeface="Calibri"/>
              </a:rPr>
              <a:t>SZKOLENIE  </a:t>
            </a:r>
            <a:r>
              <a:rPr lang="pl-PL" sz="2800" b="1" i="0" u="none" strike="noStrike" cap="none" dirty="0" smtClean="0">
                <a:solidFill>
                  <a:srgbClr val="FFC700"/>
                </a:solidFill>
                <a:latin typeface="Calibri"/>
                <a:ea typeface="Calibri"/>
                <a:cs typeface="Calibri"/>
                <a:sym typeface="Calibri"/>
              </a:rPr>
              <a:t>DOWÓDCÓW </a:t>
            </a:r>
            <a:r>
              <a:rPr lang="pl-PL" sz="2800" b="1" i="0" u="none" strike="noStrike" cap="none" dirty="0" smtClean="0">
                <a:solidFill>
                  <a:srgbClr val="FFC700"/>
                </a:solidFill>
                <a:latin typeface="Calibri"/>
                <a:ea typeface="Calibri"/>
                <a:cs typeface="Calibri"/>
                <a:sym typeface="Calibri"/>
              </a:rPr>
              <a:t>OSP)</a:t>
            </a:r>
            <a:endParaRPr lang="pl-PL" sz="2800" b="1" i="0" u="none" strike="noStrike" cap="none" dirty="0">
              <a:solidFill>
                <a:srgbClr val="FFC700"/>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67694" y="68709"/>
            <a:ext cx="7128792" cy="874712"/>
          </a:xfrm>
          <a:prstGeom prst="rect">
            <a:avLst/>
          </a:prstGeom>
          <a:noFill/>
          <a:ln>
            <a:noFill/>
          </a:ln>
        </p:spPr>
        <p:txBody>
          <a:bodyPr lIns="91425" tIns="45700" rIns="45700" bIns="45700" anchor="ctr" anchorCtr="0">
            <a:noAutofit/>
          </a:bodyPr>
          <a:lstStyle/>
          <a:p>
            <a:pPr marL="0" marR="0" lvl="0" indent="0" rtl="0">
              <a:spcBef>
                <a:spcPts val="0"/>
              </a:spcBef>
              <a:buClr>
                <a:srgbClr val="FF0000"/>
              </a:buClr>
              <a:buSzPct val="25000"/>
              <a:buFont typeface="Calibri"/>
              <a:buNone/>
            </a:pPr>
            <a:r>
              <a:rPr lang="pl-PL" sz="2520" b="1" i="1" u="none" strike="noStrike" cap="none" dirty="0">
                <a:solidFill>
                  <a:srgbClr val="FF0000"/>
                </a:solidFill>
                <a:latin typeface="Calibri"/>
                <a:ea typeface="Calibri"/>
                <a:cs typeface="Calibri"/>
                <a:sym typeface="Calibri"/>
              </a:rPr>
              <a:t/>
            </a:r>
            <a:br>
              <a:rPr lang="pl-PL" sz="2520" b="1" i="1" u="none" strike="noStrike" cap="none" dirty="0">
                <a:solidFill>
                  <a:srgbClr val="FF0000"/>
                </a:solidFill>
                <a:latin typeface="Calibri"/>
                <a:ea typeface="Calibri"/>
                <a:cs typeface="Calibri"/>
                <a:sym typeface="Calibri"/>
              </a:rPr>
            </a:br>
            <a:r>
              <a:rPr lang="pl-PL" sz="2520" b="1" i="1" u="none" strike="noStrike" cap="none" dirty="0" smtClean="0">
                <a:solidFill>
                  <a:srgbClr val="FF0000"/>
                </a:solidFill>
                <a:latin typeface="Calibri"/>
                <a:ea typeface="Calibri"/>
                <a:cs typeface="Calibri"/>
                <a:sym typeface="Calibri"/>
              </a:rPr>
              <a:t> </a:t>
            </a:r>
            <a:r>
              <a:rPr lang="pl-PL" sz="2800" dirty="0" smtClean="0"/>
              <a:t>Etapy prowadzenia akcji ratowniczych</a:t>
            </a: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10</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Ustawienie samochodów </a:t>
            </a:r>
            <a:r>
              <a:rPr lang="pl-PL" sz="2400" b="1" dirty="0" smtClean="0"/>
              <a:t>ratowniczych:</a:t>
            </a:r>
            <a:endParaRPr lang="pl-PL" sz="24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10" name="Obraz 9"/>
          <p:cNvPicPr/>
          <p:nvPr/>
        </p:nvPicPr>
        <p:blipFill rotWithShape="1">
          <a:blip r:embed="rId4"/>
          <a:srcRect l="20135" t="50879" r="18022" b="6819"/>
          <a:stretch/>
        </p:blipFill>
        <p:spPr bwMode="auto">
          <a:xfrm>
            <a:off x="456018" y="2060848"/>
            <a:ext cx="7920000" cy="4320000"/>
          </a:xfrm>
          <a:prstGeom prst="rect">
            <a:avLst/>
          </a:prstGeom>
          <a:ln>
            <a:noFill/>
          </a:ln>
          <a:extLst>
            <a:ext uri="{53640926-AAD7-44D8-BBD7-CCE9431645EC}">
              <a14:shadowObscured xmlns:a14="http://schemas.microsoft.com/office/drawing/2010/main"/>
            </a:ext>
          </a:extLst>
        </p:spPr>
      </p:pic>
      <p:sp>
        <p:nvSpPr>
          <p:cNvPr id="2" name="Prostokąt 1"/>
          <p:cNvSpPr/>
          <p:nvPr/>
        </p:nvSpPr>
        <p:spPr>
          <a:xfrm>
            <a:off x="7236296" y="6418953"/>
            <a:ext cx="817853" cy="246221"/>
          </a:xfrm>
          <a:prstGeom prst="rect">
            <a:avLst/>
          </a:prstGeom>
        </p:spPr>
        <p:txBody>
          <a:bodyPr wrap="none">
            <a:spAutoFit/>
          </a:bodyPr>
          <a:lstStyle/>
          <a:p>
            <a:pPr marL="114300"/>
            <a:r>
              <a:rPr lang="pl-PL" sz="1000" dirty="0"/>
              <a:t>Zdjęcie </a:t>
            </a:r>
            <a:r>
              <a:rPr lang="pl-PL" sz="1000" dirty="0" smtClean="0"/>
              <a:t>3</a:t>
            </a:r>
            <a:endParaRPr lang="pl-PL" sz="1000" dirty="0"/>
          </a:p>
        </p:txBody>
      </p:sp>
    </p:spTree>
    <p:extLst>
      <p:ext uri="{BB962C8B-B14F-4D97-AF65-F5344CB8AC3E}">
        <p14:creationId xmlns:p14="http://schemas.microsoft.com/office/powerpoint/2010/main" val="1470870557"/>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67694" y="120132"/>
            <a:ext cx="7128792" cy="874712"/>
          </a:xfrm>
          <a:prstGeom prst="rect">
            <a:avLst/>
          </a:prstGeom>
          <a:noFill/>
          <a:ln>
            <a:noFill/>
          </a:ln>
        </p:spPr>
        <p:txBody>
          <a:bodyPr lIns="91425" tIns="45700" rIns="45700" bIns="45700" anchor="ctr" anchorCtr="0">
            <a:noAutofit/>
          </a:bodyPr>
          <a:lstStyle/>
          <a:p>
            <a:pPr marL="0" marR="0" lvl="0" indent="0" rtl="0">
              <a:spcBef>
                <a:spcPts val="0"/>
              </a:spcBef>
              <a:buClr>
                <a:srgbClr val="FF0000"/>
              </a:buClr>
              <a:buSzPct val="25000"/>
              <a:buFont typeface="Calibri"/>
              <a:buNone/>
            </a:pPr>
            <a:r>
              <a:rPr lang="pl-PL" sz="2520" b="1" i="1" u="none" strike="noStrike" cap="none" dirty="0">
                <a:solidFill>
                  <a:srgbClr val="FF0000"/>
                </a:solidFill>
                <a:latin typeface="Calibri"/>
                <a:ea typeface="Calibri"/>
                <a:cs typeface="Calibri"/>
                <a:sym typeface="Calibri"/>
              </a:rPr>
              <a:t/>
            </a:r>
            <a:br>
              <a:rPr lang="pl-PL" sz="2520" b="1" i="1" u="none" strike="noStrike" cap="none" dirty="0">
                <a:solidFill>
                  <a:srgbClr val="FF0000"/>
                </a:solidFill>
                <a:latin typeface="Calibri"/>
                <a:ea typeface="Calibri"/>
                <a:cs typeface="Calibri"/>
                <a:sym typeface="Calibri"/>
              </a:rPr>
            </a:br>
            <a:r>
              <a:rPr lang="pl-PL" sz="2520" b="1" i="1" u="none" strike="noStrike" cap="none" dirty="0" smtClean="0">
                <a:solidFill>
                  <a:srgbClr val="FF0000"/>
                </a:solidFill>
                <a:latin typeface="Calibri"/>
                <a:ea typeface="Calibri"/>
                <a:cs typeface="Calibri"/>
                <a:sym typeface="Calibri"/>
              </a:rPr>
              <a:t> </a:t>
            </a:r>
            <a:r>
              <a:rPr lang="pl-PL" sz="2800" dirty="0" smtClean="0"/>
              <a:t>Etapy prowadzenia akcji ratowniczych</a:t>
            </a: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11</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Ustawienie samochodów </a:t>
            </a:r>
            <a:r>
              <a:rPr lang="pl-PL" sz="2400" b="1" dirty="0" smtClean="0"/>
              <a:t>ratowniczych:</a:t>
            </a:r>
            <a:endParaRPr lang="pl-PL" sz="24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9" name="Obraz 8"/>
          <p:cNvPicPr/>
          <p:nvPr/>
        </p:nvPicPr>
        <p:blipFill rotWithShape="1">
          <a:blip r:embed="rId4"/>
          <a:srcRect l="20454" t="45196" r="18821" b="7671"/>
          <a:stretch/>
        </p:blipFill>
        <p:spPr bwMode="auto">
          <a:xfrm>
            <a:off x="637926" y="2154598"/>
            <a:ext cx="7920000" cy="4320000"/>
          </a:xfrm>
          <a:prstGeom prst="rect">
            <a:avLst/>
          </a:prstGeom>
          <a:ln>
            <a:noFill/>
          </a:ln>
          <a:extLst>
            <a:ext uri="{53640926-AAD7-44D8-BBD7-CCE9431645EC}">
              <a14:shadowObscured xmlns:a14="http://schemas.microsoft.com/office/drawing/2010/main"/>
            </a:ext>
          </a:extLst>
        </p:spPr>
      </p:pic>
      <p:sp>
        <p:nvSpPr>
          <p:cNvPr id="2" name="Prostokąt 1"/>
          <p:cNvSpPr/>
          <p:nvPr/>
        </p:nvSpPr>
        <p:spPr>
          <a:xfrm>
            <a:off x="7531683" y="6474598"/>
            <a:ext cx="817853" cy="246221"/>
          </a:xfrm>
          <a:prstGeom prst="rect">
            <a:avLst/>
          </a:prstGeom>
        </p:spPr>
        <p:txBody>
          <a:bodyPr wrap="none">
            <a:spAutoFit/>
          </a:bodyPr>
          <a:lstStyle/>
          <a:p>
            <a:pPr marL="114300"/>
            <a:r>
              <a:rPr lang="pl-PL" sz="1000" dirty="0"/>
              <a:t>Zdjęcie </a:t>
            </a:r>
            <a:r>
              <a:rPr lang="pl-PL" sz="1000" dirty="0" smtClean="0"/>
              <a:t>4</a:t>
            </a:r>
            <a:endParaRPr lang="pl-PL" sz="1000" dirty="0"/>
          </a:p>
        </p:txBody>
      </p:sp>
    </p:spTree>
    <p:extLst>
      <p:ext uri="{BB962C8B-B14F-4D97-AF65-F5344CB8AC3E}">
        <p14:creationId xmlns:p14="http://schemas.microsoft.com/office/powerpoint/2010/main" val="3336646103"/>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67694" y="159089"/>
            <a:ext cx="7128792" cy="874712"/>
          </a:xfrm>
          <a:prstGeom prst="rect">
            <a:avLst/>
          </a:prstGeom>
          <a:noFill/>
          <a:ln>
            <a:noFill/>
          </a:ln>
        </p:spPr>
        <p:txBody>
          <a:bodyPr lIns="91425" tIns="45700" rIns="45700" bIns="45700" anchor="ctr" anchorCtr="0">
            <a:noAutofit/>
          </a:bodyPr>
          <a:lstStyle/>
          <a:p>
            <a:pPr marL="0" marR="0" lvl="0" indent="0" rtl="0">
              <a:spcBef>
                <a:spcPts val="0"/>
              </a:spcBef>
              <a:buClr>
                <a:srgbClr val="FF0000"/>
              </a:buClr>
              <a:buSzPct val="25000"/>
              <a:buFont typeface="Calibri"/>
              <a:buNone/>
            </a:pPr>
            <a:r>
              <a:rPr lang="pl-PL" sz="2520" b="1" i="1" u="none" strike="noStrike" cap="none" dirty="0">
                <a:solidFill>
                  <a:srgbClr val="FF0000"/>
                </a:solidFill>
                <a:latin typeface="Calibri"/>
                <a:ea typeface="Calibri"/>
                <a:cs typeface="Calibri"/>
                <a:sym typeface="Calibri"/>
              </a:rPr>
              <a:t/>
            </a:r>
            <a:br>
              <a:rPr lang="pl-PL" sz="2520" b="1" i="1" u="none" strike="noStrike" cap="none" dirty="0">
                <a:solidFill>
                  <a:srgbClr val="FF0000"/>
                </a:solidFill>
                <a:latin typeface="Calibri"/>
                <a:ea typeface="Calibri"/>
                <a:cs typeface="Calibri"/>
                <a:sym typeface="Calibri"/>
              </a:rPr>
            </a:br>
            <a:r>
              <a:rPr lang="pl-PL" sz="2520" b="1" i="1" u="none" strike="noStrike" cap="none" dirty="0" smtClean="0">
                <a:solidFill>
                  <a:srgbClr val="FF0000"/>
                </a:solidFill>
                <a:latin typeface="Calibri"/>
                <a:ea typeface="Calibri"/>
                <a:cs typeface="Calibri"/>
                <a:sym typeface="Calibri"/>
              </a:rPr>
              <a:t> </a:t>
            </a:r>
            <a:r>
              <a:rPr lang="pl-PL" sz="2800" dirty="0" smtClean="0"/>
              <a:t>Etapy prowadzenia akcji ratowniczych</a:t>
            </a: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12</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Ustawienie samochodów </a:t>
            </a:r>
            <a:r>
              <a:rPr lang="pl-PL" sz="2400" b="1" dirty="0" smtClean="0"/>
              <a:t>ratowniczych:</a:t>
            </a:r>
            <a:endParaRPr lang="pl-PL" sz="24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8" name="Obraz 7"/>
          <p:cNvPicPr/>
          <p:nvPr/>
        </p:nvPicPr>
        <p:blipFill rotWithShape="1">
          <a:blip r:embed="rId4"/>
          <a:srcRect l="20455" t="42921" r="18980" b="7103"/>
          <a:stretch/>
        </p:blipFill>
        <p:spPr bwMode="auto">
          <a:xfrm>
            <a:off x="639529" y="2179160"/>
            <a:ext cx="7920000" cy="4320000"/>
          </a:xfrm>
          <a:prstGeom prst="rect">
            <a:avLst/>
          </a:prstGeom>
          <a:ln>
            <a:noFill/>
          </a:ln>
          <a:extLst>
            <a:ext uri="{53640926-AAD7-44D8-BBD7-CCE9431645EC}">
              <a14:shadowObscured xmlns:a14="http://schemas.microsoft.com/office/drawing/2010/main"/>
            </a:ext>
          </a:extLst>
        </p:spPr>
      </p:pic>
      <p:sp>
        <p:nvSpPr>
          <p:cNvPr id="2" name="Prostokąt 1"/>
          <p:cNvSpPr/>
          <p:nvPr/>
        </p:nvSpPr>
        <p:spPr>
          <a:xfrm>
            <a:off x="7533286" y="6483826"/>
            <a:ext cx="817853" cy="246221"/>
          </a:xfrm>
          <a:prstGeom prst="rect">
            <a:avLst/>
          </a:prstGeom>
        </p:spPr>
        <p:txBody>
          <a:bodyPr wrap="none">
            <a:spAutoFit/>
          </a:bodyPr>
          <a:lstStyle/>
          <a:p>
            <a:pPr marL="114300"/>
            <a:r>
              <a:rPr lang="pl-PL" sz="1000" dirty="0"/>
              <a:t>Zdjęcie </a:t>
            </a:r>
            <a:r>
              <a:rPr lang="pl-PL" sz="1000" dirty="0" smtClean="0"/>
              <a:t>5</a:t>
            </a:r>
            <a:endParaRPr lang="pl-PL" sz="1000" dirty="0"/>
          </a:p>
        </p:txBody>
      </p:sp>
    </p:spTree>
    <p:extLst>
      <p:ext uri="{BB962C8B-B14F-4D97-AF65-F5344CB8AC3E}">
        <p14:creationId xmlns:p14="http://schemas.microsoft.com/office/powerpoint/2010/main" val="1071466291"/>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67694" y="142165"/>
            <a:ext cx="7128792" cy="874712"/>
          </a:xfrm>
          <a:prstGeom prst="rect">
            <a:avLst/>
          </a:prstGeom>
          <a:noFill/>
          <a:ln>
            <a:noFill/>
          </a:ln>
        </p:spPr>
        <p:txBody>
          <a:bodyPr lIns="91425" tIns="45700" rIns="45700" bIns="45700" anchor="ctr" anchorCtr="0">
            <a:noAutofit/>
          </a:bodyPr>
          <a:lstStyle/>
          <a:p>
            <a:pPr marL="0" marR="0" lvl="0" indent="0" rtl="0">
              <a:spcBef>
                <a:spcPts val="0"/>
              </a:spcBef>
              <a:buClr>
                <a:srgbClr val="FF0000"/>
              </a:buClr>
              <a:buSzPct val="25000"/>
              <a:buFont typeface="Calibri"/>
              <a:buNone/>
            </a:pPr>
            <a:r>
              <a:rPr lang="pl-PL" sz="2520" b="1" i="1" u="none" strike="noStrike" cap="none" dirty="0">
                <a:solidFill>
                  <a:srgbClr val="FF0000"/>
                </a:solidFill>
                <a:latin typeface="Calibri"/>
                <a:ea typeface="Calibri"/>
                <a:cs typeface="Calibri"/>
                <a:sym typeface="Calibri"/>
              </a:rPr>
              <a:t/>
            </a:r>
            <a:br>
              <a:rPr lang="pl-PL" sz="2520" b="1" i="1" u="none" strike="noStrike" cap="none" dirty="0">
                <a:solidFill>
                  <a:srgbClr val="FF0000"/>
                </a:solidFill>
                <a:latin typeface="Calibri"/>
                <a:ea typeface="Calibri"/>
                <a:cs typeface="Calibri"/>
                <a:sym typeface="Calibri"/>
              </a:rPr>
            </a:br>
            <a:r>
              <a:rPr lang="pl-PL" sz="2520" b="1" i="1" u="none" strike="noStrike" cap="none" dirty="0" smtClean="0">
                <a:solidFill>
                  <a:srgbClr val="FF0000"/>
                </a:solidFill>
                <a:latin typeface="Calibri"/>
                <a:ea typeface="Calibri"/>
                <a:cs typeface="Calibri"/>
                <a:sym typeface="Calibri"/>
              </a:rPr>
              <a:t> </a:t>
            </a:r>
            <a:r>
              <a:rPr lang="pl-PL" sz="2800" dirty="0" smtClean="0"/>
              <a:t>Etapy prowadzenia akcji ratowniczych</a:t>
            </a: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13</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lgn="ctr">
              <a:buNone/>
            </a:pPr>
            <a:endParaRPr lang="pl-PL" b="1" dirty="0" smtClean="0"/>
          </a:p>
          <a:p>
            <a:pPr marL="276860" indent="0" algn="ctr">
              <a:buNone/>
            </a:pPr>
            <a:endParaRPr lang="pl-PL" b="1" dirty="0"/>
          </a:p>
          <a:p>
            <a:pPr marL="276860" indent="0" algn="ctr">
              <a:buNone/>
            </a:pPr>
            <a:r>
              <a:rPr lang="pl-PL" b="1" dirty="0" smtClean="0"/>
              <a:t>Oznakowanie </a:t>
            </a:r>
            <a:r>
              <a:rPr lang="pl-PL" b="1" dirty="0"/>
              <a:t>i zabezpieczenie terenu akcji</a:t>
            </a:r>
            <a:endParaRPr lang="pl-PL" dirty="0"/>
          </a:p>
          <a:p>
            <a:pPr marL="276860" indent="0" algn="ctr">
              <a:buNone/>
            </a:pPr>
            <a:r>
              <a:rPr lang="pl-PL" b="1" dirty="0"/>
              <a:t>powinno zapewnić bezpieczeństwo ratownikom, poszkodowanym, innym użytkownikom drogi, osobom postronnym! </a:t>
            </a:r>
            <a:endParaRPr lang="pl-PL" sz="3200" b="0" i="0" u="none" strike="noStrike" cap="none" dirty="0">
              <a:solidFill>
                <a:schemeClr val="dk1"/>
              </a:solidFill>
              <a:latin typeface="Arial"/>
              <a:ea typeface="Arial"/>
              <a:cs typeface="Arial"/>
              <a:sym typeface="Arial"/>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209279952"/>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67694" y="148148"/>
            <a:ext cx="7128792" cy="874712"/>
          </a:xfrm>
          <a:prstGeom prst="rect">
            <a:avLst/>
          </a:prstGeom>
          <a:noFill/>
          <a:ln>
            <a:noFill/>
          </a:ln>
        </p:spPr>
        <p:txBody>
          <a:bodyPr lIns="91425" tIns="45700" rIns="45700" bIns="45700" anchor="ctr" anchorCtr="0">
            <a:noAutofit/>
          </a:bodyPr>
          <a:lstStyle/>
          <a:p>
            <a:pPr lvl="0">
              <a:buClr>
                <a:srgbClr val="FF0000"/>
              </a:buClr>
              <a:buSzPct val="25000"/>
            </a:pPr>
            <a:r>
              <a:rPr lang="pl-PL" sz="2520" b="1" i="1" u="none" strike="noStrike" cap="none" dirty="0">
                <a:solidFill>
                  <a:srgbClr val="FF0000"/>
                </a:solidFill>
                <a:latin typeface="Calibri"/>
                <a:ea typeface="Calibri"/>
                <a:cs typeface="Calibri"/>
                <a:sym typeface="Calibri"/>
              </a:rPr>
              <a:t/>
            </a:r>
            <a:br>
              <a:rPr lang="pl-PL" sz="2520" b="1" i="1" u="none" strike="noStrike" cap="none" dirty="0">
                <a:solidFill>
                  <a:srgbClr val="FF0000"/>
                </a:solidFill>
                <a:latin typeface="Calibri"/>
                <a:ea typeface="Calibri"/>
                <a:cs typeface="Calibri"/>
                <a:sym typeface="Calibri"/>
              </a:rPr>
            </a:br>
            <a:r>
              <a:rPr lang="pl-PL" sz="2520" b="1" i="1" u="none" strike="noStrike" cap="none" dirty="0" smtClean="0">
                <a:solidFill>
                  <a:srgbClr val="FF0000"/>
                </a:solidFill>
                <a:latin typeface="Calibri"/>
                <a:ea typeface="Calibri"/>
                <a:cs typeface="Calibri"/>
                <a:sym typeface="Calibri"/>
              </a:rPr>
              <a:t> </a:t>
            </a:r>
            <a:r>
              <a:rPr lang="pl-PL" sz="2800" dirty="0"/>
              <a:t>Oznakowanie i zabezpieczenie terenu akcji</a:t>
            </a: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14</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114300" lvl="0" indent="0">
              <a:buNone/>
            </a:pPr>
            <a:r>
              <a:rPr lang="pl-PL" sz="2400" b="1" dirty="0"/>
              <a:t>Do </a:t>
            </a:r>
            <a:r>
              <a:rPr lang="pl-PL" sz="2400" b="1" dirty="0" smtClean="0"/>
              <a:t>zabezpieczenia </a:t>
            </a:r>
            <a:r>
              <a:rPr lang="pl-PL" sz="2400" b="1" dirty="0"/>
              <a:t>terenu akcji wykorzystujemy</a:t>
            </a:r>
            <a:r>
              <a:rPr lang="pl-PL" sz="2400" b="1" dirty="0" smtClean="0"/>
              <a:t>:</a:t>
            </a:r>
          </a:p>
          <a:p>
            <a:pPr marL="114300" lvl="0" indent="0">
              <a:buNone/>
            </a:pPr>
            <a:endParaRPr lang="pl-PL" sz="1000" dirty="0"/>
          </a:p>
          <a:p>
            <a:r>
              <a:rPr lang="pl-PL" sz="2000" dirty="0" smtClean="0"/>
              <a:t>pojazdy </a:t>
            </a:r>
            <a:r>
              <a:rPr lang="pl-PL" sz="2000" dirty="0"/>
              <a:t>ratownicze</a:t>
            </a:r>
            <a:r>
              <a:rPr lang="pl-PL" sz="2000" dirty="0" smtClean="0"/>
              <a:t>,</a:t>
            </a:r>
          </a:p>
          <a:p>
            <a:pPr marL="276860" indent="0">
              <a:buNone/>
            </a:pPr>
            <a:endParaRPr lang="pl-PL" sz="800" dirty="0" smtClean="0"/>
          </a:p>
          <a:p>
            <a:r>
              <a:rPr lang="pl-PL" sz="2000" dirty="0" smtClean="0"/>
              <a:t>znaki </a:t>
            </a:r>
            <a:r>
              <a:rPr lang="pl-PL" sz="2000" dirty="0"/>
              <a:t>ostrzegawczy</a:t>
            </a:r>
            <a:r>
              <a:rPr lang="pl-PL" sz="2000" dirty="0" smtClean="0"/>
              <a:t>, </a:t>
            </a:r>
          </a:p>
          <a:p>
            <a:pPr marL="276860" indent="0">
              <a:buNone/>
            </a:pPr>
            <a:endParaRPr lang="pl-PL" sz="800" dirty="0" smtClean="0"/>
          </a:p>
          <a:p>
            <a:r>
              <a:rPr lang="pl-PL" sz="2000" dirty="0" smtClean="0"/>
              <a:t>pachołki</a:t>
            </a:r>
            <a:r>
              <a:rPr lang="pl-PL" sz="2000" dirty="0"/>
              <a:t>, </a:t>
            </a:r>
            <a:endParaRPr lang="pl-PL" sz="2000" dirty="0" smtClean="0"/>
          </a:p>
          <a:p>
            <a:pPr marL="276860" indent="0">
              <a:buNone/>
            </a:pPr>
            <a:endParaRPr lang="pl-PL" sz="800" dirty="0"/>
          </a:p>
          <a:p>
            <a:r>
              <a:rPr lang="pl-PL" sz="2000" dirty="0" smtClean="0"/>
              <a:t>lampy </a:t>
            </a:r>
            <a:r>
              <a:rPr lang="pl-PL" sz="2000" dirty="0"/>
              <a:t>pulsacyjne, </a:t>
            </a:r>
            <a:endParaRPr lang="pl-PL" sz="2000" dirty="0" smtClean="0"/>
          </a:p>
          <a:p>
            <a:pPr marL="276860" indent="0">
              <a:buNone/>
            </a:pPr>
            <a:endParaRPr lang="pl-PL" sz="800" dirty="0"/>
          </a:p>
          <a:p>
            <a:r>
              <a:rPr lang="pl-PL" sz="2000" dirty="0" smtClean="0"/>
              <a:t>taśmę </a:t>
            </a:r>
            <a:r>
              <a:rPr lang="pl-PL" sz="2000" dirty="0"/>
              <a:t>wygradzającą, </a:t>
            </a:r>
            <a:r>
              <a:rPr lang="pl-PL" sz="2000" dirty="0" smtClean="0"/>
              <a:t>                </a:t>
            </a:r>
          </a:p>
          <a:p>
            <a:pPr marL="276860" indent="0">
              <a:buNone/>
            </a:pPr>
            <a:endParaRPr lang="pl-PL" sz="800" dirty="0"/>
          </a:p>
          <a:p>
            <a:r>
              <a:rPr lang="pl-PL" sz="2000" dirty="0" smtClean="0"/>
              <a:t>płotki</a:t>
            </a:r>
            <a:r>
              <a:rPr lang="pl-PL" sz="2000" dirty="0"/>
              <a:t>, itp. </a:t>
            </a:r>
            <a:endParaRPr lang="pl-PL" sz="2000" dirty="0" smtClean="0"/>
          </a:p>
          <a:p>
            <a:pPr marL="276860" indent="0">
              <a:buNone/>
            </a:pPr>
            <a:endParaRPr lang="pl-PL" sz="800" dirty="0"/>
          </a:p>
          <a:p>
            <a:r>
              <a:rPr lang="pl-PL" sz="2000" dirty="0"/>
              <a:t>o</a:t>
            </a:r>
            <a:r>
              <a:rPr lang="pl-PL" sz="2000" dirty="0" smtClean="0"/>
              <a:t>soby uprawnione </a:t>
            </a:r>
            <a:r>
              <a:rPr lang="pl-PL" sz="2000" dirty="0"/>
              <a:t>do kierowania ruchem drogowym</a:t>
            </a:r>
            <a:r>
              <a:rPr lang="pl-PL" sz="2000" dirty="0" smtClean="0"/>
              <a:t>;  </a:t>
            </a:r>
            <a:endParaRPr lang="pl-PL" sz="2000" dirty="0"/>
          </a:p>
          <a:p>
            <a:pPr marL="114300" lvl="0" indent="0">
              <a:buNone/>
            </a:pPr>
            <a:endParaRPr lang="pl-PL" sz="2400" b="0" i="0" u="none" strike="noStrike" cap="none" dirty="0">
              <a:solidFill>
                <a:schemeClr val="dk1"/>
              </a:solidFill>
              <a:latin typeface="Arial"/>
              <a:ea typeface="Arial"/>
              <a:cs typeface="Arial"/>
              <a:sym typeface="Arial"/>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790825"/>
            <a:ext cx="12287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3" y="3429000"/>
            <a:ext cx="350276"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568" y="3933056"/>
            <a:ext cx="348899" cy="342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3629" y="4095115"/>
            <a:ext cx="1825900" cy="559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Obraz 10"/>
          <p:cNvPicPr/>
          <p:nvPr/>
        </p:nvPicPr>
        <p:blipFill rotWithShape="1">
          <a:blip r:embed="rId8"/>
          <a:srcRect l="62973" t="48616" r="25519" b="40909"/>
          <a:stretch/>
        </p:blipFill>
        <p:spPr bwMode="auto">
          <a:xfrm>
            <a:off x="6567670" y="2321864"/>
            <a:ext cx="1532722" cy="7470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9279952"/>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50166" y="315964"/>
            <a:ext cx="7128792" cy="874712"/>
          </a:xfrm>
          <a:prstGeom prst="rect">
            <a:avLst/>
          </a:prstGeom>
          <a:noFill/>
          <a:ln>
            <a:noFill/>
          </a:ln>
        </p:spPr>
        <p:txBody>
          <a:bodyPr lIns="91425" tIns="45700" rIns="45700" bIns="45700" anchor="ctr" anchorCtr="0">
            <a:noAutofit/>
          </a:bodyPr>
          <a:lstStyle/>
          <a:p>
            <a:pPr lvl="0">
              <a:buClr>
                <a:srgbClr val="FF0000"/>
              </a:buClr>
              <a:buSzPct val="25000"/>
            </a:pPr>
            <a:r>
              <a:rPr lang="pl-PL" sz="2800" dirty="0"/>
              <a:t>Oznakowanie i zabezpieczenie terenu akcji</a:t>
            </a: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15</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smtClean="0"/>
              <a:t>Realizując </a:t>
            </a:r>
            <a:r>
              <a:rPr lang="pl-PL" sz="2400" b="1" dirty="0"/>
              <a:t>zabezpieczenie terenu akcji uwzględniamy</a:t>
            </a:r>
            <a:r>
              <a:rPr lang="pl-PL" sz="2400" b="1" dirty="0" smtClean="0"/>
              <a:t>:</a:t>
            </a:r>
          </a:p>
          <a:p>
            <a:pPr marL="276860" indent="0">
              <a:buNone/>
            </a:pPr>
            <a:endParaRPr lang="pl-PL" sz="1200" dirty="0"/>
          </a:p>
          <a:p>
            <a:r>
              <a:rPr lang="pl-PL" sz="2000" dirty="0" smtClean="0"/>
              <a:t>rodzaj </a:t>
            </a:r>
            <a:r>
              <a:rPr lang="pl-PL" sz="2000" dirty="0"/>
              <a:t>i skalę zagrożeń, </a:t>
            </a:r>
            <a:endParaRPr lang="pl-PL" sz="2000" dirty="0" smtClean="0"/>
          </a:p>
          <a:p>
            <a:pPr marL="276860" indent="0">
              <a:buNone/>
            </a:pPr>
            <a:endParaRPr lang="pl-PL" sz="800" dirty="0"/>
          </a:p>
          <a:p>
            <a:r>
              <a:rPr lang="pl-PL" sz="2000" dirty="0" smtClean="0"/>
              <a:t>wielkość </a:t>
            </a:r>
            <a:r>
              <a:rPr lang="pl-PL" sz="2000" dirty="0"/>
              <a:t>i charakter zdarzenia, </a:t>
            </a:r>
            <a:endParaRPr lang="pl-PL" sz="2000" dirty="0" smtClean="0"/>
          </a:p>
          <a:p>
            <a:pPr marL="276860" indent="0">
              <a:buNone/>
            </a:pPr>
            <a:endParaRPr lang="pl-PL" sz="800" strike="sngStrike" dirty="0"/>
          </a:p>
          <a:p>
            <a:r>
              <a:rPr lang="pl-PL" sz="2000" dirty="0" smtClean="0"/>
              <a:t>lokalizację </a:t>
            </a:r>
            <a:r>
              <a:rPr lang="pl-PL" sz="2000" dirty="0"/>
              <a:t>zdarzenia, </a:t>
            </a:r>
            <a:endParaRPr lang="pl-PL" sz="2000" dirty="0" smtClean="0"/>
          </a:p>
          <a:p>
            <a:pPr marL="276860" indent="0">
              <a:buNone/>
            </a:pPr>
            <a:endParaRPr lang="pl-PL" sz="800" dirty="0"/>
          </a:p>
          <a:p>
            <a:r>
              <a:rPr lang="pl-PL" sz="2000" dirty="0" smtClean="0"/>
              <a:t>rodzaj </a:t>
            </a:r>
            <a:r>
              <a:rPr lang="pl-PL" sz="2000" dirty="0"/>
              <a:t>drogi, </a:t>
            </a:r>
            <a:endParaRPr lang="pl-PL" sz="2000" dirty="0" smtClean="0"/>
          </a:p>
          <a:p>
            <a:pPr marL="276860" indent="0">
              <a:buNone/>
            </a:pPr>
            <a:endParaRPr lang="pl-PL" sz="800" dirty="0"/>
          </a:p>
          <a:p>
            <a:r>
              <a:rPr lang="pl-PL" sz="2000" dirty="0" smtClean="0"/>
              <a:t>ukształtowanie </a:t>
            </a:r>
            <a:r>
              <a:rPr lang="pl-PL" sz="2000" dirty="0"/>
              <a:t>szlaku, </a:t>
            </a:r>
            <a:endParaRPr lang="pl-PL" sz="2000" dirty="0" smtClean="0"/>
          </a:p>
          <a:p>
            <a:pPr marL="276860" indent="0">
              <a:buNone/>
            </a:pPr>
            <a:endParaRPr lang="pl-PL" sz="800" dirty="0"/>
          </a:p>
          <a:p>
            <a:r>
              <a:rPr lang="pl-PL" sz="2000" dirty="0" smtClean="0"/>
              <a:t>warunki </a:t>
            </a:r>
            <a:r>
              <a:rPr lang="pl-PL" sz="2000" dirty="0"/>
              <a:t>atmosferyczne, </a:t>
            </a:r>
            <a:endParaRPr lang="pl-PL" sz="2000" dirty="0" smtClean="0"/>
          </a:p>
          <a:p>
            <a:pPr marL="276860" indent="0">
              <a:buNone/>
            </a:pPr>
            <a:endParaRPr lang="pl-PL" sz="800" dirty="0"/>
          </a:p>
          <a:p>
            <a:r>
              <a:rPr lang="pl-PL" sz="2000" dirty="0" smtClean="0"/>
              <a:t>porę </a:t>
            </a:r>
            <a:r>
              <a:rPr lang="pl-PL" sz="2000" dirty="0"/>
              <a:t>doby, </a:t>
            </a:r>
            <a:endParaRPr lang="pl-PL" sz="2000" dirty="0" smtClean="0"/>
          </a:p>
          <a:p>
            <a:pPr marL="276860" indent="0">
              <a:buNone/>
            </a:pPr>
            <a:endParaRPr lang="pl-PL" sz="800" dirty="0"/>
          </a:p>
          <a:p>
            <a:r>
              <a:rPr lang="pl-PL" sz="2000" dirty="0" smtClean="0"/>
              <a:t>obecność </a:t>
            </a:r>
            <a:r>
              <a:rPr lang="pl-PL" sz="2000" dirty="0"/>
              <a:t>osób postronnych. </a:t>
            </a:r>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295100046"/>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Oznakowanie i zabezpieczenie terenu akcji</a:t>
            </a:r>
            <a:endParaRPr lang="pl-PL" sz="2800" b="1" i="0" u="none" strike="noStrike" cap="none" dirty="0">
              <a:solidFill>
                <a:srgbClr val="FFC700"/>
              </a:solidFill>
              <a:latin typeface="Calibri"/>
              <a:ea typeface="Calibri"/>
              <a:cs typeface="Calibri"/>
              <a:sym typeface="Calibri"/>
            </a:endParaRPr>
          </a:p>
        </p:txBody>
      </p:sp>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87" name="Shape 187"/>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16</a:t>
            </a:fld>
            <a:endParaRPr lang="pl-PL"/>
          </a:p>
        </p:txBody>
      </p:sp>
      <p:sp>
        <p:nvSpPr>
          <p:cNvPr id="189" name="Shape 189"/>
          <p:cNvSpPr txBox="1">
            <a:spLocks noGrp="1"/>
          </p:cNvSpPr>
          <p:nvPr>
            <p:ph type="body" idx="2"/>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pic>
        <p:nvPicPr>
          <p:cNvPr id="9" name="Obraz 8"/>
          <p:cNvPicPr/>
          <p:nvPr/>
        </p:nvPicPr>
        <p:blipFill rotWithShape="1">
          <a:blip r:embed="rId4"/>
          <a:srcRect l="21372" t="36312" r="20096" b="7517"/>
          <a:stretch/>
        </p:blipFill>
        <p:spPr bwMode="auto">
          <a:xfrm>
            <a:off x="456018" y="1980497"/>
            <a:ext cx="7920000" cy="4320000"/>
          </a:xfrm>
          <a:prstGeom prst="rect">
            <a:avLst/>
          </a:prstGeom>
          <a:ln>
            <a:noFill/>
          </a:ln>
          <a:extLst>
            <a:ext uri="{53640926-AAD7-44D8-BBD7-CCE9431645EC}">
              <a14:shadowObscured xmlns:a14="http://schemas.microsoft.com/office/drawing/2010/main"/>
            </a:ext>
          </a:extLst>
        </p:spPr>
      </p:pic>
      <p:sp>
        <p:nvSpPr>
          <p:cNvPr id="2" name="Prostokąt 1"/>
          <p:cNvSpPr/>
          <p:nvPr/>
        </p:nvSpPr>
        <p:spPr>
          <a:xfrm>
            <a:off x="7349775" y="6300497"/>
            <a:ext cx="817853" cy="246221"/>
          </a:xfrm>
          <a:prstGeom prst="rect">
            <a:avLst/>
          </a:prstGeom>
        </p:spPr>
        <p:txBody>
          <a:bodyPr wrap="none">
            <a:spAutoFit/>
          </a:bodyPr>
          <a:lstStyle/>
          <a:p>
            <a:pPr marL="114300"/>
            <a:r>
              <a:rPr lang="pl-PL" sz="1000" dirty="0"/>
              <a:t>Zdjęcie </a:t>
            </a:r>
            <a:r>
              <a:rPr lang="pl-PL" sz="1000" dirty="0" smtClean="0"/>
              <a:t>6</a:t>
            </a:r>
            <a:endParaRPr lang="pl-PL" sz="1000" dirty="0"/>
          </a:p>
        </p:txBody>
      </p:sp>
    </p:spTree>
    <p:extLst>
      <p:ext uri="{BB962C8B-B14F-4D97-AF65-F5344CB8AC3E}">
        <p14:creationId xmlns:p14="http://schemas.microsoft.com/office/powerpoint/2010/main" val="1611923702"/>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Oznakowanie i zabezpieczenie terenu akcji</a:t>
            </a:r>
            <a:endParaRPr lang="pl-PL" sz="2800" b="1" i="0" u="none" strike="noStrike" cap="none" dirty="0">
              <a:solidFill>
                <a:srgbClr val="FFC700"/>
              </a:solidFill>
              <a:latin typeface="Calibri"/>
              <a:ea typeface="Calibri"/>
              <a:cs typeface="Calibri"/>
              <a:sym typeface="Calibri"/>
            </a:endParaRPr>
          </a:p>
        </p:txBody>
      </p:sp>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87" name="Shape 187"/>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17</a:t>
            </a:fld>
            <a:endParaRPr lang="pl-PL"/>
          </a:p>
        </p:txBody>
      </p:sp>
      <p:sp>
        <p:nvSpPr>
          <p:cNvPr id="189" name="Shape 189"/>
          <p:cNvSpPr txBox="1">
            <a:spLocks noGrp="1"/>
          </p:cNvSpPr>
          <p:nvPr>
            <p:ph type="body" idx="2"/>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pic>
        <p:nvPicPr>
          <p:cNvPr id="8" name="Obraz 7"/>
          <p:cNvPicPr/>
          <p:nvPr/>
        </p:nvPicPr>
        <p:blipFill rotWithShape="1">
          <a:blip r:embed="rId4"/>
          <a:srcRect l="21254" t="37216" r="18661" b="7071"/>
          <a:stretch/>
        </p:blipFill>
        <p:spPr bwMode="auto">
          <a:xfrm>
            <a:off x="620002" y="1966520"/>
            <a:ext cx="7920000" cy="4320000"/>
          </a:xfrm>
          <a:prstGeom prst="rect">
            <a:avLst/>
          </a:prstGeom>
          <a:ln>
            <a:noFill/>
          </a:ln>
          <a:extLst>
            <a:ext uri="{53640926-AAD7-44D8-BBD7-CCE9431645EC}">
              <a14:shadowObscured xmlns:a14="http://schemas.microsoft.com/office/drawing/2010/main"/>
            </a:ext>
          </a:extLst>
        </p:spPr>
      </p:pic>
      <p:sp>
        <p:nvSpPr>
          <p:cNvPr id="2" name="Prostokąt 1"/>
          <p:cNvSpPr/>
          <p:nvPr/>
        </p:nvSpPr>
        <p:spPr>
          <a:xfrm>
            <a:off x="7380312" y="6381328"/>
            <a:ext cx="817853" cy="246221"/>
          </a:xfrm>
          <a:prstGeom prst="rect">
            <a:avLst/>
          </a:prstGeom>
        </p:spPr>
        <p:txBody>
          <a:bodyPr wrap="none">
            <a:spAutoFit/>
          </a:bodyPr>
          <a:lstStyle/>
          <a:p>
            <a:pPr marL="114300"/>
            <a:r>
              <a:rPr lang="pl-PL" sz="1000" dirty="0"/>
              <a:t>Zdjęcie </a:t>
            </a:r>
            <a:r>
              <a:rPr lang="pl-PL" sz="1000" dirty="0" smtClean="0"/>
              <a:t>7</a:t>
            </a:r>
            <a:endParaRPr lang="pl-PL" sz="1000" dirty="0"/>
          </a:p>
        </p:txBody>
      </p:sp>
    </p:spTree>
    <p:extLst>
      <p:ext uri="{BB962C8B-B14F-4D97-AF65-F5344CB8AC3E}">
        <p14:creationId xmlns:p14="http://schemas.microsoft.com/office/powerpoint/2010/main" val="1132563402"/>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Oznakowanie i zabezpieczenie terenu akcji</a:t>
            </a:r>
            <a:endParaRPr lang="pl-PL" sz="2800" b="1" i="0" u="none" strike="noStrike" cap="none" dirty="0">
              <a:solidFill>
                <a:srgbClr val="FFC700"/>
              </a:solidFill>
              <a:latin typeface="Calibri"/>
              <a:ea typeface="Calibri"/>
              <a:cs typeface="Calibri"/>
              <a:sym typeface="Calibri"/>
            </a:endParaRPr>
          </a:p>
        </p:txBody>
      </p:sp>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87" name="Shape 187"/>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18</a:t>
            </a:fld>
            <a:endParaRPr lang="pl-PL"/>
          </a:p>
        </p:txBody>
      </p:sp>
      <p:sp>
        <p:nvSpPr>
          <p:cNvPr id="189" name="Shape 189"/>
          <p:cNvSpPr txBox="1">
            <a:spLocks noGrp="1"/>
          </p:cNvSpPr>
          <p:nvPr>
            <p:ph type="body" idx="2"/>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pic>
        <p:nvPicPr>
          <p:cNvPr id="9" name="Obraz 8"/>
          <p:cNvPicPr/>
          <p:nvPr/>
        </p:nvPicPr>
        <p:blipFill rotWithShape="1">
          <a:blip r:embed="rId4"/>
          <a:srcRect l="21574" t="36648" r="19936" b="7069"/>
          <a:stretch/>
        </p:blipFill>
        <p:spPr bwMode="auto">
          <a:xfrm>
            <a:off x="456018" y="2060848"/>
            <a:ext cx="7920000" cy="4320000"/>
          </a:xfrm>
          <a:prstGeom prst="rect">
            <a:avLst/>
          </a:prstGeom>
          <a:ln>
            <a:noFill/>
          </a:ln>
          <a:extLst>
            <a:ext uri="{53640926-AAD7-44D8-BBD7-CCE9431645EC}">
              <a14:shadowObscured xmlns:a14="http://schemas.microsoft.com/office/drawing/2010/main"/>
            </a:ext>
          </a:extLst>
        </p:spPr>
      </p:pic>
      <p:sp>
        <p:nvSpPr>
          <p:cNvPr id="8" name="Prostokąt 7"/>
          <p:cNvSpPr/>
          <p:nvPr/>
        </p:nvSpPr>
        <p:spPr>
          <a:xfrm>
            <a:off x="7380312" y="6381328"/>
            <a:ext cx="817853" cy="246221"/>
          </a:xfrm>
          <a:prstGeom prst="rect">
            <a:avLst/>
          </a:prstGeom>
        </p:spPr>
        <p:txBody>
          <a:bodyPr wrap="none">
            <a:spAutoFit/>
          </a:bodyPr>
          <a:lstStyle/>
          <a:p>
            <a:pPr marL="114300"/>
            <a:r>
              <a:rPr lang="pl-PL" sz="1000" dirty="0"/>
              <a:t>Zdjęcie 8</a:t>
            </a:r>
          </a:p>
        </p:txBody>
      </p:sp>
    </p:spTree>
    <p:extLst>
      <p:ext uri="{BB962C8B-B14F-4D97-AF65-F5344CB8AC3E}">
        <p14:creationId xmlns:p14="http://schemas.microsoft.com/office/powerpoint/2010/main" val="156242208"/>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Oznakowanie i zabezpieczenie terenu akcji</a:t>
            </a:r>
            <a:endParaRPr lang="pl-PL" sz="2800" b="1" i="0" u="none" strike="noStrike" cap="none" dirty="0">
              <a:solidFill>
                <a:srgbClr val="FFC700"/>
              </a:solidFill>
              <a:latin typeface="Calibri"/>
              <a:ea typeface="Calibri"/>
              <a:cs typeface="Calibri"/>
              <a:sym typeface="Calibri"/>
            </a:endParaRPr>
          </a:p>
        </p:txBody>
      </p:sp>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87" name="Shape 187"/>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19</a:t>
            </a:fld>
            <a:endParaRPr lang="pl-PL"/>
          </a:p>
        </p:txBody>
      </p:sp>
      <p:sp>
        <p:nvSpPr>
          <p:cNvPr id="189" name="Shape 189"/>
          <p:cNvSpPr txBox="1">
            <a:spLocks noGrp="1"/>
          </p:cNvSpPr>
          <p:nvPr>
            <p:ph type="body" idx="2"/>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pic>
        <p:nvPicPr>
          <p:cNvPr id="8" name="Obraz 7"/>
          <p:cNvPicPr/>
          <p:nvPr/>
        </p:nvPicPr>
        <p:blipFill rotWithShape="1">
          <a:blip r:embed="rId4"/>
          <a:srcRect l="21574" t="36647" r="19936" b="7354"/>
          <a:stretch/>
        </p:blipFill>
        <p:spPr bwMode="auto">
          <a:xfrm>
            <a:off x="456018" y="2060848"/>
            <a:ext cx="7920000" cy="4320000"/>
          </a:xfrm>
          <a:prstGeom prst="rect">
            <a:avLst/>
          </a:prstGeom>
          <a:ln>
            <a:noFill/>
          </a:ln>
          <a:extLst>
            <a:ext uri="{53640926-AAD7-44D8-BBD7-CCE9431645EC}">
              <a14:shadowObscured xmlns:a14="http://schemas.microsoft.com/office/drawing/2010/main"/>
            </a:ext>
          </a:extLst>
        </p:spPr>
      </p:pic>
      <p:sp>
        <p:nvSpPr>
          <p:cNvPr id="9" name="Prostokąt 8"/>
          <p:cNvSpPr/>
          <p:nvPr/>
        </p:nvSpPr>
        <p:spPr>
          <a:xfrm>
            <a:off x="7380312" y="6381328"/>
            <a:ext cx="817853" cy="246221"/>
          </a:xfrm>
          <a:prstGeom prst="rect">
            <a:avLst/>
          </a:prstGeom>
        </p:spPr>
        <p:txBody>
          <a:bodyPr wrap="none">
            <a:spAutoFit/>
          </a:bodyPr>
          <a:lstStyle/>
          <a:p>
            <a:pPr marL="114300"/>
            <a:r>
              <a:rPr lang="pl-PL" sz="1000" dirty="0"/>
              <a:t>Zdjęcie 9</a:t>
            </a:r>
          </a:p>
        </p:txBody>
      </p:sp>
    </p:spTree>
    <p:extLst>
      <p:ext uri="{BB962C8B-B14F-4D97-AF65-F5344CB8AC3E}">
        <p14:creationId xmlns:p14="http://schemas.microsoft.com/office/powerpoint/2010/main" val="2998351727"/>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18916" y="473098"/>
            <a:ext cx="7632847" cy="874712"/>
          </a:xfrm>
          <a:prstGeom prst="rect">
            <a:avLst/>
          </a:prstGeom>
          <a:noFill/>
          <a:ln>
            <a:noFill/>
          </a:ln>
        </p:spPr>
        <p:txBody>
          <a:bodyPr lIns="91425" tIns="45700" rIns="45700" bIns="45700" anchor="ctr" anchorCtr="0">
            <a:noAutofit/>
          </a:bodyPr>
          <a:lstStyle/>
          <a:p>
            <a:pPr lvl="0">
              <a:buClr>
                <a:srgbClr val="FF0000"/>
              </a:buClr>
              <a:buSzPct val="25000"/>
            </a:pPr>
            <a:r>
              <a:rPr lang="pl-PL" sz="2800" dirty="0"/>
              <a:t>Rozpoznanie i organizacja działań ratowniczych w transporcie drogowym, szynowym, lotniczym</a:t>
            </a:r>
            <a:br>
              <a:rPr lang="pl-PL" sz="280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a:buFont typeface="Wingdings" pitchFamily="2" charset="2"/>
              <a:buChar char="Ø"/>
            </a:pPr>
            <a:r>
              <a:rPr lang="pl-PL" sz="2400" b="1" dirty="0" smtClean="0"/>
              <a:t> Materiał </a:t>
            </a:r>
            <a:r>
              <a:rPr lang="pl-PL" sz="2400" b="1" dirty="0"/>
              <a:t>nauczania</a:t>
            </a:r>
            <a:r>
              <a:rPr lang="pl-PL" sz="2400" b="1" dirty="0" smtClean="0"/>
              <a:t>:</a:t>
            </a:r>
            <a:endParaRPr lang="pl-PL" sz="2000" dirty="0" smtClean="0">
              <a:solidFill>
                <a:schemeClr val="tx1"/>
              </a:solidFill>
            </a:endParaRPr>
          </a:p>
          <a:p>
            <a:pPr algn="just"/>
            <a:r>
              <a:rPr lang="pl-PL" sz="2000" dirty="0" smtClean="0"/>
              <a:t>Rozpoznanie </a:t>
            </a:r>
            <a:r>
              <a:rPr lang="pl-PL" sz="2000" dirty="0"/>
              <a:t>i zabezpieczenie miejsca zdarzenia. </a:t>
            </a:r>
          </a:p>
          <a:p>
            <a:pPr lvl="0" algn="just"/>
            <a:r>
              <a:rPr lang="pl-PL" sz="2000" dirty="0"/>
              <a:t>Organizacja działań ratowniczych z udziałem pojazdów drogowych, szynowych i statków powietrznych. </a:t>
            </a:r>
            <a:endParaRPr lang="pl-PL" sz="2000" dirty="0" smtClean="0"/>
          </a:p>
          <a:p>
            <a:pPr lvl="0" algn="just"/>
            <a:r>
              <a:rPr lang="pl-PL" sz="2000" dirty="0" smtClean="0"/>
              <a:t>Rodzaje </a:t>
            </a:r>
            <a:r>
              <a:rPr lang="pl-PL" sz="2000" dirty="0"/>
              <a:t>zagrożeń. </a:t>
            </a:r>
            <a:endParaRPr lang="pl-PL" sz="2000" dirty="0" smtClean="0"/>
          </a:p>
          <a:p>
            <a:pPr lvl="0" algn="just"/>
            <a:r>
              <a:rPr lang="pl-PL" sz="2000" dirty="0" smtClean="0"/>
              <a:t>Zasady </a:t>
            </a:r>
            <a:r>
              <a:rPr lang="pl-PL" sz="2000" dirty="0"/>
              <a:t>bezpiecznego prowadzenia działań ratowniczych. </a:t>
            </a:r>
            <a:endParaRPr lang="pl-PL" sz="2000" dirty="0" smtClean="0"/>
          </a:p>
          <a:p>
            <a:pPr lvl="0" algn="just"/>
            <a:r>
              <a:rPr lang="pl-PL" sz="2000" dirty="0" smtClean="0"/>
              <a:t>Działania </a:t>
            </a:r>
            <a:r>
              <a:rPr lang="pl-PL" sz="2000" dirty="0"/>
              <a:t>ratownicze z udziałem pojazdów drogowych, szynowych i statków powietrznych. </a:t>
            </a:r>
            <a:endParaRPr lang="pl-PL" sz="2000" dirty="0" smtClean="0"/>
          </a:p>
          <a:p>
            <a:pPr lvl="0" algn="just"/>
            <a:r>
              <a:rPr lang="pl-PL" sz="2000" dirty="0" smtClean="0"/>
              <a:t>Określenie </a:t>
            </a:r>
            <a:r>
              <a:rPr lang="pl-PL" sz="2000" dirty="0"/>
              <a:t>miejsc cięcia, rozpierania i odginania konstrukcji pojazdów drogowych, szynowych i statków powietrznych. </a:t>
            </a:r>
            <a:endParaRPr lang="pl-PL" sz="2000" dirty="0" smtClean="0"/>
          </a:p>
          <a:p>
            <a:pPr lvl="0" algn="just"/>
            <a:r>
              <a:rPr lang="pl-PL" sz="2000" dirty="0" smtClean="0"/>
              <a:t>Dokonanie </a:t>
            </a:r>
            <a:r>
              <a:rPr lang="pl-PL" sz="2000" dirty="0"/>
              <a:t>dostępu i ewakuacja poszkodowanych. </a:t>
            </a:r>
            <a:endParaRPr lang="pl-PL" sz="2000" dirty="0" smtClean="0"/>
          </a:p>
          <a:p>
            <a:pPr lvl="0" algn="just"/>
            <a:r>
              <a:rPr lang="pl-PL" sz="2000" dirty="0" smtClean="0"/>
              <a:t>Kierowanie </a:t>
            </a:r>
            <a:r>
              <a:rPr lang="pl-PL" sz="2000" dirty="0"/>
              <a:t>działaniami ratowniczymi z udziałem pojazdów drogowych, szynowych </a:t>
            </a:r>
            <a:r>
              <a:rPr lang="pl-PL" sz="2000" dirty="0" smtClean="0"/>
              <a:t>i </a:t>
            </a:r>
            <a:r>
              <a:rPr lang="pl-PL" sz="2000" dirty="0"/>
              <a:t>statków powietrznych</a:t>
            </a:r>
            <a:r>
              <a:rPr lang="pl-PL" sz="2000" dirty="0" smtClean="0"/>
              <a:t>.</a:t>
            </a:r>
          </a:p>
          <a:p>
            <a:pPr lvl="0" algn="just"/>
            <a:r>
              <a:rPr lang="pl-PL" sz="2000" dirty="0" smtClean="0"/>
              <a:t> </a:t>
            </a:r>
            <a:r>
              <a:rPr lang="pl-PL" sz="2000" dirty="0"/>
              <a:t>Karta ratownicza pojazdu. </a:t>
            </a:r>
            <a:endParaRPr lang="pl-PL" sz="2000" dirty="0" smtClean="0"/>
          </a:p>
          <a:p>
            <a:pPr lvl="0" algn="just"/>
            <a:r>
              <a:rPr lang="pl-PL" sz="2000" dirty="0" smtClean="0"/>
              <a:t>Współdziałanie </a:t>
            </a:r>
            <a:r>
              <a:rPr lang="pl-PL" sz="2000" dirty="0"/>
              <a:t>z innymi podmiotami </a:t>
            </a:r>
            <a:r>
              <a:rPr lang="pl-PL" sz="2000" dirty="0" smtClean="0"/>
              <a:t>ratowniczymi.</a:t>
            </a:r>
            <a:endParaRPr lang="pl-PL" sz="2000" dirty="0"/>
          </a:p>
          <a:p>
            <a:endParaRPr lang="pl-PL" sz="20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Oznakowanie i zabezpieczenie terenu akcji</a:t>
            </a:r>
            <a:endParaRPr lang="pl-PL" sz="2800" b="1" i="0" u="none" strike="noStrike" cap="none" dirty="0">
              <a:solidFill>
                <a:srgbClr val="FFC700"/>
              </a:solidFill>
              <a:latin typeface="Calibri"/>
              <a:ea typeface="Calibri"/>
              <a:cs typeface="Calibri"/>
              <a:sym typeface="Calibri"/>
            </a:endParaRPr>
          </a:p>
        </p:txBody>
      </p:sp>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87" name="Shape 187"/>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20</a:t>
            </a:fld>
            <a:endParaRPr lang="pl-PL"/>
          </a:p>
        </p:txBody>
      </p:sp>
      <p:sp>
        <p:nvSpPr>
          <p:cNvPr id="189" name="Shape 189"/>
          <p:cNvSpPr txBox="1">
            <a:spLocks noGrp="1"/>
          </p:cNvSpPr>
          <p:nvPr>
            <p:ph type="body" idx="2"/>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pic>
        <p:nvPicPr>
          <p:cNvPr id="9" name="Obraz 8"/>
          <p:cNvPicPr/>
          <p:nvPr/>
        </p:nvPicPr>
        <p:blipFill rotWithShape="1">
          <a:blip r:embed="rId4"/>
          <a:srcRect l="21415" t="38659" r="20415" b="7387"/>
          <a:stretch/>
        </p:blipFill>
        <p:spPr bwMode="auto">
          <a:xfrm>
            <a:off x="456018" y="1966520"/>
            <a:ext cx="7920000" cy="4320000"/>
          </a:xfrm>
          <a:prstGeom prst="rect">
            <a:avLst/>
          </a:prstGeom>
          <a:ln>
            <a:noFill/>
          </a:ln>
          <a:extLst>
            <a:ext uri="{53640926-AAD7-44D8-BBD7-CCE9431645EC}">
              <a14:shadowObscured xmlns:a14="http://schemas.microsoft.com/office/drawing/2010/main"/>
            </a:ext>
          </a:extLst>
        </p:spPr>
      </p:pic>
      <p:sp>
        <p:nvSpPr>
          <p:cNvPr id="8" name="Prostokąt 7"/>
          <p:cNvSpPr/>
          <p:nvPr/>
        </p:nvSpPr>
        <p:spPr>
          <a:xfrm>
            <a:off x="7380312" y="6381328"/>
            <a:ext cx="888385" cy="246221"/>
          </a:xfrm>
          <a:prstGeom prst="rect">
            <a:avLst/>
          </a:prstGeom>
        </p:spPr>
        <p:txBody>
          <a:bodyPr wrap="none">
            <a:spAutoFit/>
          </a:bodyPr>
          <a:lstStyle/>
          <a:p>
            <a:pPr marL="114300"/>
            <a:r>
              <a:rPr lang="pl-PL" sz="1000" dirty="0"/>
              <a:t>Zdjęcie </a:t>
            </a:r>
            <a:r>
              <a:rPr lang="pl-PL" sz="1000" dirty="0" smtClean="0"/>
              <a:t>10</a:t>
            </a:r>
            <a:endParaRPr lang="pl-PL" sz="1000" dirty="0"/>
          </a:p>
        </p:txBody>
      </p:sp>
    </p:spTree>
    <p:extLst>
      <p:ext uri="{BB962C8B-B14F-4D97-AF65-F5344CB8AC3E}">
        <p14:creationId xmlns:p14="http://schemas.microsoft.com/office/powerpoint/2010/main" val="140705378"/>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Oznakowanie i zabezpieczenie terenu akcji</a:t>
            </a:r>
            <a:endParaRPr lang="pl-PL" sz="2800" b="1" i="0" u="none" strike="noStrike" cap="none" dirty="0">
              <a:solidFill>
                <a:srgbClr val="FFC700"/>
              </a:solidFill>
              <a:latin typeface="Calibri"/>
              <a:ea typeface="Calibri"/>
              <a:cs typeface="Calibri"/>
              <a:sym typeface="Calibri"/>
            </a:endParaRPr>
          </a:p>
        </p:txBody>
      </p:sp>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87" name="Shape 187"/>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21</a:t>
            </a:fld>
            <a:endParaRPr lang="pl-PL"/>
          </a:p>
        </p:txBody>
      </p:sp>
      <p:sp>
        <p:nvSpPr>
          <p:cNvPr id="189" name="Shape 189"/>
          <p:cNvSpPr txBox="1">
            <a:spLocks noGrp="1"/>
          </p:cNvSpPr>
          <p:nvPr>
            <p:ph type="body" idx="2"/>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pic>
        <p:nvPicPr>
          <p:cNvPr id="8" name="Obraz 7"/>
          <p:cNvPicPr/>
          <p:nvPr/>
        </p:nvPicPr>
        <p:blipFill rotWithShape="1">
          <a:blip r:embed="rId4"/>
          <a:srcRect l="20455" t="28994" r="19139" b="6250"/>
          <a:stretch/>
        </p:blipFill>
        <p:spPr bwMode="auto">
          <a:xfrm>
            <a:off x="456018" y="1801665"/>
            <a:ext cx="7920000" cy="4320000"/>
          </a:xfrm>
          <a:prstGeom prst="rect">
            <a:avLst/>
          </a:prstGeom>
          <a:ln>
            <a:noFill/>
          </a:ln>
          <a:extLst>
            <a:ext uri="{53640926-AAD7-44D8-BBD7-CCE9431645EC}">
              <a14:shadowObscured xmlns:a14="http://schemas.microsoft.com/office/drawing/2010/main"/>
            </a:ext>
          </a:extLst>
        </p:spPr>
      </p:pic>
      <p:sp>
        <p:nvSpPr>
          <p:cNvPr id="3" name="Prostokąt 2"/>
          <p:cNvSpPr/>
          <p:nvPr/>
        </p:nvSpPr>
        <p:spPr>
          <a:xfrm>
            <a:off x="4932040" y="5013175"/>
            <a:ext cx="2952328" cy="1108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7380312" y="6381328"/>
            <a:ext cx="888385" cy="246221"/>
          </a:xfrm>
          <a:prstGeom prst="rect">
            <a:avLst/>
          </a:prstGeom>
        </p:spPr>
        <p:txBody>
          <a:bodyPr wrap="none">
            <a:spAutoFit/>
          </a:bodyPr>
          <a:lstStyle/>
          <a:p>
            <a:pPr marL="114300"/>
            <a:r>
              <a:rPr lang="pl-PL" sz="1000" dirty="0"/>
              <a:t>Zdjęcie </a:t>
            </a:r>
            <a:r>
              <a:rPr lang="pl-PL" sz="1000" dirty="0" smtClean="0"/>
              <a:t>11</a:t>
            </a:r>
            <a:endParaRPr lang="pl-PL" sz="1000" dirty="0"/>
          </a:p>
        </p:txBody>
      </p:sp>
    </p:spTree>
    <p:extLst>
      <p:ext uri="{BB962C8B-B14F-4D97-AF65-F5344CB8AC3E}">
        <p14:creationId xmlns:p14="http://schemas.microsoft.com/office/powerpoint/2010/main" val="4185749120"/>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Oznakowanie i zabezpieczenie terenu akcji</a:t>
            </a:r>
            <a:endParaRPr lang="pl-PL" sz="2800" b="1" i="0" u="none" strike="noStrike" cap="none" dirty="0">
              <a:solidFill>
                <a:srgbClr val="FFC700"/>
              </a:solidFill>
              <a:latin typeface="Calibri"/>
              <a:ea typeface="Calibri"/>
              <a:cs typeface="Calibri"/>
              <a:sym typeface="Calibri"/>
            </a:endParaRPr>
          </a:p>
        </p:txBody>
      </p:sp>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87" name="Shape 187"/>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22</a:t>
            </a:fld>
            <a:endParaRPr lang="pl-PL"/>
          </a:p>
        </p:txBody>
      </p:sp>
      <p:sp>
        <p:nvSpPr>
          <p:cNvPr id="189" name="Shape 189"/>
          <p:cNvSpPr txBox="1">
            <a:spLocks noGrp="1"/>
          </p:cNvSpPr>
          <p:nvPr>
            <p:ph type="body" idx="2"/>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pic>
        <p:nvPicPr>
          <p:cNvPr id="9" name="Obraz 8"/>
          <p:cNvPicPr/>
          <p:nvPr/>
        </p:nvPicPr>
        <p:blipFill rotWithShape="1">
          <a:blip r:embed="rId4"/>
          <a:srcRect l="21094" t="28994" r="18820" b="6250"/>
          <a:stretch/>
        </p:blipFill>
        <p:spPr bwMode="auto">
          <a:xfrm>
            <a:off x="639529" y="2009328"/>
            <a:ext cx="7920000" cy="4320000"/>
          </a:xfrm>
          <a:prstGeom prst="rect">
            <a:avLst/>
          </a:prstGeom>
          <a:ln>
            <a:noFill/>
          </a:ln>
          <a:extLst>
            <a:ext uri="{53640926-AAD7-44D8-BBD7-CCE9431645EC}">
              <a14:shadowObscured xmlns:a14="http://schemas.microsoft.com/office/drawing/2010/main"/>
            </a:ext>
          </a:extLst>
        </p:spPr>
      </p:pic>
      <p:sp>
        <p:nvSpPr>
          <p:cNvPr id="2" name="Prostokąt 1"/>
          <p:cNvSpPr/>
          <p:nvPr/>
        </p:nvSpPr>
        <p:spPr>
          <a:xfrm>
            <a:off x="1259632" y="2276872"/>
            <a:ext cx="2520280"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7380312" y="6381328"/>
            <a:ext cx="888385" cy="246221"/>
          </a:xfrm>
          <a:prstGeom prst="rect">
            <a:avLst/>
          </a:prstGeom>
        </p:spPr>
        <p:txBody>
          <a:bodyPr wrap="none">
            <a:spAutoFit/>
          </a:bodyPr>
          <a:lstStyle/>
          <a:p>
            <a:pPr marL="114300"/>
            <a:r>
              <a:rPr lang="pl-PL" sz="1000" dirty="0"/>
              <a:t>Zdjęcie </a:t>
            </a:r>
            <a:r>
              <a:rPr lang="pl-PL" sz="1000" dirty="0" smtClean="0"/>
              <a:t>12</a:t>
            </a:r>
            <a:endParaRPr lang="pl-PL" sz="1000" dirty="0"/>
          </a:p>
        </p:txBody>
      </p:sp>
    </p:spTree>
    <p:extLst>
      <p:ext uri="{BB962C8B-B14F-4D97-AF65-F5344CB8AC3E}">
        <p14:creationId xmlns:p14="http://schemas.microsoft.com/office/powerpoint/2010/main" val="2651038338"/>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dirty="0">
                <a:solidFill>
                  <a:srgbClr val="FFC700"/>
                </a:solidFill>
                <a:latin typeface="Calibri"/>
                <a:ea typeface="Calibri"/>
                <a:cs typeface="Calibri"/>
                <a:sym typeface="Calibri"/>
              </a:rPr>
              <a:t>Rozpoznanie</a:t>
            </a:r>
          </a:p>
        </p:txBody>
      </p:sp>
      <p:sp>
        <p:nvSpPr>
          <p:cNvPr id="198" name="Shape 198"/>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99" name="Shape 19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00" name="Shape 200"/>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23</a:t>
            </a:fld>
            <a:endParaRPr lang="pl-PL"/>
          </a:p>
        </p:txBody>
      </p:sp>
      <p:sp>
        <p:nvSpPr>
          <p:cNvPr id="201" name="Shape 201"/>
          <p:cNvSpPr txBox="1">
            <a:spLocks noGrp="1"/>
          </p:cNvSpPr>
          <p:nvPr>
            <p:ph type="body" idx="2"/>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202" name="Shape 202"/>
          <p:cNvSpPr txBox="1">
            <a:spLocks noGrp="1"/>
          </p:cNvSpPr>
          <p:nvPr>
            <p:ph type="body" idx="2"/>
          </p:nvPr>
        </p:nvSpPr>
        <p:spPr>
          <a:xfrm>
            <a:off x="214282" y="1643050"/>
            <a:ext cx="8429683" cy="4786345"/>
          </a:xfrm>
          <a:prstGeom prst="rect">
            <a:avLst/>
          </a:prstGeom>
          <a:noFill/>
          <a:ln>
            <a:noFill/>
          </a:ln>
        </p:spPr>
        <p:txBody>
          <a:bodyPr lIns="54850" tIns="91425" rIns="91425" bIns="45700" anchor="t" anchorCtr="0">
            <a:noAutofit/>
          </a:bodyPr>
          <a:lstStyle/>
          <a:p>
            <a:pPr marL="438912" marR="0" lvl="0" indent="-324612" algn="ctr" rtl="0">
              <a:spcBef>
                <a:spcPts val="0"/>
              </a:spcBef>
              <a:buClr>
                <a:schemeClr val="accent1"/>
              </a:buClr>
              <a:buSzPct val="25000"/>
              <a:buFont typeface="Noto Sans Symbols"/>
              <a:buNone/>
            </a:pPr>
            <a:r>
              <a:rPr lang="pl-PL" sz="2400" b="0" i="0" u="none" strike="noStrike" cap="none">
                <a:solidFill>
                  <a:schemeClr val="dk1"/>
                </a:solidFill>
                <a:latin typeface="Calibri"/>
                <a:ea typeface="Calibri"/>
                <a:cs typeface="Calibri"/>
                <a:sym typeface="Calibri"/>
              </a:rPr>
              <a:t>ROZPOZNANIE</a:t>
            </a:r>
          </a:p>
        </p:txBody>
      </p:sp>
      <p:cxnSp>
        <p:nvCxnSpPr>
          <p:cNvPr id="203" name="Shape 203"/>
          <p:cNvCxnSpPr/>
          <p:nvPr/>
        </p:nvCxnSpPr>
        <p:spPr>
          <a:xfrm rot="5400000">
            <a:off x="4179885" y="2250273"/>
            <a:ext cx="356395" cy="793"/>
          </a:xfrm>
          <a:prstGeom prst="straightConnector1">
            <a:avLst/>
          </a:prstGeom>
          <a:noFill/>
          <a:ln w="76200" cap="flat" cmpd="sng">
            <a:solidFill>
              <a:srgbClr val="EFAB00"/>
            </a:solidFill>
            <a:prstDash val="solid"/>
            <a:round/>
            <a:headEnd type="none" w="med" len="med"/>
            <a:tailEnd type="none" w="med" len="med"/>
          </a:ln>
        </p:spPr>
      </p:cxnSp>
      <p:cxnSp>
        <p:nvCxnSpPr>
          <p:cNvPr id="204" name="Shape 204"/>
          <p:cNvCxnSpPr/>
          <p:nvPr/>
        </p:nvCxnSpPr>
        <p:spPr>
          <a:xfrm>
            <a:off x="2571735" y="2428867"/>
            <a:ext cx="3714776" cy="1587"/>
          </a:xfrm>
          <a:prstGeom prst="straightConnector1">
            <a:avLst/>
          </a:prstGeom>
          <a:noFill/>
          <a:ln w="76200" cap="flat" cmpd="sng">
            <a:solidFill>
              <a:srgbClr val="EFAB00"/>
            </a:solidFill>
            <a:prstDash val="solid"/>
            <a:round/>
            <a:headEnd type="none" w="med" len="med"/>
            <a:tailEnd type="none" w="med" len="med"/>
          </a:ln>
        </p:spPr>
      </p:cxnSp>
      <p:cxnSp>
        <p:nvCxnSpPr>
          <p:cNvPr id="205" name="Shape 205"/>
          <p:cNvCxnSpPr/>
          <p:nvPr/>
        </p:nvCxnSpPr>
        <p:spPr>
          <a:xfrm rot="5400000">
            <a:off x="2215340" y="2785263"/>
            <a:ext cx="714379" cy="1587"/>
          </a:xfrm>
          <a:prstGeom prst="straightConnector1">
            <a:avLst/>
          </a:prstGeom>
          <a:noFill/>
          <a:ln w="76200" cap="flat" cmpd="sng">
            <a:solidFill>
              <a:srgbClr val="EFAB00"/>
            </a:solidFill>
            <a:prstDash val="solid"/>
            <a:round/>
            <a:headEnd type="none" w="med" len="med"/>
            <a:tailEnd type="stealth" w="lg" len="lg"/>
          </a:ln>
        </p:spPr>
      </p:cxnSp>
      <p:cxnSp>
        <p:nvCxnSpPr>
          <p:cNvPr id="206" name="Shape 206"/>
          <p:cNvCxnSpPr/>
          <p:nvPr/>
        </p:nvCxnSpPr>
        <p:spPr>
          <a:xfrm rot="5400000">
            <a:off x="5930116" y="2785263"/>
            <a:ext cx="714379" cy="1587"/>
          </a:xfrm>
          <a:prstGeom prst="straightConnector1">
            <a:avLst/>
          </a:prstGeom>
          <a:noFill/>
          <a:ln w="76200" cap="flat" cmpd="sng">
            <a:solidFill>
              <a:srgbClr val="EFAB00"/>
            </a:solidFill>
            <a:prstDash val="solid"/>
            <a:round/>
            <a:headEnd type="none" w="med" len="med"/>
            <a:tailEnd type="stealth" w="lg" len="lg"/>
          </a:ln>
        </p:spPr>
      </p:cxnSp>
      <p:sp>
        <p:nvSpPr>
          <p:cNvPr id="207" name="Shape 207"/>
          <p:cNvSpPr/>
          <p:nvPr/>
        </p:nvSpPr>
        <p:spPr>
          <a:xfrm>
            <a:off x="1214413" y="3214685"/>
            <a:ext cx="2786082" cy="357189"/>
          </a:xfrm>
          <a:prstGeom prst="rect">
            <a:avLst/>
          </a:prstGeom>
          <a:solidFill>
            <a:schemeClr val="accent1"/>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WSTĘPNE</a:t>
            </a:r>
          </a:p>
        </p:txBody>
      </p:sp>
      <p:sp>
        <p:nvSpPr>
          <p:cNvPr id="208" name="Shape 208"/>
          <p:cNvSpPr/>
          <p:nvPr/>
        </p:nvSpPr>
        <p:spPr>
          <a:xfrm>
            <a:off x="5000628" y="3214685"/>
            <a:ext cx="2714644" cy="357189"/>
          </a:xfrm>
          <a:prstGeom prst="rect">
            <a:avLst/>
          </a:prstGeom>
          <a:solidFill>
            <a:schemeClr val="accent1"/>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WŁAŚCIWE</a:t>
            </a:r>
          </a:p>
        </p:txBody>
      </p:sp>
      <p:sp>
        <p:nvSpPr>
          <p:cNvPr id="209" name="Shape 209"/>
          <p:cNvSpPr/>
          <p:nvPr/>
        </p:nvSpPr>
        <p:spPr>
          <a:xfrm>
            <a:off x="1214413" y="3786189"/>
            <a:ext cx="2786082" cy="928694"/>
          </a:xfrm>
          <a:prstGeom prst="rect">
            <a:avLst/>
          </a:prstGeom>
          <a:solidFill>
            <a:schemeClr val="accent1"/>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Realizowane jest w pierwszym etapie działań</a:t>
            </a:r>
          </a:p>
        </p:txBody>
      </p:sp>
      <p:sp>
        <p:nvSpPr>
          <p:cNvPr id="210" name="Shape 210"/>
          <p:cNvSpPr/>
          <p:nvPr/>
        </p:nvSpPr>
        <p:spPr>
          <a:xfrm>
            <a:off x="5000628" y="3786189"/>
            <a:ext cx="2714644" cy="928694"/>
          </a:xfrm>
          <a:prstGeom prst="rect">
            <a:avLst/>
          </a:prstGeom>
          <a:solidFill>
            <a:schemeClr val="accent1"/>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Realizowane</a:t>
            </a:r>
            <a:r>
              <a:rPr lang="pl-PL" sz="1800" b="0" i="0" u="none" strike="noStrike" cap="none">
                <a:solidFill>
                  <a:schemeClr val="lt1"/>
                </a:solidFill>
                <a:latin typeface="Calibri"/>
                <a:ea typeface="Calibri"/>
                <a:cs typeface="Calibri"/>
                <a:sym typeface="Calibri"/>
              </a:rPr>
              <a:t> </a:t>
            </a:r>
            <a:r>
              <a:rPr lang="pl-PL" sz="1800" b="0" i="0" u="none" strike="noStrike" cap="none">
                <a:solidFill>
                  <a:schemeClr val="dk1"/>
                </a:solidFill>
                <a:latin typeface="Calibri"/>
                <a:ea typeface="Calibri"/>
                <a:cs typeface="Calibri"/>
                <a:sym typeface="Calibri"/>
              </a:rPr>
              <a:t>jest</a:t>
            </a:r>
            <a:r>
              <a:rPr lang="pl-PL" sz="1800" b="0" i="0" u="none" strike="noStrike" cap="none">
                <a:solidFill>
                  <a:schemeClr val="lt1"/>
                </a:solidFill>
                <a:latin typeface="Calibri"/>
                <a:ea typeface="Calibri"/>
                <a:cs typeface="Calibri"/>
                <a:sym typeface="Calibri"/>
              </a:rPr>
              <a:t> </a:t>
            </a:r>
            <a:r>
              <a:rPr lang="pl-PL" sz="1800" b="0" i="0" u="none" strike="noStrike" cap="none">
                <a:solidFill>
                  <a:schemeClr val="dk1"/>
                </a:solidFill>
                <a:latin typeface="Calibri"/>
                <a:ea typeface="Calibri"/>
                <a:cs typeface="Calibri"/>
                <a:sym typeface="Calibri"/>
              </a:rPr>
              <a:t>w</a:t>
            </a:r>
            <a:r>
              <a:rPr lang="pl-PL" sz="1800" b="0" i="0" u="none" strike="noStrike" cap="none">
                <a:solidFill>
                  <a:schemeClr val="lt1"/>
                </a:solidFill>
                <a:latin typeface="Calibri"/>
                <a:ea typeface="Calibri"/>
                <a:cs typeface="Calibri"/>
                <a:sym typeface="Calibri"/>
              </a:rPr>
              <a:t> </a:t>
            </a:r>
            <a:r>
              <a:rPr lang="pl-PL" sz="1800" b="0" i="0" u="none" strike="noStrike" cap="none">
                <a:solidFill>
                  <a:schemeClr val="dk1"/>
                </a:solidFill>
                <a:latin typeface="Calibri"/>
                <a:ea typeface="Calibri"/>
                <a:cs typeface="Calibri"/>
                <a:sym typeface="Calibri"/>
              </a:rPr>
              <a:t>trakcie</a:t>
            </a:r>
            <a:r>
              <a:rPr lang="pl-PL" sz="1800" b="0" i="0" u="none" strike="noStrike" cap="none">
                <a:solidFill>
                  <a:schemeClr val="lt1"/>
                </a:solidFill>
                <a:latin typeface="Calibri"/>
                <a:ea typeface="Calibri"/>
                <a:cs typeface="Calibri"/>
                <a:sym typeface="Calibri"/>
              </a:rPr>
              <a:t> </a:t>
            </a:r>
            <a:r>
              <a:rPr lang="pl-PL" sz="1800" b="0" i="0" u="none" strike="noStrike" cap="none">
                <a:solidFill>
                  <a:schemeClr val="dk1"/>
                </a:solidFill>
                <a:latin typeface="Calibri"/>
                <a:ea typeface="Calibri"/>
                <a:cs typeface="Calibri"/>
                <a:sym typeface="Calibri"/>
              </a:rPr>
              <a:t>prowadzenia</a:t>
            </a:r>
            <a:r>
              <a:rPr lang="pl-PL" sz="1800" b="0" i="0" u="none" strike="noStrike" cap="none">
                <a:solidFill>
                  <a:schemeClr val="lt1"/>
                </a:solidFill>
                <a:latin typeface="Calibri"/>
                <a:ea typeface="Calibri"/>
                <a:cs typeface="Calibri"/>
                <a:sym typeface="Calibri"/>
              </a:rPr>
              <a:t> </a:t>
            </a:r>
            <a:r>
              <a:rPr lang="pl-PL" sz="1800" b="0" i="0" u="none" strike="noStrike" cap="none">
                <a:solidFill>
                  <a:schemeClr val="dk1"/>
                </a:solidFill>
                <a:latin typeface="Calibri"/>
                <a:ea typeface="Calibri"/>
                <a:cs typeface="Calibri"/>
                <a:sym typeface="Calibri"/>
              </a:rPr>
              <a:t>właściwych</a:t>
            </a:r>
            <a:r>
              <a:rPr lang="pl-PL" sz="1800" b="0" i="0" u="none" strike="noStrike" cap="none">
                <a:solidFill>
                  <a:schemeClr val="lt1"/>
                </a:solidFill>
                <a:latin typeface="Calibri"/>
                <a:ea typeface="Calibri"/>
                <a:cs typeface="Calibri"/>
                <a:sym typeface="Calibri"/>
              </a:rPr>
              <a:t> </a:t>
            </a:r>
            <a:r>
              <a:rPr lang="pl-PL" sz="1800" b="0" i="0" u="none" strike="noStrike" cap="none">
                <a:solidFill>
                  <a:schemeClr val="dk1"/>
                </a:solidFill>
                <a:latin typeface="Calibri"/>
                <a:ea typeface="Calibri"/>
                <a:cs typeface="Calibri"/>
                <a:sym typeface="Calibri"/>
              </a:rPr>
              <a:t>działań</a:t>
            </a:r>
            <a:r>
              <a:rPr lang="pl-PL" sz="1800" b="0" i="0" u="none" strike="noStrike" cap="none">
                <a:solidFill>
                  <a:schemeClr val="lt1"/>
                </a:solidFill>
                <a:latin typeface="Calibri"/>
                <a:ea typeface="Calibri"/>
                <a:cs typeface="Calibri"/>
                <a:sym typeface="Calibri"/>
              </a:rPr>
              <a:t> </a:t>
            </a:r>
            <a:r>
              <a:rPr lang="pl-PL" sz="1800" b="0" i="0" u="none" strike="noStrike" cap="none">
                <a:solidFill>
                  <a:schemeClr val="dk1"/>
                </a:solidFill>
                <a:latin typeface="Calibri"/>
                <a:ea typeface="Calibri"/>
                <a:cs typeface="Calibri"/>
                <a:sym typeface="Calibri"/>
              </a:rPr>
              <a:t>ratowniczych</a:t>
            </a:r>
          </a:p>
        </p:txBody>
      </p:sp>
      <p:cxnSp>
        <p:nvCxnSpPr>
          <p:cNvPr id="211" name="Shape 211"/>
          <p:cNvCxnSpPr/>
          <p:nvPr/>
        </p:nvCxnSpPr>
        <p:spPr>
          <a:xfrm rot="5400000">
            <a:off x="2036348" y="5321709"/>
            <a:ext cx="1071570" cy="793"/>
          </a:xfrm>
          <a:prstGeom prst="straightConnector1">
            <a:avLst/>
          </a:prstGeom>
          <a:noFill/>
          <a:ln w="76200" cap="flat" cmpd="sng">
            <a:solidFill>
              <a:srgbClr val="A5D3A6"/>
            </a:solidFill>
            <a:prstDash val="solid"/>
            <a:round/>
            <a:headEnd type="none" w="med" len="med"/>
            <a:tailEnd type="none" w="med" len="med"/>
          </a:ln>
        </p:spPr>
      </p:cxnSp>
      <p:cxnSp>
        <p:nvCxnSpPr>
          <p:cNvPr id="212" name="Shape 212"/>
          <p:cNvCxnSpPr/>
          <p:nvPr/>
        </p:nvCxnSpPr>
        <p:spPr>
          <a:xfrm>
            <a:off x="2571735" y="5857892"/>
            <a:ext cx="642941" cy="1587"/>
          </a:xfrm>
          <a:prstGeom prst="straightConnector1">
            <a:avLst/>
          </a:prstGeom>
          <a:noFill/>
          <a:ln w="76200" cap="flat" cmpd="sng">
            <a:solidFill>
              <a:srgbClr val="A5D3A6"/>
            </a:solidFill>
            <a:prstDash val="solid"/>
            <a:round/>
            <a:headEnd type="none" w="med" len="med"/>
            <a:tailEnd type="stealth" w="lg" len="lg"/>
          </a:ln>
        </p:spPr>
      </p:cxnSp>
      <p:sp>
        <p:nvSpPr>
          <p:cNvPr id="213" name="Shape 213"/>
          <p:cNvSpPr/>
          <p:nvPr/>
        </p:nvSpPr>
        <p:spPr>
          <a:xfrm>
            <a:off x="3286116" y="5572139"/>
            <a:ext cx="2357453" cy="785818"/>
          </a:xfrm>
          <a:prstGeom prst="rect">
            <a:avLst/>
          </a:prstGeom>
          <a:solidFill>
            <a:srgbClr val="A5D3A6"/>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MELDUNEK </a:t>
            </a:r>
          </a:p>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DO SK KP/KM</a:t>
            </a:r>
          </a:p>
        </p:txBody>
      </p:sp>
      <p:cxnSp>
        <p:nvCxnSpPr>
          <p:cNvPr id="214" name="Shape 214"/>
          <p:cNvCxnSpPr/>
          <p:nvPr/>
        </p:nvCxnSpPr>
        <p:spPr>
          <a:xfrm rot="5400000">
            <a:off x="5751123" y="5321709"/>
            <a:ext cx="1071570" cy="793"/>
          </a:xfrm>
          <a:prstGeom prst="straightConnector1">
            <a:avLst/>
          </a:prstGeom>
          <a:noFill/>
          <a:ln w="76200" cap="flat" cmpd="sng">
            <a:solidFill>
              <a:srgbClr val="A5D3A6"/>
            </a:solidFill>
            <a:prstDash val="solid"/>
            <a:round/>
            <a:headEnd type="none" w="med" len="med"/>
            <a:tailEnd type="none" w="med" len="med"/>
          </a:ln>
        </p:spPr>
      </p:cxnSp>
      <p:cxnSp>
        <p:nvCxnSpPr>
          <p:cNvPr id="215" name="Shape 215"/>
          <p:cNvCxnSpPr/>
          <p:nvPr/>
        </p:nvCxnSpPr>
        <p:spPr>
          <a:xfrm rot="10800000">
            <a:off x="5715008" y="5857892"/>
            <a:ext cx="573091" cy="1587"/>
          </a:xfrm>
          <a:prstGeom prst="straightConnector1">
            <a:avLst/>
          </a:prstGeom>
          <a:noFill/>
          <a:ln w="76200" cap="flat" cmpd="sng">
            <a:solidFill>
              <a:srgbClr val="A5D3A6"/>
            </a:solidFill>
            <a:prstDash val="solid"/>
            <a:round/>
            <a:headEnd type="none" w="med" len="med"/>
            <a:tailEnd type="stealth" w="lg" len="lg"/>
          </a:ln>
        </p:spPr>
      </p:cxnSp>
      <p:sp>
        <p:nvSpPr>
          <p:cNvPr id="21" name="Prostokąt 20"/>
          <p:cNvSpPr/>
          <p:nvPr/>
        </p:nvSpPr>
        <p:spPr>
          <a:xfrm>
            <a:off x="7380312" y="6381328"/>
            <a:ext cx="888385" cy="246221"/>
          </a:xfrm>
          <a:prstGeom prst="rect">
            <a:avLst/>
          </a:prstGeom>
        </p:spPr>
        <p:txBody>
          <a:bodyPr wrap="none">
            <a:spAutoFit/>
          </a:bodyPr>
          <a:lstStyle/>
          <a:p>
            <a:pPr marL="114300"/>
            <a:r>
              <a:rPr lang="pl-PL" sz="1000" dirty="0"/>
              <a:t>Zdjęcie </a:t>
            </a:r>
            <a:r>
              <a:rPr lang="pl-PL" sz="1000" dirty="0" smtClean="0"/>
              <a:t>13</a:t>
            </a:r>
            <a:endParaRPr lang="pl-PL" sz="1000" dirty="0"/>
          </a:p>
        </p:txBody>
      </p:sp>
    </p:spTree>
    <p:extLst>
      <p:ext uri="{BB962C8B-B14F-4D97-AF65-F5344CB8AC3E}">
        <p14:creationId xmlns:p14="http://schemas.microsoft.com/office/powerpoint/2010/main" val="3528362184"/>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dirty="0">
                <a:solidFill>
                  <a:srgbClr val="FFC700"/>
                </a:solidFill>
                <a:latin typeface="Calibri"/>
                <a:ea typeface="Calibri"/>
                <a:cs typeface="Calibri"/>
                <a:sym typeface="Calibri"/>
              </a:rPr>
              <a:t>Rozpoznanie</a:t>
            </a:r>
          </a:p>
        </p:txBody>
      </p:sp>
      <p:sp>
        <p:nvSpPr>
          <p:cNvPr id="222" name="Shape 222"/>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23" name="Shape 223"/>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24" name="Shape 22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24</a:t>
            </a:fld>
            <a:endParaRPr lang="pl-PL"/>
          </a:p>
        </p:txBody>
      </p:sp>
      <p:sp>
        <p:nvSpPr>
          <p:cNvPr id="225" name="Shape 225"/>
          <p:cNvSpPr txBox="1">
            <a:spLocks noGrp="1"/>
          </p:cNvSpPr>
          <p:nvPr>
            <p:ph type="body" idx="2"/>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226" name="Shape 226"/>
          <p:cNvSpPr txBox="1">
            <a:spLocks noGrp="1"/>
          </p:cNvSpPr>
          <p:nvPr>
            <p:ph type="body" idx="2"/>
          </p:nvPr>
        </p:nvSpPr>
        <p:spPr>
          <a:xfrm>
            <a:off x="214282" y="1643050"/>
            <a:ext cx="8429683" cy="4786345"/>
          </a:xfrm>
          <a:prstGeom prst="rect">
            <a:avLst/>
          </a:prstGeom>
          <a:noFill/>
          <a:ln>
            <a:noFill/>
          </a:ln>
        </p:spPr>
        <p:txBody>
          <a:bodyPr lIns="54850" tIns="91425" rIns="91425" bIns="45700" anchor="t" anchorCtr="0">
            <a:noAutofit/>
          </a:bodyPr>
          <a:lstStyle/>
          <a:p>
            <a:pPr marL="438912" marR="0" lvl="0" indent="-324612" algn="ctr" rtl="0">
              <a:spcBef>
                <a:spcPts val="0"/>
              </a:spcBef>
              <a:buClr>
                <a:schemeClr val="accent1"/>
              </a:buClr>
              <a:buSzPct val="25000"/>
              <a:buFont typeface="Noto Sans Symbols"/>
              <a:buNone/>
            </a:pPr>
            <a:r>
              <a:rPr lang="pl-PL" sz="2400" b="0" i="0" u="none" strike="noStrike" cap="none">
                <a:solidFill>
                  <a:schemeClr val="dk1"/>
                </a:solidFill>
                <a:latin typeface="Calibri"/>
                <a:ea typeface="Calibri"/>
                <a:cs typeface="Calibri"/>
                <a:sym typeface="Calibri"/>
              </a:rPr>
              <a:t>CELE  ROZPOZNANIA  WSTĘPNEGO</a:t>
            </a:r>
          </a:p>
        </p:txBody>
      </p:sp>
      <p:cxnSp>
        <p:nvCxnSpPr>
          <p:cNvPr id="227" name="Shape 227"/>
          <p:cNvCxnSpPr/>
          <p:nvPr/>
        </p:nvCxnSpPr>
        <p:spPr>
          <a:xfrm rot="5400000">
            <a:off x="4179885" y="2250273"/>
            <a:ext cx="356395" cy="793"/>
          </a:xfrm>
          <a:prstGeom prst="straightConnector1">
            <a:avLst/>
          </a:prstGeom>
          <a:noFill/>
          <a:ln w="76200" cap="flat" cmpd="sng">
            <a:solidFill>
              <a:srgbClr val="434A59"/>
            </a:solidFill>
            <a:prstDash val="solid"/>
            <a:round/>
            <a:headEnd type="none" w="med" len="med"/>
            <a:tailEnd type="none" w="med" len="med"/>
          </a:ln>
        </p:spPr>
      </p:cxnSp>
      <p:cxnSp>
        <p:nvCxnSpPr>
          <p:cNvPr id="228" name="Shape 228"/>
          <p:cNvCxnSpPr/>
          <p:nvPr/>
        </p:nvCxnSpPr>
        <p:spPr>
          <a:xfrm>
            <a:off x="1428728" y="2428867"/>
            <a:ext cx="6215106" cy="1587"/>
          </a:xfrm>
          <a:prstGeom prst="straightConnector1">
            <a:avLst/>
          </a:prstGeom>
          <a:noFill/>
          <a:ln w="76200" cap="flat" cmpd="sng">
            <a:solidFill>
              <a:srgbClr val="434A59"/>
            </a:solidFill>
            <a:prstDash val="solid"/>
            <a:round/>
            <a:headEnd type="none" w="med" len="med"/>
            <a:tailEnd type="none" w="med" len="med"/>
          </a:ln>
        </p:spPr>
      </p:cxnSp>
      <p:cxnSp>
        <p:nvCxnSpPr>
          <p:cNvPr id="229" name="Shape 229"/>
          <p:cNvCxnSpPr/>
          <p:nvPr/>
        </p:nvCxnSpPr>
        <p:spPr>
          <a:xfrm rot="5400000">
            <a:off x="1072332" y="2785263"/>
            <a:ext cx="714379" cy="1587"/>
          </a:xfrm>
          <a:prstGeom prst="straightConnector1">
            <a:avLst/>
          </a:prstGeom>
          <a:noFill/>
          <a:ln w="76200" cap="flat" cmpd="sng">
            <a:solidFill>
              <a:srgbClr val="434A59"/>
            </a:solidFill>
            <a:prstDash val="solid"/>
            <a:round/>
            <a:headEnd type="none" w="med" len="med"/>
            <a:tailEnd type="stealth" w="lg" len="lg"/>
          </a:ln>
        </p:spPr>
      </p:cxnSp>
      <p:cxnSp>
        <p:nvCxnSpPr>
          <p:cNvPr id="230" name="Shape 230"/>
          <p:cNvCxnSpPr/>
          <p:nvPr/>
        </p:nvCxnSpPr>
        <p:spPr>
          <a:xfrm rot="5400000">
            <a:off x="7287437" y="2785263"/>
            <a:ext cx="714379" cy="1587"/>
          </a:xfrm>
          <a:prstGeom prst="straightConnector1">
            <a:avLst/>
          </a:prstGeom>
          <a:noFill/>
          <a:ln w="76200" cap="flat" cmpd="sng">
            <a:solidFill>
              <a:srgbClr val="434A59"/>
            </a:solidFill>
            <a:prstDash val="solid"/>
            <a:round/>
            <a:headEnd type="none" w="med" len="med"/>
            <a:tailEnd type="stealth" w="lg" len="lg"/>
          </a:ln>
        </p:spPr>
      </p:cxnSp>
      <p:sp>
        <p:nvSpPr>
          <p:cNvPr id="231" name="Shape 231"/>
          <p:cNvSpPr/>
          <p:nvPr/>
        </p:nvSpPr>
        <p:spPr>
          <a:xfrm>
            <a:off x="214282" y="3214685"/>
            <a:ext cx="2071701" cy="1071570"/>
          </a:xfrm>
          <a:prstGeom prst="rect">
            <a:avLst/>
          </a:prstGeom>
          <a:solidFill>
            <a:srgbClr val="92D050"/>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Ustalenie rodzaju pojazdów uczestniczących w wypadku</a:t>
            </a:r>
          </a:p>
        </p:txBody>
      </p:sp>
      <p:sp>
        <p:nvSpPr>
          <p:cNvPr id="232" name="Shape 232"/>
          <p:cNvSpPr/>
          <p:nvPr/>
        </p:nvSpPr>
        <p:spPr>
          <a:xfrm>
            <a:off x="6643702" y="3214685"/>
            <a:ext cx="2286015" cy="1143007"/>
          </a:xfrm>
          <a:prstGeom prst="rect">
            <a:avLst/>
          </a:prstGeom>
          <a:solidFill>
            <a:srgbClr val="92D050"/>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Ustalenie miejsca rozlokowania sił ratowniczych</a:t>
            </a:r>
          </a:p>
        </p:txBody>
      </p:sp>
      <p:sp>
        <p:nvSpPr>
          <p:cNvPr id="233" name="Shape 233"/>
          <p:cNvSpPr/>
          <p:nvPr/>
        </p:nvSpPr>
        <p:spPr>
          <a:xfrm>
            <a:off x="214282" y="4429132"/>
            <a:ext cx="2071701" cy="2214578"/>
          </a:xfrm>
          <a:prstGeom prst="rect">
            <a:avLst/>
          </a:prstGeom>
          <a:solidFill>
            <a:srgbClr val="92D050"/>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Clr>
                <a:schemeClr val="dk1"/>
              </a:buClr>
              <a:buSzPct val="100000"/>
              <a:buFont typeface="Arial"/>
              <a:buChar char="•"/>
            </a:pPr>
            <a:r>
              <a:rPr lang="pl-PL" sz="1800" b="0" i="0" u="none" strike="noStrike" cap="none">
                <a:solidFill>
                  <a:schemeClr val="dk1"/>
                </a:solidFill>
                <a:latin typeface="Calibri"/>
                <a:ea typeface="Calibri"/>
                <a:cs typeface="Calibri"/>
                <a:sym typeface="Calibri"/>
              </a:rPr>
              <a:t>pojazdy osobowe,</a:t>
            </a:r>
          </a:p>
          <a:p>
            <a:pPr marL="0" marR="0" lvl="0" indent="0" algn="l" rtl="0">
              <a:spcBef>
                <a:spcPts val="0"/>
              </a:spcBef>
              <a:buClr>
                <a:schemeClr val="dk1"/>
              </a:buClr>
              <a:buSzPct val="100000"/>
              <a:buFont typeface="Arial"/>
              <a:buChar char="•"/>
            </a:pPr>
            <a:r>
              <a:rPr lang="pl-PL" sz="1800" b="0" i="0" u="none" strike="noStrike" cap="none">
                <a:solidFill>
                  <a:schemeClr val="dk1"/>
                </a:solidFill>
                <a:latin typeface="Calibri"/>
                <a:ea typeface="Calibri"/>
                <a:cs typeface="Calibri"/>
                <a:sym typeface="Calibri"/>
              </a:rPr>
              <a:t>pojazdy ciężarowe,</a:t>
            </a:r>
          </a:p>
          <a:p>
            <a:pPr marL="0" marR="0" lvl="0" indent="0" algn="l" rtl="0">
              <a:spcBef>
                <a:spcPts val="0"/>
              </a:spcBef>
              <a:buClr>
                <a:schemeClr val="dk1"/>
              </a:buClr>
              <a:buSzPct val="100000"/>
              <a:buFont typeface="Arial"/>
              <a:buChar char="•"/>
            </a:pPr>
            <a:r>
              <a:rPr lang="pl-PL" sz="1800" b="0" i="0" u="none" strike="noStrike" cap="none">
                <a:solidFill>
                  <a:schemeClr val="dk1"/>
                </a:solidFill>
                <a:latin typeface="Calibri"/>
                <a:ea typeface="Calibri"/>
                <a:cs typeface="Calibri"/>
                <a:sym typeface="Calibri"/>
              </a:rPr>
              <a:t>pojazdy specjalne,</a:t>
            </a:r>
          </a:p>
          <a:p>
            <a:pPr marL="0" marR="0" lvl="0" indent="0" algn="l" rtl="0">
              <a:spcBef>
                <a:spcPts val="0"/>
              </a:spcBef>
              <a:buClr>
                <a:schemeClr val="dk1"/>
              </a:buClr>
              <a:buSzPct val="100000"/>
              <a:buFont typeface="Arial"/>
              <a:buChar char="•"/>
            </a:pPr>
            <a:r>
              <a:rPr lang="pl-PL" sz="1800" b="0" i="0" u="none" strike="noStrike" cap="none">
                <a:solidFill>
                  <a:schemeClr val="dk1"/>
                </a:solidFill>
                <a:latin typeface="Calibri"/>
                <a:ea typeface="Calibri"/>
                <a:cs typeface="Calibri"/>
                <a:sym typeface="Calibri"/>
              </a:rPr>
              <a:t>motocykle,</a:t>
            </a:r>
          </a:p>
        </p:txBody>
      </p:sp>
      <p:sp>
        <p:nvSpPr>
          <p:cNvPr id="234" name="Shape 234"/>
          <p:cNvSpPr/>
          <p:nvPr/>
        </p:nvSpPr>
        <p:spPr>
          <a:xfrm>
            <a:off x="6643702" y="4500569"/>
            <a:ext cx="2286015" cy="2214578"/>
          </a:xfrm>
          <a:prstGeom prst="rect">
            <a:avLst/>
          </a:prstGeom>
          <a:solidFill>
            <a:srgbClr val="92D050"/>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Clr>
                <a:schemeClr val="dk1"/>
              </a:buClr>
              <a:buSzPct val="100000"/>
              <a:buFont typeface="Arial"/>
              <a:buChar char="•"/>
            </a:pPr>
            <a:r>
              <a:rPr lang="pl-PL" sz="1800" b="0" i="0" u="none" strike="noStrike" cap="none" dirty="0">
                <a:solidFill>
                  <a:schemeClr val="dk1"/>
                </a:solidFill>
                <a:latin typeface="Calibri"/>
                <a:ea typeface="Calibri"/>
                <a:cs typeface="Calibri"/>
                <a:sym typeface="Calibri"/>
              </a:rPr>
              <a:t>ustawienie pojazdów ratowniczych,</a:t>
            </a:r>
          </a:p>
          <a:p>
            <a:pPr marL="0" marR="0" lvl="0" indent="0" algn="l" rtl="0">
              <a:spcBef>
                <a:spcPts val="0"/>
              </a:spcBef>
              <a:buClr>
                <a:schemeClr val="dk1"/>
              </a:buClr>
              <a:buSzPct val="100000"/>
              <a:buFont typeface="Arial"/>
              <a:buChar char="•"/>
            </a:pPr>
            <a:r>
              <a:rPr lang="pl-PL" sz="1800" b="0" i="0" u="none" strike="noStrike" cap="none" dirty="0">
                <a:solidFill>
                  <a:schemeClr val="dk1"/>
                </a:solidFill>
                <a:latin typeface="Calibri"/>
                <a:ea typeface="Calibri"/>
                <a:cs typeface="Calibri"/>
                <a:sym typeface="Calibri"/>
              </a:rPr>
              <a:t>zabezpieczenie miejsca zdarzenia.</a:t>
            </a:r>
          </a:p>
        </p:txBody>
      </p:sp>
      <p:cxnSp>
        <p:nvCxnSpPr>
          <p:cNvPr id="235" name="Shape 235"/>
          <p:cNvCxnSpPr/>
          <p:nvPr/>
        </p:nvCxnSpPr>
        <p:spPr>
          <a:xfrm rot="5400000">
            <a:off x="4001289" y="2785263"/>
            <a:ext cx="714379" cy="1587"/>
          </a:xfrm>
          <a:prstGeom prst="straightConnector1">
            <a:avLst/>
          </a:prstGeom>
          <a:noFill/>
          <a:ln w="76200" cap="flat" cmpd="sng">
            <a:solidFill>
              <a:srgbClr val="434A59"/>
            </a:solidFill>
            <a:prstDash val="solid"/>
            <a:round/>
            <a:headEnd type="none" w="med" len="med"/>
            <a:tailEnd type="stealth" w="lg" len="lg"/>
          </a:ln>
        </p:spPr>
      </p:cxnSp>
      <p:sp>
        <p:nvSpPr>
          <p:cNvPr id="236" name="Shape 236"/>
          <p:cNvSpPr/>
          <p:nvPr/>
        </p:nvSpPr>
        <p:spPr>
          <a:xfrm>
            <a:off x="3286116" y="3214685"/>
            <a:ext cx="2286015" cy="1071570"/>
          </a:xfrm>
          <a:prstGeom prst="rect">
            <a:avLst/>
          </a:prstGeom>
          <a:solidFill>
            <a:srgbClr val="92D050"/>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Rozpoznanie zagrożeń</a:t>
            </a:r>
          </a:p>
        </p:txBody>
      </p:sp>
      <p:sp>
        <p:nvSpPr>
          <p:cNvPr id="237" name="Shape 237"/>
          <p:cNvSpPr/>
          <p:nvPr/>
        </p:nvSpPr>
        <p:spPr>
          <a:xfrm>
            <a:off x="3286116" y="4500569"/>
            <a:ext cx="2286015" cy="2214578"/>
          </a:xfrm>
          <a:prstGeom prst="rect">
            <a:avLst/>
          </a:prstGeom>
          <a:solidFill>
            <a:srgbClr val="92D050"/>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Clr>
                <a:schemeClr val="dk1"/>
              </a:buClr>
              <a:buSzPct val="100000"/>
              <a:buFont typeface="Arial"/>
              <a:buChar char="•"/>
            </a:pPr>
            <a:r>
              <a:rPr lang="pl-PL" sz="1800" b="0" i="0" u="none" strike="noStrike" cap="none">
                <a:solidFill>
                  <a:schemeClr val="dk1"/>
                </a:solidFill>
                <a:latin typeface="Calibri"/>
                <a:ea typeface="Calibri"/>
                <a:cs typeface="Calibri"/>
                <a:sym typeface="Calibri"/>
              </a:rPr>
              <a:t>pożar</a:t>
            </a:r>
          </a:p>
          <a:p>
            <a:pPr marL="0" marR="0" lvl="0" indent="0" algn="l" rtl="0">
              <a:spcBef>
                <a:spcPts val="0"/>
              </a:spcBef>
              <a:buClr>
                <a:schemeClr val="dk1"/>
              </a:buClr>
              <a:buSzPct val="100000"/>
              <a:buFont typeface="Arial"/>
              <a:buChar char="•"/>
            </a:pPr>
            <a:r>
              <a:rPr lang="pl-PL" sz="1800" b="0" i="0" u="none" strike="noStrike" cap="none">
                <a:solidFill>
                  <a:schemeClr val="dk1"/>
                </a:solidFill>
                <a:latin typeface="Calibri"/>
                <a:ea typeface="Calibri"/>
                <a:cs typeface="Calibri"/>
                <a:sym typeface="Calibri"/>
              </a:rPr>
              <a:t>widoczne pary i    obłoki w miejscu zderzenia,</a:t>
            </a:r>
          </a:p>
          <a:p>
            <a:pPr marL="0" marR="0" lvl="0" indent="0" algn="l" rtl="0">
              <a:spcBef>
                <a:spcPts val="0"/>
              </a:spcBef>
              <a:buClr>
                <a:schemeClr val="dk1"/>
              </a:buClr>
              <a:buSzPct val="100000"/>
              <a:buFont typeface="Arial"/>
              <a:buChar char="•"/>
            </a:pPr>
            <a:r>
              <a:rPr lang="pl-PL" sz="1800" b="0" i="0" u="none" strike="noStrike" cap="none">
                <a:solidFill>
                  <a:schemeClr val="dk1"/>
                </a:solidFill>
                <a:latin typeface="Calibri"/>
                <a:ea typeface="Calibri"/>
                <a:cs typeface="Calibri"/>
                <a:sym typeface="Calibri"/>
              </a:rPr>
              <a:t>miejsce zdarzenia np.: skrzyżowanie, przejazd kolejowy, rzeka, itp. </a:t>
            </a:r>
          </a:p>
        </p:txBody>
      </p:sp>
      <p:sp>
        <p:nvSpPr>
          <p:cNvPr id="19" name="Prostokąt 18"/>
          <p:cNvSpPr/>
          <p:nvPr/>
        </p:nvSpPr>
        <p:spPr>
          <a:xfrm>
            <a:off x="5736324" y="6520599"/>
            <a:ext cx="888385" cy="246221"/>
          </a:xfrm>
          <a:prstGeom prst="rect">
            <a:avLst/>
          </a:prstGeom>
        </p:spPr>
        <p:txBody>
          <a:bodyPr wrap="none">
            <a:spAutoFit/>
          </a:bodyPr>
          <a:lstStyle/>
          <a:p>
            <a:pPr marL="114300"/>
            <a:r>
              <a:rPr lang="pl-PL" sz="1000" dirty="0"/>
              <a:t>Zdjęcie </a:t>
            </a:r>
            <a:r>
              <a:rPr lang="pl-PL" sz="1000" dirty="0" smtClean="0"/>
              <a:t>14</a:t>
            </a:r>
            <a:endParaRPr lang="pl-PL" sz="1000" dirty="0"/>
          </a:p>
        </p:txBody>
      </p:sp>
    </p:spTree>
    <p:extLst>
      <p:ext uri="{BB962C8B-B14F-4D97-AF65-F5344CB8AC3E}">
        <p14:creationId xmlns:p14="http://schemas.microsoft.com/office/powerpoint/2010/main" val="1284952581"/>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Elementy organizacji terenu akcji</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25</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smtClean="0"/>
              <a:t>Realizując </a:t>
            </a:r>
            <a:r>
              <a:rPr lang="pl-PL" sz="2400" b="1" dirty="0"/>
              <a:t>zabezpieczenie terenu akcji uwzględniamy</a:t>
            </a:r>
            <a:r>
              <a:rPr lang="pl-PL" sz="2400" b="1" dirty="0" smtClean="0"/>
              <a:t>:</a:t>
            </a:r>
          </a:p>
          <a:p>
            <a:pPr marL="276860" indent="0">
              <a:buNone/>
            </a:pPr>
            <a:endParaRPr lang="pl-PL" sz="1200" dirty="0"/>
          </a:p>
          <a:p>
            <a:r>
              <a:rPr lang="pl-PL" sz="2000" dirty="0"/>
              <a:t>pojazdy uczestniczące w wypadku</a:t>
            </a:r>
            <a:r>
              <a:rPr lang="pl-PL" sz="2000" dirty="0" smtClean="0"/>
              <a:t>,</a:t>
            </a:r>
          </a:p>
          <a:p>
            <a:pPr marL="276860" indent="0">
              <a:buNone/>
            </a:pPr>
            <a:endParaRPr lang="pl-PL" sz="800" dirty="0"/>
          </a:p>
          <a:p>
            <a:r>
              <a:rPr lang="pl-PL" sz="2000" dirty="0" smtClean="0"/>
              <a:t>pojazdy </a:t>
            </a:r>
            <a:r>
              <a:rPr lang="pl-PL" sz="2000" dirty="0"/>
              <a:t>ratownicze PSP</a:t>
            </a:r>
            <a:r>
              <a:rPr lang="pl-PL" sz="2000" dirty="0" smtClean="0"/>
              <a:t>,</a:t>
            </a:r>
          </a:p>
          <a:p>
            <a:pPr marL="276860" indent="0">
              <a:buNone/>
            </a:pPr>
            <a:endParaRPr lang="pl-PL" sz="800" dirty="0"/>
          </a:p>
          <a:p>
            <a:r>
              <a:rPr lang="pl-PL" sz="2000" dirty="0" smtClean="0"/>
              <a:t>techniczne </a:t>
            </a:r>
            <a:r>
              <a:rPr lang="pl-PL" sz="2000" dirty="0"/>
              <a:t>środki oznakowania </a:t>
            </a:r>
            <a:r>
              <a:rPr lang="pl-PL" sz="2000" dirty="0" smtClean="0"/>
              <a:t>i </a:t>
            </a:r>
            <a:r>
              <a:rPr lang="pl-PL" sz="2000" dirty="0"/>
              <a:t>zabezpieczenia terenu akcji</a:t>
            </a:r>
            <a:r>
              <a:rPr lang="pl-PL" sz="2000" dirty="0" smtClean="0"/>
              <a:t>,</a:t>
            </a:r>
          </a:p>
          <a:p>
            <a:pPr marL="276860" indent="0">
              <a:buNone/>
            </a:pPr>
            <a:endParaRPr lang="pl-PL" sz="800" dirty="0"/>
          </a:p>
          <a:p>
            <a:r>
              <a:rPr lang="pl-PL" sz="2000" dirty="0" smtClean="0"/>
              <a:t>strefa </a:t>
            </a:r>
            <a:r>
              <a:rPr lang="pl-PL" sz="2000" dirty="0"/>
              <a:t>„czysta” (3-5m</a:t>
            </a:r>
            <a:r>
              <a:rPr lang="pl-PL" sz="2000" dirty="0" smtClean="0"/>
              <a:t>),</a:t>
            </a:r>
          </a:p>
          <a:p>
            <a:pPr marL="276860" indent="0">
              <a:buNone/>
            </a:pPr>
            <a:endParaRPr lang="pl-PL" sz="800" dirty="0"/>
          </a:p>
          <a:p>
            <a:r>
              <a:rPr lang="pl-PL" sz="2000" dirty="0" smtClean="0"/>
              <a:t>strefa </a:t>
            </a:r>
            <a:r>
              <a:rPr lang="pl-PL" sz="2000" dirty="0"/>
              <a:t>„bezpośredniego zabezpieczenia </a:t>
            </a:r>
            <a:r>
              <a:rPr lang="pl-PL" sz="2000" dirty="0" smtClean="0"/>
              <a:t>działań</a:t>
            </a:r>
            <a:r>
              <a:rPr lang="pl-PL" sz="2000" dirty="0"/>
              <a:t>”(5-10m</a:t>
            </a:r>
            <a:r>
              <a:rPr lang="pl-PL" sz="2000" dirty="0" smtClean="0"/>
              <a:t>),</a:t>
            </a:r>
          </a:p>
          <a:p>
            <a:pPr marL="276860" indent="0">
              <a:buNone/>
            </a:pPr>
            <a:endParaRPr lang="pl-PL" sz="800" dirty="0"/>
          </a:p>
          <a:p>
            <a:r>
              <a:rPr lang="pl-PL" sz="2000" dirty="0"/>
              <a:t>pole składowania sprzętu</a:t>
            </a:r>
            <a:r>
              <a:rPr lang="pl-PL" sz="2000" dirty="0" smtClean="0"/>
              <a:t>,</a:t>
            </a:r>
          </a:p>
          <a:p>
            <a:pPr marL="276860" indent="0">
              <a:buNone/>
            </a:pPr>
            <a:endParaRPr lang="pl-PL" sz="800" dirty="0"/>
          </a:p>
          <a:p>
            <a:r>
              <a:rPr lang="pl-PL" sz="2000" dirty="0" smtClean="0"/>
              <a:t>pole </a:t>
            </a:r>
            <a:r>
              <a:rPr lang="pl-PL" sz="2000" dirty="0"/>
              <a:t>składowania części</a:t>
            </a:r>
            <a:r>
              <a:rPr lang="pl-PL" sz="2000" dirty="0" smtClean="0"/>
              <a:t>,</a:t>
            </a:r>
          </a:p>
          <a:p>
            <a:pPr marL="276860" indent="0">
              <a:buNone/>
            </a:pPr>
            <a:endParaRPr lang="pl-PL" sz="800" dirty="0"/>
          </a:p>
          <a:p>
            <a:r>
              <a:rPr lang="pl-PL" sz="2000" dirty="0" smtClean="0"/>
              <a:t>strefa </a:t>
            </a:r>
            <a:r>
              <a:rPr lang="pl-PL" sz="2000" dirty="0"/>
              <a:t>udzielania pomocy medycznej </a:t>
            </a:r>
            <a:r>
              <a:rPr lang="pl-PL" sz="2000" dirty="0" smtClean="0"/>
              <a:t>i </a:t>
            </a:r>
            <a:r>
              <a:rPr lang="pl-PL" sz="2000" dirty="0"/>
              <a:t>oczekiwania</a:t>
            </a:r>
            <a:r>
              <a:rPr lang="pl-PL" sz="2000" dirty="0" smtClean="0"/>
              <a:t>,</a:t>
            </a:r>
          </a:p>
          <a:p>
            <a:pPr marL="276860" indent="0">
              <a:buNone/>
            </a:pPr>
            <a:endParaRPr lang="pl-PL" sz="800" dirty="0"/>
          </a:p>
          <a:p>
            <a:r>
              <a:rPr lang="pl-PL" sz="2000" dirty="0" smtClean="0"/>
              <a:t>miejsce </a:t>
            </a:r>
            <a:r>
              <a:rPr lang="pl-PL" sz="2000" dirty="0"/>
              <a:t>ustawienia służb medycznych</a:t>
            </a:r>
            <a:r>
              <a:rPr lang="pl-PL" sz="2000" dirty="0" smtClean="0"/>
              <a:t>,</a:t>
            </a:r>
          </a:p>
          <a:p>
            <a:pPr marL="276860" indent="0">
              <a:buNone/>
            </a:pPr>
            <a:endParaRPr lang="pl-PL" sz="800" dirty="0"/>
          </a:p>
          <a:p>
            <a:r>
              <a:rPr lang="pl-PL" sz="2000" dirty="0" smtClean="0"/>
              <a:t>pole </a:t>
            </a:r>
            <a:r>
              <a:rPr lang="pl-PL" sz="2000" dirty="0"/>
              <a:t>składowania rzeczy wartościowych.</a:t>
            </a:r>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3896216639"/>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87" name="Shape 187"/>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26</a:t>
            </a:fld>
            <a:endParaRPr lang="pl-PL"/>
          </a:p>
        </p:txBody>
      </p:sp>
      <p:sp>
        <p:nvSpPr>
          <p:cNvPr id="189" name="Shape 189"/>
          <p:cNvSpPr txBox="1">
            <a:spLocks noGrp="1"/>
          </p:cNvSpPr>
          <p:nvPr>
            <p:ph type="body" idx="2"/>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pic>
        <p:nvPicPr>
          <p:cNvPr id="10" name="Obraz 9"/>
          <p:cNvPicPr/>
          <p:nvPr/>
        </p:nvPicPr>
        <p:blipFill rotWithShape="1">
          <a:blip r:embed="rId4"/>
          <a:srcRect l="20615" t="30131" r="18661" b="6533"/>
          <a:stretch/>
        </p:blipFill>
        <p:spPr bwMode="auto">
          <a:xfrm>
            <a:off x="639529" y="2060848"/>
            <a:ext cx="7920000" cy="4320000"/>
          </a:xfrm>
          <a:prstGeom prst="rect">
            <a:avLst/>
          </a:prstGeom>
          <a:ln>
            <a:noFill/>
          </a:ln>
          <a:extLst>
            <a:ext uri="{53640926-AAD7-44D8-BBD7-CCE9431645EC}">
              <a14:shadowObscured xmlns:a14="http://schemas.microsoft.com/office/drawing/2010/main"/>
            </a:ext>
          </a:extLst>
        </p:spPr>
      </p:pic>
      <p:sp>
        <p:nvSpPr>
          <p:cNvPr id="3" name="Tytuł 2"/>
          <p:cNvSpPr>
            <a:spLocks noGrp="1"/>
          </p:cNvSpPr>
          <p:nvPr>
            <p:ph type="title"/>
          </p:nvPr>
        </p:nvSpPr>
        <p:spPr/>
        <p:txBody>
          <a:bodyPr/>
          <a:lstStyle/>
          <a:p>
            <a:r>
              <a:rPr lang="pl-PL" sz="2400" dirty="0" smtClean="0"/>
              <a:t>                    </a:t>
            </a:r>
            <a:r>
              <a:rPr lang="pl-PL" sz="2800" dirty="0" smtClean="0"/>
              <a:t>Elementy </a:t>
            </a:r>
            <a:r>
              <a:rPr lang="pl-PL" sz="2800" dirty="0"/>
              <a:t>organizacji terenu akcji</a:t>
            </a:r>
          </a:p>
        </p:txBody>
      </p:sp>
      <p:sp>
        <p:nvSpPr>
          <p:cNvPr id="4" name="Prostokąt 3"/>
          <p:cNvSpPr/>
          <p:nvPr/>
        </p:nvSpPr>
        <p:spPr>
          <a:xfrm>
            <a:off x="639529" y="2924944"/>
            <a:ext cx="7920000" cy="28803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7380312" y="6381328"/>
            <a:ext cx="888385" cy="246221"/>
          </a:xfrm>
          <a:prstGeom prst="rect">
            <a:avLst/>
          </a:prstGeom>
        </p:spPr>
        <p:txBody>
          <a:bodyPr wrap="none">
            <a:spAutoFit/>
          </a:bodyPr>
          <a:lstStyle/>
          <a:p>
            <a:pPr marL="114300"/>
            <a:r>
              <a:rPr lang="pl-PL" sz="1000" dirty="0"/>
              <a:t>Zdjęcie </a:t>
            </a:r>
            <a:r>
              <a:rPr lang="pl-PL" sz="1000" dirty="0" smtClean="0"/>
              <a:t>15</a:t>
            </a:r>
            <a:endParaRPr lang="pl-PL" sz="1000" dirty="0"/>
          </a:p>
        </p:txBody>
      </p:sp>
    </p:spTree>
    <p:extLst>
      <p:ext uri="{BB962C8B-B14F-4D97-AF65-F5344CB8AC3E}">
        <p14:creationId xmlns:p14="http://schemas.microsoft.com/office/powerpoint/2010/main" val="3983198167"/>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Działania ratownicze</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27</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smtClean="0"/>
              <a:t>Działania ratownicze obejmują:</a:t>
            </a:r>
          </a:p>
          <a:p>
            <a:pPr marL="276860" indent="0">
              <a:buNone/>
            </a:pPr>
            <a:endParaRPr lang="pl-PL" sz="1200" dirty="0"/>
          </a:p>
          <a:p>
            <a:r>
              <a:rPr lang="pl-PL" sz="2000" dirty="0"/>
              <a:t>stabilizację pojazdu (ów</a:t>
            </a:r>
            <a:r>
              <a:rPr lang="pl-PL" sz="2000" dirty="0" smtClean="0"/>
              <a:t>),</a:t>
            </a:r>
          </a:p>
          <a:p>
            <a:pPr marL="276860" indent="0">
              <a:buNone/>
            </a:pPr>
            <a:endParaRPr lang="pl-PL" sz="800" dirty="0"/>
          </a:p>
          <a:p>
            <a:r>
              <a:rPr lang="pl-PL" sz="2000" dirty="0" smtClean="0"/>
              <a:t>udzielanie </a:t>
            </a:r>
            <a:r>
              <a:rPr lang="pl-PL" sz="2000" dirty="0"/>
              <a:t>rannym pomocy przedlekarskiej</a:t>
            </a:r>
            <a:r>
              <a:rPr lang="pl-PL" sz="2000" dirty="0" smtClean="0"/>
              <a:t>,</a:t>
            </a:r>
          </a:p>
          <a:p>
            <a:pPr marL="276860" indent="0">
              <a:buNone/>
            </a:pPr>
            <a:endParaRPr lang="pl-PL" sz="800" dirty="0"/>
          </a:p>
          <a:p>
            <a:r>
              <a:rPr lang="pl-PL" sz="2000" dirty="0" smtClean="0"/>
              <a:t>w </a:t>
            </a:r>
            <a:r>
              <a:rPr lang="pl-PL" sz="2000" dirty="0"/>
              <a:t>przypadku uwięzienia osób –rozmontowanie pojazdu (cięcie, rozpieranie, odginanie itp</a:t>
            </a:r>
            <a:r>
              <a:rPr lang="pl-PL" sz="2000" dirty="0" smtClean="0"/>
              <a:t>.),</a:t>
            </a:r>
          </a:p>
          <a:p>
            <a:pPr marL="276860" indent="0">
              <a:buNone/>
            </a:pPr>
            <a:endParaRPr lang="pl-PL" sz="800" dirty="0"/>
          </a:p>
          <a:p>
            <a:r>
              <a:rPr lang="pl-PL" sz="2000" dirty="0" smtClean="0"/>
              <a:t>ewakuację </a:t>
            </a:r>
            <a:r>
              <a:rPr lang="pl-PL" sz="2000" dirty="0"/>
              <a:t>poszkodowanych</a:t>
            </a:r>
            <a:r>
              <a:rPr lang="pl-PL" sz="2000" dirty="0" smtClean="0"/>
              <a:t>,</a:t>
            </a:r>
          </a:p>
          <a:p>
            <a:pPr marL="276860" indent="0">
              <a:buNone/>
            </a:pPr>
            <a:endParaRPr lang="pl-PL" sz="800" dirty="0"/>
          </a:p>
          <a:p>
            <a:r>
              <a:rPr lang="pl-PL" sz="2000" dirty="0" smtClean="0"/>
              <a:t>gaszenie </a:t>
            </a:r>
            <a:r>
              <a:rPr lang="pl-PL" sz="2000" dirty="0"/>
              <a:t>pojazdów</a:t>
            </a:r>
            <a:r>
              <a:rPr lang="pl-PL" sz="2000" dirty="0" smtClean="0"/>
              <a:t>,</a:t>
            </a:r>
          </a:p>
          <a:p>
            <a:pPr marL="276860" indent="0">
              <a:buNone/>
            </a:pPr>
            <a:endParaRPr lang="pl-PL" sz="800" dirty="0"/>
          </a:p>
          <a:p>
            <a:r>
              <a:rPr lang="pl-PL" sz="2000" dirty="0" smtClean="0"/>
              <a:t>usuwanie </a:t>
            </a:r>
            <a:r>
              <a:rPr lang="pl-PL" sz="2000" dirty="0"/>
              <a:t>rozlewów olejowych, paliwowych</a:t>
            </a:r>
            <a:r>
              <a:rPr lang="pl-PL" sz="2000" dirty="0" smtClean="0"/>
              <a:t>,</a:t>
            </a:r>
          </a:p>
          <a:p>
            <a:pPr marL="276860" indent="0">
              <a:buNone/>
            </a:pPr>
            <a:endParaRPr lang="pl-PL" sz="800" dirty="0"/>
          </a:p>
          <a:p>
            <a:r>
              <a:rPr lang="pl-PL" sz="2000" dirty="0" smtClean="0"/>
              <a:t>ewakuację </a:t>
            </a:r>
            <a:r>
              <a:rPr lang="pl-PL" sz="2000" dirty="0"/>
              <a:t>innych osób zagrożonych, </a:t>
            </a:r>
            <a:r>
              <a:rPr lang="pl-PL" sz="2000" dirty="0" smtClean="0"/>
              <a:t>itd.</a:t>
            </a:r>
            <a:endParaRPr lang="pl-PL" sz="20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2573205646"/>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Stabilizacja pojazdu</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28</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i="1" dirty="0" smtClean="0"/>
              <a:t>Celem </a:t>
            </a:r>
            <a:r>
              <a:rPr lang="pl-PL" sz="2400" b="1" i="1" dirty="0"/>
              <a:t>jest minimalizacja ruchów pojazdu, które mogą mieć negatywny wpływ na uwięzionych w nim ludzi</a:t>
            </a:r>
            <a:r>
              <a:rPr lang="pl-PL" sz="2400" b="1" i="1" dirty="0" smtClean="0"/>
              <a:t>.</a:t>
            </a:r>
          </a:p>
          <a:p>
            <a:pPr marL="276860" indent="0">
              <a:buNone/>
            </a:pPr>
            <a:r>
              <a:rPr lang="pl-PL" sz="2400" b="1" i="1" dirty="0" smtClean="0"/>
              <a:t> </a:t>
            </a:r>
            <a:endParaRPr lang="pl-PL" sz="2400" dirty="0"/>
          </a:p>
          <a:p>
            <a:pPr marL="276860" indent="0">
              <a:buNone/>
            </a:pPr>
            <a:r>
              <a:rPr lang="pl-PL" sz="2400" b="1" dirty="0"/>
              <a:t>Przed przystąpieniem do stabilizacji należy wziąć pod uwagę</a:t>
            </a:r>
            <a:r>
              <a:rPr lang="pl-PL" sz="2400" b="1" dirty="0" smtClean="0"/>
              <a:t>:</a:t>
            </a:r>
          </a:p>
          <a:p>
            <a:pPr marL="276860" indent="0">
              <a:buNone/>
            </a:pPr>
            <a:endParaRPr lang="pl-PL" sz="1100" dirty="0"/>
          </a:p>
          <a:p>
            <a:r>
              <a:rPr lang="pl-PL" sz="2000" dirty="0" smtClean="0"/>
              <a:t>obecność </a:t>
            </a:r>
            <a:r>
              <a:rPr lang="pl-PL" sz="2000" dirty="0"/>
              <a:t>osób poszkodowanych w </a:t>
            </a:r>
            <a:r>
              <a:rPr lang="pl-PL" sz="2000" dirty="0" smtClean="0"/>
              <a:t>pojeździe, </a:t>
            </a:r>
          </a:p>
          <a:p>
            <a:pPr marL="276860" indent="0">
              <a:buNone/>
            </a:pPr>
            <a:endParaRPr lang="pl-PL" sz="800" dirty="0"/>
          </a:p>
          <a:p>
            <a:r>
              <a:rPr lang="pl-PL" sz="2000" dirty="0" smtClean="0"/>
              <a:t>pozycję </a:t>
            </a:r>
            <a:r>
              <a:rPr lang="pl-PL" sz="2000" dirty="0"/>
              <a:t>pojazdu (stoi na kołach, leży na boku, </a:t>
            </a:r>
            <a:r>
              <a:rPr lang="pl-PL" sz="2000" dirty="0" smtClean="0"/>
              <a:t>leży </a:t>
            </a:r>
            <a:r>
              <a:rPr lang="pl-PL" sz="2000" dirty="0"/>
              <a:t>na dachu itp.), </a:t>
            </a:r>
            <a:endParaRPr lang="pl-PL" sz="2000" dirty="0" smtClean="0"/>
          </a:p>
          <a:p>
            <a:pPr marL="276860" indent="0">
              <a:buNone/>
            </a:pPr>
            <a:endParaRPr lang="pl-PL" sz="800" dirty="0"/>
          </a:p>
          <a:p>
            <a:r>
              <a:rPr lang="pl-PL" sz="2000" dirty="0" smtClean="0"/>
              <a:t>miejsce </a:t>
            </a:r>
            <a:r>
              <a:rPr lang="pl-PL" sz="2000" dirty="0"/>
              <a:t>zdarzenia (skarpa, rów, teren podmokły itp.), </a:t>
            </a:r>
            <a:endParaRPr lang="pl-PL" sz="2000" dirty="0" smtClean="0"/>
          </a:p>
          <a:p>
            <a:pPr marL="276860" indent="0">
              <a:buNone/>
            </a:pPr>
            <a:endParaRPr lang="pl-PL" sz="800" dirty="0"/>
          </a:p>
          <a:p>
            <a:r>
              <a:rPr lang="pl-PL" sz="2000" dirty="0" smtClean="0"/>
              <a:t>rodzaj </a:t>
            </a:r>
            <a:r>
              <a:rPr lang="pl-PL" sz="2000" dirty="0"/>
              <a:t>prowadzonych działań technicznych. </a:t>
            </a:r>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3587692665"/>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Stabilizacja pojazdu</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29</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Jednoznaczność pojęć przy zdarzeniu </a:t>
            </a:r>
            <a:r>
              <a:rPr lang="pl-PL" sz="2400" b="1" dirty="0" smtClean="0"/>
              <a:t>drogowym</a:t>
            </a:r>
          </a:p>
          <a:p>
            <a:pPr marL="276860" indent="0">
              <a:buNone/>
            </a:pPr>
            <a:endParaRPr lang="pl-PL" sz="1100" dirty="0" smtClean="0"/>
          </a:p>
          <a:p>
            <a:r>
              <a:rPr lang="pl-PL" sz="2000" dirty="0" smtClean="0"/>
              <a:t>od </a:t>
            </a:r>
            <a:r>
              <a:rPr lang="pl-PL" sz="2000" dirty="0"/>
              <a:t>strony kierowcy; </a:t>
            </a:r>
            <a:r>
              <a:rPr lang="pl-PL" sz="2000" dirty="0" smtClean="0"/>
              <a:t>                                                  </a:t>
            </a:r>
          </a:p>
          <a:p>
            <a:pPr marL="276860" indent="0">
              <a:buNone/>
            </a:pPr>
            <a:endParaRPr lang="pl-PL" sz="800" dirty="0"/>
          </a:p>
          <a:p>
            <a:r>
              <a:rPr lang="pl-PL" sz="2000" dirty="0" smtClean="0"/>
              <a:t>od </a:t>
            </a:r>
            <a:r>
              <a:rPr lang="pl-PL" sz="2000" dirty="0"/>
              <a:t>strony pasażera; </a:t>
            </a:r>
            <a:endParaRPr lang="pl-PL" sz="2000" dirty="0" smtClean="0"/>
          </a:p>
          <a:p>
            <a:pPr marL="276860" indent="0">
              <a:buNone/>
            </a:pPr>
            <a:endParaRPr lang="pl-PL" sz="800" dirty="0"/>
          </a:p>
          <a:p>
            <a:r>
              <a:rPr lang="pl-PL" sz="2000" dirty="0" smtClean="0"/>
              <a:t>przód </a:t>
            </a:r>
            <a:r>
              <a:rPr lang="pl-PL" sz="2000" dirty="0"/>
              <a:t>pojazdu; </a:t>
            </a:r>
            <a:endParaRPr lang="pl-PL" sz="2000" dirty="0" smtClean="0"/>
          </a:p>
          <a:p>
            <a:pPr marL="276860" indent="0">
              <a:buNone/>
            </a:pPr>
            <a:endParaRPr lang="pl-PL" sz="800" dirty="0"/>
          </a:p>
          <a:p>
            <a:r>
              <a:rPr lang="pl-PL" sz="2000" dirty="0" smtClean="0"/>
              <a:t>tył </a:t>
            </a:r>
            <a:r>
              <a:rPr lang="pl-PL" sz="2000" dirty="0"/>
              <a:t>pojazdu; </a:t>
            </a:r>
            <a:endParaRPr lang="pl-PL" sz="2000" dirty="0" smtClean="0"/>
          </a:p>
          <a:p>
            <a:pPr marL="276860" indent="0">
              <a:buNone/>
            </a:pPr>
            <a:endParaRPr lang="pl-PL" sz="800" dirty="0"/>
          </a:p>
          <a:p>
            <a:r>
              <a:rPr lang="pl-PL" sz="2000" dirty="0" smtClean="0"/>
              <a:t>podwozie </a:t>
            </a:r>
            <a:r>
              <a:rPr lang="pl-PL" sz="2000" dirty="0"/>
              <a:t>(rama</a:t>
            </a:r>
            <a:r>
              <a:rPr lang="pl-PL" sz="2000" dirty="0" smtClean="0"/>
              <a:t>);</a:t>
            </a:r>
          </a:p>
          <a:p>
            <a:pPr marL="276860" indent="0">
              <a:buNone/>
            </a:pPr>
            <a:endParaRPr lang="pl-PL" sz="800" dirty="0"/>
          </a:p>
          <a:p>
            <a:r>
              <a:rPr lang="pl-PL" sz="2000" dirty="0" smtClean="0"/>
              <a:t>przedział </a:t>
            </a:r>
            <a:r>
              <a:rPr lang="pl-PL" sz="2000" dirty="0"/>
              <a:t>silnikowy; </a:t>
            </a:r>
            <a:endParaRPr lang="pl-PL" sz="2000" dirty="0" smtClean="0"/>
          </a:p>
          <a:p>
            <a:pPr marL="276860" indent="0">
              <a:buNone/>
            </a:pPr>
            <a:endParaRPr lang="pl-PL" sz="800" dirty="0"/>
          </a:p>
          <a:p>
            <a:r>
              <a:rPr lang="pl-PL" sz="2000" dirty="0" smtClean="0"/>
              <a:t>przedział </a:t>
            </a:r>
            <a:r>
              <a:rPr lang="pl-PL" sz="2000" dirty="0"/>
              <a:t>pasażerski</a:t>
            </a:r>
            <a:r>
              <a:rPr lang="pl-PL" sz="2000" dirty="0" smtClean="0"/>
              <a:t>;</a:t>
            </a:r>
          </a:p>
          <a:p>
            <a:endParaRPr lang="pl-PL" sz="800" dirty="0"/>
          </a:p>
          <a:p>
            <a:r>
              <a:rPr lang="pl-PL" sz="2000" dirty="0" smtClean="0"/>
              <a:t>przedział </a:t>
            </a:r>
            <a:r>
              <a:rPr lang="pl-PL" sz="2000" dirty="0"/>
              <a:t>bagażowy; </a:t>
            </a:r>
            <a:endParaRPr lang="pl-PL" sz="2000" dirty="0" smtClean="0"/>
          </a:p>
          <a:p>
            <a:pPr marL="276860" indent="0">
              <a:buNone/>
            </a:pPr>
            <a:endParaRPr lang="pl-PL" sz="800" dirty="0"/>
          </a:p>
          <a:p>
            <a:r>
              <a:rPr lang="pl-PL" sz="2000" dirty="0" smtClean="0"/>
              <a:t>oznaczenia słupków</a:t>
            </a:r>
            <a:r>
              <a:rPr lang="pl-PL" sz="2000" dirty="0"/>
              <a:t>.</a:t>
            </a:r>
            <a:r>
              <a:rPr lang="pl-PL" sz="2000" dirty="0" smtClean="0"/>
              <a:t> </a:t>
            </a:r>
            <a:endParaRPr lang="pl-PL" sz="20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3882396323"/>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algn="ctr"/>
            <a:r>
              <a:rPr lang="pl-PL" sz="2800" dirty="0" smtClean="0"/>
              <a:t>Zadania </a:t>
            </a:r>
            <a:r>
              <a:rPr lang="pl-PL" sz="2800" dirty="0"/>
              <a:t>w przypadku zdarzeń w transporcie </a:t>
            </a:r>
            <a:r>
              <a:rPr lang="pl-PL" sz="2800" dirty="0" smtClean="0"/>
              <a:t>drogowym</a:t>
            </a: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smtClean="0"/>
              <a:t>Zadania jednostek ochrony przeciwpożarowej:</a:t>
            </a:r>
          </a:p>
          <a:p>
            <a:pPr marL="276860" indent="0">
              <a:buNone/>
            </a:pPr>
            <a:endParaRPr lang="pl-PL" sz="800" b="1" dirty="0" smtClean="0"/>
          </a:p>
          <a:p>
            <a:pPr marL="276860" indent="0">
              <a:buNone/>
            </a:pPr>
            <a:r>
              <a:rPr lang="pl-PL" sz="2000" dirty="0" smtClean="0"/>
              <a:t>1. Ratowanie </a:t>
            </a:r>
            <a:r>
              <a:rPr lang="pl-PL" sz="2000" dirty="0"/>
              <a:t>ludzi, ofiar </a:t>
            </a:r>
            <a:r>
              <a:rPr lang="pl-PL" sz="2000" dirty="0" smtClean="0"/>
              <a:t>wypadków i katastrof komunikacyjnych poprzez</a:t>
            </a:r>
            <a:r>
              <a:rPr lang="pl-PL" sz="2000" dirty="0"/>
              <a:t>:</a:t>
            </a:r>
          </a:p>
          <a:p>
            <a:pPr marL="276860" indent="0">
              <a:buNone/>
            </a:pPr>
            <a:r>
              <a:rPr lang="pl-PL" sz="1800" dirty="0"/>
              <a:t>a)zabezpieczenie miejsca zdarzenia,</a:t>
            </a:r>
          </a:p>
          <a:p>
            <a:pPr marL="276860" indent="0">
              <a:buNone/>
            </a:pPr>
            <a:r>
              <a:rPr lang="pl-PL" sz="1800" dirty="0"/>
              <a:t>b)wydobycie uwięzionych osób z </a:t>
            </a:r>
            <a:r>
              <a:rPr lang="pl-PL" sz="1800" dirty="0" smtClean="0"/>
              <a:t>wraków pojazdów,</a:t>
            </a:r>
            <a:endParaRPr lang="pl-PL" sz="1800" dirty="0"/>
          </a:p>
          <a:p>
            <a:pPr marL="276860" indent="0">
              <a:buNone/>
            </a:pPr>
            <a:r>
              <a:rPr lang="pl-PL" sz="1800" dirty="0"/>
              <a:t>c)udzielenie kwalifikowanej pierwszej </a:t>
            </a:r>
            <a:r>
              <a:rPr lang="pl-PL" sz="1800" dirty="0" smtClean="0"/>
              <a:t>pomocy.</a:t>
            </a:r>
          </a:p>
          <a:p>
            <a:pPr marL="276860" indent="0">
              <a:buNone/>
            </a:pPr>
            <a:endParaRPr lang="pl-PL" sz="800" dirty="0"/>
          </a:p>
          <a:p>
            <a:pPr marL="276860" indent="0">
              <a:buNone/>
            </a:pPr>
            <a:r>
              <a:rPr lang="pl-PL" sz="2000" dirty="0"/>
              <a:t>2.Gaszenie </a:t>
            </a:r>
            <a:r>
              <a:rPr lang="pl-PL" sz="2000" dirty="0" smtClean="0"/>
              <a:t>pożarów pojazdów.</a:t>
            </a:r>
          </a:p>
          <a:p>
            <a:pPr marL="276860" indent="0">
              <a:buNone/>
            </a:pPr>
            <a:endParaRPr lang="pl-PL" sz="800" dirty="0"/>
          </a:p>
          <a:p>
            <a:pPr marL="276860" indent="0">
              <a:buNone/>
            </a:pPr>
            <a:r>
              <a:rPr lang="pl-PL" sz="2000" dirty="0"/>
              <a:t>3.Usuwanie skutków wypadków i katastrof </a:t>
            </a:r>
            <a:r>
              <a:rPr lang="pl-PL" sz="2000" dirty="0" smtClean="0"/>
              <a:t>komunikacyjnych.</a:t>
            </a:r>
          </a:p>
          <a:p>
            <a:pPr marL="276860" indent="0">
              <a:buNone/>
            </a:pPr>
            <a:endParaRPr lang="pl-PL" sz="800" dirty="0"/>
          </a:p>
          <a:p>
            <a:pPr marL="276860" indent="0" algn="just">
              <a:buNone/>
            </a:pPr>
            <a:r>
              <a:rPr lang="pl-PL" sz="2000" dirty="0"/>
              <a:t>4.Likwidacja rozlewisk substancji, które wydostały się ze </a:t>
            </a:r>
            <a:r>
              <a:rPr lang="pl-PL" sz="2000" dirty="0" smtClean="0"/>
              <a:t>środka</a:t>
            </a:r>
            <a:r>
              <a:rPr lang="pl-PL" sz="2000" dirty="0"/>
              <a:t> </a:t>
            </a:r>
            <a:r>
              <a:rPr lang="pl-PL" sz="2000" dirty="0" smtClean="0"/>
              <a:t>transportu </a:t>
            </a:r>
            <a:r>
              <a:rPr lang="pl-PL" sz="2000" dirty="0"/>
              <a:t>i stanowią zagrożenie dla </a:t>
            </a:r>
            <a:r>
              <a:rPr lang="pl-PL" sz="2000" dirty="0" smtClean="0"/>
              <a:t>bezpieczeństwa ruchu oraz </a:t>
            </a:r>
            <a:r>
              <a:rPr lang="pl-PL" sz="2000" dirty="0"/>
              <a:t>tworzą zagrożenie </a:t>
            </a:r>
            <a:r>
              <a:rPr lang="pl-PL" sz="2000" dirty="0" smtClean="0"/>
              <a:t>ekologiczne.</a:t>
            </a:r>
          </a:p>
          <a:p>
            <a:pPr marL="276860" indent="0" algn="just">
              <a:buNone/>
            </a:pPr>
            <a:endParaRPr lang="pl-PL" sz="800" dirty="0"/>
          </a:p>
          <a:p>
            <a:pPr marL="276860" indent="0">
              <a:buNone/>
            </a:pPr>
            <a:r>
              <a:rPr lang="pl-PL" sz="2000" dirty="0"/>
              <a:t>5.Udrażnianie </a:t>
            </a:r>
            <a:r>
              <a:rPr lang="pl-PL" sz="2000" dirty="0" smtClean="0"/>
              <a:t>szlaków komunikacyjnych.</a:t>
            </a:r>
          </a:p>
          <a:p>
            <a:pPr marL="276860" indent="0">
              <a:buNone/>
            </a:pPr>
            <a:endParaRPr lang="pl-PL" sz="800" dirty="0"/>
          </a:p>
          <a:p>
            <a:pPr marL="276860" indent="0">
              <a:buNone/>
            </a:pPr>
            <a:r>
              <a:rPr lang="pl-PL" sz="2000" dirty="0"/>
              <a:t>6.Usuwanie i zabezpieczanie materiałów i przedmiotów  </a:t>
            </a:r>
            <a:r>
              <a:rPr lang="pl-PL" sz="2000" dirty="0" smtClean="0"/>
              <a:t>tworzących zagrożenie na szlakach komunikacyjnych.</a:t>
            </a:r>
            <a:endParaRPr lang="pl-PL" sz="20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970665803"/>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Stabilizacja pojazdu</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30</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9" name="Picture 4" descr="C:\Users\Operacyjny1\Desktop\img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563" y="1556792"/>
            <a:ext cx="7003507" cy="5004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380312" y="6381328"/>
            <a:ext cx="888385" cy="246221"/>
          </a:xfrm>
          <a:prstGeom prst="rect">
            <a:avLst/>
          </a:prstGeom>
        </p:spPr>
        <p:txBody>
          <a:bodyPr wrap="none">
            <a:spAutoFit/>
          </a:bodyPr>
          <a:lstStyle/>
          <a:p>
            <a:pPr marL="114300"/>
            <a:r>
              <a:rPr lang="pl-PL" sz="1000" dirty="0"/>
              <a:t>Zdjęcie </a:t>
            </a:r>
            <a:r>
              <a:rPr lang="pl-PL" sz="1000" dirty="0" smtClean="0"/>
              <a:t>16</a:t>
            </a:r>
            <a:endParaRPr lang="pl-PL" sz="1000" dirty="0"/>
          </a:p>
        </p:txBody>
      </p:sp>
    </p:spTree>
    <p:extLst>
      <p:ext uri="{BB962C8B-B14F-4D97-AF65-F5344CB8AC3E}">
        <p14:creationId xmlns:p14="http://schemas.microsoft.com/office/powerpoint/2010/main" val="2524906710"/>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Stabilizacja pojazdów</a:t>
            </a:r>
          </a:p>
        </p:txBody>
      </p:sp>
      <p:sp>
        <p:nvSpPr>
          <p:cNvPr id="284" name="Shape 284"/>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85" name="Shape 28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31</a:t>
            </a:fld>
            <a:endParaRPr lang="pl-PL"/>
          </a:p>
        </p:txBody>
      </p:sp>
      <p:pic>
        <p:nvPicPr>
          <p:cNvPr id="286" name="Shape 286"/>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8" name="Obraz 7"/>
          <p:cNvPicPr/>
          <p:nvPr/>
        </p:nvPicPr>
        <p:blipFill rotWithShape="1">
          <a:blip r:embed="rId4"/>
          <a:srcRect l="23653" t="42641" r="22009" b="15625"/>
          <a:stretch/>
        </p:blipFill>
        <p:spPr bwMode="auto">
          <a:xfrm>
            <a:off x="456018" y="2060848"/>
            <a:ext cx="7920000" cy="4320000"/>
          </a:xfrm>
          <a:prstGeom prst="rect">
            <a:avLst/>
          </a:prstGeom>
          <a:ln>
            <a:noFill/>
          </a:ln>
          <a:extLst>
            <a:ext uri="{53640926-AAD7-44D8-BBD7-CCE9431645EC}">
              <a14:shadowObscured xmlns:a14="http://schemas.microsoft.com/office/drawing/2010/main"/>
            </a:ext>
          </a:extLst>
        </p:spPr>
      </p:pic>
      <p:sp>
        <p:nvSpPr>
          <p:cNvPr id="7" name="Prostokąt 6"/>
          <p:cNvSpPr/>
          <p:nvPr/>
        </p:nvSpPr>
        <p:spPr>
          <a:xfrm>
            <a:off x="7380312" y="6381328"/>
            <a:ext cx="888385" cy="246221"/>
          </a:xfrm>
          <a:prstGeom prst="rect">
            <a:avLst/>
          </a:prstGeom>
        </p:spPr>
        <p:txBody>
          <a:bodyPr wrap="none">
            <a:spAutoFit/>
          </a:bodyPr>
          <a:lstStyle/>
          <a:p>
            <a:pPr marL="114300"/>
            <a:r>
              <a:rPr lang="pl-PL" sz="1000" dirty="0"/>
              <a:t>Zdjęcie </a:t>
            </a:r>
            <a:r>
              <a:rPr lang="pl-PL" sz="1000" dirty="0" smtClean="0"/>
              <a:t>17</a:t>
            </a:r>
            <a:endParaRPr lang="pl-PL" sz="1000" dirty="0"/>
          </a:p>
        </p:txBody>
      </p:sp>
    </p:spTree>
    <p:extLst>
      <p:ext uri="{BB962C8B-B14F-4D97-AF65-F5344CB8AC3E}">
        <p14:creationId xmlns:p14="http://schemas.microsoft.com/office/powerpoint/2010/main" val="2549000800"/>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Stabilizacja pojazdów</a:t>
            </a:r>
          </a:p>
        </p:txBody>
      </p:sp>
      <p:sp>
        <p:nvSpPr>
          <p:cNvPr id="285" name="Shape 28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32</a:t>
            </a:fld>
            <a:endParaRPr lang="pl-PL"/>
          </a:p>
        </p:txBody>
      </p:sp>
      <p:pic>
        <p:nvPicPr>
          <p:cNvPr id="286" name="Shape 286"/>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8" name="Obraz 7"/>
          <p:cNvPicPr/>
          <p:nvPr/>
        </p:nvPicPr>
        <p:blipFill rotWithShape="1">
          <a:blip r:embed="rId4"/>
          <a:srcRect l="30529" t="42645" r="27913" b="11580"/>
          <a:stretch/>
        </p:blipFill>
        <p:spPr bwMode="auto">
          <a:xfrm>
            <a:off x="539552" y="1772816"/>
            <a:ext cx="7920000" cy="4320000"/>
          </a:xfrm>
          <a:prstGeom prst="rect">
            <a:avLst/>
          </a:prstGeom>
          <a:ln>
            <a:noFill/>
          </a:ln>
          <a:extLst>
            <a:ext uri="{53640926-AAD7-44D8-BBD7-CCE9431645EC}">
              <a14:shadowObscured xmlns:a14="http://schemas.microsoft.com/office/drawing/2010/main"/>
            </a:ext>
          </a:extLst>
        </p:spPr>
      </p:pic>
      <p:sp>
        <p:nvSpPr>
          <p:cNvPr id="6" name="Prostokąt 5"/>
          <p:cNvSpPr/>
          <p:nvPr/>
        </p:nvSpPr>
        <p:spPr>
          <a:xfrm>
            <a:off x="7380312" y="6381328"/>
            <a:ext cx="888385" cy="246221"/>
          </a:xfrm>
          <a:prstGeom prst="rect">
            <a:avLst/>
          </a:prstGeom>
        </p:spPr>
        <p:txBody>
          <a:bodyPr wrap="none">
            <a:spAutoFit/>
          </a:bodyPr>
          <a:lstStyle/>
          <a:p>
            <a:pPr marL="114300"/>
            <a:r>
              <a:rPr lang="pl-PL" sz="1000" dirty="0"/>
              <a:t>Zdjęcie </a:t>
            </a:r>
            <a:r>
              <a:rPr lang="pl-PL" sz="1000" dirty="0" smtClean="0"/>
              <a:t>18</a:t>
            </a:r>
            <a:endParaRPr lang="pl-PL" sz="1000" dirty="0"/>
          </a:p>
        </p:txBody>
      </p:sp>
    </p:spTree>
    <p:extLst>
      <p:ext uri="{BB962C8B-B14F-4D97-AF65-F5344CB8AC3E}">
        <p14:creationId xmlns:p14="http://schemas.microsoft.com/office/powerpoint/2010/main" val="3438025121"/>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r>
              <a:rPr lang="pl-PL" sz="2800" dirty="0"/>
              <a:t>Karta ratownicza pojazdu</a:t>
            </a:r>
          </a:p>
        </p:txBody>
      </p:sp>
      <p:sp>
        <p:nvSpPr>
          <p:cNvPr id="3" name="Symbol zastępczy tekstu 2"/>
          <p:cNvSpPr>
            <a:spLocks noGrp="1"/>
          </p:cNvSpPr>
          <p:nvPr>
            <p:ph type="body" idx="1"/>
          </p:nvPr>
        </p:nvSpPr>
        <p:spPr>
          <a:xfrm>
            <a:off x="0" y="1600200"/>
            <a:ext cx="5940152" cy="4525963"/>
          </a:xfrm>
        </p:spPr>
        <p:txBody>
          <a:bodyPr/>
          <a:lstStyle/>
          <a:p>
            <a:pPr marL="276860" indent="0" algn="just">
              <a:buNone/>
            </a:pPr>
            <a:r>
              <a:rPr lang="pl-PL" sz="2000" b="1" dirty="0"/>
              <a:t>Karta ratownicza („rescue sheet”)</a:t>
            </a:r>
            <a:r>
              <a:rPr lang="pl-PL" sz="2000" dirty="0"/>
              <a:t> to zestandaryzowana informacja, która na karcie papierowej w formacie A4 przedstawia schemat pojazdu z zaznaczonymi najważniejszymi dla służb ratowniczych elementami umiejscowienia wzmocnień karoserii, rozmieszczenia poduszek bezpieczeństwa, czy też gazowych napinaczy pasów.</a:t>
            </a:r>
          </a:p>
          <a:p>
            <a:pPr marL="276860" indent="0">
              <a:buNone/>
            </a:pPr>
            <a:endParaRPr lang="pl-PL" sz="1600" b="1" dirty="0" smtClean="0"/>
          </a:p>
          <a:p>
            <a:pPr marL="276860" indent="0" algn="just">
              <a:buNone/>
            </a:pPr>
            <a:r>
              <a:rPr lang="pl-PL" sz="2000" b="1" dirty="0" smtClean="0"/>
              <a:t>Karta </a:t>
            </a:r>
            <a:r>
              <a:rPr lang="pl-PL" sz="2000" b="1" dirty="0"/>
              <a:t>ratownicza</a:t>
            </a:r>
            <a:r>
              <a:rPr lang="pl-PL" sz="2000" dirty="0"/>
              <a:t> – pozornie zwykła kartka papieru wożona w samochodzie pozwala często skrócić czas akcji ratowniczej o 30 procent, o  6 – 9, często decydujących, minut.  </a:t>
            </a:r>
            <a:endParaRPr lang="pl-PL" sz="2000" dirty="0" smtClean="0"/>
          </a:p>
          <a:p>
            <a:pPr marL="276860" indent="0" algn="ctr">
              <a:buNone/>
            </a:pPr>
            <a:r>
              <a:rPr lang="pl-PL" sz="2000" b="1" dirty="0" smtClean="0">
                <a:solidFill>
                  <a:srgbClr val="FF0000"/>
                </a:solidFill>
              </a:rPr>
              <a:t>Pozornie </a:t>
            </a:r>
            <a:r>
              <a:rPr lang="pl-PL" sz="2000" b="1" dirty="0">
                <a:solidFill>
                  <a:srgbClr val="FF0000"/>
                </a:solidFill>
              </a:rPr>
              <a:t>zwykła kartka papieru może uratować </a:t>
            </a:r>
            <a:r>
              <a:rPr lang="pl-PL" sz="2000" b="1" dirty="0" smtClean="0">
                <a:solidFill>
                  <a:srgbClr val="FF0000"/>
                </a:solidFill>
              </a:rPr>
              <a:t>    Ci życie.</a:t>
            </a:r>
            <a:endParaRPr lang="pl-PL" sz="2000" b="1" dirty="0">
              <a:solidFill>
                <a:srgbClr val="FF0000"/>
              </a:solidFill>
            </a:endParaRPr>
          </a:p>
          <a:p>
            <a:endParaRPr lang="pl-PL" dirty="0"/>
          </a:p>
        </p:txBody>
      </p:sp>
      <p:pic>
        <p:nvPicPr>
          <p:cNvPr id="6" name="Picture 2" descr="C:\Users\Operacyjny1\Desktop\karta-ratownicz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571747"/>
            <a:ext cx="2821063" cy="39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286"/>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39236323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POJAZDY W TRANSPORCIE SZYNOWYM</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34</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smtClean="0"/>
              <a:t>Do pojazdów w transporcie szynowym zaliczamy:</a:t>
            </a:r>
          </a:p>
          <a:p>
            <a:pPr marL="276860" indent="0">
              <a:buNone/>
            </a:pPr>
            <a:endParaRPr lang="pl-PL" sz="1100" dirty="0" smtClean="0"/>
          </a:p>
          <a:p>
            <a:r>
              <a:rPr lang="pl-PL" sz="2000" dirty="0" smtClean="0"/>
              <a:t>Tramwaje miejskie;</a:t>
            </a:r>
          </a:p>
          <a:p>
            <a:pPr marL="276860" indent="0">
              <a:buNone/>
            </a:pPr>
            <a:endParaRPr lang="pl-PL" sz="800" dirty="0" smtClean="0"/>
          </a:p>
          <a:p>
            <a:r>
              <a:rPr lang="pl-PL" sz="2000" dirty="0" smtClean="0"/>
              <a:t>Autobusy szynowe (szynobusy);</a:t>
            </a:r>
          </a:p>
          <a:p>
            <a:pPr marL="276860" indent="0">
              <a:buNone/>
            </a:pPr>
            <a:endParaRPr lang="pl-PL" sz="800" dirty="0" smtClean="0"/>
          </a:p>
          <a:p>
            <a:r>
              <a:rPr lang="pl-PL" sz="2000" dirty="0" smtClean="0"/>
              <a:t>Elektryczne zespoły trakcyjne;</a:t>
            </a:r>
          </a:p>
          <a:p>
            <a:pPr marL="276860" indent="0">
              <a:buNone/>
            </a:pPr>
            <a:endParaRPr lang="pl-PL" sz="800" dirty="0" smtClean="0"/>
          </a:p>
          <a:p>
            <a:r>
              <a:rPr lang="pl-PL" sz="2000" dirty="0" smtClean="0"/>
              <a:t>Lokomotywy;</a:t>
            </a:r>
          </a:p>
          <a:p>
            <a:pPr marL="276860" indent="0">
              <a:buNone/>
            </a:pPr>
            <a:endParaRPr lang="pl-PL" sz="800" dirty="0" smtClean="0"/>
          </a:p>
          <a:p>
            <a:r>
              <a:rPr lang="pl-PL" sz="2000" dirty="0" smtClean="0"/>
              <a:t>Wagony pasażerskie;</a:t>
            </a:r>
          </a:p>
          <a:p>
            <a:pPr marL="276860" indent="0">
              <a:buNone/>
            </a:pPr>
            <a:endParaRPr lang="pl-PL" sz="800" dirty="0" smtClean="0"/>
          </a:p>
          <a:p>
            <a:r>
              <a:rPr lang="pl-PL" sz="2000" dirty="0" smtClean="0"/>
              <a:t>Wagony towarowe.                                               </a:t>
            </a:r>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7" name="Picture 3" descr="C:\Users\Operacyjny1\Desktop\tramino-1-2489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450" y="2185772"/>
            <a:ext cx="2189758" cy="973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Operacyjny1\Desktop\sa133-016_20130712_1706855987.jpg"/>
          <p:cNvPicPr>
            <a:picLocks noChangeAspect="1" noChangeArrowheads="1"/>
          </p:cNvPicPr>
          <p:nvPr/>
        </p:nvPicPr>
        <p:blipFill rotWithShape="1">
          <a:blip r:embed="rId5">
            <a:extLst>
              <a:ext uri="{28A0092B-C50C-407E-A947-70E740481C1C}">
                <a14:useLocalDpi xmlns:a14="http://schemas.microsoft.com/office/drawing/2010/main" val="0"/>
              </a:ext>
            </a:extLst>
          </a:blip>
          <a:srcRect t="12398" b="4797"/>
          <a:stretch/>
        </p:blipFill>
        <p:spPr bwMode="auto">
          <a:xfrm>
            <a:off x="5580112" y="3238654"/>
            <a:ext cx="2332812" cy="1126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Operacyjny1\Desktop\2422449.jpg"/>
          <p:cNvPicPr>
            <a:picLocks noChangeAspect="1" noChangeArrowheads="1"/>
          </p:cNvPicPr>
          <p:nvPr/>
        </p:nvPicPr>
        <p:blipFill rotWithShape="1">
          <a:blip r:embed="rId6">
            <a:extLst>
              <a:ext uri="{28A0092B-C50C-407E-A947-70E740481C1C}">
                <a14:useLocalDpi xmlns:a14="http://schemas.microsoft.com/office/drawing/2010/main" val="0"/>
              </a:ext>
            </a:extLst>
          </a:blip>
          <a:srcRect l="15390" t="7477" r="8574" b="13087"/>
          <a:stretch/>
        </p:blipFill>
        <p:spPr bwMode="auto">
          <a:xfrm>
            <a:off x="3518181" y="4427818"/>
            <a:ext cx="2755710" cy="164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610171"/>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Pojazdy w transporcie szynowym</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35</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98482"/>
          </a:xfrm>
          <a:prstGeom prst="rect">
            <a:avLst/>
          </a:prstGeom>
          <a:noFill/>
          <a:ln>
            <a:noFill/>
          </a:ln>
        </p:spPr>
        <p:txBody>
          <a:bodyPr lIns="54850" tIns="91425" rIns="91425" bIns="45700" anchor="t" anchorCtr="0">
            <a:noAutofit/>
          </a:bodyPr>
          <a:lstStyle/>
          <a:p>
            <a:pPr marL="276860" indent="0">
              <a:buNone/>
            </a:pPr>
            <a:r>
              <a:rPr lang="pl-PL" sz="2400" b="1" dirty="0" smtClean="0"/>
              <a:t>Tramwaj</a:t>
            </a:r>
            <a:r>
              <a:rPr lang="pl-PL" sz="2000" b="1" dirty="0" smtClean="0"/>
              <a:t> </a:t>
            </a:r>
          </a:p>
          <a:p>
            <a:pPr algn="just"/>
            <a:r>
              <a:rPr lang="pl-PL" sz="2000" dirty="0"/>
              <a:t>S</a:t>
            </a:r>
            <a:r>
              <a:rPr lang="pl-PL" sz="2000" dirty="0" smtClean="0"/>
              <a:t>zynowy </a:t>
            </a:r>
            <a:r>
              <a:rPr lang="pl-PL" sz="2000" dirty="0"/>
              <a:t>pojazd służący do transportu miejskiego, poruszający się w ruchu mieszanym po jezdni lub na wydzielonym albo niezależnym torowisku</a:t>
            </a:r>
            <a:r>
              <a:rPr lang="pl-PL" sz="2000" dirty="0" smtClean="0"/>
              <a:t>.</a:t>
            </a:r>
          </a:p>
          <a:p>
            <a:pPr algn="just"/>
            <a:r>
              <a:rPr lang="pl-PL" sz="2000" b="1" dirty="0"/>
              <a:t> </a:t>
            </a:r>
            <a:r>
              <a:rPr lang="pl-PL" sz="2000" dirty="0" smtClean="0"/>
              <a:t>Do zaopatrzenia tramwaju w elektryczność stosuje się przede wszystkim napowietrzną sieć trakcyjną zasilaną prądem stałym o napięciu 500-800 V. </a:t>
            </a:r>
          </a:p>
          <a:p>
            <a:pPr algn="just"/>
            <a:r>
              <a:rPr lang="pl-PL" sz="2000" b="1" dirty="0" smtClean="0"/>
              <a:t> </a:t>
            </a:r>
            <a:r>
              <a:rPr lang="pl-PL" sz="2000" dirty="0" smtClean="0"/>
              <a:t>Odbierak prądu to jedno lub dwuramienny pantograf.</a:t>
            </a:r>
          </a:p>
          <a:p>
            <a:pPr algn="just"/>
            <a:r>
              <a:rPr lang="pl-PL" sz="2000" b="1" dirty="0"/>
              <a:t> </a:t>
            </a:r>
            <a:r>
              <a:rPr lang="pl-PL" sz="2000" dirty="0" smtClean="0"/>
              <a:t>Niektóre nowoczesne sieci tramwajowe są wyposażone w zasilanie elektryczne w postaci prowadzonej w kanale w jezdni trzeciej szyny.</a:t>
            </a:r>
          </a:p>
          <a:p>
            <a:pPr algn="just"/>
            <a:endParaRPr lang="pl-PL" sz="2000" b="1" dirty="0"/>
          </a:p>
          <a:p>
            <a:pPr algn="just"/>
            <a:endParaRPr lang="pl-PL" sz="2000" b="1" dirty="0" smtClean="0"/>
          </a:p>
          <a:p>
            <a:pPr algn="just"/>
            <a:endParaRPr lang="pl-PL" sz="2000" b="1" dirty="0" smtClean="0"/>
          </a:p>
          <a:p>
            <a:pPr algn="just"/>
            <a:endParaRPr lang="pl-PL" sz="2000" b="1" dirty="0"/>
          </a:p>
          <a:p>
            <a:pPr algn="just"/>
            <a:endParaRPr lang="pl-PL" sz="2000" b="1" dirty="0" smtClean="0"/>
          </a:p>
          <a:p>
            <a:pPr algn="just"/>
            <a:endParaRPr lang="pl-PL" sz="2000" b="1" dirty="0"/>
          </a:p>
          <a:p>
            <a:pPr algn="just"/>
            <a:endParaRPr lang="pl-PL" sz="2000" b="1" dirty="0" smtClean="0"/>
          </a:p>
          <a:p>
            <a:endParaRPr lang="pl-PL" sz="2000" dirty="0"/>
          </a:p>
          <a:p>
            <a:pPr marL="276860" indent="0">
              <a:buNone/>
            </a:pPr>
            <a:endParaRPr lang="pl-PL" sz="800" dirty="0"/>
          </a:p>
          <a:p>
            <a:pPr marL="276860" indent="0">
              <a:buNone/>
            </a:pPr>
            <a:endParaRPr lang="pl-PL" sz="2000" b="1" dirty="0" smtClean="0"/>
          </a:p>
          <a:p>
            <a:pPr marL="276860" indent="0">
              <a:buNone/>
            </a:pPr>
            <a:r>
              <a:rPr lang="pl-PL" sz="2000" b="1" dirty="0" smtClean="0"/>
              <a:t> </a:t>
            </a:r>
            <a:endParaRPr lang="pl-PL" sz="11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6147" name="Picture 3" descr="C:\Users\Operacyjny1\Desktop\tramino-1-2489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018" y="4365104"/>
            <a:ext cx="405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Operacyjny1\Desktop\tramino-3-2489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4365104"/>
            <a:ext cx="405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8"/>
          <p:cNvSpPr/>
          <p:nvPr/>
        </p:nvSpPr>
        <p:spPr>
          <a:xfrm>
            <a:off x="3203848" y="6258217"/>
            <a:ext cx="888385" cy="246221"/>
          </a:xfrm>
          <a:prstGeom prst="rect">
            <a:avLst/>
          </a:prstGeom>
        </p:spPr>
        <p:txBody>
          <a:bodyPr wrap="none">
            <a:spAutoFit/>
          </a:bodyPr>
          <a:lstStyle/>
          <a:p>
            <a:pPr marL="114300"/>
            <a:r>
              <a:rPr lang="pl-PL" sz="1000" dirty="0"/>
              <a:t>Zdjęcie </a:t>
            </a:r>
            <a:r>
              <a:rPr lang="pl-PL" sz="1000" dirty="0" smtClean="0"/>
              <a:t>19</a:t>
            </a:r>
            <a:endParaRPr lang="pl-PL" sz="1000" dirty="0"/>
          </a:p>
        </p:txBody>
      </p:sp>
      <p:sp>
        <p:nvSpPr>
          <p:cNvPr id="10" name="Prostokąt 9"/>
          <p:cNvSpPr/>
          <p:nvPr/>
        </p:nvSpPr>
        <p:spPr>
          <a:xfrm>
            <a:off x="7671144" y="6256867"/>
            <a:ext cx="888385" cy="246221"/>
          </a:xfrm>
          <a:prstGeom prst="rect">
            <a:avLst/>
          </a:prstGeom>
        </p:spPr>
        <p:txBody>
          <a:bodyPr wrap="none">
            <a:spAutoFit/>
          </a:bodyPr>
          <a:lstStyle/>
          <a:p>
            <a:pPr marL="114300"/>
            <a:r>
              <a:rPr lang="pl-PL" sz="1000" dirty="0"/>
              <a:t>Zdjęcie </a:t>
            </a:r>
            <a:r>
              <a:rPr lang="pl-PL" sz="1000" dirty="0" smtClean="0"/>
              <a:t>20</a:t>
            </a:r>
            <a:endParaRPr lang="pl-PL" sz="1000" dirty="0"/>
          </a:p>
        </p:txBody>
      </p:sp>
    </p:spTree>
    <p:extLst>
      <p:ext uri="{BB962C8B-B14F-4D97-AF65-F5344CB8AC3E}">
        <p14:creationId xmlns:p14="http://schemas.microsoft.com/office/powerpoint/2010/main" val="3236842260"/>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Pojazdy w transporcie szynowym</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36</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98482"/>
          </a:xfrm>
          <a:prstGeom prst="rect">
            <a:avLst/>
          </a:prstGeom>
          <a:noFill/>
          <a:ln>
            <a:noFill/>
          </a:ln>
        </p:spPr>
        <p:txBody>
          <a:bodyPr lIns="54850" tIns="91425" rIns="91425" bIns="45700" anchor="t" anchorCtr="0">
            <a:noAutofit/>
          </a:bodyPr>
          <a:lstStyle/>
          <a:p>
            <a:pPr marL="276860" indent="0">
              <a:buNone/>
            </a:pPr>
            <a:r>
              <a:rPr lang="pl-PL" sz="2400" b="1" dirty="0" smtClean="0"/>
              <a:t>Autobus szynowy (szynobus)</a:t>
            </a:r>
            <a:endParaRPr lang="pl-PL" sz="2000" b="1" dirty="0" smtClean="0"/>
          </a:p>
          <a:p>
            <a:pPr algn="just"/>
            <a:r>
              <a:rPr lang="pl-PL" sz="2000" dirty="0" smtClean="0"/>
              <a:t>Szynobusy są to pojazdy jednoczłonowe przystosowane do jazdy dwukierunkowej po torze.</a:t>
            </a:r>
          </a:p>
          <a:p>
            <a:pPr algn="just"/>
            <a:r>
              <a:rPr lang="pl-PL" sz="2000" dirty="0" smtClean="0"/>
              <a:t>Zasilane są:</a:t>
            </a:r>
          </a:p>
          <a:p>
            <a:pPr algn="just">
              <a:buFontTx/>
              <a:buChar char="-"/>
            </a:pPr>
            <a:r>
              <a:rPr lang="pl-PL" sz="2000" dirty="0" smtClean="0"/>
              <a:t>napięciem 3 kV prądu stałego, energia eklektyczna pobierana jest z sieci trakcyjnej za pomocą pantografu;</a:t>
            </a:r>
          </a:p>
          <a:p>
            <a:pPr algn="just">
              <a:buFontTx/>
              <a:buChar char="-"/>
            </a:pPr>
            <a:r>
              <a:rPr lang="pl-PL" sz="2000" dirty="0"/>
              <a:t>s</a:t>
            </a:r>
            <a:r>
              <a:rPr lang="pl-PL" sz="2000" dirty="0" smtClean="0"/>
              <a:t>ilnikami spalinowymi.</a:t>
            </a:r>
          </a:p>
          <a:p>
            <a:pPr marL="276860" indent="0">
              <a:buNone/>
            </a:pPr>
            <a:endParaRPr lang="pl-PL" sz="2000" dirty="0"/>
          </a:p>
          <a:p>
            <a:pPr marL="276860" indent="0">
              <a:buNone/>
            </a:pPr>
            <a:endParaRPr lang="pl-PL" sz="2000" dirty="0" smtClean="0"/>
          </a:p>
          <a:p>
            <a:pPr marL="276860" indent="0">
              <a:buNone/>
            </a:pPr>
            <a:endParaRPr lang="pl-PL" sz="2000" dirty="0"/>
          </a:p>
          <a:p>
            <a:pPr marL="276860" indent="0">
              <a:buNone/>
            </a:pPr>
            <a:endParaRPr lang="pl-PL" sz="2000" dirty="0" smtClean="0"/>
          </a:p>
          <a:p>
            <a:pPr marL="276860" indent="0">
              <a:buNone/>
            </a:pPr>
            <a:endParaRPr lang="pl-PL" sz="2000" dirty="0"/>
          </a:p>
          <a:p>
            <a:pPr marL="276860" indent="0">
              <a:buNone/>
            </a:pPr>
            <a:endParaRPr lang="pl-PL" sz="2000" dirty="0" smtClean="0"/>
          </a:p>
          <a:p>
            <a:pPr marL="276860" indent="0">
              <a:buNone/>
            </a:pPr>
            <a:endParaRPr lang="pl-PL" sz="2000" dirty="0"/>
          </a:p>
          <a:p>
            <a:pPr marL="276860" indent="0">
              <a:buNone/>
            </a:pPr>
            <a:endParaRPr lang="pl-PL" sz="2000" dirty="0" smtClean="0"/>
          </a:p>
          <a:p>
            <a:pPr marL="276860" indent="0">
              <a:buNone/>
            </a:pPr>
            <a:endParaRPr lang="pl-PL" sz="800" dirty="0"/>
          </a:p>
          <a:p>
            <a:pPr marL="276860" indent="0">
              <a:buNone/>
            </a:pPr>
            <a:r>
              <a:rPr lang="pl-PL" sz="2000" dirty="0" smtClean="0"/>
              <a:t>                                             </a:t>
            </a:r>
            <a:endParaRPr lang="pl-PL" sz="2000" dirty="0"/>
          </a:p>
          <a:p>
            <a:pPr marL="276860" indent="0" algn="just">
              <a:buNone/>
            </a:pPr>
            <a:endParaRPr lang="pl-PL" sz="2000" dirty="0" smtClean="0"/>
          </a:p>
          <a:p>
            <a:pPr algn="just">
              <a:buFontTx/>
              <a:buChar char="-"/>
            </a:pPr>
            <a:endParaRPr lang="pl-PL" sz="2000" dirty="0" smtClean="0"/>
          </a:p>
          <a:p>
            <a:pPr algn="just"/>
            <a:endParaRPr lang="pl-PL" sz="2000" b="1" dirty="0"/>
          </a:p>
          <a:p>
            <a:pPr marL="276860" indent="0" algn="just">
              <a:buNone/>
            </a:pPr>
            <a:endParaRPr lang="pl-PL" sz="2000" dirty="0"/>
          </a:p>
          <a:p>
            <a:pPr marL="276860" indent="0">
              <a:buNone/>
            </a:pPr>
            <a:endParaRPr lang="pl-PL" sz="800" dirty="0"/>
          </a:p>
          <a:p>
            <a:pPr marL="276860" indent="0">
              <a:buNone/>
            </a:pPr>
            <a:endParaRPr lang="pl-PL" sz="2000" b="1" dirty="0" smtClean="0"/>
          </a:p>
          <a:p>
            <a:pPr marL="276860" indent="0">
              <a:buNone/>
            </a:pPr>
            <a:endParaRPr lang="pl-PL" sz="2000" b="1" dirty="0"/>
          </a:p>
          <a:p>
            <a:pPr marL="276860" indent="0">
              <a:buNone/>
            </a:pPr>
            <a:endParaRPr lang="pl-PL" sz="2000" b="1" dirty="0" smtClean="0"/>
          </a:p>
          <a:p>
            <a:pPr marL="276860" indent="0">
              <a:buNone/>
            </a:pPr>
            <a:endParaRPr lang="pl-PL" sz="2000" b="1" dirty="0" smtClean="0"/>
          </a:p>
          <a:p>
            <a:pPr marL="276860" indent="0">
              <a:buNone/>
            </a:pPr>
            <a:r>
              <a:rPr lang="pl-PL" sz="2000" b="1" dirty="0" smtClean="0"/>
              <a:t> </a:t>
            </a:r>
            <a:endParaRPr lang="pl-PL" sz="11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7171" name="Picture 3" descr="C:\Users\Operacyjny1\Desktop\sa133-016_20130712_1706855987.jpg"/>
          <p:cNvPicPr>
            <a:picLocks noChangeAspect="1" noChangeArrowheads="1"/>
          </p:cNvPicPr>
          <p:nvPr/>
        </p:nvPicPr>
        <p:blipFill rotWithShape="1">
          <a:blip r:embed="rId4">
            <a:extLst>
              <a:ext uri="{28A0092B-C50C-407E-A947-70E740481C1C}">
                <a14:useLocalDpi xmlns:a14="http://schemas.microsoft.com/office/drawing/2010/main" val="0"/>
              </a:ext>
            </a:extLst>
          </a:blip>
          <a:srcRect t="12398" b="4797"/>
          <a:stretch/>
        </p:blipFill>
        <p:spPr bwMode="auto">
          <a:xfrm>
            <a:off x="460458" y="4158244"/>
            <a:ext cx="326272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Operacyjny1\Desktop\10266497_en62001.jpg"/>
          <p:cNvPicPr>
            <a:picLocks noChangeAspect="1" noChangeArrowheads="1"/>
          </p:cNvPicPr>
          <p:nvPr/>
        </p:nvPicPr>
        <p:blipFill rotWithShape="1">
          <a:blip r:embed="rId5">
            <a:extLst>
              <a:ext uri="{28A0092B-C50C-407E-A947-70E740481C1C}">
                <a14:useLocalDpi xmlns:a14="http://schemas.microsoft.com/office/drawing/2010/main" val="0"/>
              </a:ext>
            </a:extLst>
          </a:blip>
          <a:srcRect l="7907" t="2735" b="34388"/>
          <a:stretch/>
        </p:blipFill>
        <p:spPr bwMode="auto">
          <a:xfrm>
            <a:off x="4416018" y="4122940"/>
            <a:ext cx="4447976" cy="1800000"/>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8"/>
          <p:cNvSpPr/>
          <p:nvPr/>
        </p:nvSpPr>
        <p:spPr>
          <a:xfrm>
            <a:off x="2834798" y="6021288"/>
            <a:ext cx="888385" cy="246221"/>
          </a:xfrm>
          <a:prstGeom prst="rect">
            <a:avLst/>
          </a:prstGeom>
        </p:spPr>
        <p:txBody>
          <a:bodyPr wrap="none">
            <a:spAutoFit/>
          </a:bodyPr>
          <a:lstStyle/>
          <a:p>
            <a:pPr marL="114300"/>
            <a:r>
              <a:rPr lang="pl-PL" sz="1000" dirty="0"/>
              <a:t>Zdjęcie </a:t>
            </a:r>
            <a:r>
              <a:rPr lang="pl-PL" sz="1000" dirty="0" smtClean="0"/>
              <a:t>21</a:t>
            </a:r>
            <a:endParaRPr lang="pl-PL" sz="1000" dirty="0"/>
          </a:p>
        </p:txBody>
      </p:sp>
      <p:sp>
        <p:nvSpPr>
          <p:cNvPr id="10" name="Prostokąt 9"/>
          <p:cNvSpPr/>
          <p:nvPr/>
        </p:nvSpPr>
        <p:spPr>
          <a:xfrm>
            <a:off x="7975609" y="6022406"/>
            <a:ext cx="888385" cy="246221"/>
          </a:xfrm>
          <a:prstGeom prst="rect">
            <a:avLst/>
          </a:prstGeom>
        </p:spPr>
        <p:txBody>
          <a:bodyPr wrap="none">
            <a:spAutoFit/>
          </a:bodyPr>
          <a:lstStyle/>
          <a:p>
            <a:pPr marL="114300"/>
            <a:r>
              <a:rPr lang="pl-PL" sz="1000" dirty="0"/>
              <a:t>Zdjęcie </a:t>
            </a:r>
            <a:r>
              <a:rPr lang="pl-PL" sz="1000" dirty="0" smtClean="0"/>
              <a:t>22</a:t>
            </a:r>
            <a:endParaRPr lang="pl-PL" sz="1000" dirty="0"/>
          </a:p>
        </p:txBody>
      </p:sp>
    </p:spTree>
    <p:extLst>
      <p:ext uri="{BB962C8B-B14F-4D97-AF65-F5344CB8AC3E}">
        <p14:creationId xmlns:p14="http://schemas.microsoft.com/office/powerpoint/2010/main" val="1697926585"/>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Pojazdy w transporcie szynowym</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37</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smtClean="0"/>
              <a:t>Elektryczne zespoły trakcyjne (EZT)</a:t>
            </a:r>
          </a:p>
          <a:p>
            <a:pPr marL="276860" indent="0">
              <a:buNone/>
            </a:pPr>
            <a:endParaRPr lang="pl-PL" sz="1100" dirty="0" smtClean="0"/>
          </a:p>
          <a:p>
            <a:pPr algn="just"/>
            <a:r>
              <a:rPr lang="pl-PL" sz="2000" dirty="0"/>
              <a:t> </a:t>
            </a:r>
            <a:r>
              <a:rPr lang="pl-PL" sz="2000" dirty="0" smtClean="0"/>
              <a:t>EZT to samojezdne zespoły trakcyjne z reguły wieloczłonowe, z kabinami pasażerskimi i kabinami sterowniczymi</a:t>
            </a:r>
          </a:p>
          <a:p>
            <a:pPr algn="just"/>
            <a:r>
              <a:rPr lang="pl-PL" sz="2000" dirty="0"/>
              <a:t> </a:t>
            </a:r>
            <a:r>
              <a:rPr lang="pl-PL" sz="2000" dirty="0" smtClean="0"/>
              <a:t>Zasilane są energią elektryczną o napięciu 3 kV prądu stałego, pobieraną z sieci trakcyjnej za pomocą pantografów </a:t>
            </a:r>
          </a:p>
          <a:p>
            <a:endParaRPr lang="pl-PL" sz="2000" dirty="0"/>
          </a:p>
          <a:p>
            <a:endParaRPr lang="pl-PL" sz="2000" dirty="0" smtClean="0"/>
          </a:p>
          <a:p>
            <a:endParaRPr lang="pl-PL" sz="2000" dirty="0"/>
          </a:p>
          <a:p>
            <a:endParaRPr lang="pl-PL" sz="2000" dirty="0" smtClean="0"/>
          </a:p>
          <a:p>
            <a:endParaRPr lang="pl-PL" sz="2000" dirty="0"/>
          </a:p>
          <a:p>
            <a:endParaRPr lang="pl-PL" sz="2000" dirty="0" smtClean="0"/>
          </a:p>
          <a:p>
            <a:endParaRPr lang="pl-PL" sz="2000" dirty="0"/>
          </a:p>
          <a:p>
            <a:endParaRPr lang="pl-PL" sz="2000" dirty="0" smtClean="0"/>
          </a:p>
          <a:p>
            <a:pPr marL="276860" indent="0">
              <a:buNone/>
            </a:pPr>
            <a:endParaRPr lang="pl-PL" sz="2000" dirty="0" smtClean="0"/>
          </a:p>
          <a:p>
            <a:endParaRPr lang="pl-PL" sz="2000" dirty="0"/>
          </a:p>
          <a:p>
            <a:endParaRPr lang="pl-PL" sz="2000" dirty="0" smtClean="0"/>
          </a:p>
          <a:p>
            <a:endParaRPr lang="pl-PL" sz="2000" dirty="0"/>
          </a:p>
          <a:p>
            <a:endParaRPr lang="pl-PL" sz="2000" dirty="0" smtClean="0"/>
          </a:p>
          <a:p>
            <a:endParaRPr lang="pl-PL" sz="2000" dirty="0"/>
          </a:p>
          <a:p>
            <a:endParaRPr lang="pl-PL" sz="2000" dirty="0" smtClean="0"/>
          </a:p>
          <a:p>
            <a:r>
              <a:rPr lang="pl-PL" sz="2000" dirty="0" smtClean="0"/>
              <a:t>                                          </a:t>
            </a:r>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8196" name="Picture 4" descr="C:\Users\Operacyjny1\Desktop\en71-044_skm_fot_kuba_batorowic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101" y="3573016"/>
            <a:ext cx="32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Operacyjny1\Desktop\FLIRT_LEOz.jpg"/>
          <p:cNvPicPr>
            <a:picLocks noChangeAspect="1" noChangeArrowheads="1"/>
          </p:cNvPicPr>
          <p:nvPr/>
        </p:nvPicPr>
        <p:blipFill rotWithShape="1">
          <a:blip r:embed="rId5">
            <a:extLst>
              <a:ext uri="{28A0092B-C50C-407E-A947-70E740481C1C}">
                <a14:useLocalDpi xmlns:a14="http://schemas.microsoft.com/office/drawing/2010/main" val="0"/>
              </a:ext>
            </a:extLst>
          </a:blip>
          <a:srcRect l="5919" t="16517" b="8595"/>
          <a:stretch/>
        </p:blipFill>
        <p:spPr bwMode="auto">
          <a:xfrm>
            <a:off x="4139952" y="3597044"/>
            <a:ext cx="4585355" cy="2160000"/>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2793988" y="5808031"/>
            <a:ext cx="888385" cy="246221"/>
          </a:xfrm>
          <a:prstGeom prst="rect">
            <a:avLst/>
          </a:prstGeom>
        </p:spPr>
        <p:txBody>
          <a:bodyPr wrap="none">
            <a:spAutoFit/>
          </a:bodyPr>
          <a:lstStyle/>
          <a:p>
            <a:pPr marL="114300"/>
            <a:r>
              <a:rPr lang="pl-PL" sz="1000" dirty="0"/>
              <a:t>Zdjęcie </a:t>
            </a:r>
            <a:r>
              <a:rPr lang="pl-PL" sz="1000" dirty="0" smtClean="0"/>
              <a:t>23</a:t>
            </a:r>
            <a:endParaRPr lang="pl-PL" sz="1000" dirty="0"/>
          </a:p>
        </p:txBody>
      </p:sp>
      <p:sp>
        <p:nvSpPr>
          <p:cNvPr id="11" name="Prostokąt 10"/>
          <p:cNvSpPr/>
          <p:nvPr/>
        </p:nvSpPr>
        <p:spPr>
          <a:xfrm>
            <a:off x="7836922" y="5808031"/>
            <a:ext cx="888385" cy="246221"/>
          </a:xfrm>
          <a:prstGeom prst="rect">
            <a:avLst/>
          </a:prstGeom>
        </p:spPr>
        <p:txBody>
          <a:bodyPr wrap="none">
            <a:spAutoFit/>
          </a:bodyPr>
          <a:lstStyle/>
          <a:p>
            <a:pPr marL="114300"/>
            <a:r>
              <a:rPr lang="pl-PL" sz="1000" dirty="0"/>
              <a:t>Zdjęcie </a:t>
            </a:r>
            <a:r>
              <a:rPr lang="pl-PL" sz="1000" dirty="0" smtClean="0"/>
              <a:t>24</a:t>
            </a:r>
            <a:endParaRPr lang="pl-PL" sz="1000" dirty="0"/>
          </a:p>
        </p:txBody>
      </p:sp>
    </p:spTree>
    <p:extLst>
      <p:ext uri="{BB962C8B-B14F-4D97-AF65-F5344CB8AC3E}">
        <p14:creationId xmlns:p14="http://schemas.microsoft.com/office/powerpoint/2010/main" val="1081635339"/>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Pojazdy w transporcie szynowym</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38</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smtClean="0"/>
              <a:t>Lokomotywy</a:t>
            </a:r>
          </a:p>
          <a:p>
            <a:pPr marL="276860" indent="0">
              <a:buNone/>
            </a:pPr>
            <a:endParaRPr lang="pl-PL" sz="1100" dirty="0" smtClean="0"/>
          </a:p>
          <a:p>
            <a:r>
              <a:rPr lang="pl-PL" sz="2000" dirty="0"/>
              <a:t> </a:t>
            </a:r>
            <a:r>
              <a:rPr lang="pl-PL" sz="2000" dirty="0" smtClean="0"/>
              <a:t>Pojazd szynowy z napędem, przeznaczony do ciągnięcia (lub pchania) innych pojazdów (wagonów) po torach.</a:t>
            </a:r>
          </a:p>
          <a:p>
            <a:r>
              <a:rPr lang="pl-PL" sz="2000" dirty="0"/>
              <a:t> </a:t>
            </a:r>
            <a:r>
              <a:rPr lang="pl-PL" sz="2000" dirty="0" smtClean="0"/>
              <a:t>Zależnie od napędu lokomotywy dzielimy na:</a:t>
            </a:r>
          </a:p>
          <a:p>
            <a:pPr>
              <a:buFontTx/>
              <a:buChar char="-"/>
            </a:pPr>
            <a:r>
              <a:rPr lang="pl-PL" sz="2000" dirty="0" smtClean="0"/>
              <a:t>parowóz;</a:t>
            </a:r>
          </a:p>
          <a:p>
            <a:pPr>
              <a:buFontTx/>
              <a:buChar char="-"/>
            </a:pPr>
            <a:r>
              <a:rPr lang="pl-PL" sz="2000" dirty="0"/>
              <a:t>s</a:t>
            </a:r>
            <a:r>
              <a:rPr lang="pl-PL" sz="2000" dirty="0" smtClean="0"/>
              <a:t>palinowóz;</a:t>
            </a:r>
          </a:p>
          <a:p>
            <a:pPr>
              <a:buFontTx/>
              <a:buChar char="-"/>
            </a:pPr>
            <a:r>
              <a:rPr lang="pl-PL" sz="2000" dirty="0"/>
              <a:t>e</a:t>
            </a:r>
            <a:r>
              <a:rPr lang="pl-PL" sz="2000" dirty="0" smtClean="0"/>
              <a:t>lektrowóz. </a:t>
            </a:r>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pPr marL="276860" indent="0">
              <a:buNone/>
            </a:pPr>
            <a:endParaRPr lang="pl-PL" sz="1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9218" name="Picture 2" descr="C:\Users\Operacyjny1\Desktop\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221088"/>
            <a:ext cx="268125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Operacyjny1\Desktop\6904707_st44910.jpg"/>
          <p:cNvPicPr>
            <a:picLocks noChangeAspect="1" noChangeArrowheads="1"/>
          </p:cNvPicPr>
          <p:nvPr/>
        </p:nvPicPr>
        <p:blipFill rotWithShape="1">
          <a:blip r:embed="rId5">
            <a:extLst>
              <a:ext uri="{28A0092B-C50C-407E-A947-70E740481C1C}">
                <a14:useLocalDpi xmlns:a14="http://schemas.microsoft.com/office/drawing/2010/main" val="0"/>
              </a:ext>
            </a:extLst>
          </a:blip>
          <a:srcRect l="21003" t="30887" r="12451" b="20924"/>
          <a:stretch/>
        </p:blipFill>
        <p:spPr bwMode="auto">
          <a:xfrm>
            <a:off x="2915816" y="3140968"/>
            <a:ext cx="331307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Operacyjny1\Desktop\2422449.jpg"/>
          <p:cNvPicPr>
            <a:picLocks noChangeAspect="1" noChangeArrowheads="1"/>
          </p:cNvPicPr>
          <p:nvPr/>
        </p:nvPicPr>
        <p:blipFill rotWithShape="1">
          <a:blip r:embed="rId6">
            <a:extLst>
              <a:ext uri="{28A0092B-C50C-407E-A947-70E740481C1C}">
                <a14:useLocalDpi xmlns:a14="http://schemas.microsoft.com/office/drawing/2010/main" val="0"/>
              </a:ext>
            </a:extLst>
          </a:blip>
          <a:srcRect l="15390" t="7477" r="8574" b="13087"/>
          <a:stretch/>
        </p:blipFill>
        <p:spPr bwMode="auto">
          <a:xfrm>
            <a:off x="6250282" y="3909422"/>
            <a:ext cx="2755710" cy="2160000"/>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2188401" y="6002825"/>
            <a:ext cx="888385" cy="246221"/>
          </a:xfrm>
          <a:prstGeom prst="rect">
            <a:avLst/>
          </a:prstGeom>
        </p:spPr>
        <p:txBody>
          <a:bodyPr wrap="none">
            <a:spAutoFit/>
          </a:bodyPr>
          <a:lstStyle/>
          <a:p>
            <a:pPr marL="114300"/>
            <a:r>
              <a:rPr lang="pl-PL" sz="1000" dirty="0"/>
              <a:t>Zdjęcie </a:t>
            </a:r>
            <a:r>
              <a:rPr lang="pl-PL" sz="1000" dirty="0" smtClean="0"/>
              <a:t>25</a:t>
            </a:r>
            <a:endParaRPr lang="pl-PL" sz="1000" dirty="0"/>
          </a:p>
        </p:txBody>
      </p:sp>
      <p:sp>
        <p:nvSpPr>
          <p:cNvPr id="11" name="Prostokąt 10"/>
          <p:cNvSpPr/>
          <p:nvPr/>
        </p:nvSpPr>
        <p:spPr>
          <a:xfrm>
            <a:off x="5340506" y="4950680"/>
            <a:ext cx="888385" cy="246221"/>
          </a:xfrm>
          <a:prstGeom prst="rect">
            <a:avLst/>
          </a:prstGeom>
        </p:spPr>
        <p:txBody>
          <a:bodyPr wrap="none">
            <a:spAutoFit/>
          </a:bodyPr>
          <a:lstStyle/>
          <a:p>
            <a:pPr marL="114300"/>
            <a:r>
              <a:rPr lang="pl-PL" sz="1000" dirty="0"/>
              <a:t>Zdjęcie </a:t>
            </a:r>
            <a:r>
              <a:rPr lang="pl-PL" sz="1000" dirty="0" smtClean="0"/>
              <a:t>26</a:t>
            </a:r>
            <a:endParaRPr lang="pl-PL" sz="1000" dirty="0"/>
          </a:p>
        </p:txBody>
      </p:sp>
      <p:sp>
        <p:nvSpPr>
          <p:cNvPr id="12" name="Prostokąt 11"/>
          <p:cNvSpPr/>
          <p:nvPr/>
        </p:nvSpPr>
        <p:spPr>
          <a:xfrm>
            <a:off x="8059307" y="6125935"/>
            <a:ext cx="888385" cy="246221"/>
          </a:xfrm>
          <a:prstGeom prst="rect">
            <a:avLst/>
          </a:prstGeom>
        </p:spPr>
        <p:txBody>
          <a:bodyPr wrap="none">
            <a:spAutoFit/>
          </a:bodyPr>
          <a:lstStyle/>
          <a:p>
            <a:pPr marL="114300"/>
            <a:r>
              <a:rPr lang="pl-PL" sz="1000" dirty="0"/>
              <a:t>Zdjęcie </a:t>
            </a:r>
            <a:r>
              <a:rPr lang="pl-PL" sz="1000" dirty="0" smtClean="0"/>
              <a:t>27</a:t>
            </a:r>
            <a:endParaRPr lang="pl-PL" sz="1000" dirty="0"/>
          </a:p>
        </p:txBody>
      </p:sp>
    </p:spTree>
    <p:extLst>
      <p:ext uri="{BB962C8B-B14F-4D97-AF65-F5344CB8AC3E}">
        <p14:creationId xmlns:p14="http://schemas.microsoft.com/office/powerpoint/2010/main" val="1784830962"/>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Pojazdy w transporcie szynowym</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39</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484784"/>
            <a:ext cx="8928992" cy="5112568"/>
          </a:xfrm>
          <a:prstGeom prst="rect">
            <a:avLst/>
          </a:prstGeom>
          <a:noFill/>
          <a:ln>
            <a:noFill/>
          </a:ln>
        </p:spPr>
        <p:txBody>
          <a:bodyPr lIns="54850" tIns="91425" rIns="91425" bIns="45700" anchor="t" anchorCtr="0">
            <a:noAutofit/>
          </a:bodyPr>
          <a:lstStyle/>
          <a:p>
            <a:pPr marL="276860" indent="0">
              <a:buNone/>
            </a:pPr>
            <a:r>
              <a:rPr lang="pl-PL" sz="2400" b="1" dirty="0" smtClean="0"/>
              <a:t>Wagony pasażerskie</a:t>
            </a:r>
          </a:p>
          <a:p>
            <a:pPr marL="276860" indent="0">
              <a:buNone/>
            </a:pPr>
            <a:endParaRPr lang="pl-PL" sz="1100" dirty="0" smtClean="0"/>
          </a:p>
          <a:p>
            <a:pPr algn="just"/>
            <a:r>
              <a:rPr lang="pl-PL" sz="2000" dirty="0" smtClean="0"/>
              <a:t>W wagonach osobowych nadwozie ma kształt pudła z odpowiednią liczbą okien i drzwi.</a:t>
            </a:r>
          </a:p>
          <a:p>
            <a:pPr algn="just"/>
            <a:r>
              <a:rPr lang="pl-PL" sz="2000" dirty="0"/>
              <a:t> </a:t>
            </a:r>
            <a:r>
              <a:rPr lang="pl-PL" sz="2000" dirty="0" smtClean="0"/>
              <a:t>Nadwozia wagonów osobowych wykonane są w formie szkieletu nośnego ze słupków odpowiednio połączonych ze sobą z pozostawieniem otworów okiennych i drzwiowych. Pozostała powierzchnia pokryta jest blachą poszyciową.</a:t>
            </a:r>
          </a:p>
          <a:p>
            <a:pPr algn="just"/>
            <a:r>
              <a:rPr lang="pl-PL" sz="2000" dirty="0"/>
              <a:t> </a:t>
            </a:r>
            <a:r>
              <a:rPr lang="pl-PL" sz="2000" dirty="0" smtClean="0"/>
              <a:t>Wyłożenie ścian wewnętrznych i fotele są elementami powodującymi w przypadku pożaru jego łatwe rozprzestrzenianie.</a:t>
            </a:r>
          </a:p>
          <a:p>
            <a:pPr algn="just"/>
            <a:r>
              <a:rPr lang="pl-PL" sz="2000" dirty="0" smtClean="0"/>
              <a:t>Szyby okien i wszystkie inne elementy oszklenia wagonu wykonane są ze szkła „bezpiecznego” (hartowane). </a:t>
            </a:r>
          </a:p>
          <a:p>
            <a:endParaRPr lang="pl-PL" sz="2000" dirty="0"/>
          </a:p>
          <a:p>
            <a:endParaRPr lang="pl-PL" sz="2000" dirty="0" smtClean="0"/>
          </a:p>
          <a:p>
            <a:endParaRPr lang="pl-PL" sz="2000" dirty="0" smtClean="0"/>
          </a:p>
          <a:p>
            <a:pPr marL="276860" indent="0">
              <a:buNone/>
            </a:pPr>
            <a:endParaRPr lang="pl-PL" sz="1000" dirty="0"/>
          </a:p>
          <a:p>
            <a:endParaRPr lang="pl-PL" sz="2000" dirty="0" smtClean="0"/>
          </a:p>
          <a:p>
            <a:endParaRPr lang="pl-PL" sz="2000" dirty="0"/>
          </a:p>
          <a:p>
            <a:r>
              <a:rPr lang="pl-PL" sz="2000" dirty="0" smtClean="0"/>
              <a:t>                                          </a:t>
            </a:r>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10243" name="Picture 3" descr="C:\Users\Operacyjny1\Desktop\170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332" y="4730642"/>
            <a:ext cx="337357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Operacyjny1\Desktop\3Aw-pomalowany-w-konc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4855037"/>
            <a:ext cx="2301089" cy="1728000"/>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8"/>
          <p:cNvSpPr/>
          <p:nvPr/>
        </p:nvSpPr>
        <p:spPr>
          <a:xfrm>
            <a:off x="4472536" y="6583135"/>
            <a:ext cx="888385" cy="246221"/>
          </a:xfrm>
          <a:prstGeom prst="rect">
            <a:avLst/>
          </a:prstGeom>
        </p:spPr>
        <p:txBody>
          <a:bodyPr wrap="none">
            <a:spAutoFit/>
          </a:bodyPr>
          <a:lstStyle/>
          <a:p>
            <a:pPr marL="114300"/>
            <a:r>
              <a:rPr lang="pl-PL" sz="1000" dirty="0"/>
              <a:t>Zdjęcie </a:t>
            </a:r>
            <a:r>
              <a:rPr lang="pl-PL" sz="1000" dirty="0" smtClean="0"/>
              <a:t>28</a:t>
            </a:r>
            <a:endParaRPr lang="pl-PL" sz="1000" dirty="0"/>
          </a:p>
        </p:txBody>
      </p:sp>
      <p:sp>
        <p:nvSpPr>
          <p:cNvPr id="10" name="Prostokąt 9"/>
          <p:cNvSpPr/>
          <p:nvPr/>
        </p:nvSpPr>
        <p:spPr>
          <a:xfrm>
            <a:off x="8059307" y="6566268"/>
            <a:ext cx="888385" cy="246221"/>
          </a:xfrm>
          <a:prstGeom prst="rect">
            <a:avLst/>
          </a:prstGeom>
        </p:spPr>
        <p:txBody>
          <a:bodyPr wrap="none">
            <a:spAutoFit/>
          </a:bodyPr>
          <a:lstStyle/>
          <a:p>
            <a:pPr marL="114300"/>
            <a:r>
              <a:rPr lang="pl-PL" sz="1000" dirty="0"/>
              <a:t>Zdjęcie </a:t>
            </a:r>
            <a:r>
              <a:rPr lang="pl-PL" sz="1000" dirty="0" smtClean="0"/>
              <a:t>29</a:t>
            </a:r>
            <a:endParaRPr lang="pl-PL" sz="1000" dirty="0"/>
          </a:p>
        </p:txBody>
      </p:sp>
    </p:spTree>
    <p:extLst>
      <p:ext uri="{BB962C8B-B14F-4D97-AF65-F5344CB8AC3E}">
        <p14:creationId xmlns:p14="http://schemas.microsoft.com/office/powerpoint/2010/main" val="3720611336"/>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algn="ctr"/>
            <a:r>
              <a:rPr lang="pl-PL" sz="2800" dirty="0" smtClean="0"/>
              <a:t>Zagrożenia w przypadku zdarzeń w transporcie drogowym</a:t>
            </a: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484784"/>
            <a:ext cx="8856983" cy="5256584"/>
          </a:xfrm>
          <a:prstGeom prst="rect">
            <a:avLst/>
          </a:prstGeom>
          <a:noFill/>
          <a:ln>
            <a:noFill/>
          </a:ln>
        </p:spPr>
        <p:txBody>
          <a:bodyPr lIns="54850" tIns="91425" rIns="91425" bIns="45700" numCol="1" anchor="t" anchorCtr="0">
            <a:noAutofit/>
          </a:bodyPr>
          <a:lstStyle/>
          <a:p>
            <a:pPr marL="276860" indent="0" algn="just">
              <a:buNone/>
            </a:pPr>
            <a:r>
              <a:rPr lang="pl-PL" sz="2400" b="1" dirty="0"/>
              <a:t>Zagrożenia występujące podczas działań </a:t>
            </a:r>
            <a:r>
              <a:rPr lang="pl-PL" sz="2400" b="1" dirty="0" smtClean="0"/>
              <a:t>ratowniczych</a:t>
            </a:r>
            <a:r>
              <a:rPr lang="pl-PL" sz="2400" dirty="0"/>
              <a:t> </a:t>
            </a:r>
            <a:r>
              <a:rPr lang="pl-PL" sz="2400" b="1" dirty="0" smtClean="0"/>
              <a:t>w </a:t>
            </a:r>
            <a:r>
              <a:rPr lang="pl-PL" sz="2400" b="1" dirty="0"/>
              <a:t>transporcie drogowym</a:t>
            </a:r>
            <a:r>
              <a:rPr lang="pl-PL" sz="2400" b="1" dirty="0" smtClean="0"/>
              <a:t>:</a:t>
            </a:r>
          </a:p>
          <a:p>
            <a:pPr marL="276860" indent="0" algn="just">
              <a:buNone/>
            </a:pPr>
            <a:endParaRPr lang="pl-PL" sz="1100" dirty="0"/>
          </a:p>
          <a:p>
            <a:r>
              <a:rPr lang="pl-PL" sz="2000" dirty="0" smtClean="0"/>
              <a:t>pożar</a:t>
            </a:r>
            <a:r>
              <a:rPr lang="pl-PL" sz="2000" dirty="0"/>
              <a:t>, wybuch</a:t>
            </a:r>
            <a:r>
              <a:rPr lang="pl-PL" sz="2000" dirty="0" smtClean="0"/>
              <a:t>;</a:t>
            </a:r>
          </a:p>
          <a:p>
            <a:pPr marL="276860" indent="0">
              <a:buNone/>
            </a:pPr>
            <a:endParaRPr lang="pl-PL" sz="800" dirty="0"/>
          </a:p>
          <a:p>
            <a:r>
              <a:rPr lang="pl-PL" sz="2000" dirty="0" smtClean="0"/>
              <a:t>rozlewy</a:t>
            </a:r>
            <a:r>
              <a:rPr lang="pl-PL" sz="2000" dirty="0"/>
              <a:t>: paliwa, oleju, płynów eksploatacyjnych</a:t>
            </a:r>
            <a:r>
              <a:rPr lang="pl-PL" sz="2000" dirty="0" smtClean="0"/>
              <a:t>;</a:t>
            </a:r>
          </a:p>
          <a:p>
            <a:pPr marL="276860" indent="0">
              <a:buNone/>
            </a:pPr>
            <a:endParaRPr lang="pl-PL" sz="800" dirty="0"/>
          </a:p>
          <a:p>
            <a:r>
              <a:rPr lang="pl-PL" sz="2000" dirty="0" smtClean="0"/>
              <a:t>rozrzucone </a:t>
            </a:r>
            <a:r>
              <a:rPr lang="pl-PL" sz="2000" dirty="0"/>
              <a:t>części uszkodzonego pojazdu(ów</a:t>
            </a:r>
            <a:r>
              <a:rPr lang="pl-PL" sz="2000" dirty="0" smtClean="0"/>
              <a:t>);</a:t>
            </a:r>
          </a:p>
          <a:p>
            <a:pPr marL="276860" indent="0">
              <a:buNone/>
            </a:pPr>
            <a:endParaRPr lang="pl-PL" sz="800" dirty="0"/>
          </a:p>
          <a:p>
            <a:r>
              <a:rPr lang="pl-PL" sz="2000" dirty="0" smtClean="0"/>
              <a:t>inni </a:t>
            </a:r>
            <a:r>
              <a:rPr lang="pl-PL" sz="2000" dirty="0"/>
              <a:t>użytkownicy drogi</a:t>
            </a:r>
            <a:r>
              <a:rPr lang="pl-PL" sz="2000" dirty="0" smtClean="0"/>
              <a:t>;</a:t>
            </a:r>
          </a:p>
          <a:p>
            <a:pPr marL="276860" indent="0">
              <a:buNone/>
            </a:pPr>
            <a:endParaRPr lang="pl-PL" sz="800" dirty="0"/>
          </a:p>
          <a:p>
            <a:r>
              <a:rPr lang="pl-PL" sz="2000" dirty="0" smtClean="0"/>
              <a:t>zablokowana </a:t>
            </a:r>
            <a:r>
              <a:rPr lang="pl-PL" sz="2000" dirty="0"/>
              <a:t>droga</a:t>
            </a:r>
            <a:r>
              <a:rPr lang="pl-PL" sz="2000" dirty="0" smtClean="0"/>
              <a:t>;</a:t>
            </a:r>
          </a:p>
          <a:p>
            <a:pPr marL="276860" indent="0">
              <a:buNone/>
            </a:pPr>
            <a:endParaRPr lang="pl-PL" sz="800" dirty="0"/>
          </a:p>
          <a:p>
            <a:r>
              <a:rPr lang="pl-PL" sz="2000" dirty="0" smtClean="0"/>
              <a:t>przewożony </a:t>
            </a:r>
            <a:r>
              <a:rPr lang="pl-PL" sz="2000" dirty="0"/>
              <a:t>ładunek</a:t>
            </a:r>
            <a:r>
              <a:rPr lang="pl-PL" sz="2000" dirty="0" smtClean="0"/>
              <a:t>;</a:t>
            </a:r>
          </a:p>
          <a:p>
            <a:pPr marL="276860" indent="0">
              <a:buNone/>
            </a:pPr>
            <a:endParaRPr lang="pl-PL" sz="800" dirty="0"/>
          </a:p>
          <a:p>
            <a:r>
              <a:rPr lang="pl-PL" sz="2000" dirty="0" smtClean="0"/>
              <a:t>osoby </a:t>
            </a:r>
            <a:r>
              <a:rPr lang="pl-PL" sz="2000" dirty="0"/>
              <a:t>postronne</a:t>
            </a:r>
            <a:r>
              <a:rPr lang="pl-PL" sz="2000" dirty="0" smtClean="0"/>
              <a:t>;</a:t>
            </a:r>
          </a:p>
          <a:p>
            <a:pPr marL="276860" indent="0">
              <a:buNone/>
            </a:pPr>
            <a:endParaRPr lang="pl-PL" sz="800" dirty="0"/>
          </a:p>
          <a:p>
            <a:r>
              <a:rPr lang="pl-PL" sz="2000" dirty="0" smtClean="0"/>
              <a:t>zła </a:t>
            </a:r>
            <a:r>
              <a:rPr lang="pl-PL" sz="2000" dirty="0"/>
              <a:t>organizacja działań</a:t>
            </a:r>
            <a:r>
              <a:rPr lang="pl-PL" sz="2000" dirty="0" smtClean="0"/>
              <a:t>;</a:t>
            </a:r>
          </a:p>
          <a:p>
            <a:pPr marL="276860" indent="0">
              <a:buNone/>
            </a:pPr>
            <a:endParaRPr lang="pl-PL" sz="800" dirty="0" smtClean="0"/>
          </a:p>
          <a:p>
            <a:r>
              <a:rPr lang="pl-PL" sz="2000" dirty="0"/>
              <a:t> zerwane linie energetyczne, sieci trakcyjne, złamane słupy</a:t>
            </a:r>
            <a:r>
              <a:rPr lang="pl-PL" sz="2000" dirty="0" smtClean="0"/>
              <a:t>;</a:t>
            </a:r>
          </a:p>
          <a:p>
            <a:pPr marL="276860" indent="0">
              <a:buNone/>
            </a:pPr>
            <a:endParaRPr lang="pl-PL" sz="800" dirty="0" smtClean="0"/>
          </a:p>
          <a:p>
            <a:r>
              <a:rPr lang="pl-PL" sz="2000" dirty="0"/>
              <a:t> wysokie napięcie w pojazdach hybrydowych i elektrycznych;</a:t>
            </a:r>
          </a:p>
          <a:p>
            <a:endParaRPr lang="pl-PL" sz="2000" dirty="0"/>
          </a:p>
          <a:p>
            <a:endParaRPr lang="pl-PL" sz="2000" dirty="0"/>
          </a:p>
          <a:p>
            <a:pPr marL="276860" indent="0">
              <a:buNone/>
            </a:pPr>
            <a:endParaRPr lang="pl-PL" sz="2000" dirty="0"/>
          </a:p>
          <a:p>
            <a:endParaRPr lang="pl-PL" sz="1800" dirty="0"/>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406410229"/>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Pojazdy w transporcie szynowym</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40</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smtClean="0"/>
              <a:t>Wagony towarowe</a:t>
            </a:r>
          </a:p>
          <a:p>
            <a:pPr marL="276860" indent="0">
              <a:buNone/>
            </a:pPr>
            <a:endParaRPr lang="pl-PL" sz="1100" dirty="0" smtClean="0"/>
          </a:p>
          <a:p>
            <a:pPr algn="just"/>
            <a:r>
              <a:rPr lang="pl-PL" sz="2000" dirty="0"/>
              <a:t> </a:t>
            </a:r>
            <a:r>
              <a:rPr lang="pl-PL" sz="2000" dirty="0" smtClean="0"/>
              <a:t>Wagony towarowe w zależności od rodzaju przewożonego ładunku możemy podzielić na:</a:t>
            </a:r>
          </a:p>
          <a:p>
            <a:pPr algn="just">
              <a:buFontTx/>
              <a:buChar char="-"/>
            </a:pPr>
            <a:r>
              <a:rPr lang="pl-PL" sz="2000" dirty="0" smtClean="0"/>
              <a:t>kryte;</a:t>
            </a:r>
          </a:p>
          <a:p>
            <a:pPr algn="just">
              <a:buFontTx/>
              <a:buChar char="-"/>
            </a:pPr>
            <a:r>
              <a:rPr lang="pl-PL" sz="2000" dirty="0"/>
              <a:t>w</a:t>
            </a:r>
            <a:r>
              <a:rPr lang="pl-PL" sz="2000" dirty="0" smtClean="0"/>
              <a:t>ęglarki;</a:t>
            </a:r>
          </a:p>
          <a:p>
            <a:pPr algn="just">
              <a:buFontTx/>
              <a:buChar char="-"/>
            </a:pPr>
            <a:r>
              <a:rPr lang="pl-PL" sz="2000" dirty="0"/>
              <a:t>p</a:t>
            </a:r>
            <a:r>
              <a:rPr lang="pl-PL" sz="2000" dirty="0" smtClean="0"/>
              <a:t>latformy;</a:t>
            </a:r>
          </a:p>
          <a:p>
            <a:pPr algn="just">
              <a:buFontTx/>
              <a:buChar char="-"/>
            </a:pPr>
            <a:r>
              <a:rPr lang="pl-PL" sz="2000" dirty="0"/>
              <a:t>c</a:t>
            </a:r>
            <a:r>
              <a:rPr lang="pl-PL" sz="2000" dirty="0" smtClean="0"/>
              <a:t>ysterny;</a:t>
            </a:r>
          </a:p>
          <a:p>
            <a:pPr algn="just">
              <a:buFontTx/>
              <a:buChar char="-"/>
            </a:pPr>
            <a:r>
              <a:rPr lang="pl-PL" sz="2000" dirty="0" smtClean="0"/>
              <a:t>specjalne. </a:t>
            </a:r>
          </a:p>
          <a:p>
            <a:pPr algn="just"/>
            <a:r>
              <a:rPr lang="pl-PL" sz="2000" dirty="0"/>
              <a:t> W</a:t>
            </a:r>
            <a:r>
              <a:rPr lang="pl-PL" sz="2000" dirty="0" smtClean="0"/>
              <a:t>agony kryte mają stalową konstrukcję przyspawaną do ostoi, krytą deskami, sklejką lub blachą. Służą do przewozu ładunków sypkich niewrażliwych na wpływy atmosferyczne.                                       </a:t>
            </a:r>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11267" name="Picture 3" descr="C:\Users\Operacyjny1\Desktop\kdtsth.jpg"/>
          <p:cNvPicPr>
            <a:picLocks noChangeAspect="1" noChangeArrowheads="1"/>
          </p:cNvPicPr>
          <p:nvPr/>
        </p:nvPicPr>
        <p:blipFill rotWithShape="1">
          <a:blip r:embed="rId4">
            <a:extLst>
              <a:ext uri="{28A0092B-C50C-407E-A947-70E740481C1C}">
                <a14:useLocalDpi xmlns:a14="http://schemas.microsoft.com/office/drawing/2010/main" val="0"/>
              </a:ext>
            </a:extLst>
          </a:blip>
          <a:srcRect t="14679" b="15219"/>
          <a:stretch/>
        </p:blipFill>
        <p:spPr bwMode="auto">
          <a:xfrm>
            <a:off x="4499992" y="4963427"/>
            <a:ext cx="3420575" cy="1800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936887" y="6512313"/>
            <a:ext cx="888385" cy="246221"/>
          </a:xfrm>
          <a:prstGeom prst="rect">
            <a:avLst/>
          </a:prstGeom>
        </p:spPr>
        <p:txBody>
          <a:bodyPr wrap="none">
            <a:spAutoFit/>
          </a:bodyPr>
          <a:lstStyle/>
          <a:p>
            <a:pPr marL="114300"/>
            <a:r>
              <a:rPr lang="pl-PL" sz="1000" dirty="0"/>
              <a:t>Zdjęcie </a:t>
            </a:r>
            <a:r>
              <a:rPr lang="pl-PL" sz="1000" dirty="0" smtClean="0"/>
              <a:t>30</a:t>
            </a:r>
            <a:endParaRPr lang="pl-PL" sz="1000" dirty="0"/>
          </a:p>
        </p:txBody>
      </p:sp>
    </p:spTree>
    <p:extLst>
      <p:ext uri="{BB962C8B-B14F-4D97-AF65-F5344CB8AC3E}">
        <p14:creationId xmlns:p14="http://schemas.microsoft.com/office/powerpoint/2010/main" val="4266389723"/>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2" y="274637"/>
            <a:ext cx="7427168" cy="994123"/>
          </a:xfrm>
        </p:spPr>
        <p:txBody>
          <a:bodyPr/>
          <a:lstStyle/>
          <a:p>
            <a:r>
              <a:rPr lang="pl-PL" sz="2800" dirty="0"/>
              <a:t>Pojazdy w transporcie szynowym</a:t>
            </a:r>
          </a:p>
        </p:txBody>
      </p:sp>
      <p:sp>
        <p:nvSpPr>
          <p:cNvPr id="3" name="Symbol zastępczy tekstu 2"/>
          <p:cNvSpPr>
            <a:spLocks noGrp="1"/>
          </p:cNvSpPr>
          <p:nvPr>
            <p:ph type="body" idx="1"/>
          </p:nvPr>
        </p:nvSpPr>
        <p:spPr>
          <a:xfrm>
            <a:off x="0" y="1600200"/>
            <a:ext cx="4932040" cy="4997152"/>
          </a:xfrm>
        </p:spPr>
        <p:txBody>
          <a:bodyPr/>
          <a:lstStyle/>
          <a:p>
            <a:pPr algn="just"/>
            <a:r>
              <a:rPr lang="pl-PL" sz="2000" dirty="0"/>
              <a:t>Wagony węglarki składają się ze słupków stanowiących konstrukcję nośną poszycia </a:t>
            </a:r>
            <a:r>
              <a:rPr lang="pl-PL" sz="2000" dirty="0" smtClean="0"/>
              <a:t>blaszanego (w </a:t>
            </a:r>
            <a:r>
              <a:rPr lang="pl-PL" sz="2000" dirty="0"/>
              <a:t>starszych wagonach drewnianego). Służą do przewozu ładunków sypkich niewrażliwych na wpływy atmosferyczne. </a:t>
            </a:r>
            <a:endParaRPr lang="pl-PL" sz="2000" dirty="0" smtClean="0"/>
          </a:p>
          <a:p>
            <a:pPr marL="276860" indent="0" algn="just">
              <a:buNone/>
            </a:pPr>
            <a:endParaRPr lang="pl-PL" sz="2000" dirty="0" smtClean="0"/>
          </a:p>
          <a:p>
            <a:pPr algn="just"/>
            <a:r>
              <a:rPr lang="pl-PL" sz="2000" dirty="0"/>
              <a:t> Wagony </a:t>
            </a:r>
            <a:r>
              <a:rPr lang="pl-PL" sz="2000" dirty="0" smtClean="0"/>
              <a:t>platformy </a:t>
            </a:r>
            <a:r>
              <a:rPr lang="pl-PL" sz="2000" dirty="0"/>
              <a:t>składają się z niskich </a:t>
            </a:r>
            <a:r>
              <a:rPr lang="pl-PL" sz="2000" dirty="0" smtClean="0"/>
              <a:t>odkładanych </a:t>
            </a:r>
            <a:r>
              <a:rPr lang="pl-PL" sz="2000" dirty="0"/>
              <a:t>lub zdejmowanych (na zawiasach) burt bocznych i czołowych oraz odchylanych kłonic lub zdejmowalnych. Stosuje się je do przewozu długich przedmiotów, </a:t>
            </a:r>
            <a:r>
              <a:rPr lang="pl-PL" sz="2000" dirty="0" smtClean="0"/>
              <a:t>materiałów, przestrzennych</a:t>
            </a:r>
            <a:r>
              <a:rPr lang="pl-PL" sz="2000" dirty="0"/>
              <a:t>, kontenerów pojazdów.</a:t>
            </a:r>
          </a:p>
          <a:p>
            <a:pPr algn="just"/>
            <a:endParaRPr lang="pl-PL" sz="2000" dirty="0"/>
          </a:p>
        </p:txBody>
      </p:sp>
      <p:sp>
        <p:nvSpPr>
          <p:cNvPr id="5" name="Symbol zastępczy tekstu 4"/>
          <p:cNvSpPr>
            <a:spLocks noGrp="1"/>
          </p:cNvSpPr>
          <p:nvPr>
            <p:ph type="body" idx="3"/>
          </p:nvPr>
        </p:nvSpPr>
        <p:spPr>
          <a:xfrm>
            <a:off x="5097749" y="3861048"/>
            <a:ext cx="4038599" cy="2376264"/>
          </a:xfrm>
        </p:spPr>
        <p:txBody>
          <a:bodyPr/>
          <a:lstStyle/>
          <a:p>
            <a:endParaRPr lang="pl-PL" sz="1000" dirty="0" smtClean="0"/>
          </a:p>
          <a:p>
            <a:endParaRPr lang="pl-PL" sz="1000" dirty="0"/>
          </a:p>
          <a:p>
            <a:endParaRPr lang="pl-PL" sz="1000" dirty="0" smtClean="0"/>
          </a:p>
          <a:p>
            <a:endParaRPr lang="pl-PL" sz="1000" dirty="0"/>
          </a:p>
          <a:p>
            <a:endParaRPr lang="pl-PL" sz="1000" dirty="0" smtClean="0"/>
          </a:p>
          <a:p>
            <a:endParaRPr lang="pl-PL" sz="1000" dirty="0"/>
          </a:p>
          <a:p>
            <a:endParaRPr lang="pl-PL" sz="1000" dirty="0" smtClean="0"/>
          </a:p>
          <a:p>
            <a:endParaRPr lang="pl-PL" sz="1000" dirty="0"/>
          </a:p>
          <a:p>
            <a:endParaRPr lang="pl-PL" sz="1000" dirty="0" smtClean="0"/>
          </a:p>
          <a:p>
            <a:endParaRPr lang="pl-PL" sz="1000" dirty="0"/>
          </a:p>
          <a:p>
            <a:endParaRPr lang="pl-PL" sz="1000" dirty="0" smtClean="0"/>
          </a:p>
          <a:p>
            <a:endParaRPr lang="pl-PL" sz="1000" dirty="0"/>
          </a:p>
          <a:p>
            <a:endParaRPr lang="pl-PL" sz="1000" dirty="0" smtClean="0"/>
          </a:p>
        </p:txBody>
      </p:sp>
      <p:pic>
        <p:nvPicPr>
          <p:cNvPr id="6" name="Picture 2" descr="C:\Users\Operacyjny1\Desktop\1392287338-weglarka-03-md.jpg"/>
          <p:cNvPicPr>
            <a:picLocks noChangeAspect="1" noChangeArrowheads="1"/>
          </p:cNvPicPr>
          <p:nvPr/>
        </p:nvPicPr>
        <p:blipFill rotWithShape="1">
          <a:blip r:embed="rId2">
            <a:extLst>
              <a:ext uri="{28A0092B-C50C-407E-A947-70E740481C1C}">
                <a14:useLocalDpi xmlns:a14="http://schemas.microsoft.com/office/drawing/2010/main" val="0"/>
              </a:ext>
            </a:extLst>
          </a:blip>
          <a:srcRect t="19650" b="11813"/>
          <a:stretch/>
        </p:blipFill>
        <p:spPr bwMode="auto">
          <a:xfrm>
            <a:off x="5148064" y="1789062"/>
            <a:ext cx="3744416" cy="1581528"/>
          </a:xfrm>
          <a:prstGeom prst="rect">
            <a:avLst/>
          </a:prstGeom>
          <a:noFill/>
          <a:extLst>
            <a:ext uri="{909E8E84-426E-40DD-AFC4-6F175D3DCCD1}">
              <a14:hiddenFill xmlns:a14="http://schemas.microsoft.com/office/drawing/2010/main">
                <a:solidFill>
                  <a:srgbClr val="FFFFFF"/>
                </a:solidFill>
              </a14:hiddenFill>
            </a:ext>
          </a:extLst>
        </p:spPr>
      </p:pic>
      <p:pic>
        <p:nvPicPr>
          <p:cNvPr id="8"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13314" name="Picture 2" descr="C:\Users\Operacyjny1\Desktop\logistykakolejowa-wagon-platform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861046"/>
            <a:ext cx="3744416" cy="2016226"/>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8"/>
          <p:cNvSpPr/>
          <p:nvPr/>
        </p:nvSpPr>
        <p:spPr>
          <a:xfrm>
            <a:off x="7951695" y="3370590"/>
            <a:ext cx="888385" cy="246221"/>
          </a:xfrm>
          <a:prstGeom prst="rect">
            <a:avLst/>
          </a:prstGeom>
        </p:spPr>
        <p:txBody>
          <a:bodyPr wrap="none">
            <a:spAutoFit/>
          </a:bodyPr>
          <a:lstStyle/>
          <a:p>
            <a:pPr marL="114300"/>
            <a:r>
              <a:rPr lang="pl-PL" sz="1000" dirty="0"/>
              <a:t>Zdjęcie </a:t>
            </a:r>
            <a:r>
              <a:rPr lang="pl-PL" sz="1000" dirty="0" smtClean="0"/>
              <a:t>31</a:t>
            </a:r>
            <a:endParaRPr lang="pl-PL" sz="1000" dirty="0"/>
          </a:p>
        </p:txBody>
      </p:sp>
      <p:sp>
        <p:nvSpPr>
          <p:cNvPr id="10" name="Prostokąt 9"/>
          <p:cNvSpPr/>
          <p:nvPr/>
        </p:nvSpPr>
        <p:spPr>
          <a:xfrm>
            <a:off x="8012320" y="5877272"/>
            <a:ext cx="888385" cy="246221"/>
          </a:xfrm>
          <a:prstGeom prst="rect">
            <a:avLst/>
          </a:prstGeom>
        </p:spPr>
        <p:txBody>
          <a:bodyPr wrap="none">
            <a:spAutoFit/>
          </a:bodyPr>
          <a:lstStyle/>
          <a:p>
            <a:pPr marL="114300"/>
            <a:r>
              <a:rPr lang="pl-PL" sz="1000" dirty="0"/>
              <a:t>Zdjęcie </a:t>
            </a:r>
            <a:r>
              <a:rPr lang="pl-PL" sz="1000" dirty="0" smtClean="0"/>
              <a:t>32</a:t>
            </a:r>
            <a:endParaRPr lang="pl-PL" sz="1000" dirty="0"/>
          </a:p>
        </p:txBody>
      </p:sp>
    </p:spTree>
    <p:extLst>
      <p:ext uri="{BB962C8B-B14F-4D97-AF65-F5344CB8AC3E}">
        <p14:creationId xmlns:p14="http://schemas.microsoft.com/office/powerpoint/2010/main" val="24629970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2" y="274637"/>
            <a:ext cx="7427168" cy="994123"/>
          </a:xfrm>
        </p:spPr>
        <p:txBody>
          <a:bodyPr/>
          <a:lstStyle/>
          <a:p>
            <a:r>
              <a:rPr lang="pl-PL" sz="2800" dirty="0"/>
              <a:t>Pojazdy w transporcie szynowym</a:t>
            </a:r>
          </a:p>
        </p:txBody>
      </p:sp>
      <p:sp>
        <p:nvSpPr>
          <p:cNvPr id="3" name="Symbol zastępczy tekstu 2"/>
          <p:cNvSpPr>
            <a:spLocks noGrp="1"/>
          </p:cNvSpPr>
          <p:nvPr>
            <p:ph type="body" idx="1"/>
          </p:nvPr>
        </p:nvSpPr>
        <p:spPr>
          <a:xfrm>
            <a:off x="0" y="1600200"/>
            <a:ext cx="4932040" cy="4997152"/>
          </a:xfrm>
        </p:spPr>
        <p:txBody>
          <a:bodyPr/>
          <a:lstStyle/>
          <a:p>
            <a:pPr algn="just"/>
            <a:r>
              <a:rPr lang="pl-PL" sz="2000" dirty="0"/>
              <a:t>Wagony </a:t>
            </a:r>
            <a:r>
              <a:rPr lang="pl-PL" sz="2000" dirty="0" smtClean="0"/>
              <a:t>cysterny są to zbiorniki ciśnieniowe lub bezciśnieniowe mające kształt typowych walczaków. Mogą być też wagony z kilkoma zbiornikami np. do przewozu cementu. Służą do przewozu materiałów płynnych, sypkich i gazowych.</a:t>
            </a:r>
          </a:p>
          <a:p>
            <a:pPr marL="276860" indent="0" algn="just">
              <a:buNone/>
            </a:pPr>
            <a:endParaRPr lang="pl-PL" sz="2000" dirty="0" smtClean="0"/>
          </a:p>
          <a:p>
            <a:pPr algn="just"/>
            <a:r>
              <a:rPr lang="pl-PL" sz="2000" dirty="0"/>
              <a:t> Wagony </a:t>
            </a:r>
            <a:r>
              <a:rPr lang="pl-PL" sz="2000" dirty="0" smtClean="0"/>
              <a:t>specjalne to wagony o zróżnicowanej konstrukcji nadwozia, dostosowanego do przewożonego ładunku, np. chłodnie, platformy niskopodwoziowe, itp. </a:t>
            </a:r>
            <a:endParaRPr lang="pl-PL" sz="2000" dirty="0"/>
          </a:p>
          <a:p>
            <a:pPr algn="just"/>
            <a:endParaRPr lang="pl-PL" sz="2000" dirty="0"/>
          </a:p>
        </p:txBody>
      </p:sp>
      <p:sp>
        <p:nvSpPr>
          <p:cNvPr id="5" name="Symbol zastępczy tekstu 4"/>
          <p:cNvSpPr>
            <a:spLocks noGrp="1"/>
          </p:cNvSpPr>
          <p:nvPr>
            <p:ph type="body" idx="3"/>
          </p:nvPr>
        </p:nvSpPr>
        <p:spPr>
          <a:xfrm>
            <a:off x="5097749" y="3861048"/>
            <a:ext cx="4038599" cy="2376264"/>
          </a:xfrm>
        </p:spPr>
        <p:txBody>
          <a:bodyPr/>
          <a:lstStyle/>
          <a:p>
            <a:endParaRPr lang="pl-PL" sz="1000" dirty="0" smtClean="0"/>
          </a:p>
          <a:p>
            <a:endParaRPr lang="pl-PL" sz="1000" dirty="0"/>
          </a:p>
          <a:p>
            <a:endParaRPr lang="pl-PL" sz="1000" dirty="0" smtClean="0"/>
          </a:p>
          <a:p>
            <a:endParaRPr lang="pl-PL" sz="1000" dirty="0"/>
          </a:p>
          <a:p>
            <a:endParaRPr lang="pl-PL" sz="1000" dirty="0" smtClean="0"/>
          </a:p>
          <a:p>
            <a:endParaRPr lang="pl-PL" sz="1000" dirty="0"/>
          </a:p>
          <a:p>
            <a:endParaRPr lang="pl-PL" sz="1000" dirty="0" smtClean="0"/>
          </a:p>
          <a:p>
            <a:endParaRPr lang="pl-PL" sz="1000" dirty="0"/>
          </a:p>
          <a:p>
            <a:endParaRPr lang="pl-PL" sz="1000" dirty="0" smtClean="0"/>
          </a:p>
          <a:p>
            <a:endParaRPr lang="pl-PL" sz="1000" dirty="0"/>
          </a:p>
          <a:p>
            <a:endParaRPr lang="pl-PL" sz="1000" dirty="0" smtClean="0"/>
          </a:p>
          <a:p>
            <a:endParaRPr lang="pl-PL" sz="1000" dirty="0" smtClean="0"/>
          </a:p>
        </p:txBody>
      </p:sp>
      <p:pic>
        <p:nvPicPr>
          <p:cNvPr id="8" name="Shape 141"/>
          <p:cNvPicPr preferRelativeResize="0"/>
          <p:nvPr/>
        </p:nvPicPr>
        <p:blipFill rotWithShape="1">
          <a:blip r:embed="rId2">
            <a:alphaModFix/>
          </a:blip>
          <a:srcRect/>
          <a:stretch/>
        </p:blipFill>
        <p:spPr>
          <a:xfrm>
            <a:off x="282438" y="254968"/>
            <a:ext cx="822215" cy="935708"/>
          </a:xfrm>
          <a:prstGeom prst="rect">
            <a:avLst/>
          </a:prstGeom>
          <a:noFill/>
          <a:ln>
            <a:noFill/>
          </a:ln>
        </p:spPr>
      </p:pic>
      <p:pic>
        <p:nvPicPr>
          <p:cNvPr id="14339" name="Picture 3" descr="C:\Users\Operacyjny1\Desktop\Roco_66378.jpg"/>
          <p:cNvPicPr>
            <a:picLocks noChangeAspect="1" noChangeArrowheads="1"/>
          </p:cNvPicPr>
          <p:nvPr/>
        </p:nvPicPr>
        <p:blipFill rotWithShape="1">
          <a:blip r:embed="rId3">
            <a:extLst>
              <a:ext uri="{28A0092B-C50C-407E-A947-70E740481C1C}">
                <a14:useLocalDpi xmlns:a14="http://schemas.microsoft.com/office/drawing/2010/main" val="0"/>
              </a:ext>
            </a:extLst>
          </a:blip>
          <a:srcRect t="25909" b="22403"/>
          <a:stretch/>
        </p:blipFill>
        <p:spPr bwMode="auto">
          <a:xfrm>
            <a:off x="5170087" y="4005064"/>
            <a:ext cx="3621716" cy="1404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Operacyjny1\Desktop\Roco_67580.JPG"/>
          <p:cNvPicPr>
            <a:picLocks noChangeAspect="1" noChangeArrowheads="1"/>
          </p:cNvPicPr>
          <p:nvPr/>
        </p:nvPicPr>
        <p:blipFill rotWithShape="1">
          <a:blip r:embed="rId4">
            <a:extLst>
              <a:ext uri="{28A0092B-C50C-407E-A947-70E740481C1C}">
                <a14:useLocalDpi xmlns:a14="http://schemas.microsoft.com/office/drawing/2010/main" val="0"/>
              </a:ext>
            </a:extLst>
          </a:blip>
          <a:srcRect t="7792" r="6054"/>
          <a:stretch/>
        </p:blipFill>
        <p:spPr bwMode="auto">
          <a:xfrm>
            <a:off x="5014798" y="2003493"/>
            <a:ext cx="3741066" cy="1440000"/>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8"/>
          <p:cNvSpPr/>
          <p:nvPr/>
        </p:nvSpPr>
        <p:spPr>
          <a:xfrm>
            <a:off x="7951695" y="3370590"/>
            <a:ext cx="888385" cy="246221"/>
          </a:xfrm>
          <a:prstGeom prst="rect">
            <a:avLst/>
          </a:prstGeom>
        </p:spPr>
        <p:txBody>
          <a:bodyPr wrap="none">
            <a:spAutoFit/>
          </a:bodyPr>
          <a:lstStyle/>
          <a:p>
            <a:pPr marL="114300"/>
            <a:r>
              <a:rPr lang="pl-PL" sz="1000" dirty="0"/>
              <a:t>Zdjęcie </a:t>
            </a:r>
            <a:r>
              <a:rPr lang="pl-PL" sz="1000" dirty="0" smtClean="0"/>
              <a:t>33</a:t>
            </a:r>
            <a:endParaRPr lang="pl-PL" sz="1000" dirty="0"/>
          </a:p>
        </p:txBody>
      </p:sp>
      <p:sp>
        <p:nvSpPr>
          <p:cNvPr id="10" name="Prostokąt 9"/>
          <p:cNvSpPr/>
          <p:nvPr/>
        </p:nvSpPr>
        <p:spPr>
          <a:xfrm>
            <a:off x="7867479" y="5409064"/>
            <a:ext cx="888385" cy="246221"/>
          </a:xfrm>
          <a:prstGeom prst="rect">
            <a:avLst/>
          </a:prstGeom>
        </p:spPr>
        <p:txBody>
          <a:bodyPr wrap="none">
            <a:spAutoFit/>
          </a:bodyPr>
          <a:lstStyle/>
          <a:p>
            <a:pPr marL="114300"/>
            <a:r>
              <a:rPr lang="pl-PL" sz="1000" dirty="0"/>
              <a:t>Zdjęcie </a:t>
            </a:r>
            <a:r>
              <a:rPr lang="pl-PL" sz="1000" dirty="0" smtClean="0"/>
              <a:t>34</a:t>
            </a:r>
            <a:endParaRPr lang="pl-PL" sz="1000" dirty="0"/>
          </a:p>
        </p:txBody>
      </p:sp>
    </p:spTree>
    <p:extLst>
      <p:ext uri="{BB962C8B-B14F-4D97-AF65-F5344CB8AC3E}">
        <p14:creationId xmlns:p14="http://schemas.microsoft.com/office/powerpoint/2010/main" val="7515027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Pojazdy w transporcie szynowym</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43</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smtClean="0"/>
              <a:t>Pociągiem nazywamy</a:t>
            </a:r>
          </a:p>
          <a:p>
            <a:pPr>
              <a:buFontTx/>
              <a:buChar char="-"/>
            </a:pPr>
            <a:r>
              <a:rPr lang="pl-PL" sz="2000" dirty="0" smtClean="0"/>
              <a:t>skład (zestaw wagonów) sprzęgniętych z pojazdem trakcyjnym.</a:t>
            </a:r>
          </a:p>
          <a:p>
            <a:pPr marL="276860" indent="0">
              <a:buNone/>
            </a:pPr>
            <a:endParaRPr lang="pl-PL" sz="1100" dirty="0" smtClean="0"/>
          </a:p>
          <a:p>
            <a:pPr marL="276860" indent="0" algn="just">
              <a:buNone/>
            </a:pPr>
            <a:r>
              <a:rPr lang="pl-PL" sz="2400" b="1" dirty="0" smtClean="0"/>
              <a:t>Pojazdem trakcyjnym (lokomotywą) nazywamy</a:t>
            </a:r>
          </a:p>
          <a:p>
            <a:pPr algn="just">
              <a:buFontTx/>
              <a:buChar char="-"/>
            </a:pPr>
            <a:r>
              <a:rPr lang="pl-PL" sz="2000" dirty="0" smtClean="0"/>
              <a:t>pojazd z własnym źródłem napędu, przystosowany do jazdy po szynach i do ciągnięcia wagonów.</a:t>
            </a:r>
          </a:p>
          <a:p>
            <a:pPr marL="276860" indent="0" algn="just">
              <a:buNone/>
            </a:pPr>
            <a:endParaRPr lang="pl-PL" sz="1100" dirty="0" smtClean="0"/>
          </a:p>
          <a:p>
            <a:pPr marL="276860" indent="0" algn="just">
              <a:buNone/>
            </a:pPr>
            <a:r>
              <a:rPr lang="pl-PL" sz="2400" b="1" dirty="0" smtClean="0"/>
              <a:t>Wagonem kolejowym nazywamy</a:t>
            </a:r>
          </a:p>
          <a:p>
            <a:pPr algn="just">
              <a:buFontTx/>
              <a:buChar char="-"/>
            </a:pPr>
            <a:r>
              <a:rPr lang="pl-PL" sz="2000" dirty="0"/>
              <a:t>p</a:t>
            </a:r>
            <a:r>
              <a:rPr lang="pl-PL" sz="2000" dirty="0" smtClean="0"/>
              <a:t>ojazd bez własnego źródła napędu, służący do przewozu osób lub ładunków i przystosowany do poruszania się po szynach. Eksploatowane są wagony z silnikami spalinowymi i autobusy szynowe (szynobusy).</a:t>
            </a:r>
          </a:p>
          <a:p>
            <a:pPr marL="276860" indent="0" algn="just">
              <a:buNone/>
            </a:pPr>
            <a:endParaRPr lang="pl-PL" sz="2000" dirty="0" smtClean="0"/>
          </a:p>
          <a:p>
            <a:pPr algn="just">
              <a:buFontTx/>
              <a:buChar char="-"/>
            </a:pPr>
            <a:endParaRPr lang="pl-PL" sz="2000" dirty="0" smtClean="0"/>
          </a:p>
          <a:p>
            <a:pPr algn="just">
              <a:buFontTx/>
              <a:buChar char="-"/>
            </a:pPr>
            <a:endParaRPr lang="pl-PL" sz="2000" dirty="0" smtClean="0"/>
          </a:p>
          <a:p>
            <a:pPr algn="just">
              <a:buFontTx/>
              <a:buChar char="-"/>
            </a:pPr>
            <a:endParaRPr lang="pl-PL" sz="2000" dirty="0" smtClean="0"/>
          </a:p>
          <a:p>
            <a:endParaRPr lang="pl-PL" sz="2000" dirty="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237230757"/>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Pojazdy w transporcie szynowym</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44</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170490"/>
          </a:xfrm>
          <a:prstGeom prst="rect">
            <a:avLst/>
          </a:prstGeom>
          <a:noFill/>
          <a:ln>
            <a:noFill/>
          </a:ln>
        </p:spPr>
        <p:txBody>
          <a:bodyPr lIns="54850" tIns="91425" rIns="91425" bIns="45700" anchor="t" anchorCtr="0">
            <a:noAutofit/>
          </a:bodyPr>
          <a:lstStyle/>
          <a:p>
            <a:pPr marL="276860" indent="0">
              <a:buNone/>
            </a:pPr>
            <a:r>
              <a:rPr lang="pl-PL" sz="2400" b="1" dirty="0" smtClean="0"/>
              <a:t>Budowa wagonów</a:t>
            </a:r>
          </a:p>
          <a:p>
            <a:pPr marL="276860" indent="0">
              <a:buNone/>
            </a:pPr>
            <a:endParaRPr lang="pl-PL" sz="800" dirty="0" smtClean="0"/>
          </a:p>
          <a:p>
            <a:pPr algn="just"/>
            <a:r>
              <a:rPr lang="pl-PL" sz="2000" dirty="0"/>
              <a:t> </a:t>
            </a:r>
            <a:r>
              <a:rPr lang="pl-PL" sz="2000" dirty="0" smtClean="0"/>
              <a:t>Niezależnie od tego, czy wagon służy do przewozu osób czy towarów składa się z dwóch zasadniczych części:</a:t>
            </a:r>
          </a:p>
          <a:p>
            <a:pPr algn="just">
              <a:buFontTx/>
              <a:buChar char="-"/>
            </a:pPr>
            <a:r>
              <a:rPr lang="pl-PL" sz="2000" dirty="0" smtClean="0"/>
              <a:t>podwozia;</a:t>
            </a:r>
          </a:p>
          <a:p>
            <a:pPr algn="just">
              <a:buFontTx/>
              <a:buChar char="-"/>
            </a:pPr>
            <a:r>
              <a:rPr lang="pl-PL" sz="2000" dirty="0"/>
              <a:t>n</a:t>
            </a:r>
            <a:r>
              <a:rPr lang="pl-PL" sz="2000" dirty="0" smtClean="0"/>
              <a:t>adwozia.</a:t>
            </a:r>
          </a:p>
          <a:p>
            <a:pPr algn="just"/>
            <a:r>
              <a:rPr lang="pl-PL" sz="2000" dirty="0"/>
              <a:t> </a:t>
            </a:r>
            <a:r>
              <a:rPr lang="pl-PL" sz="2000" dirty="0" smtClean="0"/>
              <a:t>Podwozie służy do umożliwienia ruchu wagonów po szynach, natomiast nadwozie służy do przewożenia osób i towarów. </a:t>
            </a:r>
          </a:p>
          <a:p>
            <a:pPr algn="just"/>
            <a:r>
              <a:rPr lang="pl-PL" sz="2000" dirty="0"/>
              <a:t> </a:t>
            </a:r>
            <a:r>
              <a:rPr lang="pl-PL" sz="2000" dirty="0" smtClean="0"/>
              <a:t>W skład podwozia wchodzą następujące układy:</a:t>
            </a:r>
          </a:p>
          <a:p>
            <a:pPr algn="just">
              <a:buFontTx/>
              <a:buChar char="-"/>
            </a:pPr>
            <a:r>
              <a:rPr lang="pl-PL" sz="2000" dirty="0" smtClean="0"/>
              <a:t>biegowy;</a:t>
            </a:r>
          </a:p>
          <a:p>
            <a:pPr algn="just">
              <a:buFontTx/>
              <a:buChar char="-"/>
            </a:pPr>
            <a:r>
              <a:rPr lang="pl-PL" sz="2000" dirty="0"/>
              <a:t>h</a:t>
            </a:r>
            <a:r>
              <a:rPr lang="pl-PL" sz="2000" dirty="0" smtClean="0"/>
              <a:t>amulcowy;</a:t>
            </a:r>
          </a:p>
          <a:p>
            <a:pPr algn="just">
              <a:buFontTx/>
              <a:buChar char="-"/>
            </a:pPr>
            <a:r>
              <a:rPr lang="pl-PL" sz="2000" dirty="0"/>
              <a:t>c</a:t>
            </a:r>
            <a:r>
              <a:rPr lang="pl-PL" sz="2000" dirty="0" smtClean="0"/>
              <a:t>ięgłowo – zderzny;</a:t>
            </a:r>
          </a:p>
          <a:p>
            <a:pPr algn="just">
              <a:buFontTx/>
              <a:buChar char="-"/>
            </a:pPr>
            <a:r>
              <a:rPr lang="pl-PL" sz="2000" dirty="0"/>
              <a:t>o</a:t>
            </a:r>
            <a:r>
              <a:rPr lang="pl-PL" sz="2000" dirty="0" smtClean="0"/>
              <a:t>stoja wagonu.</a:t>
            </a:r>
          </a:p>
          <a:p>
            <a:pPr algn="just"/>
            <a:r>
              <a:rPr lang="pl-PL" sz="2000" dirty="0"/>
              <a:t>Układ biegowy składa się z:</a:t>
            </a:r>
          </a:p>
          <a:p>
            <a:pPr algn="just">
              <a:buFontTx/>
              <a:buChar char="-"/>
            </a:pPr>
            <a:r>
              <a:rPr lang="pl-PL" sz="2000" dirty="0"/>
              <a:t>zestawu kołowego;</a:t>
            </a:r>
          </a:p>
          <a:p>
            <a:pPr algn="just">
              <a:buFontTx/>
              <a:buChar char="-"/>
            </a:pPr>
            <a:r>
              <a:rPr lang="pl-PL" sz="2000" dirty="0"/>
              <a:t>łożyska;</a:t>
            </a:r>
          </a:p>
          <a:p>
            <a:pPr algn="just">
              <a:buFontTx/>
              <a:buChar char="-"/>
            </a:pPr>
            <a:r>
              <a:rPr lang="pl-PL" sz="2000" dirty="0"/>
              <a:t>usprężynowania. </a:t>
            </a:r>
          </a:p>
          <a:p>
            <a:pPr algn="just">
              <a:buFontTx/>
              <a:buChar char="-"/>
            </a:pPr>
            <a:endParaRPr lang="pl-PL" sz="2000" dirty="0" smtClean="0"/>
          </a:p>
          <a:p>
            <a:pPr marL="276860" indent="0" algn="just">
              <a:buNone/>
            </a:pPr>
            <a:r>
              <a:rPr lang="pl-PL" sz="2000" dirty="0" smtClean="0"/>
              <a:t>                                     </a:t>
            </a:r>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265814157"/>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Pojazdy w transporcie szynowym</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45</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smtClean="0"/>
              <a:t>Budowa wagonów</a:t>
            </a:r>
          </a:p>
          <a:p>
            <a:pPr marL="276860" indent="0" algn="just">
              <a:buNone/>
            </a:pPr>
            <a:endParaRPr lang="pl-PL" sz="800" dirty="0" smtClean="0"/>
          </a:p>
          <a:p>
            <a:pPr algn="just"/>
            <a:r>
              <a:rPr lang="pl-PL" sz="2000" dirty="0"/>
              <a:t> </a:t>
            </a:r>
            <a:r>
              <a:rPr lang="pl-PL" sz="2000" dirty="0" smtClean="0"/>
              <a:t>Rozróżnia się dwa rodzaje układów biegowych</a:t>
            </a:r>
          </a:p>
          <a:p>
            <a:pPr algn="just">
              <a:buFontTx/>
              <a:buChar char="-"/>
            </a:pPr>
            <a:r>
              <a:rPr lang="pl-PL" sz="2000" dirty="0"/>
              <a:t>w</a:t>
            </a:r>
            <a:r>
              <a:rPr lang="pl-PL" sz="2000" dirty="0" smtClean="0"/>
              <a:t>agony na wózkach – zestawy kołowe prowadzone w specjalnych 2-3 lub wieloosiowych wózkach;</a:t>
            </a:r>
          </a:p>
          <a:p>
            <a:pPr algn="just">
              <a:buFontTx/>
              <a:buChar char="-"/>
            </a:pPr>
            <a:r>
              <a:rPr lang="pl-PL" sz="2000" dirty="0"/>
              <a:t>w</a:t>
            </a:r>
            <a:r>
              <a:rPr lang="pl-PL" sz="2000" dirty="0" smtClean="0"/>
              <a:t>agony bez wózkowe – wagony na 2 lub 3 osiach prowadzonych bezpośrednio w ostoi wagonu.</a:t>
            </a:r>
          </a:p>
          <a:p>
            <a:pPr algn="just"/>
            <a:r>
              <a:rPr lang="pl-PL" sz="2000" dirty="0"/>
              <a:t> </a:t>
            </a:r>
            <a:r>
              <a:rPr lang="pl-PL" sz="2000" dirty="0" smtClean="0"/>
              <a:t>Urządzenia cięgłowo – zderzne służą do łączenia ze sobą kolejnych wagonów oraz łagodzenia uderzeń powstających w procesie hamowania pociągów i prac manewrowych (zestawianie pociągów).</a:t>
            </a:r>
          </a:p>
          <a:p>
            <a:pPr algn="just"/>
            <a:r>
              <a:rPr lang="pl-PL" sz="2000" dirty="0"/>
              <a:t>Układ hamulcowy jest układem pneumatycznym uruchamianym centralnie z lokomotywy. Oprócz tego każdy wagon osobowy i w większości towarowe posiadają niezależnie działający hamulec ręczny, uruchamiany przez pokręcenie odpowiednią korbą lub kołem. </a:t>
            </a:r>
          </a:p>
          <a:p>
            <a:pPr algn="just"/>
            <a:r>
              <a:rPr lang="pl-PL" sz="2000" dirty="0"/>
              <a:t> Ostoja wagonu (rama) łączy układ biegowy z nadwoziem.</a:t>
            </a:r>
          </a:p>
          <a:p>
            <a:pPr algn="just"/>
            <a:endParaRPr lang="pl-PL" sz="2000" dirty="0" smtClean="0"/>
          </a:p>
          <a:p>
            <a:pPr marL="276860" indent="0" algn="just">
              <a:buNone/>
            </a:pPr>
            <a:r>
              <a:rPr lang="pl-PL" sz="2000" dirty="0" smtClean="0"/>
              <a:t>                                     </a:t>
            </a:r>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3489912927"/>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Przyczyny wypadków</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46</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smtClean="0"/>
              <a:t>Do podstawowych przyczyn katastrof kolejowych zaliczamy:</a:t>
            </a:r>
          </a:p>
          <a:p>
            <a:pPr marL="276860" indent="0">
              <a:buNone/>
            </a:pPr>
            <a:endParaRPr lang="pl-PL" sz="1100" dirty="0" smtClean="0"/>
          </a:p>
          <a:p>
            <a:pPr algn="just"/>
            <a:r>
              <a:rPr lang="pl-PL" sz="2000" dirty="0"/>
              <a:t> </a:t>
            </a:r>
            <a:r>
              <a:rPr lang="pl-PL" sz="2000" dirty="0" smtClean="0"/>
              <a:t>Uszkodzenie torów, rozjazdów.</a:t>
            </a:r>
          </a:p>
          <a:p>
            <a:pPr marL="276860" indent="0" algn="just">
              <a:buNone/>
            </a:pPr>
            <a:endParaRPr lang="pl-PL" sz="800" dirty="0" smtClean="0"/>
          </a:p>
          <a:p>
            <a:pPr algn="just"/>
            <a:r>
              <a:rPr lang="pl-PL" sz="2000" dirty="0"/>
              <a:t> </a:t>
            </a:r>
            <a:r>
              <a:rPr lang="pl-PL" sz="2000" dirty="0" smtClean="0"/>
              <a:t>Niesprawne urządzenia sygnalizacyjne.</a:t>
            </a:r>
          </a:p>
          <a:p>
            <a:pPr marL="276860" indent="0" algn="just">
              <a:buNone/>
            </a:pPr>
            <a:endParaRPr lang="pl-PL" sz="800" dirty="0" smtClean="0"/>
          </a:p>
          <a:p>
            <a:pPr algn="just"/>
            <a:r>
              <a:rPr lang="pl-PL" sz="2000" dirty="0"/>
              <a:t> </a:t>
            </a:r>
            <a:r>
              <a:rPr lang="pl-PL" sz="2000" dirty="0" smtClean="0"/>
              <a:t>Uszkodzenia lokomotyw lub wagonów.</a:t>
            </a:r>
          </a:p>
          <a:p>
            <a:pPr marL="276860" indent="0" algn="just">
              <a:buNone/>
            </a:pPr>
            <a:endParaRPr lang="pl-PL" sz="800" dirty="0" smtClean="0"/>
          </a:p>
          <a:p>
            <a:pPr algn="just"/>
            <a:r>
              <a:rPr lang="pl-PL" sz="2000" dirty="0"/>
              <a:t> </a:t>
            </a:r>
            <a:r>
              <a:rPr lang="pl-PL" sz="2000" dirty="0" smtClean="0"/>
              <a:t>Uszkodzenia linii trakcyjnej.</a:t>
            </a:r>
          </a:p>
          <a:p>
            <a:pPr marL="276860" indent="0" algn="just">
              <a:buNone/>
            </a:pPr>
            <a:endParaRPr lang="pl-PL" sz="800" dirty="0" smtClean="0"/>
          </a:p>
          <a:p>
            <a:pPr algn="just"/>
            <a:r>
              <a:rPr lang="pl-PL" sz="2000" dirty="0"/>
              <a:t> </a:t>
            </a:r>
            <a:r>
              <a:rPr lang="pl-PL" sz="2000" dirty="0" smtClean="0"/>
              <a:t>Zderzenie z innymi pojazdami na przejazdach kolejowych.</a:t>
            </a:r>
          </a:p>
          <a:p>
            <a:pPr marL="276860" indent="0" algn="just">
              <a:buNone/>
            </a:pPr>
            <a:endParaRPr lang="pl-PL" sz="800" dirty="0" smtClean="0"/>
          </a:p>
          <a:p>
            <a:pPr algn="just"/>
            <a:r>
              <a:rPr lang="pl-PL" sz="2000" dirty="0" smtClean="0"/>
              <a:t>Błąd człowieka.</a:t>
            </a:r>
          </a:p>
          <a:p>
            <a:pPr marL="276860" indent="0" algn="just">
              <a:buNone/>
            </a:pPr>
            <a:endParaRPr lang="pl-PL" sz="800" dirty="0" smtClean="0"/>
          </a:p>
          <a:p>
            <a:pPr algn="just"/>
            <a:r>
              <a:rPr lang="pl-PL" sz="2000" dirty="0"/>
              <a:t> </a:t>
            </a:r>
            <a:r>
              <a:rPr lang="pl-PL" sz="2000" dirty="0" smtClean="0"/>
              <a:t>Warunki atmosferyczne.</a:t>
            </a:r>
          </a:p>
          <a:p>
            <a:pPr marL="276860" indent="0" algn="just">
              <a:buNone/>
            </a:pPr>
            <a:endParaRPr lang="pl-PL" sz="800" dirty="0" smtClean="0"/>
          </a:p>
          <a:p>
            <a:pPr algn="just"/>
            <a:r>
              <a:rPr lang="pl-PL" sz="2000" dirty="0"/>
              <a:t> </a:t>
            </a:r>
            <a:r>
              <a:rPr lang="pl-PL" sz="2000" dirty="0" smtClean="0"/>
              <a:t>Pożary.</a:t>
            </a:r>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2504639819"/>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Przyczyny wypadków</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47</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smtClean="0"/>
              <a:t>Skutki katastrof (wykolejeń) uzależnione są głównie od:</a:t>
            </a:r>
          </a:p>
          <a:p>
            <a:pPr marL="276860" indent="0">
              <a:buNone/>
            </a:pPr>
            <a:endParaRPr lang="pl-PL" sz="1100" dirty="0" smtClean="0"/>
          </a:p>
          <a:p>
            <a:pPr algn="just"/>
            <a:r>
              <a:rPr lang="pl-PL" sz="2000" dirty="0"/>
              <a:t> </a:t>
            </a:r>
            <a:r>
              <a:rPr lang="pl-PL" sz="2000" dirty="0" smtClean="0"/>
              <a:t>Przyczyny katastrofy (wykolejenia).</a:t>
            </a:r>
          </a:p>
          <a:p>
            <a:pPr marL="276860" indent="0" algn="just">
              <a:buNone/>
            </a:pPr>
            <a:endParaRPr lang="pl-PL" sz="800" dirty="0" smtClean="0"/>
          </a:p>
          <a:p>
            <a:pPr algn="just"/>
            <a:r>
              <a:rPr lang="pl-PL" sz="2000" dirty="0"/>
              <a:t> </a:t>
            </a:r>
            <a:r>
              <a:rPr lang="pl-PL" sz="2000" dirty="0" smtClean="0"/>
              <a:t>Prędkości poruszającego się składu (składów) pociągu.</a:t>
            </a:r>
          </a:p>
          <a:p>
            <a:pPr marL="276860" indent="0" algn="just">
              <a:buNone/>
            </a:pPr>
            <a:endParaRPr lang="pl-PL" sz="800" dirty="0" smtClean="0"/>
          </a:p>
          <a:p>
            <a:pPr algn="just"/>
            <a:r>
              <a:rPr lang="pl-PL" sz="2000" dirty="0" smtClean="0"/>
              <a:t> Rodzaju przewożonego ładunku.</a:t>
            </a:r>
          </a:p>
          <a:p>
            <a:pPr marL="276860" indent="0" algn="just">
              <a:buNone/>
            </a:pPr>
            <a:endParaRPr lang="pl-PL" sz="800" dirty="0" smtClean="0"/>
          </a:p>
          <a:p>
            <a:pPr algn="just"/>
            <a:r>
              <a:rPr lang="pl-PL" sz="2000" dirty="0"/>
              <a:t> M</a:t>
            </a:r>
            <a:r>
              <a:rPr lang="pl-PL" sz="2000" dirty="0" smtClean="0"/>
              <a:t>iejsca powstania katastrofy (wykolejenia).</a:t>
            </a:r>
          </a:p>
          <a:p>
            <a:pPr marL="276860" indent="0" algn="just">
              <a:buNone/>
            </a:pPr>
            <a:endParaRPr lang="pl-PL" sz="800" dirty="0" smtClean="0"/>
          </a:p>
          <a:p>
            <a:pPr algn="just"/>
            <a:r>
              <a:rPr lang="pl-PL" sz="2000" dirty="0" smtClean="0"/>
              <a:t>Możliwości szybkiej interwencji służb ratowniczych.</a:t>
            </a:r>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462146131"/>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Przyczyny wypadków</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48</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412776"/>
            <a:ext cx="8856983" cy="5328592"/>
          </a:xfrm>
          <a:prstGeom prst="rect">
            <a:avLst/>
          </a:prstGeom>
          <a:noFill/>
          <a:ln>
            <a:noFill/>
          </a:ln>
        </p:spPr>
        <p:txBody>
          <a:bodyPr lIns="54850" tIns="91425" rIns="91425" bIns="45700" anchor="t" anchorCtr="0">
            <a:noAutofit/>
          </a:bodyPr>
          <a:lstStyle/>
          <a:p>
            <a:pPr marL="276860" indent="0">
              <a:buNone/>
            </a:pPr>
            <a:r>
              <a:rPr lang="pl-PL" sz="2400" b="1" dirty="0" smtClean="0"/>
              <a:t>Ze względu na miejsce katastrofy (wykolejenia) mogą powstać:</a:t>
            </a:r>
          </a:p>
          <a:p>
            <a:pPr marL="276860" indent="0">
              <a:buNone/>
            </a:pPr>
            <a:endParaRPr lang="pl-PL" sz="800" dirty="0" smtClean="0"/>
          </a:p>
          <a:p>
            <a:pPr algn="just"/>
            <a:r>
              <a:rPr lang="pl-PL" sz="2000" dirty="0"/>
              <a:t> </a:t>
            </a:r>
            <a:r>
              <a:rPr lang="pl-PL" sz="2000" dirty="0" smtClean="0"/>
              <a:t>Na szlakach kolejowych:</a:t>
            </a:r>
          </a:p>
          <a:p>
            <a:pPr algn="just">
              <a:buFontTx/>
              <a:buChar char="-"/>
            </a:pPr>
            <a:r>
              <a:rPr lang="pl-PL" sz="1900" dirty="0" smtClean="0"/>
              <a:t>ze względu na rozwijaną dużą prędkość, pociągają za sobą większą ilość wykolejonych i uszkodzonych wagonów. Wykolejeniu i uszkodzeniu ulega pierwszych 2-6 wagonów, pozostałe wypadają z szyn lecz nie wywracają się. </a:t>
            </a:r>
          </a:p>
          <a:p>
            <a:pPr algn="just">
              <a:buFontTx/>
              <a:buChar char="-"/>
            </a:pPr>
            <a:endParaRPr lang="pl-PL" sz="800" dirty="0" smtClean="0"/>
          </a:p>
          <a:p>
            <a:pPr algn="just"/>
            <a:r>
              <a:rPr lang="pl-PL" sz="2000" dirty="0"/>
              <a:t> </a:t>
            </a:r>
            <a:r>
              <a:rPr lang="pl-PL" sz="2000" dirty="0" smtClean="0"/>
              <a:t>W wykopie (wąwozie):</a:t>
            </a:r>
          </a:p>
          <a:p>
            <a:pPr algn="just">
              <a:buFontTx/>
              <a:buChar char="-"/>
            </a:pPr>
            <a:r>
              <a:rPr lang="pl-PL" sz="1900" dirty="0"/>
              <a:t>z</a:t>
            </a:r>
            <a:r>
              <a:rPr lang="pl-PL" sz="1900" dirty="0" smtClean="0"/>
              <a:t>e względu na ograniczoną powierzchnię, może nastąpić wiele innych niekorzystnych zjawisk na miejscu katastrofy, np.: nasilenie pożaru, kałuże rozlanych cieczy, ale umożliwia to również ograniczenie pożaru czy rozlewisk do niewielkiej przestrzeni. Utrudniony jest dostęp służb ratowniczych do miejsca katastrofy.</a:t>
            </a:r>
          </a:p>
          <a:p>
            <a:pPr marL="276860" indent="0" algn="just">
              <a:buNone/>
            </a:pPr>
            <a:endParaRPr lang="pl-PL" sz="800" dirty="0"/>
          </a:p>
          <a:p>
            <a:pPr algn="just"/>
            <a:r>
              <a:rPr lang="pl-PL" sz="2000" dirty="0" smtClean="0"/>
              <a:t> Na terenie zabudowanym lub zalesionym:</a:t>
            </a:r>
          </a:p>
          <a:p>
            <a:pPr algn="just">
              <a:buFontTx/>
              <a:buChar char="-"/>
            </a:pPr>
            <a:r>
              <a:rPr lang="pl-PL" sz="1900" dirty="0"/>
              <a:t>m</a:t>
            </a:r>
            <a:r>
              <a:rPr lang="pl-PL" sz="1900" dirty="0" smtClean="0"/>
              <a:t>ożliwość rozprzestrzenienia się pożaru na otoczenie, zwiększenie ilości ofiar, utrudniony dostęp dla służb ratowniczych.</a:t>
            </a:r>
          </a:p>
          <a:p>
            <a:pPr marL="276860" indent="0" algn="just">
              <a:buNone/>
            </a:pPr>
            <a:endParaRPr lang="pl-PL" sz="800" dirty="0" smtClean="0"/>
          </a:p>
          <a:p>
            <a:pPr algn="just"/>
            <a:r>
              <a:rPr lang="pl-PL" sz="2000" dirty="0"/>
              <a:t> </a:t>
            </a:r>
            <a:r>
              <a:rPr lang="pl-PL" sz="2000" dirty="0" smtClean="0"/>
              <a:t>Na stacji:</a:t>
            </a:r>
          </a:p>
          <a:p>
            <a:pPr algn="just">
              <a:buFontTx/>
              <a:buChar char="-"/>
            </a:pPr>
            <a:r>
              <a:rPr lang="pl-PL" sz="1900" dirty="0" smtClean="0"/>
              <a:t>zwiększona ilość ofiar, utrudnione działania ratowników, nieprzewidywalne zniszczenia i straty. </a:t>
            </a:r>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3677958410"/>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Przyczyny wypadków</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49</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412776"/>
            <a:ext cx="8856983" cy="5328592"/>
          </a:xfrm>
          <a:prstGeom prst="rect">
            <a:avLst/>
          </a:prstGeom>
          <a:noFill/>
          <a:ln>
            <a:noFill/>
          </a:ln>
        </p:spPr>
        <p:txBody>
          <a:bodyPr lIns="54850" tIns="91425" rIns="91425" bIns="45700" anchor="t" anchorCtr="0">
            <a:noAutofit/>
          </a:bodyPr>
          <a:lstStyle/>
          <a:p>
            <a:pPr marL="276860" indent="0">
              <a:buNone/>
            </a:pPr>
            <a:r>
              <a:rPr lang="pl-PL" sz="2400" b="1" dirty="0" smtClean="0"/>
              <a:t>Podczas katastrof pociągów najczęściej dochodzi do:</a:t>
            </a:r>
          </a:p>
          <a:p>
            <a:pPr marL="276860" indent="0">
              <a:buNone/>
            </a:pPr>
            <a:endParaRPr lang="pl-PL" sz="500" dirty="0" smtClean="0"/>
          </a:p>
          <a:p>
            <a:pPr algn="just"/>
            <a:r>
              <a:rPr lang="pl-PL" sz="2000" dirty="0"/>
              <a:t> </a:t>
            </a:r>
            <a:r>
              <a:rPr lang="pl-PL" sz="2000" dirty="0" smtClean="0"/>
              <a:t>Wykolejenia części lub całego składu pociągu.</a:t>
            </a:r>
          </a:p>
          <a:p>
            <a:pPr marL="276860" indent="0" algn="just">
              <a:buNone/>
            </a:pPr>
            <a:endParaRPr lang="pl-PL" sz="500" dirty="0" smtClean="0"/>
          </a:p>
          <a:p>
            <a:pPr algn="just"/>
            <a:r>
              <a:rPr lang="pl-PL" sz="2000" dirty="0" smtClean="0"/>
              <a:t> Zablokowania sąsiednich torów.</a:t>
            </a:r>
          </a:p>
          <a:p>
            <a:pPr marL="276860" indent="0" algn="just">
              <a:buNone/>
            </a:pPr>
            <a:endParaRPr lang="pl-PL" sz="500" dirty="0" smtClean="0"/>
          </a:p>
          <a:p>
            <a:pPr algn="just"/>
            <a:r>
              <a:rPr lang="pl-PL" sz="2000" dirty="0"/>
              <a:t> </a:t>
            </a:r>
            <a:r>
              <a:rPr lang="pl-PL" sz="2000" dirty="0" smtClean="0"/>
              <a:t>Uszkodzenia wagonów osobowych lub towarowych połączonego z uwolnieniem materiału niebezpiecznego.</a:t>
            </a:r>
          </a:p>
          <a:p>
            <a:pPr marL="276860" indent="0" algn="just">
              <a:buNone/>
            </a:pPr>
            <a:endParaRPr lang="pl-PL" sz="500" dirty="0" smtClean="0"/>
          </a:p>
          <a:p>
            <a:pPr algn="just"/>
            <a:r>
              <a:rPr lang="pl-PL" sz="2000" dirty="0"/>
              <a:t> </a:t>
            </a:r>
            <a:r>
              <a:rPr lang="pl-PL" sz="2000" dirty="0" smtClean="0"/>
              <a:t>Pożaru.</a:t>
            </a:r>
          </a:p>
          <a:p>
            <a:pPr marL="276860" indent="0" algn="just">
              <a:buNone/>
            </a:pPr>
            <a:endParaRPr lang="pl-PL" sz="500" dirty="0" smtClean="0"/>
          </a:p>
          <a:p>
            <a:pPr algn="just"/>
            <a:r>
              <a:rPr lang="pl-PL" sz="2000" dirty="0"/>
              <a:t> </a:t>
            </a:r>
            <a:r>
              <a:rPr lang="pl-PL" sz="2000" dirty="0" smtClean="0"/>
              <a:t>Uszkodzenia sieci trakcyjnej.</a:t>
            </a:r>
          </a:p>
          <a:p>
            <a:pPr marL="276860" indent="0" algn="just">
              <a:buNone/>
            </a:pPr>
            <a:endParaRPr lang="pl-PL" sz="500" dirty="0" smtClean="0"/>
          </a:p>
          <a:p>
            <a:pPr algn="just"/>
            <a:r>
              <a:rPr lang="pl-PL" sz="2000" dirty="0"/>
              <a:t> </a:t>
            </a:r>
            <a:r>
              <a:rPr lang="pl-PL" sz="2000" dirty="0" smtClean="0"/>
              <a:t>Uszkodzenia torowisk.</a:t>
            </a:r>
          </a:p>
          <a:p>
            <a:pPr marL="276860" indent="0" algn="just">
              <a:buNone/>
            </a:pPr>
            <a:endParaRPr lang="pl-PL" sz="500" dirty="0" smtClean="0"/>
          </a:p>
          <a:p>
            <a:pPr algn="just"/>
            <a:r>
              <a:rPr lang="pl-PL" sz="2000" dirty="0" smtClean="0"/>
              <a:t> Zderzenia z pojazdami drogowymi na przejazdach.</a:t>
            </a:r>
          </a:p>
          <a:p>
            <a:pPr marL="276860" indent="0" algn="just">
              <a:buNone/>
            </a:pPr>
            <a:endParaRPr lang="pl-PL" sz="500" dirty="0" smtClean="0"/>
          </a:p>
          <a:p>
            <a:pPr algn="just"/>
            <a:r>
              <a:rPr lang="pl-PL" sz="2000" dirty="0"/>
              <a:t> </a:t>
            </a:r>
            <a:r>
              <a:rPr lang="pl-PL" sz="2000" dirty="0" smtClean="0"/>
              <a:t>Zderzenia czołowego taboru trakcyjnego.</a:t>
            </a:r>
          </a:p>
          <a:p>
            <a:pPr marL="276860" indent="0" algn="just">
              <a:buNone/>
            </a:pPr>
            <a:endParaRPr lang="pl-PL" sz="500" dirty="0" smtClean="0"/>
          </a:p>
          <a:p>
            <a:pPr algn="just"/>
            <a:r>
              <a:rPr lang="pl-PL" sz="2000" dirty="0"/>
              <a:t> S</a:t>
            </a:r>
            <a:r>
              <a:rPr lang="pl-PL" sz="2000" dirty="0" smtClean="0"/>
              <a:t>tarcia bocznego.</a:t>
            </a:r>
          </a:p>
          <a:p>
            <a:pPr marL="276860" indent="0" algn="just">
              <a:buNone/>
            </a:pPr>
            <a:endParaRPr lang="pl-PL" sz="500" dirty="0" smtClean="0"/>
          </a:p>
          <a:p>
            <a:pPr algn="just"/>
            <a:r>
              <a:rPr lang="pl-PL" sz="2000" dirty="0"/>
              <a:t> N</a:t>
            </a:r>
            <a:r>
              <a:rPr lang="pl-PL" sz="2000" dirty="0" smtClean="0"/>
              <a:t>ajechania na tabor.</a:t>
            </a:r>
          </a:p>
          <a:p>
            <a:pPr marL="276860" indent="0" algn="just">
              <a:buNone/>
            </a:pPr>
            <a:endParaRPr lang="pl-PL" sz="500" dirty="0" smtClean="0"/>
          </a:p>
          <a:p>
            <a:pPr algn="just"/>
            <a:r>
              <a:rPr lang="pl-PL" sz="2000" dirty="0" smtClean="0"/>
              <a:t> Spiętrzenia z zakleszczenia taboru.</a:t>
            </a:r>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4088279566"/>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algn="ctr"/>
            <a:r>
              <a:rPr lang="pl-PL" sz="2800" dirty="0" smtClean="0"/>
              <a:t>Zagrożenia w przypadku zdarzeń                        w transporcie drogowym</a:t>
            </a: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484784"/>
            <a:ext cx="8856983" cy="5256584"/>
          </a:xfrm>
          <a:prstGeom prst="rect">
            <a:avLst/>
          </a:prstGeom>
          <a:noFill/>
          <a:ln>
            <a:noFill/>
          </a:ln>
        </p:spPr>
        <p:txBody>
          <a:bodyPr lIns="54850" tIns="91425" rIns="91425" bIns="45700" numCol="1" anchor="t" anchorCtr="0">
            <a:noAutofit/>
          </a:bodyPr>
          <a:lstStyle/>
          <a:p>
            <a:pPr marL="276860" indent="0" algn="just">
              <a:buNone/>
            </a:pPr>
            <a:r>
              <a:rPr lang="pl-PL" sz="2400" b="1" dirty="0"/>
              <a:t>Zagrożenia występujące podczas działań </a:t>
            </a:r>
            <a:r>
              <a:rPr lang="pl-PL" sz="2400" b="1" dirty="0" smtClean="0"/>
              <a:t>ratowniczych</a:t>
            </a:r>
            <a:r>
              <a:rPr lang="pl-PL" sz="2400" dirty="0"/>
              <a:t> </a:t>
            </a:r>
            <a:r>
              <a:rPr lang="pl-PL" sz="2400" b="1" dirty="0" smtClean="0"/>
              <a:t>w </a:t>
            </a:r>
            <a:r>
              <a:rPr lang="pl-PL" sz="2400" b="1" dirty="0"/>
              <a:t>transporcie drogowym:</a:t>
            </a:r>
            <a:endParaRPr lang="pl-PL" sz="2400" dirty="0"/>
          </a:p>
          <a:p>
            <a:pPr marL="276860" indent="0">
              <a:buNone/>
            </a:pPr>
            <a:endParaRPr lang="pl-PL" sz="1200" dirty="0" smtClean="0"/>
          </a:p>
          <a:p>
            <a:r>
              <a:rPr lang="pl-PL" sz="2000" dirty="0" smtClean="0"/>
              <a:t>zła </a:t>
            </a:r>
            <a:r>
              <a:rPr lang="pl-PL" sz="2000" dirty="0"/>
              <a:t>organizacja działań</a:t>
            </a:r>
            <a:r>
              <a:rPr lang="pl-PL" sz="2000" dirty="0" smtClean="0"/>
              <a:t>;</a:t>
            </a:r>
          </a:p>
          <a:p>
            <a:pPr marL="276860" indent="0">
              <a:buNone/>
            </a:pPr>
            <a:endParaRPr lang="pl-PL" sz="800" dirty="0"/>
          </a:p>
          <a:p>
            <a:r>
              <a:rPr lang="pl-PL" sz="2000" dirty="0" smtClean="0"/>
              <a:t>nie </a:t>
            </a:r>
            <a:r>
              <a:rPr lang="pl-PL" sz="2000" dirty="0"/>
              <a:t>przestrzeganie przepisów bhp</a:t>
            </a:r>
            <a:r>
              <a:rPr lang="pl-PL" sz="2000" dirty="0" smtClean="0"/>
              <a:t>;</a:t>
            </a:r>
          </a:p>
          <a:p>
            <a:endParaRPr lang="pl-PL" sz="800" dirty="0"/>
          </a:p>
          <a:p>
            <a:r>
              <a:rPr lang="pl-PL" sz="2000" dirty="0" smtClean="0"/>
              <a:t>niestabilność </a:t>
            </a:r>
            <a:r>
              <a:rPr lang="pl-PL" sz="2000" dirty="0"/>
              <a:t>uszkodzonego pojazdu</a:t>
            </a:r>
            <a:r>
              <a:rPr lang="pl-PL" sz="2000" dirty="0" smtClean="0"/>
              <a:t>;</a:t>
            </a:r>
          </a:p>
          <a:p>
            <a:pPr marL="276860" indent="0">
              <a:buNone/>
            </a:pPr>
            <a:endParaRPr lang="pl-PL" sz="800" dirty="0"/>
          </a:p>
          <a:p>
            <a:r>
              <a:rPr lang="pl-PL" sz="2000" dirty="0"/>
              <a:t>obrażenia u osób poszkodowanych</a:t>
            </a:r>
            <a:r>
              <a:rPr lang="pl-PL" sz="2000" dirty="0" smtClean="0"/>
              <a:t>;</a:t>
            </a:r>
          </a:p>
          <a:p>
            <a:pPr marL="276860" indent="0">
              <a:buNone/>
            </a:pPr>
            <a:endParaRPr lang="pl-PL" sz="800" dirty="0" smtClean="0"/>
          </a:p>
          <a:p>
            <a:r>
              <a:rPr lang="pl-PL" sz="2000" dirty="0" smtClean="0"/>
              <a:t>rozbite </a:t>
            </a:r>
            <a:r>
              <a:rPr lang="pl-PL" sz="2000" dirty="0"/>
              <a:t>szkło, odpryski tworzyw i lakieru</a:t>
            </a:r>
            <a:r>
              <a:rPr lang="pl-PL" sz="2000" dirty="0" smtClean="0"/>
              <a:t>;</a:t>
            </a:r>
          </a:p>
          <a:p>
            <a:pPr marL="276860" indent="0">
              <a:buNone/>
            </a:pPr>
            <a:endParaRPr lang="pl-PL" sz="800" dirty="0"/>
          </a:p>
          <a:p>
            <a:r>
              <a:rPr lang="pl-PL" sz="2000" dirty="0" smtClean="0"/>
              <a:t>ostre </a:t>
            </a:r>
            <a:r>
              <a:rPr lang="pl-PL" sz="2000" dirty="0"/>
              <a:t>krawędzie</a:t>
            </a:r>
            <a:r>
              <a:rPr lang="pl-PL" sz="2000" dirty="0" smtClean="0"/>
              <a:t>;</a:t>
            </a:r>
          </a:p>
          <a:p>
            <a:pPr marL="276860" indent="0">
              <a:buNone/>
            </a:pPr>
            <a:endParaRPr lang="pl-PL" sz="800" dirty="0"/>
          </a:p>
          <a:p>
            <a:r>
              <a:rPr lang="pl-PL" sz="2000" dirty="0" smtClean="0"/>
              <a:t>kwas </a:t>
            </a:r>
            <a:r>
              <a:rPr lang="pl-PL" sz="2000" dirty="0"/>
              <a:t>akumulatora(ów</a:t>
            </a:r>
            <a:r>
              <a:rPr lang="pl-PL" sz="2000" dirty="0" smtClean="0"/>
              <a:t>);</a:t>
            </a:r>
          </a:p>
          <a:p>
            <a:pPr marL="276860" indent="0">
              <a:buNone/>
            </a:pPr>
            <a:endParaRPr lang="pl-PL" sz="800" dirty="0"/>
          </a:p>
          <a:p>
            <a:r>
              <a:rPr lang="pl-PL" sz="2000" dirty="0" smtClean="0"/>
              <a:t>naprężone </a:t>
            </a:r>
            <a:r>
              <a:rPr lang="pl-PL" sz="2000" dirty="0"/>
              <a:t>elementy</a:t>
            </a:r>
            <a:r>
              <a:rPr lang="pl-PL" sz="2000" dirty="0" smtClean="0"/>
              <a:t>;</a:t>
            </a:r>
          </a:p>
          <a:p>
            <a:pPr marL="276860" indent="0">
              <a:buNone/>
            </a:pPr>
            <a:endParaRPr lang="pl-PL" sz="800" dirty="0"/>
          </a:p>
          <a:p>
            <a:r>
              <a:rPr lang="pl-PL" sz="2000" dirty="0" smtClean="0"/>
              <a:t>zerwane </a:t>
            </a:r>
            <a:r>
              <a:rPr lang="pl-PL" sz="2000" dirty="0"/>
              <a:t>linie energetyczne, sieci trakcyjne, złamane słupy</a:t>
            </a:r>
            <a:r>
              <a:rPr lang="pl-PL" sz="2000" dirty="0" smtClean="0"/>
              <a:t>;</a:t>
            </a:r>
          </a:p>
          <a:p>
            <a:pPr marL="276860" indent="0">
              <a:buNone/>
            </a:pPr>
            <a:endParaRPr lang="pl-PL" sz="800" dirty="0"/>
          </a:p>
          <a:p>
            <a:r>
              <a:rPr lang="pl-PL" sz="2000" dirty="0" smtClean="0"/>
              <a:t>wysokie </a:t>
            </a:r>
            <a:r>
              <a:rPr lang="pl-PL" sz="2000" dirty="0"/>
              <a:t>napięcie w pojazdach hybrydowych i </a:t>
            </a:r>
            <a:r>
              <a:rPr lang="pl-PL" sz="2000" dirty="0" smtClean="0"/>
              <a:t>elektrycznych.</a:t>
            </a:r>
            <a:endParaRPr lang="pl-PL" sz="2000" dirty="0"/>
          </a:p>
          <a:p>
            <a:endParaRPr lang="pl-PL" sz="1800" dirty="0"/>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702296336"/>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Rozpoznanie</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50</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412776"/>
            <a:ext cx="8856983" cy="5328592"/>
          </a:xfrm>
          <a:prstGeom prst="rect">
            <a:avLst/>
          </a:prstGeom>
          <a:noFill/>
          <a:ln>
            <a:noFill/>
          </a:ln>
        </p:spPr>
        <p:txBody>
          <a:bodyPr lIns="54850" tIns="91425" rIns="91425" bIns="45700" anchor="t" anchorCtr="0">
            <a:noAutofit/>
          </a:bodyPr>
          <a:lstStyle/>
          <a:p>
            <a:pPr marL="276860" indent="0" algn="just">
              <a:buNone/>
            </a:pPr>
            <a:r>
              <a:rPr lang="pl-PL" sz="2400" b="1" dirty="0" smtClean="0"/>
              <a:t>Rozpoznanie sytuacji oraz nawiązanie łączności ze służbami kolejowymi – przekazanie informacji na temat:</a:t>
            </a:r>
          </a:p>
          <a:p>
            <a:pPr marL="276860" indent="0">
              <a:buNone/>
            </a:pPr>
            <a:endParaRPr lang="pl-PL" sz="500" dirty="0" smtClean="0"/>
          </a:p>
          <a:p>
            <a:pPr algn="just"/>
            <a:r>
              <a:rPr lang="pl-PL" sz="2000" dirty="0"/>
              <a:t> </a:t>
            </a:r>
            <a:r>
              <a:rPr lang="pl-PL" sz="2000" dirty="0" smtClean="0"/>
              <a:t>Miejsca zdarzenia.</a:t>
            </a:r>
          </a:p>
          <a:p>
            <a:pPr marL="276860" indent="0" algn="just">
              <a:buNone/>
            </a:pPr>
            <a:endParaRPr lang="pl-PL" sz="500" dirty="0" smtClean="0"/>
          </a:p>
          <a:p>
            <a:pPr algn="just"/>
            <a:r>
              <a:rPr lang="pl-PL" sz="2000" dirty="0" smtClean="0"/>
              <a:t> Rodzaju zdarzenia:</a:t>
            </a:r>
          </a:p>
          <a:p>
            <a:pPr algn="just">
              <a:buFontTx/>
              <a:buChar char="-"/>
            </a:pPr>
            <a:r>
              <a:rPr lang="pl-PL" sz="1900" dirty="0" smtClean="0"/>
              <a:t>wypadek pociągu z pojazdem drogowym, </a:t>
            </a:r>
          </a:p>
          <a:p>
            <a:pPr algn="just">
              <a:buFontTx/>
              <a:buChar char="-"/>
            </a:pPr>
            <a:r>
              <a:rPr lang="pl-PL" sz="1900" dirty="0" smtClean="0"/>
              <a:t>wypadek pociągów pasażerskich, </a:t>
            </a:r>
          </a:p>
          <a:p>
            <a:pPr algn="just">
              <a:buFontTx/>
              <a:buChar char="-"/>
            </a:pPr>
            <a:r>
              <a:rPr lang="pl-PL" sz="1900" dirty="0" smtClean="0"/>
              <a:t>wypadek pociągu pasażerskiego i towarowego,</a:t>
            </a:r>
          </a:p>
          <a:p>
            <a:pPr algn="just">
              <a:buFontTx/>
              <a:buChar char="-"/>
            </a:pPr>
            <a:r>
              <a:rPr lang="pl-PL" sz="1900" dirty="0" smtClean="0"/>
              <a:t> wypadek pociągów towarowych,</a:t>
            </a:r>
          </a:p>
          <a:p>
            <a:pPr algn="just">
              <a:buFontTx/>
              <a:buChar char="-"/>
            </a:pPr>
            <a:r>
              <a:rPr lang="pl-PL" sz="1900" dirty="0"/>
              <a:t>w</a:t>
            </a:r>
            <a:r>
              <a:rPr lang="pl-PL" sz="1900" dirty="0" smtClean="0"/>
              <a:t>ypadek pociągu specjalnego.</a:t>
            </a:r>
          </a:p>
          <a:p>
            <a:pPr marL="276860" indent="0" algn="just">
              <a:buNone/>
            </a:pPr>
            <a:endParaRPr lang="pl-PL" sz="500" dirty="0" smtClean="0"/>
          </a:p>
          <a:p>
            <a:pPr algn="just"/>
            <a:r>
              <a:rPr lang="pl-PL" sz="1800" dirty="0"/>
              <a:t> </a:t>
            </a:r>
            <a:r>
              <a:rPr lang="pl-PL" sz="2000" dirty="0" smtClean="0"/>
              <a:t>Ofiar.</a:t>
            </a:r>
          </a:p>
          <a:p>
            <a:pPr marL="276860" indent="0" algn="just">
              <a:buNone/>
            </a:pPr>
            <a:endParaRPr lang="pl-PL" sz="500" dirty="0" smtClean="0"/>
          </a:p>
          <a:p>
            <a:pPr algn="just"/>
            <a:r>
              <a:rPr lang="pl-PL" sz="2000" dirty="0"/>
              <a:t> </a:t>
            </a:r>
            <a:r>
              <a:rPr lang="pl-PL" sz="2000" dirty="0" smtClean="0"/>
              <a:t>Ładunków niebezpiecznych.</a:t>
            </a:r>
          </a:p>
          <a:p>
            <a:pPr marL="276860" indent="0" algn="just">
              <a:buNone/>
            </a:pPr>
            <a:endParaRPr lang="pl-PL" sz="500" dirty="0" smtClean="0"/>
          </a:p>
          <a:p>
            <a:pPr algn="just"/>
            <a:r>
              <a:rPr lang="pl-PL" sz="2000" dirty="0"/>
              <a:t> </a:t>
            </a:r>
            <a:r>
              <a:rPr lang="pl-PL" sz="2000" dirty="0" smtClean="0"/>
              <a:t>Uszkodzeń.</a:t>
            </a:r>
          </a:p>
          <a:p>
            <a:pPr marL="276860" indent="0" algn="just">
              <a:buNone/>
            </a:pPr>
            <a:endParaRPr lang="pl-PL" sz="500" dirty="0" smtClean="0"/>
          </a:p>
          <a:p>
            <a:pPr algn="just"/>
            <a:r>
              <a:rPr lang="pl-PL" sz="2000" dirty="0" smtClean="0"/>
              <a:t> Niezbędnych sił.</a:t>
            </a:r>
          </a:p>
          <a:p>
            <a:pPr marL="276860" indent="0" algn="just">
              <a:buNone/>
            </a:pPr>
            <a:endParaRPr lang="pl-PL" sz="500" dirty="0" smtClean="0"/>
          </a:p>
          <a:p>
            <a:pPr algn="just"/>
            <a:r>
              <a:rPr lang="pl-PL" sz="2000" dirty="0"/>
              <a:t> </a:t>
            </a:r>
            <a:r>
              <a:rPr lang="pl-PL" sz="2000" dirty="0" smtClean="0"/>
              <a:t>Zagrożeń.</a:t>
            </a:r>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006540259"/>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Utrudnienia</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51</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412776"/>
            <a:ext cx="8856983" cy="5328592"/>
          </a:xfrm>
          <a:prstGeom prst="rect">
            <a:avLst/>
          </a:prstGeom>
          <a:noFill/>
          <a:ln>
            <a:noFill/>
          </a:ln>
        </p:spPr>
        <p:txBody>
          <a:bodyPr lIns="54850" tIns="91425" rIns="91425" bIns="45700" anchor="t" anchorCtr="0">
            <a:noAutofit/>
          </a:bodyPr>
          <a:lstStyle/>
          <a:p>
            <a:pPr marL="276860" indent="0" algn="just">
              <a:buNone/>
            </a:pPr>
            <a:r>
              <a:rPr lang="pl-PL" sz="2400" b="1" dirty="0" smtClean="0"/>
              <a:t>Utrudnienia występujące podczas prowadzenia akcji w czasie katastrofy kolejowej:</a:t>
            </a:r>
          </a:p>
          <a:p>
            <a:pPr marL="276860" indent="0">
              <a:buNone/>
            </a:pPr>
            <a:endParaRPr lang="pl-PL" sz="500" dirty="0" smtClean="0"/>
          </a:p>
          <a:p>
            <a:pPr algn="just"/>
            <a:r>
              <a:rPr lang="pl-PL" sz="2000" dirty="0"/>
              <a:t> </a:t>
            </a:r>
            <a:r>
              <a:rPr lang="pl-PL" sz="2000" dirty="0" smtClean="0"/>
              <a:t>Ograniczenie możliwości swobodnego manewrowania jednostkami ratowniczymi.</a:t>
            </a:r>
          </a:p>
          <a:p>
            <a:pPr marL="276860" indent="0" algn="just">
              <a:buNone/>
            </a:pPr>
            <a:endParaRPr lang="pl-PL" sz="500" dirty="0" smtClean="0"/>
          </a:p>
          <a:p>
            <a:pPr algn="just"/>
            <a:r>
              <a:rPr lang="pl-PL" sz="2000" dirty="0" smtClean="0"/>
              <a:t> Trudny dojazd do miejsca zdarzenia.</a:t>
            </a:r>
          </a:p>
          <a:p>
            <a:pPr marL="276860" indent="0" algn="just">
              <a:buNone/>
            </a:pPr>
            <a:endParaRPr lang="pl-PL" sz="500" dirty="0" smtClean="0"/>
          </a:p>
          <a:p>
            <a:pPr algn="just"/>
            <a:r>
              <a:rPr lang="pl-PL" sz="2000" dirty="0"/>
              <a:t> </a:t>
            </a:r>
            <a:r>
              <a:rPr lang="pl-PL" sz="2000" dirty="0" smtClean="0"/>
              <a:t>Duże odległości od baz ratowniczych.</a:t>
            </a:r>
          </a:p>
          <a:p>
            <a:pPr marL="276860" indent="0" algn="just">
              <a:buNone/>
            </a:pPr>
            <a:endParaRPr lang="pl-PL" sz="500" dirty="0" smtClean="0"/>
          </a:p>
          <a:p>
            <a:pPr algn="just"/>
            <a:r>
              <a:rPr lang="pl-PL" sz="2000" dirty="0" smtClean="0"/>
              <a:t> Sieć trakcyjna zawieszona nad torami. </a:t>
            </a:r>
          </a:p>
          <a:p>
            <a:pPr marL="276860" indent="0" algn="just">
              <a:buNone/>
            </a:pPr>
            <a:endParaRPr lang="pl-PL" sz="500" dirty="0" smtClean="0"/>
          </a:p>
          <a:p>
            <a:pPr algn="just"/>
            <a:r>
              <a:rPr lang="pl-PL" sz="2000" dirty="0"/>
              <a:t> </a:t>
            </a:r>
            <a:r>
              <a:rPr lang="pl-PL" sz="2000" dirty="0" smtClean="0"/>
              <a:t>Możliwość rozprzestrzenienia się pożaru na pozostały tabor.</a:t>
            </a:r>
          </a:p>
          <a:p>
            <a:pPr marL="276860" indent="0" algn="just">
              <a:buNone/>
            </a:pPr>
            <a:endParaRPr lang="pl-PL" sz="500" dirty="0" smtClean="0"/>
          </a:p>
          <a:p>
            <a:pPr algn="just"/>
            <a:r>
              <a:rPr lang="pl-PL" sz="2000" dirty="0"/>
              <a:t> </a:t>
            </a:r>
            <a:r>
              <a:rPr lang="pl-PL" sz="2000" dirty="0" smtClean="0"/>
              <a:t>Duża liczba materiałów niebezpiecznych.</a:t>
            </a:r>
          </a:p>
          <a:p>
            <a:pPr marL="276860" indent="0" algn="just">
              <a:buNone/>
            </a:pPr>
            <a:endParaRPr lang="pl-PL" sz="500" dirty="0" smtClean="0"/>
          </a:p>
          <a:p>
            <a:pPr algn="just"/>
            <a:r>
              <a:rPr lang="pl-PL" sz="2000" dirty="0"/>
              <a:t> </a:t>
            </a:r>
            <a:r>
              <a:rPr lang="pl-PL" sz="2000" dirty="0" smtClean="0"/>
              <a:t>Możliwość mylnego odczytania zawartości przesyłek.</a:t>
            </a:r>
          </a:p>
          <a:p>
            <a:pPr marL="276860" indent="0" algn="just">
              <a:buNone/>
            </a:pPr>
            <a:endParaRPr lang="pl-PL" sz="500" dirty="0" smtClean="0"/>
          </a:p>
          <a:p>
            <a:pPr algn="just"/>
            <a:r>
              <a:rPr lang="pl-PL" sz="2000" dirty="0"/>
              <a:t> </a:t>
            </a:r>
            <a:r>
              <a:rPr lang="pl-PL" sz="2000" dirty="0" smtClean="0"/>
              <a:t>Słabe zaopatrzenie wodne.</a:t>
            </a:r>
          </a:p>
          <a:p>
            <a:pPr marL="276860" indent="0" algn="just">
              <a:buNone/>
            </a:pPr>
            <a:endParaRPr lang="pl-PL" sz="500" dirty="0" smtClean="0"/>
          </a:p>
          <a:p>
            <a:pPr algn="just"/>
            <a:r>
              <a:rPr lang="pl-PL" sz="2000" dirty="0" smtClean="0"/>
              <a:t> Zablokowanie sąsiednich torów.</a:t>
            </a:r>
          </a:p>
          <a:p>
            <a:pPr marL="276860" indent="0" algn="just">
              <a:buNone/>
            </a:pPr>
            <a:endParaRPr lang="pl-PL" sz="500" dirty="0" smtClean="0"/>
          </a:p>
          <a:p>
            <a:pPr algn="just"/>
            <a:r>
              <a:rPr lang="pl-PL" sz="2000" dirty="0" smtClean="0"/>
              <a:t>Skażenie toksyczne ziemi, wody, powietrza.</a:t>
            </a:r>
          </a:p>
          <a:p>
            <a:pPr marL="276860" indent="0" algn="just">
              <a:buNone/>
            </a:pPr>
            <a:endParaRPr lang="pl-PL" sz="500" dirty="0" smtClean="0"/>
          </a:p>
          <a:p>
            <a:pPr algn="just"/>
            <a:r>
              <a:rPr lang="pl-PL" sz="2000" dirty="0"/>
              <a:t> </a:t>
            </a:r>
            <a:r>
              <a:rPr lang="pl-PL" sz="2000" dirty="0" smtClean="0"/>
              <a:t>Duża liczba poszkodowanych.</a:t>
            </a:r>
          </a:p>
          <a:p>
            <a:pPr algn="just"/>
            <a:endParaRPr lang="pl-PL" sz="2000" dirty="0" smtClean="0"/>
          </a:p>
          <a:p>
            <a:pPr marL="276860" indent="0" algn="just">
              <a:buNone/>
            </a:pPr>
            <a:endParaRPr lang="pl-PL" sz="1800" dirty="0" smtClean="0"/>
          </a:p>
          <a:p>
            <a:pPr marL="276860" indent="0" algn="just">
              <a:buNone/>
            </a:pPr>
            <a:endParaRPr lang="pl-PL" sz="1800" dirty="0"/>
          </a:p>
          <a:p>
            <a:pPr marL="276860" indent="0" algn="just">
              <a:buNone/>
            </a:pPr>
            <a:endParaRPr lang="pl-PL" sz="1800" dirty="0" smtClean="0"/>
          </a:p>
          <a:p>
            <a:pPr marL="276860" indent="0" algn="just">
              <a:buNone/>
            </a:pPr>
            <a:endParaRPr lang="pl-PL" sz="1800" dirty="0"/>
          </a:p>
          <a:p>
            <a:pPr marL="276860" indent="0" algn="just">
              <a:buNone/>
            </a:pPr>
            <a:endParaRPr lang="pl-PL" sz="1800" dirty="0" smtClean="0"/>
          </a:p>
          <a:p>
            <a:pPr marL="276860" indent="0" algn="just">
              <a:buNone/>
            </a:pPr>
            <a:endParaRPr lang="pl-PL" sz="1800" dirty="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005824389"/>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Zagrożenia</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52</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412776"/>
            <a:ext cx="8856983" cy="5328592"/>
          </a:xfrm>
          <a:prstGeom prst="rect">
            <a:avLst/>
          </a:prstGeom>
          <a:noFill/>
          <a:ln>
            <a:noFill/>
          </a:ln>
        </p:spPr>
        <p:txBody>
          <a:bodyPr lIns="54850" tIns="91425" rIns="91425" bIns="45700" anchor="t" anchorCtr="0">
            <a:noAutofit/>
          </a:bodyPr>
          <a:lstStyle/>
          <a:p>
            <a:pPr marL="276860" indent="0">
              <a:buNone/>
            </a:pPr>
            <a:endParaRPr lang="pl-PL" sz="500" dirty="0" smtClean="0"/>
          </a:p>
          <a:p>
            <a:pPr algn="just"/>
            <a:r>
              <a:rPr lang="pl-PL" sz="2000" dirty="0"/>
              <a:t> </a:t>
            </a:r>
            <a:r>
              <a:rPr lang="pl-PL" sz="2000" dirty="0" smtClean="0"/>
              <a:t>W wyniku katastrofy kolejowej z udziałem pociągu lub pociągów osobowych poszkodowanych może być bardzo dużo osób, do których dostęp może być mocno utrudniony ze względu na stopień uszkodzenia wagonów, ich układ względem siebie.</a:t>
            </a:r>
          </a:p>
          <a:p>
            <a:pPr marL="276860" indent="0" algn="just">
              <a:buNone/>
            </a:pPr>
            <a:endParaRPr lang="pl-PL" sz="800" dirty="0" smtClean="0"/>
          </a:p>
          <a:p>
            <a:pPr algn="just"/>
            <a:r>
              <a:rPr lang="pl-PL" sz="2000" dirty="0"/>
              <a:t> </a:t>
            </a:r>
            <a:r>
              <a:rPr lang="pl-PL" sz="2000" dirty="0" smtClean="0"/>
              <a:t>Powierzchnia zdarzenia jest z reguły duża, w porównaniu do powierzchni w transporcie drogowym, a czas dojazdu służb ratowniczych może być długi z powodu braku dogodnych dróg dojazdowych.</a:t>
            </a:r>
          </a:p>
          <a:p>
            <a:pPr marL="276860" indent="0" algn="just">
              <a:buNone/>
            </a:pPr>
            <a:endParaRPr lang="pl-PL" sz="800" dirty="0" smtClean="0"/>
          </a:p>
          <a:p>
            <a:pPr algn="just"/>
            <a:r>
              <a:rPr lang="pl-PL" sz="2000" dirty="0"/>
              <a:t> </a:t>
            </a:r>
            <a:r>
              <a:rPr lang="pl-PL" sz="2000" dirty="0" smtClean="0"/>
              <a:t>Ratownicy i poszkodowani narażeni są na występowanie szeregu niekorzystnych czynników, takich jak:</a:t>
            </a:r>
          </a:p>
          <a:p>
            <a:pPr algn="just">
              <a:buFontTx/>
              <a:buChar char="-"/>
            </a:pPr>
            <a:r>
              <a:rPr lang="pl-PL" sz="2000" dirty="0"/>
              <a:t>r</a:t>
            </a:r>
            <a:r>
              <a:rPr lang="pl-PL" sz="2000" dirty="0" smtClean="0"/>
              <a:t>uch pociągów odbywający się na sąsiednich torach. Działania zabezpieczające powinny polegać na:</a:t>
            </a:r>
          </a:p>
          <a:p>
            <a:pPr marL="734060" indent="-457200" algn="just">
              <a:buAutoNum type="alphaLcParenR"/>
            </a:pPr>
            <a:r>
              <a:rPr lang="pl-PL" sz="2000" dirty="0" smtClean="0"/>
              <a:t>oznakowaniu terenu akcji (posterunki, sygnalizacja);</a:t>
            </a:r>
          </a:p>
          <a:p>
            <a:pPr marL="734060" indent="-457200" algn="just">
              <a:buAutoNum type="alphaLcParenR"/>
            </a:pPr>
            <a:r>
              <a:rPr lang="pl-PL" sz="2000" dirty="0"/>
              <a:t>ż</a:t>
            </a:r>
            <a:r>
              <a:rPr lang="pl-PL" sz="2000" dirty="0" smtClean="0"/>
              <a:t>ądaniu wstrzymania ruchu.</a:t>
            </a:r>
          </a:p>
          <a:p>
            <a:pPr algn="just">
              <a:buFontTx/>
              <a:buChar char="-"/>
            </a:pPr>
            <a:r>
              <a:rPr lang="pl-PL" sz="2000" dirty="0"/>
              <a:t>e</a:t>
            </a:r>
            <a:r>
              <a:rPr lang="pl-PL" sz="2000" dirty="0" smtClean="0"/>
              <a:t>nergia elektryczna. Działania zabezpieczające powinny polegać na:</a:t>
            </a:r>
          </a:p>
          <a:p>
            <a:pPr marL="734060" indent="-457200" algn="just">
              <a:buAutoNum type="alphaLcParenR"/>
            </a:pPr>
            <a:r>
              <a:rPr lang="pl-PL" sz="2000" dirty="0"/>
              <a:t>ż</a:t>
            </a:r>
            <a:r>
              <a:rPr lang="pl-PL" sz="2000" dirty="0" smtClean="0"/>
              <a:t>ądaniu wyłączenia prądu w podstacji trakcyjnej;</a:t>
            </a:r>
          </a:p>
          <a:p>
            <a:pPr marL="734060" indent="-457200" algn="just">
              <a:buAutoNum type="alphaLcParenR"/>
            </a:pPr>
            <a:r>
              <a:rPr lang="pl-PL" sz="2000" dirty="0"/>
              <a:t>a</a:t>
            </a:r>
            <a:r>
              <a:rPr lang="pl-PL" sz="2000" dirty="0" smtClean="0"/>
              <a:t>waryjnym uszynowieniu linii.</a:t>
            </a:r>
          </a:p>
          <a:p>
            <a:pPr marL="276860" indent="0" algn="just">
              <a:buNone/>
            </a:pPr>
            <a:endParaRPr lang="pl-PL" sz="500" dirty="0" smtClean="0"/>
          </a:p>
          <a:p>
            <a:pPr marL="276860" indent="0" algn="just">
              <a:buNone/>
            </a:pPr>
            <a:endParaRPr lang="pl-PL" sz="2000" dirty="0" smtClean="0"/>
          </a:p>
          <a:p>
            <a:pPr marL="276860" indent="0" algn="just">
              <a:buNone/>
            </a:pPr>
            <a:endParaRPr lang="pl-PL" sz="1800" dirty="0" smtClean="0"/>
          </a:p>
          <a:p>
            <a:pPr marL="276860" indent="0" algn="just">
              <a:buNone/>
            </a:pPr>
            <a:endParaRPr lang="pl-PL" sz="1800" dirty="0"/>
          </a:p>
          <a:p>
            <a:pPr marL="276860" indent="0" algn="just">
              <a:buNone/>
            </a:pPr>
            <a:endParaRPr lang="pl-PL" sz="1800" dirty="0" smtClean="0"/>
          </a:p>
          <a:p>
            <a:pPr marL="276860" indent="0" algn="just">
              <a:buNone/>
            </a:pPr>
            <a:endParaRPr lang="pl-PL" sz="1800" dirty="0"/>
          </a:p>
          <a:p>
            <a:pPr marL="276860" indent="0" algn="just">
              <a:buNone/>
            </a:pPr>
            <a:endParaRPr lang="pl-PL" sz="1800" dirty="0" smtClean="0"/>
          </a:p>
          <a:p>
            <a:pPr marL="276860" indent="0" algn="just">
              <a:buNone/>
            </a:pPr>
            <a:endParaRPr lang="pl-PL" sz="1800" dirty="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2053630773"/>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Budowa sieci trakcyjnej</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53</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412776"/>
            <a:ext cx="8856983" cy="5328592"/>
          </a:xfrm>
          <a:prstGeom prst="rect">
            <a:avLst/>
          </a:prstGeom>
          <a:noFill/>
          <a:ln>
            <a:noFill/>
          </a:ln>
        </p:spPr>
        <p:txBody>
          <a:bodyPr lIns="54850" tIns="91425" rIns="91425" bIns="45700" anchor="t" anchorCtr="0">
            <a:noAutofit/>
          </a:bodyPr>
          <a:lstStyle/>
          <a:p>
            <a:pPr marL="276860" indent="0" algn="just">
              <a:buNone/>
            </a:pPr>
            <a:r>
              <a:rPr lang="pl-PL" sz="2400" b="1" dirty="0" smtClean="0"/>
              <a:t>W PKP przyjęto system prądu stałego o napięciu 3000 V, natomiast </a:t>
            </a:r>
            <a:r>
              <a:rPr lang="pl-PL" sz="2400" dirty="0"/>
              <a:t> </a:t>
            </a:r>
            <a:r>
              <a:rPr lang="pl-PL" sz="2400" b="1" dirty="0"/>
              <a:t>s</a:t>
            </a:r>
            <a:r>
              <a:rPr lang="pl-PL" sz="2400" b="1" dirty="0" smtClean="0"/>
              <a:t>ieć </a:t>
            </a:r>
            <a:r>
              <a:rPr lang="pl-PL" sz="2400" b="1" dirty="0"/>
              <a:t>trakcyjna tramwajowa zasilana jest </a:t>
            </a:r>
            <a:r>
              <a:rPr lang="pl-PL" sz="2400" b="1" dirty="0" smtClean="0"/>
              <a:t>napięciem             500 V – 800 V prądu </a:t>
            </a:r>
            <a:r>
              <a:rPr lang="pl-PL" sz="2400" b="1" dirty="0"/>
              <a:t>stałego</a:t>
            </a:r>
            <a:endParaRPr lang="pl-PL" sz="2400" b="1" dirty="0" smtClean="0"/>
          </a:p>
          <a:p>
            <a:pPr marL="276860" indent="0">
              <a:buNone/>
            </a:pPr>
            <a:endParaRPr lang="pl-PL" sz="1000" b="1" dirty="0" smtClean="0"/>
          </a:p>
          <a:p>
            <a:pPr marL="276860" indent="0" algn="just">
              <a:buNone/>
            </a:pPr>
            <a:endParaRPr lang="pl-PL" sz="20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marL="276860" indent="0" algn="just">
              <a:buNone/>
            </a:pPr>
            <a:endParaRPr lang="pl-PL" sz="2000" dirty="0"/>
          </a:p>
          <a:p>
            <a:pPr algn="just">
              <a:buFontTx/>
              <a:buChar char="-"/>
            </a:pPr>
            <a:endParaRPr lang="pl-PL" sz="1400" dirty="0" smtClean="0"/>
          </a:p>
          <a:p>
            <a:pPr marL="276860" indent="0" algn="just">
              <a:buNone/>
            </a:pPr>
            <a:endParaRPr lang="pl-PL" sz="12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1026" name="Picture 2" descr="C:\Users\Operacyjny1\Deskto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07" y="2672385"/>
            <a:ext cx="4263158"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peracyjny1\Desktop\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2672385"/>
            <a:ext cx="4101264" cy="3600000"/>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8"/>
          <p:cNvSpPr/>
          <p:nvPr/>
        </p:nvSpPr>
        <p:spPr>
          <a:xfrm>
            <a:off x="3648701" y="6272385"/>
            <a:ext cx="888385" cy="246221"/>
          </a:xfrm>
          <a:prstGeom prst="rect">
            <a:avLst/>
          </a:prstGeom>
        </p:spPr>
        <p:txBody>
          <a:bodyPr wrap="none">
            <a:spAutoFit/>
          </a:bodyPr>
          <a:lstStyle/>
          <a:p>
            <a:pPr marL="114300"/>
            <a:r>
              <a:rPr lang="pl-PL" sz="1000" dirty="0"/>
              <a:t>Zdjęcie </a:t>
            </a:r>
            <a:r>
              <a:rPr lang="pl-PL" sz="1000" dirty="0" smtClean="0"/>
              <a:t>35</a:t>
            </a:r>
            <a:endParaRPr lang="pl-PL" sz="1000" dirty="0"/>
          </a:p>
        </p:txBody>
      </p:sp>
      <p:sp>
        <p:nvSpPr>
          <p:cNvPr id="10" name="Prostokąt 9"/>
          <p:cNvSpPr/>
          <p:nvPr/>
        </p:nvSpPr>
        <p:spPr>
          <a:xfrm>
            <a:off x="7880775" y="6272384"/>
            <a:ext cx="888385" cy="246221"/>
          </a:xfrm>
          <a:prstGeom prst="rect">
            <a:avLst/>
          </a:prstGeom>
        </p:spPr>
        <p:txBody>
          <a:bodyPr wrap="none">
            <a:spAutoFit/>
          </a:bodyPr>
          <a:lstStyle/>
          <a:p>
            <a:pPr marL="114300"/>
            <a:r>
              <a:rPr lang="pl-PL" sz="1000" dirty="0"/>
              <a:t>Zdjęcie </a:t>
            </a:r>
            <a:r>
              <a:rPr lang="pl-PL" sz="1000" dirty="0" smtClean="0"/>
              <a:t>36</a:t>
            </a:r>
            <a:endParaRPr lang="pl-PL" sz="1000" dirty="0"/>
          </a:p>
        </p:txBody>
      </p:sp>
    </p:spTree>
    <p:extLst>
      <p:ext uri="{BB962C8B-B14F-4D97-AF65-F5344CB8AC3E}">
        <p14:creationId xmlns:p14="http://schemas.microsoft.com/office/powerpoint/2010/main" val="3077869738"/>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r>
              <a:rPr lang="pl-PL" sz="2800" dirty="0" smtClean="0"/>
              <a:t/>
            </a:r>
            <a:br>
              <a:rPr lang="pl-PL" sz="2800" dirty="0" smtClean="0"/>
            </a:br>
            <a:r>
              <a:rPr lang="pl-PL" sz="2800" dirty="0" smtClean="0"/>
              <a:t>Działania ratownicze</a:t>
            </a:r>
            <a:r>
              <a:rPr lang="pl-PL" sz="2800" b="0" dirty="0"/>
              <a:t/>
            </a:r>
            <a:br>
              <a:rPr lang="pl-PL" sz="2800" b="0" dirty="0"/>
            </a:b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54</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412776"/>
            <a:ext cx="8856983" cy="5328592"/>
          </a:xfrm>
          <a:prstGeom prst="rect">
            <a:avLst/>
          </a:prstGeom>
          <a:noFill/>
          <a:ln>
            <a:noFill/>
          </a:ln>
        </p:spPr>
        <p:txBody>
          <a:bodyPr lIns="54850" tIns="91425" rIns="91425" bIns="45700" anchor="t" anchorCtr="0">
            <a:noAutofit/>
          </a:bodyPr>
          <a:lstStyle/>
          <a:p>
            <a:pPr marL="276860" indent="0">
              <a:buNone/>
            </a:pPr>
            <a:endParaRPr lang="pl-PL" sz="500" dirty="0" smtClean="0"/>
          </a:p>
          <a:p>
            <a:pPr marL="276860" indent="0" algn="just">
              <a:buNone/>
            </a:pPr>
            <a:r>
              <a:rPr lang="pl-PL" sz="2000" dirty="0" smtClean="0"/>
              <a:t>W masie przewożonych kolejami towarów, znaczna ich ilość to materiały niebezpieczne. </a:t>
            </a:r>
          </a:p>
          <a:p>
            <a:pPr marL="276860" indent="0" algn="just">
              <a:buNone/>
            </a:pPr>
            <a:endParaRPr lang="pl-PL" sz="800" dirty="0" smtClean="0"/>
          </a:p>
          <a:p>
            <a:pPr marL="276860" indent="0" algn="just">
              <a:buNone/>
            </a:pPr>
            <a:r>
              <a:rPr lang="pl-PL" sz="2000" dirty="0" smtClean="0"/>
              <a:t>Szczególne zagrożenie stwarza transport cieczy i gazów palnych. Uszkodzenie cysterny z przewożonym materiałem niesie za sobą szereg niebezpieczeństw. Bezpośrednie skutki zdarzenia to:</a:t>
            </a:r>
          </a:p>
          <a:p>
            <a:pPr marL="276860" indent="0" algn="just">
              <a:buNone/>
            </a:pPr>
            <a:endParaRPr lang="pl-PL" sz="800" dirty="0" smtClean="0"/>
          </a:p>
          <a:p>
            <a:pPr algn="just">
              <a:buFontTx/>
              <a:buChar char="-"/>
            </a:pPr>
            <a:r>
              <a:rPr lang="pl-PL" sz="2000" dirty="0" smtClean="0"/>
              <a:t>wyciek przewożonego materiału;</a:t>
            </a:r>
          </a:p>
          <a:p>
            <a:pPr marL="276860" indent="0" algn="just">
              <a:buNone/>
            </a:pPr>
            <a:endParaRPr lang="pl-PL" sz="800" dirty="0" smtClean="0"/>
          </a:p>
          <a:p>
            <a:pPr algn="just">
              <a:buFontTx/>
              <a:buChar char="-"/>
            </a:pPr>
            <a:r>
              <a:rPr lang="pl-PL" sz="2000" dirty="0" smtClean="0"/>
              <a:t>możliwość pożaru i wybuchu;</a:t>
            </a:r>
          </a:p>
          <a:p>
            <a:pPr marL="276860" indent="0" algn="just">
              <a:buNone/>
            </a:pPr>
            <a:endParaRPr lang="pl-PL" sz="900" dirty="0" smtClean="0"/>
          </a:p>
          <a:p>
            <a:pPr algn="just">
              <a:buFontTx/>
              <a:buChar char="-"/>
            </a:pPr>
            <a:r>
              <a:rPr lang="pl-PL" sz="2000" dirty="0"/>
              <a:t>m</a:t>
            </a:r>
            <a:r>
              <a:rPr lang="pl-PL" sz="2000" dirty="0" smtClean="0"/>
              <a:t>ożliwość przeniesienia pożaru na otoczenie;</a:t>
            </a:r>
          </a:p>
          <a:p>
            <a:pPr marL="276860" indent="0" algn="just">
              <a:buNone/>
            </a:pPr>
            <a:endParaRPr lang="pl-PL" sz="800" dirty="0" smtClean="0"/>
          </a:p>
          <a:p>
            <a:pPr algn="just">
              <a:buFontTx/>
              <a:buChar char="-"/>
            </a:pPr>
            <a:r>
              <a:rPr lang="pl-PL" sz="2000" dirty="0"/>
              <a:t>z</a:t>
            </a:r>
            <a:r>
              <a:rPr lang="pl-PL" sz="2000" dirty="0" smtClean="0"/>
              <a:t>anieczyszczenie środowiska;</a:t>
            </a:r>
          </a:p>
          <a:p>
            <a:pPr algn="just">
              <a:buFontTx/>
              <a:buChar char="-"/>
            </a:pPr>
            <a:endParaRPr lang="pl-PL" sz="800" dirty="0" smtClean="0"/>
          </a:p>
          <a:p>
            <a:pPr algn="just">
              <a:buFontTx/>
              <a:buChar char="-"/>
            </a:pPr>
            <a:r>
              <a:rPr lang="pl-PL" sz="2000" dirty="0"/>
              <a:t>u</a:t>
            </a:r>
            <a:r>
              <a:rPr lang="pl-PL" sz="2000" dirty="0" smtClean="0"/>
              <a:t>szkodzenie urządzeń kolejowych takich jak: tory, wagony;</a:t>
            </a:r>
          </a:p>
          <a:p>
            <a:pPr marL="276860" indent="0" algn="just">
              <a:buNone/>
            </a:pPr>
            <a:endParaRPr lang="pl-PL" sz="800" dirty="0" smtClean="0"/>
          </a:p>
          <a:p>
            <a:pPr algn="just">
              <a:buFontTx/>
              <a:buChar char="-"/>
            </a:pPr>
            <a:r>
              <a:rPr lang="pl-PL" sz="2000" dirty="0"/>
              <a:t>p</a:t>
            </a:r>
            <a:r>
              <a:rPr lang="pl-PL" sz="2000" dirty="0" smtClean="0"/>
              <a:t>rzerwa w ruchu.</a:t>
            </a:r>
            <a:endParaRPr lang="pl-PL" sz="2000" dirty="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marL="276860" indent="0" algn="just">
              <a:buNone/>
            </a:pPr>
            <a:endParaRPr lang="pl-PL" sz="800" dirty="0" smtClean="0"/>
          </a:p>
          <a:p>
            <a:pPr marL="276860" indent="0" algn="just">
              <a:buNone/>
            </a:pPr>
            <a:endParaRPr lang="pl-PL" sz="500" dirty="0" smtClean="0"/>
          </a:p>
          <a:p>
            <a:pPr marL="276860" indent="0" algn="just">
              <a:buNone/>
            </a:pPr>
            <a:endParaRPr lang="pl-PL" sz="2000" dirty="0" smtClean="0"/>
          </a:p>
          <a:p>
            <a:pPr marL="276860" indent="0" algn="just">
              <a:buNone/>
            </a:pPr>
            <a:endParaRPr lang="pl-PL" sz="1800" dirty="0" smtClean="0"/>
          </a:p>
          <a:p>
            <a:pPr marL="276860" indent="0" algn="just">
              <a:buNone/>
            </a:pPr>
            <a:endParaRPr lang="pl-PL" sz="1800" dirty="0"/>
          </a:p>
          <a:p>
            <a:pPr marL="276860" indent="0" algn="just">
              <a:buNone/>
            </a:pPr>
            <a:endParaRPr lang="pl-PL" sz="1800" dirty="0" smtClean="0"/>
          </a:p>
          <a:p>
            <a:pPr marL="276860" indent="0" algn="just">
              <a:buNone/>
            </a:pPr>
            <a:endParaRPr lang="pl-PL" sz="1800" dirty="0"/>
          </a:p>
          <a:p>
            <a:pPr marL="276860" indent="0" algn="just">
              <a:buNone/>
            </a:pPr>
            <a:endParaRPr lang="pl-PL" sz="1800" dirty="0" smtClean="0"/>
          </a:p>
          <a:p>
            <a:pPr marL="276860" indent="0" algn="just">
              <a:buNone/>
            </a:pPr>
            <a:endParaRPr lang="pl-PL" sz="1800" dirty="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2037181314"/>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55</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412776"/>
            <a:ext cx="8856984" cy="5328592"/>
          </a:xfrm>
          <a:prstGeom prst="rect">
            <a:avLst/>
          </a:prstGeom>
          <a:noFill/>
          <a:ln>
            <a:noFill/>
          </a:ln>
        </p:spPr>
        <p:txBody>
          <a:bodyPr lIns="54850" tIns="91425" rIns="91425" bIns="45700" anchor="t" anchorCtr="0">
            <a:noAutofit/>
          </a:bodyPr>
          <a:lstStyle/>
          <a:p>
            <a:pPr marL="276860" indent="0" algn="just">
              <a:buNone/>
            </a:pPr>
            <a:r>
              <a:rPr lang="pl-PL" sz="2400" b="1" dirty="0" smtClean="0"/>
              <a:t>Wypadki pociągów z pojazdami drogowymi</a:t>
            </a:r>
          </a:p>
          <a:p>
            <a:pPr marL="276860" indent="0">
              <a:buNone/>
            </a:pPr>
            <a:endParaRPr lang="pl-PL" sz="500" dirty="0" smtClean="0"/>
          </a:p>
          <a:p>
            <a:pPr algn="just"/>
            <a:r>
              <a:rPr lang="pl-PL" sz="2000" dirty="0"/>
              <a:t> </a:t>
            </a:r>
            <a:r>
              <a:rPr lang="pl-PL" sz="2000" dirty="0" smtClean="0"/>
              <a:t>Podczas kolizji pojazdu szynowego z pojazdem samochodowym należy:</a:t>
            </a:r>
          </a:p>
          <a:p>
            <a:pPr marL="276860" indent="0" algn="just">
              <a:buNone/>
            </a:pPr>
            <a:endParaRPr lang="pl-PL" sz="500" dirty="0" smtClean="0"/>
          </a:p>
          <a:p>
            <a:pPr algn="just">
              <a:buFontTx/>
              <a:buChar char="-"/>
            </a:pPr>
            <a:r>
              <a:rPr lang="pl-PL" sz="1900" dirty="0" smtClean="0"/>
              <a:t>ustalić liczbę osób poszkodowanych i określić metody i sposoby ich uwolnienia;</a:t>
            </a:r>
          </a:p>
          <a:p>
            <a:pPr algn="just">
              <a:buFontTx/>
              <a:buChar char="-"/>
            </a:pPr>
            <a:endParaRPr lang="pl-PL" sz="500" dirty="0" smtClean="0"/>
          </a:p>
          <a:p>
            <a:pPr algn="just">
              <a:buFontTx/>
              <a:buChar char="-"/>
            </a:pPr>
            <a:r>
              <a:rPr lang="pl-PL" sz="1900" dirty="0" smtClean="0"/>
              <a:t>oznakować teren wspólnie z obsługą pojazdu szynowego;</a:t>
            </a:r>
          </a:p>
          <a:p>
            <a:pPr algn="just">
              <a:buFontTx/>
              <a:buChar char="-"/>
            </a:pPr>
            <a:endParaRPr lang="pl-PL" sz="500" dirty="0" smtClean="0"/>
          </a:p>
          <a:p>
            <a:pPr algn="just">
              <a:buFontTx/>
              <a:buChar char="-"/>
            </a:pPr>
            <a:r>
              <a:rPr lang="pl-PL" sz="1900" dirty="0" smtClean="0"/>
              <a:t>odłączyć akumulator w pojeździe samochodowym (o ile jeszcze istnieje);</a:t>
            </a:r>
          </a:p>
          <a:p>
            <a:pPr algn="just">
              <a:buFontTx/>
              <a:buChar char="-"/>
            </a:pPr>
            <a:endParaRPr lang="pl-PL" sz="500" dirty="0" smtClean="0"/>
          </a:p>
          <a:p>
            <a:pPr algn="just">
              <a:buFontTx/>
              <a:buChar char="-"/>
            </a:pPr>
            <a:r>
              <a:rPr lang="pl-PL" sz="1900" dirty="0" smtClean="0"/>
              <a:t>zabezpieczyć teren poprzez rozwinięcie linii gaśniczej;</a:t>
            </a:r>
          </a:p>
          <a:p>
            <a:pPr algn="just">
              <a:buFontTx/>
              <a:buChar char="-"/>
            </a:pPr>
            <a:endParaRPr lang="pl-PL" sz="500" dirty="0" smtClean="0"/>
          </a:p>
          <a:p>
            <a:pPr algn="just">
              <a:buFontTx/>
              <a:buChar char="-"/>
            </a:pPr>
            <a:r>
              <a:rPr lang="pl-PL" sz="1900" dirty="0"/>
              <a:t>d</a:t>
            </a:r>
            <a:r>
              <a:rPr lang="pl-PL" sz="1900" dirty="0" smtClean="0"/>
              <a:t>okonać stabilizacji uszkodzonego pojazdu;</a:t>
            </a:r>
          </a:p>
          <a:p>
            <a:pPr algn="just">
              <a:buFontTx/>
              <a:buChar char="-"/>
            </a:pPr>
            <a:endParaRPr lang="pl-PL" sz="500" dirty="0" smtClean="0"/>
          </a:p>
          <a:p>
            <a:pPr algn="just">
              <a:buFontTx/>
              <a:buChar char="-"/>
            </a:pPr>
            <a:r>
              <a:rPr lang="pl-PL" sz="1900" dirty="0" smtClean="0"/>
              <a:t>dotrzeć do poszkodowanych;</a:t>
            </a:r>
          </a:p>
          <a:p>
            <a:pPr algn="just">
              <a:buFontTx/>
              <a:buChar char="-"/>
            </a:pPr>
            <a:endParaRPr lang="pl-PL" sz="500" dirty="0" smtClean="0"/>
          </a:p>
          <a:p>
            <a:pPr algn="just">
              <a:buFontTx/>
              <a:buChar char="-"/>
            </a:pPr>
            <a:r>
              <a:rPr lang="pl-PL" sz="1900" dirty="0"/>
              <a:t>j</a:t>
            </a:r>
            <a:r>
              <a:rPr lang="pl-PL" sz="1900" dirty="0" smtClean="0"/>
              <a:t>eśli zostały uszkodzone słupy napowietrznej linii trakcyjnej należy żądać wyłączenia napięcia;</a:t>
            </a:r>
          </a:p>
          <a:p>
            <a:pPr marL="276860" indent="0" algn="just">
              <a:buNone/>
            </a:pPr>
            <a:endParaRPr lang="pl-PL" sz="500" dirty="0" smtClean="0"/>
          </a:p>
          <a:p>
            <a:pPr algn="just">
              <a:buFontTx/>
              <a:buChar char="-"/>
            </a:pPr>
            <a:r>
              <a:rPr lang="pl-PL" sz="1900" dirty="0" smtClean="0"/>
              <a:t>w przypadku pożaru podjąć działania gaśnicze;</a:t>
            </a:r>
          </a:p>
          <a:p>
            <a:pPr marL="276860" indent="0" algn="just">
              <a:buNone/>
            </a:pPr>
            <a:endParaRPr lang="pl-PL" sz="500" dirty="0" smtClean="0"/>
          </a:p>
          <a:p>
            <a:pPr algn="just">
              <a:buFontTx/>
              <a:buChar char="-"/>
            </a:pPr>
            <a:r>
              <a:rPr lang="pl-PL" sz="1900" dirty="0" smtClean="0"/>
              <a:t>odłączyć wagony od lokomotywy i przetoczyć na bezpieczną odległość (we współpracy z pracownikami pojazdu szynowego)</a:t>
            </a:r>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Działania </a:t>
            </a:r>
            <a:r>
              <a:rPr lang="pl-PL" sz="2800" dirty="0"/>
              <a:t>ratownicze</a:t>
            </a:r>
          </a:p>
        </p:txBody>
      </p:sp>
    </p:spTree>
    <p:extLst>
      <p:ext uri="{BB962C8B-B14F-4D97-AF65-F5344CB8AC3E}">
        <p14:creationId xmlns:p14="http://schemas.microsoft.com/office/powerpoint/2010/main" val="2276670066"/>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56</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412776"/>
            <a:ext cx="8856984" cy="5328592"/>
          </a:xfrm>
          <a:prstGeom prst="rect">
            <a:avLst/>
          </a:prstGeom>
          <a:noFill/>
          <a:ln>
            <a:noFill/>
          </a:ln>
        </p:spPr>
        <p:txBody>
          <a:bodyPr lIns="54850" tIns="91425" rIns="91425" bIns="45700" anchor="t" anchorCtr="0">
            <a:noAutofit/>
          </a:bodyPr>
          <a:lstStyle/>
          <a:p>
            <a:pPr marL="276860" indent="0" algn="just">
              <a:buNone/>
            </a:pPr>
            <a:r>
              <a:rPr lang="pl-PL" sz="2400" b="1" dirty="0" smtClean="0"/>
              <a:t>Wypadki pociągów pasażerskich</a:t>
            </a:r>
          </a:p>
          <a:p>
            <a:pPr marL="276860" indent="0">
              <a:buNone/>
            </a:pPr>
            <a:endParaRPr lang="pl-PL" sz="500" dirty="0" smtClean="0"/>
          </a:p>
          <a:p>
            <a:pPr algn="just"/>
            <a:r>
              <a:rPr lang="pl-PL" sz="2000" dirty="0"/>
              <a:t> </a:t>
            </a:r>
            <a:r>
              <a:rPr lang="pl-PL" sz="2000" dirty="0" smtClean="0"/>
              <a:t>Podczas działań należy:</a:t>
            </a:r>
          </a:p>
          <a:p>
            <a:pPr algn="just"/>
            <a:endParaRPr lang="pl-PL" sz="500" dirty="0" smtClean="0"/>
          </a:p>
          <a:p>
            <a:pPr algn="just">
              <a:buFontTx/>
              <a:buChar char="-"/>
            </a:pPr>
            <a:r>
              <a:rPr lang="pl-PL" sz="1900" dirty="0" smtClean="0"/>
              <a:t>ustalić </a:t>
            </a:r>
            <a:r>
              <a:rPr lang="pl-PL" sz="1900" dirty="0"/>
              <a:t>liczbę osób poszkodowanych i określić metody i sposoby ich uwolnienia</a:t>
            </a:r>
            <a:r>
              <a:rPr lang="pl-PL" sz="1900" dirty="0" smtClean="0"/>
              <a:t>;</a:t>
            </a:r>
          </a:p>
          <a:p>
            <a:pPr marL="276860" indent="0" algn="just">
              <a:buNone/>
            </a:pPr>
            <a:endParaRPr lang="pl-PL" sz="500" dirty="0" smtClean="0"/>
          </a:p>
          <a:p>
            <a:pPr algn="just">
              <a:buFontTx/>
              <a:buChar char="-"/>
            </a:pPr>
            <a:r>
              <a:rPr lang="pl-PL" sz="1900" dirty="0"/>
              <a:t>oznakować teren wspólnie z obsługą pojazdu szynowego</a:t>
            </a:r>
            <a:r>
              <a:rPr lang="pl-PL" sz="1900" dirty="0" smtClean="0"/>
              <a:t>;</a:t>
            </a:r>
          </a:p>
          <a:p>
            <a:pPr marL="276860" indent="0" algn="just">
              <a:buNone/>
            </a:pPr>
            <a:endParaRPr lang="pl-PL" sz="500" dirty="0" smtClean="0"/>
          </a:p>
          <a:p>
            <a:pPr algn="just">
              <a:buFontTx/>
              <a:buChar char="-"/>
            </a:pPr>
            <a:r>
              <a:rPr lang="pl-PL" sz="1900" dirty="0"/>
              <a:t>o</a:t>
            </a:r>
            <a:r>
              <a:rPr lang="pl-PL" sz="1900" dirty="0" smtClean="0"/>
              <a:t>kreślić miejsca w których w pierwszej kolejności podjęte zostaną działania ratownicze bądź gaśnicze;</a:t>
            </a:r>
          </a:p>
          <a:p>
            <a:pPr marL="276860" indent="0" algn="just">
              <a:buNone/>
            </a:pPr>
            <a:endParaRPr lang="pl-PL" sz="500" dirty="0" smtClean="0"/>
          </a:p>
          <a:p>
            <a:pPr algn="just">
              <a:buFontTx/>
              <a:buChar char="-"/>
            </a:pPr>
            <a:r>
              <a:rPr lang="pl-PL" sz="1900" dirty="0"/>
              <a:t>p</a:t>
            </a:r>
            <a:r>
              <a:rPr lang="pl-PL" sz="1900" dirty="0" smtClean="0"/>
              <a:t>rzeszukać „wagon po wagonie”;</a:t>
            </a:r>
          </a:p>
          <a:p>
            <a:pPr marL="276860" indent="0" algn="just">
              <a:buNone/>
            </a:pPr>
            <a:endParaRPr lang="pl-PL" sz="500" dirty="0" smtClean="0"/>
          </a:p>
          <a:p>
            <a:pPr algn="just">
              <a:buFontTx/>
              <a:buChar char="-"/>
            </a:pPr>
            <a:r>
              <a:rPr lang="pl-PL" sz="1900" dirty="0"/>
              <a:t>p</a:t>
            </a:r>
            <a:r>
              <a:rPr lang="pl-PL" sz="1900" dirty="0" smtClean="0"/>
              <a:t>odzielić teren działań na odcinki bojowe;</a:t>
            </a:r>
          </a:p>
          <a:p>
            <a:pPr marL="276860" indent="0" algn="just">
              <a:buNone/>
            </a:pPr>
            <a:endParaRPr lang="pl-PL" sz="500" dirty="0" smtClean="0"/>
          </a:p>
          <a:p>
            <a:pPr algn="just">
              <a:buFontTx/>
              <a:buChar char="-"/>
            </a:pPr>
            <a:r>
              <a:rPr lang="pl-PL" sz="1900" dirty="0"/>
              <a:t>d</a:t>
            </a:r>
            <a:r>
              <a:rPr lang="pl-PL" sz="1900" dirty="0" smtClean="0"/>
              <a:t>otrzeć do poszkodowanych używając sprzętu do cięcia, rozpierania;</a:t>
            </a:r>
          </a:p>
          <a:p>
            <a:pPr marL="276860" indent="0" algn="just">
              <a:buNone/>
            </a:pPr>
            <a:endParaRPr lang="pl-PL" sz="500" dirty="0" smtClean="0"/>
          </a:p>
          <a:p>
            <a:pPr algn="just">
              <a:buFontTx/>
              <a:buChar char="-"/>
            </a:pPr>
            <a:r>
              <a:rPr lang="pl-PL" sz="1900" dirty="0"/>
              <a:t>d</a:t>
            </a:r>
            <a:r>
              <a:rPr lang="pl-PL" sz="1900" dirty="0" smtClean="0"/>
              <a:t>okonać segregacji poszkodowanych;</a:t>
            </a:r>
          </a:p>
          <a:p>
            <a:pPr marL="276860" indent="0" algn="just">
              <a:buNone/>
            </a:pPr>
            <a:endParaRPr lang="pl-PL" sz="500" dirty="0" smtClean="0"/>
          </a:p>
          <a:p>
            <a:pPr algn="just">
              <a:buFontTx/>
              <a:buChar char="-"/>
            </a:pPr>
            <a:r>
              <a:rPr lang="pl-PL" sz="1900" dirty="0"/>
              <a:t>u</a:t>
            </a:r>
            <a:r>
              <a:rPr lang="pl-PL" sz="1900" dirty="0" smtClean="0"/>
              <a:t>dzielić pomocy przedmedycznej;</a:t>
            </a:r>
          </a:p>
          <a:p>
            <a:pPr marL="276860" indent="0" algn="just">
              <a:buNone/>
            </a:pPr>
            <a:endParaRPr lang="pl-PL" sz="500" dirty="0" smtClean="0"/>
          </a:p>
          <a:p>
            <a:pPr algn="just">
              <a:buFontTx/>
              <a:buChar char="-"/>
            </a:pPr>
            <a:r>
              <a:rPr lang="pl-PL" sz="1900" dirty="0"/>
              <a:t>p</a:t>
            </a:r>
            <a:r>
              <a:rPr lang="pl-PL" sz="1900" dirty="0" smtClean="0"/>
              <a:t>oliczyć poszkodowanych;</a:t>
            </a:r>
          </a:p>
          <a:p>
            <a:pPr marL="276860" indent="0" algn="just">
              <a:buNone/>
            </a:pPr>
            <a:endParaRPr lang="pl-PL" sz="500" dirty="0" smtClean="0"/>
          </a:p>
          <a:p>
            <a:pPr algn="just">
              <a:buFontTx/>
              <a:buChar char="-"/>
            </a:pPr>
            <a:r>
              <a:rPr lang="pl-PL" sz="1900" dirty="0"/>
              <a:t>o</a:t>
            </a:r>
            <a:r>
              <a:rPr lang="pl-PL" sz="1900" dirty="0" smtClean="0"/>
              <a:t>znaczyć sprawdzone i przeszukane wagony.</a:t>
            </a:r>
          </a:p>
          <a:p>
            <a:pPr algn="just">
              <a:buFontTx/>
              <a:buChar char="-"/>
            </a:pPr>
            <a:endParaRPr lang="pl-PL" sz="1900" dirty="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Działania </a:t>
            </a:r>
            <a:r>
              <a:rPr lang="pl-PL" sz="2800" dirty="0"/>
              <a:t>ratownicze</a:t>
            </a:r>
          </a:p>
        </p:txBody>
      </p:sp>
    </p:spTree>
    <p:extLst>
      <p:ext uri="{BB962C8B-B14F-4D97-AF65-F5344CB8AC3E}">
        <p14:creationId xmlns:p14="http://schemas.microsoft.com/office/powerpoint/2010/main" val="1463314113"/>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57</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412776"/>
            <a:ext cx="8856984" cy="5328592"/>
          </a:xfrm>
          <a:prstGeom prst="rect">
            <a:avLst/>
          </a:prstGeom>
          <a:noFill/>
          <a:ln>
            <a:noFill/>
          </a:ln>
        </p:spPr>
        <p:txBody>
          <a:bodyPr lIns="54850" tIns="91425" rIns="91425" bIns="45700" anchor="t" anchorCtr="0">
            <a:noAutofit/>
          </a:bodyPr>
          <a:lstStyle/>
          <a:p>
            <a:pPr marL="276860" indent="0" algn="just">
              <a:buNone/>
            </a:pPr>
            <a:r>
              <a:rPr lang="pl-PL" sz="2400" b="1" dirty="0" smtClean="0"/>
              <a:t>Wypadki pociągów pasażerskich</a:t>
            </a:r>
          </a:p>
          <a:p>
            <a:pPr marL="276860" indent="0">
              <a:buNone/>
            </a:pPr>
            <a:endParaRPr lang="pl-PL" sz="500" dirty="0" smtClean="0"/>
          </a:p>
          <a:p>
            <a:pPr algn="just"/>
            <a:r>
              <a:rPr lang="pl-PL" sz="2000" dirty="0"/>
              <a:t> </a:t>
            </a:r>
            <a:r>
              <a:rPr lang="pl-PL" sz="2000" dirty="0" smtClean="0"/>
              <a:t>Demontaż elementów wagonów osobowych celem wykonania dojść do uwięzionych.</a:t>
            </a:r>
          </a:p>
          <a:p>
            <a:pPr marL="276860" indent="0" algn="just">
              <a:buNone/>
            </a:pPr>
            <a:r>
              <a:rPr lang="pl-PL" sz="2000" b="1" dirty="0" smtClean="0"/>
              <a:t>Drzwi:</a:t>
            </a:r>
            <a:endParaRPr lang="pl-PL" sz="1900" b="1" dirty="0" smtClean="0"/>
          </a:p>
          <a:p>
            <a:pPr algn="just">
              <a:buFontTx/>
              <a:buChar char="-"/>
            </a:pPr>
            <a:r>
              <a:rPr lang="pl-PL" sz="1900" dirty="0"/>
              <a:t>z</a:t>
            </a:r>
            <a:r>
              <a:rPr lang="pl-PL" sz="1900" dirty="0" smtClean="0"/>
              <a:t>ewnętrzne wejściowe w ścianach bocznych;</a:t>
            </a:r>
          </a:p>
          <a:p>
            <a:pPr algn="just">
              <a:buFontTx/>
              <a:buChar char="-"/>
            </a:pPr>
            <a:r>
              <a:rPr lang="pl-PL" sz="1900" dirty="0"/>
              <a:t>p</a:t>
            </a:r>
            <a:r>
              <a:rPr lang="pl-PL" sz="1900" dirty="0" smtClean="0"/>
              <a:t>rzejściowe w ścianach czołowych;</a:t>
            </a:r>
          </a:p>
          <a:p>
            <a:pPr algn="just">
              <a:buFontTx/>
              <a:buChar char="-"/>
            </a:pPr>
            <a:r>
              <a:rPr lang="pl-PL" sz="1900" dirty="0"/>
              <a:t>w</a:t>
            </a:r>
            <a:r>
              <a:rPr lang="pl-PL" sz="1900" dirty="0" smtClean="0"/>
              <a:t>ewnętrzne przedziałowe, korytarzowe.</a:t>
            </a:r>
          </a:p>
          <a:p>
            <a:pPr marL="276860" indent="0" algn="just">
              <a:buNone/>
            </a:pPr>
            <a:r>
              <a:rPr lang="pl-PL" sz="1900" dirty="0" smtClean="0"/>
              <a:t>1. Drzwi wejściowe:</a:t>
            </a:r>
          </a:p>
          <a:p>
            <a:pPr algn="just">
              <a:buFontTx/>
              <a:buChar char="-"/>
            </a:pPr>
            <a:r>
              <a:rPr lang="pl-PL" sz="1900" dirty="0"/>
              <a:t>k</a:t>
            </a:r>
            <a:r>
              <a:rPr lang="pl-PL" sz="1900" dirty="0" smtClean="0"/>
              <a:t>onstrukcja stalowa z oknem;</a:t>
            </a:r>
          </a:p>
          <a:p>
            <a:pPr algn="just">
              <a:buFontTx/>
              <a:buChar char="-"/>
            </a:pPr>
            <a:r>
              <a:rPr lang="pl-PL" sz="1900" dirty="0"/>
              <a:t>w</a:t>
            </a:r>
            <a:r>
              <a:rPr lang="pl-PL" sz="1900" dirty="0" smtClean="0"/>
              <a:t> starszych typach drzwi składane lub skrzydłowo – łamane;</a:t>
            </a:r>
          </a:p>
          <a:p>
            <a:pPr algn="just">
              <a:buFontTx/>
              <a:buChar char="-"/>
            </a:pPr>
            <a:r>
              <a:rPr lang="pl-PL" sz="1900" dirty="0"/>
              <a:t>w</a:t>
            </a:r>
            <a:r>
              <a:rPr lang="pl-PL" sz="1900" dirty="0" smtClean="0"/>
              <a:t> nowszych typach odskokowo – przesuwne, w stanie zamkniętym tworzą jedną płaszczyznę ze ścianą wagonu; podczas otwierania najpierw </a:t>
            </a:r>
            <a:r>
              <a:rPr lang="pl-PL" sz="1900" dirty="0"/>
              <a:t>w</a:t>
            </a:r>
            <a:r>
              <a:rPr lang="pl-PL" sz="1900" dirty="0" smtClean="0"/>
              <a:t>ysuwają się na zewnątrz, a następnie przesuwają wzdłuż ściany;</a:t>
            </a:r>
          </a:p>
          <a:p>
            <a:pPr algn="just">
              <a:buFontTx/>
              <a:buChar char="-"/>
            </a:pPr>
            <a:r>
              <a:rPr lang="pl-PL" sz="1900" dirty="0"/>
              <a:t>w</a:t>
            </a:r>
            <a:r>
              <a:rPr lang="pl-PL" sz="1900" dirty="0" smtClean="0"/>
              <a:t> wagonach typu lokalnego drzwi wejściowe w stanie otwartym mieszczą się wewnątrz wagonu.</a:t>
            </a:r>
          </a:p>
          <a:p>
            <a:pPr marL="276860" indent="0" algn="just">
              <a:buNone/>
            </a:pPr>
            <a:r>
              <a:rPr lang="pl-PL" sz="1900" dirty="0" smtClean="0"/>
              <a:t>2. Drzwi przejściowe w ścianach czołowych są dwuskrzydłowe przesuwane.</a:t>
            </a:r>
          </a:p>
          <a:p>
            <a:pPr marL="276860" indent="0" algn="just">
              <a:buNone/>
            </a:pPr>
            <a:r>
              <a:rPr lang="pl-PL" sz="1900" dirty="0" smtClean="0"/>
              <a:t>3. Drzwi wewnętrzne – przedziałowe wykonuje się jako przesuwne i oszklone.</a:t>
            </a:r>
          </a:p>
          <a:p>
            <a:pPr marL="276860" indent="0" algn="just">
              <a:buNone/>
            </a:pPr>
            <a:endParaRPr lang="pl-PL" sz="1900" dirty="0" smtClean="0"/>
          </a:p>
          <a:p>
            <a:pPr marL="276860" indent="0" algn="just">
              <a:buNone/>
            </a:pPr>
            <a:endParaRPr lang="pl-PL" sz="1900" dirty="0" smtClean="0"/>
          </a:p>
          <a:p>
            <a:pPr marL="276860" indent="0" algn="just">
              <a:buNone/>
            </a:pPr>
            <a:endParaRPr lang="pl-PL" sz="1900" dirty="0" smtClean="0"/>
          </a:p>
          <a:p>
            <a:pPr algn="just"/>
            <a:endParaRPr lang="pl-PL" sz="2000" dirty="0" smtClean="0"/>
          </a:p>
          <a:p>
            <a:pPr algn="just"/>
            <a:endParaRPr lang="pl-PL" sz="500" dirty="0" smtClean="0"/>
          </a:p>
          <a:p>
            <a:pPr algn="just">
              <a:buFontTx/>
              <a:buChar char="-"/>
            </a:pPr>
            <a:endParaRPr lang="pl-PL" sz="1900" dirty="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Działania </a:t>
            </a:r>
            <a:r>
              <a:rPr lang="pl-PL" sz="2800" dirty="0"/>
              <a:t>ratownicze</a:t>
            </a:r>
          </a:p>
        </p:txBody>
      </p:sp>
    </p:spTree>
    <p:extLst>
      <p:ext uri="{BB962C8B-B14F-4D97-AF65-F5344CB8AC3E}">
        <p14:creationId xmlns:p14="http://schemas.microsoft.com/office/powerpoint/2010/main" val="2756275381"/>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58</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412776"/>
            <a:ext cx="8856984" cy="5328592"/>
          </a:xfrm>
          <a:prstGeom prst="rect">
            <a:avLst/>
          </a:prstGeom>
          <a:noFill/>
          <a:ln>
            <a:noFill/>
          </a:ln>
        </p:spPr>
        <p:txBody>
          <a:bodyPr lIns="54850" tIns="91425" rIns="91425" bIns="45700" anchor="t" anchorCtr="0">
            <a:noAutofit/>
          </a:bodyPr>
          <a:lstStyle/>
          <a:p>
            <a:pPr marL="276860" indent="0" algn="just">
              <a:buNone/>
            </a:pPr>
            <a:r>
              <a:rPr lang="pl-PL" sz="2400" b="1" dirty="0" smtClean="0"/>
              <a:t>Wypadki pociągów pasażerskich</a:t>
            </a:r>
          </a:p>
          <a:p>
            <a:pPr marL="276860" indent="0">
              <a:buNone/>
            </a:pPr>
            <a:endParaRPr lang="pl-PL" sz="500" dirty="0" smtClean="0"/>
          </a:p>
          <a:p>
            <a:pPr algn="just"/>
            <a:r>
              <a:rPr lang="pl-PL" sz="2000" dirty="0"/>
              <a:t> </a:t>
            </a:r>
            <a:r>
              <a:rPr lang="pl-PL" sz="2000" dirty="0" smtClean="0"/>
              <a:t>Zasady otwierania drzwi:</a:t>
            </a:r>
          </a:p>
          <a:p>
            <a:pPr marL="276860" indent="0" algn="just">
              <a:buNone/>
            </a:pPr>
            <a:endParaRPr lang="pl-PL" sz="500" dirty="0" smtClean="0"/>
          </a:p>
          <a:p>
            <a:pPr algn="just">
              <a:buFontTx/>
              <a:buChar char="-"/>
            </a:pPr>
            <a:r>
              <a:rPr lang="pl-PL" sz="1900" dirty="0"/>
              <a:t>p</a:t>
            </a:r>
            <a:r>
              <a:rPr lang="pl-PL" sz="1900" dirty="0" smtClean="0"/>
              <a:t>rzed otwarciem drzwi należy sprawdzić kierunek ich otwierania (przesuwne, łamane, jednoskrzydłowe, itp.);</a:t>
            </a:r>
          </a:p>
          <a:p>
            <a:pPr marL="276860" indent="0" algn="just">
              <a:buNone/>
            </a:pPr>
            <a:endParaRPr lang="pl-PL" sz="500" dirty="0" smtClean="0"/>
          </a:p>
          <a:p>
            <a:pPr algn="just">
              <a:buFontTx/>
              <a:buChar char="-"/>
            </a:pPr>
            <a:r>
              <a:rPr lang="pl-PL" sz="1900" dirty="0"/>
              <a:t>w</a:t>
            </a:r>
            <a:r>
              <a:rPr lang="pl-PL" sz="1900" dirty="0" smtClean="0"/>
              <a:t> przypadku drzwi uruchamianych zdalnie wewnątrz jak i na zewnętrznej ścianie wagonu znajdują się dźwignie, po uruchomieniu których drzwi można ręcznie otworzyć;</a:t>
            </a:r>
          </a:p>
          <a:p>
            <a:pPr marL="276860" indent="0" algn="just">
              <a:buNone/>
            </a:pPr>
            <a:endParaRPr lang="pl-PL" sz="500" dirty="0" smtClean="0"/>
          </a:p>
          <a:p>
            <a:pPr algn="just">
              <a:buFontTx/>
              <a:buChar char="-"/>
            </a:pPr>
            <a:r>
              <a:rPr lang="pl-PL" sz="1900" dirty="0"/>
              <a:t>p</a:t>
            </a:r>
            <a:r>
              <a:rPr lang="pl-PL" sz="1900" dirty="0" smtClean="0"/>
              <a:t>odczas otwierania należy uważać na odskoczenie elementów drzwi lub futryny (różne naprężenia materiału).</a:t>
            </a:r>
          </a:p>
          <a:p>
            <a:pPr algn="just">
              <a:buFontTx/>
              <a:buChar char="-"/>
            </a:pPr>
            <a:endParaRPr lang="pl-PL" sz="1900" dirty="0" smtClean="0"/>
          </a:p>
          <a:p>
            <a:pPr marL="276860" indent="0" algn="just">
              <a:buNone/>
            </a:pPr>
            <a:endParaRPr lang="pl-PL" sz="1900" dirty="0" smtClean="0"/>
          </a:p>
          <a:p>
            <a:pPr marL="276860" indent="0" algn="just">
              <a:buNone/>
            </a:pPr>
            <a:endParaRPr lang="pl-PL" sz="1900" dirty="0" smtClean="0"/>
          </a:p>
          <a:p>
            <a:pPr algn="just"/>
            <a:endParaRPr lang="pl-PL" sz="500" dirty="0" smtClean="0"/>
          </a:p>
          <a:p>
            <a:pPr algn="just">
              <a:buFontTx/>
              <a:buChar char="-"/>
            </a:pPr>
            <a:endParaRPr lang="pl-PL" sz="1900" dirty="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Działania </a:t>
            </a:r>
            <a:r>
              <a:rPr lang="pl-PL" sz="2800" dirty="0"/>
              <a:t>ratownicze</a:t>
            </a:r>
          </a:p>
        </p:txBody>
      </p:sp>
      <p:pic>
        <p:nvPicPr>
          <p:cNvPr id="2050" name="Picture 2" descr="C:\Users\Operacyjny1\Desktop\Drzwi_skrzydłowo_łama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602" y="4587454"/>
            <a:ext cx="742891" cy="193115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Operacyjny1\Desktop\Bonanzadrzwi.JPG"/>
          <p:cNvPicPr>
            <a:picLocks noChangeAspect="1" noChangeArrowheads="1"/>
          </p:cNvPicPr>
          <p:nvPr/>
        </p:nvPicPr>
        <p:blipFill rotWithShape="1">
          <a:blip r:embed="rId5">
            <a:extLst>
              <a:ext uri="{28A0092B-C50C-407E-A947-70E740481C1C}">
                <a14:useLocalDpi xmlns:a14="http://schemas.microsoft.com/office/drawing/2010/main" val="0"/>
              </a:ext>
            </a:extLst>
          </a:blip>
          <a:srcRect l="17078" r="18442"/>
          <a:stretch/>
        </p:blipFill>
        <p:spPr bwMode="auto">
          <a:xfrm>
            <a:off x="2097488" y="4587453"/>
            <a:ext cx="1857030" cy="19311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Operacyjny1\Desktop\800px-Malbork_railway_station_(3).JPG"/>
          <p:cNvPicPr>
            <a:picLocks noChangeAspect="1" noChangeArrowheads="1"/>
          </p:cNvPicPr>
          <p:nvPr/>
        </p:nvPicPr>
        <p:blipFill rotWithShape="1">
          <a:blip r:embed="rId6">
            <a:extLst>
              <a:ext uri="{28A0092B-C50C-407E-A947-70E740481C1C}">
                <a14:useLocalDpi xmlns:a14="http://schemas.microsoft.com/office/drawing/2010/main" val="0"/>
              </a:ext>
            </a:extLst>
          </a:blip>
          <a:srcRect l="11398" r="4182"/>
          <a:stretch/>
        </p:blipFill>
        <p:spPr bwMode="auto">
          <a:xfrm>
            <a:off x="4104548" y="4587453"/>
            <a:ext cx="2431306" cy="193115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Operacyjny1\Desktop\159Av1.jpg"/>
          <p:cNvPicPr>
            <a:picLocks noChangeAspect="1" noChangeArrowheads="1"/>
          </p:cNvPicPr>
          <p:nvPr/>
        </p:nvPicPr>
        <p:blipFill rotWithShape="1">
          <a:blip r:embed="rId7">
            <a:extLst>
              <a:ext uri="{28A0092B-C50C-407E-A947-70E740481C1C}">
                <a14:useLocalDpi xmlns:a14="http://schemas.microsoft.com/office/drawing/2010/main" val="0"/>
              </a:ext>
            </a:extLst>
          </a:blip>
          <a:srcRect l="4329" r="52585"/>
          <a:stretch/>
        </p:blipFill>
        <p:spPr bwMode="auto">
          <a:xfrm>
            <a:off x="6878719" y="4587453"/>
            <a:ext cx="1680810" cy="1931153"/>
          </a:xfrm>
          <a:prstGeom prst="rect">
            <a:avLst/>
          </a:prstGeom>
          <a:noFill/>
          <a:extLst>
            <a:ext uri="{909E8E84-426E-40DD-AFC4-6F175D3DCCD1}">
              <a14:hiddenFill xmlns:a14="http://schemas.microsoft.com/office/drawing/2010/main">
                <a:solidFill>
                  <a:srgbClr val="FFFFFF"/>
                </a:solidFill>
              </a14:hiddenFill>
            </a:ext>
          </a:extLst>
        </p:spPr>
      </p:pic>
      <p:sp>
        <p:nvSpPr>
          <p:cNvPr id="11" name="Prostokąt 10"/>
          <p:cNvSpPr/>
          <p:nvPr/>
        </p:nvSpPr>
        <p:spPr>
          <a:xfrm>
            <a:off x="887602" y="6529533"/>
            <a:ext cx="888385" cy="246221"/>
          </a:xfrm>
          <a:prstGeom prst="rect">
            <a:avLst/>
          </a:prstGeom>
        </p:spPr>
        <p:txBody>
          <a:bodyPr wrap="none">
            <a:spAutoFit/>
          </a:bodyPr>
          <a:lstStyle/>
          <a:p>
            <a:pPr marL="114300"/>
            <a:r>
              <a:rPr lang="pl-PL" sz="1000" dirty="0"/>
              <a:t>Zdjęcie </a:t>
            </a:r>
            <a:r>
              <a:rPr lang="pl-PL" sz="1000" dirty="0" smtClean="0"/>
              <a:t>37</a:t>
            </a:r>
            <a:endParaRPr lang="pl-PL" sz="1000" dirty="0"/>
          </a:p>
        </p:txBody>
      </p:sp>
      <p:sp>
        <p:nvSpPr>
          <p:cNvPr id="12" name="Prostokąt 11"/>
          <p:cNvSpPr/>
          <p:nvPr/>
        </p:nvSpPr>
        <p:spPr>
          <a:xfrm>
            <a:off x="3071334" y="6516709"/>
            <a:ext cx="888385" cy="246221"/>
          </a:xfrm>
          <a:prstGeom prst="rect">
            <a:avLst/>
          </a:prstGeom>
        </p:spPr>
        <p:txBody>
          <a:bodyPr wrap="none">
            <a:spAutoFit/>
          </a:bodyPr>
          <a:lstStyle/>
          <a:p>
            <a:pPr marL="114300"/>
            <a:r>
              <a:rPr lang="pl-PL" sz="1000" dirty="0"/>
              <a:t>Zdjęcie </a:t>
            </a:r>
            <a:r>
              <a:rPr lang="pl-PL" sz="1000" dirty="0" smtClean="0"/>
              <a:t>38</a:t>
            </a:r>
            <a:endParaRPr lang="pl-PL" sz="1000" dirty="0"/>
          </a:p>
        </p:txBody>
      </p:sp>
      <p:sp>
        <p:nvSpPr>
          <p:cNvPr id="13" name="Prostokąt 12"/>
          <p:cNvSpPr/>
          <p:nvPr/>
        </p:nvSpPr>
        <p:spPr>
          <a:xfrm>
            <a:off x="5674152" y="6529533"/>
            <a:ext cx="888385" cy="246221"/>
          </a:xfrm>
          <a:prstGeom prst="rect">
            <a:avLst/>
          </a:prstGeom>
        </p:spPr>
        <p:txBody>
          <a:bodyPr wrap="none">
            <a:spAutoFit/>
          </a:bodyPr>
          <a:lstStyle/>
          <a:p>
            <a:pPr marL="114300"/>
            <a:r>
              <a:rPr lang="pl-PL" sz="1000" dirty="0"/>
              <a:t>Zdjęcie </a:t>
            </a:r>
            <a:r>
              <a:rPr lang="pl-PL" sz="1000" dirty="0" smtClean="0"/>
              <a:t>39</a:t>
            </a:r>
            <a:endParaRPr lang="pl-PL" sz="1000" dirty="0"/>
          </a:p>
        </p:txBody>
      </p:sp>
      <p:sp>
        <p:nvSpPr>
          <p:cNvPr id="14" name="Prostokąt 13"/>
          <p:cNvSpPr/>
          <p:nvPr/>
        </p:nvSpPr>
        <p:spPr>
          <a:xfrm>
            <a:off x="7722057" y="6515762"/>
            <a:ext cx="888385" cy="246221"/>
          </a:xfrm>
          <a:prstGeom prst="rect">
            <a:avLst/>
          </a:prstGeom>
        </p:spPr>
        <p:txBody>
          <a:bodyPr wrap="none">
            <a:spAutoFit/>
          </a:bodyPr>
          <a:lstStyle/>
          <a:p>
            <a:pPr marL="114300"/>
            <a:r>
              <a:rPr lang="pl-PL" sz="1000" dirty="0"/>
              <a:t>Zdjęcie </a:t>
            </a:r>
            <a:r>
              <a:rPr lang="pl-PL" sz="1000" dirty="0" smtClean="0"/>
              <a:t>40</a:t>
            </a:r>
            <a:endParaRPr lang="pl-PL" sz="1000" dirty="0"/>
          </a:p>
        </p:txBody>
      </p:sp>
    </p:spTree>
    <p:extLst>
      <p:ext uri="{BB962C8B-B14F-4D97-AF65-F5344CB8AC3E}">
        <p14:creationId xmlns:p14="http://schemas.microsoft.com/office/powerpoint/2010/main" val="1807389214"/>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59</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412776"/>
            <a:ext cx="8964488" cy="5328592"/>
          </a:xfrm>
          <a:prstGeom prst="rect">
            <a:avLst/>
          </a:prstGeom>
          <a:noFill/>
          <a:ln>
            <a:noFill/>
          </a:ln>
        </p:spPr>
        <p:txBody>
          <a:bodyPr lIns="54850" tIns="91425" rIns="91425" bIns="45700" anchor="t" anchorCtr="0">
            <a:noAutofit/>
          </a:bodyPr>
          <a:lstStyle/>
          <a:p>
            <a:pPr marL="276860" indent="0" algn="just">
              <a:buNone/>
            </a:pPr>
            <a:r>
              <a:rPr lang="pl-PL" sz="2400" b="1" dirty="0" smtClean="0"/>
              <a:t>Wypadki pociągów pasażerskich</a:t>
            </a:r>
          </a:p>
          <a:p>
            <a:pPr marL="276860" indent="0" algn="just">
              <a:buNone/>
            </a:pPr>
            <a:endParaRPr lang="pl-PL" sz="1100" b="1" dirty="0" smtClean="0"/>
          </a:p>
          <a:p>
            <a:pPr marL="276860" indent="0" algn="just">
              <a:buNone/>
            </a:pPr>
            <a:r>
              <a:rPr lang="pl-PL" sz="2000" b="1" dirty="0" smtClean="0"/>
              <a:t>Okna</a:t>
            </a:r>
          </a:p>
          <a:p>
            <a:pPr marL="276860" indent="0">
              <a:buNone/>
            </a:pPr>
            <a:endParaRPr lang="pl-PL" sz="500" dirty="0" smtClean="0"/>
          </a:p>
          <a:p>
            <a:pPr algn="just"/>
            <a:r>
              <a:rPr lang="pl-PL" sz="2000" dirty="0"/>
              <a:t> </a:t>
            </a:r>
            <a:r>
              <a:rPr lang="pl-PL" sz="2000" dirty="0" smtClean="0"/>
              <a:t>Okna stosowane w wagonach można podzielić na trzy grupy:</a:t>
            </a:r>
          </a:p>
          <a:p>
            <a:pPr marL="276860" indent="0" algn="just">
              <a:buNone/>
            </a:pPr>
            <a:endParaRPr lang="pl-PL" sz="500" dirty="0" smtClean="0"/>
          </a:p>
          <a:p>
            <a:pPr algn="just">
              <a:buFontTx/>
              <a:buChar char="-"/>
            </a:pPr>
            <a:r>
              <a:rPr lang="pl-PL" sz="1900" dirty="0"/>
              <a:t>n</a:t>
            </a:r>
            <a:r>
              <a:rPr lang="pl-PL" sz="1900" dirty="0" smtClean="0"/>
              <a:t>ie otwierane;</a:t>
            </a:r>
          </a:p>
          <a:p>
            <a:pPr marL="276860" indent="0" algn="just">
              <a:buNone/>
            </a:pPr>
            <a:endParaRPr lang="pl-PL" sz="500" dirty="0" smtClean="0"/>
          </a:p>
          <a:p>
            <a:pPr algn="just">
              <a:buFontTx/>
              <a:buChar char="-"/>
            </a:pPr>
            <a:r>
              <a:rPr lang="pl-PL" sz="1900" dirty="0"/>
              <a:t>c</a:t>
            </a:r>
            <a:r>
              <a:rPr lang="pl-PL" sz="1900" dirty="0" smtClean="0"/>
              <a:t>zęściowo otwierane;</a:t>
            </a:r>
          </a:p>
          <a:p>
            <a:pPr marL="276860" indent="0" algn="just">
              <a:buNone/>
            </a:pPr>
            <a:endParaRPr lang="pl-PL" sz="500" dirty="0" smtClean="0"/>
          </a:p>
          <a:p>
            <a:pPr algn="just">
              <a:buFontTx/>
              <a:buChar char="-"/>
            </a:pPr>
            <a:r>
              <a:rPr lang="pl-PL" sz="1900" dirty="0"/>
              <a:t>c</a:t>
            </a:r>
            <a:r>
              <a:rPr lang="pl-PL" sz="1900" dirty="0" smtClean="0"/>
              <a:t>ałkowicie otwierane.</a:t>
            </a:r>
          </a:p>
          <a:p>
            <a:pPr marL="276860" indent="0" algn="just">
              <a:buNone/>
            </a:pPr>
            <a:endParaRPr lang="pl-PL" sz="500" dirty="0" smtClean="0"/>
          </a:p>
          <a:p>
            <a:pPr marL="276860" indent="0" algn="just">
              <a:buNone/>
            </a:pPr>
            <a:r>
              <a:rPr lang="pl-PL" sz="1900" dirty="0" smtClean="0"/>
              <a:t>1. W wagonach dalekobieżnych stosuje się okna otwieralne, przesuwane w pionie: jednoczęściowe, dzielone (dolna część nieruchoma, a górna przesuwna).</a:t>
            </a:r>
          </a:p>
          <a:p>
            <a:pPr marL="276860" indent="0" algn="just">
              <a:buNone/>
            </a:pPr>
            <a:endParaRPr lang="pl-PL" sz="500" dirty="0" smtClean="0"/>
          </a:p>
          <a:p>
            <a:pPr marL="276860" indent="0" algn="just">
              <a:buNone/>
            </a:pPr>
            <a:r>
              <a:rPr lang="pl-PL" sz="1900" dirty="0" smtClean="0"/>
              <a:t>2. W wagonach wyposażonych w klimatyzację stosuje się okna stałe (nieotwieralne).</a:t>
            </a:r>
          </a:p>
          <a:p>
            <a:pPr marL="276860" indent="0" algn="just">
              <a:buNone/>
            </a:pPr>
            <a:endParaRPr lang="pl-PL" sz="500" dirty="0" smtClean="0"/>
          </a:p>
          <a:p>
            <a:pPr marL="276860" indent="0" algn="just">
              <a:buNone/>
            </a:pPr>
            <a:r>
              <a:rPr lang="pl-PL" sz="1900" dirty="0" smtClean="0"/>
              <a:t>3. Szyby w oknach wykonane są ze szkła bezpiecznego składające się z jednej lub kilku warstw; całkowita grubość od 15 mm do 37 mm.</a:t>
            </a:r>
          </a:p>
          <a:p>
            <a:pPr marL="276860" indent="0" algn="just">
              <a:buNone/>
            </a:pPr>
            <a:endParaRPr lang="pl-PL" sz="500" dirty="0" smtClean="0"/>
          </a:p>
          <a:p>
            <a:pPr algn="just">
              <a:buFontTx/>
              <a:buChar char="-"/>
            </a:pPr>
            <a:endParaRPr lang="pl-PL" sz="1900" dirty="0" smtClean="0"/>
          </a:p>
          <a:p>
            <a:pPr marL="276860" indent="0" algn="just">
              <a:buNone/>
            </a:pPr>
            <a:endParaRPr lang="pl-PL" sz="1900" dirty="0" smtClean="0"/>
          </a:p>
          <a:p>
            <a:pPr marL="276860" indent="0" algn="just">
              <a:buNone/>
            </a:pPr>
            <a:endParaRPr lang="pl-PL" sz="1900" dirty="0" smtClean="0"/>
          </a:p>
          <a:p>
            <a:pPr algn="just"/>
            <a:endParaRPr lang="pl-PL" sz="500" dirty="0" smtClean="0"/>
          </a:p>
          <a:p>
            <a:pPr algn="just">
              <a:buFontTx/>
              <a:buChar char="-"/>
            </a:pPr>
            <a:endParaRPr lang="pl-PL" sz="1900" dirty="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Działania </a:t>
            </a:r>
            <a:r>
              <a:rPr lang="pl-PL" sz="2800" dirty="0"/>
              <a:t>ratownicze</a:t>
            </a:r>
          </a:p>
        </p:txBody>
      </p:sp>
    </p:spTree>
    <p:extLst>
      <p:ext uri="{BB962C8B-B14F-4D97-AF65-F5344CB8AC3E}">
        <p14:creationId xmlns:p14="http://schemas.microsoft.com/office/powerpoint/2010/main" val="3098064616"/>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Organizacja terenu akcji</a:t>
            </a:r>
          </a:p>
        </p:txBody>
      </p:sp>
      <p:sp>
        <p:nvSpPr>
          <p:cNvPr id="104" name="Shape 104"/>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05" name="Shape 105"/>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6" name="Shape 10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6</a:t>
            </a:fld>
            <a:endParaRPr lang="pl-PL"/>
          </a:p>
        </p:txBody>
      </p:sp>
      <p:sp>
        <p:nvSpPr>
          <p:cNvPr id="107" name="Shape 107"/>
          <p:cNvSpPr txBox="1">
            <a:spLocks noGrp="1"/>
          </p:cNvSpPr>
          <p:nvPr>
            <p:ph type="body" idx="2"/>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9" name="Shape 137"/>
          <p:cNvSpPr txBox="1">
            <a:spLocks noGrp="1"/>
          </p:cNvSpPr>
          <p:nvPr>
            <p:ph type="body" idx="2"/>
          </p:nvPr>
        </p:nvSpPr>
        <p:spPr>
          <a:xfrm>
            <a:off x="107504" y="1484784"/>
            <a:ext cx="8856983" cy="5256584"/>
          </a:xfrm>
          <a:prstGeom prst="rect">
            <a:avLst/>
          </a:prstGeom>
          <a:noFill/>
          <a:ln>
            <a:noFill/>
          </a:ln>
        </p:spPr>
        <p:txBody>
          <a:bodyPr lIns="54850" tIns="91425" rIns="91425" bIns="45700" numCol="1" anchor="t" anchorCtr="0">
            <a:noAutofit/>
          </a:bodyPr>
          <a:lstStyle/>
          <a:p>
            <a:pPr marL="276860" indent="0" algn="just">
              <a:buNone/>
            </a:pPr>
            <a:r>
              <a:rPr lang="pl-PL" sz="2400" b="1" dirty="0" smtClean="0"/>
              <a:t>Podczas dojazdu do miejsca zdarzenia należy uzyskać informacje ze Stanowiska Kierowania KM/P PSP o:</a:t>
            </a:r>
          </a:p>
          <a:p>
            <a:pPr marL="276860" indent="0" algn="just">
              <a:buNone/>
            </a:pPr>
            <a:endParaRPr lang="pl-PL" sz="1200" b="1" dirty="0" smtClean="0"/>
          </a:p>
          <a:p>
            <a:pPr lvl="0"/>
            <a:r>
              <a:rPr lang="pl-PL" sz="2000" dirty="0" smtClean="0">
                <a:latin typeface="Calibri" pitchFamily="34" charset="0"/>
                <a:ea typeface="Arial"/>
                <a:cs typeface="Arial"/>
                <a:sym typeface="Arial"/>
              </a:rPr>
              <a:t>rodzaju </a:t>
            </a:r>
            <a:r>
              <a:rPr lang="pl-PL" sz="2000" dirty="0">
                <a:latin typeface="Calibri" pitchFamily="34" charset="0"/>
                <a:ea typeface="Arial"/>
                <a:cs typeface="Arial"/>
                <a:sym typeface="Arial"/>
              </a:rPr>
              <a:t>zdarzenia (zderzenie pojazdów, pożar, wyciek substancji itp.),</a:t>
            </a:r>
          </a:p>
          <a:p>
            <a:pPr marL="276860" indent="0">
              <a:buNone/>
            </a:pPr>
            <a:endParaRPr lang="pl-PL" sz="800" dirty="0"/>
          </a:p>
          <a:p>
            <a:pPr lvl="0"/>
            <a:r>
              <a:rPr lang="pl-PL" sz="2000" dirty="0" smtClean="0">
                <a:latin typeface="Calibri" pitchFamily="34" charset="0"/>
                <a:ea typeface="Arial"/>
                <a:cs typeface="Arial"/>
                <a:sym typeface="Arial"/>
              </a:rPr>
              <a:t>ilości </a:t>
            </a:r>
            <a:r>
              <a:rPr lang="pl-PL" sz="2000" dirty="0">
                <a:latin typeface="Calibri" pitchFamily="34" charset="0"/>
                <a:ea typeface="Arial"/>
                <a:cs typeface="Arial"/>
                <a:sym typeface="Arial"/>
              </a:rPr>
              <a:t>osób poszkodowanych,</a:t>
            </a:r>
          </a:p>
          <a:p>
            <a:pPr marL="276860" indent="0">
              <a:buNone/>
            </a:pPr>
            <a:endParaRPr lang="pl-PL" sz="800" dirty="0"/>
          </a:p>
          <a:p>
            <a:pPr lvl="0"/>
            <a:r>
              <a:rPr lang="pl-PL" sz="2000" dirty="0" smtClean="0">
                <a:latin typeface="Calibri" pitchFamily="34" charset="0"/>
                <a:ea typeface="Arial"/>
                <a:cs typeface="Arial"/>
                <a:sym typeface="Arial"/>
              </a:rPr>
              <a:t>ilości </a:t>
            </a:r>
            <a:r>
              <a:rPr lang="pl-PL" sz="2000" dirty="0">
                <a:latin typeface="Calibri" pitchFamily="34" charset="0"/>
                <a:ea typeface="Arial"/>
                <a:cs typeface="Arial"/>
                <a:sym typeface="Arial"/>
              </a:rPr>
              <a:t>i rodzaju pojazdów uczestniczących w zdarzeniu (samochody osobowe, ciężarowe, specjalne itp</a:t>
            </a:r>
            <a:r>
              <a:rPr lang="pl-PL" sz="2000" dirty="0" smtClean="0">
                <a:latin typeface="Calibri" pitchFamily="34" charset="0"/>
                <a:ea typeface="Arial"/>
                <a:cs typeface="Arial"/>
                <a:sym typeface="Arial"/>
              </a:rPr>
              <a:t>.),</a:t>
            </a:r>
          </a:p>
          <a:p>
            <a:pPr marL="276860" lvl="0" indent="0">
              <a:buNone/>
            </a:pPr>
            <a:endParaRPr lang="pl-PL" sz="800" dirty="0" smtClean="0">
              <a:latin typeface="Calibri" pitchFamily="34" charset="0"/>
              <a:ea typeface="Arial"/>
              <a:cs typeface="Arial"/>
              <a:sym typeface="Arial"/>
            </a:endParaRPr>
          </a:p>
          <a:p>
            <a:pPr lvl="0"/>
            <a:r>
              <a:rPr lang="pl-PL" sz="2000" dirty="0">
                <a:latin typeface="Calibri" pitchFamily="34" charset="0"/>
                <a:ea typeface="Arial"/>
                <a:cs typeface="Arial"/>
                <a:sym typeface="Arial"/>
              </a:rPr>
              <a:t> </a:t>
            </a:r>
            <a:r>
              <a:rPr lang="pl-PL" sz="2000" dirty="0" smtClean="0">
                <a:latin typeface="Calibri" pitchFamily="34" charset="0"/>
                <a:ea typeface="Arial"/>
                <a:cs typeface="Arial"/>
                <a:sym typeface="Arial"/>
              </a:rPr>
              <a:t>ładunku </a:t>
            </a:r>
            <a:r>
              <a:rPr lang="pl-PL" sz="2000" dirty="0">
                <a:latin typeface="Calibri" pitchFamily="34" charset="0"/>
                <a:ea typeface="Arial"/>
                <a:cs typeface="Arial"/>
                <a:sym typeface="Arial"/>
              </a:rPr>
              <a:t>przewożonym przez pojazdy biorące udział w </a:t>
            </a:r>
            <a:r>
              <a:rPr lang="pl-PL" sz="2000" dirty="0" smtClean="0">
                <a:latin typeface="Calibri" pitchFamily="34" charset="0"/>
                <a:ea typeface="Arial"/>
                <a:cs typeface="Arial"/>
                <a:sym typeface="Arial"/>
              </a:rPr>
              <a:t>zdarzeniu.</a:t>
            </a:r>
            <a:endParaRPr lang="pl-PL" sz="2000" dirty="0">
              <a:latin typeface="Calibri" pitchFamily="34" charset="0"/>
              <a:ea typeface="Arial"/>
              <a:cs typeface="Arial"/>
              <a:sym typeface="Arial"/>
            </a:endParaRPr>
          </a:p>
          <a:p>
            <a:pPr marL="276860" indent="0" algn="just">
              <a:buNone/>
            </a:pPr>
            <a:endParaRPr lang="pl-PL" sz="2400" dirty="0"/>
          </a:p>
          <a:p>
            <a:endParaRPr lang="pl-PL" sz="1800" dirty="0"/>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68395379"/>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60</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8964488" cy="5400600"/>
          </a:xfrm>
          <a:prstGeom prst="rect">
            <a:avLst/>
          </a:prstGeom>
          <a:noFill/>
          <a:ln>
            <a:noFill/>
          </a:ln>
        </p:spPr>
        <p:txBody>
          <a:bodyPr lIns="54850" tIns="91425" rIns="91425" bIns="45700" anchor="t" anchorCtr="0">
            <a:noAutofit/>
          </a:bodyPr>
          <a:lstStyle/>
          <a:p>
            <a:pPr marL="276860" indent="0" algn="just">
              <a:buNone/>
            </a:pPr>
            <a:r>
              <a:rPr lang="pl-PL" sz="2400" b="1" dirty="0" smtClean="0"/>
              <a:t>Wypadki pociągów pasażerskich</a:t>
            </a:r>
          </a:p>
          <a:p>
            <a:pPr marL="276860" indent="0" algn="just">
              <a:buNone/>
            </a:pPr>
            <a:endParaRPr lang="pl-PL" sz="800" b="1" dirty="0" smtClean="0"/>
          </a:p>
          <a:p>
            <a:pPr marL="276860" indent="0" algn="just">
              <a:buNone/>
            </a:pPr>
            <a:r>
              <a:rPr lang="pl-PL" sz="2000" b="1" dirty="0" smtClean="0"/>
              <a:t>Podłoga </a:t>
            </a:r>
          </a:p>
          <a:p>
            <a:pPr marL="276860" indent="0">
              <a:buNone/>
            </a:pPr>
            <a:endParaRPr lang="pl-PL" sz="500" dirty="0" smtClean="0"/>
          </a:p>
          <a:p>
            <a:pPr algn="just"/>
            <a:r>
              <a:rPr lang="pl-PL" sz="2000" dirty="0"/>
              <a:t> </a:t>
            </a:r>
            <a:r>
              <a:rPr lang="pl-PL" sz="2000" dirty="0" smtClean="0"/>
              <a:t>Bardzo rzadko stosowy sposób wykonania dojść, gdyż jest pracochłonny i długotrwały. </a:t>
            </a:r>
          </a:p>
          <a:p>
            <a:pPr algn="just"/>
            <a:r>
              <a:rPr lang="pl-PL" sz="2000" dirty="0"/>
              <a:t> W</a:t>
            </a:r>
            <a:r>
              <a:rPr lang="pl-PL" sz="2000" dirty="0" smtClean="0"/>
              <a:t>ykonując cięcie podłogi należy pamiętać o przewodach i innych instalacjach biegnących pod podłogą, ponadto wykonując cięcie piłą tarczową lub palnikiem możemy spowodować pożar.</a:t>
            </a:r>
          </a:p>
          <a:p>
            <a:pPr marL="276860" indent="0" algn="just">
              <a:buNone/>
            </a:pPr>
            <a:endParaRPr lang="pl-PL" sz="800" dirty="0" smtClean="0"/>
          </a:p>
          <a:p>
            <a:pPr marL="276860" indent="0" algn="just">
              <a:buNone/>
            </a:pPr>
            <a:r>
              <a:rPr lang="pl-PL" sz="2000" b="1" dirty="0" smtClean="0"/>
              <a:t>Cięcie konstrukcji wagonu</a:t>
            </a:r>
            <a:endParaRPr lang="pl-PL" sz="500" dirty="0" smtClean="0"/>
          </a:p>
          <a:p>
            <a:pPr marL="276860" indent="0" algn="just">
              <a:buNone/>
            </a:pPr>
            <a:endParaRPr lang="pl-PL" sz="500" dirty="0" smtClean="0"/>
          </a:p>
          <a:p>
            <a:pPr algn="just"/>
            <a:r>
              <a:rPr lang="pl-PL" sz="2000" dirty="0" smtClean="0"/>
              <a:t>Miejsce dogodnego cięcia znajduje się w obrębie okien od okna do podłogi na całej jego szerokości.</a:t>
            </a:r>
          </a:p>
          <a:p>
            <a:pPr marL="276860" indent="0" algn="just">
              <a:buNone/>
            </a:pPr>
            <a:r>
              <a:rPr lang="pl-PL" sz="2000" dirty="0" smtClean="0"/>
              <a:t>1. Nadwozia wagonów osobowych wykonane są w formie  szkieletu nośnego ze słupków odpowiednio połączonych między sobą z pozostawieniem otworów okiennych i drzwiowych.</a:t>
            </a:r>
          </a:p>
          <a:p>
            <a:pPr marL="276860" indent="0" algn="just">
              <a:buNone/>
            </a:pPr>
            <a:r>
              <a:rPr lang="pl-PL" sz="2000" dirty="0" smtClean="0"/>
              <a:t>2. Pozostała powierzchnia jest pokryta blachą stalową. Wewnątrz ścian znajduje się izolacja.</a:t>
            </a:r>
          </a:p>
          <a:p>
            <a:pPr marL="276860" indent="0" algn="just">
              <a:buNone/>
            </a:pPr>
            <a:r>
              <a:rPr lang="pl-PL" sz="2000" dirty="0" smtClean="0"/>
              <a:t>3. Grubość ścian pod oknami wynosi od 50 mm do 125 mm. </a:t>
            </a:r>
            <a:endParaRPr lang="pl-PL" sz="2000" dirty="0"/>
          </a:p>
          <a:p>
            <a:pPr marL="276860" indent="0" algn="just">
              <a:buNone/>
            </a:pPr>
            <a:endParaRPr lang="pl-PL" sz="400" dirty="0"/>
          </a:p>
          <a:p>
            <a:pPr algn="just">
              <a:buFontTx/>
              <a:buChar char="-"/>
            </a:pPr>
            <a:endParaRPr lang="pl-PL" sz="1900" dirty="0" smtClean="0"/>
          </a:p>
          <a:p>
            <a:pPr marL="276860" indent="0" algn="just">
              <a:buNone/>
            </a:pPr>
            <a:endParaRPr lang="pl-PL" sz="1900" dirty="0" smtClean="0"/>
          </a:p>
          <a:p>
            <a:pPr marL="276860" indent="0" algn="just">
              <a:buNone/>
            </a:pPr>
            <a:endParaRPr lang="pl-PL" sz="1900" dirty="0" smtClean="0"/>
          </a:p>
          <a:p>
            <a:pPr algn="just"/>
            <a:endParaRPr lang="pl-PL" sz="500" dirty="0" smtClean="0"/>
          </a:p>
          <a:p>
            <a:pPr algn="just">
              <a:buFontTx/>
              <a:buChar char="-"/>
            </a:pPr>
            <a:endParaRPr lang="pl-PL" sz="1900" dirty="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Działania </a:t>
            </a:r>
            <a:r>
              <a:rPr lang="pl-PL" sz="2800" dirty="0"/>
              <a:t>ratownicze</a:t>
            </a:r>
          </a:p>
        </p:txBody>
      </p:sp>
    </p:spTree>
    <p:extLst>
      <p:ext uri="{BB962C8B-B14F-4D97-AF65-F5344CB8AC3E}">
        <p14:creationId xmlns:p14="http://schemas.microsoft.com/office/powerpoint/2010/main" val="446472758"/>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61</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8964488" cy="5400600"/>
          </a:xfrm>
          <a:prstGeom prst="rect">
            <a:avLst/>
          </a:prstGeom>
          <a:noFill/>
          <a:ln>
            <a:noFill/>
          </a:ln>
        </p:spPr>
        <p:txBody>
          <a:bodyPr lIns="54850" tIns="91425" rIns="91425" bIns="45700" anchor="t" anchorCtr="0">
            <a:noAutofit/>
          </a:bodyPr>
          <a:lstStyle/>
          <a:p>
            <a:pPr marL="276860" indent="0" algn="just">
              <a:buNone/>
            </a:pPr>
            <a:r>
              <a:rPr lang="pl-PL" sz="2400" b="1" dirty="0" smtClean="0"/>
              <a:t>Wypadki pociągów pasażerskich i towarowych</a:t>
            </a:r>
            <a:endParaRPr lang="pl-PL" sz="2000" b="1" dirty="0" smtClean="0"/>
          </a:p>
          <a:p>
            <a:pPr marL="276860" indent="0">
              <a:buNone/>
            </a:pPr>
            <a:endParaRPr lang="pl-PL" sz="500" dirty="0" smtClean="0"/>
          </a:p>
          <a:p>
            <a:pPr algn="just"/>
            <a:r>
              <a:rPr lang="pl-PL" sz="2000" dirty="0"/>
              <a:t> </a:t>
            </a:r>
            <a:r>
              <a:rPr lang="pl-PL" sz="2000" dirty="0" smtClean="0"/>
              <a:t>Podczas kolizji pociągu pasażerskiego z towarowym lub towarowych należy:</a:t>
            </a:r>
          </a:p>
          <a:p>
            <a:pPr algn="just">
              <a:buFontTx/>
              <a:buChar char="-"/>
            </a:pPr>
            <a:r>
              <a:rPr lang="pl-PL" sz="1900" dirty="0"/>
              <a:t>u</a:t>
            </a:r>
            <a:r>
              <a:rPr lang="pl-PL" sz="1900" dirty="0" smtClean="0"/>
              <a:t>stalić liczbę rannych, określić metody i sposoby ich uwolnienia;</a:t>
            </a:r>
          </a:p>
          <a:p>
            <a:pPr algn="just">
              <a:buFontTx/>
              <a:buChar char="-"/>
            </a:pPr>
            <a:r>
              <a:rPr lang="pl-PL" sz="1900" dirty="0"/>
              <a:t>u</a:t>
            </a:r>
            <a:r>
              <a:rPr lang="pl-PL" sz="1900" dirty="0" smtClean="0"/>
              <a:t>stalić rodzaj przewożonych przez pociąg towarowy materiałów lub substancji (listy przewozowe, numery ONZ lub RID, tablice informacyjne, itp.);</a:t>
            </a:r>
          </a:p>
          <a:p>
            <a:pPr algn="just">
              <a:buFontTx/>
              <a:buChar char="-"/>
            </a:pPr>
            <a:r>
              <a:rPr lang="pl-PL" sz="1900" dirty="0"/>
              <a:t>oznakować teren wspólnie z obsługą </a:t>
            </a:r>
            <a:r>
              <a:rPr lang="pl-PL" sz="1900" dirty="0" smtClean="0"/>
              <a:t>pociągów;</a:t>
            </a:r>
            <a:endParaRPr lang="pl-PL" sz="1900" dirty="0"/>
          </a:p>
          <a:p>
            <a:pPr algn="just">
              <a:buFontTx/>
              <a:buChar char="-"/>
            </a:pPr>
            <a:r>
              <a:rPr lang="pl-PL" sz="1900" dirty="0"/>
              <a:t>zabezpieczyć teren poprzez rozwinięcie linii gaśniczej</a:t>
            </a:r>
            <a:r>
              <a:rPr lang="pl-PL" sz="1900" dirty="0" smtClean="0"/>
              <a:t>;</a:t>
            </a:r>
          </a:p>
          <a:p>
            <a:pPr algn="just">
              <a:buFontTx/>
              <a:buChar char="-"/>
            </a:pPr>
            <a:r>
              <a:rPr lang="pl-PL" sz="1900" dirty="0"/>
              <a:t>d</a:t>
            </a:r>
            <a:r>
              <a:rPr lang="pl-PL" sz="1900" dirty="0" smtClean="0"/>
              <a:t>okonać stabilizacji uszkodzonych wagonów;</a:t>
            </a:r>
          </a:p>
          <a:p>
            <a:pPr algn="just">
              <a:buFontTx/>
              <a:buChar char="-"/>
            </a:pPr>
            <a:r>
              <a:rPr lang="pl-PL" sz="1900" dirty="0"/>
              <a:t>d</a:t>
            </a:r>
            <a:r>
              <a:rPr lang="pl-PL" sz="1900" dirty="0" smtClean="0"/>
              <a:t>otrzeć do poszkodowanych;</a:t>
            </a:r>
          </a:p>
          <a:p>
            <a:pPr algn="just">
              <a:buFontTx/>
              <a:buChar char="-"/>
            </a:pPr>
            <a:r>
              <a:rPr lang="pl-PL" sz="1900" dirty="0"/>
              <a:t>jeśli zostały uszkodzone słupy napowietrznej linii trakcyjnej należy żądać wyłączenia napięcia;</a:t>
            </a:r>
          </a:p>
          <a:p>
            <a:pPr algn="just">
              <a:buFontTx/>
              <a:buChar char="-"/>
            </a:pPr>
            <a:r>
              <a:rPr lang="pl-PL" sz="1900" smtClean="0"/>
              <a:t>przypadku </a:t>
            </a:r>
            <a:r>
              <a:rPr lang="pl-PL" sz="1900" dirty="0" smtClean="0"/>
              <a:t>kolizji z pociągiem przewożącym materiały niebezpieczne sprawdzić szczelność pojemników, a jeśli doszło do rozszczelnienia zadysponować specjalistyczną grupę ratownictwa chemicznego;</a:t>
            </a:r>
          </a:p>
          <a:p>
            <a:pPr algn="just">
              <a:buFontTx/>
              <a:buChar char="-"/>
            </a:pPr>
            <a:r>
              <a:rPr lang="pl-PL" sz="1900" dirty="0"/>
              <a:t>w przypadku pożaru podjąć działania gaśnicze</a:t>
            </a:r>
            <a:r>
              <a:rPr lang="pl-PL" sz="1900" dirty="0" smtClean="0"/>
              <a:t>;</a:t>
            </a:r>
          </a:p>
          <a:p>
            <a:pPr algn="just">
              <a:buFontTx/>
              <a:buChar char="-"/>
            </a:pPr>
            <a:r>
              <a:rPr lang="pl-PL" sz="1900" dirty="0"/>
              <a:t>odłączyć wagony od </a:t>
            </a:r>
            <a:r>
              <a:rPr lang="pl-PL" sz="1900" dirty="0" smtClean="0"/>
              <a:t>lokomotyw </a:t>
            </a:r>
            <a:r>
              <a:rPr lang="pl-PL" sz="1900" dirty="0"/>
              <a:t>i przetoczyć na bezpieczną odległość (we współpracy z pracownikami </a:t>
            </a:r>
            <a:r>
              <a:rPr lang="pl-PL" sz="1900" dirty="0" smtClean="0"/>
              <a:t>pociągów).</a:t>
            </a:r>
            <a:endParaRPr lang="pl-PL" sz="1900" dirty="0"/>
          </a:p>
          <a:p>
            <a:pPr algn="just">
              <a:buFontTx/>
              <a:buChar char="-"/>
            </a:pPr>
            <a:endParaRPr lang="pl-PL" sz="1900" dirty="0"/>
          </a:p>
          <a:p>
            <a:pPr algn="just">
              <a:buFontTx/>
              <a:buChar char="-"/>
            </a:pPr>
            <a:endParaRPr lang="pl-PL" sz="1900" dirty="0"/>
          </a:p>
          <a:p>
            <a:pPr algn="just">
              <a:buFontTx/>
              <a:buChar char="-"/>
            </a:pPr>
            <a:endParaRPr lang="pl-PL" sz="1900" dirty="0" smtClean="0"/>
          </a:p>
          <a:p>
            <a:pPr algn="just">
              <a:buFontTx/>
              <a:buChar char="-"/>
            </a:pPr>
            <a:endParaRPr lang="pl-PL" sz="1900" dirty="0" smtClean="0"/>
          </a:p>
          <a:p>
            <a:pPr marL="276860" indent="0" algn="just">
              <a:buNone/>
            </a:pPr>
            <a:endParaRPr lang="pl-PL" sz="800" dirty="0" smtClean="0"/>
          </a:p>
          <a:p>
            <a:pPr marL="276860" indent="0" algn="just">
              <a:buNone/>
            </a:pPr>
            <a:endParaRPr lang="pl-PL" sz="400" dirty="0"/>
          </a:p>
          <a:p>
            <a:pPr algn="just">
              <a:buFontTx/>
              <a:buChar char="-"/>
            </a:pPr>
            <a:endParaRPr lang="pl-PL" sz="1900" dirty="0" smtClean="0"/>
          </a:p>
          <a:p>
            <a:pPr marL="276860" indent="0" algn="just">
              <a:buNone/>
            </a:pPr>
            <a:endParaRPr lang="pl-PL" sz="1900" dirty="0" smtClean="0"/>
          </a:p>
          <a:p>
            <a:pPr marL="276860" indent="0" algn="just">
              <a:buNone/>
            </a:pPr>
            <a:endParaRPr lang="pl-PL" sz="1900" dirty="0" smtClean="0"/>
          </a:p>
          <a:p>
            <a:pPr algn="just"/>
            <a:endParaRPr lang="pl-PL" sz="500" dirty="0" smtClean="0"/>
          </a:p>
          <a:p>
            <a:pPr algn="just">
              <a:buFontTx/>
              <a:buChar char="-"/>
            </a:pPr>
            <a:endParaRPr lang="pl-PL" sz="1900" dirty="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Działania </a:t>
            </a:r>
            <a:r>
              <a:rPr lang="pl-PL" sz="2800" dirty="0"/>
              <a:t>ratownicze</a:t>
            </a:r>
          </a:p>
        </p:txBody>
      </p:sp>
    </p:spTree>
    <p:extLst>
      <p:ext uri="{BB962C8B-B14F-4D97-AF65-F5344CB8AC3E}">
        <p14:creationId xmlns:p14="http://schemas.microsoft.com/office/powerpoint/2010/main" val="2218458780"/>
      </p:ext>
    </p:extLst>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62</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8964488" cy="5400600"/>
          </a:xfrm>
          <a:prstGeom prst="rect">
            <a:avLst/>
          </a:prstGeom>
          <a:noFill/>
          <a:ln>
            <a:noFill/>
          </a:ln>
        </p:spPr>
        <p:txBody>
          <a:bodyPr lIns="54850" tIns="91425" rIns="91425" bIns="45700" anchor="t" anchorCtr="0">
            <a:noAutofit/>
          </a:bodyPr>
          <a:lstStyle/>
          <a:p>
            <a:pPr marL="276860" indent="0" algn="ctr">
              <a:buNone/>
            </a:pPr>
            <a:endParaRPr lang="pl-PL" sz="2800" b="1" dirty="0" smtClean="0"/>
          </a:p>
          <a:p>
            <a:pPr marL="276860" indent="0" algn="ctr">
              <a:buNone/>
            </a:pPr>
            <a:r>
              <a:rPr lang="pl-PL" sz="2800" b="1" dirty="0" smtClean="0"/>
              <a:t>ZAPEWNIENIE BEZPIECZEŃSTWA PASAŻEROM</a:t>
            </a:r>
            <a:r>
              <a:rPr lang="pl-PL" sz="2800" b="1" dirty="0"/>
              <a:t>, </a:t>
            </a:r>
            <a:r>
              <a:rPr lang="pl-PL" sz="2800" b="1" dirty="0" smtClean="0"/>
              <a:t>PERSONELOWI NAZIEMNEMU </a:t>
            </a:r>
            <a:r>
              <a:rPr lang="pl-PL" sz="2800" b="1" dirty="0"/>
              <a:t>I ZAŁOGOM </a:t>
            </a:r>
            <a:r>
              <a:rPr lang="pl-PL" sz="2800" b="1" dirty="0" smtClean="0"/>
              <a:t>SAMOLOTÓW W </a:t>
            </a:r>
            <a:r>
              <a:rPr lang="pl-PL" sz="2800" b="1" dirty="0"/>
              <a:t>PORTACH LOTNICZYCH </a:t>
            </a:r>
            <a:r>
              <a:rPr lang="pl-PL" sz="2800" b="1" dirty="0" smtClean="0"/>
              <a:t>NIGDY NIE </a:t>
            </a:r>
            <a:r>
              <a:rPr lang="pl-PL" sz="2800" b="1" dirty="0"/>
              <a:t>NALEŻAŁO DO ZADAŃ </a:t>
            </a:r>
            <a:r>
              <a:rPr lang="pl-PL" sz="2800" b="1" dirty="0" smtClean="0"/>
              <a:t>ŁATWYCH. </a:t>
            </a:r>
          </a:p>
          <a:p>
            <a:pPr marL="276860" indent="0" algn="ctr">
              <a:buNone/>
            </a:pPr>
            <a:endParaRPr lang="pl-PL" sz="2800" b="1" dirty="0"/>
          </a:p>
          <a:p>
            <a:pPr marL="276860" indent="0" algn="ctr">
              <a:buNone/>
            </a:pPr>
            <a:r>
              <a:rPr lang="pl-PL" sz="2800" b="1" dirty="0" smtClean="0"/>
              <a:t>ROSNĄCA </a:t>
            </a:r>
            <a:r>
              <a:rPr lang="pl-PL" sz="2800" b="1" dirty="0"/>
              <a:t>LAWINOWO </a:t>
            </a:r>
            <a:r>
              <a:rPr lang="pl-PL" sz="2800" b="1" dirty="0" smtClean="0"/>
              <a:t>POPULARNOŚĆ KOMUNIKACJI </a:t>
            </a:r>
            <a:r>
              <a:rPr lang="pl-PL" sz="2800" b="1" dirty="0"/>
              <a:t>LOTNICZEJ I </a:t>
            </a:r>
            <a:r>
              <a:rPr lang="pl-PL" sz="2800" b="1" dirty="0" smtClean="0"/>
              <a:t>POJAWIENIE SIĘ </a:t>
            </a:r>
            <a:r>
              <a:rPr lang="pl-PL" sz="2800" b="1" dirty="0"/>
              <a:t>NOWYCH ZAGROŻEŃ, </a:t>
            </a:r>
            <a:r>
              <a:rPr lang="pl-PL" sz="2800" b="1" dirty="0" smtClean="0"/>
              <a:t>TAKICH JAK </a:t>
            </a:r>
            <a:r>
              <a:rPr lang="pl-PL" sz="2800" b="1" dirty="0"/>
              <a:t>ZAMACHY </a:t>
            </a:r>
            <a:r>
              <a:rPr lang="pl-PL" sz="2800" b="1" dirty="0" smtClean="0"/>
              <a:t>TERRORYSTYCZNE, PRZYNOSI </a:t>
            </a:r>
            <a:r>
              <a:rPr lang="pl-PL" sz="2800" b="1" dirty="0"/>
              <a:t>SŁUŻBOM </a:t>
            </a:r>
            <a:r>
              <a:rPr lang="pl-PL" sz="2800" b="1" dirty="0" smtClean="0"/>
              <a:t>RATOWNICZYM WYZWANIA </a:t>
            </a:r>
            <a:r>
              <a:rPr lang="pl-PL" sz="2800" b="1" dirty="0"/>
              <a:t>O </a:t>
            </a:r>
            <a:r>
              <a:rPr lang="pl-PL" sz="2800" b="1" dirty="0" smtClean="0"/>
              <a:t>NIESPOTYKANEJ DOTYCHCZAS </a:t>
            </a:r>
            <a:r>
              <a:rPr lang="pl-PL" sz="2800" b="1" dirty="0"/>
              <a:t>SKALI.</a:t>
            </a:r>
          </a:p>
          <a:p>
            <a:pPr algn="just">
              <a:buFontTx/>
              <a:buChar char="-"/>
            </a:pPr>
            <a:endParaRPr lang="pl-PL" sz="2800" b="1" dirty="0"/>
          </a:p>
          <a:p>
            <a:pPr algn="just">
              <a:buFontTx/>
              <a:buChar char="-"/>
            </a:pPr>
            <a:endParaRPr lang="pl-PL" sz="1900" dirty="0" smtClean="0"/>
          </a:p>
          <a:p>
            <a:pPr algn="just">
              <a:buFontTx/>
              <a:buChar char="-"/>
            </a:pPr>
            <a:endParaRPr lang="pl-PL" sz="1900" dirty="0" smtClean="0"/>
          </a:p>
          <a:p>
            <a:pPr marL="276860" indent="0" algn="just">
              <a:buNone/>
            </a:pPr>
            <a:endParaRPr lang="pl-PL" sz="800" dirty="0" smtClean="0"/>
          </a:p>
          <a:p>
            <a:pPr marL="276860" indent="0" algn="just">
              <a:buNone/>
            </a:pPr>
            <a:endParaRPr lang="pl-PL" sz="400" dirty="0"/>
          </a:p>
          <a:p>
            <a:pPr algn="just">
              <a:buFontTx/>
              <a:buChar char="-"/>
            </a:pPr>
            <a:endParaRPr lang="pl-PL" sz="1900" dirty="0" smtClean="0"/>
          </a:p>
          <a:p>
            <a:pPr marL="276860" indent="0" algn="just">
              <a:buNone/>
            </a:pPr>
            <a:endParaRPr lang="pl-PL" sz="1900" dirty="0" smtClean="0"/>
          </a:p>
          <a:p>
            <a:pPr marL="276860" indent="0" algn="just">
              <a:buNone/>
            </a:pPr>
            <a:endParaRPr lang="pl-PL" sz="1900" dirty="0" smtClean="0"/>
          </a:p>
          <a:p>
            <a:pPr algn="just"/>
            <a:endParaRPr lang="pl-PL" sz="500" dirty="0" smtClean="0"/>
          </a:p>
          <a:p>
            <a:pPr algn="just">
              <a:buFontTx/>
              <a:buChar char="-"/>
            </a:pPr>
            <a:endParaRPr lang="pl-PL" sz="1900" dirty="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TRANSPORT LOTNICZY</a:t>
            </a:r>
            <a:endParaRPr lang="pl-PL" sz="2800" dirty="0"/>
          </a:p>
        </p:txBody>
      </p:sp>
    </p:spTree>
    <p:extLst>
      <p:ext uri="{BB962C8B-B14F-4D97-AF65-F5344CB8AC3E}">
        <p14:creationId xmlns:p14="http://schemas.microsoft.com/office/powerpoint/2010/main" val="1870389920"/>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63</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8964488" cy="5400600"/>
          </a:xfrm>
          <a:prstGeom prst="rect">
            <a:avLst/>
          </a:prstGeom>
          <a:noFill/>
          <a:ln>
            <a:noFill/>
          </a:ln>
        </p:spPr>
        <p:txBody>
          <a:bodyPr lIns="54850" tIns="91425" rIns="91425" bIns="45700" anchor="t" anchorCtr="0">
            <a:noAutofit/>
          </a:bodyPr>
          <a:lstStyle/>
          <a:p>
            <a:pPr marL="276860" indent="0" algn="ctr">
              <a:buNone/>
            </a:pPr>
            <a:endParaRPr lang="pl-PL" sz="2800" b="1" dirty="0" smtClean="0"/>
          </a:p>
          <a:p>
            <a:pPr marL="276860" indent="0">
              <a:buNone/>
            </a:pPr>
            <a:r>
              <a:rPr lang="pl-PL" sz="1600" dirty="0" smtClean="0"/>
              <a:t> </a:t>
            </a:r>
            <a:r>
              <a:rPr lang="pl-PL" sz="2400" b="1" dirty="0"/>
              <a:t>Regulacje </a:t>
            </a:r>
            <a:r>
              <a:rPr lang="pl-PL" sz="2400" b="1" dirty="0" smtClean="0"/>
              <a:t>prawne</a:t>
            </a:r>
          </a:p>
          <a:p>
            <a:pPr marL="276860" indent="0">
              <a:buNone/>
            </a:pPr>
            <a:endParaRPr lang="pl-PL" sz="1000" b="1" dirty="0"/>
          </a:p>
          <a:p>
            <a:pPr algn="just"/>
            <a:r>
              <a:rPr lang="pl-PL" sz="2000" dirty="0" smtClean="0"/>
              <a:t> </a:t>
            </a:r>
            <a:r>
              <a:rPr lang="pl-PL" sz="2000" dirty="0"/>
              <a:t>Ustawa z dnia 3 lipca 2002r. Prawo lotnicze (Dz. U. z 2002 r. nr 130 poz.1112, z późn. zm</a:t>
            </a:r>
            <a:r>
              <a:rPr lang="pl-PL" sz="2000" dirty="0" smtClean="0"/>
              <a:t>.).</a:t>
            </a:r>
          </a:p>
          <a:p>
            <a:pPr marL="276860" indent="0" algn="just">
              <a:buNone/>
            </a:pPr>
            <a:endParaRPr lang="pl-PL" sz="500" dirty="0" smtClean="0"/>
          </a:p>
          <a:p>
            <a:pPr lvl="0" algn="just"/>
            <a:r>
              <a:rPr lang="pl-PL" sz="2000" dirty="0"/>
              <a:t> </a:t>
            </a:r>
            <a:r>
              <a:rPr lang="pl-PL" sz="2000" dirty="0" smtClean="0"/>
              <a:t>Zagadnienie </a:t>
            </a:r>
            <a:r>
              <a:rPr lang="pl-PL" sz="2000" dirty="0"/>
              <a:t>dotyczące zagrożeń i </a:t>
            </a:r>
            <a:r>
              <a:rPr lang="pl-PL" sz="2000" dirty="0" smtClean="0"/>
              <a:t>reagowania podczas </a:t>
            </a:r>
            <a:r>
              <a:rPr lang="pl-PL" sz="2000" dirty="0"/>
              <a:t>ich wystąpienia reguluje R</a:t>
            </a:r>
            <a:r>
              <a:rPr lang="pl-PL" sz="2000" dirty="0" smtClean="0"/>
              <a:t>ozporządzenie Ministra </a:t>
            </a:r>
            <a:r>
              <a:rPr lang="pl-PL" sz="2000" dirty="0"/>
              <a:t>Infrastruktury w sprawie przygotowania lotnisk do sytuacji zagrożenia oraz lotniskowych służb ratowniczo-gaśniczych z </a:t>
            </a:r>
            <a:r>
              <a:rPr lang="pl-PL" sz="2000" dirty="0" smtClean="0"/>
              <a:t>dnia                     </a:t>
            </a:r>
            <a:r>
              <a:rPr lang="pl-PL" sz="2000" dirty="0"/>
              <a:t>4 kwietnia 2013 r. (Dz. U. , poz. 487</a:t>
            </a:r>
            <a:r>
              <a:rPr lang="pl-PL" sz="2000" dirty="0" smtClean="0"/>
              <a:t>).</a:t>
            </a:r>
          </a:p>
          <a:p>
            <a:pPr marL="276860" lvl="0" indent="0" algn="just">
              <a:buNone/>
            </a:pPr>
            <a:endParaRPr lang="pl-PL" sz="800" dirty="0" smtClean="0"/>
          </a:p>
          <a:p>
            <a:pPr marL="276860" indent="0" algn="just">
              <a:buNone/>
            </a:pPr>
            <a:endParaRPr lang="pl-PL" sz="1900" dirty="0" smtClean="0"/>
          </a:p>
          <a:p>
            <a:pPr marL="276860" indent="0" algn="just">
              <a:buNone/>
            </a:pPr>
            <a:endParaRPr lang="pl-PL" sz="1900" dirty="0" smtClean="0"/>
          </a:p>
          <a:p>
            <a:pPr marL="276860" indent="0" algn="just">
              <a:buNone/>
            </a:pPr>
            <a:endParaRPr lang="pl-PL" sz="1900" dirty="0" smtClean="0"/>
          </a:p>
          <a:p>
            <a:pPr algn="just"/>
            <a:endParaRPr lang="pl-PL" sz="500" dirty="0" smtClean="0"/>
          </a:p>
          <a:p>
            <a:pPr algn="just">
              <a:buFontTx/>
              <a:buChar char="-"/>
            </a:pPr>
            <a:endParaRPr lang="pl-PL" sz="1900" dirty="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Transport lotniczy</a:t>
            </a:r>
            <a:endParaRPr lang="pl-PL" sz="2800" dirty="0"/>
          </a:p>
        </p:txBody>
      </p:sp>
    </p:spTree>
    <p:extLst>
      <p:ext uri="{BB962C8B-B14F-4D97-AF65-F5344CB8AC3E}">
        <p14:creationId xmlns:p14="http://schemas.microsoft.com/office/powerpoint/2010/main" val="1486121021"/>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64</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8964488" cy="5400600"/>
          </a:xfrm>
          <a:prstGeom prst="rect">
            <a:avLst/>
          </a:prstGeom>
          <a:noFill/>
          <a:ln>
            <a:noFill/>
          </a:ln>
        </p:spPr>
        <p:txBody>
          <a:bodyPr lIns="54850" tIns="91425" rIns="91425" bIns="45700" anchor="t" anchorCtr="0">
            <a:noAutofit/>
          </a:bodyPr>
          <a:lstStyle/>
          <a:p>
            <a:pPr marL="276860" indent="0" algn="ctr">
              <a:buNone/>
            </a:pPr>
            <a:endParaRPr lang="pl-PL" sz="2800" b="1" dirty="0" smtClean="0"/>
          </a:p>
          <a:p>
            <a:pPr marL="276860" indent="0">
              <a:buNone/>
            </a:pPr>
            <a:r>
              <a:rPr lang="pl-PL" sz="1600" dirty="0" smtClean="0"/>
              <a:t> </a:t>
            </a:r>
            <a:r>
              <a:rPr lang="pl-PL" sz="2400" b="1" dirty="0"/>
              <a:t>Regulacje </a:t>
            </a:r>
            <a:r>
              <a:rPr lang="pl-PL" sz="2400" b="1" dirty="0" smtClean="0"/>
              <a:t>prawne</a:t>
            </a:r>
          </a:p>
          <a:p>
            <a:pPr marL="276860" indent="0">
              <a:buNone/>
            </a:pPr>
            <a:endParaRPr lang="pl-PL" sz="1000" b="1" dirty="0"/>
          </a:p>
          <a:p>
            <a:pPr lvl="0" algn="just"/>
            <a:r>
              <a:rPr lang="pl-PL" sz="2000" dirty="0" smtClean="0"/>
              <a:t> Rozporządzenie Ministra </a:t>
            </a:r>
            <a:r>
              <a:rPr lang="pl-PL" sz="2000" dirty="0"/>
              <a:t>Infrastruktury w sprawie przygotowania lotnisk do sytuacji zagrożenia oraz lotniskowych służb ratowniczo-gaśniczych z </a:t>
            </a:r>
            <a:r>
              <a:rPr lang="pl-PL" sz="2000" dirty="0" smtClean="0"/>
              <a:t>dnia                     </a:t>
            </a:r>
            <a:r>
              <a:rPr lang="pl-PL" sz="2000" dirty="0"/>
              <a:t>4 kwietnia 2013 r. (Dz. U. , poz. 487</a:t>
            </a:r>
            <a:r>
              <a:rPr lang="pl-PL" sz="2000" dirty="0" smtClean="0"/>
              <a:t>), określa:</a:t>
            </a:r>
          </a:p>
          <a:p>
            <a:pPr marL="276860" lvl="0" indent="0" algn="just">
              <a:buNone/>
            </a:pPr>
            <a:endParaRPr lang="pl-PL" sz="800" dirty="0" smtClean="0"/>
          </a:p>
          <a:p>
            <a:pPr lvl="0" algn="just">
              <a:buFontTx/>
              <a:buChar char="-"/>
            </a:pPr>
            <a:r>
              <a:rPr lang="pl-PL" sz="1900" dirty="0" smtClean="0"/>
              <a:t>wymagania </a:t>
            </a:r>
            <a:r>
              <a:rPr lang="pl-PL" sz="1900" dirty="0"/>
              <a:t>dotyczące przygotowania </a:t>
            </a:r>
            <a:r>
              <a:rPr lang="pl-PL" sz="1900" dirty="0" smtClean="0"/>
              <a:t>lotniska do </a:t>
            </a:r>
            <a:r>
              <a:rPr lang="pl-PL" sz="1900" dirty="0"/>
              <a:t>sytuacji zagrożenia oraz planu </a:t>
            </a:r>
            <a:r>
              <a:rPr lang="pl-PL" sz="1900" dirty="0" smtClean="0"/>
              <a:t>działania w </a:t>
            </a:r>
            <a:r>
              <a:rPr lang="pl-PL" sz="1900" dirty="0"/>
              <a:t>sytuacji </a:t>
            </a:r>
            <a:r>
              <a:rPr lang="pl-PL" sz="1900" dirty="0" smtClean="0"/>
              <a:t>zagrożenia</a:t>
            </a:r>
            <a:r>
              <a:rPr lang="pl-PL" sz="1900" dirty="0"/>
              <a:t> </a:t>
            </a:r>
            <a:r>
              <a:rPr lang="pl-PL" sz="1900" dirty="0" smtClean="0"/>
              <a:t>zwanego „PDSZ”;</a:t>
            </a:r>
          </a:p>
          <a:p>
            <a:pPr marL="276860" lvl="0" indent="0" algn="just">
              <a:buNone/>
            </a:pPr>
            <a:endParaRPr lang="pl-PL" sz="500" dirty="0" smtClean="0"/>
          </a:p>
          <a:p>
            <a:pPr lvl="0" algn="just">
              <a:buFontTx/>
              <a:buChar char="-"/>
            </a:pPr>
            <a:r>
              <a:rPr lang="pl-PL" sz="1900" dirty="0"/>
              <a:t> </a:t>
            </a:r>
            <a:r>
              <a:rPr lang="pl-PL" sz="1900" dirty="0" smtClean="0"/>
              <a:t>zakres obowiązków jednostek systemu ochrony zdrowia, organów administracji publicznej, jednostek Państwowej Straży Pożarnej i innych służb publicznych współdziałających w przygotowaniu lotniska do sytuacji zagrożenia oraz PDSZ i podlegają w tym zakresie koordynacji zarządzającego lotnikiem; </a:t>
            </a:r>
          </a:p>
          <a:p>
            <a:pPr marL="276860" lvl="0" indent="0" algn="just">
              <a:buNone/>
            </a:pPr>
            <a:endParaRPr lang="pl-PL" sz="500" dirty="0" smtClean="0"/>
          </a:p>
          <a:p>
            <a:pPr lvl="0" algn="just">
              <a:buFontTx/>
              <a:buChar char="-"/>
            </a:pPr>
            <a:r>
              <a:rPr lang="pl-PL" sz="1900" dirty="0"/>
              <a:t> </a:t>
            </a:r>
            <a:r>
              <a:rPr lang="pl-PL" sz="1900" dirty="0" smtClean="0"/>
              <a:t>warunki i program szkolenia lotniskowych służb ratowniczo – gaśniczych zwanych „lsr-g”.</a:t>
            </a:r>
          </a:p>
          <a:p>
            <a:pPr lvl="0" algn="just">
              <a:buFontTx/>
              <a:buChar char="-"/>
            </a:pPr>
            <a:endParaRPr lang="pl-PL" sz="1900" dirty="0"/>
          </a:p>
          <a:p>
            <a:pPr marL="276860" indent="0" algn="just">
              <a:buNone/>
            </a:pPr>
            <a:endParaRPr lang="pl-PL" sz="1900" dirty="0" smtClean="0"/>
          </a:p>
          <a:p>
            <a:pPr marL="276860" indent="0" algn="just">
              <a:buNone/>
            </a:pPr>
            <a:endParaRPr lang="pl-PL" sz="1900" dirty="0" smtClean="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Transport lotniczy</a:t>
            </a:r>
            <a:endParaRPr lang="pl-PL" sz="2800" dirty="0"/>
          </a:p>
        </p:txBody>
      </p:sp>
    </p:spTree>
    <p:extLst>
      <p:ext uri="{BB962C8B-B14F-4D97-AF65-F5344CB8AC3E}">
        <p14:creationId xmlns:p14="http://schemas.microsoft.com/office/powerpoint/2010/main" val="2738549326"/>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65</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8964488" cy="5400600"/>
          </a:xfrm>
          <a:prstGeom prst="rect">
            <a:avLst/>
          </a:prstGeom>
          <a:noFill/>
          <a:ln>
            <a:noFill/>
          </a:ln>
        </p:spPr>
        <p:txBody>
          <a:bodyPr lIns="54850" tIns="91425" rIns="91425" bIns="45700" anchor="t" anchorCtr="0">
            <a:noAutofit/>
          </a:bodyPr>
          <a:lstStyle/>
          <a:p>
            <a:pPr marL="276860" indent="0">
              <a:buNone/>
            </a:pPr>
            <a:endParaRPr lang="pl-PL" sz="1000" b="1" dirty="0" smtClean="0"/>
          </a:p>
          <a:p>
            <a:pPr algn="just"/>
            <a:r>
              <a:rPr lang="pl-PL" sz="2000" dirty="0" smtClean="0"/>
              <a:t> </a:t>
            </a:r>
            <a:r>
              <a:rPr lang="pl-PL" sz="2000" b="1" dirty="0"/>
              <a:t>L</a:t>
            </a:r>
            <a:r>
              <a:rPr lang="pl-PL" sz="2000" b="1" dirty="0" smtClean="0"/>
              <a:t>otnisko </a:t>
            </a:r>
            <a:r>
              <a:rPr lang="pl-PL" sz="2000" dirty="0"/>
              <a:t>(Aerodrome) - wydzielony obszar na lądzie, wodzie lub innej powierzchni w całości lub w części przeznaczony do wykonywania startów, lądowań i naziemnego lub nawodnego ruchu statków powietrznych, wraz ze znajdującymi się w jego granicach obiektami i urządzeniami budowlanymi o charakterze trwałym, wpisany do rejestru </a:t>
            </a:r>
            <a:r>
              <a:rPr lang="pl-PL" sz="2000" dirty="0" smtClean="0"/>
              <a:t>lotnisk.</a:t>
            </a:r>
          </a:p>
          <a:p>
            <a:pPr marL="276860" indent="0" algn="just">
              <a:buNone/>
            </a:pPr>
            <a:r>
              <a:rPr lang="pl-PL" sz="1600" b="1" dirty="0" smtClean="0"/>
              <a:t>Uwaga</a:t>
            </a:r>
            <a:r>
              <a:rPr lang="pl-PL" sz="1600" b="1" dirty="0"/>
              <a:t>.</a:t>
            </a:r>
            <a:r>
              <a:rPr lang="pl-PL" sz="1600" dirty="0"/>
              <a:t>  Gdy w przepisach dotyczących planów lotu i depesz ATS użyto terminu "lotnisko", to obejmuje on również miejsca inne niż lotnisko, które mogą być wykorzystywane przez niektóre typy statków powietrznych, np. śmigłowce lub </a:t>
            </a:r>
            <a:r>
              <a:rPr lang="pl-PL" sz="1600" dirty="0" smtClean="0"/>
              <a:t>balony.</a:t>
            </a:r>
          </a:p>
          <a:p>
            <a:pPr marL="276860" indent="0" algn="just">
              <a:buNone/>
            </a:pPr>
            <a:endParaRPr lang="pl-PL" sz="800" dirty="0"/>
          </a:p>
          <a:p>
            <a:pPr algn="just"/>
            <a:r>
              <a:rPr lang="pl-PL" sz="2000" dirty="0" smtClean="0"/>
              <a:t> </a:t>
            </a:r>
            <a:r>
              <a:rPr lang="pl-PL" sz="2000" b="1" dirty="0"/>
              <a:t>Terminal </a:t>
            </a:r>
            <a:r>
              <a:rPr lang="pl-PL" sz="2000" b="1" dirty="0" smtClean="0"/>
              <a:t>pasażerski</a:t>
            </a:r>
            <a:r>
              <a:rPr lang="pl-PL" sz="2000" dirty="0"/>
              <a:t> – </a:t>
            </a:r>
            <a:r>
              <a:rPr lang="pl-PL" sz="2000" dirty="0" smtClean="0">
                <a:solidFill>
                  <a:schemeClr val="tx1"/>
                </a:solidFill>
              </a:rPr>
              <a:t>budynek lub </a:t>
            </a:r>
            <a:r>
              <a:rPr lang="pl-PL" sz="2000" dirty="0">
                <a:solidFill>
                  <a:schemeClr val="tx1"/>
                </a:solidFill>
              </a:rPr>
              <a:t>zespół budynków, będących wydzieloną częścią portu </a:t>
            </a:r>
            <a:r>
              <a:rPr lang="pl-PL" sz="2000" dirty="0" smtClean="0">
                <a:solidFill>
                  <a:schemeClr val="tx1"/>
                </a:solidFill>
              </a:rPr>
              <a:t>lotniczego </a:t>
            </a:r>
            <a:r>
              <a:rPr lang="pl-PL" sz="2000" dirty="0" smtClean="0"/>
              <a:t>przeznaczoną </a:t>
            </a:r>
            <a:r>
              <a:rPr lang="pl-PL" sz="2000" dirty="0"/>
              <a:t>do obsługi ruchu pasażerskiego i świadczącą usługi na rzecz przybywających i opuszczających port pasażerów</a:t>
            </a:r>
            <a:r>
              <a:rPr lang="pl-PL" sz="2000" dirty="0" smtClean="0"/>
              <a:t>.</a:t>
            </a:r>
          </a:p>
          <a:p>
            <a:pPr marL="276860" indent="0" algn="just">
              <a:buNone/>
            </a:pPr>
            <a:endParaRPr lang="pl-PL" sz="800" dirty="0" smtClean="0"/>
          </a:p>
          <a:p>
            <a:pPr algn="just"/>
            <a:r>
              <a:rPr lang="pl-PL" sz="2000" dirty="0"/>
              <a:t> </a:t>
            </a:r>
            <a:r>
              <a:rPr lang="pl-PL" sz="2000" b="1" dirty="0" smtClean="0"/>
              <a:t>Operacje </a:t>
            </a:r>
            <a:r>
              <a:rPr lang="pl-PL" sz="2000" b="1" dirty="0"/>
              <a:t>na lotnisku</a:t>
            </a:r>
            <a:r>
              <a:rPr lang="pl-PL" sz="2000" dirty="0"/>
              <a:t> – należy przez to rozumieć start lub lądowanie statku powietrznego, w których za początek operacji uważa się uruchomienie silnika albo silników, a za zakończenie wyłączenie silnika albo </a:t>
            </a:r>
            <a:r>
              <a:rPr lang="pl-PL" sz="2000" dirty="0" smtClean="0"/>
              <a:t>silników</a:t>
            </a:r>
            <a:r>
              <a:rPr lang="pl-PL" sz="2000" dirty="0"/>
              <a:t>.</a:t>
            </a:r>
          </a:p>
          <a:p>
            <a:pPr algn="just"/>
            <a:endParaRPr lang="pl-PL" sz="2000" dirty="0" smtClean="0"/>
          </a:p>
          <a:p>
            <a:pPr algn="just"/>
            <a:endParaRPr lang="pl-PL" sz="2000" dirty="0" smtClean="0"/>
          </a:p>
          <a:p>
            <a:pPr marL="276860" indent="0" algn="just">
              <a:buNone/>
            </a:pPr>
            <a:endParaRPr lang="pl-PL" sz="500" dirty="0" smtClean="0"/>
          </a:p>
          <a:p>
            <a:pPr marL="276860" lvl="0" indent="0" algn="just">
              <a:buNone/>
            </a:pPr>
            <a:endParaRPr lang="pl-PL" sz="1900" dirty="0" smtClean="0"/>
          </a:p>
          <a:p>
            <a:pPr marL="276860" indent="0" algn="just">
              <a:buNone/>
            </a:pPr>
            <a:endParaRPr lang="pl-PL" sz="1900" dirty="0" smtClean="0"/>
          </a:p>
          <a:p>
            <a:pPr marL="276860" indent="0" algn="just">
              <a:buNone/>
            </a:pPr>
            <a:endParaRPr lang="pl-PL" sz="1900" dirty="0" smtClean="0"/>
          </a:p>
          <a:p>
            <a:pPr algn="just"/>
            <a:endParaRPr lang="pl-PL" sz="500" dirty="0" smtClean="0"/>
          </a:p>
          <a:p>
            <a:pPr algn="just">
              <a:buFontTx/>
              <a:buChar char="-"/>
            </a:pPr>
            <a:endParaRPr lang="pl-PL" sz="1900" dirty="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Podstawowe definicje</a:t>
            </a:r>
            <a:endParaRPr lang="pl-PL" sz="2800" dirty="0"/>
          </a:p>
        </p:txBody>
      </p:sp>
    </p:spTree>
    <p:extLst>
      <p:ext uri="{BB962C8B-B14F-4D97-AF65-F5344CB8AC3E}">
        <p14:creationId xmlns:p14="http://schemas.microsoft.com/office/powerpoint/2010/main" val="13650732"/>
      </p:ext>
    </p:extLst>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66</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9036496" cy="5400600"/>
          </a:xfrm>
          <a:prstGeom prst="rect">
            <a:avLst/>
          </a:prstGeom>
          <a:noFill/>
          <a:ln>
            <a:noFill/>
          </a:ln>
        </p:spPr>
        <p:txBody>
          <a:bodyPr lIns="54850" tIns="91425" rIns="91425" bIns="45700" anchor="t" anchorCtr="0">
            <a:noAutofit/>
          </a:bodyPr>
          <a:lstStyle/>
          <a:p>
            <a:pPr marL="276860" indent="0">
              <a:buNone/>
            </a:pPr>
            <a:endParaRPr lang="pl-PL" sz="1000" b="1" dirty="0" smtClean="0"/>
          </a:p>
          <a:p>
            <a:pPr algn="just"/>
            <a:r>
              <a:rPr lang="pl-PL" sz="2000" dirty="0" smtClean="0"/>
              <a:t> </a:t>
            </a:r>
            <a:r>
              <a:rPr lang="pl-PL" sz="2000" b="1" dirty="0"/>
              <a:t>P</a:t>
            </a:r>
            <a:r>
              <a:rPr lang="pl-PL" sz="2000" b="1" dirty="0" smtClean="0"/>
              <a:t>łyta </a:t>
            </a:r>
            <a:r>
              <a:rPr lang="pl-PL" sz="2000" dirty="0"/>
              <a:t>(Apron) - wydzielona dla postoju statków powietrznych część powierzchni lotniska lądowego, na której odbywa się wsiadanie lub wysiadanie pasażerów, załadowanie lub wyładowanie poczty lub towaru, zaopatrywanie w paliwo, parkowanie lub obsługa tych statków</a:t>
            </a:r>
            <a:r>
              <a:rPr lang="pl-PL" sz="2000" dirty="0" smtClean="0"/>
              <a:t>.</a:t>
            </a:r>
          </a:p>
          <a:p>
            <a:pPr marL="276860" indent="0" algn="just">
              <a:buNone/>
            </a:pPr>
            <a:endParaRPr lang="pl-PL" sz="500" dirty="0" smtClean="0"/>
          </a:p>
          <a:p>
            <a:pPr algn="just"/>
            <a:r>
              <a:rPr lang="pl-PL" sz="2000" dirty="0"/>
              <a:t> </a:t>
            </a:r>
            <a:r>
              <a:rPr lang="pl-PL" sz="2000" b="1" dirty="0" smtClean="0"/>
              <a:t>Pole </a:t>
            </a:r>
            <a:r>
              <a:rPr lang="pl-PL" sz="2000" b="1" dirty="0"/>
              <a:t>manewrowe </a:t>
            </a:r>
            <a:r>
              <a:rPr lang="pl-PL" sz="2000" dirty="0"/>
              <a:t>(Manoeuvring area)</a:t>
            </a:r>
            <a:r>
              <a:rPr lang="pl-PL" sz="2000" i="1" dirty="0"/>
              <a:t> -</a:t>
            </a:r>
            <a:r>
              <a:rPr lang="pl-PL" sz="2000" b="1" i="1" dirty="0"/>
              <a:t> </a:t>
            </a:r>
            <a:r>
              <a:rPr lang="pl-PL" sz="2000" dirty="0"/>
              <a:t>część lotniska, wyłączając płyty, przeznaczona do startów, lądowań i kołowania statków powietrznych</a:t>
            </a:r>
            <a:r>
              <a:rPr lang="pl-PL" sz="2000" dirty="0" smtClean="0"/>
              <a:t>.</a:t>
            </a:r>
          </a:p>
          <a:p>
            <a:pPr marL="276860" indent="0" algn="just">
              <a:buNone/>
            </a:pPr>
            <a:endParaRPr lang="pl-PL" sz="500" dirty="0" smtClean="0"/>
          </a:p>
          <a:p>
            <a:pPr algn="just"/>
            <a:r>
              <a:rPr lang="pl-PL" sz="2000" dirty="0"/>
              <a:t> </a:t>
            </a:r>
            <a:r>
              <a:rPr lang="pl-PL" sz="2000" b="1" dirty="0"/>
              <a:t>P</a:t>
            </a:r>
            <a:r>
              <a:rPr lang="pl-PL" sz="2000" b="1" dirty="0" smtClean="0"/>
              <a:t>ole </a:t>
            </a:r>
            <a:r>
              <a:rPr lang="pl-PL" sz="2000" b="1" dirty="0"/>
              <a:t>ruchu naziemnego </a:t>
            </a:r>
            <a:r>
              <a:rPr lang="pl-PL" sz="2000" dirty="0"/>
              <a:t>(Movement area) - część lotniska przeznaczona do startów, lądowań i kołowania statków powietrznych, składająca się z pola manewrowego i płyt(y</a:t>
            </a:r>
            <a:r>
              <a:rPr lang="pl-PL" sz="2000" dirty="0" smtClean="0"/>
              <a:t>).</a:t>
            </a:r>
          </a:p>
          <a:p>
            <a:pPr marL="276860" indent="0" algn="just">
              <a:buNone/>
            </a:pPr>
            <a:endParaRPr lang="pl-PL" sz="500" dirty="0" smtClean="0"/>
          </a:p>
          <a:p>
            <a:pPr algn="just"/>
            <a:r>
              <a:rPr lang="pl-PL" sz="2000" dirty="0" smtClean="0"/>
              <a:t> </a:t>
            </a:r>
            <a:r>
              <a:rPr lang="pl-PL" sz="2000" b="1" dirty="0"/>
              <a:t>D</a:t>
            </a:r>
            <a:r>
              <a:rPr lang="pl-PL" sz="2000" b="1" dirty="0" smtClean="0"/>
              <a:t>roga </a:t>
            </a:r>
            <a:r>
              <a:rPr lang="pl-PL" sz="2000" b="1" dirty="0"/>
              <a:t>lotnicza </a:t>
            </a:r>
            <a:r>
              <a:rPr lang="pl-PL" sz="2000" dirty="0"/>
              <a:t>(Airway) - obszar kontrolowany lub jego część, ustanowiony(a) w postaci korytarza</a:t>
            </a:r>
            <a:r>
              <a:rPr lang="pl-PL" sz="2000" dirty="0" smtClean="0"/>
              <a:t>.</a:t>
            </a:r>
          </a:p>
          <a:p>
            <a:pPr marL="276860" indent="0" algn="just">
              <a:buNone/>
            </a:pPr>
            <a:endParaRPr lang="pl-PL" sz="500" dirty="0"/>
          </a:p>
          <a:p>
            <a:pPr algn="just"/>
            <a:r>
              <a:rPr lang="pl-PL" sz="2000" dirty="0" smtClean="0"/>
              <a:t> </a:t>
            </a:r>
            <a:r>
              <a:rPr lang="pl-PL" sz="2000" b="1" dirty="0"/>
              <a:t>D</a:t>
            </a:r>
            <a:r>
              <a:rPr lang="pl-PL" sz="2000" b="1" dirty="0" smtClean="0"/>
              <a:t>roga </a:t>
            </a:r>
            <a:r>
              <a:rPr lang="pl-PL" sz="2000" b="1" dirty="0"/>
              <a:t>startowa </a:t>
            </a:r>
            <a:r>
              <a:rPr lang="pl-PL" sz="2000" dirty="0"/>
              <a:t>(Runway) - prostokątna powierzchnia wyznaczona na lotnisku lądowym, przygotowana do startów i lądowań statków powietrznych.</a:t>
            </a:r>
          </a:p>
          <a:p>
            <a:pPr algn="just"/>
            <a:endParaRPr lang="pl-PL" sz="2000" dirty="0" smtClean="0"/>
          </a:p>
          <a:p>
            <a:pPr marL="276860" lvl="0" indent="0" algn="just">
              <a:buNone/>
            </a:pPr>
            <a:endParaRPr lang="pl-PL" sz="1900" dirty="0" smtClean="0"/>
          </a:p>
          <a:p>
            <a:pPr marL="276860" indent="0" algn="just">
              <a:buNone/>
            </a:pPr>
            <a:endParaRPr lang="pl-PL" sz="1900" dirty="0" smtClean="0"/>
          </a:p>
          <a:p>
            <a:pPr marL="276860" indent="0" algn="just">
              <a:buNone/>
            </a:pPr>
            <a:endParaRPr lang="pl-PL" sz="1900" dirty="0" smtClean="0"/>
          </a:p>
          <a:p>
            <a:pPr algn="just"/>
            <a:endParaRPr lang="pl-PL" sz="500" dirty="0" smtClean="0"/>
          </a:p>
          <a:p>
            <a:pPr algn="just">
              <a:buFontTx/>
              <a:buChar char="-"/>
            </a:pPr>
            <a:endParaRPr lang="pl-PL" sz="1900" dirty="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Podstawowe definicje</a:t>
            </a:r>
            <a:endParaRPr lang="pl-PL" sz="2800" dirty="0"/>
          </a:p>
        </p:txBody>
      </p:sp>
    </p:spTree>
    <p:extLst>
      <p:ext uri="{BB962C8B-B14F-4D97-AF65-F5344CB8AC3E}">
        <p14:creationId xmlns:p14="http://schemas.microsoft.com/office/powerpoint/2010/main" val="4183343746"/>
      </p:ext>
    </p:extLst>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67</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9036496" cy="5400600"/>
          </a:xfrm>
          <a:prstGeom prst="rect">
            <a:avLst/>
          </a:prstGeom>
          <a:noFill/>
          <a:ln>
            <a:noFill/>
          </a:ln>
        </p:spPr>
        <p:txBody>
          <a:bodyPr lIns="54850" tIns="91425" rIns="91425" bIns="45700" anchor="t" anchorCtr="0">
            <a:noAutofit/>
          </a:bodyPr>
          <a:lstStyle/>
          <a:p>
            <a:pPr marL="276860" indent="0" algn="just">
              <a:buNone/>
            </a:pPr>
            <a:endParaRPr lang="pl-PL" sz="500" dirty="0" smtClean="0"/>
          </a:p>
          <a:p>
            <a:pPr algn="just"/>
            <a:r>
              <a:rPr lang="pl-PL" sz="2000" dirty="0"/>
              <a:t> </a:t>
            </a:r>
            <a:r>
              <a:rPr lang="pl-PL" sz="2000" b="1" dirty="0"/>
              <a:t>D</a:t>
            </a:r>
            <a:r>
              <a:rPr lang="pl-PL" sz="2000" b="1" dirty="0" smtClean="0"/>
              <a:t>roga </a:t>
            </a:r>
            <a:r>
              <a:rPr lang="pl-PL" sz="2000" b="1" dirty="0"/>
              <a:t>kołowania</a:t>
            </a:r>
            <a:r>
              <a:rPr lang="pl-PL" sz="2000" b="1" i="1" dirty="0"/>
              <a:t> </a:t>
            </a:r>
            <a:r>
              <a:rPr lang="pl-PL" sz="2000" dirty="0"/>
              <a:t>(Taxiway) -</a:t>
            </a:r>
            <a:r>
              <a:rPr lang="pl-PL" sz="2000" b="1" dirty="0"/>
              <a:t> </a:t>
            </a:r>
            <a:r>
              <a:rPr lang="pl-PL" sz="2000" dirty="0"/>
              <a:t>określona droga na lotnisku lądowym wyznaczona do kołowania statków powietrznych i zapewniająca połączenie między określonymi częściami lotniska, włączając:</a:t>
            </a:r>
          </a:p>
          <a:p>
            <a:pPr marL="276860" indent="0" algn="just" fontAlgn="t">
              <a:buNone/>
            </a:pPr>
            <a:r>
              <a:rPr lang="pl-PL" sz="1800" dirty="0"/>
              <a:t>a) </a:t>
            </a:r>
            <a:r>
              <a:rPr lang="pl-PL" sz="1800" dirty="0" smtClean="0"/>
              <a:t>linię</a:t>
            </a:r>
            <a:r>
              <a:rPr lang="pl-PL" sz="1800" b="1" dirty="0" smtClean="0"/>
              <a:t> </a:t>
            </a:r>
            <a:r>
              <a:rPr lang="pl-PL" sz="1800" b="1" dirty="0"/>
              <a:t>kołowania do stanowiska postojowego</a:t>
            </a:r>
            <a:r>
              <a:rPr lang="pl-PL" sz="1800" dirty="0"/>
              <a:t> (Aircraft stand taxiline) - część płyty wyznaczona, jako droga kołowania i przeznaczona do zapewnienia dostępu tylko do stanowisk postojowych statków powietrznych;</a:t>
            </a:r>
          </a:p>
          <a:p>
            <a:pPr marL="276860" indent="0" algn="just" fontAlgn="t">
              <a:buNone/>
            </a:pPr>
            <a:r>
              <a:rPr lang="pl-PL" sz="1800" dirty="0"/>
              <a:t>b) drogę</a:t>
            </a:r>
            <a:r>
              <a:rPr lang="pl-PL" sz="1800" b="1" dirty="0"/>
              <a:t> kołowania po płycie</a:t>
            </a:r>
            <a:r>
              <a:rPr lang="pl-PL" sz="1800" dirty="0"/>
              <a:t> (Apron taxiway) - część systemu dróg kołowania zlokalizowana na płycie </a:t>
            </a:r>
            <a:r>
              <a:rPr lang="pl-PL" sz="1800" dirty="0" smtClean="0"/>
              <a:t>i </a:t>
            </a:r>
            <a:r>
              <a:rPr lang="pl-PL" sz="1800" dirty="0"/>
              <a:t>mająca na celu zapewnienie kołowania bezpośrednio przez tę płytę;</a:t>
            </a:r>
          </a:p>
          <a:p>
            <a:pPr marL="276860" indent="0" algn="just" fontAlgn="t">
              <a:buNone/>
            </a:pPr>
            <a:r>
              <a:rPr lang="pl-PL" sz="1800" dirty="0"/>
              <a:t>c) </a:t>
            </a:r>
            <a:r>
              <a:rPr lang="pl-PL" sz="1800" dirty="0" smtClean="0"/>
              <a:t>drogę</a:t>
            </a:r>
            <a:r>
              <a:rPr lang="pl-PL" sz="1800" b="1" dirty="0" smtClean="0"/>
              <a:t> </a:t>
            </a:r>
            <a:r>
              <a:rPr lang="pl-PL" sz="1800" b="1" dirty="0"/>
              <a:t>szybkiego skołowania</a:t>
            </a:r>
            <a:r>
              <a:rPr lang="pl-PL" sz="1800" dirty="0"/>
              <a:t> (Rapid exit taxiway) - droga kołowania połączona pod kątem ostrym </a:t>
            </a:r>
            <a:r>
              <a:rPr lang="pl-PL" sz="1800" dirty="0" smtClean="0"/>
              <a:t>z </a:t>
            </a:r>
            <a:r>
              <a:rPr lang="pl-PL" sz="1800" dirty="0"/>
              <a:t>drogą startową i przeznaczona do ułatwienia lądującym statkom powietrznym opuszczenia drogi startowej przy prędkościach większych niż osiągane na innych drogach kołowania i przez to zmniejszające do minimum czas zajmowania drogi startowej</a:t>
            </a:r>
            <a:r>
              <a:rPr lang="pl-PL" sz="1800" dirty="0" smtClean="0"/>
              <a:t>.</a:t>
            </a:r>
          </a:p>
          <a:p>
            <a:pPr marL="276860" indent="0" algn="just" fontAlgn="t">
              <a:buNone/>
            </a:pPr>
            <a:endParaRPr lang="pl-PL" sz="500" dirty="0" smtClean="0"/>
          </a:p>
          <a:p>
            <a:pPr algn="just"/>
            <a:r>
              <a:rPr lang="pl-PL" sz="2000" b="1" dirty="0" smtClean="0"/>
              <a:t> Kategoria </a:t>
            </a:r>
            <a:r>
              <a:rPr lang="pl-PL" sz="2000" b="1" dirty="0"/>
              <a:t>ochrony przeciwpożarowej lotniska</a:t>
            </a:r>
            <a:r>
              <a:rPr lang="pl-PL" sz="2000" dirty="0"/>
              <a:t> -  </a:t>
            </a:r>
            <a:r>
              <a:rPr lang="pl-PL" sz="2000" i="1" dirty="0"/>
              <a:t>wyznaczana</a:t>
            </a:r>
            <a:r>
              <a:rPr lang="pl-PL" sz="2000" dirty="0"/>
              <a:t> jest do celów ratownictwa i walki z pożarami na podstawie długości samolotu i maksymalnej szerokości kadłuba najdłuższych samolotów (dla śmigłowców na podstawie długości całkowitej śmigłowców) dokonujących operacji lotniczych na lotnisku.</a:t>
            </a:r>
          </a:p>
          <a:p>
            <a:pPr algn="just"/>
            <a:endParaRPr lang="pl-PL" sz="1800" dirty="0"/>
          </a:p>
          <a:p>
            <a:pPr marL="276860" lvl="0" indent="0" algn="just">
              <a:buNone/>
            </a:pPr>
            <a:endParaRPr lang="pl-PL" sz="1900" dirty="0" smtClean="0"/>
          </a:p>
          <a:p>
            <a:pPr marL="276860" indent="0" algn="just">
              <a:buNone/>
            </a:pPr>
            <a:endParaRPr lang="pl-PL" sz="1900" dirty="0" smtClean="0"/>
          </a:p>
          <a:p>
            <a:pPr marL="276860" indent="0" algn="just">
              <a:buNone/>
            </a:pPr>
            <a:endParaRPr lang="pl-PL" sz="1900" dirty="0" smtClean="0"/>
          </a:p>
          <a:p>
            <a:pPr algn="just"/>
            <a:endParaRPr lang="pl-PL" sz="500" dirty="0" smtClean="0"/>
          </a:p>
          <a:p>
            <a:pPr algn="just">
              <a:buFontTx/>
              <a:buChar char="-"/>
            </a:pPr>
            <a:endParaRPr lang="pl-PL" sz="1900" dirty="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Podstawowe definicje</a:t>
            </a:r>
            <a:endParaRPr lang="pl-PL" sz="2800" dirty="0"/>
          </a:p>
        </p:txBody>
      </p:sp>
    </p:spTree>
    <p:extLst>
      <p:ext uri="{BB962C8B-B14F-4D97-AF65-F5344CB8AC3E}">
        <p14:creationId xmlns:p14="http://schemas.microsoft.com/office/powerpoint/2010/main" val="3586620671"/>
      </p:ext>
    </p:extLst>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68</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9036496" cy="5400600"/>
          </a:xfrm>
          <a:prstGeom prst="rect">
            <a:avLst/>
          </a:prstGeom>
          <a:noFill/>
          <a:ln>
            <a:noFill/>
          </a:ln>
        </p:spPr>
        <p:txBody>
          <a:bodyPr lIns="54850" tIns="91425" rIns="91425" bIns="45700" anchor="t" anchorCtr="0">
            <a:noAutofit/>
          </a:bodyPr>
          <a:lstStyle/>
          <a:p>
            <a:pPr marL="276860" indent="0" algn="just">
              <a:buNone/>
            </a:pPr>
            <a:endParaRPr lang="pl-PL" sz="500" dirty="0" smtClean="0"/>
          </a:p>
          <a:p>
            <a:pPr algn="just"/>
            <a:r>
              <a:rPr lang="pl-PL" sz="2000" dirty="0"/>
              <a:t> </a:t>
            </a:r>
            <a:r>
              <a:rPr lang="pl-PL" sz="2000" b="1" dirty="0" smtClean="0"/>
              <a:t>Poziom ochrony </a:t>
            </a:r>
            <a:r>
              <a:rPr lang="pl-PL" sz="2000" b="1" dirty="0"/>
              <a:t>ratowniczo-gaśniczej</a:t>
            </a:r>
            <a:r>
              <a:rPr lang="pl-PL" sz="2000" dirty="0"/>
              <a:t> – należy przez to rozumieć odpowiednią dla danej kategorii ochrony przeciwpożarowej lotniska liczbę pracowników LSR-G, pojazdów ratowniczo-gaśniczych, środków gaśniczych oraz wyposażenia, gotowych do podjęcia </a:t>
            </a:r>
            <a:r>
              <a:rPr lang="pl-PL" sz="2000" dirty="0" smtClean="0"/>
              <a:t>interwencji.</a:t>
            </a:r>
          </a:p>
          <a:p>
            <a:pPr marL="276860" indent="0" algn="just">
              <a:buNone/>
            </a:pPr>
            <a:endParaRPr lang="pl-PL" sz="500" dirty="0" smtClean="0"/>
          </a:p>
          <a:p>
            <a:pPr algn="just"/>
            <a:r>
              <a:rPr lang="pl-PL" sz="2000" dirty="0"/>
              <a:t> </a:t>
            </a:r>
            <a:r>
              <a:rPr lang="pl-PL" sz="2000" b="1" dirty="0"/>
              <a:t>R</a:t>
            </a:r>
            <a:r>
              <a:rPr lang="pl-PL" sz="2000" b="1" dirty="0" smtClean="0"/>
              <a:t>ejon operacyjny </a:t>
            </a:r>
            <a:r>
              <a:rPr lang="pl-PL" sz="2000" b="1" dirty="0"/>
              <a:t>lotniska</a:t>
            </a:r>
            <a:r>
              <a:rPr lang="pl-PL" sz="2000" dirty="0"/>
              <a:t> – należy przez to rozumieć teren lotniska i obszar wokół niego, na którym służby lotniskowe oraz inne podmioty określone w PDSZ udzielają pomocy statkowi powietrznemu będącemu w niebezpieczeństwie zgodnie z zasadami określonymi w PDSZ, o promieniu: </a:t>
            </a:r>
          </a:p>
          <a:p>
            <a:pPr marL="276860" indent="0">
              <a:buNone/>
            </a:pPr>
            <a:r>
              <a:rPr lang="pl-PL" sz="1800" dirty="0"/>
              <a:t>a) 8000 m – w przypadku lotniska certyfikowanego, </a:t>
            </a:r>
          </a:p>
          <a:p>
            <a:pPr marL="276860" indent="0" algn="just">
              <a:buNone/>
            </a:pPr>
            <a:r>
              <a:rPr lang="pl-PL" sz="1800" dirty="0"/>
              <a:t>b) 3000 m – w przypadku lotniska o ograniczonej certyfikacji lub lotniska użytku wyłącznego – od punktu odniesienia </a:t>
            </a:r>
            <a:r>
              <a:rPr lang="pl-PL" sz="1800" dirty="0" smtClean="0"/>
              <a:t>lotniska.</a:t>
            </a:r>
          </a:p>
          <a:p>
            <a:pPr marL="276860" indent="0" algn="just">
              <a:buNone/>
            </a:pPr>
            <a:endParaRPr lang="pl-PL" sz="500" dirty="0"/>
          </a:p>
          <a:p>
            <a:pPr algn="just"/>
            <a:r>
              <a:rPr lang="pl-PL" sz="2000" b="1" dirty="0" smtClean="0"/>
              <a:t> Incydent </a:t>
            </a:r>
            <a:r>
              <a:rPr lang="pl-PL" sz="2000" b="1" dirty="0"/>
              <a:t>lotniczy -</a:t>
            </a:r>
            <a:r>
              <a:rPr lang="pl-PL" sz="2000" dirty="0"/>
              <a:t> jest to zdarzenie związane z eksploatacją statku powietrznego inne niż wypadek lotniczy, które ma lub mogłoby mieć niekorzystny wpływ na bezpieczeństwo eksploatacji. Poważnym incydentem lotniczym jest incydent, którego okoliczności wskazują, że nieomal doszło do wypadku lotniczego.</a:t>
            </a:r>
          </a:p>
          <a:p>
            <a:pPr algn="just"/>
            <a:endParaRPr lang="pl-PL" sz="1900" dirty="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Podstawowe definicje</a:t>
            </a:r>
            <a:endParaRPr lang="pl-PL" sz="2800" dirty="0"/>
          </a:p>
        </p:txBody>
      </p:sp>
    </p:spTree>
    <p:extLst>
      <p:ext uri="{BB962C8B-B14F-4D97-AF65-F5344CB8AC3E}">
        <p14:creationId xmlns:p14="http://schemas.microsoft.com/office/powerpoint/2010/main" val="4261162202"/>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69</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9036496" cy="5400600"/>
          </a:xfrm>
          <a:prstGeom prst="rect">
            <a:avLst/>
          </a:prstGeom>
          <a:noFill/>
          <a:ln>
            <a:noFill/>
          </a:ln>
        </p:spPr>
        <p:txBody>
          <a:bodyPr lIns="54850" tIns="91425" rIns="91425" bIns="45700" anchor="t" anchorCtr="0">
            <a:noAutofit/>
          </a:bodyPr>
          <a:lstStyle/>
          <a:p>
            <a:pPr marL="276860" indent="0" algn="just">
              <a:buNone/>
            </a:pPr>
            <a:endParaRPr lang="pl-PL" sz="500" dirty="0" smtClean="0"/>
          </a:p>
          <a:p>
            <a:pPr algn="just"/>
            <a:r>
              <a:rPr lang="pl-PL" sz="2000" dirty="0"/>
              <a:t> </a:t>
            </a:r>
            <a:r>
              <a:rPr lang="pl-PL" sz="2000" b="1" dirty="0"/>
              <a:t>W</a:t>
            </a:r>
            <a:r>
              <a:rPr lang="pl-PL" sz="2000" b="1" dirty="0" smtClean="0"/>
              <a:t>ypadek </a:t>
            </a:r>
            <a:r>
              <a:rPr lang="pl-PL" sz="2000" b="1" dirty="0"/>
              <a:t>lotniczy</a:t>
            </a:r>
            <a:r>
              <a:rPr lang="pl-PL" sz="2000" i="1" dirty="0"/>
              <a:t> -</a:t>
            </a:r>
            <a:r>
              <a:rPr lang="pl-PL" sz="2000" dirty="0"/>
              <a:t> zdarzenie związane z eksploatacją statku powietrznego, które zaistniało od chwili, gdy jakakolwiek osoba weszła na jego pokład z zamiarem wykonania lotu, do chwili opuszczenia pokładu statku powietrznego przez wszystkie osoby znajdujące się na nim oraz podczas którego jakakolwiek osoba doznała, co najmniej poważnych uszkodzeń ciała lub statek powietrzny został uszkodzony, nastąpiło zniszczenie jego konstrukcji albo statek powietrzny zaginął i nie został odnaleziony, a urzędowe jego poszukiwania zostały odwołane lub statek powietrzny znajduje się w miejscu, do którego dostęp nie jest możliwy.</a:t>
            </a:r>
          </a:p>
          <a:p>
            <a:pPr algn="just"/>
            <a:endParaRPr lang="pl-PL" sz="500" dirty="0" smtClean="0"/>
          </a:p>
          <a:p>
            <a:pPr algn="just"/>
            <a:r>
              <a:rPr lang="pl-PL" sz="2000" dirty="0"/>
              <a:t> </a:t>
            </a:r>
            <a:r>
              <a:rPr lang="pl-PL" sz="2000" b="1" dirty="0"/>
              <a:t>S</a:t>
            </a:r>
            <a:r>
              <a:rPr lang="pl-PL" sz="2000" b="1" dirty="0" smtClean="0"/>
              <a:t>tatek </a:t>
            </a:r>
            <a:r>
              <a:rPr lang="pl-PL" sz="2000" b="1" dirty="0"/>
              <a:t>powietrzny </a:t>
            </a:r>
            <a:r>
              <a:rPr lang="pl-PL" sz="2000" dirty="0"/>
              <a:t>(Aircraft) -</a:t>
            </a:r>
            <a:r>
              <a:rPr lang="pl-PL" sz="2000" b="1" dirty="0"/>
              <a:t> </a:t>
            </a:r>
            <a:r>
              <a:rPr lang="pl-PL" sz="2000" dirty="0"/>
              <a:t>urządzenie zdolne do unoszenia się w atmosferze na skutek oddziaływania powietrza innego niż oddziaływanie powietrza odbitego od podłoża</a:t>
            </a:r>
            <a:r>
              <a:rPr lang="pl-PL" sz="2000" dirty="0" smtClean="0"/>
              <a:t>.</a:t>
            </a:r>
          </a:p>
          <a:p>
            <a:pPr marL="276860" indent="0" algn="just">
              <a:buNone/>
            </a:pPr>
            <a:endParaRPr lang="pl-PL" sz="500" dirty="0" smtClean="0"/>
          </a:p>
          <a:p>
            <a:pPr algn="just"/>
            <a:r>
              <a:rPr lang="pl-PL" sz="2000" dirty="0"/>
              <a:t> </a:t>
            </a:r>
            <a:r>
              <a:rPr lang="pl-PL" sz="2000" b="1" dirty="0"/>
              <a:t>P</a:t>
            </a:r>
            <a:r>
              <a:rPr lang="pl-PL" sz="2000" b="1" dirty="0" smtClean="0"/>
              <a:t>ełna </a:t>
            </a:r>
            <a:r>
              <a:rPr lang="pl-PL" sz="2000" b="1" dirty="0"/>
              <a:t>gotowość</a:t>
            </a:r>
            <a:r>
              <a:rPr lang="pl-PL" sz="2000" i="1" dirty="0"/>
              <a:t> </a:t>
            </a:r>
            <a:r>
              <a:rPr lang="pl-PL" sz="2000" dirty="0"/>
              <a:t>– stan alarmu – wymagający odpowiedniej dyslokacji lotniskowych służb ratowniczo gaśniczych oraz zadysponowania służb współdziałających wskazanych w PDSZ.</a:t>
            </a:r>
          </a:p>
          <a:p>
            <a:pPr algn="just"/>
            <a:endParaRPr lang="pl-PL" sz="2000" dirty="0"/>
          </a:p>
          <a:p>
            <a:pPr algn="just"/>
            <a:endParaRPr lang="pl-PL" sz="1900" dirty="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Podstawowe definicje</a:t>
            </a:r>
            <a:endParaRPr lang="pl-PL" sz="2800" dirty="0"/>
          </a:p>
        </p:txBody>
      </p:sp>
    </p:spTree>
    <p:extLst>
      <p:ext uri="{BB962C8B-B14F-4D97-AF65-F5344CB8AC3E}">
        <p14:creationId xmlns:p14="http://schemas.microsoft.com/office/powerpoint/2010/main" val="2982461709"/>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00222" y="36766"/>
            <a:ext cx="7128792" cy="940645"/>
          </a:xfrm>
          <a:prstGeom prst="rect">
            <a:avLst/>
          </a:prstGeom>
          <a:noFill/>
          <a:ln>
            <a:noFill/>
          </a:ln>
        </p:spPr>
        <p:txBody>
          <a:bodyPr lIns="91425" tIns="45700" rIns="45700" bIns="45700" anchor="ctr" anchorCtr="0">
            <a:noAutofit/>
          </a:bodyPr>
          <a:lstStyle/>
          <a:p>
            <a:pPr marL="0" marR="0" lvl="0" indent="0" rtl="0">
              <a:spcBef>
                <a:spcPts val="0"/>
              </a:spcBef>
              <a:buClr>
                <a:srgbClr val="FF0000"/>
              </a:buClr>
              <a:buSzPct val="25000"/>
              <a:buFont typeface="Calibri"/>
              <a:buNone/>
            </a:pPr>
            <a:r>
              <a:rPr lang="pl-PL" sz="2520" b="1" i="1" u="none" strike="noStrike" cap="none" dirty="0">
                <a:solidFill>
                  <a:srgbClr val="FF0000"/>
                </a:solidFill>
                <a:latin typeface="Calibri"/>
                <a:ea typeface="Calibri"/>
                <a:cs typeface="Calibri"/>
                <a:sym typeface="Calibri"/>
              </a:rPr>
              <a:t/>
            </a:r>
            <a:br>
              <a:rPr lang="pl-PL" sz="2520" b="1" i="1" u="none" strike="noStrike" cap="none" dirty="0">
                <a:solidFill>
                  <a:srgbClr val="FF0000"/>
                </a:solidFill>
                <a:latin typeface="Calibri"/>
                <a:ea typeface="Calibri"/>
                <a:cs typeface="Calibri"/>
                <a:sym typeface="Calibri"/>
              </a:rPr>
            </a:br>
            <a:r>
              <a:rPr lang="pl-PL" sz="2520" b="1" i="1" u="none" strike="noStrike" cap="none" dirty="0" smtClean="0">
                <a:solidFill>
                  <a:srgbClr val="FF0000"/>
                </a:solidFill>
                <a:latin typeface="Calibri"/>
                <a:ea typeface="Calibri"/>
                <a:cs typeface="Calibri"/>
                <a:sym typeface="Calibri"/>
              </a:rPr>
              <a:t> </a:t>
            </a:r>
            <a:r>
              <a:rPr lang="pl-PL" sz="2800" dirty="0" smtClean="0"/>
              <a:t>Etapy prowadzenia akcji ratowniczych</a:t>
            </a: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Działania jednostek ratowniczych podczas katastrof </a:t>
            </a:r>
            <a:r>
              <a:rPr lang="pl-PL" sz="2400" b="1" dirty="0" smtClean="0"/>
              <a:t>w transporcie drogowym, obejmują:</a:t>
            </a:r>
          </a:p>
          <a:p>
            <a:pPr marL="276860" indent="0">
              <a:buNone/>
            </a:pPr>
            <a:endParaRPr lang="pl-PL" sz="1200" dirty="0"/>
          </a:p>
          <a:p>
            <a:pPr marL="276860" indent="0">
              <a:buNone/>
            </a:pPr>
            <a:r>
              <a:rPr lang="pl-PL" sz="2000" dirty="0"/>
              <a:t>1.Dojazd i ustawienie pojazdów </a:t>
            </a:r>
            <a:r>
              <a:rPr lang="pl-PL" sz="2000" dirty="0" smtClean="0"/>
              <a:t>ratowniczych.</a:t>
            </a:r>
          </a:p>
          <a:p>
            <a:pPr marL="276860" indent="0">
              <a:buNone/>
            </a:pPr>
            <a:endParaRPr lang="pl-PL" sz="800" dirty="0"/>
          </a:p>
          <a:p>
            <a:pPr marL="276860" indent="0">
              <a:buNone/>
            </a:pPr>
            <a:r>
              <a:rPr lang="pl-PL" sz="2000" dirty="0"/>
              <a:t>2.Rozpoznanie </a:t>
            </a:r>
            <a:r>
              <a:rPr lang="pl-PL" sz="2000" dirty="0" smtClean="0"/>
              <a:t>sytuacji.</a:t>
            </a:r>
          </a:p>
          <a:p>
            <a:pPr marL="276860" indent="0">
              <a:buNone/>
            </a:pPr>
            <a:endParaRPr lang="pl-PL" sz="800" dirty="0"/>
          </a:p>
          <a:p>
            <a:pPr marL="276860" indent="0">
              <a:buNone/>
            </a:pPr>
            <a:r>
              <a:rPr lang="pl-PL" sz="2000" dirty="0"/>
              <a:t>3.Zabezpieczenie miejsca </a:t>
            </a:r>
            <a:r>
              <a:rPr lang="pl-PL" sz="2000" dirty="0" smtClean="0"/>
              <a:t>zdarzenia.</a:t>
            </a:r>
          </a:p>
          <a:p>
            <a:pPr marL="276860" indent="0">
              <a:buNone/>
            </a:pPr>
            <a:endParaRPr lang="pl-PL" sz="800" dirty="0"/>
          </a:p>
          <a:p>
            <a:pPr marL="276860" indent="0">
              <a:buNone/>
            </a:pPr>
            <a:r>
              <a:rPr lang="pl-PL" sz="2000" dirty="0"/>
              <a:t>4.Działania </a:t>
            </a:r>
            <a:r>
              <a:rPr lang="pl-PL" sz="2000" dirty="0" smtClean="0"/>
              <a:t>ratownicze.</a:t>
            </a:r>
          </a:p>
          <a:p>
            <a:pPr marL="276860" indent="0">
              <a:buNone/>
            </a:pPr>
            <a:endParaRPr lang="pl-PL" sz="800" dirty="0"/>
          </a:p>
          <a:p>
            <a:pPr marL="276860" indent="0">
              <a:buNone/>
            </a:pPr>
            <a:r>
              <a:rPr lang="pl-PL" sz="2000" dirty="0"/>
              <a:t>5.Likwidacja zdarzeń spowodowanych katastrofą </a:t>
            </a:r>
            <a:r>
              <a:rPr lang="pl-PL" sz="2000" dirty="0" smtClean="0"/>
              <a:t>drogową.</a:t>
            </a:r>
          </a:p>
          <a:p>
            <a:pPr marL="276860" indent="0">
              <a:buNone/>
            </a:pPr>
            <a:endParaRPr lang="pl-PL" sz="800" dirty="0"/>
          </a:p>
          <a:p>
            <a:pPr marL="276860" indent="0">
              <a:buNone/>
            </a:pPr>
            <a:r>
              <a:rPr lang="pl-PL" sz="2000" dirty="0"/>
              <a:t>6.Zakończenie działań</a:t>
            </a:r>
            <a:r>
              <a:rPr lang="pl-PL" sz="2000" dirty="0" smtClean="0"/>
              <a:t>.</a:t>
            </a:r>
          </a:p>
          <a:p>
            <a:pPr marL="276860" indent="0">
              <a:buNone/>
            </a:pPr>
            <a:endParaRPr lang="pl-PL" sz="1800" dirty="0"/>
          </a:p>
          <a:p>
            <a:pPr marL="276860" indent="0">
              <a:buNone/>
            </a:pPr>
            <a:endParaRPr lang="pl-PL" sz="20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2047341622"/>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70</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484784"/>
            <a:ext cx="8964488" cy="5256584"/>
          </a:xfrm>
          <a:prstGeom prst="rect">
            <a:avLst/>
          </a:prstGeom>
          <a:noFill/>
          <a:ln>
            <a:noFill/>
          </a:ln>
        </p:spPr>
        <p:txBody>
          <a:bodyPr lIns="54850" tIns="91425" rIns="91425" bIns="45700" anchor="t" anchorCtr="0">
            <a:noAutofit/>
          </a:bodyPr>
          <a:lstStyle/>
          <a:p>
            <a:pPr marL="276860" indent="0" algn="just">
              <a:buNone/>
            </a:pPr>
            <a:r>
              <a:rPr lang="pl-PL" sz="2400" b="1" dirty="0" smtClean="0"/>
              <a:t>Zagrożenia w lotnictwie dzieli się na:</a:t>
            </a:r>
          </a:p>
          <a:p>
            <a:pPr marL="276860" indent="0" algn="just">
              <a:buNone/>
            </a:pPr>
            <a:endParaRPr lang="pl-PL" sz="800" b="1" dirty="0" smtClean="0"/>
          </a:p>
          <a:p>
            <a:pPr algn="just"/>
            <a:r>
              <a:rPr lang="pl-PL" sz="2000" dirty="0"/>
              <a:t> </a:t>
            </a:r>
            <a:r>
              <a:rPr lang="pl-PL" sz="2000" b="1" dirty="0" smtClean="0"/>
              <a:t>Zagrożenia </a:t>
            </a:r>
            <a:r>
              <a:rPr lang="pl-PL" sz="2000" b="1" dirty="0"/>
              <a:t>statku powietrznego, w tym: </a:t>
            </a:r>
            <a:endParaRPr lang="pl-PL" sz="2000" b="1" dirty="0" smtClean="0"/>
          </a:p>
          <a:p>
            <a:pPr marL="276860" indent="0" algn="just">
              <a:buNone/>
            </a:pPr>
            <a:endParaRPr lang="pl-PL" sz="500" b="1" dirty="0" smtClean="0"/>
          </a:p>
          <a:p>
            <a:pPr algn="just">
              <a:buFontTx/>
              <a:buChar char="-"/>
            </a:pPr>
            <a:r>
              <a:rPr lang="pl-PL" sz="1900" dirty="0"/>
              <a:t>w</a:t>
            </a:r>
            <a:r>
              <a:rPr lang="pl-PL" sz="1900" dirty="0" smtClean="0"/>
              <a:t>ypadek lotniczy </a:t>
            </a:r>
            <a:r>
              <a:rPr lang="pl-PL" sz="1900" dirty="0"/>
              <a:t>na lotnisku, </a:t>
            </a:r>
            <a:endParaRPr lang="pl-PL" sz="1900" dirty="0" smtClean="0"/>
          </a:p>
          <a:p>
            <a:pPr marL="276860" indent="0" algn="just">
              <a:buNone/>
            </a:pPr>
            <a:endParaRPr lang="pl-PL" sz="500" dirty="0"/>
          </a:p>
          <a:p>
            <a:pPr algn="just">
              <a:buFontTx/>
              <a:buChar char="-"/>
            </a:pPr>
            <a:r>
              <a:rPr lang="pl-PL" sz="1900" dirty="0" smtClean="0"/>
              <a:t>wypadek lotniczy </a:t>
            </a:r>
            <a:r>
              <a:rPr lang="pl-PL" sz="1900" dirty="0"/>
              <a:t>poza lotniskiem, </a:t>
            </a:r>
            <a:r>
              <a:rPr lang="pl-PL" sz="1900" dirty="0" smtClean="0"/>
              <a:t>poza </a:t>
            </a:r>
            <a:r>
              <a:rPr lang="pl-PL" sz="1900" dirty="0"/>
              <a:t>rejonem operacyjnym lotniska, w granicach strefy kontrolowanej </a:t>
            </a:r>
            <a:r>
              <a:rPr lang="pl-PL" sz="1900" dirty="0" smtClean="0"/>
              <a:t>lotniska (CTR </a:t>
            </a:r>
            <a:r>
              <a:rPr lang="pl-PL" sz="1900" dirty="0"/>
              <a:t>– </a:t>
            </a:r>
            <a:r>
              <a:rPr lang="pl-PL" sz="1900" dirty="0" smtClean="0"/>
              <a:t>Controled </a:t>
            </a:r>
            <a:r>
              <a:rPr lang="pl-PL" sz="1900" dirty="0"/>
              <a:t>Zone</a:t>
            </a:r>
            <a:r>
              <a:rPr lang="pl-PL" sz="1900" dirty="0" smtClean="0"/>
              <a:t>), w strefie </a:t>
            </a:r>
            <a:r>
              <a:rPr lang="pl-PL" sz="1900" dirty="0"/>
              <a:t>ruchu lotniskowego (ATZ – Aerodrome Traffic Zone</a:t>
            </a:r>
            <a:r>
              <a:rPr lang="pl-PL" sz="1900" dirty="0" smtClean="0"/>
              <a:t>),</a:t>
            </a:r>
          </a:p>
          <a:p>
            <a:pPr marL="276860" indent="0" algn="just">
              <a:buNone/>
            </a:pPr>
            <a:endParaRPr lang="pl-PL" sz="500" dirty="0" smtClean="0"/>
          </a:p>
          <a:p>
            <a:pPr algn="just">
              <a:buFontTx/>
              <a:buChar char="-"/>
            </a:pPr>
            <a:r>
              <a:rPr lang="pl-PL" sz="1900" dirty="0"/>
              <a:t>i</a:t>
            </a:r>
            <a:r>
              <a:rPr lang="pl-PL" sz="1900" dirty="0" smtClean="0"/>
              <a:t>ncydent lotniczy statku </a:t>
            </a:r>
            <a:r>
              <a:rPr lang="pl-PL" sz="1900" dirty="0"/>
              <a:t>powietrznego w czasie lotu, skutkującego koniecznością lądowania, </a:t>
            </a:r>
            <a:endParaRPr lang="pl-PL" sz="1900" dirty="0" smtClean="0"/>
          </a:p>
          <a:p>
            <a:pPr marL="276860" indent="0" algn="just">
              <a:buNone/>
            </a:pPr>
            <a:endParaRPr lang="pl-PL" sz="500" dirty="0" smtClean="0"/>
          </a:p>
          <a:p>
            <a:pPr algn="just">
              <a:buFontTx/>
              <a:buChar char="-"/>
            </a:pPr>
            <a:r>
              <a:rPr lang="pl-PL" sz="1900" dirty="0" smtClean="0"/>
              <a:t>incydent lotniczy </a:t>
            </a:r>
            <a:r>
              <a:rPr lang="pl-PL" sz="1900" dirty="0"/>
              <a:t>statku powietrznego na </a:t>
            </a:r>
            <a:r>
              <a:rPr lang="pl-PL" sz="1900" dirty="0" smtClean="0"/>
              <a:t>ziemi,</a:t>
            </a:r>
          </a:p>
          <a:p>
            <a:pPr marL="276860" indent="0" algn="just">
              <a:buNone/>
            </a:pPr>
            <a:endParaRPr lang="pl-PL" sz="500" dirty="0" smtClean="0"/>
          </a:p>
          <a:p>
            <a:pPr algn="just">
              <a:buFontTx/>
              <a:buChar char="-"/>
            </a:pPr>
            <a:r>
              <a:rPr lang="pl-PL" sz="1900" dirty="0" smtClean="0"/>
              <a:t>uwolnienie </a:t>
            </a:r>
            <a:r>
              <a:rPr lang="pl-PL" sz="1900" dirty="0"/>
              <a:t>lub </a:t>
            </a:r>
            <a:r>
              <a:rPr lang="pl-PL" sz="1900" dirty="0" smtClean="0"/>
              <a:t>zmiana </a:t>
            </a:r>
            <a:r>
              <a:rPr lang="pl-PL" sz="1900" dirty="0"/>
              <a:t>stanu przewożonych materiałów niebezpiecznych, </a:t>
            </a:r>
            <a:endParaRPr lang="pl-PL" sz="1900" dirty="0" smtClean="0"/>
          </a:p>
          <a:p>
            <a:pPr marL="276860" indent="0" algn="just">
              <a:buNone/>
            </a:pPr>
            <a:endParaRPr lang="pl-PL" sz="500" dirty="0" smtClean="0"/>
          </a:p>
          <a:p>
            <a:pPr algn="just">
              <a:buFontTx/>
              <a:buChar char="-"/>
            </a:pPr>
            <a:r>
              <a:rPr lang="pl-PL" sz="1900" dirty="0" smtClean="0"/>
              <a:t>akt </a:t>
            </a:r>
            <a:r>
              <a:rPr lang="pl-PL" sz="1900" dirty="0"/>
              <a:t>bezprawnej </a:t>
            </a:r>
            <a:r>
              <a:rPr lang="pl-PL" sz="1900" dirty="0" smtClean="0"/>
              <a:t>ingerencji</a:t>
            </a:r>
            <a:r>
              <a:rPr lang="pl-PL" sz="1900" dirty="0"/>
              <a:t>.</a:t>
            </a:r>
          </a:p>
          <a:p>
            <a:endParaRPr lang="pl-PL" sz="2000" dirty="0"/>
          </a:p>
          <a:p>
            <a:pPr algn="just">
              <a:buFontTx/>
              <a:buChar char="-"/>
            </a:pPr>
            <a:endParaRPr lang="pl-PL" sz="1900" dirty="0" smtClean="0"/>
          </a:p>
          <a:p>
            <a:pPr marL="276860" indent="0" algn="just">
              <a:buNone/>
            </a:pPr>
            <a:endParaRPr lang="pl-PL" sz="1900" dirty="0" smtClean="0"/>
          </a:p>
          <a:p>
            <a:pPr marL="276860" indent="0" algn="just">
              <a:buNone/>
            </a:pPr>
            <a:endParaRPr lang="pl-PL" sz="1900" dirty="0" smtClean="0"/>
          </a:p>
          <a:p>
            <a:pPr algn="just"/>
            <a:endParaRPr lang="pl-PL" sz="500" dirty="0" smtClean="0"/>
          </a:p>
          <a:p>
            <a:pPr algn="just">
              <a:buFontTx/>
              <a:buChar char="-"/>
            </a:pPr>
            <a:endParaRPr lang="pl-PL" sz="1900" dirty="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Rodzaje zagrożeń</a:t>
            </a:r>
            <a:endParaRPr lang="pl-PL" sz="2800" dirty="0"/>
          </a:p>
        </p:txBody>
      </p:sp>
    </p:spTree>
    <p:extLst>
      <p:ext uri="{BB962C8B-B14F-4D97-AF65-F5344CB8AC3E}">
        <p14:creationId xmlns:p14="http://schemas.microsoft.com/office/powerpoint/2010/main" val="1590095220"/>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71</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484784"/>
            <a:ext cx="8964488" cy="5256584"/>
          </a:xfrm>
          <a:prstGeom prst="rect">
            <a:avLst/>
          </a:prstGeom>
          <a:noFill/>
          <a:ln>
            <a:noFill/>
          </a:ln>
        </p:spPr>
        <p:txBody>
          <a:bodyPr lIns="54850" tIns="91425" rIns="91425" bIns="45700" anchor="t" anchorCtr="0">
            <a:noAutofit/>
          </a:bodyPr>
          <a:lstStyle/>
          <a:p>
            <a:pPr marL="276860" indent="0" algn="just">
              <a:buNone/>
            </a:pPr>
            <a:r>
              <a:rPr lang="pl-PL" sz="2400" b="1" dirty="0" smtClean="0"/>
              <a:t>Zagrożenia w lotnictwie dzieli się na:</a:t>
            </a:r>
          </a:p>
          <a:p>
            <a:pPr marL="276860" indent="0" algn="just">
              <a:buNone/>
            </a:pPr>
            <a:endParaRPr lang="pl-PL" sz="800" b="1" dirty="0" smtClean="0"/>
          </a:p>
          <a:p>
            <a:pPr algn="just"/>
            <a:r>
              <a:rPr lang="pl-PL" sz="2000" dirty="0"/>
              <a:t> </a:t>
            </a:r>
            <a:r>
              <a:rPr lang="pl-PL" sz="2000" b="1" dirty="0" smtClean="0"/>
              <a:t>Zagrożenia bez udziału </a:t>
            </a:r>
            <a:r>
              <a:rPr lang="pl-PL" sz="2000" b="1" dirty="0"/>
              <a:t>statku powietrznego, w tym: </a:t>
            </a:r>
            <a:endParaRPr lang="pl-PL" sz="2000" b="1" dirty="0" smtClean="0"/>
          </a:p>
          <a:p>
            <a:pPr marL="276860" indent="0" algn="just">
              <a:buNone/>
            </a:pPr>
            <a:endParaRPr lang="pl-PL" sz="500" b="1" dirty="0" smtClean="0"/>
          </a:p>
          <a:p>
            <a:pPr algn="just">
              <a:buFontTx/>
              <a:buChar char="-"/>
            </a:pPr>
            <a:r>
              <a:rPr lang="pl-PL" sz="1900" dirty="0"/>
              <a:t>p</a:t>
            </a:r>
            <a:r>
              <a:rPr lang="pl-PL" sz="1900" dirty="0" smtClean="0"/>
              <a:t>ożar obiektu,</a:t>
            </a:r>
          </a:p>
          <a:p>
            <a:pPr marL="276860" indent="0" algn="just">
              <a:buNone/>
            </a:pPr>
            <a:endParaRPr lang="pl-PL" sz="500" dirty="0"/>
          </a:p>
          <a:p>
            <a:pPr algn="just">
              <a:buFontTx/>
              <a:buChar char="-"/>
            </a:pPr>
            <a:r>
              <a:rPr lang="pl-PL" sz="1900" dirty="0"/>
              <a:t>u</a:t>
            </a:r>
            <a:r>
              <a:rPr lang="pl-PL" sz="1900" dirty="0" smtClean="0"/>
              <a:t>wolnienie lub zmiana stanu materiałów niebezpiecznych,</a:t>
            </a:r>
          </a:p>
          <a:p>
            <a:pPr marL="276860" indent="0" algn="just">
              <a:buNone/>
            </a:pPr>
            <a:endParaRPr lang="pl-PL" sz="500" dirty="0" smtClean="0"/>
          </a:p>
          <a:p>
            <a:pPr algn="just">
              <a:buFontTx/>
              <a:buChar char="-"/>
            </a:pPr>
            <a:r>
              <a:rPr lang="pl-PL" sz="1900" dirty="0"/>
              <a:t>k</a:t>
            </a:r>
            <a:r>
              <a:rPr lang="pl-PL" sz="1900" dirty="0" smtClean="0"/>
              <a:t>atastrofa naturalna lub awaria techniczna,</a:t>
            </a:r>
          </a:p>
          <a:p>
            <a:pPr marL="276860" indent="0" algn="just">
              <a:buNone/>
            </a:pPr>
            <a:endParaRPr lang="pl-PL" sz="500" dirty="0" smtClean="0"/>
          </a:p>
          <a:p>
            <a:pPr algn="just">
              <a:buFontTx/>
              <a:buChar char="-"/>
            </a:pPr>
            <a:r>
              <a:rPr lang="pl-PL" sz="1900" dirty="0"/>
              <a:t>z</a:t>
            </a:r>
            <a:r>
              <a:rPr lang="pl-PL" sz="1900" dirty="0" smtClean="0"/>
              <a:t>agrożenie epidemiczne.</a:t>
            </a:r>
          </a:p>
          <a:p>
            <a:pPr marL="276860" indent="0" algn="just">
              <a:buNone/>
            </a:pPr>
            <a:endParaRPr lang="pl-PL" sz="1400" dirty="0" smtClean="0"/>
          </a:p>
          <a:p>
            <a:r>
              <a:rPr lang="pl-PL" sz="2000" b="1" dirty="0" smtClean="0"/>
              <a:t> Zagrożenia wspólne, </a:t>
            </a:r>
            <a:r>
              <a:rPr lang="pl-PL" sz="2000" b="1" dirty="0"/>
              <a:t>w tym: </a:t>
            </a:r>
            <a:endParaRPr lang="pl-PL" sz="2000" b="1" dirty="0" smtClean="0"/>
          </a:p>
          <a:p>
            <a:pPr marL="276860" indent="0">
              <a:buNone/>
            </a:pPr>
            <a:endParaRPr lang="pl-PL" sz="500" b="1" dirty="0" smtClean="0"/>
          </a:p>
          <a:p>
            <a:pPr>
              <a:buFontTx/>
              <a:buChar char="-"/>
            </a:pPr>
            <a:r>
              <a:rPr lang="pl-PL" sz="1900" dirty="0"/>
              <a:t>s</a:t>
            </a:r>
            <a:r>
              <a:rPr lang="pl-PL" sz="1900" dirty="0" smtClean="0"/>
              <a:t>tatku powietrznego i innego obiektu,</a:t>
            </a:r>
          </a:p>
          <a:p>
            <a:pPr marL="276860" indent="0">
              <a:buNone/>
            </a:pPr>
            <a:endParaRPr lang="pl-PL" sz="500" dirty="0" smtClean="0"/>
          </a:p>
          <a:p>
            <a:pPr>
              <a:buFontTx/>
              <a:buChar char="-"/>
            </a:pPr>
            <a:r>
              <a:rPr lang="pl-PL" sz="1900" dirty="0"/>
              <a:t>s</a:t>
            </a:r>
            <a:r>
              <a:rPr lang="pl-PL" sz="1900" dirty="0" smtClean="0"/>
              <a:t>tatku powietrznego i urządzenia do tankowania paliwa,</a:t>
            </a:r>
          </a:p>
          <a:p>
            <a:pPr marL="276860" indent="0">
              <a:buNone/>
            </a:pPr>
            <a:endParaRPr lang="pl-PL" sz="500" dirty="0" smtClean="0"/>
          </a:p>
          <a:p>
            <a:pPr>
              <a:buFontTx/>
              <a:buChar char="-"/>
            </a:pPr>
            <a:r>
              <a:rPr lang="pl-PL" sz="1900" dirty="0"/>
              <a:t>s</a:t>
            </a:r>
            <a:r>
              <a:rPr lang="pl-PL" sz="1900" dirty="0" smtClean="0"/>
              <a:t>tatku powietrznego i statku powietrznego.</a:t>
            </a:r>
          </a:p>
          <a:p>
            <a:pPr>
              <a:buFontTx/>
              <a:buChar char="-"/>
            </a:pPr>
            <a:endParaRPr lang="pl-PL" sz="2000" b="1" dirty="0"/>
          </a:p>
          <a:p>
            <a:endParaRPr lang="pl-PL" sz="2000" dirty="0"/>
          </a:p>
          <a:p>
            <a:pPr marL="617220" lvl="1" indent="0">
              <a:buNone/>
            </a:pPr>
            <a:endParaRPr lang="pl-PL" dirty="0"/>
          </a:p>
          <a:p>
            <a:pPr algn="just"/>
            <a:endParaRPr lang="pl-PL" sz="500" dirty="0" smtClean="0"/>
          </a:p>
          <a:p>
            <a:pPr algn="just">
              <a:buFontTx/>
              <a:buChar char="-"/>
            </a:pPr>
            <a:endParaRPr lang="pl-PL" sz="1900" dirty="0"/>
          </a:p>
          <a:p>
            <a:pPr algn="just">
              <a:buFontTx/>
              <a:buChar char="-"/>
            </a:pPr>
            <a:endParaRPr lang="pl-PL" sz="1900" dirty="0"/>
          </a:p>
          <a:p>
            <a:pPr marL="276860" indent="0" algn="just">
              <a:buNone/>
            </a:pPr>
            <a:endParaRPr lang="pl-PL" sz="2000" dirty="0" smtClean="0"/>
          </a:p>
          <a:p>
            <a:pPr marL="276860" indent="0" algn="just">
              <a:buNone/>
            </a:pP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Rodzaje zagrożeń</a:t>
            </a:r>
            <a:endParaRPr lang="pl-PL" sz="2800" dirty="0"/>
          </a:p>
        </p:txBody>
      </p:sp>
    </p:spTree>
    <p:extLst>
      <p:ext uri="{BB962C8B-B14F-4D97-AF65-F5344CB8AC3E}">
        <p14:creationId xmlns:p14="http://schemas.microsoft.com/office/powerpoint/2010/main" val="2463565092"/>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72</a:t>
            </a:fld>
            <a:endParaRPr lang="pl-PL" sz="1400" b="0" i="0" u="none" strike="noStrike" cap="none">
              <a:solidFill>
                <a:schemeClr val="lt1"/>
              </a:solidFill>
              <a:latin typeface="Calibri"/>
              <a:ea typeface="Calibri"/>
              <a:cs typeface="Calibri"/>
              <a:sym typeface="Calibri"/>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pPr algn="ctr"/>
            <a:r>
              <a:rPr lang="pl-PL" sz="2800" dirty="0" smtClean="0"/>
              <a:t>Schemat alarmowania i powiadamiania w        przypadku wystąpienia wypadku lotniczego              Olsztyn-Mazury</a:t>
            </a:r>
            <a:endParaRPr lang="pl-PL" sz="2800" dirty="0"/>
          </a:p>
        </p:txBody>
      </p:sp>
      <p:pic>
        <p:nvPicPr>
          <p:cNvPr id="9" name="Obraz 8"/>
          <p:cNvPicPr/>
          <p:nvPr/>
        </p:nvPicPr>
        <p:blipFill rotWithShape="1">
          <a:blip r:embed="rId4"/>
          <a:srcRect l="11986" t="26951" r="23384" b="13359"/>
          <a:stretch/>
        </p:blipFill>
        <p:spPr bwMode="auto">
          <a:xfrm>
            <a:off x="239280" y="1484784"/>
            <a:ext cx="8640000" cy="5040000"/>
          </a:xfrm>
          <a:prstGeom prst="rect">
            <a:avLst/>
          </a:prstGeom>
          <a:ln>
            <a:noFill/>
          </a:ln>
          <a:extLst>
            <a:ext uri="{53640926-AAD7-44D8-BBD7-CCE9431645EC}">
              <a14:shadowObscured xmlns:a14="http://schemas.microsoft.com/office/drawing/2010/main"/>
            </a:ext>
          </a:extLst>
        </p:spPr>
      </p:pic>
      <p:sp>
        <p:nvSpPr>
          <p:cNvPr id="7" name="Prostokąt 6"/>
          <p:cNvSpPr/>
          <p:nvPr/>
        </p:nvSpPr>
        <p:spPr>
          <a:xfrm>
            <a:off x="7722057" y="6515762"/>
            <a:ext cx="888385" cy="246221"/>
          </a:xfrm>
          <a:prstGeom prst="rect">
            <a:avLst/>
          </a:prstGeom>
        </p:spPr>
        <p:txBody>
          <a:bodyPr wrap="none">
            <a:spAutoFit/>
          </a:bodyPr>
          <a:lstStyle/>
          <a:p>
            <a:pPr marL="114300"/>
            <a:r>
              <a:rPr lang="pl-PL" sz="1000" dirty="0"/>
              <a:t>Zdjęcie </a:t>
            </a:r>
            <a:r>
              <a:rPr lang="pl-PL" sz="1000" dirty="0" smtClean="0"/>
              <a:t>41</a:t>
            </a:r>
            <a:endParaRPr lang="pl-PL" sz="1000" dirty="0"/>
          </a:p>
        </p:txBody>
      </p:sp>
    </p:spTree>
    <p:extLst>
      <p:ext uri="{BB962C8B-B14F-4D97-AF65-F5344CB8AC3E}">
        <p14:creationId xmlns:p14="http://schemas.microsoft.com/office/powerpoint/2010/main" val="1126496873"/>
      </p:ext>
    </p:extLst>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73</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9036496" cy="5517232"/>
          </a:xfrm>
          <a:prstGeom prst="rect">
            <a:avLst/>
          </a:prstGeom>
          <a:noFill/>
          <a:ln>
            <a:noFill/>
          </a:ln>
        </p:spPr>
        <p:txBody>
          <a:bodyPr lIns="54850" tIns="91425" rIns="91425" bIns="45700" anchor="t" anchorCtr="0">
            <a:noAutofit/>
          </a:bodyPr>
          <a:lstStyle/>
          <a:p>
            <a:pPr marL="276860" indent="0" algn="just">
              <a:buNone/>
            </a:pPr>
            <a:endParaRPr lang="pl-PL" sz="500" dirty="0"/>
          </a:p>
          <a:p>
            <a:pPr marL="276860" indent="0" algn="just">
              <a:buNone/>
            </a:pPr>
            <a:r>
              <a:rPr lang="pl-PL" sz="2400" b="1" dirty="0" smtClean="0"/>
              <a:t>Wypadek </a:t>
            </a:r>
            <a:r>
              <a:rPr lang="pl-PL" sz="2400" b="1" dirty="0"/>
              <a:t>lotniczy </a:t>
            </a:r>
            <a:r>
              <a:rPr lang="pl-PL" sz="2400" b="1" dirty="0" smtClean="0"/>
              <a:t>na lotnisku</a:t>
            </a:r>
            <a:endParaRPr lang="pl-PL" sz="2400" b="1" dirty="0"/>
          </a:p>
          <a:p>
            <a:pPr algn="just"/>
            <a:endParaRPr lang="pl-PL" sz="300" dirty="0" smtClean="0"/>
          </a:p>
          <a:p>
            <a:pPr algn="just"/>
            <a:r>
              <a:rPr lang="pl-PL" sz="2000" dirty="0"/>
              <a:t> </a:t>
            </a:r>
            <a:r>
              <a:rPr lang="pl-PL" sz="2000" dirty="0" smtClean="0"/>
              <a:t>Organizacja działań ratowniczych:</a:t>
            </a:r>
          </a:p>
          <a:p>
            <a:pPr marL="276860" indent="0" algn="just">
              <a:buNone/>
            </a:pPr>
            <a:endParaRPr lang="pl-PL" sz="500" dirty="0"/>
          </a:p>
          <a:p>
            <a:pPr algn="just">
              <a:buFontTx/>
              <a:buChar char="-"/>
            </a:pPr>
            <a:r>
              <a:rPr lang="pl-PL" sz="1900" dirty="0"/>
              <a:t>k</a:t>
            </a:r>
            <a:r>
              <a:rPr lang="pl-PL" sz="1900" dirty="0" smtClean="0"/>
              <a:t>ierującym </a:t>
            </a:r>
            <a:r>
              <a:rPr lang="pl-PL" sz="1900" dirty="0"/>
              <a:t>Działaniami </a:t>
            </a:r>
            <a:r>
              <a:rPr lang="pl-PL" sz="1900" dirty="0" smtClean="0"/>
              <a:t>Ratowniczymi </a:t>
            </a:r>
            <a:r>
              <a:rPr lang="pl-PL" sz="1900" dirty="0"/>
              <a:t>na poziomie kierowania interwencyjnego, kiedy wielkość sił i środków ratowniczo-gaśniczych nie przekracza wielkości kompanii pożarniczej, jest Dowódca Plutonu Dyżurnego LSR-G, a po przybyciu na miejsce zdarzenia Komendant LSR-G. Koordynatorem Interwencji jest Dyżurny Operacyjny Portu, a następnie Dyrektor </a:t>
            </a:r>
            <a:r>
              <a:rPr lang="pl-PL" sz="1900" dirty="0" smtClean="0"/>
              <a:t>PL;</a:t>
            </a:r>
          </a:p>
          <a:p>
            <a:pPr marL="276860" indent="0" algn="just">
              <a:buNone/>
            </a:pPr>
            <a:endParaRPr lang="pl-PL" sz="500" dirty="0" smtClean="0"/>
          </a:p>
          <a:p>
            <a:pPr algn="just">
              <a:buFontTx/>
              <a:buChar char="-"/>
            </a:pPr>
            <a:r>
              <a:rPr lang="pl-PL" sz="1900" dirty="0"/>
              <a:t>w</a:t>
            </a:r>
            <a:r>
              <a:rPr lang="pl-PL" sz="1900" dirty="0" smtClean="0"/>
              <a:t> </a:t>
            </a:r>
            <a:r>
              <a:rPr lang="pl-PL" sz="1900" dirty="0"/>
              <a:t>sytuacji, kiedy wielkość sił i środków biorących udział w działaniach ratowniczo – gaśniczych przekracza wielkość </a:t>
            </a:r>
            <a:r>
              <a:rPr lang="pl-PL" sz="1900" dirty="0" smtClean="0"/>
              <a:t>kompanii, kierowanie na poziomie taktycznym, </a:t>
            </a:r>
            <a:r>
              <a:rPr lang="pl-PL" sz="1900" b="1" dirty="0" smtClean="0"/>
              <a:t>może</a:t>
            </a:r>
            <a:r>
              <a:rPr lang="pl-PL" sz="1900" dirty="0" smtClean="0"/>
              <a:t> przejąć właściwy </a:t>
            </a:r>
            <a:r>
              <a:rPr lang="pl-PL" sz="1900" dirty="0"/>
              <a:t>dowódca </a:t>
            </a:r>
            <a:r>
              <a:rPr lang="pl-PL" sz="1900" dirty="0" smtClean="0"/>
              <a:t>PSP;</a:t>
            </a:r>
          </a:p>
          <a:p>
            <a:pPr marL="276860" indent="0" algn="just">
              <a:buNone/>
            </a:pPr>
            <a:endParaRPr lang="pl-PL" sz="500" dirty="0" smtClean="0"/>
          </a:p>
          <a:p>
            <a:pPr algn="just">
              <a:buFontTx/>
              <a:buChar char="-"/>
            </a:pPr>
            <a:r>
              <a:rPr lang="pl-PL" sz="1900" dirty="0"/>
              <a:t>w</a:t>
            </a:r>
            <a:r>
              <a:rPr lang="pl-PL" sz="1900" dirty="0" smtClean="0"/>
              <a:t> godzinach, </a:t>
            </a:r>
            <a:r>
              <a:rPr lang="pl-PL" sz="1900" dirty="0"/>
              <a:t>kiedy Port Lotniczy nie </a:t>
            </a:r>
            <a:r>
              <a:rPr lang="pl-PL" sz="1900" dirty="0" smtClean="0"/>
              <a:t>pracuje i nie dyżuruje LSR-G, wszystkie </a:t>
            </a:r>
            <a:r>
              <a:rPr lang="pl-PL" sz="1900" dirty="0"/>
              <a:t>działania ratowniczo – gaśnicze w powstałej sytuacji zagrożenia prowadzą siły i środki zadysponowane </a:t>
            </a:r>
            <a:r>
              <a:rPr lang="pl-PL" sz="1900" dirty="0" smtClean="0"/>
              <a:t>przez PSP.</a:t>
            </a:r>
            <a:endParaRPr lang="pl-PL" sz="1900" dirty="0"/>
          </a:p>
          <a:p>
            <a:pPr lvl="0">
              <a:buFontTx/>
              <a:buChar char="-"/>
            </a:pPr>
            <a:endParaRPr lang="pl-PL" sz="19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pPr algn="ctr"/>
            <a:r>
              <a:rPr lang="pl-PL" sz="2800" dirty="0" smtClean="0"/>
              <a:t>          Organizacja działań ratowniczych</a:t>
            </a:r>
            <a:br>
              <a:rPr lang="pl-PL" sz="2800" dirty="0" smtClean="0"/>
            </a:br>
            <a:r>
              <a:rPr lang="pl-PL" sz="2800" dirty="0" smtClean="0"/>
              <a:t>Olsztyn - Mazury</a:t>
            </a:r>
            <a:endParaRPr lang="pl-PL" sz="2800" dirty="0"/>
          </a:p>
        </p:txBody>
      </p:sp>
    </p:spTree>
    <p:extLst>
      <p:ext uri="{BB962C8B-B14F-4D97-AF65-F5344CB8AC3E}">
        <p14:creationId xmlns:p14="http://schemas.microsoft.com/office/powerpoint/2010/main" val="2299111417"/>
      </p:ext>
    </p:extLst>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74</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9036496" cy="5517232"/>
          </a:xfrm>
          <a:prstGeom prst="rect">
            <a:avLst/>
          </a:prstGeom>
          <a:noFill/>
          <a:ln>
            <a:noFill/>
          </a:ln>
        </p:spPr>
        <p:txBody>
          <a:bodyPr lIns="54850" tIns="91425" rIns="91425" bIns="45700" anchor="t" anchorCtr="0">
            <a:noAutofit/>
          </a:bodyPr>
          <a:lstStyle/>
          <a:p>
            <a:pPr marL="276860" indent="0" algn="just">
              <a:buNone/>
            </a:pPr>
            <a:endParaRPr lang="pl-PL" sz="500" dirty="0"/>
          </a:p>
          <a:p>
            <a:pPr marL="276860" indent="0" algn="just">
              <a:buNone/>
            </a:pPr>
            <a:r>
              <a:rPr lang="pl-PL" sz="2400" b="1" dirty="0" smtClean="0"/>
              <a:t>Wypadek </a:t>
            </a:r>
            <a:r>
              <a:rPr lang="pl-PL" sz="2400" b="1" dirty="0"/>
              <a:t>lotniczy </a:t>
            </a:r>
            <a:r>
              <a:rPr lang="pl-PL" sz="2400" b="1" dirty="0" smtClean="0"/>
              <a:t>na lotnisku</a:t>
            </a:r>
            <a:endParaRPr lang="pl-PL" sz="2400" b="1" dirty="0"/>
          </a:p>
          <a:p>
            <a:pPr algn="just"/>
            <a:endParaRPr lang="pl-PL" sz="300" dirty="0" smtClean="0"/>
          </a:p>
          <a:p>
            <a:pPr algn="just"/>
            <a:r>
              <a:rPr lang="pl-PL" sz="2000" dirty="0"/>
              <a:t> </a:t>
            </a:r>
            <a:r>
              <a:rPr lang="pl-PL" sz="2000" dirty="0" smtClean="0"/>
              <a:t>Służbą wiodącą jest Lotniskowa Służba Ratowniczo – Gaśnicza.</a:t>
            </a:r>
          </a:p>
          <a:p>
            <a:pPr marL="276860" indent="0" algn="just">
              <a:buNone/>
            </a:pPr>
            <a:endParaRPr lang="pl-PL" sz="500" dirty="0"/>
          </a:p>
          <a:p>
            <a:r>
              <a:rPr lang="pl-PL" sz="2000" dirty="0"/>
              <a:t>Do zadań KDR po przybyciu na miejsce zdarzenia należy</a:t>
            </a:r>
            <a:r>
              <a:rPr lang="pl-PL" sz="2000" dirty="0" smtClean="0"/>
              <a:t>:</a:t>
            </a:r>
            <a:endParaRPr lang="pl-PL" sz="500" dirty="0"/>
          </a:p>
          <a:p>
            <a:pPr lvl="0" algn="just">
              <a:buFontTx/>
              <a:buChar char="-"/>
            </a:pPr>
            <a:r>
              <a:rPr lang="pl-PL" sz="1600" dirty="0"/>
              <a:t>b</a:t>
            </a:r>
            <a:r>
              <a:rPr lang="pl-PL" sz="1600" dirty="0" smtClean="0"/>
              <a:t>ezpośrednie </a:t>
            </a:r>
            <a:r>
              <a:rPr lang="pl-PL" sz="1600" dirty="0"/>
              <a:t>kierowanie działaniami jednostek ratowniczych po przeprowadzeniu </a:t>
            </a:r>
            <a:r>
              <a:rPr lang="pl-PL" sz="1600" dirty="0" smtClean="0"/>
              <a:t>rozpoznania</a:t>
            </a:r>
            <a:r>
              <a:rPr lang="pl-PL" sz="1600" dirty="0"/>
              <a:t>;</a:t>
            </a:r>
          </a:p>
          <a:p>
            <a:pPr lvl="0">
              <a:buFontTx/>
              <a:buChar char="-"/>
            </a:pPr>
            <a:r>
              <a:rPr lang="pl-PL" sz="1600" dirty="0"/>
              <a:t>w</a:t>
            </a:r>
            <a:r>
              <a:rPr lang="pl-PL" sz="1600" dirty="0" smtClean="0"/>
              <a:t>yznaczenie </a:t>
            </a:r>
            <a:r>
              <a:rPr lang="pl-PL" sz="1600" dirty="0"/>
              <a:t>rejonu działań ratowniczo – gaśniczych</a:t>
            </a:r>
            <a:r>
              <a:rPr lang="pl-PL" sz="1600" dirty="0" smtClean="0"/>
              <a:t>;</a:t>
            </a:r>
          </a:p>
          <a:p>
            <a:pPr lvl="0" algn="just">
              <a:buFontTx/>
              <a:buChar char="-"/>
            </a:pPr>
            <a:r>
              <a:rPr lang="pl-PL" sz="1600" dirty="0"/>
              <a:t>d</a:t>
            </a:r>
            <a:r>
              <a:rPr lang="pl-PL" sz="1600" dirty="0" smtClean="0"/>
              <a:t>okładne </a:t>
            </a:r>
            <a:r>
              <a:rPr lang="pl-PL" sz="1600" dirty="0"/>
              <a:t>określenie miejsca docelowego, gdzie mają dojechać pojazdy biorące udział </a:t>
            </a:r>
            <a:r>
              <a:rPr lang="pl-PL" sz="1600" dirty="0" smtClean="0"/>
              <a:t>w </a:t>
            </a:r>
            <a:r>
              <a:rPr lang="pl-PL" sz="1600" dirty="0"/>
              <a:t>działaniach </a:t>
            </a:r>
            <a:r>
              <a:rPr lang="pl-PL" sz="1600" dirty="0" smtClean="0"/>
              <a:t>ratowniczych;</a:t>
            </a:r>
          </a:p>
          <a:p>
            <a:pPr lvl="0" algn="just">
              <a:buFontTx/>
              <a:buChar char="-"/>
            </a:pPr>
            <a:r>
              <a:rPr lang="pl-PL" sz="1600" dirty="0"/>
              <a:t>w</a:t>
            </a:r>
            <a:r>
              <a:rPr lang="pl-PL" sz="1600" dirty="0" smtClean="0"/>
              <a:t>ydanie </a:t>
            </a:r>
            <a:r>
              <a:rPr lang="pl-PL" sz="1600" dirty="0"/>
              <a:t>decyzji o wjeździe na teren działań ratowniczo - gaśniczych kolejnych rzutów pojazdów z rejonów </a:t>
            </a:r>
            <a:r>
              <a:rPr lang="pl-PL" sz="1600" dirty="0" smtClean="0"/>
              <a:t>koncentracji;</a:t>
            </a:r>
          </a:p>
          <a:p>
            <a:pPr lvl="0" algn="just">
              <a:buFontTx/>
              <a:buChar char="-"/>
            </a:pPr>
            <a:r>
              <a:rPr lang="pl-PL" sz="1600" dirty="0"/>
              <a:t>o</a:t>
            </a:r>
            <a:r>
              <a:rPr lang="pl-PL" sz="1600" dirty="0" smtClean="0"/>
              <a:t>kreślenie </a:t>
            </a:r>
            <a:r>
              <a:rPr lang="pl-PL" sz="1600" dirty="0"/>
              <a:t>lokalizacji dla założenia Punktu Pomocy Medycznej siłom skierowanym z Pogotowia </a:t>
            </a:r>
            <a:r>
              <a:rPr lang="pl-PL" sz="1600" dirty="0" smtClean="0"/>
              <a:t>Ratunkowego;</a:t>
            </a:r>
          </a:p>
          <a:p>
            <a:pPr lvl="0" algn="just">
              <a:buFontTx/>
              <a:buChar char="-"/>
            </a:pPr>
            <a:r>
              <a:rPr lang="pl-PL" sz="1600" dirty="0"/>
              <a:t>w</a:t>
            </a:r>
            <a:r>
              <a:rPr lang="pl-PL" sz="1600" dirty="0" smtClean="0"/>
              <a:t>yznaczenie </a:t>
            </a:r>
            <a:r>
              <a:rPr lang="pl-PL" sz="1600" dirty="0"/>
              <a:t>bram, przez które będzie następował transport poszkodowanych karetkami pogotowia;  </a:t>
            </a:r>
            <a:endParaRPr lang="pl-PL" sz="1600" dirty="0" smtClean="0"/>
          </a:p>
          <a:p>
            <a:pPr lvl="0" algn="just">
              <a:buFontTx/>
              <a:buChar char="-"/>
            </a:pPr>
            <a:r>
              <a:rPr lang="pl-PL" sz="1600" dirty="0"/>
              <a:t>n</a:t>
            </a:r>
            <a:r>
              <a:rPr lang="pl-PL" sz="1600" dirty="0" smtClean="0"/>
              <a:t>adzór </a:t>
            </a:r>
            <a:r>
              <a:rPr lang="pl-PL" sz="1600" dirty="0"/>
              <a:t>nad realizacją wydawanych poleceń służbom uczestniczącym w </a:t>
            </a:r>
            <a:r>
              <a:rPr lang="pl-PL" sz="1600" dirty="0" smtClean="0"/>
              <a:t>działaniach;</a:t>
            </a:r>
          </a:p>
          <a:p>
            <a:pPr lvl="0" algn="just">
              <a:buFontTx/>
              <a:buChar char="-"/>
            </a:pPr>
            <a:r>
              <a:rPr lang="pl-PL" sz="1600" dirty="0"/>
              <a:t>p</a:t>
            </a:r>
            <a:r>
              <a:rPr lang="pl-PL" sz="1600" dirty="0" smtClean="0"/>
              <a:t>rzekazywanie </a:t>
            </a:r>
            <a:r>
              <a:rPr lang="pl-PL" sz="1600" dirty="0"/>
              <a:t>meldunków z przebiegu działań ratowniczo - gaśniczych Koordynatorowi </a:t>
            </a:r>
            <a:r>
              <a:rPr lang="pl-PL" sz="1600" dirty="0" smtClean="0"/>
              <a:t>Interwencji;</a:t>
            </a:r>
          </a:p>
          <a:p>
            <a:pPr lvl="0" algn="just">
              <a:buFontTx/>
              <a:buChar char="-"/>
            </a:pPr>
            <a:r>
              <a:rPr lang="pl-PL" sz="1600" dirty="0"/>
              <a:t>o</a:t>
            </a:r>
            <a:r>
              <a:rPr lang="pl-PL" sz="1600" dirty="0" smtClean="0"/>
              <a:t>głoszenie </a:t>
            </a:r>
            <a:r>
              <a:rPr lang="pl-PL" sz="1600" dirty="0"/>
              <a:t>drogą radiową zakończenia działań ratowniczych po uzgodnieniu </a:t>
            </a:r>
            <a:r>
              <a:rPr lang="pl-PL" sz="1600" dirty="0" smtClean="0"/>
              <a:t>z </a:t>
            </a:r>
            <a:r>
              <a:rPr lang="pl-PL" sz="1600" dirty="0"/>
              <a:t>przedstawicielami wszystkich współdziałających służb i </a:t>
            </a:r>
            <a:r>
              <a:rPr lang="pl-PL" sz="1600" dirty="0" smtClean="0"/>
              <a:t>instytucji;</a:t>
            </a:r>
            <a:endParaRPr lang="pl-PL" sz="1600" dirty="0"/>
          </a:p>
          <a:p>
            <a:pPr lvl="0" algn="just">
              <a:buFontTx/>
              <a:buChar char="-"/>
            </a:pPr>
            <a:r>
              <a:rPr lang="pl-PL" sz="1600" dirty="0"/>
              <a:t>u</a:t>
            </a:r>
            <a:r>
              <a:rPr lang="pl-PL" sz="1600" dirty="0" smtClean="0"/>
              <a:t>dokumentowanie </a:t>
            </a:r>
            <a:r>
              <a:rPr lang="pl-PL" sz="1600" dirty="0"/>
              <a:t>przebiegu działań ratowniczych po ich </a:t>
            </a:r>
            <a:r>
              <a:rPr lang="pl-PL" sz="1600" dirty="0" smtClean="0"/>
              <a:t>zakończeniu;</a:t>
            </a:r>
            <a:endParaRPr lang="pl-PL" sz="1600" dirty="0"/>
          </a:p>
          <a:p>
            <a:pPr lvl="0" algn="just">
              <a:buFontTx/>
              <a:buChar char="-"/>
            </a:pPr>
            <a:r>
              <a:rPr lang="pl-PL" sz="1600" dirty="0"/>
              <a:t>w</a:t>
            </a:r>
            <a:r>
              <a:rPr lang="pl-PL" sz="1600" dirty="0" smtClean="0"/>
              <a:t>e </a:t>
            </a:r>
            <a:r>
              <a:rPr lang="pl-PL" sz="1600" dirty="0"/>
              <a:t>wszystkich podejmowanych działaniach bierze on pod uwagę względy bezpieczeństwa ratowników. W przypadkach wyższej konieczności może odstąpić od zasad działań uznanych </a:t>
            </a:r>
            <a:br>
              <a:rPr lang="pl-PL" sz="1600" dirty="0"/>
            </a:br>
            <a:r>
              <a:rPr lang="pl-PL" sz="1600" dirty="0"/>
              <a:t>za powszechnie bezpieczne.</a:t>
            </a:r>
          </a:p>
          <a:p>
            <a:pPr lvl="0">
              <a:buFontTx/>
              <a:buChar char="-"/>
            </a:pPr>
            <a:endParaRPr lang="pl-PL" sz="19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pPr algn="ctr"/>
            <a:r>
              <a:rPr lang="pl-PL" sz="2800" dirty="0" smtClean="0"/>
              <a:t>          Organizacja działań ratowniczych</a:t>
            </a:r>
            <a:br>
              <a:rPr lang="pl-PL" sz="2800" dirty="0" smtClean="0"/>
            </a:br>
            <a:r>
              <a:rPr lang="pl-PL" sz="2800" dirty="0" smtClean="0"/>
              <a:t>Olsztyn - Mazury</a:t>
            </a:r>
            <a:endParaRPr lang="pl-PL" sz="2800" dirty="0"/>
          </a:p>
        </p:txBody>
      </p:sp>
    </p:spTree>
    <p:extLst>
      <p:ext uri="{BB962C8B-B14F-4D97-AF65-F5344CB8AC3E}">
        <p14:creationId xmlns:p14="http://schemas.microsoft.com/office/powerpoint/2010/main" val="1145138673"/>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75</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9036496" cy="5517232"/>
          </a:xfrm>
          <a:prstGeom prst="rect">
            <a:avLst/>
          </a:prstGeom>
          <a:noFill/>
          <a:ln>
            <a:noFill/>
          </a:ln>
        </p:spPr>
        <p:txBody>
          <a:bodyPr lIns="54850" tIns="91425" rIns="91425" bIns="45700" anchor="t" anchorCtr="0">
            <a:noAutofit/>
          </a:bodyPr>
          <a:lstStyle/>
          <a:p>
            <a:pPr marL="276860" indent="0" algn="just">
              <a:buNone/>
            </a:pPr>
            <a:endParaRPr lang="pl-PL" sz="500" dirty="0"/>
          </a:p>
          <a:p>
            <a:pPr marL="276860" indent="0" algn="just">
              <a:buNone/>
            </a:pPr>
            <a:r>
              <a:rPr lang="pl-PL" sz="2400" b="1" dirty="0" smtClean="0"/>
              <a:t>Wypadek </a:t>
            </a:r>
            <a:r>
              <a:rPr lang="pl-PL" sz="2400" b="1" dirty="0"/>
              <a:t>lotniczy </a:t>
            </a:r>
            <a:r>
              <a:rPr lang="pl-PL" sz="2400" b="1" dirty="0" smtClean="0"/>
              <a:t>na lotnisku</a:t>
            </a:r>
            <a:endParaRPr lang="pl-PL" sz="2400" b="1" dirty="0"/>
          </a:p>
          <a:p>
            <a:pPr algn="just"/>
            <a:endParaRPr lang="pl-PL" sz="300" dirty="0" smtClean="0"/>
          </a:p>
          <a:p>
            <a:pPr algn="just"/>
            <a:r>
              <a:rPr lang="pl-PL" sz="2000" dirty="0"/>
              <a:t> </a:t>
            </a:r>
            <a:r>
              <a:rPr lang="x-none" sz="2000" b="1" smtClean="0"/>
              <a:t>Zadania </a:t>
            </a:r>
            <a:r>
              <a:rPr lang="pl-PL" sz="2000" b="1" dirty="0"/>
              <a:t>S</a:t>
            </a:r>
            <a:r>
              <a:rPr lang="x-none" sz="2000" b="1" smtClean="0"/>
              <a:t>łużb </a:t>
            </a:r>
            <a:r>
              <a:rPr lang="x-none" sz="2000" b="1"/>
              <a:t>spoza Portu Lotniczego Olsztyn </a:t>
            </a:r>
            <a:r>
              <a:rPr lang="x-none" sz="2000" b="1" smtClean="0"/>
              <a:t>– Mazury</a:t>
            </a:r>
            <a:endParaRPr lang="pl-PL" sz="2000" b="1" dirty="0" smtClean="0"/>
          </a:p>
          <a:p>
            <a:pPr marL="276860" indent="0" algn="just">
              <a:buNone/>
            </a:pPr>
            <a:endParaRPr lang="pl-PL" sz="500" b="1" dirty="0" smtClean="0"/>
          </a:p>
          <a:p>
            <a:pPr algn="just"/>
            <a:r>
              <a:rPr lang="pl-PL" sz="2000" b="1" dirty="0"/>
              <a:t> </a:t>
            </a:r>
            <a:r>
              <a:rPr lang="pl-PL" sz="2000" b="1" dirty="0" smtClean="0"/>
              <a:t>Państwowa Straż Pożarna</a:t>
            </a:r>
          </a:p>
          <a:p>
            <a:pPr marL="276860" indent="0" algn="just">
              <a:buNone/>
            </a:pPr>
            <a:endParaRPr lang="pl-PL" sz="500" b="1" dirty="0" smtClean="0"/>
          </a:p>
          <a:p>
            <a:pPr algn="just"/>
            <a:r>
              <a:rPr lang="pl-PL" sz="2000" b="1" dirty="0"/>
              <a:t> </a:t>
            </a:r>
            <a:r>
              <a:rPr lang="pl-PL" sz="1900" dirty="0" smtClean="0"/>
              <a:t>Do </a:t>
            </a:r>
            <a:r>
              <a:rPr lang="pl-PL" sz="1900" dirty="0"/>
              <a:t>zadań PSP należy</a:t>
            </a:r>
            <a:r>
              <a:rPr lang="pl-PL" sz="1900" dirty="0" smtClean="0"/>
              <a:t>:</a:t>
            </a:r>
          </a:p>
          <a:p>
            <a:pPr marL="276860" indent="0" algn="just">
              <a:buNone/>
            </a:pPr>
            <a:endParaRPr lang="pl-PL" sz="500" dirty="0"/>
          </a:p>
          <a:p>
            <a:pPr lvl="0" algn="just">
              <a:buFontTx/>
              <a:buChar char="-"/>
            </a:pPr>
            <a:r>
              <a:rPr lang="pl-PL" sz="1900" dirty="0"/>
              <a:t>z</a:t>
            </a:r>
            <a:r>
              <a:rPr lang="pl-PL" sz="1900" dirty="0" smtClean="0"/>
              <a:t>adysponowanie </a:t>
            </a:r>
            <a:r>
              <a:rPr lang="pl-PL" sz="1900" dirty="0"/>
              <a:t>i przybycie na miejsce zdarzenia sił i środków określonych przez KDR za pośrednictwem Dyspozytora PA </a:t>
            </a:r>
            <a:r>
              <a:rPr lang="pl-PL" sz="1900" dirty="0" smtClean="0"/>
              <a:t>LSR-G;</a:t>
            </a:r>
          </a:p>
          <a:p>
            <a:pPr marL="276860" lvl="0" indent="0" algn="just">
              <a:buNone/>
            </a:pPr>
            <a:endParaRPr lang="pl-PL" sz="500" dirty="0" smtClean="0"/>
          </a:p>
          <a:p>
            <a:pPr lvl="0" algn="just">
              <a:buFontTx/>
              <a:buChar char="-"/>
            </a:pPr>
            <a:r>
              <a:rPr lang="pl-PL" sz="1800" dirty="0"/>
              <a:t> </a:t>
            </a:r>
            <a:r>
              <a:rPr lang="pl-PL" sz="1900" dirty="0"/>
              <a:t>w</a:t>
            </a:r>
            <a:r>
              <a:rPr lang="pl-PL" sz="1900" dirty="0" smtClean="0"/>
              <a:t>spółdziałanie </a:t>
            </a:r>
            <a:r>
              <a:rPr lang="pl-PL" sz="1900" dirty="0"/>
              <a:t>w zakresie ratowniczo – gaśniczym, ratownictwa technicznego, chemicznego, biologicznego, radiologicznego oraz działaniach poszukiwawczych w zakresie uzgodnionym </a:t>
            </a:r>
            <a:r>
              <a:rPr lang="pl-PL" sz="1900" dirty="0" smtClean="0"/>
              <a:t>z KDR;</a:t>
            </a:r>
          </a:p>
          <a:p>
            <a:pPr marL="276860" lvl="0" indent="0" algn="just">
              <a:buNone/>
            </a:pPr>
            <a:endParaRPr lang="pl-PL" sz="500" dirty="0" smtClean="0"/>
          </a:p>
          <a:p>
            <a:pPr lvl="0" algn="just">
              <a:buFontTx/>
              <a:buChar char="-"/>
            </a:pPr>
            <a:r>
              <a:rPr lang="pl-PL" sz="1800" dirty="0"/>
              <a:t> </a:t>
            </a:r>
            <a:r>
              <a:rPr lang="pl-PL" sz="1900" dirty="0"/>
              <a:t>n</a:t>
            </a:r>
            <a:r>
              <a:rPr lang="pl-PL" sz="1900" dirty="0" smtClean="0"/>
              <a:t>a </a:t>
            </a:r>
            <a:r>
              <a:rPr lang="pl-PL" sz="1900" dirty="0"/>
              <a:t>wniosek KDR zorganizowanie </a:t>
            </a:r>
            <a:r>
              <a:rPr lang="pl-PL" sz="1900" dirty="0" smtClean="0"/>
              <a:t>PPM;</a:t>
            </a:r>
          </a:p>
          <a:p>
            <a:pPr marL="276860" lvl="0" indent="0" algn="just">
              <a:buNone/>
            </a:pPr>
            <a:endParaRPr lang="pl-PL" sz="500" dirty="0" smtClean="0"/>
          </a:p>
          <a:p>
            <a:pPr lvl="0" algn="just">
              <a:buFontTx/>
              <a:buChar char="-"/>
            </a:pPr>
            <a:r>
              <a:rPr lang="pl-PL" sz="1900" dirty="0"/>
              <a:t>n</a:t>
            </a:r>
            <a:r>
              <a:rPr lang="pl-PL" sz="1900" dirty="0" smtClean="0"/>
              <a:t>awiązanie </a:t>
            </a:r>
            <a:r>
              <a:rPr lang="pl-PL" sz="1900" dirty="0"/>
              <a:t>łączności radiowej w grupie współdziałania z KDR (radiotelefon otrzymany przez dowódcę jednostek w RK) i prowadzenie dalszej korespondencji. </a:t>
            </a:r>
          </a:p>
          <a:p>
            <a:pPr marL="276860" lvl="0" indent="0">
              <a:buNone/>
            </a:pPr>
            <a:endParaRPr lang="pl-PL" sz="19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pPr algn="ctr"/>
            <a:r>
              <a:rPr lang="pl-PL" sz="2800" dirty="0" smtClean="0"/>
              <a:t>          Organizacja działań ratowniczych</a:t>
            </a:r>
            <a:br>
              <a:rPr lang="pl-PL" sz="2800" dirty="0" smtClean="0"/>
            </a:br>
            <a:r>
              <a:rPr lang="pl-PL" sz="2800" dirty="0" smtClean="0"/>
              <a:t>Olsztyn - Mazury</a:t>
            </a:r>
            <a:endParaRPr lang="pl-PL" sz="2800" dirty="0"/>
          </a:p>
        </p:txBody>
      </p:sp>
    </p:spTree>
    <p:extLst>
      <p:ext uri="{BB962C8B-B14F-4D97-AF65-F5344CB8AC3E}">
        <p14:creationId xmlns:p14="http://schemas.microsoft.com/office/powerpoint/2010/main" val="2929419679"/>
      </p:ext>
    </p:extLst>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76</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9036496" cy="5517232"/>
          </a:xfrm>
          <a:prstGeom prst="rect">
            <a:avLst/>
          </a:prstGeom>
          <a:noFill/>
          <a:ln>
            <a:noFill/>
          </a:ln>
        </p:spPr>
        <p:txBody>
          <a:bodyPr lIns="54850" tIns="91425" rIns="91425" bIns="45700" anchor="t" anchorCtr="0">
            <a:noAutofit/>
          </a:bodyPr>
          <a:lstStyle/>
          <a:p>
            <a:pPr marL="276860" indent="0" algn="just">
              <a:buNone/>
            </a:pPr>
            <a:endParaRPr lang="pl-PL" sz="500" dirty="0"/>
          </a:p>
          <a:p>
            <a:pPr marL="276860" indent="0" algn="just">
              <a:buNone/>
            </a:pPr>
            <a:r>
              <a:rPr lang="pl-PL" sz="2300" b="1" dirty="0"/>
              <a:t>W</a:t>
            </a:r>
            <a:r>
              <a:rPr lang="pl-PL" sz="2300" b="1" dirty="0" smtClean="0"/>
              <a:t>ypadek </a:t>
            </a:r>
            <a:r>
              <a:rPr lang="pl-PL" sz="2300" b="1" dirty="0"/>
              <a:t>lotniczy poza lotniskiem, poza rejonem operacyjnym lotniska, w granicach strefy kontrolowanej lotniska (CTR – Controled Zone), w strefie ruchu lotniskowego (ATZ – Aerodrome Traffic Zone</a:t>
            </a:r>
            <a:r>
              <a:rPr lang="pl-PL" sz="2300" b="1" dirty="0" smtClean="0"/>
              <a:t>)</a:t>
            </a:r>
            <a:endParaRPr lang="pl-PL" sz="2300" b="1" dirty="0"/>
          </a:p>
          <a:p>
            <a:pPr algn="just"/>
            <a:endParaRPr lang="pl-PL" sz="300" dirty="0" smtClean="0"/>
          </a:p>
          <a:p>
            <a:pPr algn="just"/>
            <a:r>
              <a:rPr lang="pl-PL" sz="2000" dirty="0"/>
              <a:t> </a:t>
            </a:r>
            <a:r>
              <a:rPr lang="pl-PL" sz="2000" dirty="0" smtClean="0"/>
              <a:t>Organizacja działań ratowniczych:</a:t>
            </a:r>
            <a:endParaRPr lang="pl-PL" sz="800" dirty="0" smtClean="0"/>
          </a:p>
          <a:p>
            <a:pPr algn="just">
              <a:buFontTx/>
              <a:buChar char="-"/>
            </a:pPr>
            <a:r>
              <a:rPr lang="pl-PL" sz="1600" dirty="0"/>
              <a:t>s</a:t>
            </a:r>
            <a:r>
              <a:rPr lang="pl-PL" sz="1600" dirty="0" smtClean="0"/>
              <a:t>łużbą </a:t>
            </a:r>
            <a:r>
              <a:rPr lang="pl-PL" sz="1600" dirty="0"/>
              <a:t>wiodącą jest Państwowa Straż Pożarna w przypadku, gdy w zdarzeniu uczestniczą inne podmioty (budynek, pojazd drogowy) są osoby poszkodowane, niebędące pasażerami samolotu, </a:t>
            </a:r>
            <a:br>
              <a:rPr lang="pl-PL" sz="1600" dirty="0"/>
            </a:br>
            <a:r>
              <a:rPr lang="pl-PL" sz="1600" dirty="0" smtClean="0"/>
              <a:t>KDR </a:t>
            </a:r>
            <a:r>
              <a:rPr lang="pl-PL" sz="1600" dirty="0"/>
              <a:t>jest uprawniony funkcjonariusz Państwowej Straży </a:t>
            </a:r>
            <a:r>
              <a:rPr lang="pl-PL" sz="1600" dirty="0" smtClean="0"/>
              <a:t>Pożarnej;</a:t>
            </a:r>
          </a:p>
          <a:p>
            <a:pPr marL="276860" indent="0" algn="just">
              <a:buNone/>
            </a:pPr>
            <a:endParaRPr lang="pl-PL" sz="500" dirty="0" smtClean="0"/>
          </a:p>
          <a:p>
            <a:pPr algn="just">
              <a:buFontTx/>
              <a:buChar char="-"/>
            </a:pPr>
            <a:r>
              <a:rPr lang="pl-PL" sz="1600" dirty="0" smtClean="0"/>
              <a:t>jeśli wypadek dotyczy </a:t>
            </a:r>
            <a:r>
              <a:rPr lang="pl-PL" sz="1600" dirty="0"/>
              <a:t>tylko statku powietrznego</a:t>
            </a:r>
            <a:r>
              <a:rPr lang="pl-PL" sz="1600" dirty="0" smtClean="0"/>
              <a:t>, KDR </a:t>
            </a:r>
            <a:r>
              <a:rPr lang="pl-PL" sz="1600" dirty="0"/>
              <a:t>na poziomie kierowania interwencyjnego, kiedy wielkość sił i środków ratowniczo-gaśniczych nie przekracza wielkości </a:t>
            </a:r>
            <a:r>
              <a:rPr lang="pl-PL" sz="1600" dirty="0" smtClean="0"/>
              <a:t>kompanii, </a:t>
            </a:r>
            <a:r>
              <a:rPr lang="pl-PL" sz="1600" dirty="0"/>
              <a:t>jest Dowódca Plutonu Dyżurnego LSR-G, a po przybyciu na miejsce zdarzenia Komendant LSR-G. Koordynatorem Interwencji jest Dyżurny Operacyjny Portu, a następnie Dyrektor </a:t>
            </a:r>
            <a:r>
              <a:rPr lang="pl-PL" sz="1600" dirty="0" smtClean="0"/>
              <a:t>PL;</a:t>
            </a:r>
          </a:p>
          <a:p>
            <a:pPr marL="276860" indent="0" algn="just">
              <a:buNone/>
            </a:pPr>
            <a:endParaRPr lang="pl-PL" sz="500" dirty="0"/>
          </a:p>
          <a:p>
            <a:pPr algn="just">
              <a:buFontTx/>
              <a:buChar char="-"/>
            </a:pPr>
            <a:r>
              <a:rPr lang="pl-PL" sz="1600" dirty="0"/>
              <a:t>w</a:t>
            </a:r>
            <a:r>
              <a:rPr lang="pl-PL" sz="1600" dirty="0" smtClean="0"/>
              <a:t> </a:t>
            </a:r>
            <a:r>
              <a:rPr lang="pl-PL" sz="1600" dirty="0"/>
              <a:t>sytuacji, kiedy wielkość sił i środków biorących udział w działaniach ratowniczo – gaśniczych przekracza wielkość </a:t>
            </a:r>
            <a:r>
              <a:rPr lang="pl-PL" sz="1600" dirty="0" smtClean="0"/>
              <a:t>kompanii, kierowanie na poziomie taktycznym </a:t>
            </a:r>
            <a:r>
              <a:rPr lang="pl-PL" sz="1600" b="1" dirty="0" smtClean="0"/>
              <a:t>może</a:t>
            </a:r>
            <a:r>
              <a:rPr lang="pl-PL" sz="1600" dirty="0" smtClean="0"/>
              <a:t> przejąć, właściwy </a:t>
            </a:r>
            <a:r>
              <a:rPr lang="pl-PL" sz="1600" dirty="0"/>
              <a:t>dowódca </a:t>
            </a:r>
            <a:r>
              <a:rPr lang="pl-PL" sz="1600" dirty="0" smtClean="0"/>
              <a:t>PSP;</a:t>
            </a:r>
          </a:p>
          <a:p>
            <a:pPr marL="276860" indent="0" algn="just">
              <a:buNone/>
            </a:pPr>
            <a:endParaRPr lang="pl-PL" sz="500" dirty="0"/>
          </a:p>
          <a:p>
            <a:pPr algn="just">
              <a:buFontTx/>
              <a:buChar char="-"/>
            </a:pPr>
            <a:r>
              <a:rPr lang="pl-PL" sz="1600" dirty="0"/>
              <a:t>w</a:t>
            </a:r>
            <a:r>
              <a:rPr lang="pl-PL" sz="1600" dirty="0" smtClean="0"/>
              <a:t> </a:t>
            </a:r>
            <a:r>
              <a:rPr lang="pl-PL" sz="1600" dirty="0"/>
              <a:t>sytuacji, kiedy do działań zostaną zaangażowane specjalistyczne, np. grupy poszukiwawcze z psami, Kierującym Działaniami Ratowniczymi zostaje właściwy dowódca </a:t>
            </a:r>
            <a:r>
              <a:rPr lang="pl-PL" sz="1600" dirty="0" smtClean="0"/>
              <a:t>PSP;</a:t>
            </a:r>
          </a:p>
          <a:p>
            <a:pPr marL="276860" indent="0" algn="just">
              <a:buNone/>
            </a:pPr>
            <a:endParaRPr lang="pl-PL" sz="500" dirty="0" smtClean="0"/>
          </a:p>
          <a:p>
            <a:pPr algn="just">
              <a:buFontTx/>
              <a:buChar char="-"/>
            </a:pPr>
            <a:r>
              <a:rPr lang="pl-PL" sz="1600" dirty="0" smtClean="0"/>
              <a:t>w </a:t>
            </a:r>
            <a:r>
              <a:rPr lang="pl-PL" sz="1600" dirty="0"/>
              <a:t>godzinach, kiedy Port Lotniczy nie pracuje i nie dyżuruje LSR-G, wszystkie działania ratowniczo – gaśnicze w powstałej sytuacji zagrożenia prowadzą siły i środki zadysponowane przez PSP.</a:t>
            </a:r>
          </a:p>
          <a:p>
            <a:pPr marL="276860" indent="0">
              <a:buNone/>
            </a:pPr>
            <a:endParaRPr lang="pl-PL" sz="1600" dirty="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pPr algn="ctr"/>
            <a:r>
              <a:rPr lang="pl-PL" sz="2800" dirty="0" smtClean="0"/>
              <a:t>          Organizacja działań ratowniczych</a:t>
            </a:r>
            <a:br>
              <a:rPr lang="pl-PL" sz="2800" dirty="0" smtClean="0"/>
            </a:br>
            <a:r>
              <a:rPr lang="pl-PL" sz="2800" dirty="0" smtClean="0"/>
              <a:t>Olsztyn – Mazury </a:t>
            </a:r>
            <a:endParaRPr lang="pl-PL" sz="2800" dirty="0"/>
          </a:p>
        </p:txBody>
      </p:sp>
    </p:spTree>
    <p:extLst>
      <p:ext uri="{BB962C8B-B14F-4D97-AF65-F5344CB8AC3E}">
        <p14:creationId xmlns:p14="http://schemas.microsoft.com/office/powerpoint/2010/main" val="2554664713"/>
      </p:ext>
    </p:extLst>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77</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9036496" cy="5517232"/>
          </a:xfrm>
          <a:prstGeom prst="rect">
            <a:avLst/>
          </a:prstGeom>
          <a:noFill/>
          <a:ln>
            <a:noFill/>
          </a:ln>
        </p:spPr>
        <p:txBody>
          <a:bodyPr lIns="54850" tIns="91425" rIns="91425" bIns="45700" anchor="t" anchorCtr="0">
            <a:noAutofit/>
          </a:bodyPr>
          <a:lstStyle/>
          <a:p>
            <a:pPr marL="276860" indent="0" algn="just">
              <a:buNone/>
            </a:pPr>
            <a:r>
              <a:rPr lang="pl-PL" sz="2300" b="1" dirty="0"/>
              <a:t>Wypadek lotniczy poza lotniskiem, poza rejonem operacyjnym lotniska, w granicach strefy kontrolowanej lotniska (CTR – Controled Zone), w strefie ruchu lotniskowego (ATZ – Aerodrome Traffic Zone</a:t>
            </a:r>
            <a:r>
              <a:rPr lang="pl-PL" sz="2300" b="1" dirty="0" smtClean="0"/>
              <a:t>)</a:t>
            </a:r>
            <a:endParaRPr lang="pl-PL" sz="2000" b="1" dirty="0" smtClean="0"/>
          </a:p>
          <a:p>
            <a:pPr marL="276860" indent="0" algn="just">
              <a:buNone/>
            </a:pPr>
            <a:endParaRPr lang="pl-PL" sz="500" b="1" dirty="0" smtClean="0"/>
          </a:p>
          <a:p>
            <a:pPr algn="just"/>
            <a:r>
              <a:rPr lang="pl-PL" sz="2000" b="1" dirty="0"/>
              <a:t> </a:t>
            </a:r>
            <a:r>
              <a:rPr lang="pl-PL" sz="2000" b="1" dirty="0" smtClean="0"/>
              <a:t>Państwowa Straż Pożarna</a:t>
            </a:r>
          </a:p>
          <a:p>
            <a:pPr marL="276860" indent="0" algn="just">
              <a:buNone/>
            </a:pPr>
            <a:endParaRPr lang="pl-PL" sz="500" b="1" dirty="0" smtClean="0"/>
          </a:p>
          <a:p>
            <a:pPr algn="just"/>
            <a:r>
              <a:rPr lang="pl-PL" sz="2000" b="1" dirty="0" smtClean="0"/>
              <a:t> </a:t>
            </a:r>
            <a:r>
              <a:rPr lang="pl-PL" sz="1900" dirty="0" smtClean="0"/>
              <a:t>Do zadań PSP należy:</a:t>
            </a:r>
          </a:p>
          <a:p>
            <a:pPr algn="just">
              <a:buFontTx/>
              <a:buChar char="-"/>
            </a:pPr>
            <a:r>
              <a:rPr lang="pl-PL" sz="1900" dirty="0" smtClean="0"/>
              <a:t>Określenie podstawowych, najważniejszych zadań:</a:t>
            </a:r>
          </a:p>
          <a:p>
            <a:pPr marL="619760" indent="-342900" algn="just">
              <a:buAutoNum type="arabicPeriod"/>
            </a:pPr>
            <a:r>
              <a:rPr lang="pl-PL" sz="1600" dirty="0" smtClean="0"/>
              <a:t>Ustalenie priorytetów ratowniczych;</a:t>
            </a:r>
          </a:p>
          <a:p>
            <a:pPr marL="619760" indent="-342900" algn="just">
              <a:buAutoNum type="arabicPeriod"/>
            </a:pPr>
            <a:r>
              <a:rPr lang="pl-PL" sz="1600" dirty="0" smtClean="0"/>
              <a:t>Organizacja ewakuacji;</a:t>
            </a:r>
          </a:p>
          <a:p>
            <a:pPr marL="619760" indent="-342900" algn="just">
              <a:buAutoNum type="arabicPeriod"/>
            </a:pPr>
            <a:r>
              <a:rPr lang="pl-PL" sz="1600" dirty="0" smtClean="0"/>
              <a:t>Prowadzenie działań ratowniczo – gaśniczych;</a:t>
            </a:r>
          </a:p>
          <a:p>
            <a:pPr marL="619760" indent="-342900" algn="just">
              <a:buAutoNum type="arabicPeriod"/>
            </a:pPr>
            <a:r>
              <a:rPr lang="pl-PL" sz="1600" dirty="0" smtClean="0"/>
              <a:t>Organizacja zaopatrzenia wodnego.</a:t>
            </a:r>
          </a:p>
          <a:p>
            <a:pPr marL="276860" indent="0" algn="just">
              <a:buNone/>
            </a:pPr>
            <a:endParaRPr lang="pl-PL" sz="500" dirty="0" smtClean="0"/>
          </a:p>
          <a:p>
            <a:pPr lvl="0">
              <a:buFontTx/>
              <a:buChar char="-"/>
            </a:pPr>
            <a:r>
              <a:rPr lang="pl-PL" sz="1900" dirty="0" smtClean="0"/>
              <a:t>Określenie zadań dla poszczególnych służb na miejscu zdarzenia.</a:t>
            </a:r>
          </a:p>
          <a:p>
            <a:pPr marL="276860" lvl="0" indent="0">
              <a:buNone/>
            </a:pPr>
            <a:endParaRPr lang="pl-PL" sz="500" dirty="0" smtClean="0"/>
          </a:p>
          <a:p>
            <a:pPr lvl="0">
              <a:buFontTx/>
              <a:buChar char="-"/>
            </a:pPr>
            <a:r>
              <a:rPr lang="pl-PL" sz="1900" dirty="0" smtClean="0"/>
              <a:t>Wyznaczenie: </a:t>
            </a:r>
          </a:p>
          <a:p>
            <a:pPr marL="619760" lvl="0" indent="-342900">
              <a:buAutoNum type="arabicPeriod"/>
            </a:pPr>
            <a:r>
              <a:rPr lang="pl-PL" sz="1600" dirty="0" smtClean="0"/>
              <a:t>Terenu działań ratowniczo – gaśniczych;</a:t>
            </a:r>
          </a:p>
          <a:p>
            <a:pPr marL="619760" lvl="0" indent="-342900">
              <a:buAutoNum type="arabicPeriod"/>
            </a:pPr>
            <a:r>
              <a:rPr lang="pl-PL" sz="1600" dirty="0" smtClean="0"/>
              <a:t>Rejonu koncentracji sił i środków skierowanych do działań.</a:t>
            </a:r>
          </a:p>
          <a:p>
            <a:pPr marL="276860" lvl="0" indent="0">
              <a:buNone/>
            </a:pPr>
            <a:endParaRPr lang="pl-PL" sz="500" dirty="0" smtClean="0"/>
          </a:p>
          <a:p>
            <a:pPr lvl="0">
              <a:buFontTx/>
              <a:buChar char="-"/>
            </a:pPr>
            <a:r>
              <a:rPr lang="pl-PL" sz="1900" dirty="0" smtClean="0"/>
              <a:t>Wyznaczenie Punktu Pomocy Medycznej.</a:t>
            </a:r>
          </a:p>
          <a:p>
            <a:pPr marL="276860" lvl="0" indent="0">
              <a:buNone/>
            </a:pPr>
            <a:endParaRPr lang="pl-PL" sz="500" dirty="0" smtClean="0"/>
          </a:p>
          <a:p>
            <a:pPr lvl="0">
              <a:buFontTx/>
              <a:buChar char="-"/>
            </a:pPr>
            <a:r>
              <a:rPr lang="pl-PL" sz="1900" dirty="0" smtClean="0"/>
              <a:t>Zadysponowanie innych służb, niezbędnych sił i środków w celu przeprowadzenia właściwych działań,</a:t>
            </a:r>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pPr algn="ctr"/>
            <a:r>
              <a:rPr lang="pl-PL" sz="2800" dirty="0" smtClean="0"/>
              <a:t>          Organizacja działań ratowniczych</a:t>
            </a:r>
            <a:br>
              <a:rPr lang="pl-PL" sz="2800" dirty="0" smtClean="0"/>
            </a:br>
            <a:r>
              <a:rPr lang="pl-PL" sz="2800" dirty="0" smtClean="0"/>
              <a:t>Olsztyn - Mazury</a:t>
            </a:r>
            <a:endParaRPr lang="pl-PL" sz="2800" dirty="0"/>
          </a:p>
        </p:txBody>
      </p:sp>
    </p:spTree>
    <p:extLst>
      <p:ext uri="{BB962C8B-B14F-4D97-AF65-F5344CB8AC3E}">
        <p14:creationId xmlns:p14="http://schemas.microsoft.com/office/powerpoint/2010/main" val="3098696566"/>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78</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9036496" cy="5517232"/>
          </a:xfrm>
          <a:prstGeom prst="rect">
            <a:avLst/>
          </a:prstGeom>
          <a:noFill/>
          <a:ln>
            <a:noFill/>
          </a:ln>
        </p:spPr>
        <p:txBody>
          <a:bodyPr lIns="54850" tIns="91425" rIns="91425" bIns="45700" anchor="t" anchorCtr="0">
            <a:noAutofit/>
          </a:bodyPr>
          <a:lstStyle/>
          <a:p>
            <a:pPr marL="276860" indent="0" algn="just">
              <a:buNone/>
            </a:pPr>
            <a:r>
              <a:rPr lang="pl-PL" sz="2300" b="1" dirty="0"/>
              <a:t>Wypadek lotniczy poza lotniskiem, poza rejonem operacyjnym lotniska, w granicach strefy kontrolowanej lotniska (CTR – Controled Zone), w strefie ruchu lotniskowego (ATZ – Aerodrome Traffic Zone</a:t>
            </a:r>
            <a:r>
              <a:rPr lang="pl-PL" sz="2300" b="1" dirty="0" smtClean="0"/>
              <a:t>)</a:t>
            </a:r>
            <a:endParaRPr lang="pl-PL" sz="2000" b="1" dirty="0" smtClean="0"/>
          </a:p>
          <a:p>
            <a:pPr marL="276860" indent="0" algn="just">
              <a:buNone/>
            </a:pPr>
            <a:endParaRPr lang="pl-PL" sz="500" b="1" dirty="0" smtClean="0"/>
          </a:p>
          <a:p>
            <a:pPr algn="just"/>
            <a:r>
              <a:rPr lang="pl-PL" sz="2000" b="1" dirty="0"/>
              <a:t> </a:t>
            </a:r>
            <a:r>
              <a:rPr lang="pl-PL" sz="2000" b="1" dirty="0" smtClean="0"/>
              <a:t>Państwowa Straż Pożarna</a:t>
            </a:r>
          </a:p>
          <a:p>
            <a:pPr marL="276860" indent="0" algn="just">
              <a:buNone/>
            </a:pPr>
            <a:endParaRPr lang="pl-PL" sz="500" dirty="0" smtClean="0"/>
          </a:p>
          <a:p>
            <a:pPr lvl="0"/>
            <a:r>
              <a:rPr lang="pl-PL" sz="1900" dirty="0"/>
              <a:t>Pozyskanie od Dyżurnego PA LSR-G następujących informacji:</a:t>
            </a:r>
          </a:p>
          <a:p>
            <a:pPr marL="619760" lvl="0" indent="-342900">
              <a:buAutoNum type="arabicPeriod"/>
            </a:pPr>
            <a:r>
              <a:rPr lang="pl-PL" sz="1600" dirty="0" smtClean="0"/>
              <a:t>Liczbę </a:t>
            </a:r>
            <a:r>
              <a:rPr lang="pl-PL" sz="1600" dirty="0"/>
              <a:t>osób na pokładzie</a:t>
            </a:r>
            <a:r>
              <a:rPr lang="pl-PL" sz="1600" dirty="0" smtClean="0"/>
              <a:t>,</a:t>
            </a:r>
          </a:p>
          <a:p>
            <a:pPr marL="619760" lvl="0" indent="-342900">
              <a:buAutoNum type="arabicPeriod"/>
            </a:pPr>
            <a:r>
              <a:rPr lang="pl-PL" sz="1600" dirty="0" smtClean="0"/>
              <a:t>Typu statku </a:t>
            </a:r>
            <a:r>
              <a:rPr lang="pl-PL" sz="1600" dirty="0"/>
              <a:t>powietrznego</a:t>
            </a:r>
            <a:r>
              <a:rPr lang="pl-PL" sz="1600" dirty="0" smtClean="0"/>
              <a:t>,</a:t>
            </a:r>
          </a:p>
          <a:p>
            <a:pPr marL="619760" lvl="0" indent="-342900">
              <a:buAutoNum type="arabicPeriod"/>
            </a:pPr>
            <a:r>
              <a:rPr lang="pl-PL" sz="1600" dirty="0" smtClean="0"/>
              <a:t>Ilości</a:t>
            </a:r>
            <a:r>
              <a:rPr lang="pl-PL" sz="1600" dirty="0"/>
              <a:t> </a:t>
            </a:r>
            <a:r>
              <a:rPr lang="pl-PL" sz="1600" dirty="0" smtClean="0"/>
              <a:t>paliwa </a:t>
            </a:r>
            <a:r>
              <a:rPr lang="pl-PL" sz="1600" dirty="0"/>
              <a:t>w </a:t>
            </a:r>
            <a:r>
              <a:rPr lang="pl-PL" sz="1600" dirty="0" smtClean="0"/>
              <a:t>zbiornikach,</a:t>
            </a:r>
          </a:p>
          <a:p>
            <a:pPr marL="619760" lvl="0" indent="-342900">
              <a:buAutoNum type="arabicPeriod"/>
            </a:pPr>
            <a:r>
              <a:rPr lang="pl-PL" sz="1600" dirty="0" smtClean="0"/>
              <a:t>Czy na </a:t>
            </a:r>
            <a:r>
              <a:rPr lang="pl-PL" sz="1600" dirty="0"/>
              <a:t>pokładzie znajdują się materiały niebezpieczne (w tym radioaktywne), a jeśli tak to, </a:t>
            </a:r>
            <a:r>
              <a:rPr lang="pl-PL" sz="1600" dirty="0" smtClean="0"/>
              <a:t>w </a:t>
            </a:r>
            <a:r>
              <a:rPr lang="pl-PL" sz="1600" dirty="0"/>
              <a:t>którym miejscu</a:t>
            </a:r>
            <a:r>
              <a:rPr lang="pl-PL" sz="1600" dirty="0" smtClean="0"/>
              <a:t>?</a:t>
            </a:r>
          </a:p>
          <a:p>
            <a:pPr marL="619760" lvl="0" indent="-342900">
              <a:buAutoNum type="arabicPeriod"/>
            </a:pPr>
            <a:r>
              <a:rPr lang="pl-PL" sz="1600" dirty="0" smtClean="0"/>
              <a:t>Innych danych </a:t>
            </a:r>
            <a:r>
              <a:rPr lang="pl-PL" sz="1600" dirty="0"/>
              <a:t>mających wpływ na przebieg działań</a:t>
            </a:r>
            <a:r>
              <a:rPr lang="pl-PL" sz="1600" dirty="0" smtClean="0"/>
              <a:t>.</a:t>
            </a:r>
          </a:p>
          <a:p>
            <a:pPr marL="276860" lvl="0" indent="0">
              <a:buNone/>
            </a:pPr>
            <a:endParaRPr lang="pl-PL" sz="500" dirty="0"/>
          </a:p>
          <a:p>
            <a:pPr lvl="0" algn="just"/>
            <a:r>
              <a:rPr lang="pl-PL" sz="1900" dirty="0"/>
              <a:t>Skierowanie sił i środków LSR-G do przejęcia działań ratowniczo – gaśniczych na statku powietrznym</a:t>
            </a:r>
            <a:r>
              <a:rPr lang="pl-PL" sz="1900" dirty="0" smtClean="0"/>
              <a:t>;</a:t>
            </a:r>
          </a:p>
          <a:p>
            <a:pPr marL="276860" lvl="0" indent="0" algn="just">
              <a:buNone/>
            </a:pPr>
            <a:endParaRPr lang="pl-PL" sz="500" dirty="0"/>
          </a:p>
          <a:p>
            <a:pPr lvl="0" algn="just"/>
            <a:r>
              <a:rPr lang="pl-PL" sz="1900" dirty="0"/>
              <a:t>Udokumentowanie przebiegu działań ratowniczych po ich zakończeniu.</a:t>
            </a:r>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pPr algn="ctr"/>
            <a:r>
              <a:rPr lang="pl-PL" sz="2800" dirty="0" smtClean="0"/>
              <a:t>          Organizacja działań ratowniczych</a:t>
            </a:r>
            <a:br>
              <a:rPr lang="pl-PL" sz="2800" dirty="0" smtClean="0"/>
            </a:br>
            <a:r>
              <a:rPr lang="pl-PL" sz="2800" dirty="0" smtClean="0"/>
              <a:t>Olsztyn - Mazury</a:t>
            </a:r>
            <a:endParaRPr lang="pl-PL" sz="2800" dirty="0"/>
          </a:p>
        </p:txBody>
      </p:sp>
    </p:spTree>
    <p:extLst>
      <p:ext uri="{BB962C8B-B14F-4D97-AF65-F5344CB8AC3E}">
        <p14:creationId xmlns:p14="http://schemas.microsoft.com/office/powerpoint/2010/main" val="3258791841"/>
      </p:ext>
    </p:extLst>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79</a:t>
            </a:fld>
            <a:endParaRPr lang="pl-PL" sz="1400" b="0" i="0" u="none" strike="noStrike" cap="none">
              <a:solidFill>
                <a:schemeClr val="lt1"/>
              </a:solidFill>
              <a:latin typeface="Calibri"/>
              <a:ea typeface="Calibri"/>
              <a:cs typeface="Calibri"/>
              <a:sym typeface="Calibri"/>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pPr algn="ctr"/>
            <a:r>
              <a:rPr lang="pl-PL" sz="2800" dirty="0" smtClean="0"/>
              <a:t/>
            </a:r>
            <a:br>
              <a:rPr lang="pl-PL" sz="2800" dirty="0" smtClean="0"/>
            </a:br>
            <a:r>
              <a:rPr lang="x-none" sz="2800" smtClean="0"/>
              <a:t>Zasady </a:t>
            </a:r>
            <a:r>
              <a:rPr lang="x-none" sz="2800"/>
              <a:t>kierowania działaniami podczas </a:t>
            </a:r>
            <a:r>
              <a:rPr lang="pl-PL" sz="2800" dirty="0" smtClean="0"/>
              <a:t>                          </a:t>
            </a:r>
            <a:r>
              <a:rPr lang="x-none" sz="2800" smtClean="0"/>
              <a:t>interwencji </a:t>
            </a:r>
            <a:r>
              <a:rPr lang="x-none" sz="2800"/>
              <a:t>na statku </a:t>
            </a:r>
            <a:r>
              <a:rPr lang="x-none" sz="2800" smtClean="0"/>
              <a:t>powietrznym</a:t>
            </a:r>
            <a:r>
              <a:rPr lang="pl-PL" sz="2800" dirty="0" smtClean="0"/>
              <a:t>                                            </a:t>
            </a:r>
            <a:r>
              <a:rPr lang="x-none" sz="2000" smtClean="0"/>
              <a:t>W </a:t>
            </a:r>
            <a:r>
              <a:rPr lang="x-none" sz="2000"/>
              <a:t>rejonie operacyjnym lotniska - schemat kierowania interwencją</a:t>
            </a:r>
            <a:r>
              <a:rPr lang="pl-PL" sz="2000" u="sng" dirty="0"/>
              <a:t/>
            </a:r>
            <a:br>
              <a:rPr lang="pl-PL" sz="2000" u="sng" dirty="0"/>
            </a:br>
            <a:r>
              <a:rPr lang="pl-PL" sz="2800" u="sng" dirty="0"/>
              <a:t/>
            </a:r>
            <a:br>
              <a:rPr lang="pl-PL" sz="2800" u="sng" dirty="0"/>
            </a:br>
            <a:endParaRPr lang="pl-PL" sz="2800" dirty="0"/>
          </a:p>
        </p:txBody>
      </p:sp>
      <p:pic>
        <p:nvPicPr>
          <p:cNvPr id="10" name="Obraz 9"/>
          <p:cNvPicPr/>
          <p:nvPr/>
        </p:nvPicPr>
        <p:blipFill rotWithShape="1">
          <a:blip r:embed="rId4"/>
          <a:srcRect l="26592" t="21337" r="24270" b="10540"/>
          <a:stretch/>
        </p:blipFill>
        <p:spPr bwMode="auto">
          <a:xfrm>
            <a:off x="240127" y="1484784"/>
            <a:ext cx="8640000" cy="5040000"/>
          </a:xfrm>
          <a:prstGeom prst="rect">
            <a:avLst/>
          </a:prstGeom>
          <a:ln>
            <a:noFill/>
          </a:ln>
          <a:extLst>
            <a:ext uri="{53640926-AAD7-44D8-BBD7-CCE9431645EC}">
              <a14:shadowObscured xmlns:a14="http://schemas.microsoft.com/office/drawing/2010/main"/>
            </a:ext>
          </a:extLst>
        </p:spPr>
      </p:pic>
      <p:sp>
        <p:nvSpPr>
          <p:cNvPr id="7" name="Prostokąt 6"/>
          <p:cNvSpPr/>
          <p:nvPr/>
        </p:nvSpPr>
        <p:spPr>
          <a:xfrm>
            <a:off x="7722057" y="6515762"/>
            <a:ext cx="888385" cy="246221"/>
          </a:xfrm>
          <a:prstGeom prst="rect">
            <a:avLst/>
          </a:prstGeom>
        </p:spPr>
        <p:txBody>
          <a:bodyPr wrap="none">
            <a:spAutoFit/>
          </a:bodyPr>
          <a:lstStyle/>
          <a:p>
            <a:pPr marL="114300"/>
            <a:r>
              <a:rPr lang="pl-PL" sz="1000" dirty="0"/>
              <a:t>Zdjęcie </a:t>
            </a:r>
            <a:r>
              <a:rPr lang="pl-PL" sz="1000" dirty="0" smtClean="0"/>
              <a:t>43</a:t>
            </a:r>
            <a:endParaRPr lang="pl-PL" sz="1000" dirty="0"/>
          </a:p>
        </p:txBody>
      </p:sp>
    </p:spTree>
    <p:extLst>
      <p:ext uri="{BB962C8B-B14F-4D97-AF65-F5344CB8AC3E}">
        <p14:creationId xmlns:p14="http://schemas.microsoft.com/office/powerpoint/2010/main" val="1582171012"/>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67694" y="23057"/>
            <a:ext cx="7128792" cy="940645"/>
          </a:xfrm>
          <a:prstGeom prst="rect">
            <a:avLst/>
          </a:prstGeom>
          <a:noFill/>
          <a:ln>
            <a:noFill/>
          </a:ln>
        </p:spPr>
        <p:txBody>
          <a:bodyPr lIns="91425" tIns="45700" rIns="45700" bIns="45700" anchor="ctr" anchorCtr="0">
            <a:noAutofit/>
          </a:bodyPr>
          <a:lstStyle/>
          <a:p>
            <a:pPr marL="0" marR="0" lvl="0" indent="0" rtl="0">
              <a:spcBef>
                <a:spcPts val="0"/>
              </a:spcBef>
              <a:buClr>
                <a:srgbClr val="FF0000"/>
              </a:buClr>
              <a:buSzPct val="25000"/>
              <a:buFont typeface="Calibri"/>
              <a:buNone/>
            </a:pPr>
            <a:r>
              <a:rPr lang="pl-PL" sz="2520" b="1" i="1" u="none" strike="noStrike" cap="none" dirty="0">
                <a:solidFill>
                  <a:srgbClr val="FF0000"/>
                </a:solidFill>
                <a:latin typeface="Calibri"/>
                <a:ea typeface="Calibri"/>
                <a:cs typeface="Calibri"/>
                <a:sym typeface="Calibri"/>
              </a:rPr>
              <a:t/>
            </a:r>
            <a:br>
              <a:rPr lang="pl-PL" sz="2520" b="1" i="1" u="none" strike="noStrike" cap="none" dirty="0">
                <a:solidFill>
                  <a:srgbClr val="FF0000"/>
                </a:solidFill>
                <a:latin typeface="Calibri"/>
                <a:ea typeface="Calibri"/>
                <a:cs typeface="Calibri"/>
                <a:sym typeface="Calibri"/>
              </a:rPr>
            </a:br>
            <a:r>
              <a:rPr lang="pl-PL" sz="2520" b="1" i="1" u="none" strike="noStrike" cap="none" dirty="0" smtClean="0">
                <a:solidFill>
                  <a:srgbClr val="FF0000"/>
                </a:solidFill>
                <a:latin typeface="Calibri"/>
                <a:ea typeface="Calibri"/>
                <a:cs typeface="Calibri"/>
                <a:sym typeface="Calibri"/>
              </a:rPr>
              <a:t> </a:t>
            </a:r>
            <a:r>
              <a:rPr lang="pl-PL" sz="2800" dirty="0" smtClean="0"/>
              <a:t>Etapy prowadzenia akcji ratowniczych</a:t>
            </a: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smtClean="0"/>
              <a:t>Ustawienie </a:t>
            </a:r>
            <a:r>
              <a:rPr lang="pl-PL" sz="2400" b="1" dirty="0"/>
              <a:t>samochodów </a:t>
            </a:r>
            <a:r>
              <a:rPr lang="pl-PL" sz="2400" b="1" dirty="0" smtClean="0"/>
              <a:t>ratowniczych:</a:t>
            </a:r>
          </a:p>
          <a:p>
            <a:pPr marL="276860" indent="0">
              <a:buNone/>
            </a:pPr>
            <a:endParaRPr lang="pl-PL" sz="1200" dirty="0"/>
          </a:p>
          <a:p>
            <a:r>
              <a:rPr lang="pl-PL" sz="2000" dirty="0" smtClean="0"/>
              <a:t>w </a:t>
            </a:r>
            <a:r>
              <a:rPr lang="pl-PL" sz="2000" dirty="0"/>
              <a:t>odległości bezpiecznej</a:t>
            </a:r>
            <a:r>
              <a:rPr lang="pl-PL" sz="2000" dirty="0" smtClean="0"/>
              <a:t>,</a:t>
            </a:r>
          </a:p>
          <a:p>
            <a:pPr marL="276860" indent="0">
              <a:buNone/>
            </a:pPr>
            <a:endParaRPr lang="pl-PL" sz="800" dirty="0"/>
          </a:p>
          <a:p>
            <a:r>
              <a:rPr lang="pl-PL" sz="2000" dirty="0" smtClean="0"/>
              <a:t>pierwszy </a:t>
            </a:r>
            <a:r>
              <a:rPr lang="pl-PL" sz="2000" dirty="0"/>
              <a:t>pojazd od strony najazdowej</a:t>
            </a:r>
            <a:r>
              <a:rPr lang="pl-PL" sz="2000" dirty="0" smtClean="0"/>
              <a:t>,</a:t>
            </a:r>
          </a:p>
          <a:p>
            <a:pPr marL="276860" indent="0">
              <a:buNone/>
            </a:pPr>
            <a:endParaRPr lang="pl-PL" sz="800" dirty="0"/>
          </a:p>
          <a:p>
            <a:r>
              <a:rPr lang="pl-PL" sz="2000" dirty="0" smtClean="0"/>
              <a:t>uwzględnić </a:t>
            </a:r>
            <a:r>
              <a:rPr lang="pl-PL" sz="2000" dirty="0"/>
              <a:t>lokalizację zdarzenia</a:t>
            </a:r>
            <a:r>
              <a:rPr lang="pl-PL" sz="2000" dirty="0" smtClean="0"/>
              <a:t>,</a:t>
            </a:r>
          </a:p>
          <a:p>
            <a:pPr marL="276860" indent="0">
              <a:buNone/>
            </a:pPr>
            <a:endParaRPr lang="pl-PL" sz="800" dirty="0"/>
          </a:p>
          <a:p>
            <a:r>
              <a:rPr lang="pl-PL" sz="2000" dirty="0" smtClean="0"/>
              <a:t>zapewnić </a:t>
            </a:r>
            <a:r>
              <a:rPr lang="pl-PL" sz="2000" dirty="0"/>
              <a:t>bezpieczne wysiadanie załogi i </a:t>
            </a:r>
            <a:r>
              <a:rPr lang="pl-PL" sz="2000" dirty="0" smtClean="0"/>
              <a:t>pobieranie sprzętu,</a:t>
            </a:r>
          </a:p>
          <a:p>
            <a:pPr marL="276860" indent="0">
              <a:buNone/>
            </a:pPr>
            <a:endParaRPr lang="pl-PL" sz="800" dirty="0"/>
          </a:p>
          <a:p>
            <a:r>
              <a:rPr lang="pl-PL" sz="2000" dirty="0" smtClean="0"/>
              <a:t>zapewnić </a:t>
            </a:r>
            <a:r>
              <a:rPr lang="pl-PL" sz="2000" dirty="0"/>
              <a:t>dojazd innych służb</a:t>
            </a:r>
            <a:r>
              <a:rPr lang="pl-PL" sz="2000" dirty="0" smtClean="0"/>
              <a:t>,</a:t>
            </a:r>
          </a:p>
          <a:p>
            <a:pPr marL="276860" indent="0">
              <a:buNone/>
            </a:pPr>
            <a:endParaRPr lang="pl-PL" sz="800" dirty="0"/>
          </a:p>
          <a:p>
            <a:r>
              <a:rPr lang="pl-PL" sz="2000" dirty="0" smtClean="0"/>
              <a:t>na </a:t>
            </a:r>
            <a:r>
              <a:rPr lang="pl-PL" sz="2000" dirty="0"/>
              <a:t>pełnym oświetleniu, bez sygnałów </a:t>
            </a:r>
            <a:r>
              <a:rPr lang="pl-PL" sz="2000" dirty="0" smtClean="0"/>
              <a:t>dźwiękowych.</a:t>
            </a:r>
            <a:endParaRPr lang="pl-PL" sz="2000" dirty="0"/>
          </a:p>
          <a:p>
            <a:pPr marL="276860" indent="0">
              <a:buNone/>
            </a:pPr>
            <a:endParaRPr lang="pl-PL" sz="20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smtClean="0">
              <a:solidFill>
                <a:schemeClr val="dk1"/>
              </a:solidFill>
              <a:latin typeface="Arial"/>
              <a:ea typeface="Arial"/>
              <a:cs typeface="Arial"/>
              <a:sym typeface="Arial"/>
            </a:endParaRPr>
          </a:p>
          <a:p>
            <a:pPr marL="114300" marR="0" lvl="0" indent="0" algn="l" rtl="0">
              <a:spcBef>
                <a:spcPts val="0"/>
              </a:spcBef>
              <a:buClr>
                <a:schemeClr val="accent1"/>
              </a:buClr>
              <a:buSzPct val="80000"/>
              <a:buNone/>
            </a:pPr>
            <a:endParaRPr lang="pl-PL" dirty="0" smtClean="0">
              <a:latin typeface="Arial"/>
              <a:ea typeface="Arial"/>
              <a:cs typeface="Arial"/>
              <a:sym typeface="Arial"/>
            </a:endParaRPr>
          </a:p>
          <a:p>
            <a:pPr marL="114300" indent="0">
              <a:buNone/>
            </a:pPr>
            <a:endParaRPr lang="pl-PL" sz="800" dirty="0">
              <a:latin typeface="Arial"/>
              <a:ea typeface="Arial"/>
              <a:cs typeface="Arial"/>
              <a:sym typeface="Arial"/>
            </a:endParaRPr>
          </a:p>
          <a:p>
            <a:pPr marL="114300" indent="0">
              <a:buNone/>
            </a:pPr>
            <a:endParaRPr lang="pl-PL" sz="800" dirty="0" smtClean="0">
              <a:latin typeface="Arial"/>
              <a:ea typeface="Arial"/>
              <a:cs typeface="Arial"/>
              <a:sym typeface="Arial"/>
            </a:endParaRPr>
          </a:p>
          <a:p>
            <a:pPr marL="114300" indent="0">
              <a:buNone/>
            </a:pPr>
            <a:endParaRPr lang="pl-PL" sz="800" dirty="0">
              <a:latin typeface="Arial"/>
              <a:ea typeface="Arial"/>
              <a:cs typeface="Arial"/>
              <a:sym typeface="Arial"/>
            </a:endParaRPr>
          </a:p>
          <a:p>
            <a:pPr marL="114300" indent="0">
              <a:buNone/>
            </a:pPr>
            <a:r>
              <a:rPr lang="pl-PL" sz="800" dirty="0" smtClean="0">
                <a:latin typeface="Arial"/>
                <a:ea typeface="Arial"/>
                <a:cs typeface="Arial"/>
                <a:sym typeface="Arial"/>
              </a:rPr>
              <a:t>                                                                                                                                                                                                              </a:t>
            </a:r>
          </a:p>
          <a:p>
            <a:pPr marL="114300" indent="0">
              <a:buNone/>
            </a:pPr>
            <a:r>
              <a:rPr lang="pl-PL" sz="800" dirty="0">
                <a:latin typeface="Arial"/>
                <a:ea typeface="Arial"/>
                <a:cs typeface="Arial"/>
                <a:sym typeface="Arial"/>
              </a:rPr>
              <a:t> </a:t>
            </a:r>
            <a:r>
              <a:rPr lang="pl-PL" sz="800" dirty="0" smtClean="0">
                <a:latin typeface="Arial"/>
                <a:ea typeface="Arial"/>
                <a:cs typeface="Arial"/>
                <a:sym typeface="Arial"/>
              </a:rPr>
              <a:t>                                                                                                                                                                                                                                                                                </a:t>
            </a:r>
            <a:r>
              <a:rPr lang="pl-PL" sz="1000" dirty="0" smtClean="0">
                <a:latin typeface="Arial"/>
                <a:ea typeface="Arial"/>
                <a:cs typeface="Arial"/>
                <a:sym typeface="Arial"/>
              </a:rPr>
              <a:t>Zdjęcie </a:t>
            </a:r>
            <a:r>
              <a:rPr lang="pl-PL" sz="1000" dirty="0">
                <a:latin typeface="Arial"/>
                <a:ea typeface="Arial"/>
                <a:cs typeface="Arial"/>
                <a:sym typeface="Arial"/>
              </a:rPr>
              <a:t>1</a:t>
            </a:r>
          </a:p>
          <a:p>
            <a:pPr marL="114300" lvl="0" indent="0">
              <a:buNone/>
            </a:pPr>
            <a:endParaRPr lang="pl-PL" sz="800" b="0" i="0" u="none" strike="noStrike" cap="none" dirty="0">
              <a:solidFill>
                <a:schemeClr val="dk1"/>
              </a:solidFill>
              <a:latin typeface="Arial"/>
              <a:ea typeface="Arial"/>
              <a:cs typeface="Arial"/>
              <a:sym typeface="Arial"/>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1026" name="Picture 2" descr="C:\Users\Operacyjny1\Desktop\P106015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437112"/>
            <a:ext cx="2589975" cy="19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04130"/>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80</a:t>
            </a:fld>
            <a:endParaRPr lang="pl-PL" sz="1400" b="0" i="0" u="none" strike="noStrike" cap="none">
              <a:solidFill>
                <a:schemeClr val="lt1"/>
              </a:solidFill>
              <a:latin typeface="Calibri"/>
              <a:ea typeface="Calibri"/>
              <a:cs typeface="Calibri"/>
              <a:sym typeface="Calibri"/>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pPr algn="ctr"/>
            <a:r>
              <a:rPr lang="pl-PL" sz="2800" dirty="0" smtClean="0"/>
              <a:t/>
            </a:r>
            <a:br>
              <a:rPr lang="pl-PL" sz="2800" dirty="0" smtClean="0"/>
            </a:br>
            <a:r>
              <a:rPr lang="x-none" sz="2800" smtClean="0"/>
              <a:t>Zasady </a:t>
            </a:r>
            <a:r>
              <a:rPr lang="x-none" sz="2800"/>
              <a:t>kierowania działaniami podczas </a:t>
            </a:r>
            <a:r>
              <a:rPr lang="pl-PL" sz="2800" dirty="0" smtClean="0"/>
              <a:t>                          </a:t>
            </a:r>
            <a:r>
              <a:rPr lang="x-none" sz="2800" smtClean="0"/>
              <a:t>interwencji </a:t>
            </a:r>
            <a:r>
              <a:rPr lang="x-none" sz="2800"/>
              <a:t>na statku </a:t>
            </a:r>
            <a:r>
              <a:rPr lang="x-none" sz="2800" smtClean="0"/>
              <a:t>powietrznym</a:t>
            </a:r>
            <a:r>
              <a:rPr lang="pl-PL" sz="2800" dirty="0" smtClean="0"/>
              <a:t>                                              </a:t>
            </a:r>
            <a:r>
              <a:rPr lang="pl-PL" sz="2000" dirty="0" smtClean="0"/>
              <a:t>Poza</a:t>
            </a:r>
            <a:r>
              <a:rPr lang="x-none" sz="2000" smtClean="0"/>
              <a:t> rejon</a:t>
            </a:r>
            <a:r>
              <a:rPr lang="pl-PL" sz="2000" dirty="0" smtClean="0"/>
              <a:t>em</a:t>
            </a:r>
            <a:r>
              <a:rPr lang="x-none" sz="2000" smtClean="0"/>
              <a:t> </a:t>
            </a:r>
            <a:r>
              <a:rPr lang="x-none" sz="2000"/>
              <a:t>operacyjnym lotniska - schemat kierowania interwencją</a:t>
            </a:r>
            <a:r>
              <a:rPr lang="pl-PL" sz="2000" u="sng" dirty="0"/>
              <a:t/>
            </a:r>
            <a:br>
              <a:rPr lang="pl-PL" sz="2000" u="sng" dirty="0"/>
            </a:br>
            <a:r>
              <a:rPr lang="pl-PL" sz="2800" u="sng" dirty="0"/>
              <a:t/>
            </a:r>
            <a:br>
              <a:rPr lang="pl-PL" sz="2800" u="sng" dirty="0"/>
            </a:br>
            <a:endParaRPr lang="pl-PL" sz="2800" dirty="0"/>
          </a:p>
        </p:txBody>
      </p:sp>
      <p:pic>
        <p:nvPicPr>
          <p:cNvPr id="7" name="Obraz 6"/>
          <p:cNvPicPr/>
          <p:nvPr/>
        </p:nvPicPr>
        <p:blipFill rotWithShape="1">
          <a:blip r:embed="rId4"/>
          <a:srcRect l="26448" t="21080" r="25282" b="13110"/>
          <a:stretch/>
        </p:blipFill>
        <p:spPr bwMode="auto">
          <a:xfrm>
            <a:off x="272507" y="1636811"/>
            <a:ext cx="8640000" cy="5040000"/>
          </a:xfrm>
          <a:prstGeom prst="rect">
            <a:avLst/>
          </a:prstGeom>
          <a:ln>
            <a:noFill/>
          </a:ln>
          <a:extLst>
            <a:ext uri="{53640926-AAD7-44D8-BBD7-CCE9431645EC}">
              <a14:shadowObscured xmlns:a14="http://schemas.microsoft.com/office/drawing/2010/main"/>
            </a:ext>
          </a:extLst>
        </p:spPr>
      </p:pic>
      <p:sp>
        <p:nvSpPr>
          <p:cNvPr id="8" name="Prostokąt 7"/>
          <p:cNvSpPr/>
          <p:nvPr/>
        </p:nvSpPr>
        <p:spPr>
          <a:xfrm>
            <a:off x="7722057" y="6515762"/>
            <a:ext cx="888385" cy="246221"/>
          </a:xfrm>
          <a:prstGeom prst="rect">
            <a:avLst/>
          </a:prstGeom>
        </p:spPr>
        <p:txBody>
          <a:bodyPr wrap="none">
            <a:spAutoFit/>
          </a:bodyPr>
          <a:lstStyle/>
          <a:p>
            <a:pPr marL="114300"/>
            <a:r>
              <a:rPr lang="pl-PL" sz="1000" dirty="0"/>
              <a:t>Zdjęcie </a:t>
            </a:r>
            <a:r>
              <a:rPr lang="pl-PL" sz="1000" dirty="0" smtClean="0"/>
              <a:t>44</a:t>
            </a:r>
            <a:endParaRPr lang="pl-PL" sz="1000" dirty="0"/>
          </a:p>
        </p:txBody>
      </p:sp>
    </p:spTree>
    <p:extLst>
      <p:ext uri="{BB962C8B-B14F-4D97-AF65-F5344CB8AC3E}">
        <p14:creationId xmlns:p14="http://schemas.microsoft.com/office/powerpoint/2010/main" val="4265440956"/>
      </p:ext>
    </p:extLst>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81</a:t>
            </a:fld>
            <a:endParaRPr lang="pl-PL" sz="1400" b="0" i="0" u="none" strike="noStrike" cap="none">
              <a:solidFill>
                <a:schemeClr val="lt1"/>
              </a:solidFill>
              <a:latin typeface="Calibri"/>
              <a:ea typeface="Calibri"/>
              <a:cs typeface="Calibri"/>
              <a:sym typeface="Calibri"/>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Widok ogólny lotniska Olsztyn - Mazury</a:t>
            </a:r>
            <a:endParaRPr lang="pl-PL" sz="2800" dirty="0"/>
          </a:p>
        </p:txBody>
      </p:sp>
      <p:pic>
        <p:nvPicPr>
          <p:cNvPr id="8" name="Obraz 7"/>
          <p:cNvPicPr/>
          <p:nvPr/>
        </p:nvPicPr>
        <p:blipFill rotWithShape="1">
          <a:blip r:embed="rId4"/>
          <a:srcRect l="17821" t="25097" r="28300" b="9947"/>
          <a:stretch/>
        </p:blipFill>
        <p:spPr bwMode="auto">
          <a:xfrm>
            <a:off x="272507" y="1556792"/>
            <a:ext cx="8640000" cy="5040000"/>
          </a:xfrm>
          <a:prstGeom prst="rect">
            <a:avLst/>
          </a:prstGeom>
          <a:ln>
            <a:noFill/>
          </a:ln>
          <a:extLst>
            <a:ext uri="{53640926-AAD7-44D8-BBD7-CCE9431645EC}">
              <a14:shadowObscured xmlns:a14="http://schemas.microsoft.com/office/drawing/2010/main"/>
            </a:ext>
          </a:extLst>
        </p:spPr>
      </p:pic>
      <p:sp>
        <p:nvSpPr>
          <p:cNvPr id="7" name="Prostokąt 6"/>
          <p:cNvSpPr/>
          <p:nvPr/>
        </p:nvSpPr>
        <p:spPr>
          <a:xfrm>
            <a:off x="7722057" y="6515762"/>
            <a:ext cx="888385" cy="246221"/>
          </a:xfrm>
          <a:prstGeom prst="rect">
            <a:avLst/>
          </a:prstGeom>
        </p:spPr>
        <p:txBody>
          <a:bodyPr wrap="none">
            <a:spAutoFit/>
          </a:bodyPr>
          <a:lstStyle/>
          <a:p>
            <a:pPr marL="114300"/>
            <a:r>
              <a:rPr lang="pl-PL" sz="1000" dirty="0"/>
              <a:t>Zdjęcie </a:t>
            </a:r>
            <a:r>
              <a:rPr lang="pl-PL" sz="1000" dirty="0" smtClean="0"/>
              <a:t>45</a:t>
            </a:r>
            <a:endParaRPr lang="pl-PL" sz="1000" dirty="0"/>
          </a:p>
        </p:txBody>
      </p:sp>
    </p:spTree>
    <p:extLst>
      <p:ext uri="{BB962C8B-B14F-4D97-AF65-F5344CB8AC3E}">
        <p14:creationId xmlns:p14="http://schemas.microsoft.com/office/powerpoint/2010/main" val="657130434"/>
      </p:ext>
    </p:extLst>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82</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0" y="1340768"/>
            <a:ext cx="9036496" cy="5400600"/>
          </a:xfrm>
          <a:prstGeom prst="rect">
            <a:avLst/>
          </a:prstGeom>
          <a:noFill/>
          <a:ln>
            <a:noFill/>
          </a:ln>
        </p:spPr>
        <p:txBody>
          <a:bodyPr lIns="54850" tIns="91425" rIns="91425" bIns="45700" anchor="t" anchorCtr="0">
            <a:noAutofit/>
          </a:bodyPr>
          <a:lstStyle/>
          <a:p>
            <a:pPr marL="276860" indent="0" algn="just">
              <a:buNone/>
            </a:pPr>
            <a:endParaRPr lang="pl-PL" sz="500" dirty="0"/>
          </a:p>
          <a:p>
            <a:pPr marL="276860" indent="0" algn="just">
              <a:buNone/>
            </a:pPr>
            <a:endParaRPr lang="pl-PL" sz="800" dirty="0" smtClean="0"/>
          </a:p>
          <a:p>
            <a:pPr algn="just"/>
            <a:r>
              <a:rPr lang="pl-PL" sz="2000" dirty="0"/>
              <a:t> </a:t>
            </a:r>
            <a:r>
              <a:rPr lang="pl-PL" sz="2000" dirty="0" smtClean="0"/>
              <a:t>LSR-G ma osiągnąć czas reakcji wynoszący:</a:t>
            </a:r>
          </a:p>
          <a:p>
            <a:pPr marL="276860" indent="0">
              <a:buNone/>
            </a:pPr>
            <a:r>
              <a:rPr lang="pl-PL" sz="1900" dirty="0" smtClean="0"/>
              <a:t>a</a:t>
            </a:r>
            <a:r>
              <a:rPr lang="pl-PL" sz="1900" dirty="0"/>
              <a:t>) do trzech minut do każdego punktu drogi startowej używanej do operacji na lotnisku – w przypadku lotnisk </a:t>
            </a:r>
            <a:r>
              <a:rPr lang="pl-PL" sz="1900" dirty="0" smtClean="0"/>
              <a:t>naziemnych dla </a:t>
            </a:r>
            <a:r>
              <a:rPr lang="pl-PL" sz="1900" dirty="0"/>
              <a:t>samolotów,</a:t>
            </a:r>
          </a:p>
          <a:p>
            <a:pPr marL="276860" indent="0" algn="just">
              <a:buNone/>
            </a:pPr>
            <a:r>
              <a:rPr lang="pl-PL" sz="1900" dirty="0"/>
              <a:t>b) do dwóch minut do każdego punktu strefy przyziemienia i utraty siły nośnej (TLOF) – w przypadku lotnisk </a:t>
            </a:r>
            <a:r>
              <a:rPr lang="pl-PL" sz="1900" dirty="0" smtClean="0"/>
              <a:t>naziemnych dla </a:t>
            </a:r>
            <a:r>
              <a:rPr lang="pl-PL" sz="1900" dirty="0"/>
              <a:t>śmigłowców</a:t>
            </a:r>
            <a:r>
              <a:rPr lang="pl-PL" sz="1900" dirty="0" smtClean="0"/>
              <a:t>;</a:t>
            </a:r>
          </a:p>
          <a:p>
            <a:pPr marL="276860" indent="0" algn="just">
              <a:buNone/>
            </a:pPr>
            <a:endParaRPr lang="pl-PL" sz="500" dirty="0"/>
          </a:p>
          <a:p>
            <a:pPr algn="just"/>
            <a:r>
              <a:rPr lang="pl-PL" sz="2000" dirty="0" smtClean="0"/>
              <a:t>LSR-G ma </a:t>
            </a:r>
            <a:r>
              <a:rPr lang="pl-PL" sz="2000" dirty="0"/>
              <a:t>mieć możliwość natychmiastowego podjęcia interwencji lub ma przebywać w bezpośrednim sąsiedztwie </a:t>
            </a:r>
            <a:r>
              <a:rPr lang="pl-PL" sz="2000" dirty="0" smtClean="0"/>
              <a:t>lotniska podczas </a:t>
            </a:r>
            <a:r>
              <a:rPr lang="pl-PL" sz="2000" dirty="0"/>
              <a:t>wykonywania operacji na lotnisku – w przypadku lotnisk nawodnych dla samolotów, śmigłowców oraz </a:t>
            </a:r>
            <a:r>
              <a:rPr lang="pl-PL" sz="2000" dirty="0" smtClean="0"/>
              <a:t>lotnisk dla </a:t>
            </a:r>
            <a:r>
              <a:rPr lang="pl-PL" sz="2000" dirty="0"/>
              <a:t>śmigłowców na obiektach</a:t>
            </a:r>
            <a:r>
              <a:rPr lang="pl-PL" sz="2000" dirty="0" smtClean="0"/>
              <a:t>.</a:t>
            </a:r>
          </a:p>
          <a:p>
            <a:pPr marL="276860" indent="0" algn="just">
              <a:buNone/>
            </a:pPr>
            <a:endParaRPr lang="pl-PL" sz="500" dirty="0"/>
          </a:p>
          <a:p>
            <a:pPr algn="just"/>
            <a:r>
              <a:rPr lang="pl-PL" sz="2000" dirty="0" smtClean="0"/>
              <a:t> </a:t>
            </a:r>
            <a:r>
              <a:rPr lang="pl-PL" sz="2000" dirty="0"/>
              <a:t>Czas reakcji jest mierzony od momentu poinformowania lsr-g o ogłoszonej </a:t>
            </a:r>
            <a:r>
              <a:rPr lang="pl-PL" sz="2000" dirty="0" smtClean="0"/>
              <a:t>fazie</a:t>
            </a:r>
            <a:r>
              <a:rPr lang="pl-PL" sz="2000" dirty="0"/>
              <a:t> </a:t>
            </a:r>
            <a:r>
              <a:rPr lang="pl-PL" sz="2000" dirty="0" smtClean="0"/>
              <a:t>niebezpieczeństwa, alarmu lub niepewności, do pierwszej </a:t>
            </a:r>
            <a:r>
              <a:rPr lang="pl-PL" sz="2000" dirty="0"/>
              <a:t>interwencji pojazdu lub pojazdów ratowniczo-gaśniczych, zapewniających podanie co najmniej 50% </a:t>
            </a:r>
            <a:r>
              <a:rPr lang="pl-PL" sz="2000" dirty="0" smtClean="0"/>
              <a:t>wydatku środków gaśniczych, </a:t>
            </a:r>
            <a:r>
              <a:rPr lang="pl-PL" sz="2000" dirty="0"/>
              <a:t>w warunkach dobrej </a:t>
            </a:r>
            <a:r>
              <a:rPr lang="pl-PL" sz="2000" dirty="0" smtClean="0"/>
              <a:t>widzialności, w </a:t>
            </a:r>
            <a:r>
              <a:rPr lang="pl-PL" sz="2000" dirty="0"/>
              <a:t>dzień, przy braku opóźnień w podejmowaniu działań i nawierzchniach pozbawionych wody, lodu lub śniegu</a:t>
            </a:r>
            <a:r>
              <a:rPr lang="pl-PL" sz="2000" dirty="0" smtClean="0"/>
              <a:t>.</a:t>
            </a:r>
            <a:endParaRPr lang="pl-PL" sz="500" dirty="0" smtClean="0"/>
          </a:p>
          <a:p>
            <a:pPr algn="just">
              <a:buFontTx/>
              <a:buChar char="-"/>
            </a:pPr>
            <a:endParaRPr lang="pl-PL" sz="1900" dirty="0" smtClean="0"/>
          </a:p>
          <a:p>
            <a:pPr algn="just">
              <a:buFontTx/>
              <a:buChar char="-"/>
            </a:pPr>
            <a:endParaRPr lang="pl-PL" sz="2000" dirty="0" smtClean="0"/>
          </a:p>
          <a:p>
            <a:pPr marL="276860" indent="0" algn="just">
              <a:buNone/>
            </a:pPr>
            <a:endParaRPr lang="pl-PL" sz="500" dirty="0" smtClean="0"/>
          </a:p>
          <a:p>
            <a:pPr marL="276860" indent="0" algn="just">
              <a:buNone/>
            </a:pPr>
            <a:endParaRPr lang="pl-PL" sz="1800" dirty="0"/>
          </a:p>
          <a:p>
            <a:pPr marL="276860" indent="0" algn="just">
              <a:buNone/>
            </a:pPr>
            <a:endParaRPr lang="pl-PL" sz="1900" dirty="0" smtClean="0"/>
          </a:p>
          <a:p>
            <a:pPr marL="276860" indent="0" algn="just">
              <a:buNone/>
            </a:pPr>
            <a:endParaRPr lang="pl-PL" sz="500" dirty="0" smtClean="0"/>
          </a:p>
          <a:p>
            <a:pPr algn="just">
              <a:buFontTx/>
              <a:buChar char="-"/>
            </a:pPr>
            <a:endParaRPr lang="pl-PL" sz="800" dirty="0" smtClean="0"/>
          </a:p>
          <a:p>
            <a:pPr marL="276860" indent="0" algn="just">
              <a:buNone/>
            </a:pPr>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endParaRPr lang="pl-PL" sz="2000" dirty="0" smtClean="0"/>
          </a:p>
          <a:p>
            <a:pPr algn="just"/>
            <a:endParaRPr lang="pl-PL" sz="2000" dirty="0"/>
          </a:p>
          <a:p>
            <a:pPr algn="just">
              <a:buFontTx/>
              <a:buChar char="-"/>
            </a:pPr>
            <a:endParaRPr lang="pl-PL" sz="2000" dirty="0" smtClean="0"/>
          </a:p>
          <a:p>
            <a:pPr algn="just">
              <a:buFontTx/>
              <a:buChar char="-"/>
            </a:pPr>
            <a:endParaRPr lang="pl-PL" sz="2000" dirty="0" smtClean="0"/>
          </a:p>
          <a:p>
            <a:endParaRPr lang="pl-PL" sz="2000" dirty="0"/>
          </a:p>
          <a:p>
            <a:endParaRPr lang="pl-PL" sz="2000" dirty="0" smtClean="0"/>
          </a:p>
          <a:p>
            <a:endParaRPr lang="pl-PL" sz="2000" dirty="0"/>
          </a:p>
          <a:p>
            <a:endParaRPr lang="pl-PL" sz="2000" dirty="0" smtClean="0"/>
          </a:p>
          <a:p>
            <a:endParaRPr lang="pl-PL" sz="2000" dirty="0" smtClean="0"/>
          </a:p>
          <a:p>
            <a:pPr marL="276860" indent="0">
              <a:buNone/>
            </a:pPr>
            <a:endParaRPr lang="pl-PL" sz="800" dirty="0" smtClean="0"/>
          </a:p>
          <a:p>
            <a:pPr marL="276860" indent="0">
              <a:buNone/>
            </a:pPr>
            <a:endParaRPr lang="pl-PL" sz="800" dirty="0"/>
          </a:p>
          <a:p>
            <a:pPr marL="276860" indent="0">
              <a:buNone/>
            </a:pPr>
            <a:endParaRPr lang="pl-PL" sz="800" dirty="0"/>
          </a:p>
          <a:p>
            <a:pPr marL="276860" indent="0">
              <a:buNone/>
            </a:pPr>
            <a:endParaRPr lang="pl-PL" sz="2400" b="1" dirty="0" smtClean="0"/>
          </a:p>
          <a:p>
            <a:pPr marL="276860" indent="0">
              <a:buNone/>
            </a:pPr>
            <a:endParaRPr lang="pl-PL" sz="1200" dirty="0"/>
          </a:p>
          <a:p>
            <a:pPr marL="276860" indent="0">
              <a:buNone/>
            </a:pPr>
            <a:endParaRPr lang="pl-PL" sz="800" dirty="0"/>
          </a:p>
          <a:p>
            <a:pPr marL="276860" indent="0">
              <a:buNone/>
            </a:pPr>
            <a:endParaRPr lang="pl-PL" sz="2000" dirty="0"/>
          </a:p>
          <a:p>
            <a:endParaRPr lang="pl-PL" sz="2000" dirty="0" smtClean="0"/>
          </a:p>
          <a:p>
            <a:pPr marL="276860" indent="0">
              <a:buNone/>
            </a:pPr>
            <a:endParaRPr lang="pl-PL" sz="800" dirty="0"/>
          </a:p>
          <a:p>
            <a:endParaRPr lang="pl-PL" sz="2000" dirty="0" smtClean="0"/>
          </a:p>
          <a:p>
            <a:pPr marL="276860" indent="0">
              <a:buNone/>
            </a:pPr>
            <a:endParaRPr lang="pl-PL" sz="800" dirty="0"/>
          </a:p>
          <a:p>
            <a:pPr marL="276860" indent="0" algn="ctr">
              <a:buNone/>
            </a:pPr>
            <a:endParaRPr lang="pl-PL" b="1" dirty="0"/>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r>
              <a:rPr lang="pl-PL" sz="2800" dirty="0" smtClean="0"/>
              <a:t>              Lotniskowa </a:t>
            </a:r>
            <a:r>
              <a:rPr lang="pl-PL" sz="2800" dirty="0"/>
              <a:t>Służba Ratowniczo - Gaśnicza</a:t>
            </a:r>
          </a:p>
        </p:txBody>
      </p:sp>
    </p:spTree>
    <p:extLst>
      <p:ext uri="{BB962C8B-B14F-4D97-AF65-F5344CB8AC3E}">
        <p14:creationId xmlns:p14="http://schemas.microsoft.com/office/powerpoint/2010/main" val="522244085"/>
      </p:ext>
    </p:extLst>
  </p:cSld>
  <p:clrMapOvr>
    <a:masterClrMapping/>
  </p:clrMapOvr>
  <p:transition spd="slow">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83</a:t>
            </a:fld>
            <a:endParaRPr lang="pl-PL" sz="1400" b="0" i="0" u="none" strike="noStrike" cap="none">
              <a:solidFill>
                <a:schemeClr val="lt1"/>
              </a:solidFill>
              <a:latin typeface="Calibri"/>
              <a:ea typeface="Calibri"/>
              <a:cs typeface="Calibri"/>
              <a:sym typeface="Calibri"/>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pPr algn="ctr"/>
            <a:r>
              <a:rPr lang="pl-PL" sz="2800" dirty="0" smtClean="0"/>
              <a:t>Strażnica                                                               Lotniskowej Służby Ratowniczo - Gaśniczej</a:t>
            </a:r>
            <a:endParaRPr lang="pl-PL" sz="2800" dirty="0"/>
          </a:p>
        </p:txBody>
      </p:sp>
      <p:pic>
        <p:nvPicPr>
          <p:cNvPr id="4098" name="Picture 2" descr="C:\Users\Operacyjny1\Desktop\img_8243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94" y="1683917"/>
            <a:ext cx="8640000" cy="4395001"/>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p:cNvSpPr/>
          <p:nvPr/>
        </p:nvSpPr>
        <p:spPr>
          <a:xfrm>
            <a:off x="8044766" y="6095717"/>
            <a:ext cx="888385" cy="246221"/>
          </a:xfrm>
          <a:prstGeom prst="rect">
            <a:avLst/>
          </a:prstGeom>
        </p:spPr>
        <p:txBody>
          <a:bodyPr wrap="none">
            <a:spAutoFit/>
          </a:bodyPr>
          <a:lstStyle/>
          <a:p>
            <a:pPr marL="114300"/>
            <a:r>
              <a:rPr lang="pl-PL" sz="1000" dirty="0"/>
              <a:t>Zdjęcie </a:t>
            </a:r>
            <a:r>
              <a:rPr lang="pl-PL" sz="1000" dirty="0" smtClean="0"/>
              <a:t>46</a:t>
            </a:r>
            <a:endParaRPr lang="pl-PL" sz="1000" dirty="0"/>
          </a:p>
        </p:txBody>
      </p:sp>
    </p:spTree>
    <p:extLst>
      <p:ext uri="{BB962C8B-B14F-4D97-AF65-F5344CB8AC3E}">
        <p14:creationId xmlns:p14="http://schemas.microsoft.com/office/powerpoint/2010/main" val="1566025350"/>
      </p:ext>
    </p:extLst>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84</a:t>
            </a:fld>
            <a:endParaRPr lang="pl-PL" sz="1400" b="0" i="0" u="none" strike="noStrike" cap="none">
              <a:solidFill>
                <a:schemeClr val="lt1"/>
              </a:solidFill>
              <a:latin typeface="Calibri"/>
              <a:ea typeface="Calibri"/>
              <a:cs typeface="Calibri"/>
              <a:sym typeface="Calibri"/>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pPr algn="ctr"/>
            <a:r>
              <a:rPr lang="pl-PL" sz="2800" dirty="0" smtClean="0"/>
              <a:t>   Samochód </a:t>
            </a:r>
            <a:r>
              <a:rPr lang="pl-PL" sz="2800" dirty="0"/>
              <a:t>ratowniczy </a:t>
            </a:r>
            <a:br>
              <a:rPr lang="pl-PL" sz="2800" dirty="0"/>
            </a:br>
            <a:r>
              <a:rPr lang="pl-PL" sz="2800" dirty="0"/>
              <a:t>Lotniskowej Służby Ratowniczo - Gaśniczej </a:t>
            </a:r>
          </a:p>
        </p:txBody>
      </p:sp>
      <p:pic>
        <p:nvPicPr>
          <p:cNvPr id="5122" name="Picture 2" descr="C:\Users\Operacyjny1\Desktop\img_88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26" y="1556792"/>
            <a:ext cx="7488000" cy="4992000"/>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p:cNvSpPr/>
          <p:nvPr/>
        </p:nvSpPr>
        <p:spPr>
          <a:xfrm>
            <a:off x="7711333" y="6548792"/>
            <a:ext cx="888385" cy="246221"/>
          </a:xfrm>
          <a:prstGeom prst="rect">
            <a:avLst/>
          </a:prstGeom>
        </p:spPr>
        <p:txBody>
          <a:bodyPr wrap="none">
            <a:spAutoFit/>
          </a:bodyPr>
          <a:lstStyle/>
          <a:p>
            <a:pPr marL="114300"/>
            <a:r>
              <a:rPr lang="pl-PL" sz="1000" dirty="0"/>
              <a:t>Zdjęcie </a:t>
            </a:r>
            <a:r>
              <a:rPr lang="pl-PL" sz="1000" dirty="0" smtClean="0"/>
              <a:t>47</a:t>
            </a:r>
            <a:endParaRPr lang="pl-PL" sz="1000" dirty="0"/>
          </a:p>
        </p:txBody>
      </p:sp>
    </p:spTree>
    <p:extLst>
      <p:ext uri="{BB962C8B-B14F-4D97-AF65-F5344CB8AC3E}">
        <p14:creationId xmlns:p14="http://schemas.microsoft.com/office/powerpoint/2010/main" val="4241137642"/>
      </p:ext>
    </p:extLst>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85</a:t>
            </a:fld>
            <a:endParaRPr lang="pl-PL" sz="1400" b="0" i="0" u="none" strike="noStrike" cap="none">
              <a:solidFill>
                <a:schemeClr val="lt1"/>
              </a:solidFill>
              <a:latin typeface="Calibri"/>
              <a:ea typeface="Calibri"/>
              <a:cs typeface="Calibri"/>
              <a:sym typeface="Calibri"/>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pPr algn="ctr"/>
            <a:r>
              <a:rPr lang="pl-PL" sz="2800" dirty="0" smtClean="0"/>
              <a:t>Terminal </a:t>
            </a:r>
            <a:br>
              <a:rPr lang="pl-PL" sz="2800" dirty="0" smtClean="0"/>
            </a:br>
            <a:r>
              <a:rPr lang="pl-PL" sz="2800" dirty="0" smtClean="0"/>
              <a:t>Port Lotniczy Olsztyn - Mazury</a:t>
            </a:r>
            <a:endParaRPr lang="pl-PL" sz="2800" dirty="0"/>
          </a:p>
        </p:txBody>
      </p:sp>
      <p:pic>
        <p:nvPicPr>
          <p:cNvPr id="6146" name="Picture 2" descr="C:\Users\Operacyjny1\Desktop\5766b9141cf4632e5b2ab38873f105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151" y="1676816"/>
            <a:ext cx="8640000" cy="4860000"/>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p:cNvSpPr/>
          <p:nvPr/>
        </p:nvSpPr>
        <p:spPr>
          <a:xfrm>
            <a:off x="8044765" y="6536816"/>
            <a:ext cx="888385" cy="246221"/>
          </a:xfrm>
          <a:prstGeom prst="rect">
            <a:avLst/>
          </a:prstGeom>
        </p:spPr>
        <p:txBody>
          <a:bodyPr wrap="none">
            <a:spAutoFit/>
          </a:bodyPr>
          <a:lstStyle/>
          <a:p>
            <a:pPr marL="114300"/>
            <a:r>
              <a:rPr lang="pl-PL" sz="1000" dirty="0"/>
              <a:t>Zdjęcie </a:t>
            </a:r>
            <a:r>
              <a:rPr lang="pl-PL" sz="1000" dirty="0" smtClean="0"/>
              <a:t>48</a:t>
            </a:r>
            <a:endParaRPr lang="pl-PL" sz="1000" dirty="0"/>
          </a:p>
        </p:txBody>
      </p:sp>
    </p:spTree>
    <p:extLst>
      <p:ext uri="{BB962C8B-B14F-4D97-AF65-F5344CB8AC3E}">
        <p14:creationId xmlns:p14="http://schemas.microsoft.com/office/powerpoint/2010/main" val="2159621689"/>
      </p:ext>
    </p:extLst>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86</a:t>
            </a:fld>
            <a:endParaRPr lang="pl-PL" sz="1400" b="0" i="0" u="none" strike="noStrike" cap="none">
              <a:solidFill>
                <a:schemeClr val="lt1"/>
              </a:solidFill>
              <a:latin typeface="Calibri"/>
              <a:ea typeface="Calibri"/>
              <a:cs typeface="Calibri"/>
              <a:sym typeface="Calibri"/>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Tytuł 1"/>
          <p:cNvSpPr>
            <a:spLocks noGrp="1"/>
          </p:cNvSpPr>
          <p:nvPr>
            <p:ph type="title"/>
          </p:nvPr>
        </p:nvSpPr>
        <p:spPr/>
        <p:txBody>
          <a:bodyPr/>
          <a:lstStyle/>
          <a:p>
            <a:pPr algn="ctr"/>
            <a:r>
              <a:rPr lang="pl-PL" sz="2800" dirty="0" smtClean="0"/>
              <a:t>                Światła nawigacyjne na drodze podejścia do lądowania i drodze startowej</a:t>
            </a:r>
            <a:br>
              <a:rPr lang="pl-PL" sz="2800" dirty="0" smtClean="0"/>
            </a:br>
            <a:r>
              <a:rPr lang="pl-PL" sz="2800" dirty="0"/>
              <a:t>P</a:t>
            </a:r>
            <a:r>
              <a:rPr lang="pl-PL" sz="2800" dirty="0" smtClean="0"/>
              <a:t>ort Lotniczy Olsztyn - Mazury</a:t>
            </a:r>
            <a:endParaRPr lang="pl-PL" sz="2800" dirty="0"/>
          </a:p>
        </p:txBody>
      </p:sp>
      <p:pic>
        <p:nvPicPr>
          <p:cNvPr id="7170" name="Picture 2" descr="C:\Users\Operacyjny1\Desktop\DSC02026.jpg"/>
          <p:cNvPicPr>
            <a:picLocks noChangeAspect="1" noChangeArrowheads="1"/>
          </p:cNvPicPr>
          <p:nvPr/>
        </p:nvPicPr>
        <p:blipFill rotWithShape="1">
          <a:blip r:embed="rId4">
            <a:extLst>
              <a:ext uri="{28A0092B-C50C-407E-A947-70E740481C1C}">
                <a14:useLocalDpi xmlns:a14="http://schemas.microsoft.com/office/drawing/2010/main" val="0"/>
              </a:ext>
            </a:extLst>
          </a:blip>
          <a:srcRect b="12617"/>
          <a:stretch/>
        </p:blipFill>
        <p:spPr bwMode="auto">
          <a:xfrm>
            <a:off x="179511" y="1628799"/>
            <a:ext cx="8713372" cy="4752529"/>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p:cNvSpPr/>
          <p:nvPr/>
        </p:nvSpPr>
        <p:spPr>
          <a:xfrm>
            <a:off x="8004498" y="6381328"/>
            <a:ext cx="888385" cy="246221"/>
          </a:xfrm>
          <a:prstGeom prst="rect">
            <a:avLst/>
          </a:prstGeom>
        </p:spPr>
        <p:txBody>
          <a:bodyPr wrap="none">
            <a:spAutoFit/>
          </a:bodyPr>
          <a:lstStyle/>
          <a:p>
            <a:pPr marL="114300"/>
            <a:r>
              <a:rPr lang="pl-PL" sz="1000" dirty="0"/>
              <a:t>Zdjęcie </a:t>
            </a:r>
            <a:r>
              <a:rPr lang="pl-PL" sz="1000" dirty="0" smtClean="0"/>
              <a:t>49</a:t>
            </a:r>
            <a:endParaRPr lang="pl-PL" sz="1000" dirty="0"/>
          </a:p>
        </p:txBody>
      </p:sp>
    </p:spTree>
    <p:extLst>
      <p:ext uri="{BB962C8B-B14F-4D97-AF65-F5344CB8AC3E}">
        <p14:creationId xmlns:p14="http://schemas.microsoft.com/office/powerpoint/2010/main" val="3509066037"/>
      </p:ext>
    </p:extLst>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Podsumowanie </a:t>
            </a:r>
            <a:endParaRPr lang="pl-PL" sz="2800" b="1" i="0" u="none" strike="noStrike" cap="none" dirty="0">
              <a:solidFill>
                <a:srgbClr val="FFC700"/>
              </a:solidFill>
              <a:latin typeface="Calibri"/>
              <a:ea typeface="Calibri"/>
              <a:cs typeface="Calibri"/>
              <a:sym typeface="Calibri"/>
            </a:endParaRPr>
          </a:p>
        </p:txBody>
      </p:sp>
      <p:sp>
        <p:nvSpPr>
          <p:cNvPr id="443" name="Shape 443"/>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87</a:t>
            </a:fld>
            <a:endParaRPr lang="pl-PL"/>
          </a:p>
        </p:txBody>
      </p:sp>
      <p:sp>
        <p:nvSpPr>
          <p:cNvPr id="444" name="Shape 444"/>
          <p:cNvSpPr txBox="1">
            <a:spLocks noGrp="1"/>
          </p:cNvSpPr>
          <p:nvPr>
            <p:ph type="body" idx="2"/>
          </p:nvPr>
        </p:nvSpPr>
        <p:spPr>
          <a:xfrm>
            <a:off x="467543" y="1484784"/>
            <a:ext cx="8216267" cy="5184576"/>
          </a:xfrm>
          <a:prstGeom prst="rect">
            <a:avLst/>
          </a:prstGeom>
          <a:noFill/>
          <a:ln>
            <a:noFill/>
          </a:ln>
        </p:spPr>
        <p:txBody>
          <a:bodyPr lIns="54850" tIns="91425" rIns="91425" bIns="45700" anchor="t" anchorCtr="0">
            <a:noAutofit/>
          </a:bodyPr>
          <a:lstStyle/>
          <a:p>
            <a:pPr marL="276860" indent="0">
              <a:buNone/>
            </a:pPr>
            <a:r>
              <a:rPr lang="pl-PL" sz="2000" b="1" dirty="0" smtClean="0"/>
              <a:t>W </a:t>
            </a:r>
            <a:r>
              <a:rPr lang="pl-PL" sz="2000" b="1" dirty="0"/>
              <a:t>wyniku realizacji tematu słuchacz powinien umieć</a:t>
            </a:r>
            <a:r>
              <a:rPr lang="pl-PL" sz="2000" b="1" dirty="0" smtClean="0"/>
              <a:t>:</a:t>
            </a:r>
          </a:p>
          <a:p>
            <a:pPr marL="276860" indent="0">
              <a:buNone/>
            </a:pPr>
            <a:endParaRPr lang="pl-PL" sz="300" b="1" dirty="0"/>
          </a:p>
          <a:p>
            <a:pPr lvl="0" algn="just"/>
            <a:r>
              <a:rPr lang="pl-PL" sz="1900" dirty="0"/>
              <a:t>wymienić i omówić etapy działań ratowniczych z udziałem pojazdów drogowych, szynowych </a:t>
            </a:r>
            <a:r>
              <a:rPr lang="pl-PL" sz="1900" dirty="0" smtClean="0"/>
              <a:t>i </a:t>
            </a:r>
            <a:r>
              <a:rPr lang="pl-PL" sz="1900" dirty="0"/>
              <a:t>statków </a:t>
            </a:r>
            <a:r>
              <a:rPr lang="pl-PL" sz="1900" dirty="0" smtClean="0"/>
              <a:t>powietrznych;</a:t>
            </a:r>
          </a:p>
          <a:p>
            <a:pPr lvl="0" algn="just"/>
            <a:endParaRPr lang="pl-PL" sz="300" dirty="0"/>
          </a:p>
          <a:p>
            <a:pPr lvl="0" algn="just"/>
            <a:r>
              <a:rPr lang="pl-PL" sz="1900" dirty="0"/>
              <a:t>rozpoznać zagrożenia w czasie zdarzeń z udziałem pojazdów drogowych, szynowych </a:t>
            </a:r>
            <a:r>
              <a:rPr lang="pl-PL" sz="1900" dirty="0" smtClean="0"/>
              <a:t>i </a:t>
            </a:r>
            <a:r>
              <a:rPr lang="pl-PL" sz="1900" dirty="0"/>
              <a:t>statków powietrznych</a:t>
            </a:r>
            <a:r>
              <a:rPr lang="pl-PL" sz="1900" dirty="0" smtClean="0"/>
              <a:t>;</a:t>
            </a:r>
          </a:p>
          <a:p>
            <a:pPr lvl="0" algn="just"/>
            <a:endParaRPr lang="pl-PL" sz="300" dirty="0"/>
          </a:p>
          <a:p>
            <a:pPr lvl="0" algn="just"/>
            <a:r>
              <a:rPr lang="pl-PL" sz="1900" dirty="0"/>
              <a:t>przeprowadzić rozpoznanie, zabezpieczyć miejsce zdarzenia</a:t>
            </a:r>
            <a:r>
              <a:rPr lang="pl-PL" sz="1900" dirty="0" smtClean="0"/>
              <a:t>;</a:t>
            </a:r>
          </a:p>
          <a:p>
            <a:pPr lvl="0" algn="just"/>
            <a:endParaRPr lang="pl-PL" sz="300" dirty="0"/>
          </a:p>
          <a:p>
            <a:pPr lvl="0"/>
            <a:r>
              <a:rPr lang="pl-PL" sz="1900" dirty="0"/>
              <a:t>zlikwidować skutki zdarzenia i zakończyć działania</a:t>
            </a:r>
            <a:r>
              <a:rPr lang="pl-PL" sz="1900" dirty="0" smtClean="0"/>
              <a:t>;</a:t>
            </a:r>
          </a:p>
          <a:p>
            <a:pPr lvl="0"/>
            <a:endParaRPr lang="pl-PL" sz="300" dirty="0"/>
          </a:p>
          <a:p>
            <a:pPr lvl="0"/>
            <a:r>
              <a:rPr lang="pl-PL" sz="1900" dirty="0" smtClean="0"/>
              <a:t>kierować </a:t>
            </a:r>
            <a:r>
              <a:rPr lang="pl-PL" sz="1900" dirty="0"/>
              <a:t>działaniami ratowniczymi oraz ewakuacją ofiar wypadków</a:t>
            </a:r>
            <a:r>
              <a:rPr lang="pl-PL" sz="1900" dirty="0" smtClean="0"/>
              <a:t>;</a:t>
            </a:r>
          </a:p>
          <a:p>
            <a:pPr marL="276860" lvl="0" indent="0">
              <a:buNone/>
            </a:pPr>
            <a:endParaRPr lang="pl-PL" sz="300" dirty="0"/>
          </a:p>
          <a:p>
            <a:pPr lvl="0"/>
            <a:r>
              <a:rPr lang="pl-PL" sz="1900" dirty="0"/>
              <a:t>korzystać z karty ratowniczej pojazdu</a:t>
            </a:r>
            <a:r>
              <a:rPr lang="pl-PL" sz="1900" dirty="0" smtClean="0"/>
              <a:t>;</a:t>
            </a:r>
          </a:p>
          <a:p>
            <a:pPr lvl="0"/>
            <a:endParaRPr lang="pl-PL" sz="300" dirty="0"/>
          </a:p>
          <a:p>
            <a:r>
              <a:rPr lang="pl-PL" sz="1900" dirty="0"/>
              <a:t>współdziałać z innymi podmiotami </a:t>
            </a:r>
            <a:r>
              <a:rPr lang="pl-PL" sz="1900" dirty="0" smtClean="0"/>
              <a:t>ratowniczymi.</a:t>
            </a:r>
            <a:endParaRPr lang="pl-PL" sz="1900" dirty="0"/>
          </a:p>
          <a:p>
            <a:pPr marL="438912" marR="0" lvl="0" indent="-324612" algn="l" rtl="0">
              <a:lnSpc>
                <a:spcPct val="80000"/>
              </a:lnSpc>
              <a:spcBef>
                <a:spcPts val="0"/>
              </a:spcBef>
              <a:spcAft>
                <a:spcPts val="0"/>
              </a:spcAft>
              <a:buClr>
                <a:schemeClr val="accent1"/>
              </a:buClr>
              <a:buSzPct val="81454"/>
              <a:buFont typeface="Noto Sans Symbols"/>
              <a:buChar char="◼"/>
            </a:pPr>
            <a:endParaRPr lang="pl-PL" sz="1600" dirty="0"/>
          </a:p>
          <a:p>
            <a:pPr marL="438912" marR="0" lvl="0" indent="-324612" algn="l" rtl="0">
              <a:lnSpc>
                <a:spcPct val="80000"/>
              </a:lnSpc>
              <a:spcBef>
                <a:spcPts val="0"/>
              </a:spcBef>
              <a:spcAft>
                <a:spcPts val="0"/>
              </a:spcAft>
              <a:buClr>
                <a:schemeClr val="accent1"/>
              </a:buClr>
              <a:buSzPct val="81454"/>
              <a:buFont typeface="Noto Sans Symbols"/>
              <a:buChar char="◼"/>
            </a:pPr>
            <a:endParaRPr lang="pl-PL" sz="2240" b="0" i="0" u="none" strike="noStrike" cap="none" dirty="0">
              <a:solidFill>
                <a:schemeClr val="dk1"/>
              </a:solidFill>
              <a:latin typeface="Arial"/>
              <a:ea typeface="Arial"/>
              <a:cs typeface="Arial"/>
              <a:sym typeface="Arial"/>
            </a:endParaRPr>
          </a:p>
          <a:p>
            <a:pPr marL="438912" marR="0" lvl="0" indent="-324612" algn="l" rtl="0">
              <a:lnSpc>
                <a:spcPct val="80000"/>
              </a:lnSpc>
              <a:spcBef>
                <a:spcPts val="0"/>
              </a:spcBef>
              <a:spcAft>
                <a:spcPts val="0"/>
              </a:spcAft>
              <a:buClr>
                <a:schemeClr val="accent1"/>
              </a:buClr>
              <a:buSzPct val="81454"/>
              <a:buFont typeface="Noto Sans Symbols"/>
              <a:buNone/>
            </a:pPr>
            <a:endParaRPr sz="2240" b="0" i="0" u="none" strike="noStrike" cap="none" dirty="0">
              <a:solidFill>
                <a:schemeClr val="dk1"/>
              </a:solidFill>
              <a:latin typeface="Arial"/>
              <a:ea typeface="Arial"/>
              <a:cs typeface="Arial"/>
              <a:sym typeface="Arial"/>
            </a:endParaRPr>
          </a:p>
        </p:txBody>
      </p:sp>
      <p:sp>
        <p:nvSpPr>
          <p:cNvPr id="445" name="Shape 445"/>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46" name="Shape 446"/>
          <p:cNvSpPr txBox="1">
            <a:spLocks noGrp="1"/>
          </p:cNvSpPr>
          <p:nvPr>
            <p:ph type="body" idx="2"/>
          </p:nvPr>
        </p:nvSpPr>
        <p:spPr>
          <a:xfrm>
            <a:off x="6092551" y="53095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447" name="Shape 447"/>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3972071772"/>
      </p:ext>
    </p:extLst>
  </p:cSld>
  <p:clrMapOvr>
    <a:masterClrMapping/>
  </p:clrMapOvr>
  <p:transition spd="slow">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BIBLIOGRAFIA</a:t>
            </a:r>
          </a:p>
        </p:txBody>
      </p:sp>
      <p:sp>
        <p:nvSpPr>
          <p:cNvPr id="442" name="Shape 442"/>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43" name="Shape 443"/>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88</a:t>
            </a:fld>
            <a:endParaRPr lang="pl-PL"/>
          </a:p>
        </p:txBody>
      </p:sp>
      <p:sp>
        <p:nvSpPr>
          <p:cNvPr id="444" name="Shape 444"/>
          <p:cNvSpPr txBox="1">
            <a:spLocks noGrp="1"/>
          </p:cNvSpPr>
          <p:nvPr>
            <p:ph type="body" idx="2"/>
          </p:nvPr>
        </p:nvSpPr>
        <p:spPr>
          <a:xfrm>
            <a:off x="467543" y="1832844"/>
            <a:ext cx="8216267" cy="4260452"/>
          </a:xfrm>
          <a:prstGeom prst="rect">
            <a:avLst/>
          </a:prstGeom>
          <a:noFill/>
          <a:ln>
            <a:noFill/>
          </a:ln>
        </p:spPr>
        <p:txBody>
          <a:bodyPr lIns="54850" tIns="91425" rIns="91425" bIns="45700" anchor="t" anchorCtr="0">
            <a:noAutofit/>
          </a:bodyPr>
          <a:lstStyle/>
          <a:p>
            <a:pPr marL="438912" marR="0" lvl="0" indent="-324612" algn="l" rtl="0">
              <a:lnSpc>
                <a:spcPct val="80000"/>
              </a:lnSpc>
              <a:spcBef>
                <a:spcPts val="0"/>
              </a:spcBef>
              <a:spcAft>
                <a:spcPts val="0"/>
              </a:spcAft>
              <a:buClr>
                <a:schemeClr val="accent1"/>
              </a:buClr>
              <a:buSzPct val="81454"/>
              <a:buFont typeface="Noto Sans Symbols"/>
              <a:buChar char="◼"/>
            </a:pPr>
            <a:r>
              <a:rPr lang="pl-PL" sz="1600" b="0" i="0" u="none" strike="noStrike" cap="none" dirty="0">
                <a:solidFill>
                  <a:schemeClr val="dk1"/>
                </a:solidFill>
                <a:latin typeface="Calibri" pitchFamily="34" charset="0"/>
                <a:ea typeface="Arial"/>
                <a:cs typeface="Arial"/>
                <a:sym typeface="Arial"/>
              </a:rPr>
              <a:t>Ratownictwo techniczne podczas wypadków z udziałem samochodów ciężarowych. Tłumaczenie: J. Kielin. Fundacja Edukacja i Technika Ratownictwa. Warszawa </a:t>
            </a:r>
            <a:r>
              <a:rPr lang="pl-PL" sz="1600" b="0" i="0" u="none" strike="noStrike" cap="none" dirty="0" smtClean="0">
                <a:solidFill>
                  <a:schemeClr val="dk1"/>
                </a:solidFill>
                <a:latin typeface="Calibri" pitchFamily="34" charset="0"/>
                <a:ea typeface="Arial"/>
                <a:cs typeface="Arial"/>
                <a:sym typeface="Arial"/>
              </a:rPr>
              <a:t>2006</a:t>
            </a:r>
          </a:p>
          <a:p>
            <a:pPr marL="114300" marR="0" lvl="0" indent="0" algn="l" rtl="0">
              <a:lnSpc>
                <a:spcPct val="80000"/>
              </a:lnSpc>
              <a:spcBef>
                <a:spcPts val="0"/>
              </a:spcBef>
              <a:spcAft>
                <a:spcPts val="0"/>
              </a:spcAft>
              <a:buClr>
                <a:schemeClr val="accent1"/>
              </a:buClr>
              <a:buSzPct val="81454"/>
              <a:buNone/>
            </a:pPr>
            <a:endParaRPr lang="pl-PL" sz="300" b="0" i="0" u="none" strike="noStrike" cap="none" dirty="0" smtClean="0">
              <a:solidFill>
                <a:schemeClr val="dk1"/>
              </a:solidFill>
              <a:latin typeface="Calibri" pitchFamily="34" charset="0"/>
              <a:ea typeface="Arial"/>
              <a:cs typeface="Arial"/>
              <a:sym typeface="Arial"/>
            </a:endParaRPr>
          </a:p>
          <a:p>
            <a:pPr marL="114300" marR="0" lvl="0" indent="0" algn="l" rtl="0">
              <a:lnSpc>
                <a:spcPct val="80000"/>
              </a:lnSpc>
              <a:spcBef>
                <a:spcPts val="0"/>
              </a:spcBef>
              <a:spcAft>
                <a:spcPts val="0"/>
              </a:spcAft>
              <a:buClr>
                <a:schemeClr val="accent1"/>
              </a:buClr>
              <a:buSzPct val="81454"/>
              <a:buNone/>
            </a:pPr>
            <a:endParaRPr lang="pl-PL" sz="300" b="0" i="0" u="none" strike="noStrike" cap="none" dirty="0">
              <a:solidFill>
                <a:schemeClr val="dk1"/>
              </a:solidFill>
              <a:latin typeface="Calibri" pitchFamily="34" charset="0"/>
              <a:ea typeface="Arial"/>
              <a:cs typeface="Arial"/>
              <a:sym typeface="Arial"/>
            </a:endParaRPr>
          </a:p>
          <a:p>
            <a:pPr marL="438912" marR="0" lvl="0" indent="-324612" algn="l" rtl="0">
              <a:lnSpc>
                <a:spcPct val="80000"/>
              </a:lnSpc>
              <a:spcBef>
                <a:spcPts val="0"/>
              </a:spcBef>
              <a:spcAft>
                <a:spcPts val="0"/>
              </a:spcAft>
              <a:buClr>
                <a:schemeClr val="accent1"/>
              </a:buClr>
              <a:buSzPct val="81454"/>
              <a:buFont typeface="Noto Sans Symbols"/>
              <a:buChar char="◼"/>
            </a:pPr>
            <a:r>
              <a:rPr lang="pl-PL" sz="1600" b="0" i="0" u="none" strike="noStrike" cap="none" dirty="0">
                <a:solidFill>
                  <a:schemeClr val="dk1"/>
                </a:solidFill>
                <a:latin typeface="Calibri" pitchFamily="34" charset="0"/>
                <a:ea typeface="Arial"/>
                <a:cs typeface="Arial"/>
                <a:sym typeface="Arial"/>
              </a:rPr>
              <a:t>M. Schroeder: Wypadki w komunikacji drogowej. Fundacja Edukacja i Technika Ratownictwa</a:t>
            </a:r>
            <a:r>
              <a:rPr lang="pl-PL" sz="1600" b="0" i="0" u="none" strike="noStrike" cap="none" dirty="0" smtClean="0">
                <a:solidFill>
                  <a:schemeClr val="dk1"/>
                </a:solidFill>
                <a:latin typeface="Calibri" pitchFamily="34" charset="0"/>
                <a:ea typeface="Arial"/>
                <a:cs typeface="Arial"/>
                <a:sym typeface="Arial"/>
              </a:rPr>
              <a:t>.</a:t>
            </a:r>
          </a:p>
          <a:p>
            <a:pPr marL="114300" marR="0" lvl="0" indent="0" algn="l" rtl="0">
              <a:lnSpc>
                <a:spcPct val="80000"/>
              </a:lnSpc>
              <a:spcBef>
                <a:spcPts val="0"/>
              </a:spcBef>
              <a:spcAft>
                <a:spcPts val="0"/>
              </a:spcAft>
              <a:buClr>
                <a:schemeClr val="accent1"/>
              </a:buClr>
              <a:buSzPct val="81454"/>
              <a:buNone/>
            </a:pPr>
            <a:endParaRPr lang="pl-PL" sz="300" b="0" i="0" u="none" strike="noStrike" cap="none" dirty="0">
              <a:solidFill>
                <a:schemeClr val="dk1"/>
              </a:solidFill>
              <a:latin typeface="Calibri" pitchFamily="34" charset="0"/>
              <a:ea typeface="Arial"/>
              <a:cs typeface="Arial"/>
              <a:sym typeface="Arial"/>
            </a:endParaRPr>
          </a:p>
          <a:p>
            <a:pPr marL="438912" marR="0" lvl="0" indent="-324612" algn="l" rtl="0">
              <a:lnSpc>
                <a:spcPct val="80000"/>
              </a:lnSpc>
              <a:spcBef>
                <a:spcPts val="0"/>
              </a:spcBef>
              <a:spcAft>
                <a:spcPts val="0"/>
              </a:spcAft>
              <a:buClr>
                <a:schemeClr val="accent1"/>
              </a:buClr>
              <a:buSzPct val="81454"/>
              <a:buFont typeface="Noto Sans Symbols"/>
              <a:buChar char="◼"/>
            </a:pPr>
            <a:r>
              <a:rPr lang="pl-PL" sz="1600" b="0" i="0" u="none" strike="noStrike" cap="none" dirty="0">
                <a:solidFill>
                  <a:schemeClr val="dk1"/>
                </a:solidFill>
                <a:latin typeface="Calibri" pitchFamily="34" charset="0"/>
                <a:ea typeface="Arial"/>
                <a:cs typeface="Arial"/>
                <a:sym typeface="Arial"/>
              </a:rPr>
              <a:t>B. Morris: Techniki ratownictwa drogowego Holmatro. Podręcznik technik ratownictwa drogowego i zastosowanie narzędzi ratowniczych. Delta Service, Zielonka 2004</a:t>
            </a:r>
            <a:r>
              <a:rPr lang="pl-PL" sz="1600" b="0" i="0" u="none" strike="noStrike" cap="none" dirty="0" smtClean="0">
                <a:solidFill>
                  <a:schemeClr val="dk1"/>
                </a:solidFill>
                <a:latin typeface="Calibri" pitchFamily="34" charset="0"/>
                <a:ea typeface="Arial"/>
                <a:cs typeface="Arial"/>
                <a:sym typeface="Arial"/>
              </a:rPr>
              <a:t>.</a:t>
            </a:r>
          </a:p>
          <a:p>
            <a:pPr marL="438912" marR="0" lvl="0" indent="-324612" algn="l" rtl="0">
              <a:lnSpc>
                <a:spcPct val="80000"/>
              </a:lnSpc>
              <a:spcBef>
                <a:spcPts val="0"/>
              </a:spcBef>
              <a:spcAft>
                <a:spcPts val="0"/>
              </a:spcAft>
              <a:buClr>
                <a:schemeClr val="accent1"/>
              </a:buClr>
              <a:buSzPct val="81454"/>
              <a:buFont typeface="Noto Sans Symbols"/>
              <a:buChar char="◼"/>
            </a:pPr>
            <a:endParaRPr lang="pl-PL" sz="300" b="0" i="0" u="none" strike="noStrike" cap="none" dirty="0">
              <a:solidFill>
                <a:schemeClr val="dk1"/>
              </a:solidFill>
              <a:latin typeface="Calibri" pitchFamily="34" charset="0"/>
              <a:ea typeface="Arial"/>
              <a:cs typeface="Arial"/>
              <a:sym typeface="Arial"/>
            </a:endParaRPr>
          </a:p>
          <a:p>
            <a:pPr marL="438912" marR="0" lvl="0" indent="-324612" algn="l" rtl="0">
              <a:lnSpc>
                <a:spcPct val="80000"/>
              </a:lnSpc>
              <a:spcBef>
                <a:spcPts val="0"/>
              </a:spcBef>
              <a:spcAft>
                <a:spcPts val="0"/>
              </a:spcAft>
              <a:buClr>
                <a:schemeClr val="accent1"/>
              </a:buClr>
              <a:buSzPct val="81454"/>
              <a:buFont typeface="Noto Sans Symbols"/>
              <a:buChar char="◼"/>
            </a:pPr>
            <a:r>
              <a:rPr lang="pl-PL" sz="1600" b="0" i="0" u="none" strike="noStrike" cap="none" dirty="0">
                <a:solidFill>
                  <a:schemeClr val="dk1"/>
                </a:solidFill>
                <a:latin typeface="Calibri" pitchFamily="34" charset="0"/>
                <a:ea typeface="Arial"/>
                <a:cs typeface="Arial"/>
                <a:sym typeface="Arial"/>
              </a:rPr>
              <a:t>K. Bartoszak – „Ratownictwo w transporcie drogowym</a:t>
            </a:r>
            <a:r>
              <a:rPr lang="pl-PL" sz="1600" b="0" i="0" u="none" strike="noStrike" cap="none" dirty="0" smtClean="0">
                <a:solidFill>
                  <a:schemeClr val="dk1"/>
                </a:solidFill>
                <a:latin typeface="Calibri" pitchFamily="34" charset="0"/>
                <a:ea typeface="Arial"/>
                <a:cs typeface="Arial"/>
                <a:sym typeface="Arial"/>
              </a:rPr>
              <a:t>”</a:t>
            </a:r>
          </a:p>
          <a:p>
            <a:pPr marL="114300" marR="0" lvl="0" indent="0" algn="l" rtl="0">
              <a:lnSpc>
                <a:spcPct val="80000"/>
              </a:lnSpc>
              <a:spcBef>
                <a:spcPts val="0"/>
              </a:spcBef>
              <a:spcAft>
                <a:spcPts val="0"/>
              </a:spcAft>
              <a:buClr>
                <a:schemeClr val="accent1"/>
              </a:buClr>
              <a:buSzPct val="81454"/>
              <a:buNone/>
            </a:pPr>
            <a:endParaRPr lang="pl-PL" sz="300" b="0" i="0" u="none" strike="noStrike" cap="none" dirty="0" smtClean="0">
              <a:solidFill>
                <a:schemeClr val="dk1"/>
              </a:solidFill>
              <a:latin typeface="Calibri" pitchFamily="34" charset="0"/>
              <a:ea typeface="Arial"/>
              <a:cs typeface="Arial"/>
              <a:sym typeface="Arial"/>
            </a:endParaRPr>
          </a:p>
          <a:p>
            <a:pPr marL="438912" marR="0" lvl="0" indent="-324612" algn="l" rtl="0">
              <a:lnSpc>
                <a:spcPct val="80000"/>
              </a:lnSpc>
              <a:spcBef>
                <a:spcPts val="0"/>
              </a:spcBef>
              <a:spcAft>
                <a:spcPts val="0"/>
              </a:spcAft>
              <a:buClr>
                <a:schemeClr val="accent1"/>
              </a:buClr>
              <a:buSzPct val="81454"/>
              <a:buFont typeface="Noto Sans Symbols"/>
              <a:buChar char="◼"/>
            </a:pPr>
            <a:r>
              <a:rPr lang="pl-PL" sz="1600" dirty="0" smtClean="0">
                <a:latin typeface="Calibri" pitchFamily="34" charset="0"/>
                <a:ea typeface="Arial"/>
                <a:cs typeface="Arial"/>
                <a:sym typeface="Arial"/>
              </a:rPr>
              <a:t> Przegląd Pożarniczy 1/2006, bryg. dr inż. Jerzy Ranecki</a:t>
            </a:r>
          </a:p>
          <a:p>
            <a:pPr marL="114300" marR="0" lvl="0" indent="0" algn="l" rtl="0">
              <a:lnSpc>
                <a:spcPct val="80000"/>
              </a:lnSpc>
              <a:spcBef>
                <a:spcPts val="0"/>
              </a:spcBef>
              <a:spcAft>
                <a:spcPts val="0"/>
              </a:spcAft>
              <a:buClr>
                <a:schemeClr val="accent1"/>
              </a:buClr>
              <a:buSzPct val="81454"/>
              <a:buNone/>
            </a:pPr>
            <a:endParaRPr lang="pl-PL" sz="300" dirty="0" smtClean="0">
              <a:latin typeface="Calibri" pitchFamily="34" charset="0"/>
              <a:ea typeface="Arial"/>
              <a:cs typeface="Arial"/>
              <a:sym typeface="Arial"/>
            </a:endParaRPr>
          </a:p>
          <a:p>
            <a:pPr marL="438912" marR="0" lvl="0" indent="-324612" algn="l" rtl="0">
              <a:lnSpc>
                <a:spcPct val="80000"/>
              </a:lnSpc>
              <a:spcBef>
                <a:spcPts val="0"/>
              </a:spcBef>
              <a:spcAft>
                <a:spcPts val="0"/>
              </a:spcAft>
              <a:buClr>
                <a:schemeClr val="accent1"/>
              </a:buClr>
              <a:buSzPct val="81454"/>
              <a:buFont typeface="Noto Sans Symbols"/>
              <a:buChar char="◼"/>
            </a:pPr>
            <a:r>
              <a:rPr lang="pl-PL" sz="1600" b="0" i="0" u="none" strike="noStrike" cap="none" dirty="0" smtClean="0">
                <a:solidFill>
                  <a:schemeClr val="dk1"/>
                </a:solidFill>
                <a:latin typeface="Calibri" pitchFamily="34" charset="0"/>
                <a:ea typeface="Arial"/>
                <a:cs typeface="Arial"/>
                <a:sym typeface="Arial"/>
              </a:rPr>
              <a:t>Pobrano o1.04.2016 z</a:t>
            </a:r>
            <a:r>
              <a:rPr lang="pl-PL" sz="1600" dirty="0">
                <a:latin typeface="Calibri" pitchFamily="34" charset="0"/>
                <a:ea typeface="Arial"/>
                <a:cs typeface="Arial"/>
                <a:sym typeface="Arial"/>
              </a:rPr>
              <a:t> </a:t>
            </a:r>
            <a:r>
              <a:rPr lang="pl-PL" sz="1600" dirty="0" smtClean="0">
                <a:hlinkClick r:id="rId3"/>
              </a:rPr>
              <a:t>http</a:t>
            </a:r>
            <a:r>
              <a:rPr lang="pl-PL" sz="1600" dirty="0">
                <a:hlinkClick r:id="rId3"/>
              </a:rPr>
              <a:t>://kartyratownicze.pl</a:t>
            </a:r>
            <a:r>
              <a:rPr lang="pl-PL" sz="1600" dirty="0" smtClean="0">
                <a:hlinkClick r:id="rId3"/>
              </a:rPr>
              <a:t>/</a:t>
            </a:r>
            <a:endParaRPr lang="pl-PL" sz="1600" dirty="0" smtClean="0"/>
          </a:p>
          <a:p>
            <a:pPr marL="114300" marR="0" lvl="0" indent="0" algn="l" rtl="0">
              <a:lnSpc>
                <a:spcPct val="80000"/>
              </a:lnSpc>
              <a:spcBef>
                <a:spcPts val="0"/>
              </a:spcBef>
              <a:spcAft>
                <a:spcPts val="0"/>
              </a:spcAft>
              <a:buClr>
                <a:schemeClr val="accent1"/>
              </a:buClr>
              <a:buSzPct val="81454"/>
              <a:buNone/>
            </a:pPr>
            <a:endParaRPr lang="pl-PL" sz="300" dirty="0" smtClean="0"/>
          </a:p>
          <a:p>
            <a:pPr marL="438912" marR="0" lvl="0" indent="-324612" algn="l" rtl="0">
              <a:lnSpc>
                <a:spcPct val="80000"/>
              </a:lnSpc>
              <a:spcBef>
                <a:spcPts val="0"/>
              </a:spcBef>
              <a:spcAft>
                <a:spcPts val="0"/>
              </a:spcAft>
              <a:buClr>
                <a:schemeClr val="accent1"/>
              </a:buClr>
              <a:buSzPct val="81454"/>
              <a:buFont typeface="Noto Sans Symbols"/>
              <a:buChar char="◼"/>
            </a:pPr>
            <a:r>
              <a:rPr lang="pl-PL" sz="1600" dirty="0"/>
              <a:t> </a:t>
            </a:r>
            <a:r>
              <a:rPr lang="pl-PL" sz="1600" dirty="0" smtClean="0"/>
              <a:t>Ustawa </a:t>
            </a:r>
            <a:r>
              <a:rPr lang="pl-PL" sz="1600" dirty="0"/>
              <a:t>z dnia 3 lipca 2002r. Prawo lotnicze (Dz. U. z 2002 r. nr 130 poz.1112, z późn. zm</a:t>
            </a:r>
            <a:r>
              <a:rPr lang="pl-PL" sz="1600" dirty="0" smtClean="0"/>
              <a:t>.).</a:t>
            </a:r>
          </a:p>
          <a:p>
            <a:pPr marL="114300" marR="0" lvl="0" indent="0" algn="l" rtl="0">
              <a:lnSpc>
                <a:spcPct val="80000"/>
              </a:lnSpc>
              <a:spcBef>
                <a:spcPts val="0"/>
              </a:spcBef>
              <a:spcAft>
                <a:spcPts val="0"/>
              </a:spcAft>
              <a:buClr>
                <a:schemeClr val="accent1"/>
              </a:buClr>
              <a:buSzPct val="81454"/>
              <a:buNone/>
            </a:pPr>
            <a:endParaRPr lang="pl-PL" sz="300" dirty="0" smtClean="0"/>
          </a:p>
          <a:p>
            <a:pPr marL="438912" marR="0" lvl="0" indent="-324612" algn="l" rtl="0">
              <a:lnSpc>
                <a:spcPct val="80000"/>
              </a:lnSpc>
              <a:spcBef>
                <a:spcPts val="0"/>
              </a:spcBef>
              <a:spcAft>
                <a:spcPts val="0"/>
              </a:spcAft>
              <a:buClr>
                <a:schemeClr val="accent1"/>
              </a:buClr>
              <a:buSzPct val="81454"/>
              <a:buFont typeface="Noto Sans Symbols"/>
              <a:buChar char="◼"/>
            </a:pPr>
            <a:r>
              <a:rPr lang="pl-PL" sz="1600" dirty="0"/>
              <a:t> </a:t>
            </a:r>
            <a:r>
              <a:rPr lang="pl-PL" sz="1600" dirty="0" smtClean="0"/>
              <a:t> </a:t>
            </a:r>
            <a:r>
              <a:rPr lang="pl-PL" sz="1600" dirty="0"/>
              <a:t>Rozporządzenie Ministra Infrastruktury w sprawie przygotowania lotnisk do sytuacji zagrożenia oraz lotniskowych służb ratowniczo-gaśniczych z dnia </a:t>
            </a:r>
            <a:r>
              <a:rPr lang="pl-PL" sz="1600" dirty="0" smtClean="0"/>
              <a:t> 4 </a:t>
            </a:r>
            <a:r>
              <a:rPr lang="pl-PL" sz="1600" dirty="0"/>
              <a:t>kwietnia 2013 r. (Dz. U. , poz. 487).</a:t>
            </a:r>
          </a:p>
          <a:p>
            <a:pPr marL="438912" marR="0" lvl="0" indent="-324612" algn="l" rtl="0">
              <a:lnSpc>
                <a:spcPct val="80000"/>
              </a:lnSpc>
              <a:spcBef>
                <a:spcPts val="0"/>
              </a:spcBef>
              <a:spcAft>
                <a:spcPts val="0"/>
              </a:spcAft>
              <a:buClr>
                <a:schemeClr val="accent1"/>
              </a:buClr>
              <a:buSzPct val="81454"/>
              <a:buFont typeface="Noto Sans Symbols"/>
              <a:buChar char="◼"/>
            </a:pPr>
            <a:endParaRPr lang="pl-PL" sz="1600" dirty="0"/>
          </a:p>
          <a:p>
            <a:pPr marL="438912" marR="0" lvl="0" indent="-324612" algn="l" rtl="0">
              <a:lnSpc>
                <a:spcPct val="80000"/>
              </a:lnSpc>
              <a:spcBef>
                <a:spcPts val="0"/>
              </a:spcBef>
              <a:spcAft>
                <a:spcPts val="0"/>
              </a:spcAft>
              <a:buClr>
                <a:schemeClr val="accent1"/>
              </a:buClr>
              <a:buSzPct val="81454"/>
              <a:buFont typeface="Noto Sans Symbols"/>
              <a:buChar char="◼"/>
            </a:pPr>
            <a:endParaRPr lang="pl-PL" sz="2240" b="0" i="0" u="none" strike="noStrike" cap="none" dirty="0">
              <a:solidFill>
                <a:schemeClr val="dk1"/>
              </a:solidFill>
              <a:latin typeface="Arial"/>
              <a:ea typeface="Arial"/>
              <a:cs typeface="Arial"/>
              <a:sym typeface="Arial"/>
            </a:endParaRPr>
          </a:p>
          <a:p>
            <a:pPr marL="438912" marR="0" lvl="0" indent="-324612" algn="l" rtl="0">
              <a:lnSpc>
                <a:spcPct val="80000"/>
              </a:lnSpc>
              <a:spcBef>
                <a:spcPts val="0"/>
              </a:spcBef>
              <a:spcAft>
                <a:spcPts val="0"/>
              </a:spcAft>
              <a:buClr>
                <a:schemeClr val="accent1"/>
              </a:buClr>
              <a:buSzPct val="81454"/>
              <a:buFont typeface="Noto Sans Symbols"/>
              <a:buNone/>
            </a:pPr>
            <a:endParaRPr sz="2240" b="0" i="0" u="none" strike="noStrike" cap="none" dirty="0">
              <a:solidFill>
                <a:schemeClr val="dk1"/>
              </a:solidFill>
              <a:latin typeface="Arial"/>
              <a:ea typeface="Arial"/>
              <a:cs typeface="Arial"/>
              <a:sym typeface="Arial"/>
            </a:endParaRPr>
          </a:p>
        </p:txBody>
      </p:sp>
      <p:sp>
        <p:nvSpPr>
          <p:cNvPr id="445" name="Shape 445"/>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46" name="Shape 446"/>
          <p:cNvSpPr txBox="1">
            <a:spLocks noGrp="1"/>
          </p:cNvSpPr>
          <p:nvPr>
            <p:ph type="body" idx="2"/>
          </p:nvPr>
        </p:nvSpPr>
        <p:spPr>
          <a:xfrm>
            <a:off x="6092551" y="53095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447" name="Shape 447"/>
          <p:cNvPicPr preferRelativeResize="0"/>
          <p:nvPr/>
        </p:nvPicPr>
        <p:blipFill rotWithShape="1">
          <a:blip r:embed="rId4">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902999458"/>
      </p:ext>
    </p:extLst>
  </p:cSld>
  <p:clrMapOvr>
    <a:masterClrMapping/>
  </p:clrMapOvr>
  <p:transition spd="slow">
    <p:cu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454" name="Shape 454"/>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55" name="Shape 45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89</a:t>
            </a:fld>
            <a:endParaRPr lang="pl-PL"/>
          </a:p>
        </p:txBody>
      </p:sp>
      <p:sp>
        <p:nvSpPr>
          <p:cNvPr id="456" name="Shape 456"/>
          <p:cNvSpPr txBox="1">
            <a:spLocks noGrp="1"/>
          </p:cNvSpPr>
          <p:nvPr>
            <p:ph type="body" idx="2"/>
          </p:nvPr>
        </p:nvSpPr>
        <p:spPr>
          <a:xfrm>
            <a:off x="107504" y="1636811"/>
            <a:ext cx="8921000" cy="4960541"/>
          </a:xfrm>
          <a:prstGeom prst="rect">
            <a:avLst/>
          </a:prstGeom>
          <a:noFill/>
          <a:ln>
            <a:noFill/>
          </a:ln>
        </p:spPr>
        <p:txBody>
          <a:bodyPr lIns="54850" tIns="91425" rIns="91425" bIns="45700" anchor="t" anchorCtr="0">
            <a:noAutofit/>
          </a:bodyPr>
          <a:lstStyle/>
          <a:p>
            <a:pPr indent="-324612"/>
            <a:r>
              <a:rPr lang="pl-PL" sz="1400" b="0" i="0" u="none" strike="noStrike" cap="none" dirty="0">
                <a:solidFill>
                  <a:schemeClr val="dk1"/>
                </a:solidFill>
                <a:latin typeface="Calibri" pitchFamily="34" charset="0"/>
                <a:ea typeface="Arial"/>
                <a:cs typeface="Arial"/>
                <a:sym typeface="Arial"/>
              </a:rPr>
              <a:t>Zdjęcie 1: Pobrano </a:t>
            </a:r>
            <a:r>
              <a:rPr lang="pl-PL" sz="1400" dirty="0" smtClean="0">
                <a:latin typeface="Calibri" pitchFamily="34" charset="0"/>
                <a:ea typeface="Arial"/>
                <a:cs typeface="Arial"/>
                <a:sym typeface="Arial"/>
              </a:rPr>
              <a:t>04.</a:t>
            </a:r>
            <a:r>
              <a:rPr lang="pl-PL" sz="1400" b="0" i="0" u="none" strike="noStrike" cap="none" dirty="0" smtClean="0">
                <a:solidFill>
                  <a:schemeClr val="dk1"/>
                </a:solidFill>
                <a:latin typeface="Calibri" pitchFamily="34" charset="0"/>
                <a:ea typeface="Arial"/>
                <a:cs typeface="Arial"/>
                <a:sym typeface="Arial"/>
              </a:rPr>
              <a:t>04.2016 </a:t>
            </a:r>
            <a:r>
              <a:rPr lang="pl-PL" sz="1400" b="0" i="0" u="none" strike="noStrike" cap="none" dirty="0">
                <a:solidFill>
                  <a:schemeClr val="dk1"/>
                </a:solidFill>
                <a:latin typeface="Calibri" pitchFamily="34" charset="0"/>
                <a:ea typeface="Arial"/>
                <a:cs typeface="Arial"/>
                <a:sym typeface="Arial"/>
              </a:rPr>
              <a:t>z </a:t>
            </a:r>
            <a:r>
              <a:rPr lang="pl-PL" sz="1400" dirty="0">
                <a:latin typeface="Calibri" pitchFamily="34" charset="0"/>
                <a:ea typeface="Arial"/>
                <a:cs typeface="Arial"/>
                <a:sym typeface="Arial"/>
                <a:hlinkClick r:id="rId3"/>
              </a:rPr>
              <a:t>http://</a:t>
            </a:r>
            <a:r>
              <a:rPr lang="pl-PL" sz="1400" dirty="0" smtClean="0">
                <a:latin typeface="Calibri" pitchFamily="34" charset="0"/>
                <a:ea typeface="Arial"/>
                <a:cs typeface="Arial"/>
                <a:sym typeface="Arial"/>
                <a:hlinkClick r:id="rId3"/>
              </a:rPr>
              <a:t>krosno112.pl/aktualnosci/wypadki-kolizje/item/354-dk28-wypadek-dwoch-samochodow-w-miejscu-piastowym</a:t>
            </a:r>
            <a:endParaRPr lang="pl-PL" sz="1400" dirty="0">
              <a:latin typeface="Calibri" pitchFamily="34" charset="0"/>
              <a:ea typeface="Arial"/>
              <a:cs typeface="Arial"/>
              <a:sym typeface="Arial"/>
            </a:endParaRPr>
          </a:p>
          <a:p>
            <a:pPr indent="-324612"/>
            <a:endParaRPr lang="pl-PL" sz="300" b="0" i="0" strike="noStrike" cap="none" dirty="0">
              <a:solidFill>
                <a:schemeClr val="hlink"/>
              </a:solidFill>
              <a:latin typeface="Arial"/>
              <a:ea typeface="Arial"/>
              <a:cs typeface="Arial"/>
              <a:sym typeface="Arial"/>
              <a:hlinkClick r:id="rId4"/>
            </a:endParaRPr>
          </a:p>
          <a:p>
            <a:pPr indent="-324612"/>
            <a:r>
              <a:rPr lang="pl-PL" sz="1400" b="0" i="0" u="none" strike="noStrike" cap="none" dirty="0" smtClean="0">
                <a:solidFill>
                  <a:schemeClr val="dk1"/>
                </a:solidFill>
                <a:latin typeface="Calibri" pitchFamily="34" charset="0"/>
                <a:ea typeface="Arial"/>
                <a:cs typeface="Arial"/>
                <a:sym typeface="Arial"/>
              </a:rPr>
              <a:t>Zdjęcia od 2 do 18: </a:t>
            </a:r>
            <a:r>
              <a:rPr lang="pl-PL" sz="1400" b="0" i="0" u="none" strike="noStrike" cap="none" dirty="0">
                <a:solidFill>
                  <a:schemeClr val="dk1"/>
                </a:solidFill>
                <a:latin typeface="Calibri" pitchFamily="34" charset="0"/>
                <a:ea typeface="Arial"/>
                <a:cs typeface="Arial"/>
                <a:sym typeface="Arial"/>
              </a:rPr>
              <a:t>Pobrano </a:t>
            </a:r>
            <a:r>
              <a:rPr lang="pl-PL" sz="1400" dirty="0" smtClean="0">
                <a:latin typeface="Calibri" pitchFamily="34" charset="0"/>
                <a:ea typeface="Arial"/>
                <a:cs typeface="Arial"/>
                <a:sym typeface="Arial"/>
              </a:rPr>
              <a:t>01</a:t>
            </a:r>
            <a:r>
              <a:rPr lang="pl-PL" sz="1400" dirty="0">
                <a:latin typeface="Calibri" pitchFamily="34" charset="0"/>
                <a:ea typeface="Arial"/>
                <a:cs typeface="Arial"/>
                <a:sym typeface="Arial"/>
              </a:rPr>
              <a:t>.04.2016 </a:t>
            </a:r>
            <a:r>
              <a:rPr lang="pl-PL" sz="1400" dirty="0" smtClean="0">
                <a:latin typeface="Calibri" pitchFamily="34" charset="0"/>
                <a:ea typeface="Arial"/>
                <a:cs typeface="Arial"/>
                <a:sym typeface="Arial"/>
              </a:rPr>
              <a:t>z „Ratownictwo </a:t>
            </a:r>
            <a:r>
              <a:rPr lang="pl-PL" sz="1400" dirty="0">
                <a:latin typeface="Calibri" pitchFamily="34" charset="0"/>
                <a:ea typeface="Arial"/>
                <a:cs typeface="Arial"/>
                <a:sym typeface="Arial"/>
              </a:rPr>
              <a:t>w transporcie drogowym</a:t>
            </a:r>
            <a:r>
              <a:rPr lang="pl-PL" sz="1400" dirty="0" smtClean="0">
                <a:latin typeface="Calibri" pitchFamily="34" charset="0"/>
                <a:ea typeface="Arial"/>
                <a:cs typeface="Arial"/>
                <a:sym typeface="Arial"/>
              </a:rPr>
              <a:t>” K. Bartoszak.</a:t>
            </a:r>
          </a:p>
          <a:p>
            <a:pPr marL="114300" indent="0">
              <a:buNone/>
            </a:pPr>
            <a:endParaRPr lang="pl-PL" sz="300"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sz="300" b="0" i="0" u="none" strike="noStrike" cap="none" dirty="0" smtClean="0">
              <a:solidFill>
                <a:schemeClr val="dk1"/>
              </a:solidFill>
              <a:latin typeface="Arial"/>
              <a:ea typeface="Arial"/>
              <a:cs typeface="Arial"/>
              <a:sym typeface="Arial"/>
            </a:endParaRPr>
          </a:p>
          <a:p>
            <a:pPr indent="-324612"/>
            <a:r>
              <a:rPr lang="pl-PL" sz="1400" dirty="0">
                <a:latin typeface="Arial"/>
                <a:ea typeface="Arial"/>
                <a:cs typeface="Arial"/>
                <a:sym typeface="Arial"/>
              </a:rPr>
              <a:t> </a:t>
            </a:r>
            <a:r>
              <a:rPr lang="pl-PL" sz="1400" dirty="0" smtClean="0">
                <a:latin typeface="Calibri" pitchFamily="34" charset="0"/>
                <a:ea typeface="Arial"/>
                <a:cs typeface="Arial"/>
                <a:sym typeface="Arial"/>
              </a:rPr>
              <a:t>Zdjęcia 19, 20: Pobrano 04.04.2016 r. z  </a:t>
            </a:r>
            <a:r>
              <a:rPr lang="pl-PL" sz="1400" dirty="0">
                <a:latin typeface="Calibri" pitchFamily="34" charset="0"/>
                <a:hlinkClick r:id="rId5"/>
              </a:rPr>
              <a:t>http://</a:t>
            </a:r>
            <a:r>
              <a:rPr lang="pl-PL" sz="1400" dirty="0" smtClean="0">
                <a:latin typeface="Calibri" pitchFamily="34" charset="0"/>
                <a:hlinkClick r:id="rId5"/>
              </a:rPr>
              <a:t>olsztyn.wm.pl/284468,Kolejne-tramwaje-w-Olsztynie-Wysoki-komfort-pasazera-ale-jakim-kosztem.html#axzz44t2KmVbC</a:t>
            </a:r>
            <a:endParaRPr lang="pl-PL" sz="1400" dirty="0" smtClean="0">
              <a:latin typeface="Calibri" pitchFamily="34" charset="0"/>
            </a:endParaRPr>
          </a:p>
          <a:p>
            <a:pPr marL="114300" indent="0">
              <a:buNone/>
            </a:pPr>
            <a:endParaRPr lang="pl-PL" sz="300" dirty="0" smtClean="0">
              <a:latin typeface="Calibri" pitchFamily="34" charset="0"/>
            </a:endParaRPr>
          </a:p>
          <a:p>
            <a:pPr marL="114300" indent="0">
              <a:buNone/>
            </a:pPr>
            <a:endParaRPr lang="pl-PL" sz="300" dirty="0" smtClean="0">
              <a:latin typeface="Calibri" pitchFamily="34" charset="0"/>
            </a:endParaRPr>
          </a:p>
          <a:p>
            <a:pPr indent="-324612"/>
            <a:r>
              <a:rPr lang="pl-PL" sz="1400" dirty="0"/>
              <a:t> </a:t>
            </a:r>
            <a:r>
              <a:rPr lang="pl-PL" sz="1400" dirty="0" smtClean="0"/>
              <a:t>Zdjęcie 21: Pobrano 01.04.2016 z </a:t>
            </a:r>
            <a:r>
              <a:rPr lang="pl-PL" sz="1400" dirty="0" smtClean="0">
                <a:hlinkClick r:id="rId6"/>
              </a:rPr>
              <a:t>http</a:t>
            </a:r>
            <a:r>
              <a:rPr lang="pl-PL" sz="1400" dirty="0">
                <a:hlinkClick r:id="rId6"/>
              </a:rPr>
              <a:t>://</a:t>
            </a:r>
            <a:r>
              <a:rPr lang="pl-PL" sz="1400" dirty="0" smtClean="0">
                <a:hlinkClick r:id="rId6"/>
              </a:rPr>
              <a:t>www.mundek.krakow.pl/szynobusy/szynobusy/sa133/sa133-016</a:t>
            </a:r>
            <a:endParaRPr lang="pl-PL" sz="1400" dirty="0" smtClean="0"/>
          </a:p>
          <a:p>
            <a:pPr marL="114300" indent="0">
              <a:buNone/>
            </a:pPr>
            <a:endParaRPr lang="pl-PL" sz="300" dirty="0" smtClean="0"/>
          </a:p>
          <a:p>
            <a:pPr marL="114300" indent="0">
              <a:buNone/>
            </a:pPr>
            <a:endParaRPr lang="pl-PL" sz="300" dirty="0" smtClean="0"/>
          </a:p>
          <a:p>
            <a:pPr indent="-324612"/>
            <a:r>
              <a:rPr lang="pl-PL" sz="1400" b="0" i="0" u="none" strike="noStrike" cap="none" dirty="0">
                <a:solidFill>
                  <a:schemeClr val="dk1"/>
                </a:solidFill>
                <a:latin typeface="Arial"/>
                <a:ea typeface="Arial"/>
                <a:cs typeface="Arial"/>
                <a:sym typeface="Arial"/>
              </a:rPr>
              <a:t> </a:t>
            </a:r>
            <a:r>
              <a:rPr lang="pl-PL" sz="1400" dirty="0"/>
              <a:t>Zdjęcie </a:t>
            </a:r>
            <a:r>
              <a:rPr lang="pl-PL" sz="1400" dirty="0" smtClean="0"/>
              <a:t>22: </a:t>
            </a:r>
            <a:r>
              <a:rPr lang="pl-PL" sz="1400" dirty="0"/>
              <a:t>Pobrano 01.04.2016 z </a:t>
            </a:r>
            <a:r>
              <a:rPr lang="pl-PL" sz="1400" dirty="0" smtClean="0"/>
              <a:t> </a:t>
            </a:r>
            <a:r>
              <a:rPr lang="pl-PL" sz="1400" dirty="0" smtClean="0">
                <a:hlinkClick r:id="rId7"/>
              </a:rPr>
              <a:t>https</a:t>
            </a:r>
            <a:r>
              <a:rPr lang="pl-PL" sz="1400" dirty="0">
                <a:hlinkClick r:id="rId7"/>
              </a:rPr>
              <a:t>://</a:t>
            </a:r>
            <a:r>
              <a:rPr lang="pl-PL" sz="1400" dirty="0" smtClean="0">
                <a:hlinkClick r:id="rId7"/>
              </a:rPr>
              <a:t>szlach.flog.pl/archiwum/tag/przewozy-regionalne</a:t>
            </a:r>
            <a:endParaRPr lang="pl-PL" sz="1400" dirty="0" smtClean="0"/>
          </a:p>
          <a:p>
            <a:pPr marL="114300" indent="0">
              <a:buNone/>
            </a:pPr>
            <a:endParaRPr lang="pl-PL" sz="300" dirty="0" smtClean="0"/>
          </a:p>
          <a:p>
            <a:pPr indent="-324612"/>
            <a:r>
              <a:rPr lang="pl-PL" sz="1400" dirty="0"/>
              <a:t> Zdjęcie </a:t>
            </a:r>
            <a:r>
              <a:rPr lang="pl-PL" sz="1400" dirty="0" smtClean="0"/>
              <a:t>23: </a:t>
            </a:r>
            <a:r>
              <a:rPr lang="pl-PL" sz="1400" dirty="0"/>
              <a:t>Pobrano 01.04.2016 </a:t>
            </a:r>
            <a:r>
              <a:rPr lang="pl-PL" sz="1400" dirty="0" smtClean="0"/>
              <a:t>z</a:t>
            </a:r>
            <a:r>
              <a:rPr lang="pl-PL" sz="1400" dirty="0"/>
              <a:t> </a:t>
            </a:r>
            <a:r>
              <a:rPr lang="pl-PL" sz="1400" dirty="0" smtClean="0">
                <a:hlinkClick r:id="rId8"/>
              </a:rPr>
              <a:t>http</a:t>
            </a:r>
            <a:r>
              <a:rPr lang="pl-PL" sz="1400" dirty="0">
                <a:hlinkClick r:id="rId8"/>
              </a:rPr>
              <a:t>://</a:t>
            </a:r>
            <a:r>
              <a:rPr lang="pl-PL" sz="1400" dirty="0" smtClean="0">
                <a:hlinkClick r:id="rId8"/>
              </a:rPr>
              <a:t>kurierkolejowy.eu/aktualnosci/13244/Nowy-przetarg-SKM-Trojmiasto-na-21-EZT-ow.html</a:t>
            </a:r>
            <a:endParaRPr lang="pl-PL" sz="1400" dirty="0" smtClean="0"/>
          </a:p>
          <a:p>
            <a:pPr marL="114300" indent="0" algn="just">
              <a:buNone/>
            </a:pPr>
            <a:endParaRPr lang="pl-PL" sz="300" dirty="0" smtClean="0"/>
          </a:p>
          <a:p>
            <a:pPr marL="114300" indent="0">
              <a:buNone/>
            </a:pPr>
            <a:endParaRPr lang="pl-PL" sz="300" dirty="0" smtClean="0"/>
          </a:p>
          <a:p>
            <a:pPr indent="-324612"/>
            <a:r>
              <a:rPr lang="pl-PL" sz="1400" b="0" i="0" u="none" strike="noStrike" cap="none" dirty="0">
                <a:solidFill>
                  <a:schemeClr val="dk1"/>
                </a:solidFill>
                <a:latin typeface="Arial"/>
                <a:ea typeface="Arial"/>
                <a:cs typeface="Arial"/>
                <a:sym typeface="Arial"/>
              </a:rPr>
              <a:t> </a:t>
            </a:r>
            <a:r>
              <a:rPr lang="pl-PL" sz="1400" dirty="0"/>
              <a:t>Zdjęcie </a:t>
            </a:r>
            <a:r>
              <a:rPr lang="pl-PL" sz="1400" dirty="0" smtClean="0"/>
              <a:t>24: </a:t>
            </a:r>
            <a:r>
              <a:rPr lang="pl-PL" sz="1400" dirty="0"/>
              <a:t>Pobrano 01.04.2016 </a:t>
            </a:r>
            <a:r>
              <a:rPr lang="pl-PL" sz="1400" dirty="0" smtClean="0"/>
              <a:t>z</a:t>
            </a:r>
            <a:r>
              <a:rPr lang="pl-PL" sz="1400" dirty="0" smtClean="0">
                <a:latin typeface="Arial"/>
                <a:ea typeface="Arial"/>
                <a:cs typeface="Arial"/>
                <a:sym typeface="Arial"/>
              </a:rPr>
              <a:t> </a:t>
            </a:r>
            <a:r>
              <a:rPr lang="pl-PL" sz="1400" dirty="0">
                <a:hlinkClick r:id="rId9"/>
              </a:rPr>
              <a:t>http://</a:t>
            </a:r>
            <a:r>
              <a:rPr lang="pl-PL" sz="1400" dirty="0" smtClean="0">
                <a:hlinkClick r:id="rId9"/>
              </a:rPr>
              <a:t>blogtransportowy.blox.pl/2012/09/Grupa-Stadler-Rail-InnoTrans-2012.html</a:t>
            </a:r>
            <a:endParaRPr lang="pl-PL" sz="1400" dirty="0" smtClean="0"/>
          </a:p>
          <a:p>
            <a:pPr marL="114300" indent="0" algn="just">
              <a:buNone/>
            </a:pPr>
            <a:endParaRPr lang="pl-PL" sz="300" dirty="0" smtClean="0"/>
          </a:p>
          <a:p>
            <a:pPr indent="-324612"/>
            <a:r>
              <a:rPr lang="pl-PL" sz="1400" dirty="0"/>
              <a:t>Zdjęcie </a:t>
            </a:r>
            <a:r>
              <a:rPr lang="pl-PL" sz="1400" dirty="0" smtClean="0"/>
              <a:t>25: </a:t>
            </a:r>
            <a:r>
              <a:rPr lang="pl-PL" sz="1400" dirty="0"/>
              <a:t>Pobrano 01.04.2016 z</a:t>
            </a:r>
            <a:r>
              <a:rPr lang="pl-PL" sz="1400" dirty="0" smtClean="0"/>
              <a:t> </a:t>
            </a:r>
            <a:r>
              <a:rPr lang="pl-PL" sz="1400" dirty="0">
                <a:hlinkClick r:id="rId10"/>
              </a:rPr>
              <a:t>http://parowozy.net/parowozy/pm36</a:t>
            </a:r>
            <a:r>
              <a:rPr lang="pl-PL" sz="1400" dirty="0"/>
              <a:t> </a:t>
            </a:r>
            <a:endParaRPr lang="pl-PL" sz="1400" dirty="0" smtClean="0"/>
          </a:p>
          <a:p>
            <a:pPr marL="114300" indent="0">
              <a:buNone/>
            </a:pPr>
            <a:endParaRPr lang="pl-PL" sz="300" dirty="0" smtClean="0"/>
          </a:p>
          <a:p>
            <a:pPr indent="-324612"/>
            <a:r>
              <a:rPr lang="pl-PL" sz="1400" dirty="0"/>
              <a:t> Zdjęcie </a:t>
            </a:r>
            <a:r>
              <a:rPr lang="pl-PL" sz="1400" dirty="0" smtClean="0"/>
              <a:t>26, 27: </a:t>
            </a:r>
            <a:r>
              <a:rPr lang="pl-PL" sz="1400" dirty="0"/>
              <a:t>Pobrano 01.04.2016 </a:t>
            </a:r>
            <a:r>
              <a:rPr lang="pl-PL" sz="1400" dirty="0" smtClean="0"/>
              <a:t>z </a:t>
            </a:r>
            <a:r>
              <a:rPr lang="pl-PL" sz="1400" dirty="0" smtClean="0">
                <a:hlinkClick r:id="rId11"/>
              </a:rPr>
              <a:t>https</a:t>
            </a:r>
            <a:r>
              <a:rPr lang="pl-PL" sz="1400" dirty="0">
                <a:hlinkClick r:id="rId11"/>
              </a:rPr>
              <a:t>://</a:t>
            </a:r>
            <a:r>
              <a:rPr lang="pl-PL" sz="1400" dirty="0" smtClean="0">
                <a:hlinkClick r:id="rId11"/>
              </a:rPr>
              <a:t>kolej99.flog.pl/archiwum/albumy/95798/spalinowoz-st44/wgdaty/4</a:t>
            </a:r>
            <a:endParaRPr lang="pl-PL" sz="1400" dirty="0" smtClean="0"/>
          </a:p>
          <a:p>
            <a:pPr marL="114300" indent="0">
              <a:buNone/>
            </a:pPr>
            <a:endParaRPr lang="pl-PL" sz="300" dirty="0" smtClean="0"/>
          </a:p>
          <a:p>
            <a:pPr indent="-324612"/>
            <a:r>
              <a:rPr lang="pl-PL" sz="1400" dirty="0"/>
              <a:t> Zdjęcie </a:t>
            </a:r>
            <a:r>
              <a:rPr lang="pl-PL" sz="1400" dirty="0" smtClean="0"/>
              <a:t>28, 29: </a:t>
            </a:r>
            <a:r>
              <a:rPr lang="pl-PL" sz="1400" dirty="0"/>
              <a:t>Pobrano 01.04.2016 </a:t>
            </a:r>
            <a:r>
              <a:rPr lang="pl-PL" sz="1400" dirty="0" smtClean="0"/>
              <a:t>z </a:t>
            </a:r>
            <a:r>
              <a:rPr lang="pl-PL" sz="1400" dirty="0">
                <a:hlinkClick r:id="rId12"/>
              </a:rPr>
              <a:t>http://</a:t>
            </a:r>
            <a:r>
              <a:rPr lang="pl-PL" sz="1400" dirty="0" smtClean="0">
                <a:hlinkClick r:id="rId12"/>
              </a:rPr>
              <a:t>www.lokomodel.hb.pl/produkte_neu.php?page=57</a:t>
            </a:r>
            <a:endParaRPr lang="pl-PL" sz="1400" dirty="0" smtClean="0"/>
          </a:p>
          <a:p>
            <a:pPr marL="114300" indent="0">
              <a:buNone/>
            </a:pPr>
            <a:endParaRPr lang="pl-PL" sz="300" dirty="0" smtClean="0"/>
          </a:p>
          <a:p>
            <a:pPr marL="114300" indent="0">
              <a:buNone/>
            </a:pPr>
            <a:endParaRPr lang="pl-PL" sz="300" dirty="0"/>
          </a:p>
          <a:p>
            <a:pPr indent="-324612"/>
            <a:r>
              <a:rPr lang="pl-PL" sz="1400" dirty="0"/>
              <a:t> Zdjęcie </a:t>
            </a:r>
            <a:r>
              <a:rPr lang="pl-PL" sz="1400" dirty="0" smtClean="0"/>
              <a:t>30: </a:t>
            </a:r>
            <a:r>
              <a:rPr lang="pl-PL" sz="1400" dirty="0"/>
              <a:t>Pobrano 01.04.2016 z  </a:t>
            </a:r>
            <a:r>
              <a:rPr lang="pl-PL" sz="1400" dirty="0" smtClean="0">
                <a:hlinkClick r:id="rId13"/>
              </a:rPr>
              <a:t>http</a:t>
            </a:r>
            <a:r>
              <a:rPr lang="pl-PL" sz="1400" dirty="0">
                <a:hlinkClick r:id="rId13"/>
              </a:rPr>
              <a:t>://</a:t>
            </a:r>
            <a:r>
              <a:rPr lang="pl-PL" sz="1400" dirty="0" smtClean="0">
                <a:hlinkClick r:id="rId13"/>
              </a:rPr>
              <a:t>www.kolej.db.hostdmk.net/mk/kolejnictwo.htm</a:t>
            </a:r>
            <a:endParaRPr lang="pl-PL" sz="1400" dirty="0" smtClean="0"/>
          </a:p>
          <a:p>
            <a:pPr indent="-324612"/>
            <a:endParaRPr lang="pl-PL" sz="300" dirty="0" smtClean="0"/>
          </a:p>
          <a:p>
            <a:pPr indent="-324612"/>
            <a:r>
              <a:rPr lang="pl-PL" sz="1400" dirty="0"/>
              <a:t> Zdjęcie </a:t>
            </a:r>
            <a:r>
              <a:rPr lang="pl-PL" sz="1400" dirty="0" smtClean="0"/>
              <a:t>31: </a:t>
            </a:r>
            <a:r>
              <a:rPr lang="pl-PL" sz="1400" dirty="0"/>
              <a:t>Pobrano 01.04.2016 </a:t>
            </a:r>
            <a:r>
              <a:rPr lang="pl-PL" sz="1400" dirty="0" smtClean="0"/>
              <a:t>z </a:t>
            </a:r>
            <a:r>
              <a:rPr lang="pl-PL" sz="1400" dirty="0">
                <a:hlinkClick r:id="rId14"/>
              </a:rPr>
              <a:t>http://</a:t>
            </a:r>
            <a:r>
              <a:rPr lang="pl-PL" sz="1400" dirty="0" smtClean="0">
                <a:hlinkClick r:id="rId14"/>
              </a:rPr>
              <a:t>www.nettg.pl/news/129854/inwestycje-pkp-cargo-bedzie-producentem-wagonow</a:t>
            </a:r>
            <a:endParaRPr lang="pl-PL" sz="1400" dirty="0" smtClean="0"/>
          </a:p>
          <a:p>
            <a:pPr indent="-324612"/>
            <a:endParaRPr lang="pl-PL" sz="300" dirty="0" smtClean="0"/>
          </a:p>
          <a:p>
            <a:pPr indent="-324612"/>
            <a:r>
              <a:rPr lang="pl-PL" sz="1400" dirty="0"/>
              <a:t>Zdjęcie </a:t>
            </a:r>
            <a:r>
              <a:rPr lang="pl-PL" sz="1400" dirty="0" smtClean="0"/>
              <a:t>32: </a:t>
            </a:r>
            <a:r>
              <a:rPr lang="pl-PL" sz="1400" dirty="0"/>
              <a:t>Pobrano 01.04.2016 z</a:t>
            </a:r>
            <a:r>
              <a:rPr lang="pl-PL" sz="1400" dirty="0" smtClean="0"/>
              <a:t> </a:t>
            </a:r>
            <a:r>
              <a:rPr lang="pl-PL" sz="1400" dirty="0">
                <a:hlinkClick r:id="rId15"/>
              </a:rPr>
              <a:t>http://</a:t>
            </a:r>
            <a:r>
              <a:rPr lang="pl-PL" sz="1400" dirty="0" smtClean="0">
                <a:hlinkClick r:id="rId15"/>
              </a:rPr>
              <a:t>logistykakolejowa.pl/html/terminy_kolejowe.html</a:t>
            </a:r>
            <a:endParaRPr lang="pl-PL" sz="1400" dirty="0" smtClean="0"/>
          </a:p>
          <a:p>
            <a:pPr indent="-324612"/>
            <a:endParaRPr lang="pl-PL" sz="1400" dirty="0"/>
          </a:p>
          <a:p>
            <a:pPr indent="-324612"/>
            <a:endParaRPr lang="pl-PL" sz="1400" dirty="0"/>
          </a:p>
          <a:p>
            <a:pPr indent="-324612"/>
            <a:endParaRPr lang="pl-PL" sz="1400" dirty="0" smtClean="0"/>
          </a:p>
          <a:p>
            <a:pPr indent="-324612" algn="just"/>
            <a:endParaRPr lang="pl-PL" sz="1400" dirty="0"/>
          </a:p>
          <a:p>
            <a:pPr marL="114300" indent="0">
              <a:buNone/>
            </a:pPr>
            <a:endParaRPr lang="pl-PL" sz="2000" b="0" i="0" u="none" strike="noStrike" cap="none" dirty="0">
              <a:solidFill>
                <a:schemeClr val="dk1"/>
              </a:solidFill>
              <a:latin typeface="Arial"/>
              <a:ea typeface="Arial"/>
              <a:cs typeface="Arial"/>
              <a:sym typeface="Arial"/>
            </a:endParaRPr>
          </a:p>
          <a:p>
            <a:pPr indent="-324612">
              <a:buNone/>
            </a:pPr>
            <a:endParaRPr lang="pl-PL" sz="1400" dirty="0">
              <a:solidFill>
                <a:srgbClr val="6699FF"/>
              </a:solidFill>
            </a:endParaRPr>
          </a:p>
          <a:p>
            <a:pPr indent="-324612">
              <a:buNone/>
            </a:pPr>
            <a:endParaRPr lang="pl-PL" sz="2000" dirty="0"/>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pic>
        <p:nvPicPr>
          <p:cNvPr id="459" name="Shape 459"/>
          <p:cNvPicPr preferRelativeResize="0"/>
          <p:nvPr/>
        </p:nvPicPr>
        <p:blipFill rotWithShape="1">
          <a:blip r:embed="rId16">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435233560"/>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67694" y="109115"/>
            <a:ext cx="7128792" cy="874712"/>
          </a:xfrm>
          <a:prstGeom prst="rect">
            <a:avLst/>
          </a:prstGeom>
          <a:noFill/>
          <a:ln>
            <a:noFill/>
          </a:ln>
        </p:spPr>
        <p:txBody>
          <a:bodyPr lIns="91425" tIns="45700" rIns="45700" bIns="45700" anchor="ctr" anchorCtr="0">
            <a:noAutofit/>
          </a:bodyPr>
          <a:lstStyle/>
          <a:p>
            <a:pPr marL="0" marR="0" lvl="0" indent="0" rtl="0">
              <a:spcBef>
                <a:spcPts val="0"/>
              </a:spcBef>
              <a:buClr>
                <a:srgbClr val="FF0000"/>
              </a:buClr>
              <a:buSzPct val="25000"/>
              <a:buFont typeface="Calibri"/>
              <a:buNone/>
            </a:pPr>
            <a:r>
              <a:rPr lang="pl-PL" sz="2520" b="1" i="1" u="none" strike="noStrike" cap="none" dirty="0">
                <a:solidFill>
                  <a:srgbClr val="FF0000"/>
                </a:solidFill>
                <a:latin typeface="Calibri"/>
                <a:ea typeface="Calibri"/>
                <a:cs typeface="Calibri"/>
                <a:sym typeface="Calibri"/>
              </a:rPr>
              <a:t/>
            </a:r>
            <a:br>
              <a:rPr lang="pl-PL" sz="2520" b="1" i="1" u="none" strike="noStrike" cap="none" dirty="0">
                <a:solidFill>
                  <a:srgbClr val="FF0000"/>
                </a:solidFill>
                <a:latin typeface="Calibri"/>
                <a:ea typeface="Calibri"/>
                <a:cs typeface="Calibri"/>
                <a:sym typeface="Calibri"/>
              </a:rPr>
            </a:br>
            <a:r>
              <a:rPr lang="pl-PL" sz="2520" b="1" i="1" u="none" strike="noStrike" cap="none" dirty="0" smtClean="0">
                <a:solidFill>
                  <a:srgbClr val="FF0000"/>
                </a:solidFill>
                <a:latin typeface="Calibri"/>
                <a:ea typeface="Calibri"/>
                <a:cs typeface="Calibri"/>
                <a:sym typeface="Calibri"/>
              </a:rPr>
              <a:t> </a:t>
            </a:r>
            <a:r>
              <a:rPr lang="pl-PL" sz="2800" dirty="0" smtClean="0"/>
              <a:t>Etapy prowadzenia akcji ratowniczych</a:t>
            </a:r>
            <a:endParaRPr lang="pl-PL" sz="2800" b="1" i="0" u="none" strike="noStrike" cap="none" dirty="0">
              <a:solidFill>
                <a:srgbClr val="FFC700"/>
              </a:solidFill>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9</a:t>
            </a:fld>
            <a:endParaRPr lang="pl-PL" sz="1400" b="0" i="0" u="none" strike="noStrike" cap="none">
              <a:solidFill>
                <a:schemeClr val="lt1"/>
              </a:solidFill>
              <a:latin typeface="Calibri"/>
              <a:ea typeface="Calibri"/>
              <a:cs typeface="Calibri"/>
              <a:sym typeface="Calibri"/>
            </a:endParaRPr>
          </a:p>
        </p:txBody>
      </p:sp>
      <p:sp>
        <p:nvSpPr>
          <p:cNvPr id="137" name="Shape 137"/>
          <p:cNvSpPr txBox="1">
            <a:spLocks noGrp="1"/>
          </p:cNvSpPr>
          <p:nvPr>
            <p:ph type="body" idx="2"/>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Ustawienie samochodów </a:t>
            </a:r>
            <a:r>
              <a:rPr lang="pl-PL" sz="2400" b="1" dirty="0" smtClean="0"/>
              <a:t>ratowniczych:</a:t>
            </a:r>
            <a:endParaRPr lang="pl-PL" sz="24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pic>
        <p:nvPicPr>
          <p:cNvPr id="141" name="Shape 141"/>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9" name="Obraz 8"/>
          <p:cNvPicPr/>
          <p:nvPr/>
        </p:nvPicPr>
        <p:blipFill rotWithShape="1">
          <a:blip r:embed="rId4"/>
          <a:srcRect l="19976" t="44469" r="18628" b="9100"/>
          <a:stretch/>
        </p:blipFill>
        <p:spPr bwMode="auto">
          <a:xfrm>
            <a:off x="627119" y="2154598"/>
            <a:ext cx="7920000" cy="4320000"/>
          </a:xfrm>
          <a:prstGeom prst="rect">
            <a:avLst/>
          </a:prstGeom>
          <a:ln>
            <a:noFill/>
          </a:ln>
          <a:extLst>
            <a:ext uri="{53640926-AAD7-44D8-BBD7-CCE9431645EC}">
              <a14:shadowObscured xmlns:a14="http://schemas.microsoft.com/office/drawing/2010/main"/>
            </a:ext>
          </a:extLst>
        </p:spPr>
      </p:pic>
      <p:sp>
        <p:nvSpPr>
          <p:cNvPr id="2" name="Prostokąt 1"/>
          <p:cNvSpPr/>
          <p:nvPr/>
        </p:nvSpPr>
        <p:spPr>
          <a:xfrm>
            <a:off x="6660232" y="6483014"/>
            <a:ext cx="817853" cy="246221"/>
          </a:xfrm>
          <a:prstGeom prst="rect">
            <a:avLst/>
          </a:prstGeom>
        </p:spPr>
        <p:txBody>
          <a:bodyPr wrap="none">
            <a:spAutoFit/>
          </a:bodyPr>
          <a:lstStyle/>
          <a:p>
            <a:pPr marL="114300"/>
            <a:r>
              <a:rPr lang="pl-PL" sz="1000" dirty="0"/>
              <a:t>Zdjęcie </a:t>
            </a:r>
            <a:r>
              <a:rPr lang="pl-PL" sz="1000" dirty="0" smtClean="0"/>
              <a:t>2</a:t>
            </a:r>
            <a:endParaRPr lang="pl-PL" sz="1000" dirty="0"/>
          </a:p>
        </p:txBody>
      </p:sp>
    </p:spTree>
    <p:extLst>
      <p:ext uri="{BB962C8B-B14F-4D97-AF65-F5344CB8AC3E}">
        <p14:creationId xmlns:p14="http://schemas.microsoft.com/office/powerpoint/2010/main" val="2824917415"/>
      </p:ext>
    </p:extLst>
  </p:cSld>
  <p:clrMapOvr>
    <a:masterClrMapping/>
  </p:clrMapOvr>
  <p:transition spd="slow">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454" name="Shape 454"/>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55" name="Shape 45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90</a:t>
            </a:fld>
            <a:endParaRPr lang="pl-PL"/>
          </a:p>
        </p:txBody>
      </p:sp>
      <p:sp>
        <p:nvSpPr>
          <p:cNvPr id="456" name="Shape 456"/>
          <p:cNvSpPr txBox="1">
            <a:spLocks noGrp="1"/>
          </p:cNvSpPr>
          <p:nvPr>
            <p:ph type="body" idx="2"/>
          </p:nvPr>
        </p:nvSpPr>
        <p:spPr>
          <a:xfrm>
            <a:off x="107504" y="1636811"/>
            <a:ext cx="8921000" cy="4960541"/>
          </a:xfrm>
          <a:prstGeom prst="rect">
            <a:avLst/>
          </a:prstGeom>
          <a:noFill/>
          <a:ln>
            <a:noFill/>
          </a:ln>
        </p:spPr>
        <p:txBody>
          <a:bodyPr lIns="54850" tIns="91425" rIns="91425" bIns="45700" anchor="t" anchorCtr="0">
            <a:noAutofit/>
          </a:bodyPr>
          <a:lstStyle/>
          <a:p>
            <a:r>
              <a:rPr lang="pl-PL" sz="1400" b="0" i="0" u="none" strike="noStrike" cap="none" dirty="0">
                <a:solidFill>
                  <a:schemeClr val="dk1"/>
                </a:solidFill>
                <a:latin typeface="Calibri" pitchFamily="34" charset="0"/>
                <a:ea typeface="Arial"/>
                <a:cs typeface="Arial"/>
                <a:sym typeface="Arial"/>
              </a:rPr>
              <a:t>Zdjęcie </a:t>
            </a:r>
            <a:r>
              <a:rPr lang="pl-PL" sz="1400" b="0" i="0" u="none" strike="noStrike" cap="none" dirty="0" smtClean="0">
                <a:solidFill>
                  <a:schemeClr val="dk1"/>
                </a:solidFill>
                <a:latin typeface="Calibri" pitchFamily="34" charset="0"/>
                <a:ea typeface="Arial"/>
                <a:cs typeface="Arial"/>
                <a:sym typeface="Arial"/>
              </a:rPr>
              <a:t>33,34: </a:t>
            </a:r>
            <a:r>
              <a:rPr lang="pl-PL" sz="1400" b="0" i="0" u="none" strike="noStrike" cap="none" dirty="0">
                <a:solidFill>
                  <a:schemeClr val="dk1"/>
                </a:solidFill>
                <a:latin typeface="Calibri" pitchFamily="34" charset="0"/>
                <a:ea typeface="Arial"/>
                <a:cs typeface="Arial"/>
                <a:sym typeface="Arial"/>
              </a:rPr>
              <a:t>Pobrano </a:t>
            </a:r>
            <a:r>
              <a:rPr lang="pl-PL" sz="1400" dirty="0" smtClean="0">
                <a:latin typeface="Calibri" pitchFamily="34" charset="0"/>
                <a:ea typeface="Arial"/>
                <a:cs typeface="Arial"/>
                <a:sym typeface="Arial"/>
              </a:rPr>
              <a:t>02.</a:t>
            </a:r>
            <a:r>
              <a:rPr lang="pl-PL" sz="1400" b="0" i="0" u="none" strike="noStrike" cap="none" dirty="0" smtClean="0">
                <a:solidFill>
                  <a:schemeClr val="dk1"/>
                </a:solidFill>
                <a:latin typeface="Calibri" pitchFamily="34" charset="0"/>
                <a:ea typeface="Arial"/>
                <a:cs typeface="Arial"/>
                <a:sym typeface="Arial"/>
              </a:rPr>
              <a:t>04.2016 </a:t>
            </a:r>
            <a:r>
              <a:rPr lang="pl-PL" sz="1400" b="0" i="0" u="none" strike="noStrike" cap="none" dirty="0">
                <a:solidFill>
                  <a:schemeClr val="dk1"/>
                </a:solidFill>
                <a:latin typeface="Calibri" pitchFamily="34" charset="0"/>
                <a:ea typeface="Arial"/>
                <a:cs typeface="Arial"/>
                <a:sym typeface="Arial"/>
              </a:rPr>
              <a:t>z </a:t>
            </a:r>
            <a:r>
              <a:rPr lang="pl-PL" sz="1400" dirty="0" smtClean="0">
                <a:ea typeface="Arial"/>
                <a:cs typeface="Arial"/>
              </a:rPr>
              <a:t> </a:t>
            </a:r>
            <a:r>
              <a:rPr lang="pl-PL" sz="1400" dirty="0" smtClean="0">
                <a:hlinkClick r:id="rId3"/>
              </a:rPr>
              <a:t>http</a:t>
            </a:r>
            <a:r>
              <a:rPr lang="pl-PL" sz="1400" dirty="0">
                <a:hlinkClick r:id="rId3"/>
              </a:rPr>
              <a:t>://</a:t>
            </a:r>
            <a:r>
              <a:rPr lang="pl-PL" sz="1400" dirty="0" smtClean="0">
                <a:hlinkClick r:id="rId3"/>
              </a:rPr>
              <a:t>wiki.gbbkolejka.pl/tiki-index.php?page=Roco%3A+wagony+towarowe+PKP</a:t>
            </a:r>
            <a:endParaRPr lang="pl-PL" sz="1400" dirty="0">
              <a:latin typeface="Calibri" pitchFamily="34" charset="0"/>
              <a:ea typeface="Arial"/>
              <a:cs typeface="Arial"/>
              <a:sym typeface="Arial"/>
            </a:endParaRPr>
          </a:p>
          <a:p>
            <a:pPr indent="-324612"/>
            <a:endParaRPr lang="pl-PL" sz="300" b="0" i="0" strike="noStrike" cap="none" dirty="0">
              <a:solidFill>
                <a:schemeClr val="hlink"/>
              </a:solidFill>
              <a:latin typeface="Arial"/>
              <a:ea typeface="Arial"/>
              <a:cs typeface="Arial"/>
              <a:sym typeface="Arial"/>
              <a:hlinkClick r:id="rId4"/>
            </a:endParaRPr>
          </a:p>
          <a:p>
            <a:pPr indent="-324612"/>
            <a:r>
              <a:rPr lang="pl-PL" sz="1400" b="0" i="0" u="none" strike="noStrike" cap="none" dirty="0" smtClean="0">
                <a:solidFill>
                  <a:schemeClr val="dk1"/>
                </a:solidFill>
                <a:latin typeface="Calibri" pitchFamily="34" charset="0"/>
                <a:ea typeface="Arial"/>
                <a:cs typeface="Arial"/>
                <a:sym typeface="Arial"/>
              </a:rPr>
              <a:t>Zdjęcie 35,36: </a:t>
            </a:r>
            <a:r>
              <a:rPr lang="pl-PL" sz="1400" b="0" i="0" u="none" strike="noStrike" cap="none" dirty="0">
                <a:solidFill>
                  <a:schemeClr val="dk1"/>
                </a:solidFill>
                <a:latin typeface="Calibri" pitchFamily="34" charset="0"/>
                <a:ea typeface="Arial"/>
                <a:cs typeface="Arial"/>
                <a:sym typeface="Arial"/>
              </a:rPr>
              <a:t>Pobrano </a:t>
            </a:r>
            <a:r>
              <a:rPr lang="pl-PL" sz="1400" dirty="0" smtClean="0">
                <a:latin typeface="Calibri" pitchFamily="34" charset="0"/>
                <a:ea typeface="Arial"/>
                <a:cs typeface="Arial"/>
                <a:sym typeface="Arial"/>
              </a:rPr>
              <a:t>01</a:t>
            </a:r>
            <a:r>
              <a:rPr lang="pl-PL" sz="1400" dirty="0">
                <a:latin typeface="Calibri" pitchFamily="34" charset="0"/>
                <a:ea typeface="Arial"/>
                <a:cs typeface="Arial"/>
                <a:sym typeface="Arial"/>
              </a:rPr>
              <a:t>.04.2016 </a:t>
            </a:r>
            <a:r>
              <a:rPr lang="pl-PL" sz="1400" dirty="0" smtClean="0">
                <a:latin typeface="Calibri" pitchFamily="34" charset="0"/>
                <a:ea typeface="Arial"/>
                <a:cs typeface="Arial"/>
                <a:sym typeface="Arial"/>
              </a:rPr>
              <a:t>z </a:t>
            </a:r>
            <a:r>
              <a:rPr lang="pl-PL" sz="1400" dirty="0">
                <a:hlinkClick r:id="rId5"/>
              </a:rPr>
              <a:t>http://</a:t>
            </a:r>
            <a:r>
              <a:rPr lang="pl-PL" sz="1400" dirty="0" smtClean="0">
                <a:hlinkClick r:id="rId5"/>
              </a:rPr>
              <a:t>www.covalus.ovh.org/bhp/3/1.html</a:t>
            </a:r>
            <a:endParaRPr lang="pl-PL" sz="1400" dirty="0"/>
          </a:p>
          <a:p>
            <a:pPr indent="-324612"/>
            <a:endParaRPr lang="pl-PL" sz="300"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sz="300" b="0" i="0" u="none" strike="noStrike" cap="none" dirty="0" smtClean="0">
              <a:solidFill>
                <a:schemeClr val="dk1"/>
              </a:solidFill>
              <a:latin typeface="Arial"/>
              <a:ea typeface="Arial"/>
              <a:cs typeface="Arial"/>
              <a:sym typeface="Arial"/>
            </a:endParaRPr>
          </a:p>
          <a:p>
            <a:pPr indent="-324612"/>
            <a:r>
              <a:rPr lang="pl-PL" sz="1400" dirty="0">
                <a:latin typeface="Arial"/>
                <a:ea typeface="Arial"/>
                <a:cs typeface="Arial"/>
                <a:sym typeface="Arial"/>
              </a:rPr>
              <a:t> </a:t>
            </a:r>
            <a:r>
              <a:rPr lang="pl-PL" sz="1400" dirty="0" smtClean="0">
                <a:latin typeface="Calibri" pitchFamily="34" charset="0"/>
                <a:ea typeface="Arial"/>
                <a:cs typeface="Arial"/>
                <a:sym typeface="Arial"/>
              </a:rPr>
              <a:t>Zdjęcia od 37 do 40: Pobrano 04.04.2016 r. z  </a:t>
            </a:r>
            <a:r>
              <a:rPr lang="pl-PL" sz="1400" dirty="0">
                <a:hlinkClick r:id="rId6"/>
              </a:rPr>
              <a:t>https://pl.wikipedia.org/wiki/Wagon_osobowy</a:t>
            </a:r>
            <a:r>
              <a:rPr lang="pl-PL" sz="1400" dirty="0"/>
              <a:t>  </a:t>
            </a:r>
            <a:endParaRPr lang="pl-PL" sz="1400" dirty="0" smtClean="0">
              <a:latin typeface="Calibri" pitchFamily="34" charset="0"/>
            </a:endParaRPr>
          </a:p>
          <a:p>
            <a:pPr marL="114300" indent="0">
              <a:buNone/>
            </a:pPr>
            <a:endParaRPr lang="pl-PL" sz="300" dirty="0" smtClean="0">
              <a:latin typeface="Calibri" pitchFamily="34" charset="0"/>
            </a:endParaRPr>
          </a:p>
          <a:p>
            <a:pPr marL="114300" indent="0">
              <a:buNone/>
            </a:pPr>
            <a:endParaRPr lang="pl-PL" sz="300" dirty="0" smtClean="0">
              <a:latin typeface="Calibri" pitchFamily="34" charset="0"/>
            </a:endParaRPr>
          </a:p>
          <a:p>
            <a:pPr indent="-324612"/>
            <a:r>
              <a:rPr lang="pl-PL" sz="1400" dirty="0"/>
              <a:t> </a:t>
            </a:r>
            <a:r>
              <a:rPr lang="pl-PL" sz="1400" dirty="0" smtClean="0"/>
              <a:t>Zdjęcia od 41 do 45: Pobrano 05.04.2016 z Plan Działania w Sytuacji Zagrożenia, Port Lotniczy Olsztyn - Mazury</a:t>
            </a:r>
          </a:p>
          <a:p>
            <a:pPr marL="114300" indent="0">
              <a:buNone/>
            </a:pPr>
            <a:endParaRPr lang="pl-PL" sz="300" dirty="0" smtClean="0"/>
          </a:p>
          <a:p>
            <a:pPr marL="114300" indent="0">
              <a:buNone/>
            </a:pPr>
            <a:endParaRPr lang="pl-PL" sz="300" dirty="0" smtClean="0"/>
          </a:p>
          <a:p>
            <a:pPr indent="-324612"/>
            <a:r>
              <a:rPr lang="pl-PL" sz="1400" b="0" i="0" u="none" strike="noStrike" cap="none" dirty="0">
                <a:solidFill>
                  <a:schemeClr val="dk1"/>
                </a:solidFill>
                <a:latin typeface="Arial"/>
                <a:ea typeface="Arial"/>
                <a:cs typeface="Arial"/>
                <a:sym typeface="Arial"/>
              </a:rPr>
              <a:t> </a:t>
            </a:r>
            <a:r>
              <a:rPr lang="pl-PL" sz="1400" dirty="0"/>
              <a:t>Zdjęcie </a:t>
            </a:r>
            <a:r>
              <a:rPr lang="pl-PL" sz="1400" dirty="0" smtClean="0"/>
              <a:t>46: </a:t>
            </a:r>
            <a:r>
              <a:rPr lang="pl-PL" sz="1400" dirty="0"/>
              <a:t>Pobrano </a:t>
            </a:r>
            <a:r>
              <a:rPr lang="pl-PL" sz="1400" dirty="0" smtClean="0"/>
              <a:t>05.04.2016 </a:t>
            </a:r>
            <a:r>
              <a:rPr lang="pl-PL" sz="1400" dirty="0"/>
              <a:t>z </a:t>
            </a:r>
            <a:r>
              <a:rPr lang="pl-PL" sz="1400" dirty="0" smtClean="0"/>
              <a:t> </a:t>
            </a:r>
            <a:r>
              <a:rPr lang="pl-PL" sz="1400" dirty="0">
                <a:hlinkClick r:id="rId7"/>
              </a:rPr>
              <a:t>http://wiadomosci.onet.pl/olsztyn/nowy-port-lotniczy-olsztyn-mazury/xgvvrn</a:t>
            </a:r>
            <a:r>
              <a:rPr lang="pl-PL" sz="1400" dirty="0"/>
              <a:t> </a:t>
            </a:r>
            <a:endParaRPr lang="pl-PL" sz="1400" dirty="0" smtClean="0"/>
          </a:p>
          <a:p>
            <a:pPr marL="114300" indent="0">
              <a:buNone/>
            </a:pPr>
            <a:endParaRPr lang="pl-PL" sz="300" dirty="0" smtClean="0"/>
          </a:p>
          <a:p>
            <a:pPr marL="114300" indent="0">
              <a:buNone/>
            </a:pPr>
            <a:endParaRPr lang="pl-PL" sz="300" dirty="0" smtClean="0"/>
          </a:p>
          <a:p>
            <a:pPr indent="-324612"/>
            <a:r>
              <a:rPr lang="pl-PL" sz="1400" dirty="0"/>
              <a:t> Zdjęcie </a:t>
            </a:r>
            <a:r>
              <a:rPr lang="pl-PL" sz="1400" dirty="0" smtClean="0"/>
              <a:t>47: </a:t>
            </a:r>
            <a:r>
              <a:rPr lang="pl-PL" sz="1400" dirty="0"/>
              <a:t>Pobrano </a:t>
            </a:r>
            <a:r>
              <a:rPr lang="pl-PL" sz="1400" dirty="0" smtClean="0"/>
              <a:t>05.04.2016 z</a:t>
            </a:r>
            <a:r>
              <a:rPr lang="pl-PL" sz="1400" dirty="0"/>
              <a:t> </a:t>
            </a:r>
            <a:r>
              <a:rPr lang="pl-PL" sz="1400" dirty="0">
                <a:hlinkClick r:id="rId8"/>
              </a:rPr>
              <a:t>https://remiza.com.pl/nowe-lotnisko-nowa-pantera/</a:t>
            </a:r>
            <a:r>
              <a:rPr lang="pl-PL" sz="1400" dirty="0"/>
              <a:t> </a:t>
            </a:r>
            <a:endParaRPr lang="pl-PL" sz="1400" dirty="0" smtClean="0"/>
          </a:p>
          <a:p>
            <a:pPr marL="114300" indent="0" algn="just">
              <a:buNone/>
            </a:pPr>
            <a:endParaRPr lang="pl-PL" sz="300" dirty="0" smtClean="0"/>
          </a:p>
          <a:p>
            <a:pPr marL="114300" indent="0">
              <a:buNone/>
            </a:pPr>
            <a:endParaRPr lang="pl-PL" sz="300" dirty="0" smtClean="0"/>
          </a:p>
          <a:p>
            <a:pPr indent="-324612"/>
            <a:r>
              <a:rPr lang="pl-PL" sz="1400" b="0" i="0" u="none" strike="noStrike" cap="none" dirty="0">
                <a:solidFill>
                  <a:schemeClr val="dk1"/>
                </a:solidFill>
                <a:latin typeface="Arial"/>
                <a:ea typeface="Arial"/>
                <a:cs typeface="Arial"/>
                <a:sym typeface="Arial"/>
              </a:rPr>
              <a:t> </a:t>
            </a:r>
            <a:r>
              <a:rPr lang="pl-PL" sz="1400" dirty="0"/>
              <a:t>Zdjęcie </a:t>
            </a:r>
            <a:r>
              <a:rPr lang="pl-PL" sz="1400" dirty="0" smtClean="0"/>
              <a:t>48: </a:t>
            </a:r>
            <a:r>
              <a:rPr lang="pl-PL" sz="1400" dirty="0"/>
              <a:t>Pobrano </a:t>
            </a:r>
            <a:r>
              <a:rPr lang="pl-PL" sz="1400" dirty="0" smtClean="0"/>
              <a:t>05.04.2016 z</a:t>
            </a:r>
            <a:r>
              <a:rPr lang="pl-PL" sz="1400" dirty="0" smtClean="0">
                <a:latin typeface="Arial"/>
                <a:ea typeface="Arial"/>
                <a:cs typeface="Arial"/>
                <a:sym typeface="Arial"/>
              </a:rPr>
              <a:t> </a:t>
            </a:r>
            <a:r>
              <a:rPr lang="pl-PL" sz="1400" dirty="0">
                <a:hlinkClick r:id="rId7"/>
              </a:rPr>
              <a:t>http://wiadomosci.onet.pl/olsztyn/nowy-port-lotniczy-olsztyn-mazury/xgvvrn</a:t>
            </a:r>
            <a:r>
              <a:rPr lang="pl-PL" sz="1400" dirty="0"/>
              <a:t> </a:t>
            </a:r>
            <a:endParaRPr lang="pl-PL" sz="1400" dirty="0" smtClean="0"/>
          </a:p>
          <a:p>
            <a:pPr marL="114300" indent="0">
              <a:buNone/>
            </a:pPr>
            <a:endParaRPr lang="pl-PL" sz="300" dirty="0" smtClean="0"/>
          </a:p>
          <a:p>
            <a:pPr marL="114300" indent="0" algn="just">
              <a:buNone/>
            </a:pPr>
            <a:endParaRPr lang="pl-PL" sz="300" dirty="0" smtClean="0"/>
          </a:p>
          <a:p>
            <a:pPr indent="-324612"/>
            <a:r>
              <a:rPr lang="pl-PL" sz="1400" dirty="0"/>
              <a:t>Zdjęcie </a:t>
            </a:r>
            <a:r>
              <a:rPr lang="pl-PL" sz="1400" dirty="0" smtClean="0"/>
              <a:t>49: </a:t>
            </a:r>
            <a:r>
              <a:rPr lang="pl-PL" sz="1400" dirty="0"/>
              <a:t>Pobrano </a:t>
            </a:r>
            <a:r>
              <a:rPr lang="pl-PL" sz="1400" dirty="0" smtClean="0"/>
              <a:t>05.04.2016 </a:t>
            </a:r>
            <a:r>
              <a:rPr lang="pl-PL" sz="1400" dirty="0"/>
              <a:t>z</a:t>
            </a:r>
            <a:r>
              <a:rPr lang="pl-PL" sz="1400" dirty="0" smtClean="0"/>
              <a:t> </a:t>
            </a:r>
            <a:r>
              <a:rPr lang="pl-PL" sz="1400" dirty="0" smtClean="0">
                <a:hlinkClick r:id="rId9"/>
              </a:rPr>
              <a:t>http</a:t>
            </a:r>
            <a:r>
              <a:rPr lang="pl-PL" sz="1400" dirty="0">
                <a:hlinkClick r:id="rId9"/>
              </a:rPr>
              <a:t>://</a:t>
            </a:r>
            <a:r>
              <a:rPr lang="pl-PL" sz="1400" dirty="0" smtClean="0">
                <a:hlinkClick r:id="rId9"/>
              </a:rPr>
              <a:t>ro.com.pl/wp-content/uploads/2015/05/DSC02026.jpg</a:t>
            </a:r>
            <a:r>
              <a:rPr lang="pl-PL" sz="1400" dirty="0" smtClean="0"/>
              <a:t> </a:t>
            </a:r>
          </a:p>
          <a:p>
            <a:pPr indent="-324612">
              <a:buNone/>
            </a:pPr>
            <a:endParaRPr lang="pl-PL" sz="1400" dirty="0" smtClean="0"/>
          </a:p>
          <a:p>
            <a:pPr indent="-324612">
              <a:buNone/>
            </a:pPr>
            <a:endParaRPr lang="pl-PL" sz="1400" dirty="0">
              <a:solidFill>
                <a:srgbClr val="6699FF"/>
              </a:solidFill>
            </a:endParaRPr>
          </a:p>
          <a:p>
            <a:pPr indent="-324612">
              <a:buNone/>
            </a:pPr>
            <a:endParaRPr lang="pl-PL" sz="2000" dirty="0"/>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pic>
        <p:nvPicPr>
          <p:cNvPr id="459" name="Shape 459"/>
          <p:cNvPicPr preferRelativeResize="0"/>
          <p:nvPr/>
        </p:nvPicPr>
        <p:blipFill rotWithShape="1">
          <a:blip r:embed="rId10">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3788225868"/>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2122</TotalTime>
  <Words>6012</Words>
  <Application>Microsoft Office PowerPoint</Application>
  <PresentationFormat>Pokaz na ekranie (4:3)</PresentationFormat>
  <Paragraphs>2636</Paragraphs>
  <Slides>90</Slides>
  <Notes>87</Notes>
  <HiddenSlides>0</HiddenSlides>
  <MMClips>0</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90</vt:i4>
      </vt:variant>
    </vt:vector>
  </HeadingPairs>
  <TitlesOfParts>
    <vt:vector size="97" baseType="lpstr">
      <vt:lpstr>Noto Sans Symbols</vt:lpstr>
      <vt:lpstr>Wingdings</vt:lpstr>
      <vt:lpstr>Arial</vt:lpstr>
      <vt:lpstr>Calibri</vt:lpstr>
      <vt:lpstr>Arial Black</vt:lpstr>
      <vt:lpstr>Moduł</vt:lpstr>
      <vt:lpstr>Moduł</vt:lpstr>
      <vt:lpstr>TEMAT 6:   Rozpoznanie i organizacja działań ratowniczych w transporcie drogowym, szynowym, lotniczym </vt:lpstr>
      <vt:lpstr>Rozpoznanie i organizacja działań ratowniczych w transporcie drogowym, szynowym, lotniczym </vt:lpstr>
      <vt:lpstr>Zadania w przypadku zdarzeń w transporcie drogowym</vt:lpstr>
      <vt:lpstr>Zagrożenia w przypadku zdarzeń w transporcie drogowym</vt:lpstr>
      <vt:lpstr>Zagrożenia w przypadku zdarzeń                        w transporcie drogowym</vt:lpstr>
      <vt:lpstr>Organizacja terenu akcji</vt:lpstr>
      <vt:lpstr>  Etapy prowadzenia akcji ratowniczych</vt:lpstr>
      <vt:lpstr>  Etapy prowadzenia akcji ratowniczych</vt:lpstr>
      <vt:lpstr>  Etapy prowadzenia akcji ratowniczych</vt:lpstr>
      <vt:lpstr>  Etapy prowadzenia akcji ratowniczych</vt:lpstr>
      <vt:lpstr>  Etapy prowadzenia akcji ratowniczych</vt:lpstr>
      <vt:lpstr>  Etapy prowadzenia akcji ratowniczych</vt:lpstr>
      <vt:lpstr>  Etapy prowadzenia akcji ratowniczych</vt:lpstr>
      <vt:lpstr>  Oznakowanie i zabezpieczenie terenu akcji</vt:lpstr>
      <vt:lpstr>Oznakowanie i zabezpieczenie terenu akcji</vt:lpstr>
      <vt:lpstr>Oznakowanie i zabezpieczenie terenu akcji</vt:lpstr>
      <vt:lpstr>Oznakowanie i zabezpieczenie terenu akcji</vt:lpstr>
      <vt:lpstr>Oznakowanie i zabezpieczenie terenu akcji</vt:lpstr>
      <vt:lpstr>Oznakowanie i zabezpieczenie terenu akcji</vt:lpstr>
      <vt:lpstr>Oznakowanie i zabezpieczenie terenu akcji</vt:lpstr>
      <vt:lpstr>Oznakowanie i zabezpieczenie terenu akcji</vt:lpstr>
      <vt:lpstr>Oznakowanie i zabezpieczenie terenu akcji</vt:lpstr>
      <vt:lpstr>Rozpoznanie</vt:lpstr>
      <vt:lpstr>Rozpoznanie</vt:lpstr>
      <vt:lpstr> Elementy organizacji terenu akcji </vt:lpstr>
      <vt:lpstr>                    Elementy organizacji terenu akcji</vt:lpstr>
      <vt:lpstr> Działania ratownicze </vt:lpstr>
      <vt:lpstr> Stabilizacja pojazdu </vt:lpstr>
      <vt:lpstr> Stabilizacja pojazdu </vt:lpstr>
      <vt:lpstr> Stabilizacja pojazdu </vt:lpstr>
      <vt:lpstr>Stabilizacja pojazdów</vt:lpstr>
      <vt:lpstr>Stabilizacja pojazdów</vt:lpstr>
      <vt:lpstr>          Karta ratownicza pojazdu</vt:lpstr>
      <vt:lpstr> POJAZDY W TRANSPORCIE SZYNOWYM </vt:lpstr>
      <vt:lpstr> Pojazdy w transporcie szynowym </vt:lpstr>
      <vt:lpstr> Pojazdy w transporcie szynowym </vt:lpstr>
      <vt:lpstr> Pojazdy w transporcie szynowym </vt:lpstr>
      <vt:lpstr> Pojazdy w transporcie szynowym </vt:lpstr>
      <vt:lpstr> Pojazdy w transporcie szynowym </vt:lpstr>
      <vt:lpstr> Pojazdy w transporcie szynowym </vt:lpstr>
      <vt:lpstr>Pojazdy w transporcie szynowym</vt:lpstr>
      <vt:lpstr>Pojazdy w transporcie szynowym</vt:lpstr>
      <vt:lpstr> Pojazdy w transporcie szynowym </vt:lpstr>
      <vt:lpstr> Pojazdy w transporcie szynowym </vt:lpstr>
      <vt:lpstr> Pojazdy w transporcie szynowym </vt:lpstr>
      <vt:lpstr> Przyczyny wypadków </vt:lpstr>
      <vt:lpstr> Przyczyny wypadków </vt:lpstr>
      <vt:lpstr> Przyczyny wypadków </vt:lpstr>
      <vt:lpstr> Przyczyny wypadków </vt:lpstr>
      <vt:lpstr> Rozpoznanie </vt:lpstr>
      <vt:lpstr> Utrudnienia </vt:lpstr>
      <vt:lpstr> Zagrożenia </vt:lpstr>
      <vt:lpstr> Budowa sieci trakcyjnej </vt:lpstr>
      <vt:lpstr> Działania ratownicze </vt:lpstr>
      <vt:lpstr>                Działania ratownicze</vt:lpstr>
      <vt:lpstr>                Działania ratownicze</vt:lpstr>
      <vt:lpstr>                Działania ratownicze</vt:lpstr>
      <vt:lpstr>                Działania ratownicze</vt:lpstr>
      <vt:lpstr>                Działania ratownicze</vt:lpstr>
      <vt:lpstr>                Działania ratownicze</vt:lpstr>
      <vt:lpstr>                Działania ratownicze</vt:lpstr>
      <vt:lpstr>                TRANSPORT LOTNICZY</vt:lpstr>
      <vt:lpstr>                Transport lotniczy</vt:lpstr>
      <vt:lpstr>                Transport lotniczy</vt:lpstr>
      <vt:lpstr>          Podstawowe definicje</vt:lpstr>
      <vt:lpstr>          Podstawowe definicje</vt:lpstr>
      <vt:lpstr>          Podstawowe definicje</vt:lpstr>
      <vt:lpstr>          Podstawowe definicje</vt:lpstr>
      <vt:lpstr>          Podstawowe definicje</vt:lpstr>
      <vt:lpstr>                Rodzaje zagrożeń</vt:lpstr>
      <vt:lpstr>                Rodzaje zagrożeń</vt:lpstr>
      <vt:lpstr>Schemat alarmowania i powiadamiania w        przypadku wystąpienia wypadku lotniczego              Olsztyn-Mazury</vt:lpstr>
      <vt:lpstr>          Organizacja działań ratowniczych Olsztyn - Mazury</vt:lpstr>
      <vt:lpstr>          Organizacja działań ratowniczych Olsztyn - Mazury</vt:lpstr>
      <vt:lpstr>          Organizacja działań ratowniczych Olsztyn - Mazury</vt:lpstr>
      <vt:lpstr>          Organizacja działań ratowniczych Olsztyn – Mazury </vt:lpstr>
      <vt:lpstr>          Organizacja działań ratowniczych Olsztyn - Mazury</vt:lpstr>
      <vt:lpstr>          Organizacja działań ratowniczych Olsztyn - Mazury</vt:lpstr>
      <vt:lpstr> Zasady kierowania działaniami podczas                           interwencji na statku powietrznym                                            W rejonie operacyjnym lotniska - schemat kierowania interwencją  </vt:lpstr>
      <vt:lpstr> Zasady kierowania działaniami podczas                           interwencji na statku powietrznym                                              Poza rejonem operacyjnym lotniska - schemat kierowania interwencją  </vt:lpstr>
      <vt:lpstr>                Widok ogólny lotniska Olsztyn - Mazury</vt:lpstr>
      <vt:lpstr>              Lotniskowa Służba Ratowniczo - Gaśnicza</vt:lpstr>
      <vt:lpstr>Strażnica                                                               Lotniskowej Służby Ratowniczo - Gaśniczej</vt:lpstr>
      <vt:lpstr>   Samochód ratowniczy  Lotniskowej Służby Ratowniczo - Gaśniczej </vt:lpstr>
      <vt:lpstr>Terminal  Port Lotniczy Olsztyn - Mazury</vt:lpstr>
      <vt:lpstr>                Światła nawigacyjne na drodze podejścia do lądowania i drodze startowej Port Lotniczy Olsztyn - Mazury</vt:lpstr>
      <vt:lpstr>Podsumowanie </vt:lpstr>
      <vt:lpstr>BIBLIOGRAFIA</vt:lpstr>
      <vt:lpstr>INDEKS MATERIAŁÓW POBRANYCH Z INTERNETU</vt:lpstr>
      <vt:lpstr>INDEKS MATERIAŁÓW POBRANYCH Z INTERNETU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TEMAT 3:  Współdziałanie OSP                                                                   z organami administracji publicznej i jednostkami PSP </dc:title>
  <cp:lastModifiedBy>Marek E</cp:lastModifiedBy>
  <cp:revision>245</cp:revision>
  <dcterms:modified xsi:type="dcterms:W3CDTF">2016-05-25T11:12:15Z</dcterms:modified>
</cp:coreProperties>
</file>