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9"/>
  </p:notesMasterIdLst>
  <p:sldIdLst>
    <p:sldId id="302" r:id="rId3"/>
    <p:sldId id="301" r:id="rId4"/>
    <p:sldId id="259" r:id="rId5"/>
    <p:sldId id="269" r:id="rId6"/>
    <p:sldId id="258" r:id="rId7"/>
    <p:sldId id="268" r:id="rId8"/>
    <p:sldId id="290" r:id="rId9"/>
    <p:sldId id="291" r:id="rId10"/>
    <p:sldId id="267" r:id="rId11"/>
    <p:sldId id="303" r:id="rId12"/>
    <p:sldId id="265" r:id="rId13"/>
    <p:sldId id="264" r:id="rId14"/>
    <p:sldId id="263" r:id="rId15"/>
    <p:sldId id="270" r:id="rId16"/>
    <p:sldId id="271" r:id="rId17"/>
    <p:sldId id="262" r:id="rId18"/>
    <p:sldId id="292" r:id="rId19"/>
    <p:sldId id="293" r:id="rId20"/>
    <p:sldId id="261" r:id="rId21"/>
    <p:sldId id="272" r:id="rId22"/>
    <p:sldId id="274" r:id="rId23"/>
    <p:sldId id="278" r:id="rId24"/>
    <p:sldId id="295" r:id="rId25"/>
    <p:sldId id="296" r:id="rId26"/>
    <p:sldId id="294" r:id="rId27"/>
    <p:sldId id="277" r:id="rId28"/>
    <p:sldId id="276" r:id="rId29"/>
    <p:sldId id="275" r:id="rId30"/>
    <p:sldId id="273" r:id="rId31"/>
    <p:sldId id="287" r:id="rId32"/>
    <p:sldId id="286" r:id="rId33"/>
    <p:sldId id="299" r:id="rId34"/>
    <p:sldId id="288" r:id="rId35"/>
    <p:sldId id="284" r:id="rId36"/>
    <p:sldId id="289" r:id="rId37"/>
    <p:sldId id="297" r:id="rId3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474972-BF67-5C4C-AC68-F3283D6CE523}" v="4" dt="2021-02-23T14:47:33.542"/>
    <p1510:client id="{9707231C-F9DF-4F42-658E-6E1A2B75F1E4}" v="20" dt="2021-02-23T09:41:16.211"/>
    <p1510:client id="{A502AE9F-E00F-2000-B6BB-DB5CB2CC7D4C}" v="700" dt="2021-02-23T09:06:42.207"/>
    <p1510:client id="{FCB1831B-BD34-2250-936A-1A6DB4767AE9}" v="75" dt="2021-02-22T15:11:40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457" autoAdjust="0"/>
    <p:restoredTop sz="81081" autoAdjust="0"/>
  </p:normalViewPr>
  <p:slideViewPr>
    <p:cSldViewPr snapToGrid="0">
      <p:cViewPr varScale="1">
        <p:scale>
          <a:sx n="63" d="100"/>
          <a:sy n="63" d="100"/>
        </p:scale>
        <p:origin x="10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9707231C-F9DF-4F42-658E-6E1A2B75F1E4}"/>
    <pc:docChg chg="delSld modSld">
      <pc:chgData name="Natalia Wasielewska" userId="S::natalia.wasielewska@firr.org.pl::6a950395-ff1e-4d60-860f-189474a20705" providerId="AD" clId="Web-{9707231C-F9DF-4F42-658E-6E1A2B75F1E4}" dt="2021-02-23T09:41:14.882" v="7" actId="20577"/>
      <pc:docMkLst>
        <pc:docMk/>
      </pc:docMkLst>
      <pc:sldChg chg="modSp">
        <pc:chgData name="Natalia Wasielewska" userId="S::natalia.wasielewska@firr.org.pl::6a950395-ff1e-4d60-860f-189474a20705" providerId="AD" clId="Web-{9707231C-F9DF-4F42-658E-6E1A2B75F1E4}" dt="2021-02-23T09:41:14.882" v="7" actId="20577"/>
        <pc:sldMkLst>
          <pc:docMk/>
          <pc:sldMk cId="3012305177" sldId="277"/>
        </pc:sldMkLst>
        <pc:spChg chg="mod">
          <ac:chgData name="Natalia Wasielewska" userId="S::natalia.wasielewska@firr.org.pl::6a950395-ff1e-4d60-860f-189474a20705" providerId="AD" clId="Web-{9707231C-F9DF-4F42-658E-6E1A2B75F1E4}" dt="2021-02-23T09:41:14.882" v="7" actId="20577"/>
          <ac:spMkLst>
            <pc:docMk/>
            <pc:sldMk cId="3012305177" sldId="277"/>
            <ac:spMk id="1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9707231C-F9DF-4F42-658E-6E1A2B75F1E4}" dt="2021-02-23T09:40:57.945" v="3" actId="20577"/>
        <pc:sldMkLst>
          <pc:docMk/>
          <pc:sldMk cId="1121207143" sldId="278"/>
        </pc:sldMkLst>
        <pc:spChg chg="mod">
          <ac:chgData name="Natalia Wasielewska" userId="S::natalia.wasielewska@firr.org.pl::6a950395-ff1e-4d60-860f-189474a20705" providerId="AD" clId="Web-{9707231C-F9DF-4F42-658E-6E1A2B75F1E4}" dt="2021-02-23T09:40:57.945" v="3" actId="20577"/>
          <ac:spMkLst>
            <pc:docMk/>
            <pc:sldMk cId="1121207143" sldId="278"/>
            <ac:spMk id="10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9707231C-F9DF-4F42-658E-6E1A2B75F1E4}" dt="2021-02-23T09:41:11.726" v="6" actId="20577"/>
        <pc:sldMkLst>
          <pc:docMk/>
          <pc:sldMk cId="1581414026" sldId="294"/>
        </pc:sldMkLst>
        <pc:spChg chg="mod">
          <ac:chgData name="Natalia Wasielewska" userId="S::natalia.wasielewska@firr.org.pl::6a950395-ff1e-4d60-860f-189474a20705" providerId="AD" clId="Web-{9707231C-F9DF-4F42-658E-6E1A2B75F1E4}" dt="2021-02-23T09:41:11.726" v="6" actId="20577"/>
          <ac:spMkLst>
            <pc:docMk/>
            <pc:sldMk cId="1581414026" sldId="294"/>
            <ac:spMk id="11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9707231C-F9DF-4F42-658E-6E1A2B75F1E4}" dt="2021-02-23T09:41:01.601" v="4" actId="20577"/>
        <pc:sldMkLst>
          <pc:docMk/>
          <pc:sldMk cId="3008855164" sldId="295"/>
        </pc:sldMkLst>
        <pc:spChg chg="mod">
          <ac:chgData name="Natalia Wasielewska" userId="S::natalia.wasielewska@firr.org.pl::6a950395-ff1e-4d60-860f-189474a20705" providerId="AD" clId="Web-{9707231C-F9DF-4F42-658E-6E1A2B75F1E4}" dt="2021-02-23T09:41:01.601" v="4" actId="20577"/>
          <ac:spMkLst>
            <pc:docMk/>
            <pc:sldMk cId="3008855164" sldId="295"/>
            <ac:spMk id="14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9707231C-F9DF-4F42-658E-6E1A2B75F1E4}" dt="2021-02-23T09:41:06.382" v="5" actId="20577"/>
        <pc:sldMkLst>
          <pc:docMk/>
          <pc:sldMk cId="3748520589" sldId="296"/>
        </pc:sldMkLst>
        <pc:spChg chg="mod">
          <ac:chgData name="Natalia Wasielewska" userId="S::natalia.wasielewska@firr.org.pl::6a950395-ff1e-4d60-860f-189474a20705" providerId="AD" clId="Web-{9707231C-F9DF-4F42-658E-6E1A2B75F1E4}" dt="2021-02-23T09:41:06.382" v="5" actId="20577"/>
          <ac:spMkLst>
            <pc:docMk/>
            <pc:sldMk cId="3748520589" sldId="296"/>
            <ac:spMk id="10" creationId="{00000000-0000-0000-0000-000000000000}"/>
          </ac:spMkLst>
        </pc:spChg>
      </pc:sldChg>
      <pc:sldChg chg="modSp del">
        <pc:chgData name="Natalia Wasielewska" userId="S::natalia.wasielewska@firr.org.pl::6a950395-ff1e-4d60-860f-189474a20705" providerId="AD" clId="Web-{9707231C-F9DF-4F42-658E-6E1A2B75F1E4}" dt="2021-02-23T09:40:50.132" v="1"/>
        <pc:sldMkLst>
          <pc:docMk/>
          <pc:sldMk cId="4193661875" sldId="304"/>
        </pc:sldMkLst>
        <pc:spChg chg="mod">
          <ac:chgData name="Natalia Wasielewska" userId="S::natalia.wasielewska@firr.org.pl::6a950395-ff1e-4d60-860f-189474a20705" providerId="AD" clId="Web-{9707231C-F9DF-4F42-658E-6E1A2B75F1E4}" dt="2021-02-23T09:40:01.397" v="0" actId="20577"/>
          <ac:spMkLst>
            <pc:docMk/>
            <pc:sldMk cId="4193661875" sldId="304"/>
            <ac:spMk id="3" creationId="{FAE12C0B-E2C5-44A9-8638-CF4938FEFD2E}"/>
          </ac:spMkLst>
        </pc:spChg>
      </pc:sldChg>
      <pc:sldChg chg="del">
        <pc:chgData name="Natalia Wasielewska" userId="S::natalia.wasielewska@firr.org.pl::6a950395-ff1e-4d60-860f-189474a20705" providerId="AD" clId="Web-{9707231C-F9DF-4F42-658E-6E1A2B75F1E4}" dt="2021-02-23T09:40:52.429" v="2"/>
        <pc:sldMkLst>
          <pc:docMk/>
          <pc:sldMk cId="1131048922" sldId="305"/>
        </pc:sldMkLst>
      </pc:sldChg>
    </pc:docChg>
  </pc:docChgLst>
  <pc:docChgLst>
    <pc:chgData name="Natalia Wasielewska" userId="S::natalia.wasielewska@firr.org.pl::6a950395-ff1e-4d60-860f-189474a20705" providerId="AD" clId="Web-{FCB1831B-BD34-2250-936A-1A6DB4767AE9}"/>
    <pc:docChg chg="addSld delSld modSld sldOrd">
      <pc:chgData name="Natalia Wasielewska" userId="S::natalia.wasielewska@firr.org.pl::6a950395-ff1e-4d60-860f-189474a20705" providerId="AD" clId="Web-{FCB1831B-BD34-2250-936A-1A6DB4767AE9}" dt="2021-02-22T15:11:40.625" v="42"/>
      <pc:docMkLst>
        <pc:docMk/>
      </pc:docMkLst>
      <pc:sldChg chg="modSp del">
        <pc:chgData name="Natalia Wasielewska" userId="S::natalia.wasielewska@firr.org.pl::6a950395-ff1e-4d60-860f-189474a20705" providerId="AD" clId="Web-{FCB1831B-BD34-2250-936A-1A6DB4767AE9}" dt="2021-02-22T14:49:59.922" v="6"/>
        <pc:sldMkLst>
          <pc:docMk/>
          <pc:sldMk cId="3296809794" sldId="257"/>
        </pc:sldMkLst>
        <pc:spChg chg="mod">
          <ac:chgData name="Natalia Wasielewska" userId="S::natalia.wasielewska@firr.org.pl::6a950395-ff1e-4d60-860f-189474a20705" providerId="AD" clId="Web-{FCB1831B-BD34-2250-936A-1A6DB4767AE9}" dt="2021-02-22T14:49:55.828" v="5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FCB1831B-BD34-2250-936A-1A6DB4767AE9}" dt="2021-02-22T15:06:58.226" v="29"/>
        <pc:sldMkLst>
          <pc:docMk/>
          <pc:sldMk cId="2626330" sldId="260"/>
        </pc:sldMkLst>
      </pc:sldChg>
      <pc:sldChg chg="delSp">
        <pc:chgData name="Natalia Wasielewska" userId="S::natalia.wasielewska@firr.org.pl::6a950395-ff1e-4d60-860f-189474a20705" providerId="AD" clId="Web-{FCB1831B-BD34-2250-936A-1A6DB4767AE9}" dt="2021-02-22T14:41:27.317" v="0"/>
        <pc:sldMkLst>
          <pc:docMk/>
          <pc:sldMk cId="1627678958" sldId="261"/>
        </pc:sldMkLst>
        <pc:picChg chg="del">
          <ac:chgData name="Natalia Wasielewska" userId="S::natalia.wasielewska@firr.org.pl::6a950395-ff1e-4d60-860f-189474a20705" providerId="AD" clId="Web-{FCB1831B-BD34-2250-936A-1A6DB4767AE9}" dt="2021-02-22T14:41:27.317" v="0"/>
          <ac:picMkLst>
            <pc:docMk/>
            <pc:sldMk cId="1627678958" sldId="261"/>
            <ac:picMk id="2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FCB1831B-BD34-2250-936A-1A6DB4767AE9}" dt="2021-02-22T14:53:26.768" v="28" actId="20577"/>
        <pc:sldMkLst>
          <pc:docMk/>
          <pc:sldMk cId="4150792153" sldId="266"/>
        </pc:sldMkLst>
        <pc:spChg chg="mod">
          <ac:chgData name="Natalia Wasielewska" userId="S::natalia.wasielewska@firr.org.pl::6a950395-ff1e-4d60-860f-189474a20705" providerId="AD" clId="Web-{FCB1831B-BD34-2250-936A-1A6DB4767AE9}" dt="2021-02-22T14:53:26.768" v="28" actId="20577"/>
          <ac:spMkLst>
            <pc:docMk/>
            <pc:sldMk cId="4150792153" sldId="266"/>
            <ac:spMk id="3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FCB1831B-BD34-2250-936A-1A6DB4767AE9}" dt="2021-02-22T14:44:54.694" v="2"/>
          <ac:picMkLst>
            <pc:docMk/>
            <pc:sldMk cId="4150792153" sldId="266"/>
            <ac:picMk id="6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FCB1831B-BD34-2250-936A-1A6DB4767AE9}" dt="2021-02-22T14:44:57.272" v="3"/>
          <ac:picMkLst>
            <pc:docMk/>
            <pc:sldMk cId="4150792153" sldId="266"/>
            <ac:picMk id="14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FCB1831B-BD34-2250-936A-1A6DB4767AE9}" dt="2021-02-22T15:10:47.417" v="40"/>
        <pc:sldMkLst>
          <pc:docMk/>
          <pc:sldMk cId="1795311807" sldId="279"/>
        </pc:sldMkLst>
      </pc:sldChg>
      <pc:sldChg chg="delSp modSp">
        <pc:chgData name="Natalia Wasielewska" userId="S::natalia.wasielewska@firr.org.pl::6a950395-ff1e-4d60-860f-189474a20705" providerId="AD" clId="Web-{FCB1831B-BD34-2250-936A-1A6DB4767AE9}" dt="2021-02-22T15:09:54.398" v="37" actId="20577"/>
        <pc:sldMkLst>
          <pc:docMk/>
          <pc:sldMk cId="3964638146" sldId="284"/>
        </pc:sldMkLst>
        <pc:spChg chg="mod">
          <ac:chgData name="Natalia Wasielewska" userId="S::natalia.wasielewska@firr.org.pl::6a950395-ff1e-4d60-860f-189474a20705" providerId="AD" clId="Web-{FCB1831B-BD34-2250-936A-1A6DB4767AE9}" dt="2021-02-22T15:09:54.398" v="37" actId="20577"/>
          <ac:spMkLst>
            <pc:docMk/>
            <pc:sldMk cId="3964638146" sldId="284"/>
            <ac:spMk id="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FCB1831B-BD34-2250-936A-1A6DB4767AE9}" dt="2021-02-22T14:41:55.397" v="1"/>
          <ac:picMkLst>
            <pc:docMk/>
            <pc:sldMk cId="3964638146" sldId="284"/>
            <ac:picMk id="4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FCB1831B-BD34-2250-936A-1A6DB4767AE9}" dt="2021-02-22T15:09:13.425" v="34"/>
        <pc:sldMkLst>
          <pc:docMk/>
          <pc:sldMk cId="2201531092" sldId="285"/>
        </pc:sldMkLst>
      </pc:sldChg>
      <pc:sldChg chg="modSp">
        <pc:chgData name="Natalia Wasielewska" userId="S::natalia.wasielewska@firr.org.pl::6a950395-ff1e-4d60-860f-189474a20705" providerId="AD" clId="Web-{FCB1831B-BD34-2250-936A-1A6DB4767AE9}" dt="2021-02-22T15:08:43.735" v="32" actId="20577"/>
        <pc:sldMkLst>
          <pc:docMk/>
          <pc:sldMk cId="1918641878" sldId="286"/>
        </pc:sldMkLst>
        <pc:spChg chg="mod">
          <ac:chgData name="Natalia Wasielewska" userId="S::natalia.wasielewska@firr.org.pl::6a950395-ff1e-4d60-860f-189474a20705" providerId="AD" clId="Web-{FCB1831B-BD34-2250-936A-1A6DB4767AE9}" dt="2021-02-22T15:08:43.735" v="32" actId="20577"/>
          <ac:spMkLst>
            <pc:docMk/>
            <pc:sldMk cId="1918641878" sldId="286"/>
            <ac:spMk id="7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FCB1831B-BD34-2250-936A-1A6DB4767AE9}" dt="2021-02-22T15:08:28.203" v="31" actId="20577"/>
        <pc:sldMkLst>
          <pc:docMk/>
          <pc:sldMk cId="3235774493" sldId="287"/>
        </pc:sldMkLst>
        <pc:spChg chg="mod">
          <ac:chgData name="Natalia Wasielewska" userId="S::natalia.wasielewska@firr.org.pl::6a950395-ff1e-4d60-860f-189474a20705" providerId="AD" clId="Web-{FCB1831B-BD34-2250-936A-1A6DB4767AE9}" dt="2021-02-22T15:08:28.203" v="31" actId="20577"/>
          <ac:spMkLst>
            <pc:docMk/>
            <pc:sldMk cId="3235774493" sldId="287"/>
            <ac:spMk id="10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FCB1831B-BD34-2250-936A-1A6DB4767AE9}" dt="2021-02-22T15:09:33.302" v="36" actId="20577"/>
        <pc:sldMkLst>
          <pc:docMk/>
          <pc:sldMk cId="2313739875" sldId="288"/>
        </pc:sldMkLst>
        <pc:spChg chg="mod">
          <ac:chgData name="Natalia Wasielewska" userId="S::natalia.wasielewska@firr.org.pl::6a950395-ff1e-4d60-860f-189474a20705" providerId="AD" clId="Web-{FCB1831B-BD34-2250-936A-1A6DB4767AE9}" dt="2021-02-22T15:09:33.302" v="36" actId="20577"/>
          <ac:spMkLst>
            <pc:docMk/>
            <pc:sldMk cId="2313739875" sldId="288"/>
            <ac:spMk id="10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FCB1831B-BD34-2250-936A-1A6DB4767AE9}" dt="2021-02-22T15:10:29.275" v="39" actId="20577"/>
        <pc:sldMkLst>
          <pc:docMk/>
          <pc:sldMk cId="3557513156" sldId="289"/>
        </pc:sldMkLst>
        <pc:spChg chg="mod">
          <ac:chgData name="Natalia Wasielewska" userId="S::natalia.wasielewska@firr.org.pl::6a950395-ff1e-4d60-860f-189474a20705" providerId="AD" clId="Web-{FCB1831B-BD34-2250-936A-1A6DB4767AE9}" dt="2021-02-22T15:10:07.586" v="38" actId="1076"/>
          <ac:spMkLst>
            <pc:docMk/>
            <pc:sldMk cId="3557513156" sldId="289"/>
            <ac:spMk id="3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FCB1831B-BD34-2250-936A-1A6DB4767AE9}" dt="2021-02-22T15:10:29.275" v="39" actId="20577"/>
          <ac:spMkLst>
            <pc:docMk/>
            <pc:sldMk cId="3557513156" sldId="289"/>
            <ac:spMk id="10" creationId="{00000000-0000-0000-0000-000000000000}"/>
          </ac:spMkLst>
        </pc:spChg>
      </pc:sldChg>
      <pc:sldChg chg="modNotes">
        <pc:chgData name="Natalia Wasielewska" userId="S::natalia.wasielewska@firr.org.pl::6a950395-ff1e-4d60-860f-189474a20705" providerId="AD" clId="Web-{FCB1831B-BD34-2250-936A-1A6DB4767AE9}" dt="2021-02-22T15:10:58.434" v="41"/>
        <pc:sldMkLst>
          <pc:docMk/>
          <pc:sldMk cId="3741236220" sldId="297"/>
        </pc:sldMkLst>
      </pc:sldChg>
      <pc:sldChg chg="del">
        <pc:chgData name="Natalia Wasielewska" userId="S::natalia.wasielewska@firr.org.pl::6a950395-ff1e-4d60-860f-189474a20705" providerId="AD" clId="Web-{FCB1831B-BD34-2250-936A-1A6DB4767AE9}" dt="2021-02-22T15:11:40.625" v="42"/>
        <pc:sldMkLst>
          <pc:docMk/>
          <pc:sldMk cId="111872887" sldId="298"/>
        </pc:sldMkLst>
      </pc:sldChg>
      <pc:sldChg chg="modSp">
        <pc:chgData name="Natalia Wasielewska" userId="S::natalia.wasielewska@firr.org.pl::6a950395-ff1e-4d60-860f-189474a20705" providerId="AD" clId="Web-{FCB1831B-BD34-2250-936A-1A6DB4767AE9}" dt="2021-02-22T15:09:02.237" v="33" actId="20577"/>
        <pc:sldMkLst>
          <pc:docMk/>
          <pc:sldMk cId="440528403" sldId="299"/>
        </pc:sldMkLst>
        <pc:spChg chg="mod">
          <ac:chgData name="Natalia Wasielewska" userId="S::natalia.wasielewska@firr.org.pl::6a950395-ff1e-4d60-860f-189474a20705" providerId="AD" clId="Web-{FCB1831B-BD34-2250-936A-1A6DB4767AE9}" dt="2021-02-22T15:09:02.237" v="33" actId="20577"/>
          <ac:spMkLst>
            <pc:docMk/>
            <pc:sldMk cId="440528403" sldId="299"/>
            <ac:spMk id="7" creationId="{00000000-0000-0000-0000-000000000000}"/>
          </ac:spMkLst>
        </pc:spChg>
      </pc:sldChg>
      <pc:sldChg chg="addSp modSp new mod ord modClrScheme chgLayout">
        <pc:chgData name="Natalia Wasielewska" userId="S::natalia.wasielewska@firr.org.pl::6a950395-ff1e-4d60-860f-189474a20705" providerId="AD" clId="Web-{FCB1831B-BD34-2250-936A-1A6DB4767AE9}" dt="2021-02-22T14:53:04.250" v="20" actId="20577"/>
        <pc:sldMkLst>
          <pc:docMk/>
          <pc:sldMk cId="4079918000" sldId="302"/>
        </pc:sldMkLst>
        <pc:spChg chg="add mod">
          <ac:chgData name="Natalia Wasielewska" userId="S::natalia.wasielewska@firr.org.pl::6a950395-ff1e-4d60-860f-189474a20705" providerId="AD" clId="Web-{FCB1831B-BD34-2250-936A-1A6DB4767AE9}" dt="2021-02-22T14:52:59.953" v="17" actId="20577"/>
          <ac:spMkLst>
            <pc:docMk/>
            <pc:sldMk cId="4079918000" sldId="302"/>
            <ac:spMk id="2" creationId="{9A54E873-A8B1-4CA5-99EC-B8C71E606933}"/>
          </ac:spMkLst>
        </pc:spChg>
        <pc:spChg chg="add mod">
          <ac:chgData name="Natalia Wasielewska" userId="S::natalia.wasielewska@firr.org.pl::6a950395-ff1e-4d60-860f-189474a20705" providerId="AD" clId="Web-{FCB1831B-BD34-2250-936A-1A6DB4767AE9}" dt="2021-02-22T14:53:04.250" v="20" actId="20577"/>
          <ac:spMkLst>
            <pc:docMk/>
            <pc:sldMk cId="4079918000" sldId="302"/>
            <ac:spMk id="3" creationId="{A6C4B4C9-8432-4C3E-92D9-93C44789AE8C}"/>
          </ac:spMkLst>
        </pc:spChg>
      </pc:sldChg>
    </pc:docChg>
  </pc:docChgLst>
  <pc:docChgLst>
    <pc:chgData name="Natalia Wasielewska" userId="S::natalia.wasielewska@firr.org.pl::6a950395-ff1e-4d60-860f-189474a20705" providerId="AD" clId="Web-{A502AE9F-E00F-2000-B6BB-DB5CB2CC7D4C}"/>
    <pc:docChg chg="addSld delSld modSld sldOrd">
      <pc:chgData name="Natalia Wasielewska" userId="S::natalia.wasielewska@firr.org.pl::6a950395-ff1e-4d60-860f-189474a20705" providerId="AD" clId="Web-{A502AE9F-E00F-2000-B6BB-DB5CB2CC7D4C}" dt="2021-02-23T09:06:41.113" v="351" actId="20577"/>
      <pc:docMkLst>
        <pc:docMk/>
      </pc:docMkLst>
      <pc:sldChg chg="addSp delSp modSp del mod modClrScheme chgLayout">
        <pc:chgData name="Natalia Wasielewska" userId="S::natalia.wasielewska@firr.org.pl::6a950395-ff1e-4d60-860f-189474a20705" providerId="AD" clId="Web-{A502AE9F-E00F-2000-B6BB-DB5CB2CC7D4C}" dt="2021-02-23T08:41:06.638" v="174"/>
        <pc:sldMkLst>
          <pc:docMk/>
          <pc:sldMk cId="4150792153" sldId="266"/>
        </pc:sldMkLst>
        <pc:spChg chg="add del mod">
          <ac:chgData name="Natalia Wasielewska" userId="S::natalia.wasielewska@firr.org.pl::6a950395-ff1e-4d60-860f-189474a20705" providerId="AD" clId="Web-{A502AE9F-E00F-2000-B6BB-DB5CB2CC7D4C}" dt="2021-02-23T08:38:52.665" v="131"/>
          <ac:spMkLst>
            <pc:docMk/>
            <pc:sldMk cId="4150792153" sldId="266"/>
            <ac:spMk id="2" creationId="{7500BEAE-61C2-4154-B39C-1C93DA21A505}"/>
          </ac:spMkLst>
        </pc:spChg>
        <pc:spChg chg="del mod">
          <ac:chgData name="Natalia Wasielewska" userId="S::natalia.wasielewska@firr.org.pl::6a950395-ff1e-4d60-860f-189474a20705" providerId="AD" clId="Web-{A502AE9F-E00F-2000-B6BB-DB5CB2CC7D4C}" dt="2021-02-23T08:39:51.538" v="145"/>
          <ac:spMkLst>
            <pc:docMk/>
            <pc:sldMk cId="4150792153" sldId="266"/>
            <ac:spMk id="3" creationId="{00000000-0000-0000-0000-000000000000}"/>
          </ac:spMkLst>
        </pc:spChg>
        <pc:spChg chg="add del mod ord">
          <ac:chgData name="Natalia Wasielewska" userId="S::natalia.wasielewska@firr.org.pl::6a950395-ff1e-4d60-860f-189474a20705" providerId="AD" clId="Web-{A502AE9F-E00F-2000-B6BB-DB5CB2CC7D4C}" dt="2021-02-23T08:39:47.200" v="142"/>
          <ac:spMkLst>
            <pc:docMk/>
            <pc:sldMk cId="4150792153" sldId="266"/>
            <ac:spMk id="4" creationId="{0D7AB339-6323-4FC3-8742-3ED4F9F32853}"/>
          </ac:spMkLst>
        </pc:spChg>
        <pc:spChg chg="add del mod ord">
          <ac:chgData name="Natalia Wasielewska" userId="S::natalia.wasielewska@firr.org.pl::6a950395-ff1e-4d60-860f-189474a20705" providerId="AD" clId="Web-{A502AE9F-E00F-2000-B6BB-DB5CB2CC7D4C}" dt="2021-02-23T08:40:23.844" v="150"/>
          <ac:spMkLst>
            <pc:docMk/>
            <pc:sldMk cId="4150792153" sldId="266"/>
            <ac:spMk id="5" creationId="{C0069BAD-5A00-4B64-926A-C7BBB90E6AAA}"/>
          </ac:spMkLst>
        </pc:spChg>
        <pc:spChg chg="add mod ord">
          <ac:chgData name="Natalia Wasielewska" userId="S::natalia.wasielewska@firr.org.pl::6a950395-ff1e-4d60-860f-189474a20705" providerId="AD" clId="Web-{A502AE9F-E00F-2000-B6BB-DB5CB2CC7D4C}" dt="2021-02-23T08:40:51.429" v="172" actId="20577"/>
          <ac:spMkLst>
            <pc:docMk/>
            <pc:sldMk cId="4150792153" sldId="266"/>
            <ac:spMk id="6" creationId="{DB60C71A-29E9-4F87-A48B-20AFBF444384}"/>
          </ac:spMkLst>
        </pc:spChg>
        <pc:spChg chg="add mod ord">
          <ac:chgData name="Natalia Wasielewska" userId="S::natalia.wasielewska@firr.org.pl::6a950395-ff1e-4d60-860f-189474a20705" providerId="AD" clId="Web-{A502AE9F-E00F-2000-B6BB-DB5CB2CC7D4C}" dt="2021-02-23T08:40:29.903" v="151" actId="14100"/>
          <ac:spMkLst>
            <pc:docMk/>
            <pc:sldMk cId="4150792153" sldId="266"/>
            <ac:spMk id="7" creationId="{17EAA80E-1963-41EA-BFA2-029D3183F605}"/>
          </ac:spMkLst>
        </pc:spChg>
        <pc:spChg chg="del mod">
          <ac:chgData name="Natalia Wasielewska" userId="S::natalia.wasielewska@firr.org.pl::6a950395-ff1e-4d60-860f-189474a20705" providerId="AD" clId="Web-{A502AE9F-E00F-2000-B6BB-DB5CB2CC7D4C}" dt="2021-02-23T08:39:55.625" v="147"/>
          <ac:spMkLst>
            <pc:docMk/>
            <pc:sldMk cId="4150792153" sldId="266"/>
            <ac:spMk id="1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35:42.027" v="126" actId="20577"/>
        <pc:sldMkLst>
          <pc:docMk/>
          <pc:sldMk cId="2826706074" sldId="275"/>
        </pc:sldMkLst>
        <pc:spChg chg="mod">
          <ac:chgData name="Natalia Wasielewska" userId="S::natalia.wasielewska@firr.org.pl::6a950395-ff1e-4d60-860f-189474a20705" providerId="AD" clId="Web-{A502AE9F-E00F-2000-B6BB-DB5CB2CC7D4C}" dt="2021-02-23T08:35:42.027" v="126" actId="20577"/>
          <ac:spMkLst>
            <pc:docMk/>
            <pc:sldMk cId="2826706074" sldId="275"/>
            <ac:spMk id="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55:38.649" v="277" actId="20577"/>
        <pc:sldMkLst>
          <pc:docMk/>
          <pc:sldMk cId="3012305177" sldId="277"/>
        </pc:sldMkLst>
        <pc:spChg chg="mod">
          <ac:chgData name="Natalia Wasielewska" userId="S::natalia.wasielewska@firr.org.pl::6a950395-ff1e-4d60-860f-189474a20705" providerId="AD" clId="Web-{A502AE9F-E00F-2000-B6BB-DB5CB2CC7D4C}" dt="2021-02-23T08:55:38.649" v="277" actId="20577"/>
          <ac:spMkLst>
            <pc:docMk/>
            <pc:sldMk cId="3012305177" sldId="277"/>
            <ac:spMk id="13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55:14.773" v="273" actId="20577"/>
        <pc:sldMkLst>
          <pc:docMk/>
          <pc:sldMk cId="1121207143" sldId="278"/>
        </pc:sldMkLst>
        <pc:spChg chg="mod">
          <ac:chgData name="Natalia Wasielewska" userId="S::natalia.wasielewska@firr.org.pl::6a950395-ff1e-4d60-860f-189474a20705" providerId="AD" clId="Web-{A502AE9F-E00F-2000-B6BB-DB5CB2CC7D4C}" dt="2021-02-23T08:55:14.773" v="273" actId="20577"/>
          <ac:spMkLst>
            <pc:docMk/>
            <pc:sldMk cId="1121207143" sldId="278"/>
            <ac:spMk id="10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34:20.931" v="100" actId="20577"/>
        <pc:sldMkLst>
          <pc:docMk/>
          <pc:sldMk cId="3947743708" sldId="293"/>
        </pc:sldMkLst>
        <pc:spChg chg="mod">
          <ac:chgData name="Natalia Wasielewska" userId="S::natalia.wasielewska@firr.org.pl::6a950395-ff1e-4d60-860f-189474a20705" providerId="AD" clId="Web-{A502AE9F-E00F-2000-B6BB-DB5CB2CC7D4C}" dt="2021-02-23T08:34:20.931" v="100" actId="20577"/>
          <ac:spMkLst>
            <pc:docMk/>
            <pc:sldMk cId="3947743708" sldId="293"/>
            <ac:spMk id="4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55:34.414" v="276" actId="20577"/>
        <pc:sldMkLst>
          <pc:docMk/>
          <pc:sldMk cId="1581414026" sldId="294"/>
        </pc:sldMkLst>
        <pc:spChg chg="mod">
          <ac:chgData name="Natalia Wasielewska" userId="S::natalia.wasielewska@firr.org.pl::6a950395-ff1e-4d60-860f-189474a20705" providerId="AD" clId="Web-{A502AE9F-E00F-2000-B6BB-DB5CB2CC7D4C}" dt="2021-02-23T08:55:34.414" v="276" actId="20577"/>
          <ac:spMkLst>
            <pc:docMk/>
            <pc:sldMk cId="1581414026" sldId="294"/>
            <ac:spMk id="11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55:25.211" v="274" actId="20577"/>
        <pc:sldMkLst>
          <pc:docMk/>
          <pc:sldMk cId="3008855164" sldId="295"/>
        </pc:sldMkLst>
        <pc:spChg chg="mod">
          <ac:chgData name="Natalia Wasielewska" userId="S::natalia.wasielewska@firr.org.pl::6a950395-ff1e-4d60-860f-189474a20705" providerId="AD" clId="Web-{A502AE9F-E00F-2000-B6BB-DB5CB2CC7D4C}" dt="2021-02-23T08:55:25.211" v="274" actId="20577"/>
          <ac:spMkLst>
            <pc:docMk/>
            <pc:sldMk cId="3008855164" sldId="295"/>
            <ac:spMk id="14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A502AE9F-E00F-2000-B6BB-DB5CB2CC7D4C}" dt="2021-02-23T08:55:30.024" v="275" actId="20577"/>
        <pc:sldMkLst>
          <pc:docMk/>
          <pc:sldMk cId="3748520589" sldId="296"/>
        </pc:sldMkLst>
        <pc:spChg chg="mod">
          <ac:chgData name="Natalia Wasielewska" userId="S::natalia.wasielewska@firr.org.pl::6a950395-ff1e-4d60-860f-189474a20705" providerId="AD" clId="Web-{A502AE9F-E00F-2000-B6BB-DB5CB2CC7D4C}" dt="2021-02-23T08:55:30.024" v="275" actId="20577"/>
          <ac:spMkLst>
            <pc:docMk/>
            <pc:sldMk cId="3748520589" sldId="296"/>
            <ac:spMk id="10" creationId="{00000000-0000-0000-0000-000000000000}"/>
          </ac:spMkLst>
        </pc:spChg>
      </pc:sldChg>
      <pc:sldChg chg="addSp delSp modSp">
        <pc:chgData name="Natalia Wasielewska" userId="S::natalia.wasielewska@firr.org.pl::6a950395-ff1e-4d60-860f-189474a20705" providerId="AD" clId="Web-{A502AE9F-E00F-2000-B6BB-DB5CB2CC7D4C}" dt="2021-02-23T08:26:17.439" v="9"/>
        <pc:sldMkLst>
          <pc:docMk/>
          <pc:sldMk cId="4079918000" sldId="302"/>
        </pc:sldMkLst>
        <pc:spChg chg="mod">
          <ac:chgData name="Natalia Wasielewska" userId="S::natalia.wasielewska@firr.org.pl::6a950395-ff1e-4d60-860f-189474a20705" providerId="AD" clId="Web-{A502AE9F-E00F-2000-B6BB-DB5CB2CC7D4C}" dt="2021-02-23T08:25:00.969" v="2" actId="20577"/>
          <ac:spMkLst>
            <pc:docMk/>
            <pc:sldMk cId="4079918000" sldId="302"/>
            <ac:spMk id="2" creationId="{9A54E873-A8B1-4CA5-99EC-B8C71E606933}"/>
          </ac:spMkLst>
        </pc:spChg>
        <pc:picChg chg="add del mod">
          <ac:chgData name="Natalia Wasielewska" userId="S::natalia.wasielewska@firr.org.pl::6a950395-ff1e-4d60-860f-189474a20705" providerId="AD" clId="Web-{A502AE9F-E00F-2000-B6BB-DB5CB2CC7D4C}" dt="2021-02-23T08:26:09.142" v="8"/>
          <ac:picMkLst>
            <pc:docMk/>
            <pc:sldMk cId="4079918000" sldId="302"/>
            <ac:picMk id="4" creationId="{B3D3EF0C-3BF2-4BC2-8066-7F3D4B0936F5}"/>
          </ac:picMkLst>
        </pc:picChg>
        <pc:picChg chg="add">
          <ac:chgData name="Natalia Wasielewska" userId="S::natalia.wasielewska@firr.org.pl::6a950395-ff1e-4d60-860f-189474a20705" providerId="AD" clId="Web-{A502AE9F-E00F-2000-B6BB-DB5CB2CC7D4C}" dt="2021-02-23T08:26:17.439" v="9"/>
          <ac:picMkLst>
            <pc:docMk/>
            <pc:sldMk cId="4079918000" sldId="302"/>
            <ac:picMk id="6" creationId="{54F196B7-28DA-4053-857C-AB1E10DA064C}"/>
          </ac:picMkLst>
        </pc:picChg>
      </pc:sldChg>
      <pc:sldChg chg="modSp add">
        <pc:chgData name="Natalia Wasielewska" userId="S::natalia.wasielewska@firr.org.pl::6a950395-ff1e-4d60-860f-189474a20705" providerId="AD" clId="Web-{A502AE9F-E00F-2000-B6BB-DB5CB2CC7D4C}" dt="2021-02-23T08:42:48.417" v="178" actId="20577"/>
        <pc:sldMkLst>
          <pc:docMk/>
          <pc:sldMk cId="938944764" sldId="303"/>
        </pc:sldMkLst>
        <pc:spChg chg="mod">
          <ac:chgData name="Natalia Wasielewska" userId="S::natalia.wasielewska@firr.org.pl::6a950395-ff1e-4d60-860f-189474a20705" providerId="AD" clId="Web-{A502AE9F-E00F-2000-B6BB-DB5CB2CC7D4C}" dt="2021-02-23T08:42:48.417" v="178" actId="20577"/>
          <ac:spMkLst>
            <pc:docMk/>
            <pc:sldMk cId="938944764" sldId="303"/>
            <ac:spMk id="4" creationId="{1974898A-A032-4898-B1CF-30A44150E8AD}"/>
          </ac:spMkLst>
        </pc:spChg>
        <pc:spChg chg="mod">
          <ac:chgData name="Natalia Wasielewska" userId="S::natalia.wasielewska@firr.org.pl::6a950395-ff1e-4d60-860f-189474a20705" providerId="AD" clId="Web-{A502AE9F-E00F-2000-B6BB-DB5CB2CC7D4C}" dt="2021-02-23T08:41:11.466" v="175" actId="20577"/>
          <ac:spMkLst>
            <pc:docMk/>
            <pc:sldMk cId="938944764" sldId="303"/>
            <ac:spMk id="13" creationId="{00000000-0000-0000-0000-000000000000}"/>
          </ac:spMkLst>
        </pc:spChg>
      </pc:sldChg>
      <pc:sldChg chg="modSp new ord">
        <pc:chgData name="Natalia Wasielewska" userId="S::natalia.wasielewska@firr.org.pl::6a950395-ff1e-4d60-860f-189474a20705" providerId="AD" clId="Web-{A502AE9F-E00F-2000-B6BB-DB5CB2CC7D4C}" dt="2021-02-23T09:06:41.113" v="351" actId="20577"/>
        <pc:sldMkLst>
          <pc:docMk/>
          <pc:sldMk cId="4193661875" sldId="304"/>
        </pc:sldMkLst>
        <pc:spChg chg="mod">
          <ac:chgData name="Natalia Wasielewska" userId="S::natalia.wasielewska@firr.org.pl::6a950395-ff1e-4d60-860f-189474a20705" providerId="AD" clId="Web-{A502AE9F-E00F-2000-B6BB-DB5CB2CC7D4C}" dt="2021-02-23T08:48:23.907" v="202" actId="20577"/>
          <ac:spMkLst>
            <pc:docMk/>
            <pc:sldMk cId="4193661875" sldId="304"/>
            <ac:spMk id="2" creationId="{6F9F6A40-82C2-433F-8104-FDAA202B49D0}"/>
          </ac:spMkLst>
        </pc:spChg>
        <pc:spChg chg="mod">
          <ac:chgData name="Natalia Wasielewska" userId="S::natalia.wasielewska@firr.org.pl::6a950395-ff1e-4d60-860f-189474a20705" providerId="AD" clId="Web-{A502AE9F-E00F-2000-B6BB-DB5CB2CC7D4C}" dt="2021-02-23T09:06:41.113" v="351" actId="20577"/>
          <ac:spMkLst>
            <pc:docMk/>
            <pc:sldMk cId="4193661875" sldId="304"/>
            <ac:spMk id="3" creationId="{FAE12C0B-E2C5-44A9-8638-CF4938FEFD2E}"/>
          </ac:spMkLst>
        </pc:spChg>
      </pc:sldChg>
      <pc:sldChg chg="modSp new">
        <pc:chgData name="Natalia Wasielewska" userId="S::natalia.wasielewska@firr.org.pl::6a950395-ff1e-4d60-860f-189474a20705" providerId="AD" clId="Web-{A502AE9F-E00F-2000-B6BB-DB5CB2CC7D4C}" dt="2021-02-23T09:06:21.784" v="346" actId="20577"/>
        <pc:sldMkLst>
          <pc:docMk/>
          <pc:sldMk cId="1131048922" sldId="305"/>
        </pc:sldMkLst>
        <pc:spChg chg="mod">
          <ac:chgData name="Natalia Wasielewska" userId="S::natalia.wasielewska@firr.org.pl::6a950395-ff1e-4d60-860f-189474a20705" providerId="AD" clId="Web-{A502AE9F-E00F-2000-B6BB-DB5CB2CC7D4C}" dt="2021-02-23T08:55:06.820" v="271" actId="20577"/>
          <ac:spMkLst>
            <pc:docMk/>
            <pc:sldMk cId="1131048922" sldId="305"/>
            <ac:spMk id="2" creationId="{E62D4298-8317-4692-A9E7-B91E3F22469D}"/>
          </ac:spMkLst>
        </pc:spChg>
        <pc:spChg chg="mod">
          <ac:chgData name="Natalia Wasielewska" userId="S::natalia.wasielewska@firr.org.pl::6a950395-ff1e-4d60-860f-189474a20705" providerId="AD" clId="Web-{A502AE9F-E00F-2000-B6BB-DB5CB2CC7D4C}" dt="2021-02-23T09:06:21.784" v="346" actId="20577"/>
          <ac:spMkLst>
            <pc:docMk/>
            <pc:sldMk cId="1131048922" sldId="305"/>
            <ac:spMk id="3" creationId="{6BD37928-3CDE-4287-92EF-61F0107EFF7D}"/>
          </ac:spMkLst>
        </pc:spChg>
      </pc:sldChg>
    </pc:docChg>
  </pc:docChgLst>
  <pc:docChgLst>
    <pc:chgData name="Natalia Wasielewska" userId="S::natalia.wasielewska@firr.org.pl::6a950395-ff1e-4d60-860f-189474a20705" providerId="AD" clId="Web-{15474972-BF67-5C4C-AC68-F3283D6CE523}"/>
    <pc:docChg chg="modSld">
      <pc:chgData name="Natalia Wasielewska" userId="S::natalia.wasielewska@firr.org.pl::6a950395-ff1e-4d60-860f-189474a20705" providerId="AD" clId="Web-{15474972-BF67-5C4C-AC68-F3283D6CE523}" dt="2021-02-23T14:47:31.167" v="0" actId="20577"/>
      <pc:docMkLst>
        <pc:docMk/>
      </pc:docMkLst>
      <pc:sldChg chg="modSp">
        <pc:chgData name="Natalia Wasielewska" userId="S::natalia.wasielewska@firr.org.pl::6a950395-ff1e-4d60-860f-189474a20705" providerId="AD" clId="Web-{15474972-BF67-5C4C-AC68-F3283D6CE523}" dt="2021-02-23T14:47:31.167" v="0" actId="20577"/>
        <pc:sldMkLst>
          <pc:docMk/>
          <pc:sldMk cId="2607588691" sldId="301"/>
        </pc:sldMkLst>
        <pc:spChg chg="mod">
          <ac:chgData name="Natalia Wasielewska" userId="S::natalia.wasielewska@firr.org.pl::6a950395-ff1e-4d60-860f-189474a20705" providerId="AD" clId="Web-{15474972-BF67-5C4C-AC68-F3283D6CE523}" dt="2021-02-23T14:47:31.167" v="0" actId="20577"/>
          <ac:spMkLst>
            <pc:docMk/>
            <pc:sldMk cId="2607588691" sldId="301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350A3-72A8-4CCE-9C2D-77DE2FF231F4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41CF7-7F86-432E-82D1-FCC4827266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91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5585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wyjątek osoby zatrudnione przy pilnowaniu oraz gdy, na wniosek osoby zatrudnionej, lekarz przeprowadzający badania profilaktyczne pracowników lub w razie jego braku lekarz sprawujący opiekę nad tą osobą wyrazi na to zgodę.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8851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20381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8941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48943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8615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Schorzenia szczególne</a:t>
            </a:r>
            <a:r>
              <a:rPr lang="pl-PL" baseline="0" dirty="0"/>
              <a:t> - </a:t>
            </a:r>
            <a:r>
              <a:rPr lang="pl-PL" dirty="0"/>
              <a:t>Osoby niepełnosprawne, w odniesieniu do których orzeczono chorobę psychiczną, upośledzenie umysłowe, całościowe zaburzenia rozwojowe lub epilepsję oraz niewidome.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01234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4480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84449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6807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Pokazujemy wzór dobrego ogłoszenia z</a:t>
            </a:r>
            <a:r>
              <a:rPr lang="pl-PL" baseline="0" dirty="0"/>
              <a:t> poradnika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696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Propozycja – zadanie pytania dlaczego uczestnicy szkolenia pracują?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2810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Pokazujemy wzór dobrego ogłoszenia z</a:t>
            </a:r>
            <a:r>
              <a:rPr lang="pl-PL" baseline="0" dirty="0"/>
              <a:t> poradnika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59674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Pokazujemy wzór dobrego ogłoszenia z</a:t>
            </a:r>
            <a:r>
              <a:rPr lang="pl-PL" baseline="0" dirty="0"/>
              <a:t> poradnika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82870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Pokazujemy wzór dobrego ogłoszenia z</a:t>
            </a:r>
            <a:r>
              <a:rPr lang="pl-PL" baseline="0" dirty="0"/>
              <a:t> poradnika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22044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60305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49084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64404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82162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98998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80723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1555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64940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4305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System FM Jest to urządzenie wspomagające słyszenie w trudnych warunkach akustycznych oraz w sytuacji dużych odległości między mówiącym a osobą z niedosłuchem. Urządzenie to oddziela sygnał mowy od zakłóceń otoczenia (jak np. szumy, pogłos czy hałas), a następnie przekazuje sygnał drogą radiową. Dzięki niemu osoba słabosłysząca może lepiej słyszeć słowa. Osoba mówiąca jest wyposażona w mikrofon i nadajnik, z kolei osoba słabosłysząca w odbiornik podłączony do aparatu słuchowego. System może być podłączony także do innych urządzeń, np. do komputera, dyktafonu czy telefonu komórkowego.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0835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85712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3290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8197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04245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0156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9738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3046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0044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3315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0313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1260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2116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43307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34684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77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58605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901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7425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75466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6375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82708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42993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8676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1320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5172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4734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364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5919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90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1398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78105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23571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06311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63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120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us.pl/documents/10182/167496/Informator+dla+os%C3%B3b+z+niepe%C5%82nosprawno%C5%9Bci%C4%85.pdf/725e5516-78fe-47ea-8123-0347406082a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54E873-A8B1-4CA5-99EC-B8C71E606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lang="pl-PL" sz="3000" b="1" dirty="0">
                <a:latin typeface="Arial"/>
                <a:cs typeface="Arial"/>
              </a:rPr>
              <a:t>Szkolenie dla koordynatorów</a:t>
            </a:r>
            <a:endParaRPr lang="en-US" sz="3000">
              <a:ea typeface="+mj-lt"/>
              <a:cs typeface="+mj-lt"/>
            </a:endParaRPr>
          </a:p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lang="pl-PL" sz="3000" b="1" dirty="0">
                <a:latin typeface="Arial"/>
                <a:cs typeface="Arial"/>
              </a:rPr>
              <a:t>dostępności</a:t>
            </a:r>
            <a:endParaRPr lang="pl-PL" dirty="0">
              <a:cs typeface="Calibri Light" panose="020F0302020204030204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6C4B4C9-8432-4C3E-92D9-93C44789AE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27965" indent="-227965" algn="ctr">
              <a:lnSpc>
                <a:spcPct val="100000"/>
              </a:lnSpc>
            </a:pPr>
            <a:endParaRPr lang="pl-PL" b="1" dirty="0">
              <a:latin typeface="Arial"/>
              <a:ea typeface="+mn-lt"/>
              <a:cs typeface="Arial"/>
            </a:endParaRP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2.5. Przepisy dot. zatrudniania osób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z niepełnosprawnościami.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cs typeface="+mn-lt"/>
            </a:endParaRP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2.6. Korzyści niefinansowe i finansowe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wynikające z zatrudniania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osób z niepełnosprawnościami.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cs typeface="+mn-lt"/>
            </a:endParaRPr>
          </a:p>
          <a:p>
            <a:pPr marL="0" indent="0" algn="ctr">
              <a:lnSpc>
                <a:spcPct val="100000"/>
              </a:lnSpc>
              <a:spcAft>
                <a:spcPts val="600"/>
              </a:spcAft>
              <a:buNone/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2.7. Zatrudnienie </a:t>
            </a:r>
            <a:r>
              <a:rPr lang="pl-PL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OzSP</a:t>
            </a: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 krok po kroku.</a:t>
            </a:r>
            <a:endParaRPr lang="pl-PL" dirty="0">
              <a:solidFill>
                <a:schemeClr val="tx1">
                  <a:lumMod val="85000"/>
                  <a:lumOff val="15000"/>
                </a:schemeClr>
              </a:solidFill>
              <a:cs typeface="Calibri" panose="020F0502020204030204"/>
            </a:endParaRPr>
          </a:p>
        </p:txBody>
      </p:sp>
      <p:pic>
        <p:nvPicPr>
          <p:cNvPr id="6" name="Obraz 5" descr="Trzy logotypy: Funduszy Europejskich, Rzeczpospolitej Polskiej, Unii Europejskiej">
            <a:extLst>
              <a:ext uri="{FF2B5EF4-FFF2-40B4-BE49-F238E27FC236}">
                <a16:creationId xmlns:a16="http://schemas.microsoft.com/office/drawing/2014/main" id="{54F196B7-28DA-4053-857C-AB1E10DA06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918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1371600" y="513584"/>
            <a:ext cx="10014857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000" b="1" dirty="0">
                <a:latin typeface="Arial"/>
                <a:cs typeface="Arial"/>
              </a:rPr>
              <a:t>3. Orzekanie o niepełnosprawności (1) –wzór orzeczenia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974898A-A032-4898-B1CF-30A44150E8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Arial"/>
                <a:cs typeface="Calibri"/>
              </a:rPr>
              <a:t>Cześć A – Dane osoby i podstawa prawna</a:t>
            </a:r>
          </a:p>
          <a:p>
            <a:r>
              <a:rPr lang="pl-PL" dirty="0">
                <a:latin typeface="Arial"/>
                <a:cs typeface="Calibri"/>
              </a:rPr>
              <a:t>Cześć B – Postanowienie – jaka niepełnosprawność stopień i symbol</a:t>
            </a:r>
          </a:p>
          <a:p>
            <a:r>
              <a:rPr lang="pl-PL" dirty="0">
                <a:latin typeface="Arial"/>
                <a:cs typeface="Calibri"/>
              </a:rPr>
              <a:t>Cześć C – Wskazania (np. sposób rehabilitacji, zatrudnienie na otwartym czy chronionym rynku)</a:t>
            </a:r>
          </a:p>
          <a:p>
            <a:r>
              <a:rPr lang="pl-PL" dirty="0">
                <a:latin typeface="Arial"/>
                <a:cs typeface="Calibri"/>
              </a:rPr>
              <a:t>Cześć D – uzasadnienie do wydania orzeczenia</a:t>
            </a:r>
          </a:p>
          <a:p>
            <a:pPr marL="0" indent="0">
              <a:buNone/>
            </a:pPr>
            <a:r>
              <a:rPr lang="pl-PL" dirty="0">
                <a:latin typeface="Arial"/>
                <a:ea typeface="+mn-lt"/>
                <a:cs typeface="+mn-lt"/>
                <a:hlinkClick r:id="rId3"/>
              </a:rPr>
              <a:t>Informator ZUS dla osób z niepełnosprawnościami</a:t>
            </a:r>
            <a:endParaRPr lang="pl-PL" dirty="0">
              <a:latin typeface="Arial"/>
              <a:ea typeface="+mn-lt"/>
              <a:cs typeface="+mn-lt"/>
            </a:endParaRPr>
          </a:p>
          <a:p>
            <a:pPr marL="0" indent="0">
              <a:buNone/>
            </a:pPr>
            <a:r>
              <a:rPr lang="pl-PL" dirty="0">
                <a:ea typeface="+mn-lt"/>
                <a:cs typeface="+mn-lt"/>
              </a:rPr>
              <a:t>  </a:t>
            </a:r>
            <a:endParaRPr lang="pl-PL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8944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2171700" y="341582"/>
            <a:ext cx="71870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3. Orzeczenie o niepełnosprawności (2)</a:t>
            </a:r>
          </a:p>
        </p:txBody>
      </p:sp>
      <p:sp>
        <p:nvSpPr>
          <p:cNvPr id="4" name="Prostokąt 3"/>
          <p:cNvSpPr/>
          <p:nvPr/>
        </p:nvSpPr>
        <p:spPr>
          <a:xfrm>
            <a:off x="722993" y="934823"/>
            <a:ext cx="1094509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ZUS a orzeczenie o niepełnosprawności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Powiatowego Zespołu ds. Orzekania o Niepełnosprawności nie jest wiążące dla Zakładu Ubezpieczeń Społecznych. ALE orzeczenie wydawane przez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ZUS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dla celów rentowych jest traktowane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na równi z orzeczeniem o niepełnosprawności.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całkowitej niezdolności do pracy i niezdolności do samodzielnej egzystencji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= 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znacznym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stopniu niepełnosprawności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niezdolności do samodzielnej egzystencji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= 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znacznym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stopniu niepełnosprawności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całkowitej niezdolności do pracy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umiarkowanym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stopniu niepełnosprawności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częściowej niezdolności do pracy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= orzeczenie 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lekkim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stopniu niepełnosprawności.</a:t>
            </a:r>
          </a:p>
        </p:txBody>
      </p:sp>
    </p:spTree>
    <p:extLst>
      <p:ext uri="{BB962C8B-B14F-4D97-AF65-F5344CB8AC3E}">
        <p14:creationId xmlns:p14="http://schemas.microsoft.com/office/powerpoint/2010/main" val="2904591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2362200" y="361638"/>
            <a:ext cx="70333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3. Orzeczenie o niepełnosprawności (3)</a:t>
            </a: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577417" y="1006674"/>
            <a:ext cx="11278252" cy="4655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Przedstawienie pracodawcy dokumentów potwierdzających dane osobowe o stanie zdrowia jest </a:t>
            </a: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dobrowolne</a:t>
            </a: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Pracownik nie musi okazywać pracodawcy orzeczenia o niepełnosprawności. </a:t>
            </a:r>
          </a:p>
          <a:p>
            <a:pPr marL="342900" indent="-342900" algn="l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Jednocześnie Sąd Najwyższy uznał, że pracownik ma obowiązek współpracować z lekarzem podczas badań wstępnych, okresowych i kontrolnych przeprowadzanych w celu orzeczenia </a:t>
            </a:r>
            <a:b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 jego zdolności do pracy. </a:t>
            </a: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Oznacza to, że powinien udzielić pełnej informacji o swoim stanie zdrowia. </a:t>
            </a: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 wyroku z 17 maja 2017 r. (II PK 94/16), Sąd Najwyższy potwierdził, </a:t>
            </a:r>
            <a:b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że wiążę się do z podstawowym obowiązkiem pracownika do przestrzegania przepisów </a:t>
            </a:r>
            <a:b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 zasad bezpieczeństwa i higieny pracy.</a:t>
            </a:r>
          </a:p>
          <a:p>
            <a:endParaRPr lang="pl-PL" altLang="pl-PL" sz="2000" dirty="0"/>
          </a:p>
        </p:txBody>
      </p:sp>
    </p:spTree>
    <p:extLst>
      <p:ext uri="{BB962C8B-B14F-4D97-AF65-F5344CB8AC3E}">
        <p14:creationId xmlns:p14="http://schemas.microsoft.com/office/powerpoint/2010/main" val="2864790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657350" y="368510"/>
            <a:ext cx="8274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4. Czas pracy osoby z niepełnosprawnością (1)</a:t>
            </a:r>
          </a:p>
        </p:txBody>
      </p:sp>
      <p:sp>
        <p:nvSpPr>
          <p:cNvPr id="4" name="Prostokąt 3"/>
          <p:cNvSpPr/>
          <p:nvPr/>
        </p:nvSpPr>
        <p:spPr>
          <a:xfrm>
            <a:off x="448716" y="1083325"/>
            <a:ext cx="113228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Czas pracy osoby z niepełnosprawnością nie może przekraczać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8 godzin na dobę i 40 godzin tygodniowo lub 7 godzin na dobę i 35 godzin tygodniowo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Osoba z niepełnosprawnością nie może być zatrudniona w porze nocnej i w godzinach nadliczbowych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(wyjątki: gdy, na wniosek osoby zatrudnionej, lekarz przeprowadzający badania profilaktyczne pracowników lub w razie jego braku lekarz sprawujący opiekę nad tą osobą wyrazi na to zgodę).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Jeśli pracownik nie złoży takiego wniosku, przełożony nie może z własnej inicjatywy zlecić konsultacji medycznej i zmusić do pracy ponad 35/7 godzin.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Koszt badań ponosi pracodawca.</a:t>
            </a:r>
          </a:p>
        </p:txBody>
      </p:sp>
    </p:spTree>
    <p:extLst>
      <p:ext uri="{BB962C8B-B14F-4D97-AF65-F5344CB8AC3E}">
        <p14:creationId xmlns:p14="http://schemas.microsoft.com/office/powerpoint/2010/main" val="1844136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1657350" y="368510"/>
            <a:ext cx="82747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4. Czas pracy osoby z niepełnosprawnością (2)</a:t>
            </a:r>
          </a:p>
        </p:txBody>
      </p:sp>
      <p:sp>
        <p:nvSpPr>
          <p:cNvPr id="4" name="Prostokąt 3"/>
          <p:cNvSpPr/>
          <p:nvPr/>
        </p:nvSpPr>
        <p:spPr>
          <a:xfrm>
            <a:off x="648412" y="1028699"/>
            <a:ext cx="109728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Uprawnienia</a:t>
            </a:r>
            <a:endParaRPr lang="pl-PL" alt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1900" dirty="0">
                <a:latin typeface="Arial" panose="020B0604020202020204" pitchFamily="34" charset="0"/>
                <a:cs typeface="Arial" panose="020B0604020202020204" pitchFamily="34" charset="0"/>
              </a:rPr>
              <a:t>Jak wskazał Sąd Najwyższy w wyroku z 6 lipca 2005 r. (III PK 51/05), ustalenie w umowie o pracę zawartej z niepełnosprawnym w stopniu umiarkowanym ośmiogodzinnego dnia pracy zamiast zgodnego z prawem siedmiogodzinnego oznacza, że</a:t>
            </a:r>
            <a:r>
              <a:rPr lang="pl-PL" alt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 za każdą przepracowaną ósmą godzinę ma on prawo do wynagrodzenia w wysokości 1/7 dziennego wynagrodzenia wynikającego z umowy i do dodatku za pracę w godzinach nadliczbowych;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Dodatkowa przerwa;</a:t>
            </a:r>
            <a:endParaRPr lang="pl-PL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10 dodatkowych dni urlopu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– uzyskuje się je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po przepracowaniu jednego roku od dnia uzyskania stopnia niepełnosprawności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 (znacznego lub umiarkowanego).</a:t>
            </a:r>
          </a:p>
        </p:txBody>
      </p:sp>
    </p:spTree>
    <p:extLst>
      <p:ext uri="{BB962C8B-B14F-4D97-AF65-F5344CB8AC3E}">
        <p14:creationId xmlns:p14="http://schemas.microsoft.com/office/powerpoint/2010/main" val="2256481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1905000" y="368510"/>
            <a:ext cx="8724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4. Czas pracy osoby z niepełnosprawnością (3)</a:t>
            </a:r>
          </a:p>
        </p:txBody>
      </p:sp>
      <p:sp>
        <p:nvSpPr>
          <p:cNvPr id="2" name="Prostokąt 1"/>
          <p:cNvSpPr/>
          <p:nvPr/>
        </p:nvSpPr>
        <p:spPr>
          <a:xfrm>
            <a:off x="415015" y="745745"/>
            <a:ext cx="1111483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>
              <a:lnSpc>
                <a:spcPct val="150000"/>
              </a:lnSpc>
              <a:defRPr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Uprawnienia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2437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Dodatkowe dni urlopu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nie przysługują osobom, którym przysługuje urlop wypoczynkowy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 wymiarze większym niż 26 dni,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lub posiadają prawo do urlopu dodatkowego na podstawie innych przepisów;</a:t>
            </a:r>
          </a:p>
          <a:p>
            <a:pPr marL="452437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Zwolnienie z pracy;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2437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Osoba o znacznym lub umiarkowanym stopniu niepełnosprawności ma prawo do zwolnienia od pracy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 zachowaniem prawa do wynagrodzenia: </a:t>
            </a:r>
          </a:p>
          <a:p>
            <a:pPr marL="914400" lvl="1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celu uczestniczenia w turnusie rehabilitacyjnym –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 21 dni roboczych, nie częściej niż raz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 roku;</a:t>
            </a:r>
          </a:p>
          <a:p>
            <a:pPr marL="914400" lvl="1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celu wykonania badań specjalistycznych, zabiegów leczniczych lub usprawniających, a także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celu uzyskania zaopatrzenia ortopedycznego lub jego naprawy, jeżeli czynności te nie mogą być wykonane poza godzinami pracy. </a:t>
            </a:r>
          </a:p>
        </p:txBody>
      </p:sp>
    </p:spTree>
    <p:extLst>
      <p:ext uri="{BB962C8B-B14F-4D97-AF65-F5344CB8AC3E}">
        <p14:creationId xmlns:p14="http://schemas.microsoft.com/office/powerpoint/2010/main" val="972996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600641" y="392165"/>
            <a:ext cx="112149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5. Wynagrodzenie pracownika z orzeczeniem o niepełnosprawności</a:t>
            </a:r>
          </a:p>
        </p:txBody>
      </p:sp>
      <p:sp>
        <p:nvSpPr>
          <p:cNvPr id="4" name="Prostokąt 3"/>
          <p:cNvSpPr/>
          <p:nvPr/>
        </p:nvSpPr>
        <p:spPr>
          <a:xfrm>
            <a:off x="812798" y="1193762"/>
            <a:ext cx="107906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Wynagrodzenie za czas zwolnień od pracy oblicza się jak ekwiwalent pieniężny za urlop wypoczynkowy.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Łączny wymiar dodatkowego urlopu i zwolnienia od pracy nie może przekroczyć 21 dni w roku kalendarzowym. </a:t>
            </a:r>
            <a:endParaRPr lang="pl-PL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Zmniejszenie normy czasu pracy nie powoduje obniżenia wysokości wynagrodzenia. Natomiast w przypadku wynagrodzenia liczonego </a:t>
            </a:r>
            <a:b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 stawkach godzinowych, ulegają one odpowiedniemu podwyższeniu. </a:t>
            </a:r>
          </a:p>
        </p:txBody>
      </p:sp>
    </p:spTree>
    <p:extLst>
      <p:ext uri="{BB962C8B-B14F-4D97-AF65-F5344CB8AC3E}">
        <p14:creationId xmlns:p14="http://schemas.microsoft.com/office/powerpoint/2010/main" val="4127370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2105597" y="255531"/>
            <a:ext cx="8038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6. Korzyści pracodawcy zatrudniającego osoby </a:t>
            </a:r>
            <a:b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niepełnosprawnościami (1)</a:t>
            </a:r>
          </a:p>
        </p:txBody>
      </p:sp>
      <p:sp>
        <p:nvSpPr>
          <p:cNvPr id="4" name="Prostokąt 3"/>
          <p:cNvSpPr/>
          <p:nvPr/>
        </p:nvSpPr>
        <p:spPr>
          <a:xfrm>
            <a:off x="666654" y="1219760"/>
            <a:ext cx="10916747" cy="4455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Korzyści pozafinansowe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to dwie kategorie atutów, które w krótkim okresie nie dadzą się przeliczyć na wymierne wartości pieniężne, ale w dłuższej perspektywie czasu pracodawcy dostrzegają ich wpływ na sytuację finansową firmy. Zaliczamy do nich: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Dobra, lojalna i zaangażowana kadra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– zmieniający się w Polsce rynek pracy </a:t>
            </a:r>
            <a:b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oraz rekordowo małe bezrobocie powodują, iż pracodawcy mają coraz większe problemy z pozyskaniem pracowników. Osoby niepełnosprawne to kapitał ludzki, </a:t>
            </a:r>
            <a:b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po który warto sięgnąć.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Pozytywne postrzeganie firmy 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(instytucji) przez klientów i otoczenie jako pracodawcy kierującego się zasadami społecznej odpowiedzialności biznesu.</a:t>
            </a:r>
          </a:p>
        </p:txBody>
      </p:sp>
    </p:spTree>
    <p:extLst>
      <p:ext uri="{BB962C8B-B14F-4D97-AF65-F5344CB8AC3E}">
        <p14:creationId xmlns:p14="http://schemas.microsoft.com/office/powerpoint/2010/main" val="880750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2105597" y="255531"/>
            <a:ext cx="8038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6. Korzyści pracodawcy zatrudniającego osoby </a:t>
            </a:r>
            <a:b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niepełnosprawnościami (2)</a:t>
            </a:r>
          </a:p>
        </p:txBody>
      </p:sp>
      <p:sp>
        <p:nvSpPr>
          <p:cNvPr id="4" name="Prostokąt 3"/>
          <p:cNvSpPr/>
          <p:nvPr/>
        </p:nvSpPr>
        <p:spPr>
          <a:xfrm>
            <a:off x="544286" y="1178861"/>
            <a:ext cx="11500570" cy="58580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cs typeface="Arial"/>
              </a:rPr>
              <a:t>Pracodawcy przysługuje ze środków </a:t>
            </a:r>
            <a:r>
              <a:rPr lang="pl-PL" b="1" dirty="0">
                <a:latin typeface="Arial"/>
                <a:cs typeface="Arial"/>
              </a:rPr>
              <a:t>PFRON</a:t>
            </a:r>
            <a:r>
              <a:rPr lang="pl-PL" dirty="0">
                <a:latin typeface="Arial"/>
                <a:cs typeface="Arial"/>
              </a:rPr>
              <a:t> miesięczne dofinansowanie do wynagrodzenia pracownika niepełnosprawnego w kwocie (kwoty zmieniają się stan 1 kwietnia 2020- źródło </a:t>
            </a:r>
            <a:r>
              <a:rPr lang="pl-PL" dirty="0">
                <a:latin typeface="Arial"/>
                <a:ea typeface="+mn-lt"/>
                <a:cs typeface="+mn-lt"/>
              </a:rPr>
              <a:t>https://www.pfron.org.pl/aktualnosci/szczegoly-aktualnosci/news/zmiana-kwot-dofinansowania-od-kwietnia-2020-r/, data wejścia na stronę 1.02.2021)</a:t>
            </a:r>
            <a:r>
              <a:rPr lang="pl-PL" dirty="0">
                <a:latin typeface="Arial"/>
                <a:cs typeface="Arial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/>
                <a:cs typeface="Arial"/>
              </a:rPr>
              <a:t>1950 zł </a:t>
            </a:r>
            <a:r>
              <a:rPr lang="pl-PL" dirty="0">
                <a:latin typeface="Arial"/>
                <a:cs typeface="Arial"/>
              </a:rPr>
              <a:t>– w przypadku osób niepełnosprawnych zaliczonych do znacznego stopnia niepełnosprawności;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/>
                <a:cs typeface="Arial"/>
              </a:rPr>
              <a:t>3150 zł </a:t>
            </a:r>
            <a:r>
              <a:rPr lang="pl-PL" dirty="0">
                <a:latin typeface="Arial"/>
                <a:cs typeface="Arial"/>
              </a:rPr>
              <a:t>– w przypadku osób niepełnosprawnych zaliczonych do znacznego stopnia niepełnosprawności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/>
                <a:cs typeface="Arial"/>
              </a:rPr>
              <a:t>ze schorzeniami szczególnymi;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/>
                <a:cs typeface="Arial"/>
              </a:rPr>
              <a:t>1200 zł </a:t>
            </a:r>
            <a:r>
              <a:rPr lang="pl-PL" dirty="0">
                <a:latin typeface="Arial"/>
                <a:cs typeface="Arial"/>
              </a:rPr>
              <a:t>– w przypadku osób niepełnosprawnych zaliczonych do umiarkowanego stopnia niepełnosprawności;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/>
                <a:cs typeface="Arial"/>
              </a:rPr>
              <a:t>2100 zł </a:t>
            </a:r>
            <a:r>
              <a:rPr lang="pl-PL" dirty="0">
                <a:latin typeface="Arial"/>
                <a:cs typeface="Arial"/>
              </a:rPr>
              <a:t>– w przypadku osób niepełnosprawnych zaliczonych do umiarkowanego stopnia niepełnosprawności ze schorzeniami szczególnymi;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450 zł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– w przypadku osób niepełnosprawnych zaliczonych do lekkiego stopnia niepełnosprawności;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1050 zł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– w przypadku osób niepełnosprawnych zaliczonych do lekkiego stopnia niepełnosprawności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ze schorzeniami szczególnymi.</a:t>
            </a:r>
          </a:p>
        </p:txBody>
      </p:sp>
    </p:spTree>
    <p:extLst>
      <p:ext uri="{BB962C8B-B14F-4D97-AF65-F5344CB8AC3E}">
        <p14:creationId xmlns:p14="http://schemas.microsoft.com/office/powerpoint/2010/main" val="3947743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2105597" y="255531"/>
            <a:ext cx="80388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6. Korzyści pracodawcy zatrudniającego osoby </a:t>
            </a:r>
            <a:b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niepełnosprawnościami (3)</a:t>
            </a:r>
          </a:p>
        </p:txBody>
      </p:sp>
      <p:sp>
        <p:nvSpPr>
          <p:cNvPr id="3" name="Prostokąt 2"/>
          <p:cNvSpPr/>
          <p:nvPr/>
        </p:nvSpPr>
        <p:spPr>
          <a:xfrm>
            <a:off x="343197" y="1126864"/>
            <a:ext cx="1156366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Pracodawca, który przez okres co najmniej 36 miesięcy zatrudni osoby niepełnosprawne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 spełnia wszystkie warunki może otrzymać, na wniosek, ze środków PFRON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zwrot kosztów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np.: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adaptacji pomieszczeń,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adaptacji lub nabycia urządzeń,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zakupu i autoryzacji oprogramowania.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Pracodawca, który zatrudnia pracownika niepełnosprawnego, może otrzymać ze środków PFRON zwrot: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miesięcznych kosztów zatrudnienia pracowników pomagających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pracownikowi niepełnosprawnemu w pracy,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kosztów szkolenia tych pracowników.</a:t>
            </a:r>
          </a:p>
        </p:txBody>
      </p:sp>
    </p:spTree>
    <p:extLst>
      <p:ext uri="{BB962C8B-B14F-4D97-AF65-F5344CB8AC3E}">
        <p14:creationId xmlns:p14="http://schemas.microsoft.com/office/powerpoint/2010/main" val="1627678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15413" y="644691"/>
            <a:ext cx="10369152" cy="21028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Szkolenie realizowane w ramach projektu </a:t>
            </a:r>
            <a:r>
              <a:rPr kumimoji="0" lang="pl-PL" sz="21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Samorząd bez barier.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Projekt dofinansowany jest ze środków UE oraz budżetu państwa.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Autorzy: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Fundacja Instytut Rozwoju Regionalnego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Strona projektu: </a:t>
            </a:r>
            <a:r>
              <a:rPr kumimoji="0" lang="pl-PL" sz="21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kumimoji="0" lang="pl-PL" sz="2133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Prostokąt 4"/>
          <p:cNvSpPr/>
          <p:nvPr/>
        </p:nvSpPr>
        <p:spPr>
          <a:xfrm>
            <a:off x="823644" y="3332990"/>
            <a:ext cx="10177131" cy="149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Prawa autorskie:</a:t>
            </a:r>
          </a:p>
          <a:p>
            <a:pPr marL="0" marR="0" lvl="0" indent="0" algn="l" defTabSz="121917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Prezentacja udostępniana jest na licencji Creative Commons: uznanie autorstwa, na tych samych warunkach 3.0 Polska (CC BY-SA 3.0). Pewne prawa zastrzeżone na rzecz autorów. </a:t>
            </a:r>
            <a:r>
              <a:rPr kumimoji="0" lang="pl-PL" sz="21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kumimoji="0" lang="pl-PL" sz="2133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Commons</a:t>
            </a:r>
            <a:endParaRPr kumimoji="0" lang="pl-PL" sz="21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Obraz 2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88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3467100" y="419875"/>
            <a:ext cx="46468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7. Formy zatrudnienia (1)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45539" y="943095"/>
            <a:ext cx="103897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Wszystkie formy aktywności zawodowej powinny prowadzić do podjęcia zatrudnienia na otwartym rynku pracy.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Najważniejsze są jednak indywidualne potrzeby konkretnej osoby.</a:t>
            </a:r>
          </a:p>
          <a:p>
            <a:pPr>
              <a:lnSpc>
                <a:spcPct val="150000"/>
              </a:lnSpc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Formy zatrudnienia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Warsztat Terapii Zajęciowej – rehabilitacja społeczna i zawodowa,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Zakład Pracy Chronionej –  praca,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Zakład Aktywności Zawodowej – praca,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Spółdzielnia Socjalna – praca.</a:t>
            </a:r>
          </a:p>
        </p:txBody>
      </p:sp>
    </p:spTree>
    <p:extLst>
      <p:ext uri="{BB962C8B-B14F-4D97-AF65-F5344CB8AC3E}">
        <p14:creationId xmlns:p14="http://schemas.microsoft.com/office/powerpoint/2010/main" val="706327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3524250" y="419875"/>
            <a:ext cx="45897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7. Formy zatrudnienia (2)</a:t>
            </a:r>
          </a:p>
        </p:txBody>
      </p:sp>
      <p:sp>
        <p:nvSpPr>
          <p:cNvPr id="3" name="Prostokąt 2"/>
          <p:cNvSpPr/>
          <p:nvPr/>
        </p:nvSpPr>
        <p:spPr>
          <a:xfrm>
            <a:off x="508000" y="996875"/>
            <a:ext cx="1141073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Zatrudnienie wspomagane: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Polega na udzielaniu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indywidualnej pomocy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osobom z niepełnosprawnościami w uzyskaniu dostępu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zatrudnienia zgodnego z ich wyborem, przy stałym wsparciu.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Usługa zatrudnienia wspomaganego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nie jest usługa publiczną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(organizacje pozarządowe).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Mimo wielu starań środowiska dotychczas usługa ta nie została uregulowana ustawowo.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Zatrudnienie wspomagane jest realizowane w Polsce najczęściej wobec osób z niepełnosprawnością intelektualną lub psychiczną – czyli grup potrzebujących największego wsparcia na rynku pracy.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zatrudnieniu wspomaganym udział bierze osoba z niepełnosprawnością,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trener pracy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doradca zawodowy, psycholog, pedagog.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Zatrudnienie wspomagane to często jedyna forma wspierania w zatrudnieniu osób z niepełnosprawnościami o szczególnych potrzebach. 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39276526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771650" y="422259"/>
            <a:ext cx="7659622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>
                <a:latin typeface="Arial"/>
                <a:cs typeface="Arial"/>
              </a:rPr>
              <a:t>8. Dostępność w procesie rekrutacji (1)</a:t>
            </a:r>
          </a:p>
        </p:txBody>
      </p:sp>
      <p:sp>
        <p:nvSpPr>
          <p:cNvPr id="8" name="Prostokąt 7"/>
          <p:cNvSpPr/>
          <p:nvPr/>
        </p:nvSpPr>
        <p:spPr>
          <a:xfrm>
            <a:off x="662152" y="943095"/>
            <a:ext cx="112050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Przykładowe ogłoszenie o pracę: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naszego warszawskiego zespołu poszukujemy osoby na stanowisko: </a:t>
            </a:r>
            <a:r>
              <a:rPr lang="pl-PL" b="1" dirty="0" err="1"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 err="1">
                <a:latin typeface="Arial" panose="020B0604020202020204" pitchFamily="34" charset="0"/>
                <a:cs typeface="Arial" panose="020B0604020202020204" pitchFamily="34" charset="0"/>
              </a:rPr>
              <a:t>assistant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u="sng" dirty="0">
                <a:latin typeface="Arial" panose="020B0604020202020204" pitchFamily="34" charset="0"/>
                <a:cs typeface="Arial" panose="020B0604020202020204" pitchFamily="34" charset="0"/>
              </a:rPr>
              <a:t>Miejsce pracy: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Warszawa.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Dogodny dojazd komunikacją miejską (autobus linii 190). Budynek jest dostępny architektonicznie dla osób niepełnosprawnych, z wyjątkiem bufetu umieszczonego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na półpiętrze.</a:t>
            </a:r>
          </a:p>
          <a:p>
            <a:pPr>
              <a:lnSpc>
                <a:spcPct val="150000"/>
              </a:lnSpc>
            </a:pPr>
            <a:r>
              <a:rPr lang="pl-PL" u="sng" dirty="0">
                <a:latin typeface="Arial" panose="020B0604020202020204" pitchFamily="34" charset="0"/>
                <a:cs typeface="Arial" panose="020B0604020202020204" pitchFamily="34" charset="0"/>
              </a:rPr>
              <a:t>Główne zadania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identyfikacja kandydatów zgodnie z wymaganiami danego projektu rekrutacyjnego,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 wykorzystaniem wewnętrznej bazy danych, portali społecznościowych oraz metodą poszukiwań bezpośrednich,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nawiązywanie pierwszego kontaktu telefonicznego z kandydatami,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administrowanie rekrutacyjną bazą danych,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212071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2514600" y="293751"/>
            <a:ext cx="6974979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>
                <a:latin typeface="Arial"/>
                <a:cs typeface="Arial"/>
              </a:rPr>
              <a:t>8. Dostępność w procesie rekrutacji (2)</a:t>
            </a:r>
          </a:p>
        </p:txBody>
      </p:sp>
      <p:sp>
        <p:nvSpPr>
          <p:cNvPr id="8" name="Prostokąt 7"/>
          <p:cNvSpPr/>
          <p:nvPr/>
        </p:nvSpPr>
        <p:spPr>
          <a:xfrm>
            <a:off x="832579" y="816971"/>
            <a:ext cx="1091798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Przykładowe ogłoszenie o pracę c.d.:</a:t>
            </a:r>
          </a:p>
          <a:p>
            <a:pPr>
              <a:lnSpc>
                <a:spcPct val="150000"/>
              </a:lnSpc>
            </a:pPr>
            <a:r>
              <a:rPr lang="pl-PL" u="sng" dirty="0">
                <a:latin typeface="Arial" panose="020B0604020202020204" pitchFamily="34" charset="0"/>
                <a:cs typeface="Arial" panose="020B0604020202020204" pitchFamily="34" charset="0"/>
              </a:rPr>
              <a:t>Wymagania: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wyższe wykształcenie lub podjęte studia,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znajomość języka angielskiego co najmniej na poziomie B2,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dyspozycyjność do pracy w pełnym wymiarze etatu –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przypadku osób niepełnosprawnych możliwość pracy w zmniejszonym wymiarze czasu pracy,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znajomość rynku IT – jest mile widziana, ale nie jest konieczna,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pl-PL" u="sng" dirty="0">
                <a:latin typeface="Arial" panose="020B0604020202020204" pitchFamily="34" charset="0"/>
                <a:cs typeface="Arial" panose="020B0604020202020204" pitchFamily="34" charset="0"/>
              </a:rPr>
              <a:t>Oferujemy: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pracę w zróżnicowanym zespole, w którym są osoby w różnym wieku, różnej płci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i z niepełnosprawnościami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miejsce parkingowe, w tym dla osoby niepełnosprawnej w bezpośredniej bliskości budynku.</a:t>
            </a:r>
          </a:p>
        </p:txBody>
      </p:sp>
    </p:spTree>
    <p:extLst>
      <p:ext uri="{BB962C8B-B14F-4D97-AF65-F5344CB8AC3E}">
        <p14:creationId xmlns:p14="http://schemas.microsoft.com/office/powerpoint/2010/main" val="30088551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076450" y="422259"/>
            <a:ext cx="7354822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>
                <a:latin typeface="Arial"/>
                <a:cs typeface="Arial"/>
              </a:rPr>
              <a:t>8. Dostępność w procesie rekrutacji (3)</a:t>
            </a:r>
          </a:p>
        </p:txBody>
      </p:sp>
      <p:sp>
        <p:nvSpPr>
          <p:cNvPr id="8" name="Prostokąt 7"/>
          <p:cNvSpPr/>
          <p:nvPr/>
        </p:nvSpPr>
        <p:spPr>
          <a:xfrm>
            <a:off x="626936" y="1186303"/>
            <a:ext cx="11275459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Przykładowe ogłoszenie o pracę c.d.:</a:t>
            </a:r>
          </a:p>
          <a:p>
            <a:pPr>
              <a:lnSpc>
                <a:spcPct val="150000"/>
              </a:lnSpc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Zapewniamy przyjazną atmosferę pracy połączoną z indywidualnym podejściem do każdego</a:t>
            </a:r>
          </a:p>
          <a:p>
            <a:pPr>
              <a:lnSpc>
                <a:spcPct val="150000"/>
              </a:lnSpc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pracownika i otwartą komunikacją.</a:t>
            </a:r>
          </a:p>
          <a:p>
            <a:pPr>
              <a:lnSpc>
                <a:spcPct val="150000"/>
              </a:lnSpc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Poinformuj nas o swoich indywidualnych potrzebach: tłumacz polskiego języka migowego (PJM), materiały w wersji elektronicznej itp. Zachęcamy do kandydowania także osoby </a:t>
            </a:r>
            <a:b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niepełnosprawnością.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09601" y="5414515"/>
            <a:ext cx="1046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Źródło: Osoba z niepełnosprawnością ruchową w pracy. Poradnik dla pracodawców, Warszawa 2019</a:t>
            </a:r>
          </a:p>
        </p:txBody>
      </p:sp>
    </p:spTree>
    <p:extLst>
      <p:ext uri="{BB962C8B-B14F-4D97-AF65-F5344CB8AC3E}">
        <p14:creationId xmlns:p14="http://schemas.microsoft.com/office/powerpoint/2010/main" val="37485205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ostokąt 10"/>
          <p:cNvSpPr/>
          <p:nvPr/>
        </p:nvSpPr>
        <p:spPr>
          <a:xfrm>
            <a:off x="1962150" y="422259"/>
            <a:ext cx="7469122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>
                <a:latin typeface="Arial"/>
                <a:cs typeface="Arial"/>
              </a:rPr>
              <a:t>8. Dostępność w procesie rekrutacji (4)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741730" y="1028373"/>
            <a:ext cx="11171996" cy="460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Ogłoszenie o pracę musi być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dostępne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, aby osoba z niepełnosprawnością mogła aplikować (standard cyfrowy).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Ogłoszenie musi być zamieszczone w miejscu i formacie dostępnym.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 ogłoszeniu powinny znaleźć się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informacje o dostępności stanowiska pracy, zakresie obowiązków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czy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 dostępności budynku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Podczas rozmowy rekrutacyjnej należy oceniać przede wszystkim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kwalifikacje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Należy zapewnić dostępność rozmowy kwalifikacyjnej (np. tłumaczenie w PJM).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 dokumentach instytucji należy umieścić zapisy dotyczące dostępności takie,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jak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regulamin czy procedura naboru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na wolne stanowiska urzędnicze.</a:t>
            </a:r>
          </a:p>
        </p:txBody>
      </p:sp>
    </p:spTree>
    <p:extLst>
      <p:ext uri="{BB962C8B-B14F-4D97-AF65-F5344CB8AC3E}">
        <p14:creationId xmlns:p14="http://schemas.microsoft.com/office/powerpoint/2010/main" val="15814140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1924050" y="422259"/>
            <a:ext cx="7507222" cy="5232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>
                <a:latin typeface="Arial"/>
                <a:cs typeface="Arial"/>
              </a:rPr>
              <a:t>8. Dostępność w procesie rekrutacji (5)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420415" y="1171191"/>
            <a:ext cx="11571888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Rekruter nie powinien pytać o przyczynę niepełnosprawności, ale może zapytać czy osoba </a:t>
            </a:r>
            <a:b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z niepełnosprawnością ma jakieś </a:t>
            </a: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specjalne potrzeby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Miejsce prowadzenia rozmowy musi być dostępne (</a:t>
            </a: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standardy architektoniczne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Dobrze zbadać wcześniej szczególne potrzeby kandydata – np. udział tłumacza PJM, miejsce wyposażone w przenośną pętlę indukcyjną (</a:t>
            </a: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standard informacyjno-komunikacyjny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Materiały wykorzystywane w trakcie rozmowy muszą być dostępne – np. dostępny program badający kompetencje czy udźwiękowiony komputer w trakcie testu.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Rekruterzy prowadzący rozmowy z kandydatami powinni być </a:t>
            </a: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przeszkoleni</a:t>
            </a: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 i posiadać podstawową wiedzę dotyczącą osób z niepełnosprawnościami.</a:t>
            </a:r>
          </a:p>
        </p:txBody>
      </p:sp>
    </p:spTree>
    <p:extLst>
      <p:ext uri="{BB962C8B-B14F-4D97-AF65-F5344CB8AC3E}">
        <p14:creationId xmlns:p14="http://schemas.microsoft.com/office/powerpoint/2010/main" val="30123051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430330" y="299542"/>
            <a:ext cx="75097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– dostosowanie stanowiska pracy (1)</a:t>
            </a:r>
          </a:p>
        </p:txBody>
      </p:sp>
      <p:sp>
        <p:nvSpPr>
          <p:cNvPr id="2" name="Prostokąt 1"/>
          <p:cNvSpPr/>
          <p:nvPr/>
        </p:nvSpPr>
        <p:spPr>
          <a:xfrm>
            <a:off x="609676" y="1327654"/>
            <a:ext cx="111510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Pracodawca jest obowiązany zapewnić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niezbędne racjonalne usprawnienia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dla osoby z niepełnosprawnością pozostającej z nim w stosunku pracy, uczestniczącej w procesie rekrutacji lub odbywającej szkolenie, staż, przygotowanie zawodowe albo praktyki zawodowe lub absolwenckie.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Niedokonanie niezbędnych racjonalnych usprawnień uważa się za naruszenie zasady równego traktowania w zatrudnieniu kodeksu pracy.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Dostosowanie stanowiska pracy nie zawsze musi wiązać się z dużymi kosztami.</a:t>
            </a:r>
          </a:p>
        </p:txBody>
      </p:sp>
    </p:spTree>
    <p:extLst>
      <p:ext uri="{BB962C8B-B14F-4D97-AF65-F5344CB8AC3E}">
        <p14:creationId xmlns:p14="http://schemas.microsoft.com/office/powerpoint/2010/main" val="32861717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430328" y="197942"/>
            <a:ext cx="75097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– dostosowanie stanowiska pracy (2)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507918" y="1059819"/>
            <a:ext cx="11354575" cy="498598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ruchową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/>
                <a:cs typeface="Arial"/>
              </a:rPr>
              <a:t>Miejsca parkingowe </a:t>
            </a:r>
            <a:r>
              <a:rPr lang="pl-PL" sz="1900" dirty="0">
                <a:latin typeface="Arial"/>
                <a:cs typeface="Arial"/>
              </a:rPr>
              <a:t>dla osób z niepełnosprawnościami blisko wejścia do budynku.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Dostępność architektoniczna obiektu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zgodna ze standardami architektonicznymi – np. szerokość drzwi, szerokość korytarza.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Odpowiednie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ustawienie mebli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w pomieszczeniu z zachowaniem powierzchni manewrowej.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Dostosowanie miejsca pracy np. wysokość biurka, fotel dostosowany do potrzeb.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Materiały biurowe, dokumenty i elementy wyposażenia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(włączniki prądu itp.) w zasięgu ręki </a:t>
            </a:r>
            <a:b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– na odpowiedniej wysokości.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Pomieszczenia higieniczno-sanitarne dostępne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dla wszystkich (kuchni, jadalnia, toalety).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Należy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wyznaczyć miejsce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, w którym pracownik będzie mógł stabilnie ustawić pomoce techniczne, takie jak np. kule, laski. </a:t>
            </a:r>
          </a:p>
        </p:txBody>
      </p:sp>
    </p:spTree>
    <p:extLst>
      <p:ext uri="{BB962C8B-B14F-4D97-AF65-F5344CB8AC3E}">
        <p14:creationId xmlns:p14="http://schemas.microsoft.com/office/powerpoint/2010/main" val="28267060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2129043" y="231830"/>
            <a:ext cx="75097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9. Racjonalne usprawnienia w zatrudnieniu </a:t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– dostosowanie stanowiska pracy (3)</a:t>
            </a:r>
          </a:p>
        </p:txBody>
      </p:sp>
      <p:sp>
        <p:nvSpPr>
          <p:cNvPr id="2" name="Prostokąt 1"/>
          <p:cNvSpPr/>
          <p:nvPr/>
        </p:nvSpPr>
        <p:spPr>
          <a:xfrm>
            <a:off x="598171" y="1303526"/>
            <a:ext cx="11593829" cy="4408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ruchową</a:t>
            </a:r>
          </a:p>
          <a:p>
            <a:pPr>
              <a:lnSpc>
                <a:spcPct val="150000"/>
              </a:lnSpc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ruchową (szczególnie w zakresie kończyn górnych) mogą napotykać </a:t>
            </a:r>
            <a:b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na przeszkody związane z wykonywaniem pracy, obsługą sprzętu komputerowego.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Specjalne urządzenia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, które ułatwiają korzystanie z komputera i innych urządzeń codziennego użytku, to m.in.: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jedno- lub dwuręczna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specjalistyczna klawiatura komputerowa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klawiatura specjalistyczna umożliwiająca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pisanie jednym palcem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lub wskaźnikiem trzymanym w ustach,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powiększona mysz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komputerowa, np. Big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Track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specjalistyczna mysz komputerowa, np.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Handshoe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Mouse,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Orbitrack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Mouse,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przewodowe lub bezprzewodowe przyciski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urządzeń elektrycznych i elektronicznych,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interfejsy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 komputerowych przycisków funkcyjnych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IntelliSwitch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1697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985921" y="597812"/>
            <a:ext cx="2002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985921" y="1121032"/>
            <a:ext cx="11206079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Stereotypy dotyczące zatrudniania osób z niepełnosprawnościami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Aspekty prawne zatrudniania osób z niepełnosprawnościami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alt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Orzeczenie o niepełnosprawności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Czas pracy osoby z niepełnosprawnością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Wynagrodzenie pracownika z orzeczeniem o niepełnosprawności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Korzyści pracodawcy zatrudniającego osoby z niepełnosprawnościami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Formy zatrudnienia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Dostępność w procesie rekrutacji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Racjonalne usprawnienia w zatrudnieniu – dostosowanie stanowiska pracy</a:t>
            </a: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294143" y="189805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(4)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586204" y="1126278"/>
            <a:ext cx="11174434" cy="468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3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Budynek dostępny architektonicznie –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oznakowane szklane powierzchnie, stopnie schodów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itp. – zgodnie ze standardami.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Równomierne i rozproszone oświetlenie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całego pomieszczenia i stref komunikacyjnych.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Biurko osoby słabowidzącej powinno być usytuowane w miejscu, w którym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nie ma dużych różnic oświetlenia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– przy wyborze należy unikać miejsc, w których występuje silne źródło światła (np. silne światło słoneczne padające o określonej części dnia).</a:t>
            </a:r>
          </a:p>
        </p:txBody>
      </p:sp>
    </p:spTree>
    <p:extLst>
      <p:ext uri="{BB962C8B-B14F-4D97-AF65-F5344CB8AC3E}">
        <p14:creationId xmlns:p14="http://schemas.microsoft.com/office/powerpoint/2010/main" val="32357744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294143" y="189805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(5)</a:t>
            </a:r>
          </a:p>
        </p:txBody>
      </p:sp>
      <p:sp>
        <p:nvSpPr>
          <p:cNvPr id="3" name="Prostokąt 2"/>
          <p:cNvSpPr/>
          <p:nvPr/>
        </p:nvSpPr>
        <p:spPr>
          <a:xfrm>
            <a:off x="504844" y="1166533"/>
            <a:ext cx="1144541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3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Stanowisko pracy osoby słabowidzącej powinno być doświetlone przez zastosowanie oprawy oświetlenia miejscowego (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lampka biurkowa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Dobrą praktyką jest wyposażenie stanowiska pracy w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elementy kontrastowe </a:t>
            </a:r>
            <a:b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względem otoczenia (siedzisko krzesła względem podłogi, kontrastowa barwa blatu itp.)</a:t>
            </a:r>
            <a:r>
              <a:rPr lang="pl-PL" sz="2200" dirty="0"/>
              <a:t>.</a:t>
            </a:r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Aby ułatwić osobie niewidomej samodzielne poruszanie się, należy zadbać,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aby </a:t>
            </a: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najbliższe otoczenie charakteryzowało się stałością i niezmiennością 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usytuowania sprzętów oraz położenia przedmiotów i ich uporządkowaniem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(np. odpowiednia szuflada, półka itp.).</a:t>
            </a:r>
          </a:p>
        </p:txBody>
      </p:sp>
    </p:spTree>
    <p:extLst>
      <p:ext uri="{BB962C8B-B14F-4D97-AF65-F5344CB8AC3E}">
        <p14:creationId xmlns:p14="http://schemas.microsoft.com/office/powerpoint/2010/main" val="1918641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294143" y="189805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(6)</a:t>
            </a:r>
          </a:p>
        </p:txBody>
      </p:sp>
      <p:sp>
        <p:nvSpPr>
          <p:cNvPr id="3" name="Prostokąt 2"/>
          <p:cNvSpPr/>
          <p:nvPr/>
        </p:nvSpPr>
        <p:spPr>
          <a:xfrm>
            <a:off x="504560" y="1143912"/>
            <a:ext cx="11403662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Przykłady rozwiązań technologicznych: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Urządzenia mobilne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(smartfony, tablety,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handheldy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). Te z systemem iOS (Apple) mają wbudowany czytnik ekranu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VoiceOver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i Zoom. Urządzenia z systemem Android – czytniki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TalkBack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Shine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Plus,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Spiel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System graficzny Windows i czytniki ekranu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Jaws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for Windows, HAL,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Supernova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Window-Eyes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Bridge, ASAW, NVDA. Rozwiązania wbudowane: Narrator i Lupa;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Syntezatory mowy języka polskiego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Readboard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SMP (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Kajetek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), Apollo,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Orpheus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Klawiatura dla osób słabowidzących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(np. z syntezatorem mowy na wyjściu),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klawiatury </a:t>
            </a:r>
            <a:r>
              <a:rPr lang="pl-PL" b="1" dirty="0" err="1">
                <a:latin typeface="Arial" panose="020B0604020202020204" pitchFamily="34" charset="0"/>
                <a:cs typeface="Arial" panose="020B0604020202020204" pitchFamily="34" charset="0"/>
              </a:rPr>
              <a:t>braille’owskie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Powiększalniki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umożliwiające osobom słabowidzącym np. wypełnianie dokumentów; dostępne są również w wersjach kieszonkowych;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Skaner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– urządzenie odczytujące osobie niewidomej tekst drukowany.</a:t>
            </a:r>
          </a:p>
        </p:txBody>
      </p:sp>
    </p:spTree>
    <p:extLst>
      <p:ext uri="{BB962C8B-B14F-4D97-AF65-F5344CB8AC3E}">
        <p14:creationId xmlns:p14="http://schemas.microsoft.com/office/powerpoint/2010/main" val="4405284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294143" y="189805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(7) 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10098" y="1143912"/>
            <a:ext cx="11277101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Osoby Głuche i słabosłyszące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Tam, gdzie jest to możliwe, należy uzupełnić sygnalizację dźwiękową dobrze widoczną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sygnalizacją świetlną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. Dotyczy to np. sygnalizacji alarmowej, urządzeń dostępu (domofonów, czytników kart magnetycznych) czy telefonów.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Stanowisko pracownika z niepełnosprawnością słuchową powinno być skierowane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w stronę drzwi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. Jeżeli jest to pracownik niesłyszący na jedno ucho, dobrze jest ustawić jego stanowisko słyszącym uchem w stronę klientów czy współpracowników.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Urządzenia teleinformatyczne, np. komputery i telefony, powinny być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dostosowane do aparatów słuchowych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 i wyposażone w systemy </a:t>
            </a:r>
            <a:r>
              <a:rPr lang="pl-PL" sz="1900" b="1" dirty="0">
                <a:latin typeface="Arial" panose="020B0604020202020204" pitchFamily="34" charset="0"/>
                <a:cs typeface="Arial" panose="020B0604020202020204" pitchFamily="34" charset="0"/>
              </a:rPr>
              <a:t>pętli indukcyjnych </a:t>
            </a: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lub systemy transmisji radiowej. </a:t>
            </a:r>
            <a:b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latin typeface="Arial" panose="020B0604020202020204" pitchFamily="34" charset="0"/>
                <a:cs typeface="Arial" panose="020B0604020202020204" pitchFamily="34" charset="0"/>
              </a:rPr>
              <a:t>Ich sygnalizacja powinna być oparta na sygnale wizualnym, wibracyjnym lub przewodnictwie kostnym.</a:t>
            </a:r>
          </a:p>
        </p:txBody>
      </p:sp>
    </p:spTree>
    <p:extLst>
      <p:ext uri="{BB962C8B-B14F-4D97-AF65-F5344CB8AC3E}">
        <p14:creationId xmlns:p14="http://schemas.microsoft.com/office/powerpoint/2010/main" val="23137398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2357205" y="414239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(8)</a:t>
            </a:r>
          </a:p>
        </p:txBody>
      </p:sp>
      <p:sp>
        <p:nvSpPr>
          <p:cNvPr id="3" name="Prostokąt 2"/>
          <p:cNvSpPr/>
          <p:nvPr/>
        </p:nvSpPr>
        <p:spPr>
          <a:xfrm>
            <a:off x="626363" y="1540601"/>
            <a:ext cx="1146053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Osoby Głuche i słabosłyszące</a:t>
            </a:r>
          </a:p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Najnowsze technologie są wsparciem osób niepełnosprawnych w miejscu pracy. </a:t>
            </a:r>
            <a:b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 przypadku osób z niepełnosprawnością słuchową mogą to być: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Pętla indukcyjna,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System FM,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Tłumacz języka migowego on-line.</a:t>
            </a:r>
          </a:p>
        </p:txBody>
      </p:sp>
    </p:spTree>
    <p:extLst>
      <p:ext uri="{BB962C8B-B14F-4D97-AF65-F5344CB8AC3E}">
        <p14:creationId xmlns:p14="http://schemas.microsoft.com/office/powerpoint/2010/main" val="39646381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283064" y="312178"/>
            <a:ext cx="7509753" cy="95410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2800" b="1" dirty="0">
                <a:latin typeface="Arial"/>
                <a:cs typeface="Arial"/>
              </a:rPr>
              <a:t>9. Racjonalne usprawnienia w zatrudnieniu </a:t>
            </a: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800" b="1" dirty="0">
                <a:latin typeface="Arial"/>
                <a:cs typeface="Arial"/>
              </a:rPr>
              <a:t>– dostosowanie stanowiska pracy (9)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510052" y="1321180"/>
            <a:ext cx="1138050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intelektualną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Osoba z niepełnosprawnością intelektualną potrzebuje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wsparcia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trenera pracy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Zakres obowiązków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pracownika z niepełnosprawnością intelektualną powinien być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jasno ustalony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 zdefiniowany, a czynności powinny być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 góry zaplanowane, niezmienne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 odbywać się w ustalonej kolejności. W przypadku dokonania zmiany zakresu obowiązków należy przeprowadzić szkolenie uzupełniające.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Tempo pracy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powinno być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dostosowane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do możliwości intelektualnych pracownika oraz jego ograniczeń w sferze poznawczej.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Miejsca, z których korzystają pracownicy (np. bufet, toalety, poszczególne działy, magazyny), powinny być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oznaczone w sposób łatwy do zrozumienia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najlepiej za pomocą piktogramów.</a:t>
            </a:r>
          </a:p>
        </p:txBody>
      </p:sp>
    </p:spTree>
    <p:extLst>
      <p:ext uri="{BB962C8B-B14F-4D97-AF65-F5344CB8AC3E}">
        <p14:creationId xmlns:p14="http://schemas.microsoft.com/office/powerpoint/2010/main" val="35575131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1498600" y="1122363"/>
            <a:ext cx="9144000" cy="2387600"/>
          </a:xfrm>
        </p:spPr>
        <p:txBody>
          <a:bodyPr>
            <a:norm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236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ytuł 1"/>
          <p:cNvSpPr txBox="1">
            <a:spLocks/>
          </p:cNvSpPr>
          <p:nvPr/>
        </p:nvSpPr>
        <p:spPr>
          <a:xfrm>
            <a:off x="0" y="195250"/>
            <a:ext cx="12042008" cy="7191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alt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1. Stereotypy dotyczące zatrudniania osób z niepełnosprawnościami (1)</a:t>
            </a:r>
          </a:p>
        </p:txBody>
      </p:sp>
      <p:sp>
        <p:nvSpPr>
          <p:cNvPr id="3" name="Prostokąt 2"/>
          <p:cNvSpPr/>
          <p:nvPr/>
        </p:nvSpPr>
        <p:spPr>
          <a:xfrm>
            <a:off x="809123" y="1664127"/>
            <a:ext cx="11315214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3000"/>
              </a:spcAft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Stereotypy: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Mniejsza wydajność pracy.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Ponoszenie kosztów przez pracodawcę przy braku wymiernych korzyści.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Częste zwolnienia lekarskie osób z niepełnosprawnością.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500" dirty="0">
                <a:latin typeface="Arial" panose="020B0604020202020204" pitchFamily="34" charset="0"/>
                <a:cs typeface="Arial" panose="020B0604020202020204" pitchFamily="34" charset="0"/>
              </a:rPr>
              <a:t>Trudności administracyjne, np. zgłoszenie do PFRON, częstsze kontrole.</a:t>
            </a:r>
          </a:p>
        </p:txBody>
      </p:sp>
    </p:spTree>
    <p:extLst>
      <p:ext uri="{BB962C8B-B14F-4D97-AF65-F5344CB8AC3E}">
        <p14:creationId xmlns:p14="http://schemas.microsoft.com/office/powerpoint/2010/main" val="3324770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"/>
          <p:cNvSpPr txBox="1">
            <a:spLocks/>
          </p:cNvSpPr>
          <p:nvPr/>
        </p:nvSpPr>
        <p:spPr>
          <a:xfrm>
            <a:off x="0" y="195250"/>
            <a:ext cx="12042008" cy="7191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alt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1. Stereotypy dotyczące zatrudniania osób z niepełnosprawnościami (2)</a:t>
            </a:r>
          </a:p>
        </p:txBody>
      </p:sp>
      <p:sp>
        <p:nvSpPr>
          <p:cNvPr id="14" name="Symbol zastępczy zawartości 2"/>
          <p:cNvSpPr txBox="1">
            <a:spLocks/>
          </p:cNvSpPr>
          <p:nvPr/>
        </p:nvSpPr>
        <p:spPr>
          <a:xfrm>
            <a:off x="678571" y="1494141"/>
            <a:ext cx="11765677" cy="33195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pl-PL" alt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Czy osoba z niepełnosprawnością może pracować?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Osoba z niepełnosprawnością ma prawo do pracy na zasadzie równości z innymi osobami.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2200" dirty="0">
                <a:latin typeface="Arial" panose="020B0604020202020204" pitchFamily="34" charset="0"/>
                <a:cs typeface="Arial" panose="020B0604020202020204" pitchFamily="34" charset="0"/>
              </a:rPr>
              <a:t>Stereotypy są barierą w podjęciu zatrudnienia przez osoby z niepełnosprawnościami.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Zatrudnienie jest nie tylko formą rehabilitacji zawodowej.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pl-PL" sz="2200" b="1" dirty="0">
                <a:latin typeface="Arial" panose="020B0604020202020204" pitchFamily="34" charset="0"/>
                <a:cs typeface="Arial" panose="020B0604020202020204" pitchFamily="34" charset="0"/>
              </a:rPr>
              <a:t>Zatrudnienie jest warunkiem niezależnego życia osoby z niepełnosprawnością.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588580" y="473574"/>
            <a:ext cx="111462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2. Aspekty prawne zatrudniania osób z niepełnosprawnościami (1)</a:t>
            </a:r>
          </a:p>
        </p:txBody>
      </p:sp>
      <p:sp>
        <p:nvSpPr>
          <p:cNvPr id="5" name="Prostokąt 4"/>
          <p:cNvSpPr/>
          <p:nvPr/>
        </p:nvSpPr>
        <p:spPr>
          <a:xfrm>
            <a:off x="588579" y="1189154"/>
            <a:ext cx="113511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Zatrudnienie w Konwencji ONZ o prawach osób niepełnosprawnych: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Art. 24 Konwencji gwarantuje każdej osobie z niepełnosprawnością wsparcie w podjęciu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 utrzymaniu zatrudnienia.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Konwencja nie wskazuje na jedną formę zatrudnienia osób z niepełnosprawnościami, wymienia zarówno otwarty, jak i integracyjny charakter pracy.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Konwencja podkreśla jednak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dostępność środowiska pracy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oraz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zakaz dyskryminacji.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Konwencja wskazuje, że należy popierać </a:t>
            </a: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możliwości zatrudnienia i rozwoju zawodowego </a:t>
            </a: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osób z niepełnosprawnościami na rynku pracy oraz pomagać im w znalezieniu, uzyskaniu </a:t>
            </a:r>
            <a:b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 utrzymaniu zatrudnienia oraz powrocie do zatrudnienia</a:t>
            </a:r>
            <a:r>
              <a:rPr lang="pl-PL" altLang="pl-PL" b="1" dirty="0"/>
              <a:t>.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17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502094" y="473574"/>
            <a:ext cx="1101595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2. Aspekty prawne zatrudniania osób z niepełnosprawnościami (2)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rostokąt 1"/>
              <p:cNvSpPr/>
              <p:nvPr/>
            </p:nvSpPr>
            <p:spPr>
              <a:xfrm>
                <a:off x="796660" y="1276819"/>
                <a:ext cx="11122624" cy="47089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Zatrudnienie w Kodeksie Pracy:</a:t>
                </a:r>
                <a:endParaRPr lang="pl-PL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Art. 113 Jakakolwiek dyskryminacja w zatrudnieniu, bezpośrednia lub pośrednia, </a:t>
                </a:r>
                <a:b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w szczególności ze względu na płeć, wiek, 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niepełnosprawność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, rasę, religię, narodowość, przekonania polityczne, przynależność związkową, pochodzenie etniczne, wyznanie, orientację seksualną, zatrudnienie na czas określony lub nieokreślony, zatrudnienie </a:t>
                </a:r>
                <a:b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w pełnym lub w niepełnym wymiarze czasu pracy –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jest niedopuszczalna.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Art.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sz="20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pl-PL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18</m:t>
                        </m:r>
                      </m:e>
                      <m:sup>
                        <m:r>
                          <a:rPr lang="pl-PL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  <m:r>
                          <a:rPr lang="pl-PL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§ 1. Pracownicy powinni być 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równo traktowani 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w zakresie nawiązania i rozwiązania stosunku pracy, warunków zatrudnienia, awansowania oraz dostępu do szkolenia w celu podnoszenia kwalifikacji zawodowych, w szczególności bez względu na płeć, wiek, </a:t>
                </a:r>
                <a:r>
                  <a:rPr lang="pl-PL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niepełnosprawność</a:t>
                </a:r>
                <a:r>
                  <a:rPr lang="pl-PL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, (…).</a:t>
                </a:r>
                <a:endParaRPr lang="pl-PL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Prostokąt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660" y="1276819"/>
                <a:ext cx="11122624" cy="4708981"/>
              </a:xfrm>
              <a:prstGeom prst="rect">
                <a:avLst/>
              </a:prstGeom>
              <a:blipFill>
                <a:blip r:embed="rId3"/>
                <a:stretch>
                  <a:fillRect l="-603" r="-493" b="-129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3404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678648" y="526751"/>
            <a:ext cx="1125844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2. Aspekty prawne zatrudniania osób z niepełnosprawnościami (3)</a:t>
            </a:r>
          </a:p>
        </p:txBody>
      </p:sp>
      <p:sp>
        <p:nvSpPr>
          <p:cNvPr id="3" name="Prostokąt 2"/>
          <p:cNvSpPr/>
          <p:nvPr/>
        </p:nvSpPr>
        <p:spPr>
          <a:xfrm>
            <a:off x="712024" y="1104633"/>
            <a:ext cx="111916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Zatrudnienie w Ustawie z dn. 21 listopada 2008 r. o pracownikach samorządowych: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Art. 13. (…) 2. Ogłoszenie o naborze powinno zawierać: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4b) informację, czy w miesiącu poprzedzającym datę upublicznienia ogłoszenia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wskaźnik zatrudnienia osób niepełnosprawnych w jednostce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w rozumieniu przepisów o rehabilitacji zawodowej i społecznej oraz zatrudnianiu osób niepełnosprawnych,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wynosi co najmniej 6%.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Art. 13a. (…) 2. Jeżeli w jednostce wskaźnik zatrudnienia osób niepełnosprawnych, w rozumieniu przepisów o rehabilitacji zawodowej i społecznej oraz zatrudnianiu osób niepełnosprawnych, w miesiącu poprzedzającym datę upublicznienia ogłoszenia o naborze, jest niższy niż 6%,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pierwszeństwo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 zatrudnieniu na stanowiskach urzędniczych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z wyłączeniem kierowniczych stanowisk urzędniczych,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przysługuje osobie niepełnosprawnej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 o ile znajduje się w gronie osób, o których mowa w ust. 1.</a:t>
            </a:r>
          </a:p>
        </p:txBody>
      </p:sp>
    </p:spTree>
    <p:extLst>
      <p:ext uri="{BB962C8B-B14F-4D97-AF65-F5344CB8AC3E}">
        <p14:creationId xmlns:p14="http://schemas.microsoft.com/office/powerpoint/2010/main" val="983248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642284" y="356055"/>
            <a:ext cx="112595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700" b="1" dirty="0">
                <a:latin typeface="Arial" panose="020B0604020202020204" pitchFamily="34" charset="0"/>
                <a:cs typeface="Arial" panose="020B0604020202020204" pitchFamily="34" charset="0"/>
              </a:rPr>
              <a:t>2. Aspekty prawne zatrudniania osób z niepełnosprawnościami (4)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470162" y="863886"/>
            <a:ext cx="1125950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Ustawa z dn. 27 sierpnia 1997 r. o rehabilitacji zawodowej i społecznej oraz o zatrudnianiu osób niepełnosprawnych: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Wprowadza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trzy stopnie niepełnosprawności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 lekki, umiarkowany i znaczny.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Zaliczenie do znacznego albo umiarkowanego stopnia niepełnosprawności osoby nie wyklucza możliwości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zatrudnienia tej osoby u pracodawcy niezapewniającego warunków pracy chronionej, w przypadkach: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przystosowania przez pracodawcę stanowiska pracy do potrzeb osoby z niepełnosprawnością,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zatrudnienia w formie telepracy.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Pracodawca zatrudniający co najmniej 25 pracowników w przeliczeniu na pełny wymiar czasu pracy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jest obowiązany dokonywać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miesięcznych wpłat na Państwowy Fundusz Rehabilitacji Osób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Niepełnosprawnych.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 wpłat zwolnieni są pracodawcy, u których wskaźnik zatrudnienia osób niepełnosprawnych wynosi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co najmniej 6%.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3616673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</TotalTime>
  <Words>3576</Words>
  <Application>Microsoft Office PowerPoint</Application>
  <PresentationFormat>Panoramiczny</PresentationFormat>
  <Paragraphs>274</Paragraphs>
  <Slides>36</Slides>
  <Notes>33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Motyw pakietu Office</vt:lpstr>
      <vt:lpstr>1_Prezentacja_aktualna_wersja_szkolenie_koordynatorów</vt:lpstr>
      <vt:lpstr>Szkolenie dla koordynatorów dostępności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264</cp:revision>
  <dcterms:created xsi:type="dcterms:W3CDTF">2020-10-09T08:17:34Z</dcterms:created>
  <dcterms:modified xsi:type="dcterms:W3CDTF">2021-02-26T08:03:01Z</dcterms:modified>
</cp:coreProperties>
</file>