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2" r:id="rId2"/>
    <p:sldId id="369" r:id="rId3"/>
    <p:sldId id="370" r:id="rId4"/>
    <p:sldId id="360" r:id="rId5"/>
    <p:sldId id="367" r:id="rId6"/>
    <p:sldId id="361" r:id="rId7"/>
    <p:sldId id="358" r:id="rId8"/>
    <p:sldId id="368" r:id="rId9"/>
    <p:sldId id="354" r:id="rId10"/>
    <p:sldId id="359" r:id="rId11"/>
    <p:sldId id="351" r:id="rId12"/>
    <p:sldId id="371" r:id="rId13"/>
    <p:sldId id="353" r:id="rId14"/>
    <p:sldId id="363" r:id="rId15"/>
    <p:sldId id="364" r:id="rId16"/>
    <p:sldId id="365" r:id="rId17"/>
    <p:sldId id="366" r:id="rId18"/>
    <p:sldId id="362" r:id="rId19"/>
    <p:sldId id="345" r:id="rId20"/>
    <p:sldId id="357" r:id="rId21"/>
    <p:sldId id="355" r:id="rId22"/>
    <p:sldId id="352" r:id="rId23"/>
    <p:sldId id="350" r:id="rId24"/>
    <p:sldId id="356" r:id="rId2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015"/>
    <a:srgbClr val="7EA002"/>
    <a:srgbClr val="5F7901"/>
    <a:srgbClr val="FFFFFF"/>
    <a:srgbClr val="000000"/>
    <a:srgbClr val="026937"/>
    <a:srgbClr val="95CA20"/>
    <a:srgbClr val="AFE13F"/>
    <a:srgbClr val="76C0D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3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D3AA-2E30-4C7E-805B-BEE81255660B}" type="datetimeFigureOut">
              <a:rPr lang="pl-PL" smtClean="0"/>
              <a:t>2019-01-30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5448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643" y="9428716"/>
            <a:ext cx="2945448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954A-AD77-4EE3-B2AF-678DC24A2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52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2019-01-30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47351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04" y="6305458"/>
            <a:ext cx="2418652" cy="507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.gov.pl/srodowisko/systemy-srodowiskowe/system-weryfikacji-technologii-srodowiskowych-etv/" TargetMode="External"/><Relationship Id="rId2" Type="http://schemas.openxmlformats.org/officeDocument/2006/relationships/hyperlink" Target="https://ec.europa.eu/environment/ecoap/etv/documents/159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fosigw.gov.pl/oferta-finansowania/srodki-krajowe/wsparcie-dla-innowacji-sprzyjajacych2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tv@ios.edu.pl" TargetMode="External"/><Relationship Id="rId2" Type="http://schemas.openxmlformats.org/officeDocument/2006/relationships/hyperlink" Target="mailto:a.wawrzyniak@itp.edu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tv@ietu.pl" TargetMode="External"/><Relationship Id="rId4" Type="http://schemas.openxmlformats.org/officeDocument/2006/relationships/hyperlink" Target="mailto:etv@pimot.e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ecoap/etv/" TargetMode="External"/><Relationship Id="rId7" Type="http://schemas.openxmlformats.org/officeDocument/2006/relationships/hyperlink" Target="https://www.miir.gov.pl/media/48672/SOR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-com.pl/" TargetMode="External"/><Relationship Id="rId5" Type="http://schemas.openxmlformats.org/officeDocument/2006/relationships/hyperlink" Target="http://www.asket.pl/eu_etv_237.html" TargetMode="External"/><Relationship Id="rId4" Type="http://schemas.openxmlformats.org/officeDocument/2006/relationships/hyperlink" Target="http://nfosigw.gov.pl/oferta-finansowania/srodki-krajowe/wsparcie-dla-innowacji-sprzyjajacych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pic>
        <p:nvPicPr>
          <p:cNvPr id="11267" name="Picture 2" descr="H:\Grupy\DL\FOTOLIA\Fotolia_65208503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/>
          <a:stretch>
            <a:fillRect/>
          </a:stretch>
        </p:blipFill>
        <p:spPr bwMode="auto">
          <a:xfrm>
            <a:off x="0" y="28462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9206"/>
          <a:stretch>
            <a:fillRect/>
          </a:stretch>
        </p:blipFill>
        <p:spPr bwMode="auto">
          <a:xfrm>
            <a:off x="5508625" y="6021388"/>
            <a:ext cx="3425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0" y="2395538"/>
            <a:ext cx="9144000" cy="529043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ole tekstowe 31"/>
          <p:cNvSpPr txBox="1">
            <a:spLocks noChangeArrowheads="1"/>
          </p:cNvSpPr>
          <p:nvPr/>
        </p:nvSpPr>
        <p:spPr bwMode="auto">
          <a:xfrm>
            <a:off x="704850" y="2413164"/>
            <a:ext cx="831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Narodowy Fundusz Ochrony Środowiska i Gospodarki Wodnej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0" y="3954652"/>
            <a:ext cx="9144000" cy="3989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Dotacja </a:t>
            </a:r>
            <a:r>
              <a:rPr lang="pl-PL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środków NFOŚiGW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4576439"/>
            <a:ext cx="9179496" cy="436738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 Innowacji i Ekspertyz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3123855"/>
            <a:ext cx="9144000" cy="46555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pl-PL" altLang="pl-PL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Weryfikacji Technologii Środowiskowych ETV</a:t>
            </a:r>
          </a:p>
        </p:txBody>
      </p:sp>
    </p:spTree>
    <p:extLst>
      <p:ext uri="{BB962C8B-B14F-4D97-AF65-F5344CB8AC3E}">
        <p14:creationId xmlns:p14="http://schemas.microsoft.com/office/powerpoint/2010/main" val="39370106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43607" y="1823225"/>
            <a:ext cx="71510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Do ETV kwalifikują się wszystkie technologie, które wykazują potencjał w zakresie innowacji i ochrony środowiska.</a:t>
            </a:r>
          </a:p>
          <a:p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pl-P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 fazie pilotażowej ETV EU obejmuje trzy obszary technologiczne:</a:t>
            </a:r>
          </a:p>
          <a:p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oczyszczanie i monitoring wody,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materiały, odpady i zasoby,</a:t>
            </a:r>
          </a:p>
          <a:p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technologie energetyczne.</a:t>
            </a:r>
          </a:p>
          <a:p>
            <a:endParaRPr lang="pl-PL" sz="2400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Technologie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0448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87696"/>
              </p:ext>
            </p:extLst>
          </p:nvPr>
        </p:nvGraphicFramePr>
        <p:xfrm>
          <a:off x="28261" y="1268760"/>
          <a:ext cx="9080243" cy="5159553"/>
        </p:xfrm>
        <a:graphic>
          <a:graphicData uri="http://schemas.openxmlformats.org/drawingml/2006/table">
            <a:tbl>
              <a:tblPr/>
              <a:tblGrid>
                <a:gridCol w="1310873"/>
                <a:gridCol w="776937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Obszar</a:t>
                      </a:r>
                      <a:endParaRPr lang="pl-PL" sz="16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Przykłady grup technologicznych / rodzajów zastosowań technologii</a:t>
                      </a:r>
                    </a:p>
                  </a:txBody>
                  <a:tcPr marL="8155" marR="8155" marT="8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6022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 Oczyszczanie </a:t>
                      </a:r>
                    </a:p>
                    <a:p>
                      <a:pPr marL="36000" algn="l" fontAlgn="t"/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pl-PL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monitoring wody</a:t>
                      </a:r>
                    </a:p>
                  </a:txBody>
                  <a:tcPr marL="8155" marR="8155" marT="8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Monitoring jakości wody pod kątem zanieczyszczeń mikrobiologicznych i chemicznych (np. zestawy pomiarowe, sondy, analizatory).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Uzdatnianie wody do spożycia – usuwanie zanieczyszczeń mikrobiologicznych i chemicznych </a:t>
                      </a:r>
                      <a:b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(np. filtracja, dezynfekcja chemiczna, zaawansowane utlenianie) oraz odsalanie wody morskiej.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Oczyszczanie ścieków z zanieczyszczeń mikrobiologicznych i chemicznych (np. techniki separacji, oczyszczanie biologiczne, metody elektrochemiczne, małe systemy oczyszczania dla słabo zaludnionych obszarów).</a:t>
                      </a:r>
                      <a:endParaRPr lang="pl-PL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7101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  <a:p>
                      <a:pPr marL="36000" algn="l" fontAlgn="t"/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Materiały</a:t>
                      </a:r>
                      <a:r>
                        <a:rPr lang="pl-PL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odpady 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pl-PL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zasoby</a:t>
                      </a:r>
                    </a:p>
                  </a:txBody>
                  <a:tcPr marL="8155" marR="8155" marT="8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Recykling surowców wtórnych z przemysłowych produktów ubocznych I odpadów, recykling odpadów budowlanych na materiały budowlane (np. przeróbka cegieł).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Separacja lub techniki sortowania odpadów stałych (np. przetwórstwo tworzyw sztucznych, odpadów mieszanych i metali), odzysk surowców.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Recykling baterii, akumulatorów i substancji chemicznych (np. technologie </a:t>
                      </a:r>
                      <a:b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przerobu metali).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Redukcja zanieczyszczenia rtęcią z odpadów stałych (np. separacja, </a:t>
                      </a:r>
                      <a:b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usuwanie rtęci odpadowej oraz bezpieczne technologie składowania).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Produkty wykonane z biomasy (produkty zdrowotne, wyroby z włókien, </a:t>
                      </a:r>
                      <a:b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biotworzywa</a:t>
                      </a: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biopaliwa, enzymy).</a:t>
                      </a:r>
                      <a:endParaRPr lang="pl-PL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374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  <a:p>
                      <a:pPr marL="36000" algn="l" fontAlgn="t"/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Technologie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energetyczne</a:t>
                      </a:r>
                    </a:p>
                  </a:txBody>
                  <a:tcPr marL="8155" marR="8155" marT="8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Produkcja energii elektrycznej i cieplnej z odnawialnych źródeł energii (np. wiatru, morza, geotermii i biomasy).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Wykorzystanie energii z odpadów (np. paliwa trzeciej generacji, technologie spalania).</a:t>
                      </a:r>
                    </a:p>
                    <a:p>
                      <a:pPr marL="360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Technologie wydajne energetycznie (np. mikro-turbiny, wodór i ogniwa paliwowe, pompy ciepła, skojarzona produkcja ciepła i energii, logistyka).</a:t>
                      </a:r>
                      <a:endParaRPr lang="pl-PL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Technologie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6817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84784"/>
            <a:ext cx="7615262" cy="4525963"/>
          </a:xfrm>
        </p:spPr>
        <p:txBody>
          <a:bodyPr/>
          <a:lstStyle/>
          <a:p>
            <a:r>
              <a:rPr lang="pl-PL" dirty="0" smtClean="0"/>
              <a:t>                                       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99592" y="2060848"/>
            <a:ext cx="4608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Nawiązanie kontaktu z Jednostką Weryfikującą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99592" y="2730361"/>
            <a:ext cx="4608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Opracowanie Wniosku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99592" y="3420316"/>
            <a:ext cx="4608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Opracowanie Protokołu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4092229"/>
            <a:ext cx="4608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Ocena danych i weryfikacja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99592" y="4790862"/>
            <a:ext cx="4608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Publikacja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660232" y="3707512"/>
            <a:ext cx="1172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Badania</a:t>
            </a:r>
            <a:endParaRPr lang="pl-PL" dirty="0"/>
          </a:p>
        </p:txBody>
      </p:sp>
      <p:sp>
        <p:nvSpPr>
          <p:cNvPr id="12" name="Strzałka w dół 11"/>
          <p:cNvSpPr/>
          <p:nvPr/>
        </p:nvSpPr>
        <p:spPr>
          <a:xfrm>
            <a:off x="2843808" y="2430180"/>
            <a:ext cx="576064" cy="30018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2843808" y="3110351"/>
            <a:ext cx="576064" cy="30018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2267744" y="3799432"/>
            <a:ext cx="576064" cy="30018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2843808" y="4476121"/>
            <a:ext cx="576064" cy="30018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 rot="10800000">
            <a:off x="3412989" y="3791067"/>
            <a:ext cx="576064" cy="30018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Procedura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Łącznik zakrzywiony 17"/>
          <p:cNvCxnSpPr/>
          <p:nvPr/>
        </p:nvCxnSpPr>
        <p:spPr>
          <a:xfrm>
            <a:off x="5501220" y="3523504"/>
            <a:ext cx="1152128" cy="287196"/>
          </a:xfrm>
          <a:prstGeom prst="curvedConnector3">
            <a:avLst>
              <a:gd name="adj1" fmla="val 7267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zakrzywiony 20"/>
          <p:cNvCxnSpPr>
            <a:stCxn id="10" idx="1"/>
            <a:endCxn id="8" idx="3"/>
          </p:cNvCxnSpPr>
          <p:nvPr/>
        </p:nvCxnSpPr>
        <p:spPr>
          <a:xfrm rot="10800000" flipV="1">
            <a:off x="5508104" y="3892177"/>
            <a:ext cx="1152128" cy="384717"/>
          </a:xfrm>
          <a:prstGeom prst="curvedConnector3">
            <a:avLst>
              <a:gd name="adj1" fmla="val 4017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988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7584" y="2549082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ASKET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Roman Długi za technologię BIOMASSER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ierwsza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 Europie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zweryfikowana technologia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 ramach ETV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UE</a:t>
            </a:r>
          </a:p>
          <a:p>
            <a:r>
              <a:rPr lang="pl-PL" dirty="0" smtClean="0">
                <a:ln w="0"/>
                <a:solidFill>
                  <a:srgbClr val="FF0000"/>
                </a:solidFill>
                <a:latin typeface="+mj-lt"/>
                <a:ea typeface="+mj-ea"/>
                <a:cs typeface="+mj-cs"/>
              </a:rPr>
              <a:t>	http</a:t>
            </a:r>
            <a:r>
              <a:rPr lang="pl-PL" dirty="0">
                <a:ln w="0"/>
                <a:solidFill>
                  <a:srgbClr val="FF0000"/>
                </a:solidFill>
                <a:latin typeface="+mj-lt"/>
                <a:ea typeface="+mj-ea"/>
                <a:cs typeface="+mj-cs"/>
              </a:rPr>
              <a:t>://www.asket.pl/eu_etv_237.html</a:t>
            </a:r>
            <a:endParaRPr lang="pl-PL" dirty="0" smtClean="0">
              <a:ln w="0"/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endParaRPr lang="pl-PL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pl-PL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Selma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Sp. z o.o. Sp.k. za technologię </a:t>
            </a:r>
            <a:r>
              <a:rPr lang="pl-PL" dirty="0" err="1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Bio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-Com-System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iąta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Europie</a:t>
            </a:r>
            <a:r>
              <a:rPr lang="pl-PL" dirty="0">
                <a:ln w="0"/>
                <a:solidFill>
                  <a:schemeClr val="accent1"/>
                </a:solidFill>
              </a:rPr>
              <a:t> </a:t>
            </a:r>
            <a:r>
              <a:rPr lang="pl-PL" dirty="0" smtClean="0">
                <a:ln w="0"/>
                <a:solidFill>
                  <a:schemeClr val="accent1"/>
                </a:solidFill>
              </a:rPr>
              <a:t>zweryfikowana technologii </a:t>
            </a:r>
            <a:r>
              <a:rPr lang="pl-PL" dirty="0">
                <a:ln w="0"/>
                <a:solidFill>
                  <a:schemeClr val="accent1"/>
                </a:solidFill>
              </a:rPr>
              <a:t>w ramach ETV </a:t>
            </a:r>
            <a:r>
              <a:rPr lang="pl-PL" dirty="0" smtClean="0">
                <a:ln w="0"/>
                <a:solidFill>
                  <a:schemeClr val="accent1"/>
                </a:solidFill>
              </a:rPr>
              <a:t>UE</a:t>
            </a:r>
            <a:endParaRPr lang="pl-PL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r>
              <a:rPr lang="pl-PL" dirty="0" smtClean="0">
                <a:ln w="0"/>
                <a:solidFill>
                  <a:srgbClr val="FF000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pl-PL" dirty="0">
                <a:ln w="0"/>
                <a:solidFill>
                  <a:srgbClr val="FF0000"/>
                </a:solidFill>
                <a:latin typeface="+mj-lt"/>
                <a:ea typeface="+mj-ea"/>
                <a:cs typeface="+mj-cs"/>
              </a:rPr>
              <a:t>://bio-com.pl/</a:t>
            </a:r>
            <a:endParaRPr lang="pl-PL" dirty="0" smtClean="0">
              <a:ln w="0"/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pl-PL" sz="20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Polskie technologie EU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6589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5580112" cy="37862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6" y="2564904"/>
            <a:ext cx="65287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13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4176464" cy="4824536"/>
          </a:xfrm>
        </p:spPr>
        <p:txBody>
          <a:bodyPr>
            <a:normAutofit/>
          </a:bodyPr>
          <a:lstStyle/>
          <a:p>
            <a:pPr marL="0" algn="l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Wszystkie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zweryfikowane technologie w ramach ETV UE i Świadectwa Weryfikacji są publikowane na stronie KE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: h</a:t>
            </a:r>
            <a:r>
              <a:rPr lang="pl-PL" u="sng" dirty="0" smtClean="0">
                <a:solidFill>
                  <a:srgbClr val="FF0000"/>
                </a:solidFill>
                <a:hlinkClick r:id="rId2"/>
              </a:rPr>
              <a:t>ttps</a:t>
            </a:r>
            <a:r>
              <a:rPr lang="pl-PL" u="sng" dirty="0">
                <a:solidFill>
                  <a:srgbClr val="FF0000"/>
                </a:solidFill>
                <a:hlinkClick r:id="rId2"/>
              </a:rPr>
              <a:t>://ec.europa.eu/environment/ecoap/etv/documents/159_en</a:t>
            </a:r>
            <a:endParaRPr lang="pl-PL" dirty="0"/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algn="l">
              <a:spcBef>
                <a:spcPts val="0"/>
              </a:spcBef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Bliższe informacje o ETV są dostępne na stronach Ministerstwa Środowiska</a:t>
            </a:r>
          </a:p>
          <a:p>
            <a:pPr marL="0" lvl="0"/>
            <a:r>
              <a:rPr lang="pl-PL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https://www.mos.gov.pl/srodowisko/systemy-srodowiskowe/system-weryfikacji-technologii-srodowiskowych-etv/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Wszystkie technologie EU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664802"/>
            <a:ext cx="4113971" cy="41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94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r>
              <a:rPr lang="pl-PL" dirty="0" smtClean="0"/>
              <a:t>Strategia na rzecz Odpowiedzialnego Rozwoju do roku 2020</a:t>
            </a:r>
          </a:p>
          <a:p>
            <a:r>
              <a:rPr lang="pl-PL" dirty="0" smtClean="0"/>
              <a:t>(z perspektywą do 2030 r.) </a:t>
            </a:r>
            <a:r>
              <a:rPr lang="pl-PL" sz="4000" dirty="0" smtClean="0"/>
              <a:t>SOR </a:t>
            </a:r>
            <a:r>
              <a:rPr lang="pl-PL" dirty="0" smtClean="0"/>
              <a:t>przyjęta przez Radę Ministrów 14.02.2017 r.</a:t>
            </a:r>
          </a:p>
          <a:p>
            <a:endParaRPr lang="pl-PL" dirty="0"/>
          </a:p>
          <a:p>
            <a:r>
              <a:rPr lang="pl-PL" dirty="0" smtClean="0"/>
              <a:t>„… Zmiana struktury gospodarki na rzecz uczynienia jej bardziej innowacyjną….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… Z </a:t>
            </a:r>
            <a:r>
              <a:rPr lang="pl-PL" dirty="0"/>
              <a:t>punktu widzenia całej gospodarki najważniejsze oczekiwane efekty długookresowe to przede wszystkim </a:t>
            </a:r>
            <a:r>
              <a:rPr lang="pl-PL" b="1" dirty="0"/>
              <a:t>zmiana struktury PKB Polski w wyniku zwiększenia roli innowacji</a:t>
            </a:r>
            <a:r>
              <a:rPr lang="pl-PL" dirty="0"/>
              <a:t> w jego </a:t>
            </a:r>
            <a:r>
              <a:rPr lang="pl-PL" dirty="0" smtClean="0"/>
              <a:t>tworzeniu…”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alt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Znaczenie ETV dla Rady Ministrów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5859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8077655" cy="623731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915816" y="4653136"/>
            <a:ext cx="4536504" cy="72008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971"/>
            <a:ext cx="308481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1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4275" y="3788558"/>
            <a:ext cx="816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u="sng" dirty="0" smtClean="0">
                <a:solidFill>
                  <a:schemeClr val="bg1">
                    <a:lumMod val="50000"/>
                  </a:schemeClr>
                </a:solidFill>
              </a:rPr>
              <a:t>Regulamin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naboru oraz </a:t>
            </a:r>
            <a:r>
              <a:rPr lang="pl-PL" u="sng" dirty="0" smtClean="0">
                <a:solidFill>
                  <a:schemeClr val="bg1">
                    <a:lumMod val="50000"/>
                  </a:schemeClr>
                </a:solidFill>
              </a:rPr>
              <a:t>Program priorytetowy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zostały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opublikowany na stronie internetowej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NFOŚiGW.</a:t>
            </a:r>
          </a:p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http://nfosigw.gov.pl/oferta-finansowania/srodki-krajowe/wsparcie-dla-innowacji-sprzyjajacych2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655566" y="774481"/>
            <a:ext cx="8172400" cy="84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Refundacja kosztów pozyskania Świadectw ETV</a:t>
            </a:r>
          </a:p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 środków NFOŚiGW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84108" y="1816279"/>
            <a:ext cx="816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Minister Środowiska pismem z dnia 8.12.2016r. zwrócił się do NFOŚiGW z prośbą o  uruchomienie programu priorytetowego pn. „Wsparcie dla Innowacji sprzyjających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zasobooszczędnej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i niskoemisyjnej gospodarce, część 2. Wsparcie Europejskiego Systemu Weryfikacji Technologii Środowiskowych.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487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auto">
          <a:xfrm>
            <a:off x="1118791" y="2011958"/>
            <a:ext cx="3514725" cy="1877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1121966" y="1710333"/>
            <a:ext cx="351472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endParaRPr lang="pl-PL" sz="1500" b="1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4632489" y="4213103"/>
            <a:ext cx="3514725" cy="179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r>
              <a:rPr lang="pl-PL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Prostokąt 12"/>
          <p:cNvSpPr/>
          <p:nvPr/>
        </p:nvSpPr>
        <p:spPr bwMode="auto">
          <a:xfrm>
            <a:off x="4690666" y="4407496"/>
            <a:ext cx="3514725" cy="155654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8288" indent="-179388" eaLnBrk="1" hangingPunct="1">
              <a:buFont typeface="Arial" pitchFamily="34" charset="0"/>
              <a:buChar char="•"/>
              <a:defRPr/>
            </a:pPr>
            <a:r>
              <a:rPr lang="pl-PL" sz="1400" b="1" dirty="0" smtClean="0"/>
              <a:t>Dotacje (refundacja poniesionych kosztów)</a:t>
            </a:r>
          </a:p>
          <a:p>
            <a:pPr marL="268288" indent="-179388">
              <a:buFont typeface="Arial" pitchFamily="34" charset="0"/>
              <a:buChar char="•"/>
              <a:defRPr/>
            </a:pPr>
            <a:r>
              <a:rPr lang="pl-PL" sz="1400" b="1" dirty="0"/>
              <a:t>G</a:t>
            </a:r>
            <a:r>
              <a:rPr lang="pl-PL" sz="1400" b="1" dirty="0" smtClean="0"/>
              <a:t>dy </a:t>
            </a:r>
            <a:r>
              <a:rPr lang="pl-PL" sz="1400" b="1" dirty="0"/>
              <a:t>dofinansowanie stanowi pomoc publiczną, będzie ono </a:t>
            </a:r>
            <a:r>
              <a:rPr lang="pl-PL" sz="1400" b="1" dirty="0" smtClean="0"/>
              <a:t>udzielane w ramach pomocy de </a:t>
            </a:r>
            <a:r>
              <a:rPr lang="pl-PL" sz="1400" b="1" dirty="0" err="1" smtClean="0"/>
              <a:t>minimis</a:t>
            </a:r>
            <a:endParaRPr lang="pl-PL" sz="1400" b="1" dirty="0" smtClean="0"/>
          </a:p>
          <a:p>
            <a:pPr marL="88900">
              <a:defRPr/>
            </a:pP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4623990" y="1704776"/>
            <a:ext cx="3513137" cy="3222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1104007" y="4242394"/>
            <a:ext cx="3513138" cy="180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180975" eaLnBrk="1" hangingPunct="1">
              <a:defRPr/>
            </a:pP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1134735" y="3905769"/>
            <a:ext cx="3513138" cy="3222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/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29" name="Prostokąt 28"/>
          <p:cNvSpPr/>
          <p:nvPr/>
        </p:nvSpPr>
        <p:spPr bwMode="auto">
          <a:xfrm>
            <a:off x="1115616" y="1700808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algn="ctr" eaLnBrk="1" hangingPunct="1">
              <a:defRPr/>
            </a:pPr>
            <a:r>
              <a:rPr lang="pl-PL" sz="1500" b="1" dirty="0" smtClean="0">
                <a:solidFill>
                  <a:schemeClr val="bg1"/>
                </a:solidFill>
              </a:rPr>
              <a:t>Tytuł programu</a:t>
            </a:r>
            <a:endParaRPr lang="pl-PL" sz="1500" b="1" dirty="0">
              <a:solidFill>
                <a:schemeClr val="bg1"/>
              </a:solidFill>
            </a:endParaRPr>
          </a:p>
        </p:txBody>
      </p:sp>
      <p:sp>
        <p:nvSpPr>
          <p:cNvPr id="30" name="Prostokąt 29"/>
          <p:cNvSpPr/>
          <p:nvPr/>
        </p:nvSpPr>
        <p:spPr bwMode="auto">
          <a:xfrm>
            <a:off x="4660503" y="1689696"/>
            <a:ext cx="3513138" cy="3222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6700" indent="-88900" algn="ctr" eaLnBrk="1" hangingPunct="1">
              <a:defRPr/>
            </a:pPr>
            <a:r>
              <a:rPr lang="pl-PL" sz="1500" b="1" dirty="0">
                <a:solidFill>
                  <a:schemeClr val="tx1"/>
                </a:solidFill>
              </a:rPr>
              <a:t>Budżet Programu</a:t>
            </a:r>
          </a:p>
        </p:txBody>
      </p:sp>
      <p:sp>
        <p:nvSpPr>
          <p:cNvPr id="31" name="Prostokąt 30"/>
          <p:cNvSpPr/>
          <p:nvPr/>
        </p:nvSpPr>
        <p:spPr bwMode="auto">
          <a:xfrm>
            <a:off x="1104007" y="3940952"/>
            <a:ext cx="3513138" cy="3222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algn="ctr" eaLnBrk="1" hangingPunct="1">
              <a:defRPr/>
            </a:pPr>
            <a:r>
              <a:rPr lang="pl-PL" sz="1500" b="1" dirty="0" smtClean="0">
                <a:solidFill>
                  <a:schemeClr val="tx1"/>
                </a:solidFill>
              </a:rPr>
              <a:t>Przedsięwzięcia</a:t>
            </a: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32" name="Prostokąt 31"/>
          <p:cNvSpPr/>
          <p:nvPr/>
        </p:nvSpPr>
        <p:spPr bwMode="auto">
          <a:xfrm>
            <a:off x="4630341" y="3936332"/>
            <a:ext cx="351472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algn="ctr"/>
            <a:r>
              <a:rPr lang="pl-PL" sz="1500" b="1" dirty="0">
                <a:solidFill>
                  <a:schemeClr val="bg1"/>
                </a:solidFill>
              </a:rPr>
              <a:t>Forma finansowania</a:t>
            </a:r>
          </a:p>
        </p:txBody>
      </p:sp>
      <p:sp>
        <p:nvSpPr>
          <p:cNvPr id="34" name="Prostokąt 33"/>
          <p:cNvSpPr/>
          <p:nvPr/>
        </p:nvSpPr>
        <p:spPr bwMode="auto">
          <a:xfrm>
            <a:off x="1118791" y="2084983"/>
            <a:ext cx="3514725" cy="177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144000">
              <a:defRPr/>
            </a:pPr>
            <a:r>
              <a:rPr lang="pl-PL" sz="1400" b="1" dirty="0" smtClean="0"/>
              <a:t>Wsparcie dla Innowacji sprzyjających  </a:t>
            </a:r>
            <a:r>
              <a:rPr lang="pl-PL" sz="1400" b="1" dirty="0" err="1" smtClean="0"/>
              <a:t>zasobooszczędnej</a:t>
            </a:r>
            <a:r>
              <a:rPr lang="pl-PL" sz="1400" b="1" dirty="0" smtClean="0"/>
              <a:t> i niskoemisyjnej gospodarce.</a:t>
            </a:r>
          </a:p>
          <a:p>
            <a:pPr marL="144000">
              <a:defRPr/>
            </a:pPr>
            <a:endParaRPr lang="pl-PL" sz="1400" b="1" dirty="0"/>
          </a:p>
          <a:p>
            <a:pPr marL="144000">
              <a:defRPr/>
            </a:pPr>
            <a:r>
              <a:rPr lang="pl-PL" sz="1400" b="1" dirty="0" smtClean="0"/>
              <a:t>Część 2) Popularyzacja </a:t>
            </a:r>
            <a:r>
              <a:rPr lang="pl-PL" sz="1400" b="1" dirty="0"/>
              <a:t>technologii zweryfikowanych w ramach Systemu Weryfikacji Technologii Środowiskowych </a:t>
            </a:r>
            <a:r>
              <a:rPr lang="pl-PL" sz="1400" b="1" dirty="0" smtClean="0"/>
              <a:t>ETV.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6378" y="2046883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36" name="Prostokąt 35"/>
          <p:cNvSpPr/>
          <p:nvPr/>
        </p:nvSpPr>
        <p:spPr bwMode="auto">
          <a:xfrm>
            <a:off x="1136253" y="4459883"/>
            <a:ext cx="3514725" cy="177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88900">
              <a:defRPr/>
            </a:pPr>
            <a:r>
              <a:rPr lang="pl-PL" sz="1400" b="1" dirty="0" smtClean="0">
                <a:solidFill>
                  <a:schemeClr val="tx1"/>
                </a:solidFill>
              </a:rPr>
              <a:t>Zakończone </a:t>
            </a:r>
            <a:r>
              <a:rPr lang="pl-PL" sz="1400" b="1" dirty="0">
                <a:solidFill>
                  <a:schemeClr val="tx1"/>
                </a:solidFill>
              </a:rPr>
              <a:t>przed dniem złożenia wniosku o </a:t>
            </a:r>
            <a:r>
              <a:rPr lang="pl-PL" sz="1400" b="1" dirty="0" smtClean="0">
                <a:solidFill>
                  <a:schemeClr val="tx1"/>
                </a:solidFill>
              </a:rPr>
              <a:t>dofinansowanie.</a:t>
            </a:r>
          </a:p>
          <a:p>
            <a:pPr marL="88900" eaLnBrk="1" hangingPunct="1">
              <a:defRPr/>
            </a:pPr>
            <a:endParaRPr lang="pl-PL" sz="1400" b="1" dirty="0">
              <a:solidFill>
                <a:schemeClr val="tx1"/>
              </a:solidFill>
            </a:endParaRPr>
          </a:p>
          <a:p>
            <a:pPr marL="88900" eaLnBrk="1" hangingPunct="1">
              <a:defRPr/>
            </a:pP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4623991" y="2059583"/>
            <a:ext cx="3513137" cy="1858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algn="ctr" eaLnBrk="1" hangingPunct="1">
              <a:spcBef>
                <a:spcPts val="0"/>
              </a:spcBef>
              <a:defRPr/>
            </a:pPr>
            <a:r>
              <a:rPr lang="pl-PL" sz="1400" b="1" dirty="0" smtClean="0">
                <a:solidFill>
                  <a:schemeClr val="tx1"/>
                </a:solidFill>
              </a:rPr>
              <a:t>1 000 000  zł</a:t>
            </a:r>
            <a:endParaRPr lang="pl-PL" sz="1800" b="1" dirty="0">
              <a:solidFill>
                <a:schemeClr val="tx1"/>
              </a:solidFill>
            </a:endParaRPr>
          </a:p>
          <a:p>
            <a:pPr marL="324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9" name="Tytuł 1"/>
          <p:cNvSpPr>
            <a:spLocks noGrp="1"/>
          </p:cNvSpPr>
          <p:nvPr>
            <p:ph type="title"/>
          </p:nvPr>
        </p:nvSpPr>
        <p:spPr>
          <a:xfrm>
            <a:off x="1104007" y="895500"/>
            <a:ext cx="7615262" cy="436139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priorytetowy NFOŚiGW dot.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097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496944" cy="475252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n w="0"/>
                <a:solidFill>
                  <a:schemeClr val="accent1"/>
                </a:solidFill>
              </a:rPr>
              <a:t>ETV </a:t>
            </a:r>
            <a:r>
              <a:rPr lang="pl-PL" dirty="0" smtClean="0">
                <a:ln w="0"/>
                <a:solidFill>
                  <a:schemeClr val="accent1"/>
                </a:solidFill>
              </a:rPr>
              <a:t>- </a:t>
            </a:r>
            <a:r>
              <a:rPr lang="pl-PL" dirty="0" err="1" smtClean="0">
                <a:ln w="0"/>
                <a:solidFill>
                  <a:schemeClr val="accent1"/>
                </a:solidFill>
              </a:rPr>
              <a:t>Environmental</a:t>
            </a:r>
            <a:r>
              <a:rPr lang="pl-PL" dirty="0" smtClean="0">
                <a:ln w="0"/>
                <a:solidFill>
                  <a:schemeClr val="accent1"/>
                </a:solidFill>
              </a:rPr>
              <a:t> </a:t>
            </a:r>
            <a:r>
              <a:rPr lang="pl-PL" dirty="0">
                <a:ln w="0"/>
                <a:solidFill>
                  <a:schemeClr val="accent1"/>
                </a:solidFill>
              </a:rPr>
              <a:t>Technology </a:t>
            </a:r>
            <a:r>
              <a:rPr lang="pl-PL" dirty="0" err="1" smtClean="0">
                <a:ln w="0"/>
                <a:solidFill>
                  <a:schemeClr val="accent1"/>
                </a:solidFill>
              </a:rPr>
              <a:t>Verification</a:t>
            </a:r>
            <a:r>
              <a:rPr lang="pl-PL" dirty="0" smtClean="0">
                <a:ln w="0"/>
                <a:solidFill>
                  <a:schemeClr val="accent1"/>
                </a:solidFill>
              </a:rPr>
              <a:t> -</a:t>
            </a:r>
          </a:p>
          <a:p>
            <a:r>
              <a:rPr lang="pl-PL" dirty="0">
                <a:ln w="0"/>
                <a:solidFill>
                  <a:schemeClr val="accent1"/>
                </a:solidFill>
              </a:rPr>
              <a:t>	</a:t>
            </a:r>
            <a:r>
              <a:rPr lang="pl-PL" dirty="0" smtClean="0">
                <a:ln w="0"/>
                <a:solidFill>
                  <a:schemeClr val="accent1"/>
                </a:solidFill>
              </a:rPr>
              <a:t>				– Weryfikacja Technologii Środowiskowych</a:t>
            </a:r>
          </a:p>
          <a:p>
            <a:endParaRPr lang="pl-PL" dirty="0" smtClean="0">
              <a:ln w="0"/>
              <a:solidFill>
                <a:schemeClr val="accent1"/>
              </a:solidFill>
            </a:endParaRPr>
          </a:p>
          <a:p>
            <a:endParaRPr lang="pl-PL" dirty="0" smtClean="0">
              <a:ln w="0"/>
              <a:solidFill>
                <a:schemeClr val="accent1"/>
              </a:solidFill>
            </a:endParaRPr>
          </a:p>
          <a:p>
            <a:endParaRPr lang="pl-PL" dirty="0" smtClean="0">
              <a:ln w="0"/>
              <a:solidFill>
                <a:schemeClr val="accent1"/>
              </a:solidFill>
            </a:endParaRPr>
          </a:p>
          <a:p>
            <a:endParaRPr lang="pl-PL" dirty="0" smtClean="0">
              <a:ln w="0"/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ln w="0"/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</a:rPr>
              <a:t>Wsparcie dla wdrażania </a:t>
            </a:r>
            <a:r>
              <a:rPr lang="pl-PL" dirty="0" err="1" smtClean="0">
                <a:ln w="0"/>
                <a:solidFill>
                  <a:schemeClr val="accent1"/>
                </a:solidFill>
              </a:rPr>
              <a:t>ekoinnowacji</a:t>
            </a:r>
            <a:r>
              <a:rPr lang="pl-PL" dirty="0" smtClean="0">
                <a:ln w="0"/>
                <a:solidFill>
                  <a:schemeClr val="accent1"/>
                </a:solidFill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</a:rPr>
              <a:t>Weryfikacja technologii środowiskowych,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</a:rPr>
              <a:t>Świadectwo ETV, wydawane na zakończenie weryfikacji,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</a:rPr>
              <a:t>Procedura weryfikacji, czyli stałe i obowiązkowe etapy, przez które przedsiębiorca i jego technologia musi przejść zanim dostanie świadectwo. Poszczególne etapy tworzą spójny proces,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</a:rPr>
              <a:t>Program, pod auspicjami Unii Europejskiej wprowadzono pilotaż ETV,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</a:rPr>
              <a:t>System…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Definicja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 rot="21334143">
            <a:off x="150489" y="2318733"/>
            <a:ext cx="146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n w="0"/>
                <a:solidFill>
                  <a:srgbClr val="00B050"/>
                </a:solidFill>
              </a:rPr>
              <a:t>Wsparcie…</a:t>
            </a:r>
          </a:p>
        </p:txBody>
      </p:sp>
      <p:sp>
        <p:nvSpPr>
          <p:cNvPr id="6" name="pole tekstowe 5"/>
          <p:cNvSpPr txBox="1"/>
          <p:nvPr/>
        </p:nvSpPr>
        <p:spPr>
          <a:xfrm rot="1330385">
            <a:off x="1420860" y="3086174"/>
            <a:ext cx="172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 w="0"/>
                <a:solidFill>
                  <a:srgbClr val="FFC000"/>
                </a:solidFill>
              </a:rPr>
              <a:t>Weryfikacja…</a:t>
            </a:r>
            <a:endParaRPr lang="pl-PL" sz="2000" dirty="0">
              <a:ln w="0"/>
              <a:solidFill>
                <a:srgbClr val="FFC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 rot="1088868">
            <a:off x="2574518" y="2611600"/>
            <a:ext cx="172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 w="0"/>
                <a:solidFill>
                  <a:srgbClr val="7EA002"/>
                </a:solidFill>
              </a:rPr>
              <a:t>Świadectwo…</a:t>
            </a:r>
            <a:endParaRPr lang="pl-PL" sz="2000" dirty="0">
              <a:ln w="0"/>
              <a:solidFill>
                <a:srgbClr val="7EA00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 rot="20149881">
            <a:off x="4077125" y="2970666"/>
            <a:ext cx="172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Procedury…</a:t>
            </a:r>
            <a:endParaRPr lang="pl-PL" sz="2000" dirty="0">
              <a:ln w="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 rot="20149881">
            <a:off x="6095357" y="2511509"/>
            <a:ext cx="172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 w="0"/>
                <a:solidFill>
                  <a:srgbClr val="7030A0"/>
                </a:solidFill>
              </a:rPr>
              <a:t>Proces…</a:t>
            </a:r>
            <a:endParaRPr lang="pl-PL" sz="2000" dirty="0">
              <a:ln w="0"/>
              <a:solidFill>
                <a:srgbClr val="7030A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 rot="1010663">
            <a:off x="5673029" y="3753060"/>
            <a:ext cx="172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 w="0"/>
                <a:solidFill>
                  <a:srgbClr val="FF0000"/>
                </a:solidFill>
              </a:rPr>
              <a:t>Program…</a:t>
            </a:r>
            <a:endParaRPr lang="pl-PL" sz="2000" dirty="0">
              <a:ln w="0"/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 rot="1911820">
            <a:off x="7600826" y="3854862"/>
            <a:ext cx="172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System…</a:t>
            </a:r>
            <a:endParaRPr lang="pl-PL" sz="200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73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615262" cy="4525963"/>
          </a:xfrm>
        </p:spPr>
        <p:txBody>
          <a:bodyPr/>
          <a:lstStyle/>
          <a:p>
            <a:endParaRPr lang="pl-PL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 realizowany będzie w latach 2017 – 2023, przy czym: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zobowiązania (rozumiane jako podpisywanie umów) podejmowane będą </a:t>
            </a: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30.06.2023 r.,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środki wydatkowane będą do 31.12.2023 r.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Nabór odbywa się w sposób ciągły i obecnie trwa do </a:t>
            </a: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2022 r.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Okres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kwalifikowalności kosztów od 01.01.2016 r. do 30.06.2023 r.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Programem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objęci są Przedsiębiorcy w rozumieniu ustawy z dnia </a:t>
            </a: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6.03.2018r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Prawo przedsiębiorców (</a:t>
            </a:r>
            <a:r>
              <a:rPr lang="pl-PL" sz="1800" dirty="0" err="1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t.j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.: Dz. U. z 2018 r. poz. 646).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04007" y="895500"/>
            <a:ext cx="7615262" cy="436139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priorytetowy NFOŚiGW dot.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9809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905657"/>
            <a:ext cx="820891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b="1" dirty="0">
              <a:ln w="0"/>
              <a:solidFill>
                <a:srgbClr val="5F7901"/>
              </a:solidFill>
              <a:latin typeface="+mj-lt"/>
              <a:ea typeface="+mj-ea"/>
              <a:cs typeface="+mj-cs"/>
            </a:endParaRPr>
          </a:p>
          <a:p>
            <a:pPr algn="just">
              <a:spcAft>
                <a:spcPts val="1200"/>
              </a:spcAft>
            </a:pPr>
            <a:r>
              <a:rPr lang="pl-PL" b="1" dirty="0" smtClean="0">
                <a:ln w="0"/>
                <a:solidFill>
                  <a:srgbClr val="5F7901"/>
                </a:solidFill>
                <a:latin typeface="+mj-lt"/>
                <a:ea typeface="+mj-ea"/>
                <a:cs typeface="+mj-cs"/>
              </a:rPr>
              <a:t>DWIE </a:t>
            </a:r>
            <a:r>
              <a:rPr lang="pl-PL" b="1" dirty="0">
                <a:ln w="0"/>
                <a:solidFill>
                  <a:srgbClr val="5F7901"/>
                </a:solidFill>
                <a:latin typeface="+mj-lt"/>
                <a:ea typeface="+mj-ea"/>
                <a:cs typeface="+mj-cs"/>
              </a:rPr>
              <a:t>GRUPY KOSZTÓW </a:t>
            </a:r>
            <a:r>
              <a:rPr lang="pl-PL" b="1" dirty="0" smtClean="0">
                <a:ln w="0"/>
                <a:solidFill>
                  <a:srgbClr val="5F7901"/>
                </a:solidFill>
                <a:latin typeface="+mj-lt"/>
                <a:ea typeface="+mj-ea"/>
                <a:cs typeface="+mj-cs"/>
              </a:rPr>
              <a:t>KWALIFIKOWANYCH </a:t>
            </a:r>
            <a:r>
              <a:rPr lang="pl-PL" b="1" dirty="0" smtClean="0">
                <a:ln w="0"/>
                <a:solidFill>
                  <a:srgbClr val="5F7901"/>
                </a:solidFill>
              </a:rPr>
              <a:t>:    </a:t>
            </a:r>
            <a:endParaRPr lang="pl-PL" b="1" dirty="0">
              <a:ln w="0"/>
              <a:solidFill>
                <a:srgbClr val="5F7901"/>
              </a:solidFill>
            </a:endParaRPr>
          </a:p>
          <a:p>
            <a:pPr lvl="0" algn="just">
              <a:spcAft>
                <a:spcPts val="0"/>
              </a:spcAft>
            </a:pPr>
            <a:r>
              <a:rPr lang="pl-PL" b="1" dirty="0" smtClean="0">
                <a:ln w="0"/>
                <a:solidFill>
                  <a:srgbClr val="5F7901"/>
                </a:solidFill>
                <a:latin typeface="+mj-lt"/>
                <a:ea typeface="+mj-ea"/>
                <a:cs typeface="+mj-cs"/>
              </a:rPr>
              <a:t>a) </a:t>
            </a:r>
            <a:r>
              <a:rPr lang="pl-PL" b="1" dirty="0" smtClean="0">
                <a:ln w="0"/>
                <a:solidFill>
                  <a:srgbClr val="5F7901"/>
                </a:solidFill>
              </a:rPr>
              <a:t>dokumentacja </a:t>
            </a:r>
          </a:p>
          <a:p>
            <a:pPr lvl="0" algn="just">
              <a:spcAft>
                <a:spcPts val="0"/>
              </a:spcAft>
            </a:pP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Niezbędne </a:t>
            </a: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koszty przeprowadzenia przez Jednostkę Weryfikującą procedury ETV dla weryfikowanej technologii związane z: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</a:t>
            </a: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porządzeniem i rozpatrzeniem </a:t>
            </a: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wniosku o weryfikację;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sporządzeniem szczegółowego protokołu weryfikacji oraz zapewnieniem </a:t>
            </a: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jakości badań;</a:t>
            </a:r>
            <a:endParaRPr lang="pl-PL" sz="16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weryfikacją efektu działania, sporządzeniem raportu i świadectwa z weryfikacji</a:t>
            </a: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0" algn="just">
              <a:spcAft>
                <a:spcPts val="1200"/>
              </a:spcAft>
            </a:pP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Dofinansowanie do 50 000 zł</a:t>
            </a:r>
            <a:endParaRPr lang="pl-PL" sz="16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l-PL" b="1" dirty="0" smtClean="0">
                <a:ln w="0"/>
                <a:solidFill>
                  <a:srgbClr val="5F7901"/>
                </a:solidFill>
              </a:rPr>
              <a:t>b</a:t>
            </a:r>
            <a:r>
              <a:rPr lang="pl-PL" b="1" dirty="0">
                <a:ln w="0"/>
                <a:solidFill>
                  <a:srgbClr val="5F7901"/>
                </a:solidFill>
              </a:rPr>
              <a:t>) badania</a:t>
            </a:r>
          </a:p>
          <a:p>
            <a:pPr lvl="0" algn="just">
              <a:spcAft>
                <a:spcPts val="1800"/>
              </a:spcAft>
            </a:pP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koszty </a:t>
            </a: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przeprowadzenia niezbędnych i bezpośrednio związanych z </a:t>
            </a: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opracowaniem </a:t>
            </a: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technologii </a:t>
            </a: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badań </a:t>
            </a:r>
            <a:r>
              <a:rPr lang="pl-PL" sz="16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przez jednostkę badawczą na potrzeby potwierdzenia efektu działania weryfikowanej technologii</a:t>
            </a: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0" algn="just">
              <a:spcAft>
                <a:spcPts val="1800"/>
              </a:spcAft>
            </a:pP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Dofinansowanie do 50 000 zł</a:t>
            </a:r>
          </a:p>
          <a:p>
            <a:pPr lvl="0" algn="just">
              <a:spcAft>
                <a:spcPts val="1800"/>
              </a:spcAft>
            </a:pPr>
            <a:r>
              <a:rPr lang="pl-PL" sz="16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Łączna dotacja do 50% kosztów kwalifikowanych.</a:t>
            </a:r>
            <a:endParaRPr lang="pl-PL" sz="16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lvl="0" algn="just">
              <a:spcAft>
                <a:spcPts val="1800"/>
              </a:spcAft>
            </a:pPr>
            <a:endParaRPr lang="pl-PL" sz="1600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04007" y="895500"/>
            <a:ext cx="7615262" cy="436139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priorytetowy NFOŚiGW dot.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2865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5" name="Podtytuł 1"/>
          <p:cNvSpPr txBox="1">
            <a:spLocks/>
          </p:cNvSpPr>
          <p:nvPr/>
        </p:nvSpPr>
        <p:spPr>
          <a:xfrm>
            <a:off x="2699792" y="1714990"/>
            <a:ext cx="3960440" cy="65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Kryteria wyboru projektów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65808" y="2040340"/>
            <a:ext cx="722828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Kryteria dostępu (TAK/NIE).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Kryteria jakościowe dopuszczające (TAK/NIE):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dopuszczalność pomocy publicznej zgodnie z przepisami de </a:t>
            </a:r>
            <a:r>
              <a:rPr lang="pl-PL" dirty="0" err="1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minimis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walifikowalność kosztów wraz z oceną zasadności ich poniesienia,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Świadectwo Weryfikacji zostało wystawione przez akredytowaną Jednostkę Weryfikującą (wydane nie później niż 12 m-</a:t>
            </a:r>
            <a:r>
              <a:rPr lang="pl-PL" dirty="0" err="1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cy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przed datą złożenia wniosku o dofinansowanie). Akredytacja zgodna z normą ISO 17025 dla jednostki.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04007" y="895500"/>
            <a:ext cx="7615262" cy="436139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priorytetowy NFOŚiGW dot.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3849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69766" y="1994692"/>
            <a:ext cx="914399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Instytut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Technologiczno - Przyrodniczy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Oddział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 Poznaniu, </a:t>
            </a:r>
            <a:endParaRPr lang="pl-PL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pl-PL" dirty="0" smtClean="0"/>
              <a:t>		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tel. 22 243 53 18 wew.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427 e-mail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/>
              </a:rPr>
              <a:t>a.wawrzyniak@itp.edu.pl</a:t>
            </a:r>
            <a:endParaRPr lang="pl-PL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Instytut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Ochrony Środowiska - Państwowy Instytut Badawczy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IOŚ-PIB) w Warszawie </a:t>
            </a:r>
            <a:endParaRPr lang="pl-PL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	</a:t>
            </a:r>
            <a:r>
              <a:rPr lang="fr-FR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tel</a:t>
            </a:r>
            <a:r>
              <a:rPr lang="fr-FR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+22 375 05 57, </a:t>
            </a:r>
            <a:r>
              <a:rPr lang="fr-FR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fr-FR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  <a:hlinkClick r:id="rId3"/>
              </a:rPr>
              <a:t>etv@ios.edu.pl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Przemysłowy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Instytut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Motoryzacji (PIMOT) w Warszawie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	tel.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+ 22 777 70 61,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e-mail: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  <a:hlinkClick r:id="rId4"/>
              </a:rPr>
              <a:t>etv@pimot.eu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Instytut Ekologii Terenów Uprzemysłowionych w Katowicach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		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tel. + 32 254 60 31, wew. 264,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e-mail: </a:t>
            </a:r>
            <a:r>
              <a:rPr lang="pl-PL" dirty="0">
                <a:hlinkClick r:id="rId5"/>
              </a:rPr>
              <a:t>etv@ietu.pl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1553952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n w="0"/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pl-PL" sz="2000" b="1" dirty="0">
              <a:ln w="0"/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04007" y="895500"/>
            <a:ext cx="7615262" cy="436139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Jednostki Weryfikujące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140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73838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uwagę.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31727" y="5474610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5837" y="2762132"/>
            <a:ext cx="8229600" cy="2023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dirty="0"/>
              <a:t>Koordynator </a:t>
            </a:r>
            <a:r>
              <a:rPr lang="pl-PL" dirty="0" smtClean="0"/>
              <a:t>Programu ETV w NFOŚiGW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Dominik Pióro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dirty="0"/>
              <a:t>tel.: (22) 45 90 400 </a:t>
            </a:r>
          </a:p>
          <a:p>
            <a:pPr marL="342900" indent="-342900" algn="r">
              <a:spcBef>
                <a:spcPct val="20000"/>
              </a:spcBef>
            </a:pPr>
            <a:r>
              <a:rPr lang="pl-PL" dirty="0"/>
              <a:t>e-mail: Dominik.Pioro@nfosigw.gov.pl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862162"/>
            <a:ext cx="1804081" cy="1187452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07504" y="454113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Materiały źródłowe: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hlinkClick r:id="rId3"/>
              </a:rPr>
              <a:t>https://www.gov.pl/web/srodowisko/etv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hlinkClick r:id="rId3"/>
              </a:rPr>
              <a:t>https</a:t>
            </a:r>
            <a:r>
              <a:rPr lang="pl-PL" sz="1200" dirty="0">
                <a:hlinkClick r:id="rId3"/>
              </a:rPr>
              <a:t>://ec.europa.eu/environment/ecoap/etv</a:t>
            </a:r>
            <a:r>
              <a:rPr lang="pl-PL" sz="1200" dirty="0" smtClean="0">
                <a:hlinkClick r:id="rId3"/>
              </a:rPr>
              <a:t>/</a:t>
            </a:r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hlinkClick r:id="rId4"/>
              </a:rPr>
              <a:t>http://nfosigw.gov.pl/oferta-finansowania/srodki-krajowe/wsparcie-dla-innowacji-sprzyjajacych2</a:t>
            </a:r>
            <a:r>
              <a:rPr lang="pl-PL" sz="1200" dirty="0" smtClean="0">
                <a:hlinkClick r:id="rId4"/>
              </a:rPr>
              <a:t>/</a:t>
            </a:r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hlinkClick r:id="rId5"/>
              </a:rPr>
              <a:t>http://</a:t>
            </a:r>
            <a:r>
              <a:rPr lang="pl-PL" sz="1200" dirty="0" smtClean="0">
                <a:hlinkClick r:id="rId5"/>
              </a:rPr>
              <a:t>www.asket.pl/eu_etv_237.html</a:t>
            </a:r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hlinkClick r:id="rId6"/>
              </a:rPr>
              <a:t>http://bio-com.pl</a:t>
            </a:r>
            <a:r>
              <a:rPr lang="pl-PL" sz="1200" dirty="0" smtClean="0">
                <a:hlinkClick r:id="rId6"/>
              </a:rPr>
              <a:t>/</a:t>
            </a:r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hlinkClick r:id="rId7"/>
              </a:rPr>
              <a:t>https://</a:t>
            </a:r>
            <a:r>
              <a:rPr lang="pl-PL" sz="1200" dirty="0" smtClean="0">
                <a:hlinkClick r:id="rId7"/>
              </a:rPr>
              <a:t>www.miir.gov.pl/media/48672/SOR.pdf</a:t>
            </a:r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65888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3888432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50000"/>
              </a:lnSpc>
              <a:spcBef>
                <a:spcPts val="3600"/>
              </a:spcBef>
            </a:pPr>
            <a:r>
              <a:rPr lang="pl-PL" i="1" dirty="0" smtClean="0">
                <a:ln w="0"/>
                <a:solidFill>
                  <a:schemeClr val="accent1"/>
                </a:solidFill>
              </a:rPr>
              <a:t>„</a:t>
            </a:r>
            <a:r>
              <a:rPr lang="pl-PL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Weryfikacja 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technologii środowiskowych </a:t>
            </a:r>
            <a:r>
              <a:rPr lang="pl-PL" sz="3600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ETV</a:t>
            </a:r>
            <a:r>
              <a:rPr lang="pl-PL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pl-PL" sz="3600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SYSTEM</a:t>
            </a:r>
            <a:r>
              <a:rPr lang="pl-PL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wspierający </a:t>
            </a:r>
            <a:r>
              <a:rPr lang="pl-PL" sz="3600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komercjalizację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i </a:t>
            </a:r>
            <a:r>
              <a:rPr lang="pl-PL" sz="3600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upowszechnianie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     innowacyjnych 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technologii środowiskowych, który polega na </a:t>
            </a:r>
            <a:r>
              <a:rPr lang="pl-PL" sz="3600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bezstronnym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i </a:t>
            </a:r>
            <a:r>
              <a:rPr lang="pl-PL" sz="3600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wiarygodnym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potwierdzeniu, że </a:t>
            </a:r>
            <a:r>
              <a:rPr lang="pl-PL" sz="3600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deklaracja</a:t>
            </a:r>
            <a:r>
              <a:rPr lang="pl-PL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 wytwórcy technologii dotycząca jej efektu działania i korzyści z jej zastosowania jest rzetelna, kompletna, i oparta na wiarygodnych wynikach badań</a:t>
            </a:r>
            <a:r>
              <a:rPr lang="pl-PL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.”</a:t>
            </a:r>
          </a:p>
          <a:p>
            <a:pPr marL="0">
              <a:lnSpc>
                <a:spcPct val="150000"/>
              </a:lnSpc>
              <a:spcBef>
                <a:spcPts val="3600"/>
              </a:spcBef>
            </a:pPr>
            <a:endParaRPr lang="pl-PL" dirty="0">
              <a:ln w="0"/>
              <a:solidFill>
                <a:schemeClr val="accent1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Definicja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868144" y="5589240"/>
            <a:ext cx="27800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>
                <a:ln w="0"/>
                <a:solidFill>
                  <a:schemeClr val="accent1"/>
                </a:solidFill>
              </a:rPr>
              <a:t>Ministerstwo Środowiska</a:t>
            </a:r>
          </a:p>
        </p:txBody>
      </p:sp>
    </p:spTree>
    <p:extLst>
      <p:ext uri="{BB962C8B-B14F-4D97-AF65-F5344CB8AC3E}">
        <p14:creationId xmlns:p14="http://schemas.microsoft.com/office/powerpoint/2010/main" val="18212917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1498" y="198884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Korzyści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 ETV mogą odnosić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150000"/>
              </a:lnSpc>
            </a:pP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Innowatorzy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Inwestorzy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628900" lvl="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wórcy prawa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543300" lvl="7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zerokie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grono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obywateli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pl-PL" u="sng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Korzyści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9409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pl-PL" sz="1800" u="sng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Korzyści dla </a:t>
            </a:r>
            <a:r>
              <a:rPr lang="pl-PL" sz="1800" u="sng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innowatorów</a:t>
            </a:r>
          </a:p>
          <a:p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Świadectwo ETV udowadniania skuteczności nowej technologii bez referencyjnego </a:t>
            </a: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zastosowania,</a:t>
            </a:r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Posiadane certyfikaty zgodności i aprobaty techniczne dla danych technologii nie odzwierciedlają ich innowacyjnych cech. Świadectwo ETV </a:t>
            </a: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odzwierciedla,</a:t>
            </a:r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Potwierdzenie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skuteczności jest bezstronne i wiarygodne</a:t>
            </a: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Weryfikacja jest przeprowadzana przez normę PN-ISO 14034: 2016,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Lepsza rozpoznawalność marki w kraju i zagranicą,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Zwięzła, precyzyjna informacja przydatna w kontaktach z klientami,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Świadectwo ETV może stanowić element dokumentacji SIWZ składanej w procedurach zamówień.</a:t>
            </a:r>
          </a:p>
          <a:p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Korzyści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372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1470025"/>
            <a:ext cx="85044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Inwestorzy</a:t>
            </a:r>
          </a:p>
          <a:p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Świadectwo Weryfikacji może przekonać inwestorów lub nabywców, że mają do czynienia z rzetelnym produktem, który osiąga deklarowane sprawności. Przedsiębiorstwa i władze publiczne mogą oprzeć swoje decyzje o zakupach technologii na potwierdzonych informacjach, opartych na solidnych podstawach naukowych, dzięki czemu nabywcy mogą skutecznie dopasować technologie do swoich potrzeb. </a:t>
            </a:r>
          </a:p>
          <a:p>
            <a:endParaRPr lang="pl-PL" u="sng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u="sng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Twórcy prawa</a:t>
            </a:r>
            <a:endParaRPr lang="pl-PL" u="sng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Decydenci i twórcy prawa, dzięki ETV EU, mogą korzystać z wiarygodnych informacji na temat wyników osiąganych przez nowe technologie środowiskowe. Ułatwia to dokładniejsze określenie kierunków polityki ochrony środowiska, formułowanie opinii publicznej i bardziej opłacalne wdrażanie prawa ochrony środowiska.</a:t>
            </a:r>
          </a:p>
          <a:p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u="sng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Szerokie grono obywateli</a:t>
            </a:r>
          </a:p>
          <a:p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Społeczeństwo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jako całość może skorzystać z szybszego rozpowszechniania się i wdrażania innowacyjnych technologii środowiskowych na rynku, dzięki pobudzaniu wzrostu gospodarczego i tworzeniu nowych miejsc pracy.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Korzyści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3862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30284" y="1826986"/>
            <a:ext cx="78229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sz="20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Programy ETV </a:t>
            </a:r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są    realizowane   w   takich </a:t>
            </a:r>
            <a:r>
              <a:rPr lang="pl-PL" sz="20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krajach jak </a:t>
            </a:r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np.:</a:t>
            </a:r>
          </a:p>
          <a:p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USA (500 świadectw), Kanada (30), Filipiny (60) </a:t>
            </a:r>
            <a:r>
              <a:rPr lang="pl-PL" sz="20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Japonia (585).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l-PL" sz="20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 Unii Europejskiej ETV, określany jako </a:t>
            </a:r>
            <a:r>
              <a:rPr lang="pl-PL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ETV </a:t>
            </a:r>
            <a:r>
              <a:rPr lang="pl-PL" sz="2000" b="1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UE</a:t>
            </a:r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 2018 roku to Program pilotażowy, </a:t>
            </a:r>
            <a:r>
              <a:rPr lang="pl-PL" sz="20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którym objętych </a:t>
            </a:r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było tylko </a:t>
            </a:r>
            <a:r>
              <a:rPr lang="pl-PL" sz="20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siedem krajów </a:t>
            </a:r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UE: Polska</a:t>
            </a:r>
            <a:r>
              <a:rPr lang="pl-PL" sz="20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Dania, Francja, Finlandia, Czechy, Belgia, Wielka </a:t>
            </a:r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Brytania.</a:t>
            </a:r>
          </a:p>
          <a:p>
            <a:r>
              <a:rPr lang="pl-PL" sz="20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 UE sporządzano 15 świadectw.</a:t>
            </a:r>
            <a:endParaRPr lang="pl-PL" sz="20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Skala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4625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616" y="1950786"/>
            <a:ext cx="7615262" cy="604664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Dwa czynniki powodują,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że </a:t>
            </a:r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Świadectwa ETV nie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są powszechnie stosowane.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Bariery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63625" y="2679566"/>
            <a:ext cx="761526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Jakie?</a:t>
            </a:r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148064" y="3306746"/>
            <a:ext cx="31683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Koszty </a:t>
            </a:r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699792" y="4076100"/>
            <a:ext cx="36004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tu pojawia</a:t>
            </a:r>
            <a:r>
              <a:rPr lang="pl-PL" dirty="0" smtClean="0"/>
              <a:t>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pl-PL" dirty="0" smtClean="0"/>
              <a:t> </a:t>
            </a:r>
            <a:r>
              <a:rPr lang="pl-PL" sz="1800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NFOŚiGW!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989974" y="5010969"/>
            <a:ext cx="381642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Jeżeli jesteś zainteresowany wnioskiem o dofinansowanie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ETV ze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środków NFOŚiGW przejdź do slajdu nr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18.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9247" y="5008458"/>
            <a:ext cx="41044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Jeżeli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jesteś zainteresowany, jakie technologie są objęte ETV przejdź do slajdu nr 9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043608" y="3306746"/>
            <a:ext cx="205070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Brak wiedzy o ETV.</a:t>
            </a:r>
            <a:endParaRPr lang="pl-PL" sz="18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29311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11561" y="1628800"/>
            <a:ext cx="7704856" cy="492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2000" b="1" dirty="0">
                <a:ln w="0"/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Technologia może zostać zgłoszona do </a:t>
            </a:r>
            <a:r>
              <a:rPr lang="pl-PL" sz="2000" b="1" dirty="0" smtClean="0">
                <a:ln w="0"/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weryfikacji, </a:t>
            </a:r>
            <a:r>
              <a:rPr lang="pl-PL" sz="2000" b="1" dirty="0">
                <a:ln w="0"/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gdy spełnia poniższe kryteria</a:t>
            </a:r>
            <a:r>
              <a:rPr lang="pl-PL" sz="2000" b="1" dirty="0" smtClean="0">
                <a:ln w="0"/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Jest już dostępna na rynku lub jest gotowa do komercjalizacji; 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Dostępne egzemplarze są w pełnej skali przemysłowej, jest dostępne ich instrukcja obsługi i eksploatacji;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ykazuje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odpowiedni potencjał w zakresie zaspokojenia potrzeb użytkownika, 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jej działanie jest zgodne z przepisami prawnymi; </a:t>
            </a:r>
            <a:endParaRPr lang="pl-PL" dirty="0" smtClean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Technologia nie będzie zasadniczo zmieniana, egzemplarz na sprzedaż będzie taki jak weryfikowany;</a:t>
            </a:r>
            <a:endParaRPr lang="pl-PL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</a:t>
            </a:r>
            <a:r>
              <a:rPr lang="pl-PL" dirty="0" smtClean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ieści </a:t>
            </a:r>
            <a:r>
              <a:rPr lang="pl-P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się w jednym z wskazanych obszarów technologicznych.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55566" y="774481"/>
            <a:ext cx="8172400" cy="64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  <a:spcAft>
                <a:spcPct val="0"/>
              </a:spcAft>
            </a:pPr>
            <a:r>
              <a:rPr lang="pl-PL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Technologie ETV</a:t>
            </a:r>
            <a:endParaRPr lang="pl-PL" altLang="pl-PL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243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awinięta krawędź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1310</Words>
  <Application>Microsoft Office PowerPoint</Application>
  <PresentationFormat>Pokaz na ekranie (4:3)</PresentationFormat>
  <Paragraphs>226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 priorytetowy NFOŚiGW dot. ETV</vt:lpstr>
      <vt:lpstr>Program priorytetowy NFOŚiGW dot. ETV</vt:lpstr>
      <vt:lpstr>Program priorytetowy NFOŚiGW dot. ETV</vt:lpstr>
      <vt:lpstr>Program priorytetowy NFOŚiGW dot. ETV</vt:lpstr>
      <vt:lpstr>Jednostki Weryfikujące ETV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Pióro Dominik</cp:lastModifiedBy>
  <cp:revision>459</cp:revision>
  <cp:lastPrinted>2019-01-29T11:58:09Z</cp:lastPrinted>
  <dcterms:created xsi:type="dcterms:W3CDTF">2014-08-06T13:18:13Z</dcterms:created>
  <dcterms:modified xsi:type="dcterms:W3CDTF">2019-01-30T13:52:36Z</dcterms:modified>
</cp:coreProperties>
</file>